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7" d="100"/>
          <a:sy n="57" d="100"/>
        </p:scale>
        <p:origin x="72"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3D4A00-E444-455D-B698-046EDB63F245}"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528171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D4A00-E444-455D-B698-046EDB63F245}"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275105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D4A00-E444-455D-B698-046EDB63F245}"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214458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3D4A00-E444-455D-B698-046EDB63F245}"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1426038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3D4A00-E444-455D-B698-046EDB63F245}"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2184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3D4A00-E444-455D-B698-046EDB63F245}"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1479670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3D4A00-E444-455D-B698-046EDB63F245}" type="datetimeFigureOut">
              <a:rPr lang="en-US" smtClean="0"/>
              <a:t>4/15/2018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347447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3D4A00-E444-455D-B698-046EDB63F245}" type="datetimeFigureOut">
              <a:rPr lang="en-US" smtClean="0"/>
              <a:t>4/15/2018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122452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3D4A00-E444-455D-B698-046EDB63F245}" type="datetimeFigureOut">
              <a:rPr lang="en-US" smtClean="0"/>
              <a:t>4/15/2018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79730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3D4A00-E444-455D-B698-046EDB63F245}"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464614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3D4A00-E444-455D-B698-046EDB63F245}"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57E80-ECF6-4F17-B8F5-163274937C39}" type="slidenum">
              <a:rPr lang="en-US" smtClean="0"/>
              <a:t>‹#›</a:t>
            </a:fld>
            <a:endParaRPr lang="en-US"/>
          </a:p>
        </p:txBody>
      </p:sp>
    </p:spTree>
    <p:extLst>
      <p:ext uri="{BB962C8B-B14F-4D97-AF65-F5344CB8AC3E}">
        <p14:creationId xmlns:p14="http://schemas.microsoft.com/office/powerpoint/2010/main" val="391253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D4A00-E444-455D-B698-046EDB63F245}" type="datetimeFigureOut">
              <a:rPr lang="en-US" smtClean="0"/>
              <a:t>4/15/2018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57E80-ECF6-4F17-B8F5-163274937C39}" type="slidenum">
              <a:rPr lang="en-US" smtClean="0"/>
              <a:t>‹#›</a:t>
            </a:fld>
            <a:endParaRPr lang="en-US"/>
          </a:p>
        </p:txBody>
      </p:sp>
    </p:spTree>
    <p:extLst>
      <p:ext uri="{BB962C8B-B14F-4D97-AF65-F5344CB8AC3E}">
        <p14:creationId xmlns:p14="http://schemas.microsoft.com/office/powerpoint/2010/main" val="813845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400" y="1921933"/>
            <a:ext cx="8263802" cy="1938992"/>
          </a:xfrm>
          <a:prstGeom prst="rect">
            <a:avLst/>
          </a:prstGeom>
          <a:noFill/>
        </p:spPr>
        <p:txBody>
          <a:bodyPr wrap="none" rtlCol="0">
            <a:spAutoFit/>
          </a:bodyPr>
          <a:lstStyle/>
          <a:p>
            <a:r>
              <a:rPr lang="en-US" sz="6000" dirty="0" smtClean="0">
                <a:latin typeface="Times New Roman" panose="02020603050405020304" pitchFamily="18" charset="0"/>
                <a:cs typeface="Times New Roman" panose="02020603050405020304" pitchFamily="18" charset="0"/>
              </a:rPr>
              <a:t>Chapter </a:t>
            </a:r>
            <a:r>
              <a:rPr lang="en-US" sz="6000" dirty="0" smtClean="0">
                <a:latin typeface="Times New Roman" panose="02020603050405020304" pitchFamily="18" charset="0"/>
                <a:cs typeface="Times New Roman" panose="02020603050405020304" pitchFamily="18" charset="0"/>
              </a:rPr>
              <a:t>33 </a:t>
            </a:r>
            <a:r>
              <a:rPr lang="en-US" sz="6000" dirty="0" smtClean="0">
                <a:latin typeface="Times New Roman" panose="02020603050405020304" pitchFamily="18" charset="0"/>
                <a:cs typeface="Times New Roman" panose="02020603050405020304" pitchFamily="18" charset="0"/>
              </a:rPr>
              <a:t>Problems</a:t>
            </a:r>
          </a:p>
          <a:p>
            <a:pPr algn="ctr"/>
            <a:r>
              <a:rPr lang="en-US" sz="6000" dirty="0" smtClean="0">
                <a:latin typeface="Times New Roman" panose="02020603050405020304" pitchFamily="18" charset="0"/>
                <a:cs typeface="Times New Roman" panose="02020603050405020304" pitchFamily="18" charset="0"/>
              </a:rPr>
              <a:t>3,10,17,21,22,26,32,33,37</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132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799" y="596669"/>
            <a:ext cx="10430933" cy="830997"/>
          </a:xfrm>
          <a:prstGeom prst="rect">
            <a:avLst/>
          </a:prstGeom>
        </p:spPr>
        <p:txBody>
          <a:bodyPr wrap="square">
            <a:spAutoFit/>
          </a:bodyPr>
          <a:lstStyle/>
          <a:p>
            <a:pPr algn="just"/>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32.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series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RLC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circuit has a resistance of 45.0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an impedance of 75.0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What average power is delivered to this circuit when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en-US" sz="2400"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rms</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210 V?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65200" y="1964266"/>
            <a:ext cx="9359015" cy="4203005"/>
          </a:xfrm>
          <a:prstGeom prst="rect">
            <a:avLst/>
          </a:prstGeom>
        </p:spPr>
      </p:pic>
    </p:spTree>
    <p:extLst>
      <p:ext uri="{BB962C8B-B14F-4D97-AF65-F5344CB8AC3E}">
        <p14:creationId xmlns:p14="http://schemas.microsoft.com/office/powerpoint/2010/main" val="24986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4668" y="567707"/>
            <a:ext cx="11142663" cy="1200329"/>
          </a:xfrm>
          <a:prstGeom prst="rect">
            <a:avLst/>
          </a:prstGeom>
        </p:spPr>
        <p:txBody>
          <a:bodyPr wrap="square">
            <a:spAutoFit/>
          </a:bodyPr>
          <a:lstStyle/>
          <a:p>
            <a:pPr algn="just"/>
            <a:r>
              <a:rPr lang="en-US" sz="2400" b="1" dirty="0">
                <a:latin typeface="Times New Roman" panose="02020603050405020304" pitchFamily="18" charset="0"/>
                <a:ea typeface="Times New Roman" panose="02020603050405020304" pitchFamily="18" charset="0"/>
                <a:cs typeface="Times New Roman" panose="02020603050405020304" pitchFamily="18" charset="0"/>
              </a:rPr>
              <a:t>33.</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a certain series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RLC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circuit,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400"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rms</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9.00 A,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en-US" sz="2400"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rms</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180 V, and the current leads the voltage by 37.0°. (a) What is the total resistance of the circuit? (b) Calculate the reactance of the circuit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t>
            </a:r>
            <a:r>
              <a:rPr lang="en-US" sz="2400" i="1"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t>
            </a:r>
            <a:r>
              <a:rPr lang="en-US" sz="2400" i="1"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97623" y="2353732"/>
            <a:ext cx="11305927" cy="2065867"/>
          </a:xfrm>
          <a:prstGeom prst="rect">
            <a:avLst/>
          </a:prstGeom>
        </p:spPr>
      </p:pic>
    </p:spTree>
    <p:extLst>
      <p:ext uri="{BB962C8B-B14F-4D97-AF65-F5344CB8AC3E}">
        <p14:creationId xmlns:p14="http://schemas.microsoft.com/office/powerpoint/2010/main" val="240783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9" y="644435"/>
            <a:ext cx="10143067" cy="1200329"/>
          </a:xfrm>
          <a:prstGeom prst="rect">
            <a:avLst/>
          </a:prstGeom>
        </p:spPr>
        <p:txBody>
          <a:bodyPr wrap="square">
            <a:spAutoFit/>
          </a:bodyPr>
          <a:lstStyle/>
          <a:p>
            <a:pPr algn="just"/>
            <a:r>
              <a:rPr lang="en-US" sz="2400" b="1" dirty="0">
                <a:latin typeface="Times New Roman" panose="02020603050405020304" pitchFamily="18" charset="0"/>
                <a:ea typeface="Times New Roman" panose="02020603050405020304" pitchFamily="18" charset="0"/>
                <a:cs typeface="Times New Roman" panose="02020603050405020304" pitchFamily="18" charset="0"/>
              </a:rPr>
              <a:t>37.</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RLC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circuit is used in a radio to tune into an FM station broadcasting at 99.7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MHz.</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 resistance in the circuit is 12.0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the inductance is 1.40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What capacitance should be used?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686697" y="2087325"/>
            <a:ext cx="11121590" cy="3602275"/>
          </a:xfrm>
          <a:prstGeom prst="rect">
            <a:avLst/>
          </a:prstGeom>
        </p:spPr>
      </p:pic>
    </p:spTree>
    <p:extLst>
      <p:ext uri="{BB962C8B-B14F-4D97-AF65-F5344CB8AC3E}">
        <p14:creationId xmlns:p14="http://schemas.microsoft.com/office/powerpoint/2010/main" val="189033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799" y="313605"/>
            <a:ext cx="10549467" cy="1938992"/>
          </a:xfrm>
          <a:prstGeom prst="rect">
            <a:avLst/>
          </a:prstGeom>
        </p:spPr>
        <p:txBody>
          <a:bodyPr wrap="square">
            <a:spAutoFit/>
          </a:bodyPr>
          <a:lstStyle/>
          <a:p>
            <a:pPr algn="just"/>
            <a:r>
              <a:rPr lang="en-US" sz="2400" b="1" dirty="0">
                <a:latin typeface="Times New Roman" panose="02020603050405020304" pitchFamily="18" charset="0"/>
                <a:ea typeface="Times New Roman" panose="02020603050405020304" pitchFamily="18" charset="0"/>
                <a:cs typeface="Times New Roman" panose="02020603050405020304" pitchFamily="18" charset="0"/>
              </a:rPr>
              <a:t>3.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AC power supply produces a maximum voltage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Δ</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a:t>
            </a:r>
            <a:r>
              <a:rPr lang="en-US" sz="2400" baseline="-25000" dirty="0" err="1">
                <a:latin typeface="Times New Roman" panose="02020603050405020304" pitchFamily="18" charset="0"/>
                <a:ea typeface="Times New Roman" panose="02020603050405020304" pitchFamily="18" charset="0"/>
                <a:cs typeface="Times New Roman" panose="02020603050405020304" pitchFamily="18" charset="0"/>
              </a:rPr>
              <a:t>max</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100 V. This power supply is connected to a 24.0-</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resistor, and the current and resistor voltage are measured with an ideal AC ammeter and voltmeter, as shown in Figure P33.3. What does each meter read? Note that an ideal ammeter has zero resistance and that an ideal voltmeter has infinite resistance.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3865" y="2252597"/>
            <a:ext cx="4487333" cy="425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702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2056" y="1303866"/>
            <a:ext cx="11572722" cy="3115733"/>
          </a:xfrm>
          <a:prstGeom prst="rect">
            <a:avLst/>
          </a:prstGeom>
        </p:spPr>
      </p:pic>
    </p:spTree>
    <p:extLst>
      <p:ext uri="{BB962C8B-B14F-4D97-AF65-F5344CB8AC3E}">
        <p14:creationId xmlns:p14="http://schemas.microsoft.com/office/powerpoint/2010/main" val="261782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532" y="461201"/>
            <a:ext cx="11091335" cy="830997"/>
          </a:xfrm>
          <a:prstGeom prst="rect">
            <a:avLst/>
          </a:prstGeom>
        </p:spPr>
        <p:txBody>
          <a:bodyPr wrap="square">
            <a:spAutoFit/>
          </a:bodyPr>
          <a:lstStyle/>
          <a:p>
            <a:pPr algn="just"/>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inductor has a 54.0-</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reactance at 60.0 Hz. What is the maximum current if this inductor is connected to a 50.0-Hz source that produces a 100-V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rms</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voltage?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20687" y="1964266"/>
            <a:ext cx="11597180" cy="2472267"/>
          </a:xfrm>
          <a:prstGeom prst="rect">
            <a:avLst/>
          </a:prstGeom>
        </p:spPr>
      </p:pic>
    </p:spTree>
    <p:extLst>
      <p:ext uri="{BB962C8B-B14F-4D97-AF65-F5344CB8AC3E}">
        <p14:creationId xmlns:p14="http://schemas.microsoft.com/office/powerpoint/2010/main" val="35199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1333" y="766001"/>
            <a:ext cx="9448800" cy="830997"/>
          </a:xfrm>
          <a:prstGeom prst="rect">
            <a:avLst/>
          </a:prstGeom>
        </p:spPr>
        <p:txBody>
          <a:bodyPr wrap="square">
            <a:spAutoFit/>
          </a:bodyPr>
          <a:lstStyle/>
          <a:p>
            <a:pPr algn="just"/>
            <a:r>
              <a:rPr lang="en-US" sz="2400" b="1" dirty="0">
                <a:latin typeface="Times New Roman" panose="02020603050405020304" pitchFamily="18" charset="0"/>
                <a:ea typeface="Times New Roman" panose="02020603050405020304" pitchFamily="18" charset="0"/>
                <a:cs typeface="Times New Roman" panose="02020603050405020304" pitchFamily="18" charset="0"/>
              </a:rPr>
              <a:t>17.</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maximum current is delivered by an AC source with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en-US" sz="2400"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max</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48.0 V 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90.0 Hz when connected across a 3.70-</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 capacitor</a:t>
            </a:r>
            <a:endParaRPr lang="en-US"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605363" y="2556933"/>
            <a:ext cx="10698480" cy="1320800"/>
          </a:xfrm>
          <a:prstGeom prst="rect">
            <a:avLst/>
          </a:prstGeom>
        </p:spPr>
      </p:pic>
    </p:spTree>
    <p:extLst>
      <p:ext uri="{BB962C8B-B14F-4D97-AF65-F5344CB8AC3E}">
        <p14:creationId xmlns:p14="http://schemas.microsoft.com/office/powerpoint/2010/main" val="157352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666" y="316636"/>
            <a:ext cx="11057467" cy="1569660"/>
          </a:xfrm>
          <a:prstGeom prst="rect">
            <a:avLst/>
          </a:prstGeom>
        </p:spPr>
        <p:txBody>
          <a:bodyPr wrap="square">
            <a:spAutoFit/>
          </a:bodyPr>
          <a:lstStyle/>
          <a:p>
            <a:pPr algn="just"/>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21.</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series AC circuit contains the following components: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150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250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a source with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en-US" sz="2400"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max</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210 V operating at 50.0 Hz. Calculate the (a) inductive reactance, (b) capacitive reactance, (c) impedance, (d) maximum current, and (e) phase angle between current and source voltage.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201333" y="2009773"/>
            <a:ext cx="7349067" cy="4585818"/>
          </a:xfrm>
          <a:prstGeom prst="rect">
            <a:avLst/>
          </a:prstGeom>
        </p:spPr>
      </p:pic>
    </p:spTree>
    <p:extLst>
      <p:ext uri="{BB962C8B-B14F-4D97-AF65-F5344CB8AC3E}">
        <p14:creationId xmlns:p14="http://schemas.microsoft.com/office/powerpoint/2010/main" val="162821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316637"/>
            <a:ext cx="10938933" cy="1569660"/>
          </a:xfrm>
          <a:prstGeom prst="rect">
            <a:avLst/>
          </a:prstGeom>
        </p:spPr>
        <p:txBody>
          <a:bodyPr wrap="square">
            <a:spAutoFit/>
          </a:bodyPr>
          <a:lstStyle/>
          <a:p>
            <a:pPr algn="just"/>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sinusoidal voltage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(40.0 V) sin(100</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is applied to a series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RLC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circuit with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160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99.0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68.0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What is the impedance of the circuit? (b) What is the maximum current? (c) Determine the numerical values for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4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max</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φ</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the equation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4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max</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sin(</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ωt</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φ</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778000" y="2123364"/>
            <a:ext cx="7513935" cy="4228694"/>
          </a:xfrm>
          <a:prstGeom prst="rect">
            <a:avLst/>
          </a:prstGeom>
        </p:spPr>
      </p:pic>
    </p:spTree>
    <p:extLst>
      <p:ext uri="{BB962C8B-B14F-4D97-AF65-F5344CB8AC3E}">
        <p14:creationId xmlns:p14="http://schemas.microsoft.com/office/powerpoint/2010/main" val="92058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999" y="373503"/>
            <a:ext cx="10803467" cy="1200329"/>
          </a:xfrm>
          <a:prstGeom prst="rect">
            <a:avLst/>
          </a:prstGeom>
        </p:spPr>
        <p:txBody>
          <a:bodyPr wrap="square">
            <a:spAutoFit/>
          </a:bodyPr>
          <a:lstStyle/>
          <a:p>
            <a:pPr algn="just"/>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26.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 source with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en-US" sz="2400"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max</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150 V 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50.0 Hz is connected between points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Figure P33.26. Calculate the maximum voltages between points (a)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8267" y="1816629"/>
            <a:ext cx="6873114" cy="155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43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82132" y="660400"/>
            <a:ext cx="10521387" cy="5486400"/>
          </a:xfrm>
          <a:prstGeom prst="rect">
            <a:avLst/>
          </a:prstGeom>
        </p:spPr>
      </p:pic>
    </p:spTree>
    <p:extLst>
      <p:ext uri="{BB962C8B-B14F-4D97-AF65-F5344CB8AC3E}">
        <p14:creationId xmlns:p14="http://schemas.microsoft.com/office/powerpoint/2010/main" val="271730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483</Words>
  <Application>Microsoft Office PowerPoint</Application>
  <PresentationFormat>Widescreen</PresentationFormat>
  <Paragraphs>11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Scanning Electron Microscope</dc:creator>
  <cp:lastModifiedBy>Scanning Electron Microscope</cp:lastModifiedBy>
  <cp:revision>8</cp:revision>
  <dcterms:created xsi:type="dcterms:W3CDTF">2018-04-15T05:38:16Z</dcterms:created>
  <dcterms:modified xsi:type="dcterms:W3CDTF">2018-04-15T07:13:37Z</dcterms:modified>
</cp:coreProperties>
</file>