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63"/>
  </p:notesMasterIdLst>
  <p:sldIdLst>
    <p:sldId id="256" r:id="rId5"/>
    <p:sldId id="257" r:id="rId6"/>
    <p:sldId id="318" r:id="rId7"/>
    <p:sldId id="383" r:id="rId8"/>
    <p:sldId id="319" r:id="rId9"/>
    <p:sldId id="258" r:id="rId10"/>
    <p:sldId id="323" r:id="rId11"/>
    <p:sldId id="260" r:id="rId12"/>
    <p:sldId id="367" r:id="rId13"/>
    <p:sldId id="382" r:id="rId14"/>
    <p:sldId id="321" r:id="rId15"/>
    <p:sldId id="365" r:id="rId16"/>
    <p:sldId id="398" r:id="rId17"/>
    <p:sldId id="326" r:id="rId18"/>
    <p:sldId id="327" r:id="rId19"/>
    <p:sldId id="265" r:id="rId20"/>
    <p:sldId id="266" r:id="rId21"/>
    <p:sldId id="328" r:id="rId22"/>
    <p:sldId id="366" r:id="rId23"/>
    <p:sldId id="368" r:id="rId24"/>
    <p:sldId id="330" r:id="rId25"/>
    <p:sldId id="263" r:id="rId26"/>
    <p:sldId id="264" r:id="rId27"/>
    <p:sldId id="332" r:id="rId28"/>
    <p:sldId id="399" r:id="rId29"/>
    <p:sldId id="369" r:id="rId30"/>
    <p:sldId id="388" r:id="rId31"/>
    <p:sldId id="400" r:id="rId32"/>
    <p:sldId id="267" r:id="rId33"/>
    <p:sldId id="333" r:id="rId34"/>
    <p:sldId id="268" r:id="rId35"/>
    <p:sldId id="334" r:id="rId36"/>
    <p:sldId id="335" r:id="rId37"/>
    <p:sldId id="269" r:id="rId38"/>
    <p:sldId id="336" r:id="rId39"/>
    <p:sldId id="337" r:id="rId40"/>
    <p:sldId id="338" r:id="rId41"/>
    <p:sldId id="339" r:id="rId42"/>
    <p:sldId id="364" r:id="rId43"/>
    <p:sldId id="278" r:id="rId44"/>
    <p:sldId id="277" r:id="rId45"/>
    <p:sldId id="401" r:id="rId46"/>
    <p:sldId id="402" r:id="rId47"/>
    <p:sldId id="403" r:id="rId48"/>
    <p:sldId id="404" r:id="rId49"/>
    <p:sldId id="385" r:id="rId50"/>
    <p:sldId id="386" r:id="rId51"/>
    <p:sldId id="387" r:id="rId52"/>
    <p:sldId id="279" r:id="rId53"/>
    <p:sldId id="370" r:id="rId54"/>
    <p:sldId id="371" r:id="rId55"/>
    <p:sldId id="372" r:id="rId56"/>
    <p:sldId id="373" r:id="rId57"/>
    <p:sldId id="374" r:id="rId58"/>
    <p:sldId id="376" r:id="rId59"/>
    <p:sldId id="377" r:id="rId60"/>
    <p:sldId id="378" r:id="rId61"/>
    <p:sldId id="384" r:id="rId62"/>
  </p:sldIdLst>
  <p:sldSz cx="9144000" cy="6858000" type="screen4x3"/>
  <p:notesSz cx="6858000" cy="9144000"/>
  <p:custDataLst>
    <p:tags r:id="rId6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64" autoAdjust="0"/>
  </p:normalViewPr>
  <p:slideViewPr>
    <p:cSldViewPr>
      <p:cViewPr varScale="1">
        <p:scale>
          <a:sx n="69" d="100"/>
          <a:sy n="69" d="100"/>
        </p:scale>
        <p:origin x="546"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_rels/viewProps.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29.xml"/><Relationship Id="rId1" Type="http://schemas.openxmlformats.org/officeDocument/2006/relationships/slide" Target="slides/slide22.xml"/><Relationship Id="rId5" Type="http://schemas.openxmlformats.org/officeDocument/2006/relationships/slide" Target="slides/slide49.xml"/><Relationship Id="rId4"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w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532C911E-5F0E-4D41-AB99-07923F51C137}" type="datetimeFigureOut">
              <a:rPr lang="en-US"/>
              <a:pPr>
                <a:defRPr/>
              </a:pPr>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5922C04-A520-43C7-B8F2-35BB14B5C4F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65C663-D764-4766-8021-2CFCDD9EE30A}" type="slidenum">
              <a:rPr lang="en-US" altLang="en-US"/>
              <a:pPr eaLnBrk="1" hangingPunct="1"/>
              <a:t>4</a:t>
            </a:fld>
            <a:endParaRPr lang="en-US" alt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2A6932-6840-4260-98CB-93A46DF53C9C}" type="slidenum">
              <a:rPr lang="en-US" altLang="en-US"/>
              <a:pPr eaLnBrk="1" hangingPunct="1"/>
              <a:t>10</a:t>
            </a:fld>
            <a:endParaRPr lang="en-US" alt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V</a:t>
            </a:r>
            <a:r>
              <a:rPr lang="en-US" altLang="en-US" baseline="-25000" smtClean="0"/>
              <a:t>rms</a:t>
            </a:r>
            <a:r>
              <a:rPr lang="en-US" altLang="en-US" smtClean="0"/>
              <a:t> = 156 V / </a:t>
            </a:r>
            <a:r>
              <a:rPr lang="en-US" altLang="en-US" smtClean="0">
                <a:sym typeface="Symbol" panose="05050102010706020507" pitchFamily="18" charset="2"/>
              </a:rPr>
              <a:t>2 = 110 V</a:t>
            </a:r>
          </a:p>
          <a:p>
            <a:pPr eaLnBrk="1" hangingPunct="1">
              <a:spcBef>
                <a:spcPct val="0"/>
              </a:spcBef>
            </a:pPr>
            <a:r>
              <a:rPr lang="en-US" altLang="en-US" smtClean="0"/>
              <a:t>I</a:t>
            </a:r>
            <a:r>
              <a:rPr lang="en-US" altLang="en-US" baseline="-25000" smtClean="0"/>
              <a:t>rms</a:t>
            </a:r>
            <a:r>
              <a:rPr lang="en-US" altLang="en-US" smtClean="0"/>
              <a:t>: P = IV </a:t>
            </a:r>
            <a:r>
              <a:rPr lang="en-US" altLang="en-US" smtClean="0">
                <a:sym typeface="Wingdings" panose="05000000000000000000" pitchFamily="2" charset="2"/>
              </a:rPr>
              <a:t> 60 W = I (110V)  .55 A</a:t>
            </a:r>
            <a:endParaRPr lang="en-US" altLang="en-US" smtClean="0"/>
          </a:p>
          <a:p>
            <a:pPr eaLnBrk="1" hangingPunct="1">
              <a:spcBef>
                <a:spcPct val="0"/>
              </a:spcBef>
            </a:pPr>
            <a:r>
              <a:rPr lang="en-US" altLang="en-US" smtClean="0"/>
              <a:t>P=V</a:t>
            </a:r>
            <a:r>
              <a:rPr lang="en-US" altLang="en-US" baseline="30000" smtClean="0"/>
              <a:t>2</a:t>
            </a:r>
            <a:r>
              <a:rPr lang="en-US" altLang="en-US" smtClean="0"/>
              <a:t>/R </a:t>
            </a:r>
            <a:r>
              <a:rPr lang="en-US" altLang="en-US" smtClean="0">
                <a:sym typeface="Wingdings" panose="05000000000000000000" pitchFamily="2" charset="2"/>
              </a:rPr>
              <a:t> 60 W = (110 V)</a:t>
            </a:r>
            <a:r>
              <a:rPr lang="en-US" altLang="en-US" baseline="30000" smtClean="0">
                <a:sym typeface="Wingdings" panose="05000000000000000000" pitchFamily="2" charset="2"/>
              </a:rPr>
              <a:t>2</a:t>
            </a:r>
            <a:r>
              <a:rPr lang="en-US" altLang="en-US" smtClean="0">
                <a:sym typeface="Wingdings" panose="05000000000000000000" pitchFamily="2" charset="2"/>
              </a:rPr>
              <a:t>/R  R = (110V)</a:t>
            </a:r>
            <a:r>
              <a:rPr lang="en-US" altLang="en-US" baseline="30000" smtClean="0">
                <a:sym typeface="Wingdings" panose="05000000000000000000" pitchFamily="2" charset="2"/>
              </a:rPr>
              <a:t>2</a:t>
            </a:r>
            <a:r>
              <a:rPr lang="en-US" altLang="en-US" smtClean="0">
                <a:sym typeface="Wingdings" panose="05000000000000000000" pitchFamily="2" charset="2"/>
              </a:rPr>
              <a:t>/60W  202 </a:t>
            </a:r>
            <a:r>
              <a:rPr lang="en-US" altLang="en-US" smtClean="0">
                <a:sym typeface="Symbol" panose="05050102010706020507" pitchFamily="18" charset="2"/>
              </a:rPr>
              <a:t></a:t>
            </a:r>
            <a:r>
              <a:rPr lang="en-US" altLang="en-US" smtClean="0"/>
              <a:t>V</a:t>
            </a:r>
            <a:r>
              <a:rPr lang="en-US" altLang="en-US" baseline="-25000" smtClean="0"/>
              <a:t>rms</a:t>
            </a:r>
            <a:r>
              <a:rPr lang="en-US" altLang="en-US" smtClean="0"/>
              <a:t> = 156 V / </a:t>
            </a:r>
            <a:r>
              <a:rPr lang="en-US" altLang="en-US" smtClean="0">
                <a:sym typeface="Symbol" panose="05050102010706020507" pitchFamily="18" charset="2"/>
              </a:rPr>
              <a:t>2 = 110 V</a:t>
            </a:r>
          </a:p>
          <a:p>
            <a:pPr eaLnBrk="1" hangingPunct="1">
              <a:spcBef>
                <a:spcPct val="0"/>
              </a:spcBef>
            </a:pPr>
            <a:r>
              <a:rPr lang="en-US" altLang="en-US" smtClean="0"/>
              <a:t>I</a:t>
            </a:r>
            <a:r>
              <a:rPr lang="en-US" altLang="en-US" baseline="-25000" smtClean="0"/>
              <a:t>rms</a:t>
            </a:r>
            <a:r>
              <a:rPr lang="en-US" altLang="en-US" smtClean="0"/>
              <a:t>: P = IV </a:t>
            </a:r>
            <a:r>
              <a:rPr lang="en-US" altLang="en-US" smtClean="0">
                <a:sym typeface="Wingdings" panose="05000000000000000000" pitchFamily="2" charset="2"/>
              </a:rPr>
              <a:t> 60 W = I (110V)  .55 A</a:t>
            </a:r>
            <a:endParaRPr lang="en-US" altLang="en-US" smtClean="0"/>
          </a:p>
          <a:p>
            <a:pPr eaLnBrk="1" hangingPunct="1">
              <a:spcBef>
                <a:spcPct val="0"/>
              </a:spcBef>
            </a:pPr>
            <a:r>
              <a:rPr lang="en-US" altLang="en-US" smtClean="0"/>
              <a:t>P=V</a:t>
            </a:r>
            <a:r>
              <a:rPr lang="en-US" altLang="en-US" baseline="30000" smtClean="0"/>
              <a:t>2</a:t>
            </a:r>
            <a:r>
              <a:rPr lang="en-US" altLang="en-US" smtClean="0"/>
              <a:t>/R </a:t>
            </a:r>
            <a:r>
              <a:rPr lang="en-US" altLang="en-US" smtClean="0">
                <a:sym typeface="Wingdings" panose="05000000000000000000" pitchFamily="2" charset="2"/>
              </a:rPr>
              <a:t> 60 W = (110 V)</a:t>
            </a:r>
            <a:r>
              <a:rPr lang="en-US" altLang="en-US" baseline="30000" smtClean="0">
                <a:sym typeface="Wingdings" panose="05000000000000000000" pitchFamily="2" charset="2"/>
              </a:rPr>
              <a:t>2</a:t>
            </a:r>
            <a:r>
              <a:rPr lang="en-US" altLang="en-US" smtClean="0">
                <a:sym typeface="Wingdings" panose="05000000000000000000" pitchFamily="2" charset="2"/>
              </a:rPr>
              <a:t>/R  R = (110V)</a:t>
            </a:r>
            <a:r>
              <a:rPr lang="en-US" altLang="en-US" baseline="30000" smtClean="0">
                <a:sym typeface="Wingdings" panose="05000000000000000000" pitchFamily="2" charset="2"/>
              </a:rPr>
              <a:t>2</a:t>
            </a:r>
            <a:r>
              <a:rPr lang="en-US" altLang="en-US" smtClean="0">
                <a:sym typeface="Wingdings" panose="05000000000000000000" pitchFamily="2" charset="2"/>
              </a:rPr>
              <a:t>/60W  202 </a:t>
            </a:r>
            <a:r>
              <a:rPr lang="en-US" altLang="en-US" smtClean="0">
                <a:sym typeface="Symbol" panose="05050102010706020507" pitchFamily="18" charset="2"/>
              </a:rPr>
              <a:t></a:t>
            </a:r>
          </a:p>
          <a:p>
            <a:pPr eaLnBrk="1" hangingPunct="1">
              <a:spcBef>
                <a:spcPct val="0"/>
              </a:spcBef>
            </a:pPr>
            <a:endParaRPr lang="en-US" altLang="en-US" smtClean="0">
              <a:sym typeface="Symbol" panose="05050102010706020507" pitchFamily="18"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BDDDD42F-46D9-47A0-9284-7EB0BADD030C}" type="slidenum">
              <a:rPr lang="en-US" altLang="en-US"/>
              <a:pPr/>
              <a:t>‹#›</a:t>
            </a:fld>
            <a:endParaRPr lang="en-US" altLang="en-US"/>
          </a:p>
        </p:txBody>
      </p:sp>
    </p:spTree>
    <p:extLst>
      <p:ext uri="{BB962C8B-B14F-4D97-AF65-F5344CB8AC3E}">
        <p14:creationId xmlns:p14="http://schemas.microsoft.com/office/powerpoint/2010/main" val="1259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5FD793D1-4B9B-44F6-989B-39BA6F96F98A}" type="slidenum">
              <a:rPr lang="en-US" altLang="en-US"/>
              <a:pPr/>
              <a:t>‹#›</a:t>
            </a:fld>
            <a:endParaRPr lang="en-US" altLang="en-US"/>
          </a:p>
        </p:txBody>
      </p:sp>
    </p:spTree>
    <p:extLst>
      <p:ext uri="{BB962C8B-B14F-4D97-AF65-F5344CB8AC3E}">
        <p14:creationId xmlns:p14="http://schemas.microsoft.com/office/powerpoint/2010/main" val="298197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DB3D019-F7DA-4DF0-8B12-AFE8EE98F31B}" type="slidenum">
              <a:rPr lang="en-US" altLang="en-US"/>
              <a:pPr/>
              <a:t>‹#›</a:t>
            </a:fld>
            <a:endParaRPr lang="en-US" altLang="en-US"/>
          </a:p>
        </p:txBody>
      </p:sp>
    </p:spTree>
    <p:extLst>
      <p:ext uri="{BB962C8B-B14F-4D97-AF65-F5344CB8AC3E}">
        <p14:creationId xmlns:p14="http://schemas.microsoft.com/office/powerpoint/2010/main" val="20627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28BB72A6-681C-437F-8D84-114119D0450B}" type="slidenum">
              <a:rPr lang="en-US" altLang="en-US"/>
              <a:pPr/>
              <a:t>‹#›</a:t>
            </a:fld>
            <a:endParaRPr lang="en-US" altLang="en-US"/>
          </a:p>
        </p:txBody>
      </p:sp>
    </p:spTree>
    <p:extLst>
      <p:ext uri="{BB962C8B-B14F-4D97-AF65-F5344CB8AC3E}">
        <p14:creationId xmlns:p14="http://schemas.microsoft.com/office/powerpoint/2010/main" val="294832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BC8F9CEB-CC0A-444B-8F55-15419695E9B8}" type="slidenum">
              <a:rPr lang="en-US" altLang="en-US"/>
              <a:pPr/>
              <a:t>‹#›</a:t>
            </a:fld>
            <a:endParaRPr lang="en-US" altLang="en-US"/>
          </a:p>
        </p:txBody>
      </p:sp>
    </p:spTree>
    <p:extLst>
      <p:ext uri="{BB962C8B-B14F-4D97-AF65-F5344CB8AC3E}">
        <p14:creationId xmlns:p14="http://schemas.microsoft.com/office/powerpoint/2010/main" val="313897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81D7D51-AE04-45E2-8FDE-DEDA26A6D039}" type="slidenum">
              <a:rPr lang="en-US" altLang="en-US"/>
              <a:pPr/>
              <a:t>‹#›</a:t>
            </a:fld>
            <a:endParaRPr lang="en-US" altLang="en-US"/>
          </a:p>
        </p:txBody>
      </p:sp>
    </p:spTree>
    <p:extLst>
      <p:ext uri="{BB962C8B-B14F-4D97-AF65-F5344CB8AC3E}">
        <p14:creationId xmlns:p14="http://schemas.microsoft.com/office/powerpoint/2010/main" val="84900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A58ED8C4-8CEB-4AFA-BC33-9ECA1E961222}" type="slidenum">
              <a:rPr lang="en-US" altLang="en-US"/>
              <a:pPr/>
              <a:t>‹#›</a:t>
            </a:fld>
            <a:endParaRPr lang="en-US" altLang="en-US"/>
          </a:p>
        </p:txBody>
      </p:sp>
    </p:spTree>
    <p:extLst>
      <p:ext uri="{BB962C8B-B14F-4D97-AF65-F5344CB8AC3E}">
        <p14:creationId xmlns:p14="http://schemas.microsoft.com/office/powerpoint/2010/main" val="300458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108F9D84-69D2-470D-AEF3-8B2E01AE6293}" type="slidenum">
              <a:rPr lang="en-US" altLang="en-US"/>
              <a:pPr/>
              <a:t>‹#›</a:t>
            </a:fld>
            <a:endParaRPr lang="en-US" altLang="en-US"/>
          </a:p>
        </p:txBody>
      </p:sp>
    </p:spTree>
    <p:extLst>
      <p:ext uri="{BB962C8B-B14F-4D97-AF65-F5344CB8AC3E}">
        <p14:creationId xmlns:p14="http://schemas.microsoft.com/office/powerpoint/2010/main" val="74675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47EFC764-196B-46BC-B6C2-C9AA93768DDF}" type="slidenum">
              <a:rPr lang="en-US" altLang="en-US"/>
              <a:pPr/>
              <a:t>‹#›</a:t>
            </a:fld>
            <a:endParaRPr lang="en-US" altLang="en-US"/>
          </a:p>
        </p:txBody>
      </p:sp>
    </p:spTree>
    <p:extLst>
      <p:ext uri="{BB962C8B-B14F-4D97-AF65-F5344CB8AC3E}">
        <p14:creationId xmlns:p14="http://schemas.microsoft.com/office/powerpoint/2010/main" val="334864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AD561E43-2A2F-4067-B110-27E4E0DBC4E6}" type="slidenum">
              <a:rPr lang="en-US" altLang="en-US"/>
              <a:pPr/>
              <a:t>‹#›</a:t>
            </a:fld>
            <a:endParaRPr lang="en-US" altLang="en-US"/>
          </a:p>
        </p:txBody>
      </p:sp>
    </p:spTree>
    <p:extLst>
      <p:ext uri="{BB962C8B-B14F-4D97-AF65-F5344CB8AC3E}">
        <p14:creationId xmlns:p14="http://schemas.microsoft.com/office/powerpoint/2010/main" val="194233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D2884303-C469-4C0A-9604-54129BED54C3}" type="slidenum">
              <a:rPr lang="en-US" altLang="en-US"/>
              <a:pPr/>
              <a:t>‹#›</a:t>
            </a:fld>
            <a:endParaRPr lang="en-US" altLang="en-US"/>
          </a:p>
        </p:txBody>
      </p:sp>
    </p:spTree>
    <p:extLst>
      <p:ext uri="{BB962C8B-B14F-4D97-AF65-F5344CB8AC3E}">
        <p14:creationId xmlns:p14="http://schemas.microsoft.com/office/powerpoint/2010/main" val="16630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7178676D-3E8A-4412-931B-368A0C44247E}" type="slidenum">
              <a:rPr lang="en-US" altLang="en-US"/>
              <a:pPr/>
              <a:t>‹#›</a:t>
            </a:fld>
            <a:endParaRPr lang="en-US" altLang="en-US"/>
          </a:p>
        </p:txBody>
      </p:sp>
    </p:spTree>
    <p:extLst>
      <p:ext uri="{BB962C8B-B14F-4D97-AF65-F5344CB8AC3E}">
        <p14:creationId xmlns:p14="http://schemas.microsoft.com/office/powerpoint/2010/main" val="81393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38BFDB57-D412-4C9C-B9B7-3D2282435D83}" type="slidenum">
              <a:rPr lang="en-US" altLang="en-US"/>
              <a:pPr/>
              <a:t>‹#›</a:t>
            </a:fld>
            <a:endParaRPr lang="en-US" altLang="en-US"/>
          </a:p>
        </p:txBody>
      </p:sp>
    </p:spTree>
    <p:extLst>
      <p:ext uri="{BB962C8B-B14F-4D97-AF65-F5344CB8AC3E}">
        <p14:creationId xmlns:p14="http://schemas.microsoft.com/office/powerpoint/2010/main" val="242710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D8954E2-24A5-48FE-8623-4254A49183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wmf"/><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2.vml"/><Relationship Id="rId5" Type="http://schemas.openxmlformats.org/officeDocument/2006/relationships/image" Target="../media/image31.w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audio" Target="../media/audio1.wav"/><Relationship Id="rId7"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8.png"/><Relationship Id="rId5" Type="http://schemas.openxmlformats.org/officeDocument/2006/relationships/audio" Target="../media/audio3.wav"/><Relationship Id="rId10" Type="http://schemas.openxmlformats.org/officeDocument/2006/relationships/image" Target="../media/image37.wmf"/><Relationship Id="rId4" Type="http://schemas.openxmlformats.org/officeDocument/2006/relationships/audio" Target="../media/audio2.wav"/><Relationship Id="rId9"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39.wmf"/><Relationship Id="rId5" Type="http://schemas.openxmlformats.org/officeDocument/2006/relationships/oleObject" Target="../embeddings/oleObject22.bin"/><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4.wmf"/><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43.emf"/><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audio" Target="../media/audio1.wav"/><Relationship Id="rId7"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46.wmf"/><Relationship Id="rId5" Type="http://schemas.openxmlformats.org/officeDocument/2006/relationships/oleObject" Target="../embeddings/oleObject25.bin"/><Relationship Id="rId10" Type="http://schemas.openxmlformats.org/officeDocument/2006/relationships/image" Target="../media/image48.wmf"/><Relationship Id="rId4" Type="http://schemas.openxmlformats.org/officeDocument/2006/relationships/audio" Target="../media/audio2.wav"/><Relationship Id="rId9"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17.vml"/><Relationship Id="rId5" Type="http://schemas.openxmlformats.org/officeDocument/2006/relationships/image" Target="../media/image57.wmf"/><Relationship Id="rId4"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18.vml"/><Relationship Id="rId5" Type="http://schemas.openxmlformats.org/officeDocument/2006/relationships/image" Target="../media/image62.w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image" Target="../media/image64.wmf"/><Relationship Id="rId2" Type="http://schemas.openxmlformats.org/officeDocument/2006/relationships/tags" Target="../tags/tag29.xml"/><Relationship Id="rId1" Type="http://schemas.openxmlformats.org/officeDocument/2006/relationships/vmlDrawing" Target="../drawings/vmlDrawing19.vml"/><Relationship Id="rId6" Type="http://schemas.openxmlformats.org/officeDocument/2006/relationships/oleObject" Target="../embeddings/oleObject31.bin"/><Relationship Id="rId5" Type="http://schemas.openxmlformats.org/officeDocument/2006/relationships/image" Target="../media/image63.wmf"/><Relationship Id="rId4" Type="http://schemas.openxmlformats.org/officeDocument/2006/relationships/oleObject" Target="../embeddings/oleObject30.bin"/><Relationship Id="rId9" Type="http://schemas.openxmlformats.org/officeDocument/2006/relationships/image" Target="../media/image65.wm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slideLayout" Target="../slideLayouts/slideLayout2.xml"/><Relationship Id="rId7" Type="http://schemas.openxmlformats.org/officeDocument/2006/relationships/image" Target="../media/image77.wmf"/><Relationship Id="rId2" Type="http://schemas.openxmlformats.org/officeDocument/2006/relationships/tags" Target="../tags/tag33.xml"/><Relationship Id="rId1" Type="http://schemas.openxmlformats.org/officeDocument/2006/relationships/vmlDrawing" Target="../drawings/vmlDrawing20.vml"/><Relationship Id="rId6" Type="http://schemas.openxmlformats.org/officeDocument/2006/relationships/oleObject" Target="../embeddings/oleObject34.bin"/><Relationship Id="rId5" Type="http://schemas.openxmlformats.org/officeDocument/2006/relationships/image" Target="../media/image76.emf"/><Relationship Id="rId4" Type="http://schemas.openxmlformats.org/officeDocument/2006/relationships/oleObject" Target="../embeddings/oleObject33.bin"/><Relationship Id="rId9" Type="http://schemas.openxmlformats.org/officeDocument/2006/relationships/image" Target="../media/image78.wmf"/></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12.xml"/><Relationship Id="rId7" Type="http://schemas.openxmlformats.org/officeDocument/2006/relationships/oleObject" Target="../embeddings/oleObject5.bin"/><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oleObject" Target="../embeddings/oleObject4.bin"/><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audio" Target="../media/audio1.wav"/><Relationship Id="rId7" Type="http://schemas.openxmlformats.org/officeDocument/2006/relationships/image" Target="../media/image79.wmf"/><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36.bin"/><Relationship Id="rId11" Type="http://schemas.openxmlformats.org/officeDocument/2006/relationships/image" Target="../media/image81.wmf"/><Relationship Id="rId5" Type="http://schemas.openxmlformats.org/officeDocument/2006/relationships/audio" Target="../media/audio3.wav"/><Relationship Id="rId10" Type="http://schemas.openxmlformats.org/officeDocument/2006/relationships/oleObject" Target="../embeddings/oleObject38.bin"/><Relationship Id="rId4" Type="http://schemas.openxmlformats.org/officeDocument/2006/relationships/audio" Target="../media/audio2.wav"/><Relationship Id="rId9" Type="http://schemas.openxmlformats.org/officeDocument/2006/relationships/image" Target="../media/image80.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audio" Target="../media/audio1.wav"/><Relationship Id="rId7" Type="http://schemas.openxmlformats.org/officeDocument/2006/relationships/image" Target="../media/image81.wmf"/><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39.bin"/><Relationship Id="rId11" Type="http://schemas.openxmlformats.org/officeDocument/2006/relationships/image" Target="../media/image83.wmf"/><Relationship Id="rId5" Type="http://schemas.openxmlformats.org/officeDocument/2006/relationships/audio" Target="../media/audio3.wav"/><Relationship Id="rId10" Type="http://schemas.openxmlformats.org/officeDocument/2006/relationships/oleObject" Target="../embeddings/oleObject41.bin"/><Relationship Id="rId4" Type="http://schemas.openxmlformats.org/officeDocument/2006/relationships/audio" Target="../media/audio2.wav"/><Relationship Id="rId9" Type="http://schemas.openxmlformats.org/officeDocument/2006/relationships/image" Target="../media/image82.wmf"/></Relationships>
</file>

<file path=ppt/slides/_rels/slide52.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45.bin"/><Relationship Id="rId3" Type="http://schemas.openxmlformats.org/officeDocument/2006/relationships/audio" Target="../media/audio1.wav"/><Relationship Id="rId7" Type="http://schemas.openxmlformats.org/officeDocument/2006/relationships/oleObject" Target="../embeddings/oleObject42.bin"/><Relationship Id="rId12" Type="http://schemas.openxmlformats.org/officeDocument/2006/relationships/image" Target="../media/image86.wmf"/><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image" Target="../media/image38.png"/><Relationship Id="rId11" Type="http://schemas.openxmlformats.org/officeDocument/2006/relationships/oleObject" Target="../embeddings/oleObject44.bin"/><Relationship Id="rId5" Type="http://schemas.openxmlformats.org/officeDocument/2006/relationships/audio" Target="../media/audio3.wav"/><Relationship Id="rId10" Type="http://schemas.openxmlformats.org/officeDocument/2006/relationships/image" Target="../media/image85.wmf"/><Relationship Id="rId4" Type="http://schemas.openxmlformats.org/officeDocument/2006/relationships/audio" Target="../media/audio2.wav"/><Relationship Id="rId9" Type="http://schemas.openxmlformats.org/officeDocument/2006/relationships/oleObject" Target="../embeddings/oleObject43.bin"/><Relationship Id="rId14" Type="http://schemas.openxmlformats.org/officeDocument/2006/relationships/image" Target="../media/image87.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audio" Target="../media/audio1.wav"/><Relationship Id="rId7" Type="http://schemas.openxmlformats.org/officeDocument/2006/relationships/image" Target="../media/image88.wmf"/><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46.bin"/><Relationship Id="rId5" Type="http://schemas.openxmlformats.org/officeDocument/2006/relationships/image" Target="../media/image38.png"/><Relationship Id="rId4" Type="http://schemas.openxmlformats.org/officeDocument/2006/relationships/audio" Target="../media/audio2.wav"/><Relationship Id="rId9" Type="http://schemas.openxmlformats.org/officeDocument/2006/relationships/image" Target="../media/image89.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audio" Target="../media/audio1.wav"/><Relationship Id="rId7" Type="http://schemas.openxmlformats.org/officeDocument/2006/relationships/image" Target="../media/image89.wmf"/><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oleObject" Target="../embeddings/oleObject48.bin"/><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90.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image" Target="../media/image91.wmf"/><Relationship Id="rId5" Type="http://schemas.openxmlformats.org/officeDocument/2006/relationships/oleObject" Target="../embeddings/oleObject50.bin"/><Relationship Id="rId4" Type="http://schemas.openxmlformats.org/officeDocument/2006/relationships/audio" Target="../media/audio2.wav"/><Relationship Id="rId9" Type="http://schemas.openxmlformats.org/officeDocument/2006/relationships/image" Target="../media/image77.wmf"/></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3.wav"/></Relationships>
</file>

<file path=ppt/slides/_rels/slide5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7.xml"/><Relationship Id="rId7" Type="http://schemas.openxmlformats.org/officeDocument/2006/relationships/oleObject" Target="../embeddings/oleObject7.bin"/><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6.bin"/><Relationship Id="rId10" Type="http://schemas.openxmlformats.org/officeDocument/2006/relationships/image" Target="../media/image11.emf"/><Relationship Id="rId4" Type="http://schemas.openxmlformats.org/officeDocument/2006/relationships/image" Target="../media/image12.png"/><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slideLayout" Target="../slideLayouts/slideLayout2.xml"/><Relationship Id="rId7" Type="http://schemas.openxmlformats.org/officeDocument/2006/relationships/image" Target="../media/image10.wmf"/><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3.emf"/><Relationship Id="rId4" Type="http://schemas.openxmlformats.org/officeDocument/2006/relationships/oleObject" Target="../embeddings/oleObject9.bin"/><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audio" Target="../media/audio1.wav"/><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04800" y="990600"/>
            <a:ext cx="8218487" cy="1219200"/>
          </a:xfrm>
          <a:ln>
            <a:miter lim="800000"/>
            <a:headEnd/>
            <a:tailEnd/>
          </a:ln>
        </p:spPr>
        <p:txBody>
          <a:bodyPr rtlCol="0">
            <a:noAutofit/>
          </a:bodyPr>
          <a:lstStyle/>
          <a:p>
            <a:pPr eaLnBrk="1" fontAlgn="auto" hangingPunct="1">
              <a:spcAft>
                <a:spcPts val="0"/>
              </a:spcAft>
              <a:defRPr/>
            </a:pPr>
            <a:r>
              <a:rPr lang="en-US" dirty="0">
                <a:latin typeface="Times New Roman" panose="02020603050405020304" pitchFamily="18" charset="0"/>
                <a:cs typeface="Times New Roman" panose="02020603050405020304" pitchFamily="18" charset="0"/>
              </a:rPr>
              <a:t>Chapter 33</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Alternating Current Circuits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مستطيل 3"/>
          <p:cNvSpPr>
            <a:spLocks noChangeArrowheads="1"/>
          </p:cNvSpPr>
          <p:nvPr/>
        </p:nvSpPr>
        <p:spPr bwMode="auto">
          <a:xfrm>
            <a:off x="990600" y="3276600"/>
            <a:ext cx="7620000" cy="2677656"/>
          </a:xfrm>
          <a:prstGeom prst="rect">
            <a:avLst/>
          </a:prstGeom>
          <a:noFill/>
          <a:ln w="9525">
            <a:noFill/>
            <a:miter lim="800000"/>
            <a:headEnd/>
            <a:tailEnd/>
          </a:ln>
        </p:spPr>
        <p:txBody>
          <a:bodyPr>
            <a:spAutoFit/>
          </a:bodyPr>
          <a:lstStyle/>
          <a:p>
            <a:pPr>
              <a:defRPr/>
            </a:pPr>
            <a:r>
              <a:rPr lang="en-US" sz="2400" dirty="0">
                <a:latin typeface="Times New Roman" panose="02020603050405020304" pitchFamily="18" charset="0"/>
                <a:cs typeface="Times New Roman" panose="02020603050405020304" pitchFamily="18" charset="0"/>
              </a:rPr>
              <a:t>33.1 AC Sources</a:t>
            </a:r>
          </a:p>
          <a:p>
            <a:pPr>
              <a:defRPr/>
            </a:pPr>
            <a:r>
              <a:rPr lang="en-US" sz="2400" dirty="0">
                <a:latin typeface="Times New Roman" panose="02020603050405020304" pitchFamily="18" charset="0"/>
                <a:cs typeface="Times New Roman" panose="02020603050405020304" pitchFamily="18" charset="0"/>
              </a:rPr>
              <a:t>33.2 Resistors in an AC Circuit</a:t>
            </a:r>
          </a:p>
          <a:p>
            <a:pPr>
              <a:defRPr/>
            </a:pPr>
            <a:r>
              <a:rPr lang="en-US" sz="2400" dirty="0">
                <a:latin typeface="Times New Roman" panose="02020603050405020304" pitchFamily="18" charset="0"/>
                <a:cs typeface="Times New Roman" panose="02020603050405020304" pitchFamily="18" charset="0"/>
              </a:rPr>
              <a:t>33.3 Inductors in an AC Circuit</a:t>
            </a:r>
          </a:p>
          <a:p>
            <a:pPr>
              <a:defRPr/>
            </a:pPr>
            <a:r>
              <a:rPr lang="en-US" sz="2400" dirty="0">
                <a:latin typeface="Times New Roman" panose="02020603050405020304" pitchFamily="18" charset="0"/>
                <a:cs typeface="Times New Roman" panose="02020603050405020304" pitchFamily="18" charset="0"/>
              </a:rPr>
              <a:t>33.4 Capacitors in an AC Circuit</a:t>
            </a:r>
          </a:p>
          <a:p>
            <a:pPr>
              <a:defRPr/>
            </a:pPr>
            <a:r>
              <a:rPr lang="en-US" sz="2400" dirty="0">
                <a:latin typeface="Times New Roman" panose="02020603050405020304" pitchFamily="18" charset="0"/>
                <a:cs typeface="Times New Roman" panose="02020603050405020304" pitchFamily="18" charset="0"/>
              </a:rPr>
              <a:t>33.5 The RLC Series Circuit</a:t>
            </a:r>
          </a:p>
          <a:p>
            <a:pPr>
              <a:defRPr/>
            </a:pPr>
            <a:r>
              <a:rPr lang="en-US" sz="2400" dirty="0">
                <a:latin typeface="Times New Roman" panose="02020603050405020304" pitchFamily="18" charset="0"/>
                <a:cs typeface="Times New Roman" panose="02020603050405020304" pitchFamily="18" charset="0"/>
              </a:rPr>
              <a:t>33.6 Power in an AC Circuit</a:t>
            </a:r>
          </a:p>
          <a:p>
            <a:pPr>
              <a:defRPr/>
            </a:pPr>
            <a:r>
              <a:rPr lang="en-US" sz="2400" dirty="0">
                <a:latin typeface="Times New Roman" panose="02020603050405020304" pitchFamily="18" charset="0"/>
                <a:cs typeface="Times New Roman" panose="02020603050405020304" pitchFamily="18" charset="0"/>
              </a:rPr>
              <a:t>33.7 Resonance in a Series RLC Circuit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Example</a:t>
            </a:r>
          </a:p>
        </p:txBody>
      </p:sp>
      <p:sp>
        <p:nvSpPr>
          <p:cNvPr id="19459" name="Rectangle 3"/>
          <p:cNvSpPr>
            <a:spLocks noGrp="1" noChangeArrowheads="1"/>
          </p:cNvSpPr>
          <p:nvPr>
            <p:ph type="body" idx="1"/>
          </p:nvPr>
        </p:nvSpPr>
        <p:spPr>
          <a:xfrm>
            <a:off x="533400" y="1066800"/>
            <a:ext cx="8229600" cy="4525963"/>
          </a:xfrm>
        </p:spPr>
        <p:txBody>
          <a:bodyPr/>
          <a:lstStyle/>
          <a:p>
            <a:pPr eaLnBrk="1" hangingPunct="1"/>
            <a:r>
              <a:rPr lang="en-US" altLang="en-US" sz="2400" smtClean="0"/>
              <a:t>A 60 W light bulb operates on a peak voltage of 156 V.  Find the V</a:t>
            </a:r>
            <a:r>
              <a:rPr lang="en-US" altLang="en-US" sz="2400" baseline="-25000" smtClean="0"/>
              <a:t>rms</a:t>
            </a:r>
            <a:r>
              <a:rPr lang="en-US" altLang="en-US" sz="2400" smtClean="0"/>
              <a:t>, I</a:t>
            </a:r>
            <a:r>
              <a:rPr lang="en-US" altLang="en-US" sz="2400" baseline="-25000" smtClean="0"/>
              <a:t>rms</a:t>
            </a:r>
            <a:r>
              <a:rPr lang="en-US" altLang="en-US" sz="2400" smtClean="0"/>
              <a:t>, and resistance of the light bulb.</a:t>
            </a:r>
          </a:p>
          <a:p>
            <a:pPr eaLnBrk="1" hangingPunct="1"/>
            <a:endParaRPr lang="en-US" altLang="en-US" sz="2400" smtClean="0"/>
          </a:p>
          <a:p>
            <a:pPr eaLnBrk="1" hangingPunct="1"/>
            <a:r>
              <a:rPr lang="en-US" altLang="en-US" sz="2400" smtClean="0"/>
              <a:t>V</a:t>
            </a:r>
            <a:r>
              <a:rPr lang="en-US" altLang="en-US" sz="2400" baseline="-25000" smtClean="0"/>
              <a:t>rms</a:t>
            </a:r>
            <a:r>
              <a:rPr lang="en-US" altLang="en-US" sz="2400" smtClean="0"/>
              <a:t> = </a:t>
            </a:r>
            <a:r>
              <a:rPr lang="en-US" altLang="en-US" sz="2400" smtClean="0">
                <a:sym typeface="Symbol" panose="05050102010706020507" pitchFamily="18" charset="2"/>
              </a:rPr>
              <a:t>110 V</a:t>
            </a:r>
          </a:p>
          <a:p>
            <a:pPr eaLnBrk="1" hangingPunct="1"/>
            <a:r>
              <a:rPr lang="en-US" altLang="en-US" sz="2400" smtClean="0"/>
              <a:t>I</a:t>
            </a:r>
            <a:r>
              <a:rPr lang="en-US" altLang="en-US" sz="2400" baseline="-25000" smtClean="0"/>
              <a:t>rms </a:t>
            </a:r>
            <a:r>
              <a:rPr lang="en-US" altLang="en-US" sz="2400" smtClean="0"/>
              <a:t>=</a:t>
            </a:r>
            <a:r>
              <a:rPr lang="en-US" altLang="en-US" sz="2400" smtClean="0">
                <a:sym typeface="Wingdings" panose="05000000000000000000" pitchFamily="2" charset="2"/>
              </a:rPr>
              <a:t> 0.55 A</a:t>
            </a:r>
            <a:endParaRPr lang="en-US" altLang="en-US" sz="2400" smtClean="0"/>
          </a:p>
          <a:p>
            <a:pPr eaLnBrk="1" hangingPunct="1"/>
            <a:r>
              <a:rPr lang="en-US" altLang="en-US" sz="2400" smtClean="0">
                <a:sym typeface="Wingdings" panose="05000000000000000000" pitchFamily="2" charset="2"/>
              </a:rPr>
              <a:t>R = 202 </a:t>
            </a:r>
            <a:r>
              <a:rPr lang="en-US" altLang="en-US" sz="2400" smtClean="0">
                <a:sym typeface="Symbol" panose="05050102010706020507" pitchFamily="18" charset="2"/>
              </a:rPr>
              <a:t></a:t>
            </a:r>
          </a:p>
          <a:p>
            <a:pPr eaLnBrk="1" hangingPunct="1"/>
            <a:endParaRPr lang="en-US" altLang="en-US" sz="2400" smtClean="0"/>
          </a:p>
        </p:txBody>
      </p:sp>
      <p:sp>
        <p:nvSpPr>
          <p:cNvPr id="4" name="Rectangle 3"/>
          <p:cNvSpPr>
            <a:spLocks noChangeArrowheads="1"/>
          </p:cNvSpPr>
          <p:nvPr/>
        </p:nvSpPr>
        <p:spPr bwMode="auto">
          <a:xfrm>
            <a:off x="152400" y="3886200"/>
            <a:ext cx="883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V</a:t>
            </a:r>
            <a:r>
              <a:rPr lang="en-US" altLang="en-US" baseline="-25000"/>
              <a:t>rms</a:t>
            </a:r>
            <a:r>
              <a:rPr lang="en-US" altLang="en-US"/>
              <a:t> = 156 V / </a:t>
            </a:r>
            <a:r>
              <a:rPr lang="en-US" altLang="en-US">
                <a:sym typeface="Symbol" panose="05050102010706020507" pitchFamily="18" charset="2"/>
              </a:rPr>
              <a:t>2 = 110 V</a:t>
            </a:r>
          </a:p>
          <a:p>
            <a:pPr eaLnBrk="1" hangingPunct="1"/>
            <a:r>
              <a:rPr lang="en-US" altLang="en-US"/>
              <a:t>I</a:t>
            </a:r>
            <a:r>
              <a:rPr lang="en-US" altLang="en-US" baseline="-25000"/>
              <a:t>rms</a:t>
            </a:r>
            <a:r>
              <a:rPr lang="en-US" altLang="en-US"/>
              <a:t>: P = IV </a:t>
            </a:r>
            <a:r>
              <a:rPr lang="en-US" altLang="en-US">
                <a:sym typeface="Wingdings" panose="05000000000000000000" pitchFamily="2" charset="2"/>
              </a:rPr>
              <a:t> 60 W = I (110V)  .55 A</a:t>
            </a:r>
            <a:endParaRPr lang="en-US" altLang="en-US"/>
          </a:p>
          <a:p>
            <a:pPr eaLnBrk="1" hangingPunct="1"/>
            <a:r>
              <a:rPr lang="en-US" altLang="en-US"/>
              <a:t>P=V</a:t>
            </a:r>
            <a:r>
              <a:rPr lang="en-US" altLang="en-US" baseline="30000"/>
              <a:t>2</a:t>
            </a:r>
            <a:r>
              <a:rPr lang="en-US" altLang="en-US"/>
              <a:t>/R </a:t>
            </a:r>
            <a:r>
              <a:rPr lang="en-US" altLang="en-US">
                <a:sym typeface="Wingdings" panose="05000000000000000000" pitchFamily="2" charset="2"/>
              </a:rPr>
              <a:t> 60 W = (110 V)</a:t>
            </a:r>
            <a:r>
              <a:rPr lang="en-US" altLang="en-US" baseline="30000">
                <a:sym typeface="Wingdings" panose="05000000000000000000" pitchFamily="2" charset="2"/>
              </a:rPr>
              <a:t>2</a:t>
            </a:r>
            <a:r>
              <a:rPr lang="en-US" altLang="en-US">
                <a:sym typeface="Wingdings" panose="05000000000000000000" pitchFamily="2" charset="2"/>
              </a:rPr>
              <a:t>/R                R = (110V)</a:t>
            </a:r>
            <a:r>
              <a:rPr lang="en-US" altLang="en-US" baseline="30000">
                <a:sym typeface="Wingdings" panose="05000000000000000000" pitchFamily="2" charset="2"/>
              </a:rPr>
              <a:t>2</a:t>
            </a:r>
            <a:r>
              <a:rPr lang="en-US" altLang="en-US">
                <a:sym typeface="Wingdings" panose="05000000000000000000" pitchFamily="2" charset="2"/>
              </a:rPr>
              <a:t>/60W  202 </a:t>
            </a:r>
            <a:r>
              <a:rPr lang="en-US" altLang="en-US">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050"/>
          <p:cNvSpPr>
            <a:spLocks noGrp="1" noChangeArrowheads="1"/>
          </p:cNvSpPr>
          <p:nvPr>
            <p:ph type="title"/>
          </p:nvPr>
        </p:nvSpPr>
        <p:spPr>
          <a:xfrm>
            <a:off x="457200" y="0"/>
            <a:ext cx="8229600" cy="914400"/>
          </a:xfrm>
        </p:spPr>
        <p:txBody>
          <a:bodyPr/>
          <a:lstStyle/>
          <a:p>
            <a:pPr eaLnBrk="1" hangingPunct="1"/>
            <a:r>
              <a:rPr lang="en-US" altLang="en-US" smtClean="0">
                <a:solidFill>
                  <a:srgbClr val="7030A0"/>
                </a:solidFill>
              </a:rPr>
              <a:t>Power</a:t>
            </a:r>
          </a:p>
        </p:txBody>
      </p:sp>
      <p:sp>
        <p:nvSpPr>
          <p:cNvPr id="5124" name="Rectangle 2051"/>
          <p:cNvSpPr>
            <a:spLocks noGrp="1" noChangeArrowheads="1"/>
          </p:cNvSpPr>
          <p:nvPr>
            <p:ph idx="1"/>
          </p:nvPr>
        </p:nvSpPr>
        <p:spPr>
          <a:xfrm>
            <a:off x="533400" y="762000"/>
            <a:ext cx="8610600" cy="2895600"/>
          </a:xfrm>
        </p:spPr>
        <p:txBody>
          <a:bodyPr rtlCol="0">
            <a:normAutofit fontScale="92500" lnSpcReduction="10000"/>
          </a:bodyPr>
          <a:lstStyle/>
          <a:p>
            <a:pPr eaLnBrk="1" fontAlgn="auto" hangingPunct="1">
              <a:spcAft>
                <a:spcPts val="0"/>
              </a:spcAft>
              <a:defRPr/>
            </a:pPr>
            <a:r>
              <a:rPr lang="en-US" sz="2600" dirty="0" smtClean="0"/>
              <a:t>The rate at which electrical energy is dissipated in the circuit is given by</a:t>
            </a:r>
          </a:p>
          <a:p>
            <a:pPr lvl="1" eaLnBrk="1" fontAlgn="auto" hangingPunct="1">
              <a:spcAft>
                <a:spcPts val="0"/>
              </a:spcAft>
              <a:defRPr/>
            </a:pPr>
            <a:r>
              <a:rPr lang="en-US" i="1" dirty="0" smtClean="0"/>
              <a:t>P</a:t>
            </a:r>
            <a:r>
              <a:rPr lang="en-US" dirty="0" smtClean="0"/>
              <a:t> = </a:t>
            </a:r>
            <a:r>
              <a:rPr lang="en-US" i="1" dirty="0" err="1" smtClean="0"/>
              <a:t>i</a:t>
            </a:r>
            <a:r>
              <a:rPr lang="en-US" i="1" dirty="0" smtClean="0"/>
              <a:t> </a:t>
            </a:r>
            <a:r>
              <a:rPr lang="en-US" baseline="30000" dirty="0" smtClean="0"/>
              <a:t>2</a:t>
            </a:r>
            <a:r>
              <a:rPr lang="en-US" dirty="0" smtClean="0"/>
              <a:t> </a:t>
            </a:r>
            <a:r>
              <a:rPr lang="en-US" i="1" dirty="0" smtClean="0"/>
              <a:t>R</a:t>
            </a:r>
          </a:p>
          <a:p>
            <a:pPr lvl="2" eaLnBrk="1" fontAlgn="auto" hangingPunct="1">
              <a:spcAft>
                <a:spcPts val="0"/>
              </a:spcAft>
              <a:defRPr/>
            </a:pPr>
            <a:r>
              <a:rPr lang="en-US" i="1" dirty="0" err="1" smtClean="0"/>
              <a:t>i</a:t>
            </a:r>
            <a:r>
              <a:rPr lang="en-US" dirty="0" smtClean="0"/>
              <a:t> is the </a:t>
            </a:r>
            <a:r>
              <a:rPr lang="en-US" i="1" dirty="0" smtClean="0"/>
              <a:t>instantaneous current</a:t>
            </a:r>
          </a:p>
          <a:p>
            <a:pPr lvl="2" eaLnBrk="1" fontAlgn="auto" hangingPunct="1">
              <a:spcAft>
                <a:spcPts val="0"/>
              </a:spcAft>
              <a:defRPr/>
            </a:pPr>
            <a:r>
              <a:rPr lang="en-US" dirty="0" smtClean="0"/>
              <a:t>The heating effect produced by an AC current with a maximum value of </a:t>
            </a:r>
            <a:r>
              <a:rPr lang="en-US" i="1" dirty="0" smtClean="0">
                <a:latin typeface="Times New Roman" pitchFamily="18" charset="0"/>
              </a:rPr>
              <a:t>I</a:t>
            </a:r>
            <a:r>
              <a:rPr lang="en-US" baseline="-25000" dirty="0" smtClean="0"/>
              <a:t>max</a:t>
            </a:r>
            <a:r>
              <a:rPr lang="en-US" dirty="0" smtClean="0"/>
              <a:t> is not the same as that of a DC current of the same value</a:t>
            </a:r>
          </a:p>
          <a:p>
            <a:pPr lvl="2" eaLnBrk="1" fontAlgn="auto" hangingPunct="1">
              <a:spcAft>
                <a:spcPts val="0"/>
              </a:spcAft>
              <a:defRPr/>
            </a:pPr>
            <a:r>
              <a:rPr lang="en-US" dirty="0" smtClean="0"/>
              <a:t>The maximum current occurs for a small amount of time</a:t>
            </a:r>
          </a:p>
        </p:txBody>
      </p:sp>
      <p:sp>
        <p:nvSpPr>
          <p:cNvPr id="4" name="Rectangle 3"/>
          <p:cNvSpPr txBox="1">
            <a:spLocks noChangeArrowheads="1"/>
          </p:cNvSpPr>
          <p:nvPr/>
        </p:nvSpPr>
        <p:spPr>
          <a:xfrm>
            <a:off x="457200" y="3581400"/>
            <a:ext cx="8229600" cy="12192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2400" dirty="0">
                <a:latin typeface="+mn-lt"/>
                <a:cs typeface="+mn-cs"/>
              </a:rPr>
              <a:t>The average power delivered to a resistor that carries an alternating current is </a:t>
            </a:r>
          </a:p>
        </p:txBody>
      </p:sp>
      <p:graphicFrame>
        <p:nvGraphicFramePr>
          <p:cNvPr id="8194" name="Object 4"/>
          <p:cNvGraphicFramePr>
            <a:graphicFrameLocks noChangeAspect="1"/>
          </p:cNvGraphicFramePr>
          <p:nvPr/>
        </p:nvGraphicFramePr>
        <p:xfrm>
          <a:off x="3886200" y="3962400"/>
          <a:ext cx="2179638" cy="533400"/>
        </p:xfrm>
        <a:graphic>
          <a:graphicData uri="http://schemas.openxmlformats.org/presentationml/2006/ole">
            <mc:AlternateContent xmlns:mc="http://schemas.openxmlformats.org/markup-compatibility/2006">
              <mc:Choice xmlns:v="urn:schemas-microsoft-com:vml" Requires="v">
                <p:oleObj spid="_x0000_s8207" name="Equation" r:id="rId4" imgW="749160" imgH="241200" progId="">
                  <p:embed/>
                </p:oleObj>
              </mc:Choice>
              <mc:Fallback>
                <p:oleObj name="Equation" r:id="rId4" imgW="749160" imgH="2412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962400"/>
                        <a:ext cx="21796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Text Box 2"/>
          <p:cNvSpPr txBox="1">
            <a:spLocks noChangeArrowheads="1"/>
          </p:cNvSpPr>
          <p:nvPr/>
        </p:nvSpPr>
        <p:spPr bwMode="auto">
          <a:xfrm>
            <a:off x="457200" y="4572000"/>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t>Assume a sine wave with a peak value of 40 V is applied to a 100 </a:t>
            </a:r>
            <a:r>
              <a:rPr lang="en-US" altLang="en-US" sz="2000">
                <a:latin typeface="Symbol" panose="05050102010706020507" pitchFamily="18" charset="2"/>
              </a:rPr>
              <a:t>W</a:t>
            </a:r>
            <a:r>
              <a:rPr lang="en-US" altLang="en-US" sz="2000"/>
              <a:t> resistive load. What power is dissipated?</a:t>
            </a:r>
          </a:p>
        </p:txBody>
      </p:sp>
      <p:graphicFrame>
        <p:nvGraphicFramePr>
          <p:cNvPr id="11" name="Object 7"/>
          <p:cNvGraphicFramePr>
            <a:graphicFrameLocks noGrp="1" noChangeAspect="1"/>
          </p:cNvGraphicFramePr>
          <p:nvPr/>
        </p:nvGraphicFramePr>
        <p:xfrm>
          <a:off x="1752600" y="5791200"/>
          <a:ext cx="2438400" cy="914400"/>
        </p:xfrm>
        <a:graphic>
          <a:graphicData uri="http://schemas.openxmlformats.org/presentationml/2006/ole">
            <mc:AlternateContent xmlns:mc="http://schemas.openxmlformats.org/markup-compatibility/2006">
              <mc:Choice xmlns:v="urn:schemas-microsoft-com:vml" Requires="v">
                <p:oleObj spid="_x0000_s8208" name="Equation" r:id="rId6" imgW="1333440" imgH="419040" progId="">
                  <p:embed/>
                </p:oleObj>
              </mc:Choice>
              <mc:Fallback>
                <p:oleObj name="Equation" r:id="rId6" imgW="1333440" imgH="419040" progId="">
                  <p:embed/>
                  <p:pic>
                    <p:nvPicPr>
                      <p:cNvPr id="0"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5791200"/>
                        <a:ext cx="2438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11"/>
          <p:cNvSpPr txBox="1">
            <a:spLocks noChangeArrowheads="1"/>
          </p:cNvSpPr>
          <p:nvPr/>
        </p:nvSpPr>
        <p:spPr bwMode="auto">
          <a:xfrm>
            <a:off x="1600200" y="54102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i="1"/>
              <a:t>V</a:t>
            </a:r>
            <a:r>
              <a:rPr lang="en-US" altLang="en-US" sz="2400" baseline="-25000"/>
              <a:t>rms</a:t>
            </a:r>
            <a:r>
              <a:rPr lang="en-US" altLang="en-US" sz="2400"/>
              <a:t> = 0.707 x </a:t>
            </a:r>
            <a:r>
              <a:rPr lang="en-US" altLang="en-US" sz="2400" i="1"/>
              <a:t>V</a:t>
            </a:r>
            <a:r>
              <a:rPr lang="en-US" altLang="en-US" sz="2400" baseline="-25000"/>
              <a:t>p</a:t>
            </a:r>
            <a:r>
              <a:rPr lang="en-US" altLang="en-US" sz="2400"/>
              <a:t> = 0.707 x 40 V =  28.3 V</a:t>
            </a:r>
          </a:p>
        </p:txBody>
      </p:sp>
      <p:sp>
        <p:nvSpPr>
          <p:cNvPr id="13" name="Text Box 12"/>
          <p:cNvSpPr txBox="1">
            <a:spLocks noChangeArrowheads="1"/>
          </p:cNvSpPr>
          <p:nvPr/>
        </p:nvSpPr>
        <p:spPr bwMode="auto">
          <a:xfrm>
            <a:off x="4191000" y="6019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rPr>
              <a:t>8 W</a:t>
            </a:r>
          </a:p>
        </p:txBody>
      </p:sp>
      <p:sp>
        <p:nvSpPr>
          <p:cNvPr id="8202" name="TextBox 13"/>
          <p:cNvSpPr txBox="1">
            <a:spLocks noChangeArrowheads="1"/>
          </p:cNvSpPr>
          <p:nvPr/>
        </p:nvSpPr>
        <p:spPr bwMode="auto">
          <a:xfrm>
            <a:off x="228600" y="4343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u="sng">
                <a:solidFill>
                  <a:srgbClr val="00B050"/>
                </a:solidFill>
              </a:rPr>
              <a:t>Example: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مستطيل 1"/>
          <p:cNvSpPr>
            <a:spLocks noChangeArrowheads="1"/>
          </p:cNvSpPr>
          <p:nvPr/>
        </p:nvSpPr>
        <p:spPr bwMode="auto">
          <a:xfrm>
            <a:off x="838200" y="9906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C00000"/>
                </a:solidFill>
                <a:latin typeface="Verdana" panose="020B0604030504040204" pitchFamily="34" charset="0"/>
              </a:rPr>
              <a:t>Example 33.1 </a:t>
            </a:r>
            <a:r>
              <a:rPr lang="en-US" altLang="en-US" sz="2400" b="1">
                <a:solidFill>
                  <a:srgbClr val="C00000"/>
                </a:solidFill>
                <a:latin typeface="Verdana" panose="020B0604030504040204" pitchFamily="34" charset="0"/>
              </a:rPr>
              <a:t>What Is the rms Current?</a:t>
            </a:r>
            <a:endParaRPr lang="en-US" altLang="en-US" sz="2400">
              <a:solidFill>
                <a:srgbClr val="C00000"/>
              </a:solidFill>
              <a:latin typeface="Verdana" panose="020B0604030504040204" pitchFamily="34" charset="0"/>
            </a:endParaRP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6096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00400"/>
            <a:ext cx="3257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0"/>
            <a:ext cx="3622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ppt_x"/>
                                          </p:val>
                                        </p:tav>
                                        <p:tav tm="100000">
                                          <p:val>
                                            <p:strVal val="#ppt_x"/>
                                          </p:val>
                                        </p:tav>
                                      </p:tavLst>
                                    </p:anim>
                                    <p:anim calcmode="lin" valueType="num">
                                      <p:cBhvr additive="base">
                                        <p:cTn id="14"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7924800" cy="2678113"/>
          </a:xfrm>
          <a:prstGeom prst="rect">
            <a:avLst/>
          </a:prstGeom>
        </p:spPr>
        <p:txBody>
          <a:bodyPr>
            <a:spAutoFit/>
          </a:bodyPr>
          <a:lstStyle/>
          <a:p>
            <a:pPr>
              <a:defRPr/>
            </a:pPr>
            <a:r>
              <a:rPr lang="en-US" sz="2400" dirty="0">
                <a:latin typeface="Arial" charset="0"/>
                <a:cs typeface="+mn-cs"/>
              </a:rPr>
              <a:t>1- A heater takes 10 A </a:t>
            </a:r>
            <a:r>
              <a:rPr lang="en-US" sz="2400" dirty="0" err="1">
                <a:latin typeface="Arial" charset="0"/>
                <a:cs typeface="+mn-cs"/>
              </a:rPr>
              <a:t>rms</a:t>
            </a:r>
            <a:r>
              <a:rPr lang="en-US" sz="2400" dirty="0">
                <a:latin typeface="Arial" charset="0"/>
                <a:cs typeface="+mn-cs"/>
              </a:rPr>
              <a:t> from the 230 V </a:t>
            </a:r>
            <a:r>
              <a:rPr lang="en-US" sz="2400" dirty="0" err="1">
                <a:latin typeface="Arial" charset="0"/>
                <a:cs typeface="+mn-cs"/>
              </a:rPr>
              <a:t>rms</a:t>
            </a:r>
            <a:r>
              <a:rPr lang="en-US" sz="2400" dirty="0">
                <a:latin typeface="Arial" charset="0"/>
                <a:cs typeface="+mn-cs"/>
              </a:rPr>
              <a:t> mains. What is its power?</a:t>
            </a:r>
          </a:p>
          <a:p>
            <a:pPr>
              <a:defRPr/>
            </a:pPr>
            <a:endParaRPr lang="en-US" sz="2400" dirty="0">
              <a:latin typeface="Arial" charset="0"/>
              <a:cs typeface="+mn-cs"/>
            </a:endParaRPr>
          </a:p>
          <a:p>
            <a:pPr>
              <a:defRPr/>
            </a:pPr>
            <a:r>
              <a:rPr lang="en-US" sz="2400" dirty="0">
                <a:latin typeface="Arial" charset="0"/>
                <a:cs typeface="+mn-cs"/>
              </a:rPr>
              <a:t>A)  1630 W</a:t>
            </a:r>
          </a:p>
          <a:p>
            <a:pPr marL="342900" indent="-342900">
              <a:buFontTx/>
              <a:buAutoNum type="alphaUcParenR" startAt="2"/>
              <a:defRPr/>
            </a:pPr>
            <a:r>
              <a:rPr lang="en-US" sz="2400" dirty="0">
                <a:latin typeface="Arial" charset="0"/>
                <a:cs typeface="+mn-cs"/>
              </a:rPr>
              <a:t>2300 W</a:t>
            </a:r>
          </a:p>
          <a:p>
            <a:pPr marL="342900" indent="-342900">
              <a:buFontTx/>
              <a:buAutoNum type="alphaUcParenR" startAt="2"/>
              <a:defRPr/>
            </a:pPr>
            <a:r>
              <a:rPr lang="en-US" sz="2400" dirty="0">
                <a:latin typeface="Arial" charset="0"/>
                <a:cs typeface="+mn-cs"/>
              </a:rPr>
              <a:t>3250 W</a:t>
            </a:r>
          </a:p>
          <a:p>
            <a:pPr>
              <a:defRPr/>
            </a:pPr>
            <a:r>
              <a:rPr lang="en-US" sz="2400" dirty="0">
                <a:latin typeface="Arial" charset="0"/>
                <a:cs typeface="+mn-cs"/>
              </a:rPr>
              <a:t>D)  4600 W</a:t>
            </a:r>
          </a:p>
        </p:txBody>
      </p:sp>
      <p:sp>
        <p:nvSpPr>
          <p:cNvPr id="3" name="Rectangle 2"/>
          <p:cNvSpPr>
            <a:spLocks noChangeArrowheads="1"/>
          </p:cNvSpPr>
          <p:nvPr/>
        </p:nvSpPr>
        <p:spPr bwMode="auto">
          <a:xfrm>
            <a:off x="0" y="3810000"/>
            <a:ext cx="891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2- The voltage output of an AC source is given by the expression : </a:t>
            </a:r>
          </a:p>
          <a:p>
            <a:pPr eaLnBrk="1" hangingPunct="1"/>
            <a:r>
              <a:rPr lang="en-US" altLang="en-US" sz="2000"/>
              <a:t>v = (200 V) sin wt.       Find the rms current in the circuit when this source is connected to a 100-Ωresistor.</a:t>
            </a:r>
          </a:p>
        </p:txBody>
      </p:sp>
      <p:sp>
        <p:nvSpPr>
          <p:cNvPr id="4" name="Right Arrow 3"/>
          <p:cNvSpPr/>
          <p:nvPr/>
        </p:nvSpPr>
        <p:spPr>
          <a:xfrm>
            <a:off x="228600" y="2438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7043" name="Object 3"/>
          <p:cNvGraphicFramePr>
            <a:graphicFrameLocks noChangeAspect="1"/>
          </p:cNvGraphicFramePr>
          <p:nvPr/>
        </p:nvGraphicFramePr>
        <p:xfrm>
          <a:off x="990600" y="4800600"/>
          <a:ext cx="4953000" cy="1600200"/>
        </p:xfrm>
        <a:graphic>
          <a:graphicData uri="http://schemas.openxmlformats.org/presentationml/2006/ole">
            <mc:AlternateContent xmlns:mc="http://schemas.openxmlformats.org/markup-compatibility/2006">
              <mc:Choice xmlns:v="urn:schemas-microsoft-com:vml" Requires="v">
                <p:oleObj spid="_x0000_s9224" name="Equation" r:id="rId3" imgW="2070000" imgH="660240" progId="Equation.3">
                  <p:embed/>
                </p:oleObj>
              </mc:Choice>
              <mc:Fallback>
                <p:oleObj name="Equation" r:id="rId3" imgW="2070000" imgH="6602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800600"/>
                        <a:ext cx="4953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7043"/>
                                        </p:tgtEl>
                                        <p:attrNameLst>
                                          <p:attrName>style.visibility</p:attrName>
                                        </p:attrNameLst>
                                      </p:cBhvr>
                                      <p:to>
                                        <p:strVal val="visible"/>
                                      </p:to>
                                    </p:set>
                                    <p:animEffect transition="in" filter="blinds(horizontal)">
                                      <p:cBhvr>
                                        <p:cTn id="17"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122238"/>
            <a:ext cx="7543800" cy="1020762"/>
          </a:xfrm>
        </p:spPr>
        <p:txBody>
          <a:bodyPr/>
          <a:lstStyle/>
          <a:p>
            <a:pPr eaLnBrk="1" hangingPunct="1"/>
            <a:r>
              <a:rPr lang="en-US" altLang="en-US" sz="4000" smtClean="0">
                <a:solidFill>
                  <a:srgbClr val="7030A0"/>
                </a:solidFill>
              </a:rPr>
              <a:t>33-3  Inductors in an AC Circuit</a:t>
            </a:r>
          </a:p>
        </p:txBody>
      </p:sp>
      <p:sp>
        <p:nvSpPr>
          <p:cNvPr id="10244" name="Rectangle 3"/>
          <p:cNvSpPr>
            <a:spLocks noGrp="1" noChangeArrowheads="1"/>
          </p:cNvSpPr>
          <p:nvPr>
            <p:ph type="body" sz="half" idx="1"/>
          </p:nvPr>
        </p:nvSpPr>
        <p:spPr>
          <a:xfrm>
            <a:off x="152400" y="1719263"/>
            <a:ext cx="5334000" cy="4411662"/>
          </a:xfrm>
        </p:spPr>
        <p:txBody>
          <a:bodyPr/>
          <a:lstStyle/>
          <a:p>
            <a:pPr eaLnBrk="1" hangingPunct="1"/>
            <a:r>
              <a:rPr lang="en-US" altLang="en-US" sz="2400" smtClean="0"/>
              <a:t>Kirchhoff’s loop rule can be applied and gives:</a:t>
            </a:r>
          </a:p>
        </p:txBody>
      </p:sp>
      <p:pic>
        <p:nvPicPr>
          <p:cNvPr id="10245" name="Picture 6" descr="33-0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86400" y="914400"/>
            <a:ext cx="3429000" cy="3276600"/>
          </a:xfrm>
        </p:spPr>
      </p:pic>
      <p:graphicFrame>
        <p:nvGraphicFramePr>
          <p:cNvPr id="10242" name="Object 7"/>
          <p:cNvGraphicFramePr>
            <a:graphicFrameLocks noChangeAspect="1"/>
          </p:cNvGraphicFramePr>
          <p:nvPr/>
        </p:nvGraphicFramePr>
        <p:xfrm>
          <a:off x="533400" y="2438400"/>
          <a:ext cx="4191000" cy="2413000"/>
        </p:xfrm>
        <a:graphic>
          <a:graphicData uri="http://schemas.openxmlformats.org/presentationml/2006/ole">
            <mc:AlternateContent xmlns:mc="http://schemas.openxmlformats.org/markup-compatibility/2006">
              <mc:Choice xmlns:v="urn:schemas-microsoft-com:vml" Requires="v">
                <p:oleObj spid="_x0000_s10248" name="Equation" r:id="rId5" imgW="1549080" imgH="1028520" progId="">
                  <p:embed/>
                </p:oleObj>
              </mc:Choice>
              <mc:Fallback>
                <p:oleObj name="Equation" r:id="rId5" imgW="1549080" imgH="102852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438400"/>
                        <a:ext cx="4191000" cy="241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9"/>
          <p:cNvSpPr>
            <a:spLocks noGrp="1" noChangeArrowheads="1"/>
          </p:cNvSpPr>
          <p:nvPr>
            <p:ph type="title"/>
          </p:nvPr>
        </p:nvSpPr>
        <p:spPr/>
        <p:txBody>
          <a:bodyPr/>
          <a:lstStyle/>
          <a:p>
            <a:pPr eaLnBrk="1" hangingPunct="1"/>
            <a:r>
              <a:rPr lang="en-US" altLang="en-US" smtClean="0"/>
              <a:t>Current in an Inductor</a:t>
            </a:r>
          </a:p>
        </p:txBody>
      </p:sp>
      <p:sp>
        <p:nvSpPr>
          <p:cNvPr id="11268" name="Rectangle 1030"/>
          <p:cNvSpPr>
            <a:spLocks noGrp="1" noChangeArrowheads="1"/>
          </p:cNvSpPr>
          <p:nvPr>
            <p:ph idx="1"/>
          </p:nvPr>
        </p:nvSpPr>
        <p:spPr>
          <a:xfrm>
            <a:off x="381000" y="1219200"/>
            <a:ext cx="8229600" cy="4525963"/>
          </a:xfrm>
        </p:spPr>
        <p:txBody>
          <a:bodyPr/>
          <a:lstStyle/>
          <a:p>
            <a:pPr eaLnBrk="1" hangingPunct="1"/>
            <a:r>
              <a:rPr lang="en-US" altLang="en-US" sz="2000" smtClean="0"/>
              <a:t>The equation obtained from Kirchhoff's loop rule can be solved for the current</a:t>
            </a:r>
          </a:p>
          <a:p>
            <a:pPr eaLnBrk="1" hangingPunct="1">
              <a:buFont typeface="Arial" panose="020B0604020202020204" pitchFamily="34" charset="0"/>
              <a:buNone/>
            </a:pPr>
            <a:endParaRPr lang="en-US" altLang="en-US" sz="2000" smtClean="0"/>
          </a:p>
          <a:p>
            <a:pPr eaLnBrk="1" hangingPunct="1"/>
            <a:endParaRPr lang="en-US" altLang="en-US" sz="2000" smtClean="0"/>
          </a:p>
          <a:p>
            <a:pPr eaLnBrk="1" hangingPunct="1"/>
            <a:endParaRPr lang="en-US" altLang="en-US" sz="2000" smtClean="0"/>
          </a:p>
          <a:p>
            <a:pPr eaLnBrk="1" hangingPunct="1">
              <a:buFont typeface="Arial" panose="020B0604020202020204" pitchFamily="34" charset="0"/>
              <a:buNone/>
            </a:pPr>
            <a:endParaRPr lang="en-US" altLang="en-US" sz="2000" smtClean="0"/>
          </a:p>
          <a:p>
            <a:pPr eaLnBrk="1" hangingPunct="1"/>
            <a:endParaRPr lang="en-US" altLang="en-US" sz="2000" smtClean="0"/>
          </a:p>
          <a:p>
            <a:pPr eaLnBrk="1" hangingPunct="1">
              <a:buFont typeface="Arial" panose="020B0604020202020204" pitchFamily="34" charset="0"/>
              <a:buNone/>
            </a:pPr>
            <a:endParaRPr lang="en-US" altLang="en-US" sz="2000" smtClean="0"/>
          </a:p>
          <a:p>
            <a:pPr eaLnBrk="1" hangingPunct="1"/>
            <a:r>
              <a:rPr lang="en-US" altLang="en-US" sz="2000" smtClean="0"/>
              <a:t>This shows that the instantaneous current </a:t>
            </a:r>
            <a:r>
              <a:rPr lang="en-US" altLang="en-US" sz="2000" i="1" smtClean="0"/>
              <a:t>i</a:t>
            </a:r>
            <a:r>
              <a:rPr lang="en-US" altLang="en-US" sz="2000" i="1" baseline="-25000" smtClean="0"/>
              <a:t>L</a:t>
            </a:r>
            <a:r>
              <a:rPr lang="en-US" altLang="en-US" sz="2000" smtClean="0"/>
              <a:t> in the inductor and the instantaneous voltage </a:t>
            </a:r>
            <a:r>
              <a:rPr lang="en-US" altLang="en-US" sz="2000" smtClean="0">
                <a:latin typeface="Lucida Grande"/>
              </a:rPr>
              <a:t>Δ</a:t>
            </a:r>
            <a:r>
              <a:rPr lang="en-US" altLang="en-US" sz="2000" i="1" smtClean="0"/>
              <a:t>v</a:t>
            </a:r>
            <a:r>
              <a:rPr lang="en-US" altLang="en-US" sz="2000" i="1" baseline="-25000" smtClean="0"/>
              <a:t>L</a:t>
            </a:r>
            <a:r>
              <a:rPr lang="en-US" altLang="en-US" sz="2000" smtClean="0"/>
              <a:t> across the inductor are out of phase by (</a:t>
            </a:r>
            <a:r>
              <a:rPr lang="en-US" altLang="en-US" sz="2000" smtClean="0">
                <a:latin typeface="Symbol" panose="05050102010706020507" pitchFamily="18" charset="2"/>
              </a:rPr>
              <a:t>p</a:t>
            </a:r>
            <a:r>
              <a:rPr lang="en-US" altLang="en-US" sz="2000" smtClean="0"/>
              <a:t>/2) rad = 90</a:t>
            </a:r>
            <a:r>
              <a:rPr lang="en-US" altLang="en-US" sz="2000" baseline="30000" smtClean="0"/>
              <a:t>o</a:t>
            </a:r>
          </a:p>
        </p:txBody>
      </p:sp>
      <p:graphicFrame>
        <p:nvGraphicFramePr>
          <p:cNvPr id="11266" name="Object 6"/>
          <p:cNvGraphicFramePr>
            <a:graphicFrameLocks noChangeAspect="1"/>
          </p:cNvGraphicFramePr>
          <p:nvPr/>
        </p:nvGraphicFramePr>
        <p:xfrm>
          <a:off x="2286000" y="1600200"/>
          <a:ext cx="3581400" cy="914400"/>
        </p:xfrm>
        <a:graphic>
          <a:graphicData uri="http://schemas.openxmlformats.org/presentationml/2006/ole">
            <mc:AlternateContent xmlns:mc="http://schemas.openxmlformats.org/markup-compatibility/2006">
              <mc:Choice xmlns:v="urn:schemas-microsoft-com:vml" Requires="v">
                <p:oleObj spid="_x0000_s11274" name="Equation" r:id="rId4" imgW="1409400" imgH="431640" progId="Equation.3">
                  <p:embed/>
                </p:oleObj>
              </mc:Choice>
              <mc:Fallback>
                <p:oleObj name="Equation" r:id="rId4" imgW="1409400" imgH="4316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600200"/>
                        <a:ext cx="358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6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590800"/>
            <a:ext cx="56959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505200"/>
            <a:ext cx="35623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429000"/>
            <a:ext cx="23145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122238"/>
            <a:ext cx="8991600" cy="944562"/>
          </a:xfrm>
        </p:spPr>
        <p:txBody>
          <a:bodyPr/>
          <a:lstStyle/>
          <a:p>
            <a:pPr algn="l" eaLnBrk="1" hangingPunct="1"/>
            <a:r>
              <a:rPr lang="en-US" altLang="en-US" sz="3200" smtClean="0">
                <a:solidFill>
                  <a:srgbClr val="7030A0"/>
                </a:solidFill>
              </a:rPr>
              <a:t>Phase Relationship of Inductors in an AC Circuit</a:t>
            </a:r>
          </a:p>
        </p:txBody>
      </p:sp>
      <p:sp>
        <p:nvSpPr>
          <p:cNvPr id="36867" name="Rectangle 3"/>
          <p:cNvSpPr>
            <a:spLocks noGrp="1" noChangeArrowheads="1"/>
          </p:cNvSpPr>
          <p:nvPr>
            <p:ph type="body" sz="half" idx="1"/>
          </p:nvPr>
        </p:nvSpPr>
        <p:spPr>
          <a:xfrm>
            <a:off x="0" y="990600"/>
            <a:ext cx="5486400" cy="2319338"/>
          </a:xfrm>
        </p:spPr>
        <p:txBody>
          <a:bodyPr/>
          <a:lstStyle/>
          <a:p>
            <a:pPr eaLnBrk="1" hangingPunct="1"/>
            <a:r>
              <a:rPr lang="en-US" altLang="en-US" sz="2200" smtClean="0"/>
              <a:t>The current is a maximum when the voltage across the inductor is zero</a:t>
            </a:r>
          </a:p>
          <a:p>
            <a:pPr lvl="1" eaLnBrk="1" hangingPunct="1"/>
            <a:r>
              <a:rPr lang="en-US" altLang="en-US" sz="2000" smtClean="0"/>
              <a:t>The current is momentarily not changing</a:t>
            </a:r>
          </a:p>
          <a:p>
            <a:pPr eaLnBrk="1" hangingPunct="1"/>
            <a:r>
              <a:rPr lang="en-US" altLang="en-US" sz="2200" smtClean="0"/>
              <a:t>For a sinusoidal applied voltage, the current in an inductor always lags behind the voltage across the inductor by 90° (</a:t>
            </a:r>
            <a:r>
              <a:rPr lang="en-US" altLang="en-US" sz="2200" i="1" smtClean="0">
                <a:cs typeface="Arial" panose="020B0604020202020204" pitchFamily="34" charset="0"/>
              </a:rPr>
              <a:t>π</a:t>
            </a:r>
            <a:r>
              <a:rPr lang="en-US" altLang="en-US" sz="2200" smtClean="0"/>
              <a:t>/2)</a:t>
            </a:r>
          </a:p>
        </p:txBody>
      </p:sp>
      <p:pic>
        <p:nvPicPr>
          <p:cNvPr id="36868" name="Picture 6" descr="Fig 21-0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762000"/>
            <a:ext cx="3352800" cy="2667000"/>
          </a:xfrm>
        </p:spPr>
      </p:pic>
      <p:sp>
        <p:nvSpPr>
          <p:cNvPr id="5" name="Rectangle 1026"/>
          <p:cNvSpPr txBox="1">
            <a:spLocks noChangeArrowheads="1"/>
          </p:cNvSpPr>
          <p:nvPr/>
        </p:nvSpPr>
        <p:spPr>
          <a:xfrm>
            <a:off x="228600" y="3352800"/>
            <a:ext cx="7543800" cy="884238"/>
          </a:xfrm>
          <a:prstGeom prst="rect">
            <a:avLst/>
          </a:prstGeom>
        </p:spPr>
        <p:txBody>
          <a:bodyPr anchor="ctr">
            <a:normAutofit/>
          </a:bodyPr>
          <a:lstStyle/>
          <a:p>
            <a:pPr fontAlgn="auto">
              <a:spcAft>
                <a:spcPts val="0"/>
              </a:spcAft>
              <a:defRPr/>
            </a:pPr>
            <a:r>
              <a:rPr lang="en-US" sz="3600" dirty="0" err="1">
                <a:solidFill>
                  <a:srgbClr val="7030A0"/>
                </a:solidFill>
                <a:latin typeface="+mj-lt"/>
                <a:ea typeface="+mj-ea"/>
                <a:cs typeface="+mj-cs"/>
              </a:rPr>
              <a:t>Phasor</a:t>
            </a:r>
            <a:r>
              <a:rPr lang="en-US" sz="3600" dirty="0">
                <a:solidFill>
                  <a:srgbClr val="7030A0"/>
                </a:solidFill>
                <a:latin typeface="+mj-lt"/>
                <a:ea typeface="+mj-ea"/>
                <a:cs typeface="+mj-cs"/>
              </a:rPr>
              <a:t> Diagram for an Inductor</a:t>
            </a:r>
          </a:p>
        </p:txBody>
      </p:sp>
      <p:sp>
        <p:nvSpPr>
          <p:cNvPr id="6" name="Rectangle 1027"/>
          <p:cNvSpPr txBox="1">
            <a:spLocks noChangeArrowheads="1"/>
          </p:cNvSpPr>
          <p:nvPr/>
        </p:nvSpPr>
        <p:spPr>
          <a:xfrm>
            <a:off x="152400" y="4519613"/>
            <a:ext cx="5562600" cy="2319337"/>
          </a:xfrm>
          <a:prstGeom prst="rect">
            <a:avLst/>
          </a:prstGeom>
        </p:spPr>
        <p:txBody>
          <a:bodyPr>
            <a:normAutofit/>
          </a:bodyPr>
          <a:lstStyle/>
          <a:p>
            <a:pPr marL="342900" indent="-342900" fontAlgn="auto">
              <a:lnSpc>
                <a:spcPct val="90000"/>
              </a:lnSpc>
              <a:spcBef>
                <a:spcPct val="20000"/>
              </a:spcBef>
              <a:spcAft>
                <a:spcPts val="0"/>
              </a:spcAft>
              <a:buFont typeface="Arial" pitchFamily="34" charset="0"/>
              <a:buChar char="•"/>
              <a:defRPr/>
            </a:pPr>
            <a:r>
              <a:rPr lang="en-US" sz="2400" dirty="0">
                <a:latin typeface="+mn-lt"/>
                <a:cs typeface="+mn-cs"/>
              </a:rPr>
              <a:t>The </a:t>
            </a:r>
            <a:r>
              <a:rPr lang="en-US" sz="2400" dirty="0" err="1">
                <a:latin typeface="+mn-lt"/>
                <a:cs typeface="+mn-cs"/>
              </a:rPr>
              <a:t>phasors</a:t>
            </a:r>
            <a:r>
              <a:rPr lang="en-US" sz="2400" dirty="0">
                <a:latin typeface="+mn-lt"/>
                <a:cs typeface="+mn-cs"/>
              </a:rPr>
              <a:t> are at 90</a:t>
            </a:r>
            <a:r>
              <a:rPr lang="en-US" sz="2400" baseline="30000" dirty="0">
                <a:latin typeface="+mn-lt"/>
                <a:cs typeface="+mn-cs"/>
              </a:rPr>
              <a:t>o</a:t>
            </a:r>
            <a:r>
              <a:rPr lang="en-US" sz="2400" dirty="0">
                <a:latin typeface="+mn-lt"/>
                <a:cs typeface="+mn-cs"/>
              </a:rPr>
              <a:t> with respect to each other</a:t>
            </a:r>
          </a:p>
          <a:p>
            <a:pPr marL="342900" indent="-342900" fontAlgn="auto">
              <a:lnSpc>
                <a:spcPct val="90000"/>
              </a:lnSpc>
              <a:spcBef>
                <a:spcPct val="20000"/>
              </a:spcBef>
              <a:spcAft>
                <a:spcPts val="0"/>
              </a:spcAft>
              <a:buFont typeface="Arial" pitchFamily="34" charset="0"/>
              <a:buChar char="•"/>
              <a:defRPr/>
            </a:pPr>
            <a:r>
              <a:rPr lang="en-US" sz="2400" dirty="0">
                <a:latin typeface="+mn-lt"/>
                <a:cs typeface="+mn-cs"/>
              </a:rPr>
              <a:t>This represents the phase difference between the current and voltage</a:t>
            </a:r>
          </a:p>
          <a:p>
            <a:pPr marL="342900" indent="-342900" fontAlgn="auto">
              <a:lnSpc>
                <a:spcPct val="90000"/>
              </a:lnSpc>
              <a:spcBef>
                <a:spcPct val="20000"/>
              </a:spcBef>
              <a:spcAft>
                <a:spcPts val="0"/>
              </a:spcAft>
              <a:buFont typeface="Arial" pitchFamily="34" charset="0"/>
              <a:buChar char="•"/>
              <a:defRPr/>
            </a:pPr>
            <a:r>
              <a:rPr lang="en-US" sz="2400" dirty="0">
                <a:latin typeface="+mn-lt"/>
                <a:cs typeface="+mn-cs"/>
              </a:rPr>
              <a:t>Specifically, </a:t>
            </a:r>
            <a:r>
              <a:rPr lang="en-US" sz="2400" dirty="0">
                <a:solidFill>
                  <a:srgbClr val="00B050"/>
                </a:solidFill>
                <a:latin typeface="+mn-lt"/>
                <a:cs typeface="+mn-cs"/>
              </a:rPr>
              <a:t>the current </a:t>
            </a:r>
            <a:r>
              <a:rPr lang="en-US" sz="2400" dirty="0">
                <a:solidFill>
                  <a:srgbClr val="FF0000"/>
                </a:solidFill>
                <a:latin typeface="+mn-lt"/>
                <a:cs typeface="+mn-cs"/>
              </a:rPr>
              <a:t>always</a:t>
            </a:r>
            <a:r>
              <a:rPr lang="en-US" sz="2400" dirty="0">
                <a:solidFill>
                  <a:srgbClr val="00B050"/>
                </a:solidFill>
                <a:latin typeface="+mn-lt"/>
                <a:cs typeface="+mn-cs"/>
              </a:rPr>
              <a:t> lags behind the voltage by 90</a:t>
            </a:r>
            <a:r>
              <a:rPr lang="en-US" sz="2400" baseline="30000" dirty="0">
                <a:solidFill>
                  <a:srgbClr val="00B050"/>
                </a:solidFill>
                <a:latin typeface="+mn-lt"/>
                <a:cs typeface="+mn-cs"/>
              </a:rPr>
              <a:t>o</a:t>
            </a:r>
            <a:endParaRPr lang="en-US" sz="2400" dirty="0">
              <a:solidFill>
                <a:srgbClr val="00B050"/>
              </a:solidFill>
              <a:latin typeface="+mn-lt"/>
              <a:cs typeface="+mn-cs"/>
            </a:endParaRPr>
          </a:p>
          <a:p>
            <a:pPr marL="342900" indent="-342900" fontAlgn="auto">
              <a:lnSpc>
                <a:spcPct val="90000"/>
              </a:lnSpc>
              <a:spcBef>
                <a:spcPct val="20000"/>
              </a:spcBef>
              <a:spcAft>
                <a:spcPts val="0"/>
              </a:spcAft>
              <a:buFont typeface="Arial" pitchFamily="34" charset="0"/>
              <a:buChar char="•"/>
              <a:defRPr/>
            </a:pPr>
            <a:endParaRPr lang="en-US" sz="2400" dirty="0">
              <a:latin typeface="+mn-lt"/>
              <a:cs typeface="+mn-cs"/>
            </a:endParaRPr>
          </a:p>
        </p:txBody>
      </p:sp>
      <p:pic>
        <p:nvPicPr>
          <p:cNvPr id="36871" name="Picture 1030" descr="33-07b"/>
          <p:cNvPicPr>
            <a:picLocks noChangeAspect="1" noChangeArrowheads="1"/>
          </p:cNvPicPr>
          <p:nvPr/>
        </p:nvPicPr>
        <p:blipFill>
          <a:blip r:embed="rId4">
            <a:extLst>
              <a:ext uri="{28A0092B-C50C-407E-A947-70E740481C1C}">
                <a14:useLocalDpi xmlns:a14="http://schemas.microsoft.com/office/drawing/2010/main" val="0"/>
              </a:ext>
            </a:extLst>
          </a:blip>
          <a:srcRect t="12115" r="22643"/>
          <a:stretch>
            <a:fillRect/>
          </a:stretch>
        </p:blipFill>
        <p:spPr bwMode="auto">
          <a:xfrm>
            <a:off x="5867400" y="4095750"/>
            <a:ext cx="3124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457200" y="274638"/>
            <a:ext cx="8229600" cy="868362"/>
          </a:xfrm>
        </p:spPr>
        <p:txBody>
          <a:bodyPr/>
          <a:lstStyle/>
          <a:p>
            <a:pPr eaLnBrk="1" hangingPunct="1"/>
            <a:r>
              <a:rPr lang="en-US" altLang="en-US" sz="3200" u="sng" smtClean="0">
                <a:solidFill>
                  <a:srgbClr val="7030A0"/>
                </a:solidFill>
              </a:rPr>
              <a:t>Inductive Reactance</a:t>
            </a:r>
          </a:p>
        </p:txBody>
      </p:sp>
      <p:sp>
        <p:nvSpPr>
          <p:cNvPr id="39939" name="Rectangle 5"/>
          <p:cNvSpPr>
            <a:spLocks noGrp="1" noChangeArrowheads="1"/>
          </p:cNvSpPr>
          <p:nvPr>
            <p:ph idx="1"/>
          </p:nvPr>
        </p:nvSpPr>
        <p:spPr>
          <a:xfrm>
            <a:off x="457200" y="1219200"/>
            <a:ext cx="8229600" cy="4525963"/>
          </a:xfrm>
        </p:spPr>
        <p:txBody>
          <a:bodyPr rtlCol="0">
            <a:normAutofit lnSpcReduction="10000"/>
          </a:bodyPr>
          <a:lstStyle/>
          <a:p>
            <a:pPr eaLnBrk="1" fontAlgn="auto" hangingPunct="1">
              <a:spcAft>
                <a:spcPts val="0"/>
              </a:spcAft>
              <a:defRPr/>
            </a:pPr>
            <a:r>
              <a:rPr lang="en-US" dirty="0" smtClean="0"/>
              <a:t>The factor </a:t>
            </a:r>
            <a:r>
              <a:rPr lang="en-US" dirty="0" err="1" smtClean="0">
                <a:solidFill>
                  <a:srgbClr val="00B050"/>
                </a:solidFill>
                <a:latin typeface="Lucida Grande" pitchFamily="1" charset="0"/>
              </a:rPr>
              <a:t>ω</a:t>
            </a:r>
            <a:r>
              <a:rPr lang="en-US" dirty="0" err="1" smtClean="0">
                <a:solidFill>
                  <a:srgbClr val="00B050"/>
                </a:solidFill>
              </a:rPr>
              <a:t>L</a:t>
            </a:r>
            <a:r>
              <a:rPr lang="en-US" dirty="0" smtClean="0">
                <a:solidFill>
                  <a:srgbClr val="00B050"/>
                </a:solidFill>
              </a:rPr>
              <a:t> </a:t>
            </a:r>
            <a:r>
              <a:rPr lang="en-US" dirty="0" smtClean="0"/>
              <a:t>has </a:t>
            </a:r>
            <a:r>
              <a:rPr lang="en-US" dirty="0" smtClean="0">
                <a:solidFill>
                  <a:srgbClr val="00B050"/>
                </a:solidFill>
              </a:rPr>
              <a:t>the same units as resistance </a:t>
            </a:r>
            <a:r>
              <a:rPr lang="en-US" dirty="0" smtClean="0"/>
              <a:t>and is related to current and voltage in the same way as resistance</a:t>
            </a:r>
          </a:p>
          <a:p>
            <a:pPr eaLnBrk="1" fontAlgn="auto" hangingPunct="1">
              <a:spcAft>
                <a:spcPts val="0"/>
              </a:spcAft>
              <a:defRPr/>
            </a:pPr>
            <a:r>
              <a:rPr lang="en-US" dirty="0" smtClean="0"/>
              <a:t>Because </a:t>
            </a:r>
            <a:r>
              <a:rPr lang="en-US" dirty="0" smtClean="0">
                <a:solidFill>
                  <a:srgbClr val="00B050"/>
                </a:solidFill>
                <a:latin typeface="Lucida Grande" pitchFamily="1" charset="0"/>
              </a:rPr>
              <a:t>ω</a:t>
            </a:r>
            <a:r>
              <a:rPr lang="en-US" dirty="0" smtClean="0">
                <a:solidFill>
                  <a:srgbClr val="00B050"/>
                </a:solidFill>
              </a:rPr>
              <a:t> </a:t>
            </a:r>
            <a:r>
              <a:rPr lang="en-US" u="sng" dirty="0" smtClean="0">
                <a:solidFill>
                  <a:srgbClr val="00B050"/>
                </a:solidFill>
              </a:rPr>
              <a:t>depends</a:t>
            </a:r>
            <a:r>
              <a:rPr lang="en-US" dirty="0" smtClean="0">
                <a:solidFill>
                  <a:srgbClr val="00B050"/>
                </a:solidFill>
              </a:rPr>
              <a:t> on the frequency</a:t>
            </a:r>
            <a:r>
              <a:rPr lang="en-US" dirty="0" smtClean="0"/>
              <a:t>, it reacts differently, in terms of offering resistance to current, for different frequencies </a:t>
            </a:r>
          </a:p>
          <a:p>
            <a:pPr eaLnBrk="1" fontAlgn="auto" hangingPunct="1">
              <a:spcAft>
                <a:spcPts val="0"/>
              </a:spcAft>
              <a:defRPr/>
            </a:pPr>
            <a:r>
              <a:rPr lang="en-US" dirty="0" smtClean="0"/>
              <a:t>The factor</a:t>
            </a:r>
            <a:r>
              <a:rPr lang="en-US" dirty="0" smtClean="0">
                <a:solidFill>
                  <a:srgbClr val="00B050"/>
                </a:solidFill>
                <a:latin typeface="Lucida Grande" pitchFamily="1" charset="0"/>
              </a:rPr>
              <a:t> </a:t>
            </a:r>
            <a:r>
              <a:rPr lang="en-US" dirty="0" smtClean="0">
                <a:solidFill>
                  <a:srgbClr val="00B050"/>
                </a:solidFill>
              </a:rPr>
              <a:t>X</a:t>
            </a:r>
            <a:r>
              <a:rPr lang="en-US" baseline="-25000" dirty="0" smtClean="0">
                <a:solidFill>
                  <a:srgbClr val="00B050"/>
                </a:solidFill>
              </a:rPr>
              <a:t>L</a:t>
            </a:r>
            <a:r>
              <a:rPr lang="en-US" dirty="0" smtClean="0"/>
              <a:t> is the </a:t>
            </a:r>
            <a:r>
              <a:rPr lang="en-US" b="1" dirty="0" smtClean="0">
                <a:solidFill>
                  <a:srgbClr val="00B050"/>
                </a:solidFill>
              </a:rPr>
              <a:t>inductive reactance</a:t>
            </a:r>
            <a:r>
              <a:rPr lang="en-US" dirty="0" smtClean="0">
                <a:solidFill>
                  <a:srgbClr val="00B050"/>
                </a:solidFill>
              </a:rPr>
              <a:t> </a:t>
            </a:r>
            <a:r>
              <a:rPr lang="en-US" dirty="0" smtClean="0"/>
              <a:t>and is given by:</a:t>
            </a:r>
          </a:p>
          <a:p>
            <a:pPr lvl="1" eaLnBrk="1" fontAlgn="auto" hangingPunct="1">
              <a:spcAft>
                <a:spcPts val="0"/>
              </a:spcAft>
              <a:buFont typeface="Arial" panose="020B0604020202020204" pitchFamily="34" charset="0"/>
              <a:buNone/>
              <a:defRPr/>
            </a:pPr>
            <a:r>
              <a:rPr lang="en-US" dirty="0" smtClean="0">
                <a:solidFill>
                  <a:srgbClr val="00B050"/>
                </a:solidFill>
              </a:rPr>
              <a:t>X</a:t>
            </a:r>
            <a:r>
              <a:rPr lang="en-US" baseline="-25000" dirty="0" smtClean="0">
                <a:solidFill>
                  <a:srgbClr val="00B050"/>
                </a:solidFill>
              </a:rPr>
              <a:t>L</a:t>
            </a:r>
            <a:r>
              <a:rPr lang="en-US" dirty="0" smtClean="0">
                <a:solidFill>
                  <a:srgbClr val="00B050"/>
                </a:solidFill>
              </a:rPr>
              <a:t> = </a:t>
            </a:r>
            <a:r>
              <a:rPr lang="en-US" dirty="0" err="1" smtClean="0">
                <a:solidFill>
                  <a:srgbClr val="00B050"/>
                </a:solidFill>
                <a:latin typeface="Lucida Grande" pitchFamily="1" charset="0"/>
              </a:rPr>
              <a:t>ω</a:t>
            </a:r>
            <a:r>
              <a:rPr lang="en-US" dirty="0" err="1" smtClean="0">
                <a:solidFill>
                  <a:srgbClr val="00B050"/>
                </a:solidFill>
              </a:rPr>
              <a:t>L</a:t>
            </a:r>
            <a:endParaRPr lang="en-US" dirty="0" smtClean="0">
              <a:solidFill>
                <a:srgbClr val="00B050"/>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title"/>
          </p:nvPr>
        </p:nvSpPr>
        <p:spPr/>
        <p:txBody>
          <a:bodyPr/>
          <a:lstStyle/>
          <a:p>
            <a:pPr eaLnBrk="1" hangingPunct="1"/>
            <a:r>
              <a:rPr lang="en-US" altLang="en-US" smtClean="0"/>
              <a:t>Inductive Reactance, cont.</a:t>
            </a:r>
          </a:p>
        </p:txBody>
      </p:sp>
      <p:sp>
        <p:nvSpPr>
          <p:cNvPr id="10244" name="Rectangle 6"/>
          <p:cNvSpPr>
            <a:spLocks noGrp="1" noChangeArrowheads="1"/>
          </p:cNvSpPr>
          <p:nvPr>
            <p:ph idx="1"/>
          </p:nvPr>
        </p:nvSpPr>
        <p:spPr/>
        <p:txBody>
          <a:bodyPr rtlCol="0">
            <a:normAutofit lnSpcReduction="10000"/>
          </a:bodyPr>
          <a:lstStyle/>
          <a:p>
            <a:pPr eaLnBrk="1" fontAlgn="auto" hangingPunct="1">
              <a:lnSpc>
                <a:spcPct val="90000"/>
              </a:lnSpc>
              <a:spcAft>
                <a:spcPts val="0"/>
              </a:spcAft>
              <a:defRPr/>
            </a:pPr>
            <a:r>
              <a:rPr lang="en-US" dirty="0" smtClean="0"/>
              <a:t>Current can be expressed in terms of the inductive reactance</a:t>
            </a:r>
          </a:p>
          <a:p>
            <a:pPr eaLnBrk="1" fontAlgn="auto" hangingPunct="1">
              <a:lnSpc>
                <a:spcPct val="90000"/>
              </a:lnSpc>
              <a:spcAft>
                <a:spcPts val="0"/>
              </a:spcAft>
              <a:defRPr/>
            </a:pPr>
            <a:endParaRPr lang="en-US" dirty="0" smtClean="0"/>
          </a:p>
          <a:p>
            <a:pPr eaLnBrk="1" fontAlgn="auto" hangingPunct="1">
              <a:lnSpc>
                <a:spcPct val="90000"/>
              </a:lnSpc>
              <a:spcAft>
                <a:spcPts val="0"/>
              </a:spcAft>
              <a:defRPr/>
            </a:pPr>
            <a:endParaRPr lang="en-US" dirty="0" smtClean="0"/>
          </a:p>
          <a:p>
            <a:pPr eaLnBrk="1" fontAlgn="auto" hangingPunct="1">
              <a:lnSpc>
                <a:spcPct val="90000"/>
              </a:lnSpc>
              <a:spcAft>
                <a:spcPts val="0"/>
              </a:spcAft>
              <a:defRPr/>
            </a:pPr>
            <a:r>
              <a:rPr lang="en-US" dirty="0" smtClean="0"/>
              <a:t>As the frequency increases, the inductive reactance increases</a:t>
            </a:r>
          </a:p>
          <a:p>
            <a:pPr lvl="1" eaLnBrk="1" fontAlgn="auto" hangingPunct="1">
              <a:lnSpc>
                <a:spcPct val="90000"/>
              </a:lnSpc>
              <a:spcAft>
                <a:spcPts val="0"/>
              </a:spcAft>
              <a:defRPr/>
            </a:pPr>
            <a:r>
              <a:rPr lang="en-US" dirty="0" smtClean="0"/>
              <a:t>This is consistent with Faraday’s Law:</a:t>
            </a:r>
          </a:p>
          <a:p>
            <a:pPr lvl="2" eaLnBrk="1" fontAlgn="auto" hangingPunct="1">
              <a:lnSpc>
                <a:spcPct val="90000"/>
              </a:lnSpc>
              <a:spcAft>
                <a:spcPts val="0"/>
              </a:spcAft>
              <a:defRPr/>
            </a:pPr>
            <a:r>
              <a:rPr lang="en-US" dirty="0" smtClean="0"/>
              <a:t>The larger the rate of change of the current in the inductor, the larger the back </a:t>
            </a:r>
            <a:r>
              <a:rPr lang="en-US" dirty="0" err="1" smtClean="0"/>
              <a:t>emf</a:t>
            </a:r>
            <a:r>
              <a:rPr lang="en-US" dirty="0" smtClean="0"/>
              <a:t>, giving an increase in the reactance and a decrease in the current</a:t>
            </a:r>
          </a:p>
        </p:txBody>
      </p:sp>
      <p:graphicFrame>
        <p:nvGraphicFramePr>
          <p:cNvPr id="12290" name="Object 4"/>
          <p:cNvGraphicFramePr>
            <a:graphicFrameLocks noChangeAspect="1"/>
          </p:cNvGraphicFramePr>
          <p:nvPr/>
        </p:nvGraphicFramePr>
        <p:xfrm>
          <a:off x="914400" y="2362200"/>
          <a:ext cx="5943600" cy="1219200"/>
        </p:xfrm>
        <a:graphic>
          <a:graphicData uri="http://schemas.openxmlformats.org/presentationml/2006/ole">
            <mc:AlternateContent xmlns:mc="http://schemas.openxmlformats.org/markup-compatibility/2006">
              <mc:Choice xmlns:v="urn:schemas-microsoft-com:vml" Requires="v">
                <p:oleObj spid="_x0000_s12295" name="Equation" r:id="rId4" imgW="1803240" imgH="431640" progId="">
                  <p:embed/>
                </p:oleObj>
              </mc:Choice>
              <mc:Fallback>
                <p:oleObj name="Equation" r:id="rId4" imgW="1803240" imgH="4316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362200"/>
                        <a:ext cx="59436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مستطيل 1"/>
          <p:cNvSpPr>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C00000"/>
                </a:solidFill>
                <a:latin typeface="Verdana" panose="020B0604030504040204" pitchFamily="34" charset="0"/>
              </a:rPr>
              <a:t>Example 33.2 A Purely Inductive AC Circuit</a:t>
            </a:r>
          </a:p>
        </p:txBody>
      </p:sp>
      <p:sp>
        <p:nvSpPr>
          <p:cNvPr id="38915" name="مستطيل 2"/>
          <p:cNvSpPr>
            <a:spLocks noChangeArrowheads="1"/>
          </p:cNvSpPr>
          <p:nvPr/>
        </p:nvSpPr>
        <p:spPr bwMode="auto">
          <a:xfrm>
            <a:off x="381000" y="6858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In a purely inductive AC circuit, </a:t>
            </a:r>
            <a:r>
              <a:rPr lang="en-US" altLang="en-US" sz="2400" i="1">
                <a:latin typeface="Verdana" panose="020B0604030504040204" pitchFamily="34" charset="0"/>
              </a:rPr>
              <a:t>L = 25.0 mH </a:t>
            </a:r>
            <a:r>
              <a:rPr lang="en-US" altLang="en-US" sz="2400">
                <a:latin typeface="Verdana" panose="020B0604030504040204" pitchFamily="34" charset="0"/>
              </a:rPr>
              <a:t>and the rms voltage is 150 V. Calculate the inductive reactance and rms current in the circuit if the frequency is 60.0 Hz.</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600"/>
            <a:ext cx="52578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29000"/>
            <a:ext cx="525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43434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What if the frequency increases to 6.00 kHz? What happens to the rms current in the circuit? </a:t>
            </a:r>
          </a:p>
        </p:txBody>
      </p:sp>
      <p:pic>
        <p:nvPicPr>
          <p:cNvPr id="4096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816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638800"/>
            <a:ext cx="373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ppt_x"/>
                                          </p:val>
                                        </p:tav>
                                        <p:tav tm="100000">
                                          <p:val>
                                            <p:strVal val="#ppt_x"/>
                                          </p:val>
                                        </p:tav>
                                      </p:tavLst>
                                    </p:anim>
                                    <p:anim calcmode="lin" valueType="num">
                                      <p:cBhvr additive="base">
                                        <p:cTn id="14"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40961"/>
                                        </p:tgtEl>
                                        <p:attrNameLst>
                                          <p:attrName>style.visibility</p:attrName>
                                        </p:attrNameLst>
                                      </p:cBhvr>
                                      <p:to>
                                        <p:strVal val="visible"/>
                                      </p:to>
                                    </p:set>
                                    <p:animEffect transition="in" filter="blinds(horizontal)">
                                      <p:cBhvr>
                                        <p:cTn id="24" dur="500"/>
                                        <p:tgtEl>
                                          <p:spTgt spid="4096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0962"/>
                                        </p:tgtEl>
                                        <p:attrNameLst>
                                          <p:attrName>style.visibility</p:attrName>
                                        </p:attrNameLst>
                                      </p:cBhvr>
                                      <p:to>
                                        <p:strVal val="visible"/>
                                      </p:to>
                                    </p:set>
                                    <p:animEffect transition="in" filter="blinds(horizontal)">
                                      <p:cBhvr>
                                        <p:cTn id="29"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idx="4294967295"/>
          </p:nvPr>
        </p:nvSpPr>
        <p:spPr>
          <a:xfrm>
            <a:off x="0" y="838200"/>
            <a:ext cx="8915400" cy="4525963"/>
          </a:xfrm>
        </p:spPr>
        <p:txBody>
          <a:bodyPr/>
          <a:lstStyle/>
          <a:p>
            <a:pPr eaLnBrk="1" hangingPunct="1"/>
            <a:r>
              <a:rPr lang="en-US" altLang="en-US" sz="2400" smtClean="0"/>
              <a:t>An AC circuit consists of a combination of circuit elements and a power source</a:t>
            </a:r>
          </a:p>
          <a:p>
            <a:pPr eaLnBrk="1" hangingPunct="1"/>
            <a:r>
              <a:rPr lang="en-US" altLang="en-US" sz="2400" smtClean="0"/>
              <a:t>The power source provides an alternative voltage, </a:t>
            </a:r>
            <a:r>
              <a:rPr lang="en-US" altLang="en-US" sz="2400" smtClean="0">
                <a:latin typeface="Symbol" panose="05050102010706020507" pitchFamily="18" charset="2"/>
              </a:rPr>
              <a:t>D</a:t>
            </a:r>
            <a:r>
              <a:rPr lang="en-US" altLang="en-US" sz="2400" i="1" smtClean="0"/>
              <a:t>v</a:t>
            </a:r>
          </a:p>
        </p:txBody>
      </p:sp>
      <p:sp>
        <p:nvSpPr>
          <p:cNvPr id="1028" name="مستطيل 1"/>
          <p:cNvSpPr>
            <a:spLocks noChangeArrowheads="1"/>
          </p:cNvSpPr>
          <p:nvPr/>
        </p:nvSpPr>
        <p:spPr bwMode="auto">
          <a:xfrm>
            <a:off x="609600" y="228600"/>
            <a:ext cx="2262799" cy="461665"/>
          </a:xfrm>
          <a:prstGeom prst="rect">
            <a:avLst/>
          </a:prstGeom>
          <a:noFill/>
          <a:ln w="9525">
            <a:noFill/>
            <a:miter lim="800000"/>
            <a:headEnd/>
            <a:tailEnd/>
          </a:ln>
        </p:spPr>
        <p:txBody>
          <a:bodyPr wrap="none">
            <a:spAutoFit/>
          </a:bodyPr>
          <a:lstStyle/>
          <a:p>
            <a:pPr>
              <a:defRPr/>
            </a:pPr>
            <a:r>
              <a:rPr lang="en-US" sz="2400" dirty="0">
                <a:latin typeface="Times New Roman" panose="02020603050405020304" pitchFamily="18" charset="0"/>
                <a:cs typeface="Times New Roman" panose="02020603050405020304" pitchFamily="18" charset="0"/>
              </a:rPr>
              <a:t>33.1 AC Sources</a:t>
            </a:r>
          </a:p>
        </p:txBody>
      </p:sp>
      <p:sp>
        <p:nvSpPr>
          <p:cNvPr id="1029" name="Rectangle 5"/>
          <p:cNvSpPr>
            <a:spLocks noChangeArrowheads="1"/>
          </p:cNvSpPr>
          <p:nvPr/>
        </p:nvSpPr>
        <p:spPr bwMode="auto">
          <a:xfrm>
            <a:off x="228600" y="2209800"/>
            <a:ext cx="800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The output of an AC power source is sinusoidal and varies with time according to the following equation:</a:t>
            </a:r>
          </a:p>
          <a:p>
            <a:pPr lvl="1" eaLnBrk="1" hangingPunct="1"/>
            <a:r>
              <a:rPr lang="en-US" altLang="en-US">
                <a:latin typeface="Lucida Grande"/>
              </a:rPr>
              <a:t>Δ</a:t>
            </a:r>
            <a:r>
              <a:rPr lang="en-US" altLang="en-US" i="1"/>
              <a:t>v</a:t>
            </a:r>
            <a:r>
              <a:rPr lang="en-US" altLang="en-US"/>
              <a:t> = </a:t>
            </a:r>
            <a:r>
              <a:rPr lang="en-US" altLang="en-US">
                <a:latin typeface="Lucida Grande"/>
              </a:rPr>
              <a:t>Δ</a:t>
            </a:r>
            <a:r>
              <a:rPr lang="en-US" altLang="en-US" i="1"/>
              <a:t>V</a:t>
            </a:r>
            <a:r>
              <a:rPr lang="en-US" altLang="en-US" i="1" baseline="-25000"/>
              <a:t>max</a:t>
            </a:r>
            <a:r>
              <a:rPr lang="en-US" altLang="en-US" i="1"/>
              <a:t> sin </a:t>
            </a:r>
            <a:r>
              <a:rPr lang="en-US" altLang="en-US" i="1">
                <a:latin typeface="Lucida Grande"/>
              </a:rPr>
              <a:t>ω</a:t>
            </a:r>
            <a:r>
              <a:rPr lang="en-US" altLang="en-US" i="1"/>
              <a:t>t</a:t>
            </a:r>
          </a:p>
          <a:p>
            <a:pPr lvl="2" eaLnBrk="1" hangingPunct="1"/>
            <a:r>
              <a:rPr lang="en-US" altLang="en-US">
                <a:solidFill>
                  <a:srgbClr val="FF0000"/>
                </a:solidFill>
                <a:latin typeface="Lucida Grande"/>
              </a:rPr>
              <a:t>Δ</a:t>
            </a:r>
            <a:r>
              <a:rPr lang="en-US" altLang="en-US" i="1">
                <a:solidFill>
                  <a:srgbClr val="FF0000"/>
                </a:solidFill>
              </a:rPr>
              <a:t>v</a:t>
            </a:r>
            <a:r>
              <a:rPr lang="en-US" altLang="en-US">
                <a:solidFill>
                  <a:srgbClr val="FF0000"/>
                </a:solidFill>
              </a:rPr>
              <a:t> </a:t>
            </a:r>
            <a:r>
              <a:rPr lang="en-US" altLang="en-US"/>
              <a:t>is the </a:t>
            </a:r>
            <a:r>
              <a:rPr lang="en-US" altLang="en-US">
                <a:solidFill>
                  <a:srgbClr val="FF0000"/>
                </a:solidFill>
              </a:rPr>
              <a:t>instantaneous voltage</a:t>
            </a:r>
          </a:p>
          <a:p>
            <a:pPr lvl="2" eaLnBrk="1" hangingPunct="1"/>
            <a:r>
              <a:rPr lang="en-US" altLang="en-US">
                <a:solidFill>
                  <a:srgbClr val="FF0000"/>
                </a:solidFill>
                <a:latin typeface="Lucida Grande"/>
              </a:rPr>
              <a:t>Δ</a:t>
            </a:r>
            <a:r>
              <a:rPr lang="en-US" altLang="en-US" i="1">
                <a:solidFill>
                  <a:srgbClr val="FF0000"/>
                </a:solidFill>
              </a:rPr>
              <a:t>V</a:t>
            </a:r>
            <a:r>
              <a:rPr lang="en-US" altLang="en-US" i="1" baseline="-25000">
                <a:solidFill>
                  <a:srgbClr val="FF0000"/>
                </a:solidFill>
              </a:rPr>
              <a:t>max</a:t>
            </a:r>
            <a:r>
              <a:rPr lang="en-US" altLang="en-US"/>
              <a:t> is the </a:t>
            </a:r>
            <a:r>
              <a:rPr lang="en-US" altLang="en-US">
                <a:solidFill>
                  <a:srgbClr val="FF0000"/>
                </a:solidFill>
              </a:rPr>
              <a:t>maximum output voltage of the source</a:t>
            </a:r>
          </a:p>
          <a:p>
            <a:pPr lvl="3" eaLnBrk="1" hangingPunct="1"/>
            <a:r>
              <a:rPr lang="en-US" altLang="en-US"/>
              <a:t>Also </a:t>
            </a:r>
            <a:r>
              <a:rPr lang="en-US" altLang="en-US">
                <a:solidFill>
                  <a:srgbClr val="FF0000"/>
                </a:solidFill>
              </a:rPr>
              <a:t>called the </a:t>
            </a:r>
            <a:r>
              <a:rPr lang="en-US" altLang="en-US" b="1">
                <a:solidFill>
                  <a:srgbClr val="FF0000"/>
                </a:solidFill>
              </a:rPr>
              <a:t>voltage amplitude</a:t>
            </a:r>
            <a:endParaRPr lang="en-US" altLang="en-US">
              <a:solidFill>
                <a:srgbClr val="FF0000"/>
              </a:solidFill>
            </a:endParaRPr>
          </a:p>
          <a:p>
            <a:pPr lvl="2" eaLnBrk="1" hangingPunct="1"/>
            <a:r>
              <a:rPr lang="en-US" altLang="en-US">
                <a:solidFill>
                  <a:srgbClr val="FF0000"/>
                </a:solidFill>
                <a:latin typeface="Lucida Grande"/>
              </a:rPr>
              <a:t>ω</a:t>
            </a:r>
            <a:r>
              <a:rPr lang="en-US" altLang="en-US"/>
              <a:t> is the </a:t>
            </a:r>
            <a:r>
              <a:rPr lang="en-US" altLang="en-US">
                <a:solidFill>
                  <a:srgbClr val="FF0000"/>
                </a:solidFill>
              </a:rPr>
              <a:t>angular frequency of the AC voltage </a:t>
            </a:r>
          </a:p>
        </p:txBody>
      </p:sp>
      <p:sp>
        <p:nvSpPr>
          <p:cNvPr id="1030" name="Rectangle 6"/>
          <p:cNvSpPr>
            <a:spLocks noChangeArrowheads="1"/>
          </p:cNvSpPr>
          <p:nvPr/>
        </p:nvSpPr>
        <p:spPr bwMode="auto">
          <a:xfrm>
            <a:off x="152400" y="4191000"/>
            <a:ext cx="8763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a:t>The </a:t>
            </a:r>
            <a:r>
              <a:rPr lang="en-US" altLang="en-US" sz="2200">
                <a:solidFill>
                  <a:srgbClr val="FF0000"/>
                </a:solidFill>
              </a:rPr>
              <a:t>angular frequency </a:t>
            </a:r>
            <a:r>
              <a:rPr lang="en-US" altLang="en-US" sz="2200"/>
              <a:t>is</a:t>
            </a:r>
          </a:p>
          <a:p>
            <a:pPr eaLnBrk="1" hangingPunct="1"/>
            <a:endParaRPr lang="en-US" altLang="en-US" sz="2200"/>
          </a:p>
          <a:p>
            <a:pPr eaLnBrk="1" hangingPunct="1"/>
            <a:endParaRPr lang="en-US" altLang="en-US" sz="2200"/>
          </a:p>
          <a:p>
            <a:pPr lvl="1" eaLnBrk="1" hangingPunct="1"/>
            <a:r>
              <a:rPr lang="en-US" altLang="en-US" sz="2000"/>
              <a:t>ƒ is the frequency of the source</a:t>
            </a:r>
          </a:p>
          <a:p>
            <a:pPr lvl="1" eaLnBrk="1" hangingPunct="1"/>
            <a:r>
              <a:rPr lang="en-US" altLang="en-US" sz="2000" i="1"/>
              <a:t>T</a:t>
            </a:r>
            <a:r>
              <a:rPr lang="en-US" altLang="en-US" sz="2000"/>
              <a:t> is the period of the source</a:t>
            </a:r>
          </a:p>
          <a:p>
            <a:pPr eaLnBrk="1" hangingPunct="1"/>
            <a:r>
              <a:rPr lang="en-US" altLang="en-US" sz="2200"/>
              <a:t>The voltage is positive during one half of the cycle and negative during the other half</a:t>
            </a:r>
          </a:p>
        </p:txBody>
      </p:sp>
      <p:graphicFrame>
        <p:nvGraphicFramePr>
          <p:cNvPr id="1026" name="Object 7"/>
          <p:cNvGraphicFramePr>
            <a:graphicFrameLocks noChangeAspect="1"/>
          </p:cNvGraphicFramePr>
          <p:nvPr/>
        </p:nvGraphicFramePr>
        <p:xfrm>
          <a:off x="1066800" y="4572000"/>
          <a:ext cx="2133600" cy="762000"/>
        </p:xfrm>
        <a:graphic>
          <a:graphicData uri="http://schemas.openxmlformats.org/presentationml/2006/ole">
            <mc:AlternateContent xmlns:mc="http://schemas.openxmlformats.org/markup-compatibility/2006">
              <mc:Choice xmlns:v="urn:schemas-microsoft-com:vml" Requires="v">
                <p:oleObj spid="_x0000_s1034" name="Equation" r:id="rId4" imgW="965160" imgH="393480" progId="">
                  <p:embed/>
                </p:oleObj>
              </mc:Choice>
              <mc:Fallback>
                <p:oleObj name="Equation" r:id="rId4" imgW="965160" imgH="3934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572000"/>
                        <a:ext cx="2133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1" name="Picture 6" descr="33-01"/>
          <p:cNvPicPr>
            <a:picLocks noChangeAspect="1" noChangeArrowheads="1"/>
          </p:cNvPicPr>
          <p:nvPr/>
        </p:nvPicPr>
        <p:blipFill>
          <a:blip r:embed="rId6">
            <a:extLst>
              <a:ext uri="{28A0092B-C50C-407E-A947-70E740481C1C}">
                <a14:useLocalDpi xmlns:a14="http://schemas.microsoft.com/office/drawing/2010/main" val="0"/>
              </a:ext>
            </a:extLst>
          </a:blip>
          <a:srcRect l="1888" t="2045"/>
          <a:stretch>
            <a:fillRect/>
          </a:stretch>
        </p:blipFill>
        <p:spPr bwMode="auto">
          <a:xfrm>
            <a:off x="6553200" y="2514600"/>
            <a:ext cx="2514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a:xfrm>
            <a:off x="914400" y="762000"/>
            <a:ext cx="7315200" cy="1143000"/>
          </a:xfrm>
        </p:spPr>
        <p:txBody>
          <a:bodyPr rtlCol="0">
            <a:normAutofit fontScale="90000"/>
          </a:bodyPr>
          <a:lstStyle/>
          <a:p>
            <a:pPr eaLnBrk="1" fontAlgn="auto" hangingPunct="1">
              <a:spcAft>
                <a:spcPts val="0"/>
              </a:spcAft>
              <a:defRPr/>
            </a:pPr>
            <a:r>
              <a:rPr lang="en-US" sz="2800" u="sng" dirty="0" smtClean="0">
                <a:solidFill>
                  <a:srgbClr val="00B050"/>
                </a:solidFill>
              </a:rPr>
              <a:t>Example</a:t>
            </a:r>
            <a:r>
              <a:rPr lang="en-US" sz="2800" u="sng" dirty="0" smtClean="0"/>
              <a:t> : </a:t>
            </a:r>
            <a:r>
              <a:rPr lang="en-US" sz="2800" dirty="0" smtClean="0"/>
              <a:t>A coil having an inductance of 0.6 H is connected to a 120-V, 60 Hz ac source. Neglecting resistance, what is the effective current(</a:t>
            </a:r>
            <a:r>
              <a:rPr lang="en-US" sz="2800" dirty="0" err="1" smtClean="0"/>
              <a:t>I</a:t>
            </a:r>
            <a:r>
              <a:rPr lang="en-US" sz="2800" baseline="-25000" dirty="0" err="1" smtClean="0"/>
              <a:t>rms</a:t>
            </a:r>
            <a:r>
              <a:rPr lang="en-US" sz="2800" dirty="0" smtClean="0"/>
              <a:t>) through the coil?</a:t>
            </a:r>
            <a:endParaRPr lang="en-US" sz="2800" u="sng" dirty="0" smtClean="0"/>
          </a:p>
        </p:txBody>
      </p:sp>
      <p:grpSp>
        <p:nvGrpSpPr>
          <p:cNvPr id="2" name="Group 26"/>
          <p:cNvGrpSpPr>
            <a:grpSpLocks/>
          </p:cNvGrpSpPr>
          <p:nvPr/>
        </p:nvGrpSpPr>
        <p:grpSpPr bwMode="auto">
          <a:xfrm>
            <a:off x="5410200" y="2209800"/>
            <a:ext cx="2971800" cy="2286000"/>
            <a:chOff x="3408" y="1392"/>
            <a:chExt cx="1872" cy="1440"/>
          </a:xfrm>
        </p:grpSpPr>
        <p:sp>
          <p:nvSpPr>
            <p:cNvPr id="13324" name="Rectangle 4"/>
            <p:cNvSpPr>
              <a:spLocks noChangeArrowheads="1"/>
            </p:cNvSpPr>
            <p:nvPr/>
          </p:nvSpPr>
          <p:spPr bwMode="auto">
            <a:xfrm>
              <a:off x="3408" y="1392"/>
              <a:ext cx="1872" cy="1440"/>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5" name="Rectangle 5"/>
            <p:cNvSpPr>
              <a:spLocks noChangeArrowheads="1"/>
            </p:cNvSpPr>
            <p:nvPr/>
          </p:nvSpPr>
          <p:spPr bwMode="auto">
            <a:xfrm>
              <a:off x="3595" y="1731"/>
              <a:ext cx="1451" cy="720"/>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6" name="Oval 6"/>
            <p:cNvSpPr>
              <a:spLocks noChangeArrowheads="1"/>
            </p:cNvSpPr>
            <p:nvPr/>
          </p:nvSpPr>
          <p:spPr bwMode="auto">
            <a:xfrm>
              <a:off x="3455" y="1816"/>
              <a:ext cx="281" cy="254"/>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7" name="Text Box 7"/>
            <p:cNvSpPr txBox="1">
              <a:spLocks noChangeArrowheads="1"/>
            </p:cNvSpPr>
            <p:nvPr/>
          </p:nvSpPr>
          <p:spPr bwMode="auto">
            <a:xfrm>
              <a:off x="3455" y="1816"/>
              <a:ext cx="2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1">
                  <a:solidFill>
                    <a:srgbClr val="000000"/>
                  </a:solidFill>
                  <a:latin typeface="Tahoma" panose="020B0604030504040204" pitchFamily="34" charset="0"/>
                </a:rPr>
                <a:t>A</a:t>
              </a:r>
            </a:p>
          </p:txBody>
        </p:sp>
        <p:sp>
          <p:nvSpPr>
            <p:cNvPr id="13328" name="Rectangle 9"/>
            <p:cNvSpPr>
              <a:spLocks noChangeArrowheads="1"/>
            </p:cNvSpPr>
            <p:nvPr/>
          </p:nvSpPr>
          <p:spPr bwMode="auto">
            <a:xfrm>
              <a:off x="4063" y="1646"/>
              <a:ext cx="609" cy="170"/>
            </a:xfrm>
            <a:prstGeom prst="rect">
              <a:avLst/>
            </a:prstGeom>
            <a:solidFill>
              <a:srgbClr val="CC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3329"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6" y="1646"/>
              <a:ext cx="60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330" name="Text Box 11"/>
            <p:cNvSpPr txBox="1">
              <a:spLocks noChangeArrowheads="1"/>
            </p:cNvSpPr>
            <p:nvPr/>
          </p:nvSpPr>
          <p:spPr bwMode="auto">
            <a:xfrm>
              <a:off x="3744" y="1392"/>
              <a:ext cx="12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000000"/>
                  </a:solidFill>
                  <a:latin typeface="Tahoma" panose="020B0604030504040204" pitchFamily="34" charset="0"/>
                </a:rPr>
                <a:t>L = 0.6 </a:t>
              </a:r>
              <a:r>
                <a:rPr lang="en-US" altLang="en-US">
                  <a:solidFill>
                    <a:srgbClr val="000000"/>
                  </a:solidFill>
                  <a:latin typeface="Tahoma" panose="020B0604030504040204" pitchFamily="34" charset="0"/>
                </a:rPr>
                <a:t>H</a:t>
              </a:r>
              <a:endParaRPr lang="en-US" altLang="en-US" i="1">
                <a:solidFill>
                  <a:srgbClr val="000000"/>
                </a:solidFill>
                <a:latin typeface="Tahoma" panose="020B0604030504040204" pitchFamily="34" charset="0"/>
              </a:endParaRPr>
            </a:p>
          </p:txBody>
        </p:sp>
        <p:sp>
          <p:nvSpPr>
            <p:cNvPr id="13331" name="Line 12"/>
            <p:cNvSpPr>
              <a:spLocks noChangeShapeType="1"/>
            </p:cNvSpPr>
            <p:nvPr/>
          </p:nvSpPr>
          <p:spPr bwMode="auto">
            <a:xfrm>
              <a:off x="3923" y="2027"/>
              <a:ext cx="84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332" name="Line 13"/>
            <p:cNvSpPr>
              <a:spLocks noChangeShapeType="1"/>
            </p:cNvSpPr>
            <p:nvPr/>
          </p:nvSpPr>
          <p:spPr bwMode="auto">
            <a:xfrm flipV="1">
              <a:off x="4765" y="1731"/>
              <a:ext cx="0" cy="29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3333" name="Line 14"/>
            <p:cNvSpPr>
              <a:spLocks noChangeShapeType="1"/>
            </p:cNvSpPr>
            <p:nvPr/>
          </p:nvSpPr>
          <p:spPr bwMode="auto">
            <a:xfrm flipV="1">
              <a:off x="3923" y="1731"/>
              <a:ext cx="0" cy="29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3334" name="Oval 15"/>
            <p:cNvSpPr>
              <a:spLocks noChangeArrowheads="1"/>
            </p:cNvSpPr>
            <p:nvPr/>
          </p:nvSpPr>
          <p:spPr bwMode="auto">
            <a:xfrm>
              <a:off x="4204" y="1900"/>
              <a:ext cx="280" cy="254"/>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5" name="Text Box 16"/>
            <p:cNvSpPr txBox="1">
              <a:spLocks noChangeArrowheads="1"/>
            </p:cNvSpPr>
            <p:nvPr/>
          </p:nvSpPr>
          <p:spPr bwMode="auto">
            <a:xfrm>
              <a:off x="4204" y="1900"/>
              <a:ext cx="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1">
                  <a:solidFill>
                    <a:srgbClr val="000000"/>
                  </a:solidFill>
                  <a:latin typeface="Tahoma" panose="020B0604030504040204" pitchFamily="34" charset="0"/>
                </a:rPr>
                <a:t>V</a:t>
              </a:r>
            </a:p>
          </p:txBody>
        </p:sp>
        <p:sp>
          <p:nvSpPr>
            <p:cNvPr id="13336" name="Oval 17"/>
            <p:cNvSpPr>
              <a:spLocks noChangeArrowheads="1"/>
            </p:cNvSpPr>
            <p:nvPr/>
          </p:nvSpPr>
          <p:spPr bwMode="auto">
            <a:xfrm>
              <a:off x="4157" y="2346"/>
              <a:ext cx="281" cy="212"/>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3337" name="Group 18"/>
            <p:cNvGrpSpPr>
              <a:grpSpLocks/>
            </p:cNvGrpSpPr>
            <p:nvPr/>
          </p:nvGrpSpPr>
          <p:grpSpPr bwMode="auto">
            <a:xfrm>
              <a:off x="4198" y="2393"/>
              <a:ext cx="187" cy="126"/>
              <a:chOff x="3408" y="3168"/>
              <a:chExt cx="530" cy="191"/>
            </a:xfrm>
          </p:grpSpPr>
          <p:grpSp>
            <p:nvGrpSpPr>
              <p:cNvPr id="13339" name="Group 19"/>
              <p:cNvGrpSpPr>
                <a:grpSpLocks/>
              </p:cNvGrpSpPr>
              <p:nvPr/>
            </p:nvGrpSpPr>
            <p:grpSpPr bwMode="auto">
              <a:xfrm>
                <a:off x="3408" y="3168"/>
                <a:ext cx="288" cy="112"/>
                <a:chOff x="3408" y="3168"/>
                <a:chExt cx="288" cy="112"/>
              </a:xfrm>
            </p:grpSpPr>
            <p:sp>
              <p:nvSpPr>
                <p:cNvPr id="13343" name="Freeform 20"/>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44" name="Freeform 21"/>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13340" name="Group 22"/>
              <p:cNvGrpSpPr>
                <a:grpSpLocks/>
              </p:cNvGrpSpPr>
              <p:nvPr/>
            </p:nvGrpSpPr>
            <p:grpSpPr bwMode="auto">
              <a:xfrm flipV="1">
                <a:off x="3650" y="3247"/>
                <a:ext cx="288" cy="112"/>
                <a:chOff x="3408" y="3168"/>
                <a:chExt cx="288" cy="112"/>
              </a:xfrm>
            </p:grpSpPr>
            <p:sp>
              <p:nvSpPr>
                <p:cNvPr id="13341" name="Freeform 23"/>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42" name="Freeform 24"/>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
          <p:nvSpPr>
            <p:cNvPr id="13338" name="Text Box 25"/>
            <p:cNvSpPr txBox="1">
              <a:spLocks noChangeArrowheads="1"/>
            </p:cNvSpPr>
            <p:nvPr/>
          </p:nvSpPr>
          <p:spPr bwMode="auto">
            <a:xfrm>
              <a:off x="3504" y="2496"/>
              <a:ext cx="16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latin typeface="Tahoma" panose="020B0604030504040204" pitchFamily="34" charset="0"/>
                </a:rPr>
                <a:t>120 V, 60 Hz</a:t>
              </a:r>
            </a:p>
          </p:txBody>
        </p:sp>
      </p:grpSp>
      <p:sp>
        <p:nvSpPr>
          <p:cNvPr id="810012" name="Text Box 28"/>
          <p:cNvSpPr txBox="1">
            <a:spLocks noChangeArrowheads="1"/>
          </p:cNvSpPr>
          <p:nvPr/>
        </p:nvSpPr>
        <p:spPr bwMode="auto">
          <a:xfrm>
            <a:off x="1066800" y="2209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latin typeface="Tahoma" panose="020B0604030504040204" pitchFamily="34" charset="0"/>
              </a:rPr>
              <a:t>Reactance:  X</a:t>
            </a:r>
            <a:r>
              <a:rPr lang="en-US" altLang="en-US" i="1" baseline="-25000">
                <a:latin typeface="Tahoma" panose="020B0604030504040204" pitchFamily="34" charset="0"/>
              </a:rPr>
              <a:t>L</a:t>
            </a:r>
            <a:r>
              <a:rPr lang="en-US" altLang="en-US" i="1">
                <a:latin typeface="Tahoma" panose="020B0604030504040204" pitchFamily="34" charset="0"/>
              </a:rPr>
              <a:t> = </a:t>
            </a:r>
            <a:r>
              <a:rPr lang="en-US" altLang="en-US">
                <a:latin typeface="Tahoma" panose="020B0604030504040204" pitchFamily="34" charset="0"/>
              </a:rPr>
              <a:t>2</a:t>
            </a:r>
            <a:r>
              <a:rPr lang="en-US" altLang="en-US">
                <a:latin typeface="Symbol" panose="05050102010706020507" pitchFamily="18" charset="2"/>
              </a:rPr>
              <a:t>p</a:t>
            </a:r>
            <a:r>
              <a:rPr lang="en-US" altLang="en-US" i="1">
                <a:latin typeface="Tahoma" panose="020B0604030504040204" pitchFamily="34" charset="0"/>
              </a:rPr>
              <a:t>fL</a:t>
            </a:r>
          </a:p>
        </p:txBody>
      </p:sp>
      <p:sp>
        <p:nvSpPr>
          <p:cNvPr id="810013" name="Text Box 29"/>
          <p:cNvSpPr txBox="1">
            <a:spLocks noChangeArrowheads="1"/>
          </p:cNvSpPr>
          <p:nvPr/>
        </p:nvSpPr>
        <p:spPr bwMode="auto">
          <a:xfrm>
            <a:off x="1371600" y="28194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latin typeface="Tahoma" panose="020B0604030504040204" pitchFamily="34" charset="0"/>
              </a:rPr>
              <a:t>X</a:t>
            </a:r>
            <a:r>
              <a:rPr lang="en-US" altLang="en-US" i="1" baseline="-25000">
                <a:latin typeface="Tahoma" panose="020B0604030504040204" pitchFamily="34" charset="0"/>
              </a:rPr>
              <a:t>L</a:t>
            </a:r>
            <a:r>
              <a:rPr lang="en-US" altLang="en-US" i="1">
                <a:latin typeface="Tahoma" panose="020B0604030504040204" pitchFamily="34" charset="0"/>
              </a:rPr>
              <a:t> = </a:t>
            </a:r>
            <a:r>
              <a:rPr lang="en-US" altLang="en-US">
                <a:latin typeface="Tahoma" panose="020B0604030504040204" pitchFamily="34" charset="0"/>
              </a:rPr>
              <a:t>2</a:t>
            </a:r>
            <a:r>
              <a:rPr lang="en-US" altLang="en-US">
                <a:latin typeface="Symbol" panose="05050102010706020507" pitchFamily="18" charset="2"/>
              </a:rPr>
              <a:t>p</a:t>
            </a:r>
            <a:r>
              <a:rPr lang="en-US" altLang="en-US">
                <a:latin typeface="Tahoma" panose="020B0604030504040204" pitchFamily="34" charset="0"/>
              </a:rPr>
              <a:t>(60 Hz)(0.6 H)</a:t>
            </a:r>
            <a:endParaRPr lang="en-US" altLang="en-US">
              <a:latin typeface="Symbol" panose="05050102010706020507" pitchFamily="18" charset="2"/>
            </a:endParaRPr>
          </a:p>
        </p:txBody>
      </p:sp>
      <p:sp>
        <p:nvSpPr>
          <p:cNvPr id="810014" name="Text Box 30"/>
          <p:cNvSpPr txBox="1">
            <a:spLocks noChangeArrowheads="1"/>
          </p:cNvSpPr>
          <p:nvPr/>
        </p:nvSpPr>
        <p:spPr bwMode="auto">
          <a:xfrm>
            <a:off x="1905000" y="36576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ahoma" panose="020B0604030504040204" pitchFamily="34" charset="0"/>
              </a:rPr>
              <a:t>X</a:t>
            </a:r>
            <a:r>
              <a:rPr lang="en-US" altLang="en-US" sz="2400" baseline="-25000">
                <a:latin typeface="Tahoma" panose="020B0604030504040204" pitchFamily="34" charset="0"/>
              </a:rPr>
              <a:t>L</a:t>
            </a:r>
            <a:r>
              <a:rPr lang="en-US" altLang="en-US" sz="2400">
                <a:latin typeface="Tahoma" panose="020B0604030504040204" pitchFamily="34" charset="0"/>
              </a:rPr>
              <a:t> = 226 </a:t>
            </a:r>
            <a:r>
              <a:rPr lang="en-US" altLang="en-US" sz="2400">
                <a:latin typeface="Symbol" panose="05050102010706020507" pitchFamily="18" charset="2"/>
              </a:rPr>
              <a:t>W</a:t>
            </a:r>
            <a:endParaRPr lang="en-US" altLang="en-US" sz="2400">
              <a:latin typeface="Tahoma" panose="020B0604030504040204" pitchFamily="34" charset="0"/>
            </a:endParaRPr>
          </a:p>
        </p:txBody>
      </p:sp>
      <p:sp>
        <p:nvSpPr>
          <p:cNvPr id="810015" name="Rectangle 31"/>
          <p:cNvSpPr>
            <a:spLocks noChangeArrowheads="1"/>
          </p:cNvSpPr>
          <p:nvPr/>
        </p:nvSpPr>
        <p:spPr bwMode="auto">
          <a:xfrm>
            <a:off x="1752600" y="4343400"/>
            <a:ext cx="2819400" cy="76200"/>
          </a:xfrm>
          <a:prstGeom prst="rect">
            <a:avLst/>
          </a:prstGeom>
          <a:solidFill>
            <a:schemeClr val="accent1"/>
          </a:solidFill>
          <a:ln w="38100">
            <a:solidFill>
              <a:srgbClr val="000000"/>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10017" name="Text Box 33"/>
          <p:cNvSpPr txBox="1">
            <a:spLocks noChangeArrowheads="1"/>
          </p:cNvSpPr>
          <p:nvPr/>
        </p:nvSpPr>
        <p:spPr bwMode="auto">
          <a:xfrm>
            <a:off x="5105400" y="4953000"/>
            <a:ext cx="2971800" cy="738188"/>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txBody>
          <a:bodyPr tIns="137160" bIns="137160">
            <a:spAutoFit/>
          </a:bodyPr>
          <a:lstStyle/>
          <a:p>
            <a:pPr>
              <a:defRPr/>
            </a:pPr>
            <a:r>
              <a:rPr lang="en-US" i="1">
                <a:solidFill>
                  <a:srgbClr val="000000"/>
                </a:solidFill>
                <a:latin typeface="Tahoma" pitchFamily="34" charset="0"/>
                <a:cs typeface="+mn-cs"/>
              </a:rPr>
              <a:t>i</a:t>
            </a:r>
            <a:r>
              <a:rPr lang="en-US" i="1" baseline="-25000">
                <a:solidFill>
                  <a:srgbClr val="000000"/>
                </a:solidFill>
                <a:latin typeface="Tahoma" pitchFamily="34" charset="0"/>
                <a:cs typeface="+mn-cs"/>
              </a:rPr>
              <a:t>eff</a:t>
            </a:r>
            <a:r>
              <a:rPr lang="en-US" i="1">
                <a:solidFill>
                  <a:srgbClr val="000000"/>
                </a:solidFill>
                <a:latin typeface="Tahoma" pitchFamily="34" charset="0"/>
                <a:cs typeface="+mn-cs"/>
              </a:rPr>
              <a:t> = 0.531 </a:t>
            </a:r>
            <a:r>
              <a:rPr lang="en-US">
                <a:solidFill>
                  <a:srgbClr val="000000"/>
                </a:solidFill>
                <a:latin typeface="Tahoma" pitchFamily="34" charset="0"/>
                <a:cs typeface="+mn-cs"/>
              </a:rPr>
              <a:t>A</a:t>
            </a:r>
            <a:endParaRPr lang="en-US" i="1">
              <a:solidFill>
                <a:srgbClr val="000000"/>
              </a:solidFill>
              <a:latin typeface="Tahoma" pitchFamily="34" charset="0"/>
              <a:cs typeface="+mn-cs"/>
            </a:endParaRPr>
          </a:p>
        </p:txBody>
      </p:sp>
      <p:sp>
        <p:nvSpPr>
          <p:cNvPr id="810018" name="Text Box 34"/>
          <p:cNvSpPr txBox="1">
            <a:spLocks noChangeArrowheads="1"/>
          </p:cNvSpPr>
          <p:nvPr/>
        </p:nvSpPr>
        <p:spPr bwMode="auto">
          <a:xfrm>
            <a:off x="1066800" y="59436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ahoma" panose="020B0604030504040204" pitchFamily="34" charset="0"/>
              </a:rPr>
              <a:t>Show that the peak current is </a:t>
            </a:r>
            <a:r>
              <a:rPr lang="en-US" altLang="en-US" i="1">
                <a:latin typeface="Tahoma" panose="020B0604030504040204" pitchFamily="34" charset="0"/>
              </a:rPr>
              <a:t>I</a:t>
            </a:r>
            <a:r>
              <a:rPr lang="en-US" altLang="en-US" i="1" baseline="-25000">
                <a:latin typeface="Tahoma" panose="020B0604030504040204" pitchFamily="34" charset="0"/>
              </a:rPr>
              <a:t>max</a:t>
            </a:r>
            <a:r>
              <a:rPr lang="en-US" altLang="en-US" i="1">
                <a:latin typeface="Tahoma" panose="020B0604030504040204" pitchFamily="34" charset="0"/>
              </a:rPr>
              <a:t> = </a:t>
            </a:r>
            <a:r>
              <a:rPr lang="en-US" altLang="en-US">
                <a:latin typeface="Tahoma" panose="020B0604030504040204" pitchFamily="34" charset="0"/>
              </a:rPr>
              <a:t>0.750</a:t>
            </a:r>
            <a:r>
              <a:rPr lang="en-US" altLang="en-US" i="1">
                <a:latin typeface="Tahoma" panose="020B0604030504040204" pitchFamily="34" charset="0"/>
              </a:rPr>
              <a:t> </a:t>
            </a:r>
            <a:r>
              <a:rPr lang="en-US" altLang="en-US">
                <a:latin typeface="Tahoma" panose="020B0604030504040204" pitchFamily="34" charset="0"/>
              </a:rPr>
              <a:t>A</a:t>
            </a:r>
          </a:p>
        </p:txBody>
      </p:sp>
      <p:graphicFrame>
        <p:nvGraphicFramePr>
          <p:cNvPr id="13314" name="Object 3"/>
          <p:cNvGraphicFramePr>
            <a:graphicFrameLocks noChangeAspect="1"/>
          </p:cNvGraphicFramePr>
          <p:nvPr/>
        </p:nvGraphicFramePr>
        <p:xfrm>
          <a:off x="3740150" y="3213100"/>
          <a:ext cx="1663700" cy="431800"/>
        </p:xfrm>
        <a:graphic>
          <a:graphicData uri="http://schemas.openxmlformats.org/presentationml/2006/ole">
            <mc:AlternateContent xmlns:mc="http://schemas.openxmlformats.org/markup-compatibility/2006">
              <mc:Choice xmlns:v="urn:schemas-microsoft-com:vml" Requires="v">
                <p:oleObj spid="_x0000_s13349" name="Equation" r:id="rId7" imgW="1663560" imgH="431640" progId="Equation.3">
                  <p:embed/>
                </p:oleObj>
              </mc:Choice>
              <mc:Fallback>
                <p:oleObj name="Equation" r:id="rId7" imgW="1663560" imgH="431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0150" y="3213100"/>
                        <a:ext cx="1663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4"/>
          <p:cNvGraphicFramePr>
            <a:graphicFrameLocks noChangeAspect="1"/>
          </p:cNvGraphicFramePr>
          <p:nvPr/>
        </p:nvGraphicFramePr>
        <p:xfrm>
          <a:off x="762000" y="4800600"/>
          <a:ext cx="3810000" cy="914400"/>
        </p:xfrm>
        <a:graphic>
          <a:graphicData uri="http://schemas.openxmlformats.org/presentationml/2006/ole">
            <mc:AlternateContent xmlns:mc="http://schemas.openxmlformats.org/markup-compatibility/2006">
              <mc:Choice xmlns:v="urn:schemas-microsoft-com:vml" Requires="v">
                <p:oleObj spid="_x0000_s13350" name="Equation" r:id="rId9" imgW="1663560" imgH="431640" progId="Equation.3">
                  <p:embed/>
                </p:oleObj>
              </mc:Choice>
              <mc:Fallback>
                <p:oleObj name="Equation" r:id="rId9" imgW="1663560" imgH="4316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4800600"/>
                        <a:ext cx="381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09986"/>
                                        </p:tgtEl>
                                        <p:attrNameLst>
                                          <p:attrName>style.visibility</p:attrName>
                                        </p:attrNameLst>
                                      </p:cBhvr>
                                      <p:to>
                                        <p:strVal val="visible"/>
                                      </p:to>
                                    </p:set>
                                    <p:animEffect transition="in" filter="box(out)">
                                      <p:cBhvr>
                                        <p:cTn id="7" dur="500"/>
                                        <p:tgtEl>
                                          <p:spTgt spid="80998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10012"/>
                                        </p:tgtEl>
                                        <p:attrNameLst>
                                          <p:attrName>style.visibility</p:attrName>
                                        </p:attrNameLst>
                                      </p:cBhvr>
                                      <p:to>
                                        <p:strVal val="visible"/>
                                      </p:to>
                                    </p:set>
                                    <p:anim calcmode="lin" valueType="num">
                                      <p:cBhvr additive="base">
                                        <p:cTn id="17" dur="500" fill="hold"/>
                                        <p:tgtEl>
                                          <p:spTgt spid="810012"/>
                                        </p:tgtEl>
                                        <p:attrNameLst>
                                          <p:attrName>ppt_x</p:attrName>
                                        </p:attrNameLst>
                                      </p:cBhvr>
                                      <p:tavLst>
                                        <p:tav tm="0">
                                          <p:val>
                                            <p:strVal val="0-#ppt_w/2"/>
                                          </p:val>
                                        </p:tav>
                                        <p:tav tm="100000">
                                          <p:val>
                                            <p:strVal val="#ppt_x"/>
                                          </p:val>
                                        </p:tav>
                                      </p:tavLst>
                                    </p:anim>
                                    <p:anim calcmode="lin" valueType="num">
                                      <p:cBhvr additive="base">
                                        <p:cTn id="18" dur="500" fill="hold"/>
                                        <p:tgtEl>
                                          <p:spTgt spid="8100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Jungle Menu Command.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10013"/>
                                        </p:tgtEl>
                                        <p:attrNameLst>
                                          <p:attrName>style.visibility</p:attrName>
                                        </p:attrNameLst>
                                      </p:cBhvr>
                                      <p:to>
                                        <p:strVal val="visible"/>
                                      </p:to>
                                    </p:set>
                                    <p:anim calcmode="lin" valueType="num">
                                      <p:cBhvr additive="base">
                                        <p:cTn id="23" dur="500" fill="hold"/>
                                        <p:tgtEl>
                                          <p:spTgt spid="810013"/>
                                        </p:tgtEl>
                                        <p:attrNameLst>
                                          <p:attrName>ppt_x</p:attrName>
                                        </p:attrNameLst>
                                      </p:cBhvr>
                                      <p:tavLst>
                                        <p:tav tm="0">
                                          <p:val>
                                            <p:strVal val="0-#ppt_w/2"/>
                                          </p:val>
                                        </p:tav>
                                        <p:tav tm="100000">
                                          <p:val>
                                            <p:strVal val="#ppt_x"/>
                                          </p:val>
                                        </p:tav>
                                      </p:tavLst>
                                    </p:anim>
                                    <p:anim calcmode="lin" valueType="num">
                                      <p:cBhvr additive="base">
                                        <p:cTn id="24" dur="500" fill="hold"/>
                                        <p:tgtEl>
                                          <p:spTgt spid="8100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Jungle Menu Command.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10014"/>
                                        </p:tgtEl>
                                        <p:attrNameLst>
                                          <p:attrName>style.visibility</p:attrName>
                                        </p:attrNameLst>
                                      </p:cBhvr>
                                      <p:to>
                                        <p:strVal val="visible"/>
                                      </p:to>
                                    </p:set>
                                    <p:anim calcmode="lin" valueType="num">
                                      <p:cBhvr additive="base">
                                        <p:cTn id="29" dur="500" fill="hold"/>
                                        <p:tgtEl>
                                          <p:spTgt spid="810014"/>
                                        </p:tgtEl>
                                        <p:attrNameLst>
                                          <p:attrName>ppt_x</p:attrName>
                                        </p:attrNameLst>
                                      </p:cBhvr>
                                      <p:tavLst>
                                        <p:tav tm="0">
                                          <p:val>
                                            <p:strVal val="0-#ppt_w/2"/>
                                          </p:val>
                                        </p:tav>
                                        <p:tav tm="100000">
                                          <p:val>
                                            <p:strVal val="#ppt_x"/>
                                          </p:val>
                                        </p:tav>
                                      </p:tavLst>
                                    </p:anim>
                                    <p:anim calcmode="lin" valueType="num">
                                      <p:cBhvr additive="base">
                                        <p:cTn id="30" dur="500" fill="hold"/>
                                        <p:tgtEl>
                                          <p:spTgt spid="8100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Jungle Menu Command.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10015"/>
                                        </p:tgtEl>
                                        <p:attrNameLst>
                                          <p:attrName>style.visibility</p:attrName>
                                        </p:attrNameLst>
                                      </p:cBhvr>
                                      <p:to>
                                        <p:strVal val="visible"/>
                                      </p:to>
                                    </p:set>
                                    <p:anim calcmode="lin" valueType="num">
                                      <p:cBhvr additive="base">
                                        <p:cTn id="35" dur="500" fill="hold"/>
                                        <p:tgtEl>
                                          <p:spTgt spid="810015"/>
                                        </p:tgtEl>
                                        <p:attrNameLst>
                                          <p:attrName>ppt_x</p:attrName>
                                        </p:attrNameLst>
                                      </p:cBhvr>
                                      <p:tavLst>
                                        <p:tav tm="0">
                                          <p:val>
                                            <p:strVal val="0-#ppt_w/2"/>
                                          </p:val>
                                        </p:tav>
                                        <p:tav tm="100000">
                                          <p:val>
                                            <p:strVal val="#ppt_x"/>
                                          </p:val>
                                        </p:tav>
                                      </p:tavLst>
                                    </p:anim>
                                    <p:anim calcmode="lin" valueType="num">
                                      <p:cBhvr additive="base">
                                        <p:cTn id="36" dur="500" fill="hold"/>
                                        <p:tgtEl>
                                          <p:spTgt spid="8100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whoo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810017"/>
                                        </p:tgtEl>
                                        <p:attrNameLst>
                                          <p:attrName>style.visibility</p:attrName>
                                        </p:attrNameLst>
                                      </p:cBhvr>
                                      <p:to>
                                        <p:strVal val="visible"/>
                                      </p:to>
                                    </p:set>
                                    <p:anim calcmode="lin" valueType="num">
                                      <p:cBhvr additive="base">
                                        <p:cTn id="41" dur="500" fill="hold"/>
                                        <p:tgtEl>
                                          <p:spTgt spid="810017"/>
                                        </p:tgtEl>
                                        <p:attrNameLst>
                                          <p:attrName>ppt_x</p:attrName>
                                        </p:attrNameLst>
                                      </p:cBhvr>
                                      <p:tavLst>
                                        <p:tav tm="0">
                                          <p:val>
                                            <p:strVal val="1+#ppt_w/2"/>
                                          </p:val>
                                        </p:tav>
                                        <p:tav tm="100000">
                                          <p:val>
                                            <p:strVal val="#ppt_x"/>
                                          </p:val>
                                        </p:tav>
                                      </p:tavLst>
                                    </p:anim>
                                    <p:anim calcmode="lin" valueType="num">
                                      <p:cBhvr additive="base">
                                        <p:cTn id="42" dur="500" fill="hold"/>
                                        <p:tgtEl>
                                          <p:spTgt spid="8100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Jungle Menu Command.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810018"/>
                                        </p:tgtEl>
                                        <p:attrNameLst>
                                          <p:attrName>style.visibility</p:attrName>
                                        </p:attrNameLst>
                                      </p:cBhvr>
                                      <p:to>
                                        <p:strVal val="visible"/>
                                      </p:to>
                                    </p:set>
                                    <p:anim calcmode="lin" valueType="num">
                                      <p:cBhvr>
                                        <p:cTn id="47" dur="500" fill="hold"/>
                                        <p:tgtEl>
                                          <p:spTgt spid="810018"/>
                                        </p:tgtEl>
                                        <p:attrNameLst>
                                          <p:attrName>ppt_w</p:attrName>
                                        </p:attrNameLst>
                                      </p:cBhvr>
                                      <p:tavLst>
                                        <p:tav tm="0">
                                          <p:val>
                                            <p:fltVal val="0"/>
                                          </p:val>
                                        </p:tav>
                                        <p:tav tm="100000">
                                          <p:val>
                                            <p:strVal val="#ppt_w"/>
                                          </p:val>
                                        </p:tav>
                                      </p:tavLst>
                                    </p:anim>
                                    <p:anim calcmode="lin" valueType="num">
                                      <p:cBhvr>
                                        <p:cTn id="48" dur="500" fill="hold"/>
                                        <p:tgtEl>
                                          <p:spTgt spid="81001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4" name="Jungle Menu Comma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6" grpId="0" autoUpdateAnimBg="0"/>
      <p:bldP spid="810012" grpId="0" autoUpdateAnimBg="0"/>
      <p:bldP spid="810013" grpId="0" autoUpdateAnimBg="0"/>
      <p:bldP spid="810014" grpId="0" autoUpdateAnimBg="0"/>
      <p:bldP spid="810015" grpId="0" animBg="1"/>
      <p:bldP spid="810017" grpId="0" animBg="1" autoUpdateAnimBg="0"/>
      <p:bldP spid="81001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76200"/>
            <a:ext cx="8686800" cy="1295400"/>
          </a:xfrm>
          <a:ln>
            <a:miter lim="800000"/>
            <a:headEnd/>
            <a:tailEnd/>
          </a:ln>
        </p:spPr>
        <p:txBody>
          <a:bodyPr/>
          <a:lstStyle/>
          <a:p>
            <a:pPr algn="l" eaLnBrk="1" hangingPunct="1">
              <a:defRPr/>
            </a:pPr>
            <a:r>
              <a:rPr lang="en-US" sz="2800" dirty="0">
                <a:latin typeface="Times New Roman" panose="02020603050405020304" pitchFamily="18" charset="0"/>
                <a:cs typeface="Times New Roman" panose="02020603050405020304" pitchFamily="18" charset="0"/>
              </a:rPr>
              <a:t>33.4 Capacitors in an AC Circuit</a:t>
            </a:r>
          </a:p>
        </p:txBody>
      </p:sp>
      <p:sp>
        <p:nvSpPr>
          <p:cNvPr id="14340" name="Rectangle 3"/>
          <p:cNvSpPr>
            <a:spLocks noGrp="1" noChangeArrowheads="1"/>
          </p:cNvSpPr>
          <p:nvPr>
            <p:ph type="body" sz="half" idx="1"/>
          </p:nvPr>
        </p:nvSpPr>
        <p:spPr>
          <a:xfrm>
            <a:off x="0" y="1066800"/>
            <a:ext cx="6781800" cy="2362200"/>
          </a:xfrm>
        </p:spPr>
        <p:txBody>
          <a:bodyPr/>
          <a:lstStyle/>
          <a:p>
            <a:pPr eaLnBrk="1" hangingPunct="1">
              <a:lnSpc>
                <a:spcPct val="90000"/>
              </a:lnSpc>
            </a:pPr>
            <a:r>
              <a:rPr lang="en-US" altLang="en-US" sz="2000" dirty="0" smtClean="0">
                <a:latin typeface="Times New Roman" panose="02020603050405020304" pitchFamily="18" charset="0"/>
                <a:cs typeface="Times New Roman" panose="02020603050405020304" pitchFamily="18" charset="0"/>
              </a:rPr>
              <a:t>The circuit contains a capacitor and an AC source</a:t>
            </a:r>
          </a:p>
          <a:p>
            <a:pPr eaLnBrk="1" hangingPunct="1">
              <a:lnSpc>
                <a:spcPct val="90000"/>
              </a:lnSpc>
            </a:pPr>
            <a:r>
              <a:rPr lang="en-US" altLang="en-US" sz="2000" dirty="0" smtClean="0">
                <a:latin typeface="Times New Roman" panose="02020603050405020304" pitchFamily="18" charset="0"/>
                <a:cs typeface="Times New Roman" panose="02020603050405020304" pitchFamily="18" charset="0"/>
              </a:rPr>
              <a:t>Kirchhoff’s loop rule gives:</a:t>
            </a:r>
          </a:p>
          <a:p>
            <a:pPr eaLnBrk="1" hangingPunct="1">
              <a:lnSpc>
                <a:spcPct val="90000"/>
              </a:lnSpc>
              <a:buFont typeface="Wingdings" panose="05000000000000000000" pitchFamily="2" charset="2"/>
              <a:buNone/>
            </a:pP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Δ</a:t>
            </a:r>
            <a:r>
              <a:rPr lang="en-US" altLang="en-US" sz="2000" i="1" dirty="0" err="1" smtClean="0">
                <a:latin typeface="Times New Roman" panose="02020603050405020304" pitchFamily="18" charset="0"/>
                <a:cs typeface="Times New Roman" panose="02020603050405020304" pitchFamily="18" charset="0"/>
              </a:rPr>
              <a:t>v</a:t>
            </a:r>
            <a:r>
              <a:rPr lang="en-US" altLang="en-US" sz="2000" dirty="0" smtClean="0">
                <a:latin typeface="Times New Roman" panose="02020603050405020304" pitchFamily="18" charset="0"/>
                <a:cs typeface="Times New Roman" panose="02020603050405020304" pitchFamily="18" charset="0"/>
              </a:rPr>
              <a:t> + </a:t>
            </a:r>
            <a:r>
              <a:rPr lang="en-US" altLang="en-US" sz="2000" dirty="0" err="1" smtClean="0">
                <a:latin typeface="Times New Roman" panose="02020603050405020304" pitchFamily="18" charset="0"/>
                <a:cs typeface="Times New Roman" panose="02020603050405020304" pitchFamily="18" charset="0"/>
              </a:rPr>
              <a:t>Δ</a:t>
            </a:r>
            <a:r>
              <a:rPr lang="en-US" altLang="en-US" sz="2000" i="1" dirty="0" err="1" smtClean="0">
                <a:latin typeface="Times New Roman" panose="02020603050405020304" pitchFamily="18" charset="0"/>
                <a:cs typeface="Times New Roman" panose="02020603050405020304" pitchFamily="18" charset="0"/>
              </a:rPr>
              <a:t>v</a:t>
            </a:r>
            <a:r>
              <a:rPr lang="en-US" altLang="en-US" sz="2000" i="1" baseline="-25000" dirty="0" err="1" smtClean="0">
                <a:latin typeface="Times New Roman" panose="02020603050405020304" pitchFamily="18" charset="0"/>
                <a:cs typeface="Times New Roman" panose="02020603050405020304" pitchFamily="18" charset="0"/>
              </a:rPr>
              <a:t>c</a:t>
            </a:r>
            <a:r>
              <a:rPr lang="en-US" altLang="en-US" sz="2000" dirty="0" smtClean="0">
                <a:latin typeface="Times New Roman" panose="02020603050405020304" pitchFamily="18" charset="0"/>
                <a:cs typeface="Times New Roman" panose="02020603050405020304" pitchFamily="18" charset="0"/>
              </a:rPr>
              <a:t> = 0 and so</a:t>
            </a:r>
          </a:p>
          <a:p>
            <a:pPr eaLnBrk="1" hangingPunct="1">
              <a:lnSpc>
                <a:spcPct val="90000"/>
              </a:lnSpc>
              <a:buFont typeface="Wingdings" panose="05000000000000000000" pitchFamily="2" charset="2"/>
              <a:buNone/>
            </a:pP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Δ</a:t>
            </a:r>
            <a:r>
              <a:rPr lang="en-US" altLang="en-US" sz="2000" i="1" dirty="0" err="1" smtClean="0">
                <a:latin typeface="Times New Roman" panose="02020603050405020304" pitchFamily="18" charset="0"/>
                <a:cs typeface="Times New Roman" panose="02020603050405020304" pitchFamily="18" charset="0"/>
              </a:rPr>
              <a:t>v</a:t>
            </a:r>
            <a:r>
              <a:rPr lang="en-US" altLang="en-US" sz="2000" dirty="0" smtClean="0">
                <a:latin typeface="Times New Roman" panose="02020603050405020304" pitchFamily="18" charset="0"/>
                <a:cs typeface="Times New Roman" panose="02020603050405020304" pitchFamily="18" charset="0"/>
              </a:rPr>
              <a:t> = </a:t>
            </a:r>
            <a:r>
              <a:rPr lang="en-US" altLang="en-US" sz="2000" dirty="0" err="1" smtClean="0">
                <a:latin typeface="Times New Roman" panose="02020603050405020304" pitchFamily="18" charset="0"/>
                <a:cs typeface="Times New Roman" panose="02020603050405020304" pitchFamily="18" charset="0"/>
              </a:rPr>
              <a:t>Δ</a:t>
            </a:r>
            <a:r>
              <a:rPr lang="en-US" altLang="en-US" sz="2000" i="1" dirty="0" err="1" smtClean="0">
                <a:latin typeface="Times New Roman" panose="02020603050405020304" pitchFamily="18" charset="0"/>
                <a:cs typeface="Times New Roman" panose="02020603050405020304" pitchFamily="18" charset="0"/>
              </a:rPr>
              <a:t>v</a:t>
            </a:r>
            <a:r>
              <a:rPr lang="en-US" altLang="en-US" sz="2000" i="1" baseline="-25000" dirty="0" err="1" smtClean="0">
                <a:latin typeface="Times New Roman" panose="02020603050405020304" pitchFamily="18" charset="0"/>
                <a:cs typeface="Times New Roman" panose="02020603050405020304" pitchFamily="18" charset="0"/>
              </a:rPr>
              <a:t>C</a:t>
            </a:r>
            <a:r>
              <a:rPr lang="en-US" altLang="en-US" sz="2000" dirty="0" smtClean="0">
                <a:latin typeface="Times New Roman" panose="02020603050405020304" pitchFamily="18" charset="0"/>
                <a:cs typeface="Times New Roman" panose="02020603050405020304" pitchFamily="18" charset="0"/>
              </a:rPr>
              <a:t> = </a:t>
            </a:r>
            <a:r>
              <a:rPr lang="en-US" altLang="en-US" sz="2000" dirty="0" err="1" smtClean="0">
                <a:latin typeface="Times New Roman" panose="02020603050405020304" pitchFamily="18" charset="0"/>
                <a:cs typeface="Times New Roman" panose="02020603050405020304" pitchFamily="18" charset="0"/>
              </a:rPr>
              <a:t>Δ</a:t>
            </a:r>
            <a:r>
              <a:rPr lang="en-US" altLang="en-US" sz="2000" i="1" dirty="0" err="1" smtClean="0">
                <a:latin typeface="Times New Roman" panose="02020603050405020304" pitchFamily="18" charset="0"/>
                <a:cs typeface="Times New Roman" panose="02020603050405020304" pitchFamily="18" charset="0"/>
              </a:rPr>
              <a:t>V</a:t>
            </a:r>
            <a:r>
              <a:rPr lang="en-US" altLang="en-US" sz="2000" baseline="-25000" dirty="0" err="1" smtClean="0">
                <a:latin typeface="Times New Roman" panose="02020603050405020304" pitchFamily="18" charset="0"/>
                <a:cs typeface="Times New Roman" panose="02020603050405020304" pitchFamily="18" charset="0"/>
              </a:rPr>
              <a:t>max</a:t>
            </a:r>
            <a:r>
              <a:rPr lang="en-US" altLang="en-US" sz="2000" dirty="0" smtClean="0">
                <a:latin typeface="Times New Roman" panose="02020603050405020304" pitchFamily="18" charset="0"/>
                <a:cs typeface="Times New Roman" panose="02020603050405020304" pitchFamily="18" charset="0"/>
              </a:rPr>
              <a:t> sin </a:t>
            </a:r>
            <a:r>
              <a:rPr lang="en-US" altLang="en-US" sz="2000" i="1" dirty="0" err="1" smtClean="0">
                <a:latin typeface="Times New Roman" panose="02020603050405020304" pitchFamily="18" charset="0"/>
                <a:cs typeface="Times New Roman" panose="02020603050405020304" pitchFamily="18" charset="0"/>
              </a:rPr>
              <a:t>ωt</a:t>
            </a:r>
            <a:endParaRPr lang="en-US" altLang="en-US" sz="2000" dirty="0" smtClean="0">
              <a:latin typeface="Times New Roman" panose="02020603050405020304" pitchFamily="18" charset="0"/>
              <a:cs typeface="Times New Roman" panose="02020603050405020304" pitchFamily="18" charset="0"/>
            </a:endParaRPr>
          </a:p>
          <a:p>
            <a:pPr lvl="1" eaLnBrk="1" hangingPunct="1">
              <a:lnSpc>
                <a:spcPct val="90000"/>
              </a:lnSpc>
            </a:pPr>
            <a:r>
              <a:rPr lang="en-US" altLang="en-US" sz="2000" dirty="0" err="1" smtClean="0">
                <a:latin typeface="Times New Roman" panose="02020603050405020304" pitchFamily="18" charset="0"/>
                <a:cs typeface="Times New Roman" panose="02020603050405020304" pitchFamily="18" charset="0"/>
              </a:rPr>
              <a:t>Δ</a:t>
            </a:r>
            <a:r>
              <a:rPr lang="en-US" altLang="en-US" sz="2000" i="1" dirty="0" err="1" smtClean="0">
                <a:latin typeface="Times New Roman" panose="02020603050405020304" pitchFamily="18" charset="0"/>
                <a:cs typeface="Times New Roman" panose="02020603050405020304" pitchFamily="18" charset="0"/>
              </a:rPr>
              <a:t>v</a:t>
            </a:r>
            <a:r>
              <a:rPr lang="en-US" altLang="en-US" sz="2000" i="1" baseline="-25000" dirty="0" err="1" smtClean="0">
                <a:latin typeface="Times New Roman" panose="02020603050405020304" pitchFamily="18" charset="0"/>
                <a:cs typeface="Times New Roman" panose="02020603050405020304" pitchFamily="18" charset="0"/>
              </a:rPr>
              <a:t>c</a:t>
            </a:r>
            <a:r>
              <a:rPr lang="en-US" altLang="en-US" sz="2000" dirty="0" smtClean="0">
                <a:latin typeface="Times New Roman" panose="02020603050405020304" pitchFamily="18" charset="0"/>
                <a:cs typeface="Times New Roman" panose="02020603050405020304" pitchFamily="18" charset="0"/>
              </a:rPr>
              <a:t> is the instantaneous voltage across the capacitor</a:t>
            </a:r>
          </a:p>
        </p:txBody>
      </p:sp>
      <p:pic>
        <p:nvPicPr>
          <p:cNvPr id="14341" name="Picture 6" descr="33-09"/>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00800" y="1219200"/>
            <a:ext cx="2667000" cy="2590800"/>
          </a:xfrm>
        </p:spPr>
      </p:pic>
      <p:sp>
        <p:nvSpPr>
          <p:cNvPr id="5" name="Rectangle 6"/>
          <p:cNvSpPr txBox="1">
            <a:spLocks noChangeArrowheads="1"/>
          </p:cNvSpPr>
          <p:nvPr/>
        </p:nvSpPr>
        <p:spPr bwMode="auto">
          <a:xfrm>
            <a:off x="0" y="3429000"/>
            <a:ext cx="8991600" cy="3276600"/>
          </a:xfrm>
          <a:prstGeom prst="rect">
            <a:avLst/>
          </a:prstGeom>
          <a:noFill/>
          <a:ln w="9525">
            <a:noFill/>
            <a:miter lim="800000"/>
            <a:headEnd/>
            <a:tailEnd/>
          </a:ln>
        </p:spPr>
        <p:txBody>
          <a:bodyPr>
            <a:normAutofit fontScale="92500" lnSpcReduction="10000"/>
          </a:bodyPr>
          <a:lstStyle/>
          <a:p>
            <a:pPr marL="342900" indent="-342900" fontAlgn="auto">
              <a:spcBef>
                <a:spcPct val="20000"/>
              </a:spcBef>
              <a:spcAft>
                <a:spcPts val="0"/>
              </a:spcAft>
              <a:buFont typeface="Arial" pitchFamily="34" charset="0"/>
              <a:buChar char="•"/>
              <a:defRPr/>
            </a:pPr>
            <a:r>
              <a:rPr lang="en-US" sz="2800" dirty="0">
                <a:latin typeface="+mn-lt"/>
                <a:cs typeface="+mn-cs"/>
              </a:rPr>
              <a:t>The charge is </a:t>
            </a:r>
            <a:r>
              <a:rPr lang="en-US" sz="2800" i="1" dirty="0">
                <a:latin typeface="+mn-lt"/>
                <a:cs typeface="+mn-cs"/>
              </a:rPr>
              <a:t>q = C </a:t>
            </a:r>
            <a:r>
              <a:rPr lang="en-US" sz="2800" i="1" dirty="0" err="1">
                <a:latin typeface="Lucida Grande" pitchFamily="1" charset="0"/>
                <a:cs typeface="+mn-cs"/>
              </a:rPr>
              <a:t>Δ</a:t>
            </a:r>
            <a:r>
              <a:rPr lang="en-US" sz="2800" i="1" dirty="0" err="1">
                <a:latin typeface="+mn-lt"/>
                <a:cs typeface="+mn-cs"/>
              </a:rPr>
              <a:t>V</a:t>
            </a:r>
            <a:r>
              <a:rPr lang="en-US" sz="2800" i="1" baseline="-25000" dirty="0" err="1">
                <a:latin typeface="+mn-lt"/>
                <a:cs typeface="+mn-cs"/>
              </a:rPr>
              <a:t>max</a:t>
            </a:r>
            <a:r>
              <a:rPr lang="en-US" sz="2800" i="1" dirty="0">
                <a:latin typeface="+mn-lt"/>
                <a:cs typeface="+mn-cs"/>
              </a:rPr>
              <a:t> sin </a:t>
            </a:r>
            <a:r>
              <a:rPr lang="en-US" sz="2800" i="1" dirty="0" err="1">
                <a:latin typeface="Lucida Grande" pitchFamily="1" charset="0"/>
                <a:cs typeface="+mn-cs"/>
              </a:rPr>
              <a:t>ω</a:t>
            </a:r>
            <a:r>
              <a:rPr lang="en-US" sz="2800" i="1" dirty="0" err="1">
                <a:latin typeface="+mn-lt"/>
                <a:cs typeface="+mn-cs"/>
              </a:rPr>
              <a:t>t</a:t>
            </a:r>
            <a:endParaRPr lang="en-US" sz="2800" i="1" dirty="0">
              <a:latin typeface="+mn-lt"/>
              <a:cs typeface="+mn-cs"/>
            </a:endParaRPr>
          </a:p>
          <a:p>
            <a:pPr marL="342900" indent="-342900" fontAlgn="auto">
              <a:spcBef>
                <a:spcPct val="20000"/>
              </a:spcBef>
              <a:spcAft>
                <a:spcPts val="0"/>
              </a:spcAft>
              <a:buFont typeface="Arial" pitchFamily="34" charset="0"/>
              <a:buChar char="•"/>
              <a:defRPr/>
            </a:pPr>
            <a:endParaRPr lang="en-US" sz="2800" dirty="0">
              <a:latin typeface="+mn-lt"/>
              <a:cs typeface="+mn-cs"/>
            </a:endParaRPr>
          </a:p>
          <a:p>
            <a:pPr marL="342900" indent="-342900" fontAlgn="auto">
              <a:spcBef>
                <a:spcPct val="20000"/>
              </a:spcBef>
              <a:spcAft>
                <a:spcPts val="0"/>
              </a:spcAft>
              <a:buFont typeface="Arial" pitchFamily="34" charset="0"/>
              <a:buChar char="•"/>
              <a:defRPr/>
            </a:pPr>
            <a:r>
              <a:rPr lang="en-US" sz="2800" dirty="0">
                <a:latin typeface="+mn-lt"/>
                <a:cs typeface="+mn-cs"/>
              </a:rPr>
              <a:t>The instantaneous current is given by</a:t>
            </a:r>
          </a:p>
          <a:p>
            <a:pPr marL="342900" indent="-342900" fontAlgn="auto">
              <a:spcBef>
                <a:spcPct val="20000"/>
              </a:spcBef>
              <a:spcAft>
                <a:spcPts val="0"/>
              </a:spcAft>
              <a:buFont typeface="Arial" pitchFamily="34" charset="0"/>
              <a:buChar char="•"/>
              <a:defRPr/>
            </a:pPr>
            <a:endParaRPr lang="en-US" sz="2800" dirty="0">
              <a:latin typeface="+mn-lt"/>
              <a:cs typeface="+mn-cs"/>
            </a:endParaRPr>
          </a:p>
          <a:p>
            <a:pPr marL="342900" indent="-342900" fontAlgn="auto">
              <a:spcBef>
                <a:spcPct val="20000"/>
              </a:spcBef>
              <a:spcAft>
                <a:spcPts val="0"/>
              </a:spcAft>
              <a:buFont typeface="Arial" pitchFamily="34" charset="0"/>
              <a:buChar char="•"/>
              <a:defRPr/>
            </a:pPr>
            <a:endParaRPr lang="en-US" sz="2800" dirty="0">
              <a:latin typeface="+mn-lt"/>
              <a:cs typeface="+mn-cs"/>
            </a:endParaRPr>
          </a:p>
          <a:p>
            <a:pPr marL="342900" indent="-342900" fontAlgn="auto">
              <a:spcBef>
                <a:spcPct val="20000"/>
              </a:spcBef>
              <a:spcAft>
                <a:spcPts val="0"/>
              </a:spcAft>
              <a:defRPr/>
            </a:pPr>
            <a:endParaRPr lang="en-US" sz="2800" dirty="0">
              <a:latin typeface="+mn-lt"/>
              <a:cs typeface="+mn-cs"/>
            </a:endParaRPr>
          </a:p>
          <a:p>
            <a:pPr marL="342900" indent="-342900" fontAlgn="auto">
              <a:spcBef>
                <a:spcPct val="20000"/>
              </a:spcBef>
              <a:spcAft>
                <a:spcPts val="0"/>
              </a:spcAft>
              <a:buFont typeface="Arial" pitchFamily="34" charset="0"/>
              <a:buChar char="•"/>
              <a:defRPr/>
            </a:pPr>
            <a:r>
              <a:rPr lang="en-US" sz="2800" dirty="0">
                <a:latin typeface="+mn-lt"/>
                <a:cs typeface="+mn-cs"/>
              </a:rPr>
              <a:t>The current is </a:t>
            </a:r>
            <a:r>
              <a:rPr lang="en-US" sz="2800" dirty="0">
                <a:latin typeface="Symbol" pitchFamily="18" charset="2"/>
                <a:cs typeface="+mn-cs"/>
              </a:rPr>
              <a:t>p</a:t>
            </a:r>
            <a:r>
              <a:rPr lang="en-US" sz="2800" dirty="0">
                <a:latin typeface="+mn-lt"/>
                <a:cs typeface="+mn-cs"/>
              </a:rPr>
              <a:t>/2 </a:t>
            </a:r>
            <a:r>
              <a:rPr lang="en-US" sz="2800" dirty="0" err="1">
                <a:latin typeface="+mn-lt"/>
                <a:cs typeface="+mn-cs"/>
              </a:rPr>
              <a:t>rad</a:t>
            </a:r>
            <a:r>
              <a:rPr lang="en-US" sz="2800" dirty="0">
                <a:latin typeface="+mn-lt"/>
                <a:cs typeface="+mn-cs"/>
              </a:rPr>
              <a:t> = 90</a:t>
            </a:r>
            <a:r>
              <a:rPr lang="en-US" sz="2800" baseline="30000" dirty="0">
                <a:latin typeface="+mn-lt"/>
                <a:cs typeface="+mn-cs"/>
              </a:rPr>
              <a:t>o</a:t>
            </a:r>
            <a:r>
              <a:rPr lang="en-US" sz="2800" dirty="0">
                <a:latin typeface="+mn-lt"/>
                <a:cs typeface="+mn-cs"/>
              </a:rPr>
              <a:t> out of phase with the voltage</a:t>
            </a:r>
          </a:p>
        </p:txBody>
      </p:sp>
      <p:graphicFrame>
        <p:nvGraphicFramePr>
          <p:cNvPr id="14338" name="Object 4"/>
          <p:cNvGraphicFramePr>
            <a:graphicFrameLocks noChangeAspect="1"/>
          </p:cNvGraphicFramePr>
          <p:nvPr/>
        </p:nvGraphicFramePr>
        <p:xfrm>
          <a:off x="1143000" y="4648200"/>
          <a:ext cx="3733800" cy="1447800"/>
        </p:xfrm>
        <a:graphic>
          <a:graphicData uri="http://schemas.openxmlformats.org/presentationml/2006/ole">
            <mc:AlternateContent xmlns:mc="http://schemas.openxmlformats.org/markup-compatibility/2006">
              <mc:Choice xmlns:v="urn:schemas-microsoft-com:vml" Requires="v">
                <p:oleObj spid="_x0000_s14347" name="Equation" r:id="rId5" imgW="1879560" imgH="838080" progId="">
                  <p:embed/>
                </p:oleObj>
              </mc:Choice>
              <mc:Fallback>
                <p:oleObj name="Equation" r:id="rId5" imgW="1879560" imgH="83808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648200"/>
                        <a:ext cx="37338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6"/>
          <p:cNvSpPr>
            <a:spLocks noChangeArrowheads="1"/>
          </p:cNvSpPr>
          <p:nvPr/>
        </p:nvSpPr>
        <p:spPr bwMode="auto">
          <a:xfrm>
            <a:off x="304800" y="30480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0000"/>
                </a:solidFill>
              </a:rPr>
              <a:t>q = C V                   [ V=Vmax  sin(wt) ]</a:t>
            </a:r>
          </a:p>
        </p:txBody>
      </p:sp>
      <p:sp>
        <p:nvSpPr>
          <p:cNvPr id="14344" name="Rectangle 7"/>
          <p:cNvSpPr>
            <a:spLocks noChangeArrowheads="1"/>
          </p:cNvSpPr>
          <p:nvPr/>
        </p:nvSpPr>
        <p:spPr bwMode="auto">
          <a:xfrm>
            <a:off x="381000" y="38100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b-NO" altLang="en-US" sz="2400">
                <a:solidFill>
                  <a:srgbClr val="0070C0"/>
                </a:solidFill>
              </a:rPr>
              <a:t>Take derivative:        i</a:t>
            </a:r>
            <a:r>
              <a:rPr lang="nb-NO" altLang="en-US" sz="2400" baseline="-25000">
                <a:solidFill>
                  <a:srgbClr val="0070C0"/>
                </a:solidFill>
              </a:rPr>
              <a:t>c</a:t>
            </a:r>
            <a:r>
              <a:rPr lang="nb-NO" altLang="en-US" sz="2400">
                <a:solidFill>
                  <a:srgbClr val="0070C0"/>
                </a:solidFill>
              </a:rPr>
              <a:t> = dq/dt = C dV/dt</a:t>
            </a:r>
            <a:endParaRPr lang="en-US" altLang="en-US" sz="2400">
              <a:solidFill>
                <a:srgbClr val="0070C0"/>
              </a:solidFill>
            </a:endParaRPr>
          </a:p>
        </p:txBody>
      </p:sp>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sz="half" idx="4294967295"/>
          </p:nvPr>
        </p:nvSpPr>
        <p:spPr>
          <a:xfrm>
            <a:off x="228600" y="457200"/>
            <a:ext cx="5486400" cy="2547938"/>
          </a:xfrm>
        </p:spPr>
        <p:txBody>
          <a:bodyPr/>
          <a:lstStyle/>
          <a:p>
            <a:pPr eaLnBrk="1" hangingPunct="1"/>
            <a:r>
              <a:rPr lang="en-US" altLang="en-US" sz="2600" smtClean="0"/>
              <a:t>The current reaches its maximum value one quarter of a cycle sooner than the voltage reaches its maximum value</a:t>
            </a:r>
          </a:p>
          <a:p>
            <a:pPr eaLnBrk="1" hangingPunct="1"/>
            <a:r>
              <a:rPr lang="en-US" altLang="en-US" sz="2600" smtClean="0"/>
              <a:t>The current leads the voltage by 90</a:t>
            </a:r>
            <a:r>
              <a:rPr lang="en-US" altLang="en-US" sz="2600" baseline="30000" smtClean="0"/>
              <a:t>o</a:t>
            </a:r>
            <a:endParaRPr lang="en-US" altLang="en-US" sz="2600" smtClean="0"/>
          </a:p>
        </p:txBody>
      </p:sp>
      <p:pic>
        <p:nvPicPr>
          <p:cNvPr id="39939" name="Picture 9" descr="33-10a"/>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638800" y="381000"/>
            <a:ext cx="3352800" cy="3048000"/>
          </a:xfrm>
        </p:spPr>
      </p:pic>
      <p:sp>
        <p:nvSpPr>
          <p:cNvPr id="6" name="Rectangle 2"/>
          <p:cNvSpPr txBox="1">
            <a:spLocks noChangeArrowheads="1"/>
          </p:cNvSpPr>
          <p:nvPr/>
        </p:nvSpPr>
        <p:spPr>
          <a:xfrm>
            <a:off x="381000" y="3124200"/>
            <a:ext cx="7543800" cy="792163"/>
          </a:xfrm>
          <a:prstGeom prst="rect">
            <a:avLst/>
          </a:prstGeom>
        </p:spPr>
        <p:txBody>
          <a:bodyPr/>
          <a:lstStyle/>
          <a:p>
            <a:pPr algn="ctr">
              <a:defRPr/>
            </a:pPr>
            <a:r>
              <a:rPr lang="en-US" sz="4400" u="sng" dirty="0" err="1">
                <a:solidFill>
                  <a:srgbClr val="00B050"/>
                </a:solidFill>
                <a:latin typeface="+mj-lt"/>
                <a:ea typeface="+mj-ea"/>
                <a:cs typeface="+mj-cs"/>
              </a:rPr>
              <a:t>Phasor</a:t>
            </a:r>
            <a:r>
              <a:rPr lang="en-US" sz="4400" u="sng" dirty="0">
                <a:solidFill>
                  <a:srgbClr val="00B050"/>
                </a:solidFill>
                <a:latin typeface="+mj-lt"/>
                <a:ea typeface="+mj-ea"/>
                <a:cs typeface="+mj-cs"/>
              </a:rPr>
              <a:t> Diagram for Capacitor</a:t>
            </a:r>
          </a:p>
        </p:txBody>
      </p:sp>
      <p:sp>
        <p:nvSpPr>
          <p:cNvPr id="7" name="Rectangle 3"/>
          <p:cNvSpPr txBox="1">
            <a:spLocks noChangeArrowheads="1"/>
          </p:cNvSpPr>
          <p:nvPr/>
        </p:nvSpPr>
        <p:spPr>
          <a:xfrm>
            <a:off x="152400" y="4114800"/>
            <a:ext cx="5410200" cy="1557338"/>
          </a:xfrm>
          <a:prstGeom prst="rect">
            <a:avLst/>
          </a:prstGeom>
        </p:spPr>
        <p:txBody>
          <a:bodyPr/>
          <a:lstStyle/>
          <a:p>
            <a:pPr marL="342900" indent="-342900">
              <a:lnSpc>
                <a:spcPct val="90000"/>
              </a:lnSpc>
              <a:spcBef>
                <a:spcPct val="20000"/>
              </a:spcBef>
              <a:buFont typeface="Arial" charset="0"/>
              <a:buChar char="•"/>
              <a:defRPr/>
            </a:pPr>
            <a:r>
              <a:rPr lang="en-US" sz="2600" dirty="0">
                <a:latin typeface="+mn-lt"/>
                <a:cs typeface="+mn-cs"/>
              </a:rPr>
              <a:t>The </a:t>
            </a:r>
            <a:r>
              <a:rPr lang="en-US" sz="2600" dirty="0" err="1">
                <a:latin typeface="+mn-lt"/>
                <a:cs typeface="+mn-cs"/>
              </a:rPr>
              <a:t>phasor</a:t>
            </a:r>
            <a:r>
              <a:rPr lang="en-US" sz="2600" dirty="0">
                <a:latin typeface="+mn-lt"/>
                <a:cs typeface="+mn-cs"/>
              </a:rPr>
              <a:t> diagram shows that for a </a:t>
            </a:r>
            <a:r>
              <a:rPr lang="en-US" sz="2600" dirty="0" err="1">
                <a:latin typeface="+mn-lt"/>
                <a:cs typeface="+mn-cs"/>
              </a:rPr>
              <a:t>sinusoidally</a:t>
            </a:r>
            <a:r>
              <a:rPr lang="en-US" sz="2600" dirty="0">
                <a:latin typeface="+mn-lt"/>
                <a:cs typeface="+mn-cs"/>
              </a:rPr>
              <a:t> applied voltage, the current always leads the voltage across a capacitor by 90</a:t>
            </a:r>
            <a:r>
              <a:rPr lang="en-US" sz="2600" baseline="30000" dirty="0">
                <a:latin typeface="+mn-lt"/>
                <a:cs typeface="+mn-cs"/>
              </a:rPr>
              <a:t>o</a:t>
            </a:r>
            <a:endParaRPr lang="en-US" sz="2600" dirty="0">
              <a:latin typeface="+mn-lt"/>
              <a:cs typeface="+mn-cs"/>
            </a:endParaRPr>
          </a:p>
        </p:txBody>
      </p:sp>
      <p:pic>
        <p:nvPicPr>
          <p:cNvPr id="39942" name="Picture 6" descr="33-1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886200"/>
            <a:ext cx="27209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6"/>
          <p:cNvSpPr>
            <a:spLocks noGrp="1" noChangeArrowheads="1"/>
          </p:cNvSpPr>
          <p:nvPr>
            <p:ph type="title"/>
          </p:nvPr>
        </p:nvSpPr>
        <p:spPr/>
        <p:txBody>
          <a:bodyPr/>
          <a:lstStyle/>
          <a:p>
            <a:pPr eaLnBrk="1" hangingPunct="1"/>
            <a:r>
              <a:rPr lang="en-US" altLang="en-US" smtClean="0"/>
              <a:t>Capacitive Reactance</a:t>
            </a:r>
          </a:p>
        </p:txBody>
      </p:sp>
      <p:sp>
        <p:nvSpPr>
          <p:cNvPr id="15365" name="Rectangle 7"/>
          <p:cNvSpPr>
            <a:spLocks noGrp="1" noChangeArrowheads="1"/>
          </p:cNvSpPr>
          <p:nvPr>
            <p:ph idx="1"/>
          </p:nvPr>
        </p:nvSpPr>
        <p:spPr/>
        <p:txBody>
          <a:bodyPr/>
          <a:lstStyle/>
          <a:p>
            <a:pPr eaLnBrk="1" hangingPunct="1"/>
            <a:r>
              <a:rPr lang="en-US" altLang="en-US" smtClean="0"/>
              <a:t>The maximum current in the circuit occurs at cos </a:t>
            </a:r>
            <a:r>
              <a:rPr lang="en-US" altLang="en-US" smtClean="0">
                <a:latin typeface="Lucida Grande"/>
              </a:rPr>
              <a:t>ω</a:t>
            </a:r>
            <a:r>
              <a:rPr lang="en-US" altLang="en-US" smtClean="0"/>
              <a:t>t = 1 which gives</a:t>
            </a:r>
          </a:p>
          <a:p>
            <a:pPr eaLnBrk="1" hangingPunct="1"/>
            <a:endParaRPr lang="en-US" altLang="en-US" smtClean="0"/>
          </a:p>
          <a:p>
            <a:pPr eaLnBrk="1" hangingPunct="1"/>
            <a:endParaRPr lang="en-US" altLang="en-US" smtClean="0"/>
          </a:p>
          <a:p>
            <a:pPr eaLnBrk="1" hangingPunct="1"/>
            <a:r>
              <a:rPr lang="en-US" altLang="en-US" smtClean="0"/>
              <a:t>The impeding effect of a capacitor on the current in an AC circuit is called the </a:t>
            </a:r>
            <a:r>
              <a:rPr lang="en-US" altLang="en-US" b="1" smtClean="0"/>
              <a:t>capacitive reactance</a:t>
            </a:r>
            <a:r>
              <a:rPr lang="en-US" altLang="en-US" smtClean="0"/>
              <a:t> and is given by</a:t>
            </a:r>
          </a:p>
        </p:txBody>
      </p:sp>
      <p:graphicFrame>
        <p:nvGraphicFramePr>
          <p:cNvPr id="15362" name="Object 4"/>
          <p:cNvGraphicFramePr>
            <a:graphicFrameLocks noChangeAspect="1"/>
          </p:cNvGraphicFramePr>
          <p:nvPr/>
        </p:nvGraphicFramePr>
        <p:xfrm>
          <a:off x="1104900" y="5334000"/>
          <a:ext cx="5319713" cy="892175"/>
        </p:xfrm>
        <a:graphic>
          <a:graphicData uri="http://schemas.openxmlformats.org/presentationml/2006/ole">
            <mc:AlternateContent xmlns:mc="http://schemas.openxmlformats.org/markup-compatibility/2006">
              <mc:Choice xmlns:v="urn:schemas-microsoft-com:vml" Requires="v">
                <p:oleObj spid="_x0000_s15370" name="Equation" r:id="rId4" imgW="2577960" imgH="431640" progId="">
                  <p:embed/>
                </p:oleObj>
              </mc:Choice>
              <mc:Fallback>
                <p:oleObj name="Equation" r:id="rId4" imgW="2577960" imgH="4316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5334000"/>
                        <a:ext cx="5319713"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5"/>
          <p:cNvGraphicFramePr>
            <a:graphicFrameLocks noChangeAspect="1"/>
          </p:cNvGraphicFramePr>
          <p:nvPr/>
        </p:nvGraphicFramePr>
        <p:xfrm>
          <a:off x="990600" y="2819400"/>
          <a:ext cx="3979863" cy="966788"/>
        </p:xfrm>
        <a:graphic>
          <a:graphicData uri="http://schemas.openxmlformats.org/presentationml/2006/ole">
            <mc:AlternateContent xmlns:mc="http://schemas.openxmlformats.org/markup-compatibility/2006">
              <mc:Choice xmlns:v="urn:schemas-microsoft-com:vml" Requires="v">
                <p:oleObj spid="_x0000_s15371" name="Equation" r:id="rId6" imgW="1726920" imgH="419040" progId="">
                  <p:embed/>
                </p:oleObj>
              </mc:Choice>
              <mc:Fallback>
                <p:oleObj name="Equation" r:id="rId6" imgW="1726920" imgH="41904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819400"/>
                        <a:ext cx="3979863"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US" altLang="en-US" smtClean="0"/>
              <a:t>Voltage Across a Capacitor</a:t>
            </a:r>
          </a:p>
        </p:txBody>
      </p:sp>
      <p:sp>
        <p:nvSpPr>
          <p:cNvPr id="40963" name="Rectangle 5"/>
          <p:cNvSpPr>
            <a:spLocks noGrp="1" noChangeArrowheads="1"/>
          </p:cNvSpPr>
          <p:nvPr>
            <p:ph idx="1"/>
          </p:nvPr>
        </p:nvSpPr>
        <p:spPr/>
        <p:txBody>
          <a:bodyPr/>
          <a:lstStyle/>
          <a:p>
            <a:pPr eaLnBrk="1" hangingPunct="1"/>
            <a:r>
              <a:rPr lang="en-US" altLang="en-US" sz="2600" smtClean="0"/>
              <a:t>The instantaneous voltage across the capacitor can be written as </a:t>
            </a:r>
            <a:r>
              <a:rPr lang="en-US" altLang="en-US" sz="2600" i="1" smtClean="0">
                <a:latin typeface="Lucida Grande"/>
              </a:rPr>
              <a:t>Δ</a:t>
            </a:r>
            <a:r>
              <a:rPr lang="en-US" altLang="en-US" sz="2600" i="1" smtClean="0"/>
              <a:t>v</a:t>
            </a:r>
            <a:r>
              <a:rPr lang="en-US" altLang="en-US" sz="2600" i="1" baseline="-25000" smtClean="0"/>
              <a:t>C</a:t>
            </a:r>
            <a:r>
              <a:rPr lang="en-US" altLang="en-US" sz="2600" i="1" smtClean="0"/>
              <a:t> = </a:t>
            </a:r>
            <a:r>
              <a:rPr lang="en-US" altLang="en-US" sz="2600" i="1" smtClean="0">
                <a:latin typeface="Lucida Grande"/>
              </a:rPr>
              <a:t>Δ</a:t>
            </a:r>
            <a:r>
              <a:rPr lang="en-US" altLang="en-US" sz="2600" i="1" smtClean="0"/>
              <a:t>V</a:t>
            </a:r>
            <a:r>
              <a:rPr lang="en-US" altLang="en-US" sz="2600" i="1" baseline="-25000" smtClean="0"/>
              <a:t>max</a:t>
            </a:r>
            <a:r>
              <a:rPr lang="en-US" altLang="en-US" sz="2600" i="1" smtClean="0"/>
              <a:t> sin </a:t>
            </a:r>
            <a:r>
              <a:rPr lang="en-US" altLang="en-US" sz="2600" i="1" smtClean="0">
                <a:latin typeface="Lucida Grande"/>
              </a:rPr>
              <a:t>ω</a:t>
            </a:r>
            <a:r>
              <a:rPr lang="en-US" altLang="en-US" sz="2600" i="1" smtClean="0"/>
              <a:t>t = I</a:t>
            </a:r>
            <a:r>
              <a:rPr lang="en-US" altLang="en-US" sz="2600" i="1" baseline="-25000" smtClean="0"/>
              <a:t>max</a:t>
            </a:r>
            <a:r>
              <a:rPr lang="en-US" altLang="en-US" sz="2600" i="1" smtClean="0"/>
              <a:t> X</a:t>
            </a:r>
            <a:r>
              <a:rPr lang="en-US" altLang="en-US" sz="2600" i="1" baseline="-25000" smtClean="0"/>
              <a:t>C</a:t>
            </a:r>
            <a:r>
              <a:rPr lang="en-US" altLang="en-US" sz="2600" i="1" smtClean="0"/>
              <a:t> sin </a:t>
            </a:r>
            <a:r>
              <a:rPr lang="en-US" altLang="en-US" sz="2600" i="1" smtClean="0">
                <a:latin typeface="Lucida Grande"/>
              </a:rPr>
              <a:t>ω</a:t>
            </a:r>
            <a:r>
              <a:rPr lang="en-US" altLang="en-US" sz="2600" i="1" smtClean="0"/>
              <a:t>t</a:t>
            </a:r>
          </a:p>
          <a:p>
            <a:pPr eaLnBrk="1" hangingPunct="1"/>
            <a:r>
              <a:rPr lang="en-US" altLang="en-US" sz="2600" smtClean="0"/>
              <a:t>As the frequency of the voltage source increases, the capacitive reactance decreases and the maximum current increases</a:t>
            </a:r>
          </a:p>
          <a:p>
            <a:pPr eaLnBrk="1" hangingPunct="1"/>
            <a:r>
              <a:rPr lang="en-US" altLang="en-US" sz="2600" smtClean="0"/>
              <a:t>As the frequency approaches zero, X</a:t>
            </a:r>
            <a:r>
              <a:rPr lang="en-US" altLang="en-US" sz="2600" baseline="-25000" smtClean="0"/>
              <a:t>C</a:t>
            </a:r>
            <a:r>
              <a:rPr lang="en-US" altLang="en-US" sz="2600" smtClean="0"/>
              <a:t> approaches infinity and the current approaches zero</a:t>
            </a:r>
          </a:p>
          <a:p>
            <a:pPr lvl="1" eaLnBrk="1" hangingPunct="1"/>
            <a:r>
              <a:rPr lang="en-US" altLang="en-US" sz="2200" smtClean="0"/>
              <a:t>This would act like a DC voltage and the capacitor would act as an open circuit</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2209800"/>
            <a:ext cx="26098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0" y="1066800"/>
            <a:ext cx="876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t>Consider the AC circuit in the Figure .The frequency of the AC source is adjusted while its voltage amplitude is held constant. The lightbulbwill glow the brightest at;</a:t>
            </a:r>
          </a:p>
          <a:p>
            <a:pPr eaLnBrk="1" hangingPunct="1"/>
            <a:endParaRPr lang="en-US" altLang="en-US" sz="2400"/>
          </a:p>
          <a:p>
            <a:pPr eaLnBrk="1" hangingPunct="1"/>
            <a:r>
              <a:rPr lang="en-US" altLang="en-US" sz="2400"/>
              <a:t>a)high frequencies </a:t>
            </a:r>
          </a:p>
          <a:p>
            <a:pPr eaLnBrk="1" hangingPunct="1"/>
            <a:r>
              <a:rPr lang="en-US" altLang="en-US" sz="2400"/>
              <a:t>b)low frequencies </a:t>
            </a:r>
          </a:p>
          <a:p>
            <a:pPr eaLnBrk="1" hangingPunct="1"/>
            <a:r>
              <a:rPr lang="en-US" altLang="en-US" sz="2400"/>
              <a:t>c)The brightness will be same at all frequencies.</a:t>
            </a:r>
          </a:p>
        </p:txBody>
      </p:sp>
      <p:sp>
        <p:nvSpPr>
          <p:cNvPr id="41988" name="Rectangle 4"/>
          <p:cNvSpPr>
            <a:spLocks noChangeArrowheads="1"/>
          </p:cNvSpPr>
          <p:nvPr/>
        </p:nvSpPr>
        <p:spPr bwMode="auto">
          <a:xfrm>
            <a:off x="457200" y="304800"/>
            <a:ext cx="232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B050"/>
                </a:solidFill>
              </a:rPr>
              <a:t>Quick Quiz</a:t>
            </a:r>
            <a:endParaRPr lang="en-US" altLang="en-US" sz="3200">
              <a:solidFill>
                <a:srgbClr val="00B050"/>
              </a:solidFill>
            </a:endParaRPr>
          </a:p>
        </p:txBody>
      </p:sp>
      <p:sp>
        <p:nvSpPr>
          <p:cNvPr id="7" name="Right Arrow 6"/>
          <p:cNvSpPr/>
          <p:nvPr/>
        </p:nvSpPr>
        <p:spPr>
          <a:xfrm>
            <a:off x="0" y="2667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a:xfrm>
            <a:off x="914400" y="762000"/>
            <a:ext cx="7315200" cy="1143000"/>
          </a:xfrm>
        </p:spPr>
        <p:txBody>
          <a:bodyPr rtlCol="0">
            <a:normAutofit fontScale="90000"/>
          </a:bodyPr>
          <a:lstStyle/>
          <a:p>
            <a:pPr eaLnBrk="1" fontAlgn="auto" hangingPunct="1">
              <a:spcAft>
                <a:spcPts val="0"/>
              </a:spcAft>
              <a:defRPr/>
            </a:pPr>
            <a:r>
              <a:rPr lang="en-US" sz="2800" u="sng" dirty="0" smtClean="0">
                <a:solidFill>
                  <a:srgbClr val="00B050"/>
                </a:solidFill>
              </a:rPr>
              <a:t>Example</a:t>
            </a:r>
            <a:r>
              <a:rPr lang="en-US" sz="2800" u="sng" dirty="0" smtClean="0"/>
              <a:t> :</a:t>
            </a:r>
            <a:r>
              <a:rPr lang="en-US" sz="2800" dirty="0" smtClean="0"/>
              <a:t>A 2-</a:t>
            </a:r>
            <a:r>
              <a:rPr lang="en-US" sz="2800" dirty="0" smtClean="0">
                <a:latin typeface="Symbol" pitchFamily="18" charset="2"/>
              </a:rPr>
              <a:t>m</a:t>
            </a:r>
            <a:r>
              <a:rPr lang="en-US" sz="2800" dirty="0" smtClean="0"/>
              <a:t>F capacitor is connected to a 120-V, 60 Hz ac source. Neglecting resistance, what is the effective current through the </a:t>
            </a:r>
            <a:r>
              <a:rPr lang="en-US" sz="2800" dirty="0" smtClean="0"/>
              <a:t>Capacitor?</a:t>
            </a:r>
            <a:endParaRPr lang="en-US" sz="2800" u="sng" dirty="0" smtClean="0"/>
          </a:p>
        </p:txBody>
      </p:sp>
      <p:sp>
        <p:nvSpPr>
          <p:cNvPr id="811033" name="Text Box 25"/>
          <p:cNvSpPr txBox="1">
            <a:spLocks noChangeArrowheads="1"/>
          </p:cNvSpPr>
          <p:nvPr/>
        </p:nvSpPr>
        <p:spPr bwMode="auto">
          <a:xfrm>
            <a:off x="1066800" y="22098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ahoma" panose="020B0604030504040204" pitchFamily="34" charset="0"/>
              </a:rPr>
              <a:t>Reactance:</a:t>
            </a:r>
          </a:p>
        </p:txBody>
      </p:sp>
      <p:sp>
        <p:nvSpPr>
          <p:cNvPr id="811035" name="Text Box 27"/>
          <p:cNvSpPr txBox="1">
            <a:spLocks noChangeArrowheads="1"/>
          </p:cNvSpPr>
          <p:nvPr/>
        </p:nvSpPr>
        <p:spPr bwMode="auto">
          <a:xfrm>
            <a:off x="1981200" y="40386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ahoma" panose="020B0604030504040204" pitchFamily="34" charset="0"/>
              </a:rPr>
              <a:t>X</a:t>
            </a:r>
            <a:r>
              <a:rPr lang="en-US" altLang="en-US" baseline="-25000">
                <a:latin typeface="Tahoma" panose="020B0604030504040204" pitchFamily="34" charset="0"/>
              </a:rPr>
              <a:t>C</a:t>
            </a:r>
            <a:r>
              <a:rPr lang="en-US" altLang="en-US">
                <a:latin typeface="Tahoma" panose="020B0604030504040204" pitchFamily="34" charset="0"/>
              </a:rPr>
              <a:t> = 1330 </a:t>
            </a:r>
            <a:r>
              <a:rPr lang="en-US" altLang="en-US">
                <a:latin typeface="Symbol" panose="05050102010706020507" pitchFamily="18" charset="2"/>
              </a:rPr>
              <a:t>W</a:t>
            </a:r>
            <a:endParaRPr lang="en-US" altLang="en-US">
              <a:latin typeface="Tahoma" panose="020B0604030504040204" pitchFamily="34" charset="0"/>
            </a:endParaRPr>
          </a:p>
        </p:txBody>
      </p:sp>
      <p:graphicFrame>
        <p:nvGraphicFramePr>
          <p:cNvPr id="811037" name="Object 2"/>
          <p:cNvGraphicFramePr>
            <a:graphicFrameLocks noChangeAspect="1"/>
          </p:cNvGraphicFramePr>
          <p:nvPr/>
        </p:nvGraphicFramePr>
        <p:xfrm>
          <a:off x="1598613" y="4724400"/>
          <a:ext cx="2974975" cy="1128713"/>
        </p:xfrm>
        <a:graphic>
          <a:graphicData uri="http://schemas.openxmlformats.org/presentationml/2006/ole">
            <mc:AlternateContent xmlns:mc="http://schemas.openxmlformats.org/markup-compatibility/2006">
              <mc:Choice xmlns:v="urn:schemas-microsoft-com:vml" Requires="v">
                <p:oleObj spid="_x0000_s16424" name="Equation" r:id="rId5" imgW="1206360" imgH="457200" progId="">
                  <p:embed/>
                </p:oleObj>
              </mc:Choice>
              <mc:Fallback>
                <p:oleObj name="Equation" r:id="rId5" imgW="1206360" imgH="45720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4724400"/>
                        <a:ext cx="2974975" cy="1128713"/>
                      </a:xfrm>
                      <a:prstGeom prst="rect">
                        <a:avLst/>
                      </a:prstGeom>
                      <a:solidFill>
                        <a:srgbClr val="3366FF"/>
                      </a:solidFill>
                    </p:spPr>
                  </p:pic>
                </p:oleObj>
              </mc:Fallback>
            </mc:AlternateContent>
          </a:graphicData>
        </a:graphic>
      </p:graphicFrame>
      <p:sp>
        <p:nvSpPr>
          <p:cNvPr id="811038" name="Text Box 30"/>
          <p:cNvSpPr txBox="1">
            <a:spLocks noChangeArrowheads="1"/>
          </p:cNvSpPr>
          <p:nvPr/>
        </p:nvSpPr>
        <p:spPr bwMode="auto">
          <a:xfrm>
            <a:off x="5105400" y="4953000"/>
            <a:ext cx="2971800" cy="738188"/>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txBody>
          <a:bodyPr tIns="137160" bIns="137160">
            <a:spAutoFit/>
          </a:bodyPr>
          <a:lstStyle/>
          <a:p>
            <a:pPr>
              <a:defRPr/>
            </a:pPr>
            <a:r>
              <a:rPr lang="en-US" i="1">
                <a:solidFill>
                  <a:srgbClr val="000000"/>
                </a:solidFill>
                <a:latin typeface="Tahoma" pitchFamily="34" charset="0"/>
                <a:cs typeface="+mn-cs"/>
              </a:rPr>
              <a:t>i</a:t>
            </a:r>
            <a:r>
              <a:rPr lang="en-US" i="1" baseline="-25000">
                <a:solidFill>
                  <a:srgbClr val="000000"/>
                </a:solidFill>
                <a:latin typeface="Tahoma" pitchFamily="34" charset="0"/>
                <a:cs typeface="+mn-cs"/>
              </a:rPr>
              <a:t>eff</a:t>
            </a:r>
            <a:r>
              <a:rPr lang="en-US" i="1">
                <a:solidFill>
                  <a:srgbClr val="000000"/>
                </a:solidFill>
                <a:latin typeface="Tahoma" pitchFamily="34" charset="0"/>
                <a:cs typeface="+mn-cs"/>
              </a:rPr>
              <a:t> = </a:t>
            </a:r>
            <a:r>
              <a:rPr lang="en-US">
                <a:solidFill>
                  <a:srgbClr val="000000"/>
                </a:solidFill>
                <a:latin typeface="Tahoma" pitchFamily="34" charset="0"/>
                <a:cs typeface="+mn-cs"/>
              </a:rPr>
              <a:t>90.5 mA</a:t>
            </a:r>
            <a:endParaRPr lang="en-US" i="1">
              <a:solidFill>
                <a:srgbClr val="000000"/>
              </a:solidFill>
              <a:latin typeface="Tahoma" pitchFamily="34" charset="0"/>
              <a:cs typeface="+mn-cs"/>
            </a:endParaRPr>
          </a:p>
        </p:txBody>
      </p:sp>
      <p:sp>
        <p:nvSpPr>
          <p:cNvPr id="811039" name="Text Box 31"/>
          <p:cNvSpPr txBox="1">
            <a:spLocks noChangeArrowheads="1"/>
          </p:cNvSpPr>
          <p:nvPr/>
        </p:nvSpPr>
        <p:spPr bwMode="auto">
          <a:xfrm>
            <a:off x="1066800" y="5943600"/>
            <a:ext cx="7391400" cy="519113"/>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Show that the peak current is </a:t>
            </a:r>
            <a:r>
              <a:rPr lang="en-US" i="1">
                <a:effectLst>
                  <a:outerShdw blurRad="38100" dist="38100" dir="2700000" algn="tl">
                    <a:srgbClr val="000000"/>
                  </a:outerShdw>
                </a:effectLst>
                <a:latin typeface="Tahoma" pitchFamily="34" charset="0"/>
                <a:cs typeface="+mn-cs"/>
              </a:rPr>
              <a:t>i</a:t>
            </a:r>
            <a:r>
              <a:rPr lang="en-US" i="1" baseline="-25000">
                <a:effectLst>
                  <a:outerShdw blurRad="38100" dist="38100" dir="2700000" algn="tl">
                    <a:srgbClr val="000000"/>
                  </a:outerShdw>
                </a:effectLst>
                <a:latin typeface="Tahoma" pitchFamily="34" charset="0"/>
                <a:cs typeface="+mn-cs"/>
              </a:rPr>
              <a:t>max</a:t>
            </a:r>
            <a:r>
              <a:rPr lang="en-US" i="1">
                <a:effectLst>
                  <a:outerShdw blurRad="38100" dist="38100" dir="2700000" algn="tl">
                    <a:srgbClr val="000000"/>
                  </a:outerShdw>
                </a:effectLst>
                <a:latin typeface="Tahoma" pitchFamily="34" charset="0"/>
                <a:cs typeface="+mn-cs"/>
              </a:rPr>
              <a:t> = </a:t>
            </a:r>
            <a:r>
              <a:rPr lang="en-US">
                <a:effectLst>
                  <a:outerShdw blurRad="38100" dist="38100" dir="2700000" algn="tl">
                    <a:srgbClr val="000000"/>
                  </a:outerShdw>
                </a:effectLst>
                <a:latin typeface="Tahoma" pitchFamily="34" charset="0"/>
                <a:cs typeface="+mn-cs"/>
              </a:rPr>
              <a:t>128 mA</a:t>
            </a:r>
          </a:p>
        </p:txBody>
      </p:sp>
      <p:grpSp>
        <p:nvGrpSpPr>
          <p:cNvPr id="2" name="Group 56"/>
          <p:cNvGrpSpPr>
            <a:grpSpLocks/>
          </p:cNvGrpSpPr>
          <p:nvPr/>
        </p:nvGrpSpPr>
        <p:grpSpPr bwMode="auto">
          <a:xfrm>
            <a:off x="5334000" y="1828800"/>
            <a:ext cx="2895600" cy="2362200"/>
            <a:chOff x="3360" y="1152"/>
            <a:chExt cx="1824" cy="1488"/>
          </a:xfrm>
        </p:grpSpPr>
        <p:sp>
          <p:nvSpPr>
            <p:cNvPr id="16395" name="Rectangle 33"/>
            <p:cNvSpPr>
              <a:spLocks noChangeArrowheads="1"/>
            </p:cNvSpPr>
            <p:nvPr/>
          </p:nvSpPr>
          <p:spPr bwMode="auto">
            <a:xfrm>
              <a:off x="3360" y="1200"/>
              <a:ext cx="1824" cy="1440"/>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6" name="Rectangle 34"/>
            <p:cNvSpPr>
              <a:spLocks noChangeArrowheads="1"/>
            </p:cNvSpPr>
            <p:nvPr/>
          </p:nvSpPr>
          <p:spPr bwMode="auto">
            <a:xfrm>
              <a:off x="3542" y="1539"/>
              <a:ext cx="1414" cy="720"/>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7" name="Oval 35"/>
            <p:cNvSpPr>
              <a:spLocks noChangeArrowheads="1"/>
            </p:cNvSpPr>
            <p:nvPr/>
          </p:nvSpPr>
          <p:spPr bwMode="auto">
            <a:xfrm>
              <a:off x="3406" y="1624"/>
              <a:ext cx="273" cy="254"/>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8" name="Text Box 36"/>
            <p:cNvSpPr txBox="1">
              <a:spLocks noChangeArrowheads="1"/>
            </p:cNvSpPr>
            <p:nvPr/>
          </p:nvSpPr>
          <p:spPr bwMode="auto">
            <a:xfrm>
              <a:off x="3406" y="1624"/>
              <a:ext cx="2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1">
                  <a:solidFill>
                    <a:srgbClr val="000000"/>
                  </a:solidFill>
                  <a:latin typeface="Tahoma" panose="020B0604030504040204" pitchFamily="34" charset="0"/>
                </a:rPr>
                <a:t>A</a:t>
              </a:r>
            </a:p>
          </p:txBody>
        </p:sp>
        <p:sp>
          <p:nvSpPr>
            <p:cNvPr id="16399" name="Line 37"/>
            <p:cNvSpPr>
              <a:spLocks noChangeShapeType="1"/>
            </p:cNvSpPr>
            <p:nvPr/>
          </p:nvSpPr>
          <p:spPr bwMode="auto">
            <a:xfrm>
              <a:off x="3862" y="1835"/>
              <a:ext cx="82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6400" name="Line 38"/>
            <p:cNvSpPr>
              <a:spLocks noChangeShapeType="1"/>
            </p:cNvSpPr>
            <p:nvPr/>
          </p:nvSpPr>
          <p:spPr bwMode="auto">
            <a:xfrm flipV="1">
              <a:off x="4682" y="1539"/>
              <a:ext cx="0" cy="29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401" name="Line 39"/>
            <p:cNvSpPr>
              <a:spLocks noChangeShapeType="1"/>
            </p:cNvSpPr>
            <p:nvPr/>
          </p:nvSpPr>
          <p:spPr bwMode="auto">
            <a:xfrm flipV="1">
              <a:off x="3862" y="1539"/>
              <a:ext cx="0" cy="29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402" name="Oval 40"/>
            <p:cNvSpPr>
              <a:spLocks noChangeArrowheads="1"/>
            </p:cNvSpPr>
            <p:nvPr/>
          </p:nvSpPr>
          <p:spPr bwMode="auto">
            <a:xfrm>
              <a:off x="4135" y="1708"/>
              <a:ext cx="274" cy="254"/>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3" name="Text Box 41"/>
            <p:cNvSpPr txBox="1">
              <a:spLocks noChangeArrowheads="1"/>
            </p:cNvSpPr>
            <p:nvPr/>
          </p:nvSpPr>
          <p:spPr bwMode="auto">
            <a:xfrm>
              <a:off x="4135" y="1708"/>
              <a:ext cx="2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1">
                  <a:solidFill>
                    <a:srgbClr val="000000"/>
                  </a:solidFill>
                  <a:latin typeface="Tahoma" panose="020B0604030504040204" pitchFamily="34" charset="0"/>
                </a:rPr>
                <a:t>V</a:t>
              </a:r>
            </a:p>
          </p:txBody>
        </p:sp>
        <p:sp>
          <p:nvSpPr>
            <p:cNvPr id="16404" name="Oval 42"/>
            <p:cNvSpPr>
              <a:spLocks noChangeArrowheads="1"/>
            </p:cNvSpPr>
            <p:nvPr/>
          </p:nvSpPr>
          <p:spPr bwMode="auto">
            <a:xfrm>
              <a:off x="4090" y="2154"/>
              <a:ext cx="273" cy="212"/>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6405" name="Group 43"/>
            <p:cNvGrpSpPr>
              <a:grpSpLocks/>
            </p:cNvGrpSpPr>
            <p:nvPr/>
          </p:nvGrpSpPr>
          <p:grpSpPr bwMode="auto">
            <a:xfrm>
              <a:off x="4130" y="2201"/>
              <a:ext cx="182" cy="126"/>
              <a:chOff x="3408" y="3168"/>
              <a:chExt cx="530" cy="191"/>
            </a:xfrm>
          </p:grpSpPr>
          <p:grpSp>
            <p:nvGrpSpPr>
              <p:cNvPr id="16412" name="Group 44"/>
              <p:cNvGrpSpPr>
                <a:grpSpLocks/>
              </p:cNvGrpSpPr>
              <p:nvPr/>
            </p:nvGrpSpPr>
            <p:grpSpPr bwMode="auto">
              <a:xfrm>
                <a:off x="3408" y="3168"/>
                <a:ext cx="288" cy="112"/>
                <a:chOff x="3408" y="3168"/>
                <a:chExt cx="288" cy="112"/>
              </a:xfrm>
            </p:grpSpPr>
            <p:sp>
              <p:nvSpPr>
                <p:cNvPr id="16416" name="Freeform 45"/>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7" name="Freeform 46"/>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16413" name="Group 47"/>
              <p:cNvGrpSpPr>
                <a:grpSpLocks/>
              </p:cNvGrpSpPr>
              <p:nvPr/>
            </p:nvGrpSpPr>
            <p:grpSpPr bwMode="auto">
              <a:xfrm flipV="1">
                <a:off x="3650" y="3247"/>
                <a:ext cx="288" cy="112"/>
                <a:chOff x="3408" y="3168"/>
                <a:chExt cx="288" cy="112"/>
              </a:xfrm>
            </p:grpSpPr>
            <p:sp>
              <p:nvSpPr>
                <p:cNvPr id="16414" name="Freeform 48"/>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5" name="Freeform 49"/>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grpSp>
          <p:nvGrpSpPr>
            <p:cNvPr id="16406" name="Group 51"/>
            <p:cNvGrpSpPr>
              <a:grpSpLocks/>
            </p:cNvGrpSpPr>
            <p:nvPr/>
          </p:nvGrpSpPr>
          <p:grpSpPr bwMode="auto">
            <a:xfrm>
              <a:off x="4169" y="1361"/>
              <a:ext cx="137" cy="278"/>
              <a:chOff x="2880" y="2640"/>
              <a:chExt cx="144" cy="315"/>
            </a:xfrm>
          </p:grpSpPr>
          <p:sp>
            <p:nvSpPr>
              <p:cNvPr id="16409" name="Rectangle 52"/>
              <p:cNvSpPr>
                <a:spLocks noChangeArrowheads="1"/>
              </p:cNvSpPr>
              <p:nvPr/>
            </p:nvSpPr>
            <p:spPr bwMode="auto">
              <a:xfrm>
                <a:off x="2883" y="2640"/>
                <a:ext cx="141" cy="315"/>
              </a:xfrm>
              <a:prstGeom prst="rect">
                <a:avLst/>
              </a:prstGeom>
              <a:solidFill>
                <a:srgbClr val="CC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0" name="Line 53"/>
              <p:cNvSpPr>
                <a:spLocks noChangeShapeType="1"/>
              </p:cNvSpPr>
              <p:nvPr/>
            </p:nvSpPr>
            <p:spPr bwMode="auto">
              <a:xfrm>
                <a:off x="2880" y="2736"/>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6411" name="Line 54"/>
              <p:cNvSpPr>
                <a:spLocks noChangeShapeType="1"/>
              </p:cNvSpPr>
              <p:nvPr/>
            </p:nvSpPr>
            <p:spPr bwMode="auto">
              <a:xfrm>
                <a:off x="3024" y="2736"/>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6407" name="Text Box 55"/>
            <p:cNvSpPr txBox="1">
              <a:spLocks noChangeArrowheads="1"/>
            </p:cNvSpPr>
            <p:nvPr/>
          </p:nvSpPr>
          <p:spPr bwMode="auto">
            <a:xfrm>
              <a:off x="3792" y="1152"/>
              <a:ext cx="10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000000"/>
                  </a:solidFill>
                  <a:latin typeface="Tahoma" panose="020B0604030504040204" pitchFamily="34" charset="0"/>
                </a:rPr>
                <a:t>C = 2 </a:t>
              </a:r>
              <a:r>
                <a:rPr lang="en-US" altLang="en-US">
                  <a:solidFill>
                    <a:srgbClr val="000000"/>
                  </a:solidFill>
                  <a:latin typeface="Symbol" panose="05050102010706020507" pitchFamily="18" charset="2"/>
                </a:rPr>
                <a:t>m</a:t>
              </a:r>
              <a:r>
                <a:rPr lang="en-US" altLang="en-US">
                  <a:solidFill>
                    <a:srgbClr val="000000"/>
                  </a:solidFill>
                  <a:latin typeface="Tahoma" panose="020B0604030504040204" pitchFamily="34" charset="0"/>
                </a:rPr>
                <a:t>F</a:t>
              </a:r>
              <a:endParaRPr lang="en-US" altLang="en-US" i="1">
                <a:solidFill>
                  <a:srgbClr val="000000"/>
                </a:solidFill>
                <a:latin typeface="Tahoma" panose="020B0604030504040204" pitchFamily="34" charset="0"/>
              </a:endParaRPr>
            </a:p>
          </p:txBody>
        </p:sp>
        <p:sp>
          <p:nvSpPr>
            <p:cNvPr id="16408" name="Text Box 24"/>
            <p:cNvSpPr txBox="1">
              <a:spLocks noChangeArrowheads="1"/>
            </p:cNvSpPr>
            <p:nvPr/>
          </p:nvSpPr>
          <p:spPr bwMode="auto">
            <a:xfrm>
              <a:off x="3456" y="2304"/>
              <a:ext cx="16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latin typeface="Tahoma" panose="020B0604030504040204" pitchFamily="34" charset="0"/>
                </a:rPr>
                <a:t>120 V, 60 Hz</a:t>
              </a:r>
            </a:p>
          </p:txBody>
        </p:sp>
      </p:grpSp>
      <p:graphicFrame>
        <p:nvGraphicFramePr>
          <p:cNvPr id="811065" name="Object 3"/>
          <p:cNvGraphicFramePr>
            <a:graphicFrameLocks noChangeAspect="1"/>
          </p:cNvGraphicFramePr>
          <p:nvPr/>
        </p:nvGraphicFramePr>
        <p:xfrm>
          <a:off x="3200400" y="2057400"/>
          <a:ext cx="1752600" cy="933450"/>
        </p:xfrm>
        <a:graphic>
          <a:graphicData uri="http://schemas.openxmlformats.org/presentationml/2006/ole">
            <mc:AlternateContent xmlns:mc="http://schemas.openxmlformats.org/markup-compatibility/2006">
              <mc:Choice xmlns:v="urn:schemas-microsoft-com:vml" Requires="v">
                <p:oleObj spid="_x0000_s16425" name="Equation" r:id="rId7" imgW="787320" imgH="419040" progId="">
                  <p:embed/>
                </p:oleObj>
              </mc:Choice>
              <mc:Fallback>
                <p:oleObj name="Equation" r:id="rId7" imgW="787320" imgH="419040"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057400"/>
                        <a:ext cx="1752600"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1066" name="Object 4"/>
          <p:cNvGraphicFramePr>
            <a:graphicFrameLocks noChangeAspect="1"/>
          </p:cNvGraphicFramePr>
          <p:nvPr/>
        </p:nvGraphicFramePr>
        <p:xfrm>
          <a:off x="990600" y="2819400"/>
          <a:ext cx="4267200" cy="1082675"/>
        </p:xfrm>
        <a:graphic>
          <a:graphicData uri="http://schemas.openxmlformats.org/presentationml/2006/ole">
            <mc:AlternateContent xmlns:mc="http://schemas.openxmlformats.org/markup-compatibility/2006">
              <mc:Choice xmlns:v="urn:schemas-microsoft-com:vml" Requires="v">
                <p:oleObj spid="_x0000_s16426" name="Equation" r:id="rId9" imgW="1701720" imgH="431640" progId="">
                  <p:embed/>
                </p:oleObj>
              </mc:Choice>
              <mc:Fallback>
                <p:oleObj name="Equation" r:id="rId9" imgW="1701720" imgH="431640" progId="">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819400"/>
                        <a:ext cx="4267200" cy="1082675"/>
                      </a:xfrm>
                      <a:prstGeom prst="rect">
                        <a:avLst/>
                      </a:prstGeom>
                      <a:solidFill>
                        <a:srgbClr val="3366FF"/>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1010"/>
                                        </p:tgtEl>
                                        <p:attrNameLst>
                                          <p:attrName>style.visibility</p:attrName>
                                        </p:attrNameLst>
                                      </p:cBhvr>
                                      <p:to>
                                        <p:strVal val="visible"/>
                                      </p:to>
                                    </p:set>
                                    <p:animEffect transition="in" filter="box(out)">
                                      <p:cBhvr>
                                        <p:cTn id="7" dur="500"/>
                                        <p:tgtEl>
                                          <p:spTgt spid="81101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11033"/>
                                        </p:tgtEl>
                                        <p:attrNameLst>
                                          <p:attrName>style.visibility</p:attrName>
                                        </p:attrNameLst>
                                      </p:cBhvr>
                                      <p:to>
                                        <p:strVal val="visible"/>
                                      </p:to>
                                    </p:set>
                                    <p:anim calcmode="lin" valueType="num">
                                      <p:cBhvr additive="base">
                                        <p:cTn id="17" dur="500" fill="hold"/>
                                        <p:tgtEl>
                                          <p:spTgt spid="811033"/>
                                        </p:tgtEl>
                                        <p:attrNameLst>
                                          <p:attrName>ppt_x</p:attrName>
                                        </p:attrNameLst>
                                      </p:cBhvr>
                                      <p:tavLst>
                                        <p:tav tm="0">
                                          <p:val>
                                            <p:strVal val="0-#ppt_w/2"/>
                                          </p:val>
                                        </p:tav>
                                        <p:tav tm="100000">
                                          <p:val>
                                            <p:strVal val="#ppt_x"/>
                                          </p:val>
                                        </p:tav>
                                      </p:tavLst>
                                    </p:anim>
                                    <p:anim calcmode="lin" valueType="num">
                                      <p:cBhvr additive="base">
                                        <p:cTn id="18" dur="500" fill="hold"/>
                                        <p:tgtEl>
                                          <p:spTgt spid="8110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Jungle Menu Command.wav"/>
                                        </p:tgtEl>
                                      </p:cMediaNode>
                                    </p:audio>
                                  </p:subTnLst>
                                </p:cTn>
                              </p:par>
                            </p:childTnLst>
                          </p:cTn>
                        </p:par>
                        <p:par>
                          <p:cTn id="19" fill="hold" nodeType="afterGroup">
                            <p:stCondLst>
                              <p:cond delay="500"/>
                            </p:stCondLst>
                            <p:childTnLst>
                              <p:par>
                                <p:cTn id="20" presetID="2" presetClass="entr" presetSubtype="4" fill="hold" nodeType="afterEffect">
                                  <p:stCondLst>
                                    <p:cond delay="0"/>
                                  </p:stCondLst>
                                  <p:childTnLst>
                                    <p:set>
                                      <p:cBhvr>
                                        <p:cTn id="21" dur="1" fill="hold">
                                          <p:stCondLst>
                                            <p:cond delay="0"/>
                                          </p:stCondLst>
                                        </p:cTn>
                                        <p:tgtEl>
                                          <p:spTgt spid="811065"/>
                                        </p:tgtEl>
                                        <p:attrNameLst>
                                          <p:attrName>style.visibility</p:attrName>
                                        </p:attrNameLst>
                                      </p:cBhvr>
                                      <p:to>
                                        <p:strVal val="visible"/>
                                      </p:to>
                                    </p:set>
                                    <p:anim calcmode="lin" valueType="num">
                                      <p:cBhvr additive="base">
                                        <p:cTn id="22" dur="500" fill="hold"/>
                                        <p:tgtEl>
                                          <p:spTgt spid="811065"/>
                                        </p:tgtEl>
                                        <p:attrNameLst>
                                          <p:attrName>ppt_x</p:attrName>
                                        </p:attrNameLst>
                                      </p:cBhvr>
                                      <p:tavLst>
                                        <p:tav tm="0">
                                          <p:val>
                                            <p:strVal val="#ppt_x"/>
                                          </p:val>
                                        </p:tav>
                                        <p:tav tm="100000">
                                          <p:val>
                                            <p:strVal val="#ppt_x"/>
                                          </p:val>
                                        </p:tav>
                                      </p:tavLst>
                                    </p:anim>
                                    <p:anim calcmode="lin" valueType="num">
                                      <p:cBhvr additive="base">
                                        <p:cTn id="23" dur="500" fill="hold"/>
                                        <p:tgtEl>
                                          <p:spTgt spid="81106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811066"/>
                                        </p:tgtEl>
                                        <p:attrNameLst>
                                          <p:attrName>style.visibility</p:attrName>
                                        </p:attrNameLst>
                                      </p:cBhvr>
                                      <p:to>
                                        <p:strVal val="visible"/>
                                      </p:to>
                                    </p:set>
                                    <p:anim calcmode="lin" valueType="num">
                                      <p:cBhvr additive="base">
                                        <p:cTn id="28" dur="500" fill="hold"/>
                                        <p:tgtEl>
                                          <p:spTgt spid="811066"/>
                                        </p:tgtEl>
                                        <p:attrNameLst>
                                          <p:attrName>ppt_x</p:attrName>
                                        </p:attrNameLst>
                                      </p:cBhvr>
                                      <p:tavLst>
                                        <p:tav tm="0">
                                          <p:val>
                                            <p:strVal val="0-#ppt_w/2"/>
                                          </p:val>
                                        </p:tav>
                                        <p:tav tm="100000">
                                          <p:val>
                                            <p:strVal val="#ppt_x"/>
                                          </p:val>
                                        </p:tav>
                                      </p:tavLst>
                                    </p:anim>
                                    <p:anim calcmode="lin" valueType="num">
                                      <p:cBhvr additive="base">
                                        <p:cTn id="29" dur="500" fill="hold"/>
                                        <p:tgtEl>
                                          <p:spTgt spid="811066"/>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811035"/>
                                        </p:tgtEl>
                                        <p:attrNameLst>
                                          <p:attrName>style.visibility</p:attrName>
                                        </p:attrNameLst>
                                      </p:cBhvr>
                                      <p:to>
                                        <p:strVal val="visible"/>
                                      </p:to>
                                    </p:set>
                                    <p:anim calcmode="lin" valueType="num">
                                      <p:cBhvr additive="base">
                                        <p:cTn id="34" dur="500" fill="hold"/>
                                        <p:tgtEl>
                                          <p:spTgt spid="811035"/>
                                        </p:tgtEl>
                                        <p:attrNameLst>
                                          <p:attrName>ppt_x</p:attrName>
                                        </p:attrNameLst>
                                      </p:cBhvr>
                                      <p:tavLst>
                                        <p:tav tm="0">
                                          <p:val>
                                            <p:strVal val="0-#ppt_w/2"/>
                                          </p:val>
                                        </p:tav>
                                        <p:tav tm="100000">
                                          <p:val>
                                            <p:strVal val="#ppt_x"/>
                                          </p:val>
                                        </p:tav>
                                      </p:tavLst>
                                    </p:anim>
                                    <p:anim calcmode="lin" valueType="num">
                                      <p:cBhvr additive="base">
                                        <p:cTn id="35" dur="500" fill="hold"/>
                                        <p:tgtEl>
                                          <p:spTgt spid="8110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Jungle Menu Command.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6" fill="hold" nodeType="clickEffect">
                                  <p:stCondLst>
                                    <p:cond delay="0"/>
                                  </p:stCondLst>
                                  <p:childTnLst>
                                    <p:set>
                                      <p:cBhvr>
                                        <p:cTn id="39" dur="1" fill="hold">
                                          <p:stCondLst>
                                            <p:cond delay="0"/>
                                          </p:stCondLst>
                                        </p:cTn>
                                        <p:tgtEl>
                                          <p:spTgt spid="811037"/>
                                        </p:tgtEl>
                                        <p:attrNameLst>
                                          <p:attrName>style.visibility</p:attrName>
                                        </p:attrNameLst>
                                      </p:cBhvr>
                                      <p:to>
                                        <p:strVal val="visible"/>
                                      </p:to>
                                    </p:set>
                                    <p:anim calcmode="lin" valueType="num">
                                      <p:cBhvr additive="base">
                                        <p:cTn id="40" dur="500" fill="hold"/>
                                        <p:tgtEl>
                                          <p:spTgt spid="811037"/>
                                        </p:tgtEl>
                                        <p:attrNameLst>
                                          <p:attrName>ppt_x</p:attrName>
                                        </p:attrNameLst>
                                      </p:cBhvr>
                                      <p:tavLst>
                                        <p:tav tm="0">
                                          <p:val>
                                            <p:strVal val="1+#ppt_w/2"/>
                                          </p:val>
                                        </p:tav>
                                        <p:tav tm="100000">
                                          <p:val>
                                            <p:strVal val="#ppt_x"/>
                                          </p:val>
                                        </p:tav>
                                      </p:tavLst>
                                    </p:anim>
                                    <p:anim calcmode="lin" valueType="num">
                                      <p:cBhvr additive="base">
                                        <p:cTn id="41" dur="500" fill="hold"/>
                                        <p:tgtEl>
                                          <p:spTgt spid="811037"/>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6" fill="hold" grpId="0" nodeType="clickEffect">
                                  <p:stCondLst>
                                    <p:cond delay="0"/>
                                  </p:stCondLst>
                                  <p:childTnLst>
                                    <p:set>
                                      <p:cBhvr>
                                        <p:cTn id="45" dur="1" fill="hold">
                                          <p:stCondLst>
                                            <p:cond delay="0"/>
                                          </p:stCondLst>
                                        </p:cTn>
                                        <p:tgtEl>
                                          <p:spTgt spid="811038"/>
                                        </p:tgtEl>
                                        <p:attrNameLst>
                                          <p:attrName>style.visibility</p:attrName>
                                        </p:attrNameLst>
                                      </p:cBhvr>
                                      <p:to>
                                        <p:strVal val="visible"/>
                                      </p:to>
                                    </p:set>
                                    <p:anim calcmode="lin" valueType="num">
                                      <p:cBhvr additive="base">
                                        <p:cTn id="46" dur="500" fill="hold"/>
                                        <p:tgtEl>
                                          <p:spTgt spid="811038"/>
                                        </p:tgtEl>
                                        <p:attrNameLst>
                                          <p:attrName>ppt_x</p:attrName>
                                        </p:attrNameLst>
                                      </p:cBhvr>
                                      <p:tavLst>
                                        <p:tav tm="0">
                                          <p:val>
                                            <p:strVal val="1+#ppt_w/2"/>
                                          </p:val>
                                        </p:tav>
                                        <p:tav tm="100000">
                                          <p:val>
                                            <p:strVal val="#ppt_x"/>
                                          </p:val>
                                        </p:tav>
                                      </p:tavLst>
                                    </p:anim>
                                    <p:anim calcmode="lin" valueType="num">
                                      <p:cBhvr additive="base">
                                        <p:cTn id="47" dur="500" fill="hold"/>
                                        <p:tgtEl>
                                          <p:spTgt spid="81103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811039"/>
                                        </p:tgtEl>
                                        <p:attrNameLst>
                                          <p:attrName>style.visibility</p:attrName>
                                        </p:attrNameLst>
                                      </p:cBhvr>
                                      <p:to>
                                        <p:strVal val="visible"/>
                                      </p:to>
                                    </p:set>
                                    <p:anim calcmode="lin" valueType="num">
                                      <p:cBhvr>
                                        <p:cTn id="52" dur="500" fill="hold"/>
                                        <p:tgtEl>
                                          <p:spTgt spid="811039"/>
                                        </p:tgtEl>
                                        <p:attrNameLst>
                                          <p:attrName>ppt_w</p:attrName>
                                        </p:attrNameLst>
                                      </p:cBhvr>
                                      <p:tavLst>
                                        <p:tav tm="0">
                                          <p:val>
                                            <p:fltVal val="0"/>
                                          </p:val>
                                        </p:tav>
                                        <p:tav tm="100000">
                                          <p:val>
                                            <p:strVal val="#ppt_w"/>
                                          </p:val>
                                        </p:tav>
                                      </p:tavLst>
                                    </p:anim>
                                    <p:anim calcmode="lin" valueType="num">
                                      <p:cBhvr>
                                        <p:cTn id="53" dur="500" fill="hold"/>
                                        <p:tgtEl>
                                          <p:spTgt spid="81103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Jungle Menu Comma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0" grpId="0" autoUpdateAnimBg="0"/>
      <p:bldP spid="811033" grpId="0" autoUpdateAnimBg="0"/>
      <p:bldP spid="811035" grpId="0" autoUpdateAnimBg="0"/>
      <p:bldP spid="811038" grpId="0" animBg="1" autoUpdateAnimBg="0"/>
      <p:bldP spid="81103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52400" y="0"/>
            <a:ext cx="8610600" cy="609600"/>
          </a:xfrm>
        </p:spPr>
        <p:txBody>
          <a:bodyPr rtlCol="0">
            <a:normAutofit fontScale="90000"/>
          </a:bodyPr>
          <a:lstStyle/>
          <a:p>
            <a:pPr algn="l" eaLnBrk="1" fontAlgn="auto" hangingPunct="1">
              <a:spcAft>
                <a:spcPts val="0"/>
              </a:spcAft>
              <a:defRPr/>
            </a:pPr>
            <a:r>
              <a:rPr lang="en-US" sz="3600" dirty="0" smtClean="0">
                <a:solidFill>
                  <a:srgbClr val="00B050"/>
                </a:solidFill>
              </a:rPr>
              <a:t>Example</a:t>
            </a:r>
          </a:p>
        </p:txBody>
      </p:sp>
      <p:sp>
        <p:nvSpPr>
          <p:cNvPr id="3" name="Content Placeholder 2"/>
          <p:cNvSpPr>
            <a:spLocks noGrp="1"/>
          </p:cNvSpPr>
          <p:nvPr>
            <p:ph idx="1"/>
          </p:nvPr>
        </p:nvSpPr>
        <p:spPr>
          <a:xfrm>
            <a:off x="228600" y="457200"/>
            <a:ext cx="8763000" cy="2362200"/>
          </a:xfrm>
        </p:spPr>
        <p:txBody>
          <a:bodyPr rtlCol="0">
            <a:normAutofit fontScale="92500" lnSpcReduction="10000"/>
          </a:bodyPr>
          <a:lstStyle/>
          <a:p>
            <a:pPr eaLnBrk="1" fontAlgn="auto" hangingPunct="1">
              <a:spcAft>
                <a:spcPts val="0"/>
              </a:spcAft>
              <a:buFontTx/>
              <a:buNone/>
              <a:defRPr/>
            </a:pPr>
            <a:r>
              <a:rPr lang="en-US" dirty="0" smtClean="0"/>
              <a:t>What are the peak and </a:t>
            </a:r>
            <a:r>
              <a:rPr lang="en-US" dirty="0" err="1" smtClean="0"/>
              <a:t>rms</a:t>
            </a:r>
            <a:r>
              <a:rPr lang="en-US" dirty="0" smtClean="0"/>
              <a:t> currents of a circuit if </a:t>
            </a:r>
          </a:p>
          <a:p>
            <a:pPr eaLnBrk="1" fontAlgn="auto" hangingPunct="1">
              <a:spcAft>
                <a:spcPts val="0"/>
              </a:spcAft>
              <a:buFontTx/>
              <a:buNone/>
              <a:defRPr/>
            </a:pPr>
            <a:r>
              <a:rPr lang="en-US" dirty="0" smtClean="0"/>
              <a:t>C = 1.0 </a:t>
            </a:r>
            <a:r>
              <a:rPr lang="en-US" dirty="0" smtClean="0">
                <a:latin typeface="Symbol" pitchFamily="18" charset="2"/>
              </a:rPr>
              <a:t>m</a:t>
            </a:r>
            <a:r>
              <a:rPr lang="en-US" dirty="0" smtClean="0"/>
              <a:t>F and </a:t>
            </a:r>
            <a:r>
              <a:rPr lang="en-US" dirty="0" err="1" smtClean="0"/>
              <a:t>V</a:t>
            </a:r>
            <a:r>
              <a:rPr lang="en-US" baseline="-25000" dirty="0" err="1" smtClean="0"/>
              <a:t>rms</a:t>
            </a:r>
            <a:r>
              <a:rPr lang="en-US" baseline="-25000" dirty="0" smtClean="0"/>
              <a:t> </a:t>
            </a:r>
            <a:r>
              <a:rPr lang="en-US" dirty="0" smtClean="0"/>
              <a:t>= 120 V.  The frequency is 60.0 Hz.</a:t>
            </a:r>
          </a:p>
          <a:p>
            <a:pPr eaLnBrk="1" fontAlgn="auto" hangingPunct="1">
              <a:spcAft>
                <a:spcPts val="0"/>
              </a:spcAft>
              <a:buFontTx/>
              <a:buNone/>
              <a:defRPr/>
            </a:pPr>
            <a:r>
              <a:rPr lang="en-US" sz="2000" dirty="0" smtClean="0"/>
              <a:t>X</a:t>
            </a:r>
            <a:r>
              <a:rPr lang="en-US" sz="2000" baseline="-25000" dirty="0" smtClean="0"/>
              <a:t>C</a:t>
            </a:r>
            <a:r>
              <a:rPr lang="en-US" sz="2000" dirty="0" smtClean="0"/>
              <a:t> =  </a:t>
            </a:r>
            <a:r>
              <a:rPr lang="en-US" sz="2000" u="sng" dirty="0" smtClean="0"/>
              <a:t>  1   </a:t>
            </a:r>
            <a:r>
              <a:rPr lang="en-US" sz="2000" dirty="0" smtClean="0"/>
              <a:t>=	               1</a:t>
            </a:r>
            <a:r>
              <a:rPr lang="en-US" sz="2000" u="sng" dirty="0" smtClean="0"/>
              <a:t> </a:t>
            </a:r>
          </a:p>
          <a:p>
            <a:pPr eaLnBrk="1" fontAlgn="auto" hangingPunct="1">
              <a:spcAft>
                <a:spcPts val="0"/>
              </a:spcAft>
              <a:buFontTx/>
              <a:buNone/>
              <a:defRPr/>
            </a:pPr>
            <a:r>
              <a:rPr lang="en-US" sz="2000" dirty="0" smtClean="0"/>
              <a:t>	   2 </a:t>
            </a:r>
            <a:r>
              <a:rPr lang="en-US" sz="2000" dirty="0" smtClean="0">
                <a:latin typeface="Symbol" pitchFamily="18" charset="2"/>
              </a:rPr>
              <a:t>p </a:t>
            </a:r>
            <a:r>
              <a:rPr lang="en-US" sz="2000" dirty="0" err="1" smtClean="0"/>
              <a:t>fC</a:t>
            </a:r>
            <a:r>
              <a:rPr lang="en-US" sz="2000" dirty="0" smtClean="0"/>
              <a:t>       </a:t>
            </a:r>
            <a:r>
              <a:rPr lang="en-US" sz="2000" dirty="0" smtClean="0">
                <a:latin typeface="+mj-lt"/>
              </a:rPr>
              <a:t>2</a:t>
            </a:r>
            <a:r>
              <a:rPr lang="en-US" sz="2000" dirty="0" smtClean="0">
                <a:latin typeface="Symbol" pitchFamily="18" charset="2"/>
              </a:rPr>
              <a:t>p</a:t>
            </a:r>
            <a:r>
              <a:rPr lang="en-US" sz="2000" dirty="0" smtClean="0">
                <a:latin typeface="+mj-lt"/>
              </a:rPr>
              <a:t>(60 Hz)(1.0 X 10</a:t>
            </a:r>
            <a:r>
              <a:rPr lang="en-US" sz="2000" baseline="30000" dirty="0" smtClean="0">
                <a:latin typeface="+mj-lt"/>
              </a:rPr>
              <a:t>-6</a:t>
            </a:r>
            <a:r>
              <a:rPr lang="en-US" sz="2000" dirty="0" smtClean="0">
                <a:latin typeface="+mj-lt"/>
              </a:rPr>
              <a:t>F)</a:t>
            </a:r>
          </a:p>
          <a:p>
            <a:pPr eaLnBrk="1" fontAlgn="auto" hangingPunct="1">
              <a:spcAft>
                <a:spcPts val="0"/>
              </a:spcAft>
              <a:buFontTx/>
              <a:buNone/>
              <a:defRPr/>
            </a:pPr>
            <a:endParaRPr lang="en-US" sz="2000" dirty="0" smtClean="0"/>
          </a:p>
          <a:p>
            <a:pPr eaLnBrk="1" fontAlgn="auto" hangingPunct="1">
              <a:spcAft>
                <a:spcPts val="0"/>
              </a:spcAft>
              <a:buFontTx/>
              <a:buNone/>
              <a:defRPr/>
            </a:pPr>
            <a:r>
              <a:rPr lang="en-US" sz="2000" dirty="0" smtClean="0"/>
              <a:t>X</a:t>
            </a:r>
            <a:r>
              <a:rPr lang="en-US" sz="2000" baseline="-25000" dirty="0" smtClean="0"/>
              <a:t>C</a:t>
            </a:r>
            <a:r>
              <a:rPr lang="en-US" sz="2000" dirty="0" smtClean="0"/>
              <a:t> = 	2700 </a:t>
            </a:r>
            <a:r>
              <a:rPr lang="en-US" sz="2000" dirty="0" smtClean="0">
                <a:latin typeface="Symbol" pitchFamily="18" charset="2"/>
              </a:rPr>
              <a:t>W</a:t>
            </a:r>
          </a:p>
        </p:txBody>
      </p:sp>
      <p:cxnSp>
        <p:nvCxnSpPr>
          <p:cNvPr id="5" name="Straight Connector 4"/>
          <p:cNvCxnSpPr/>
          <p:nvPr/>
        </p:nvCxnSpPr>
        <p:spPr>
          <a:xfrm>
            <a:off x="2362200" y="1752600"/>
            <a:ext cx="2286000" cy="1588"/>
          </a:xfrm>
          <a:prstGeom prst="line">
            <a:avLst/>
          </a:prstGeom>
        </p:spPr>
        <p:style>
          <a:lnRef idx="1">
            <a:schemeClr val="dk1"/>
          </a:lnRef>
          <a:fillRef idx="0">
            <a:schemeClr val="dk1"/>
          </a:fillRef>
          <a:effectRef idx="0">
            <a:schemeClr val="dk1"/>
          </a:effectRef>
          <a:fontRef idx="minor">
            <a:schemeClr val="tx1"/>
          </a:fontRef>
        </p:style>
      </p:cxnSp>
      <p:sp>
        <p:nvSpPr>
          <p:cNvPr id="6" name="Content Placeholder 2"/>
          <p:cNvSpPr txBox="1">
            <a:spLocks/>
          </p:cNvSpPr>
          <p:nvPr/>
        </p:nvSpPr>
        <p:spPr bwMode="auto">
          <a:xfrm>
            <a:off x="228600" y="2895600"/>
            <a:ext cx="8610600" cy="38100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err="1">
                <a:latin typeface="+mn-lt"/>
                <a:cs typeface="+mn-cs"/>
              </a:rPr>
              <a:t>V</a:t>
            </a:r>
            <a:r>
              <a:rPr lang="en-US" sz="2000" kern="0" baseline="-25000" dirty="0" err="1">
                <a:latin typeface="+mn-lt"/>
                <a:cs typeface="+mn-cs"/>
              </a:rPr>
              <a:t>rms</a:t>
            </a:r>
            <a:r>
              <a:rPr lang="en-US" sz="2000" kern="0" dirty="0">
                <a:latin typeface="+mn-lt"/>
                <a:cs typeface="+mn-cs"/>
              </a:rPr>
              <a:t> = </a:t>
            </a:r>
            <a:r>
              <a:rPr lang="en-US" sz="2000" kern="0" dirty="0" err="1">
                <a:latin typeface="+mn-lt"/>
                <a:cs typeface="+mn-cs"/>
              </a:rPr>
              <a:t>V</a:t>
            </a:r>
            <a:r>
              <a:rPr lang="en-US" sz="2000" kern="0" baseline="-25000" dirty="0" err="1">
                <a:latin typeface="+mn-lt"/>
                <a:cs typeface="+mn-cs"/>
              </a:rPr>
              <a:t>max</a:t>
            </a:r>
            <a:r>
              <a:rPr lang="en-US" sz="2000" kern="0" baseline="-25000" dirty="0">
                <a:latin typeface="+mn-lt"/>
                <a:cs typeface="+mn-cs"/>
              </a:rPr>
              <a:t> </a:t>
            </a:r>
            <a:r>
              <a:rPr lang="en-US" sz="2000" kern="0" dirty="0">
                <a:latin typeface="+mn-lt"/>
                <a:cs typeface="+mn-cs"/>
              </a:rPr>
              <a:t>/√2</a:t>
            </a:r>
          </a:p>
          <a:p>
            <a:pPr marL="342900" indent="-342900" eaLnBrk="0" hangingPunct="0">
              <a:spcBef>
                <a:spcPct val="20000"/>
              </a:spcBef>
              <a:defRPr/>
            </a:pPr>
            <a:r>
              <a:rPr lang="en-US" sz="2000" kern="0" dirty="0" err="1">
                <a:latin typeface="+mn-lt"/>
                <a:cs typeface="+mn-cs"/>
              </a:rPr>
              <a:t>V</a:t>
            </a:r>
            <a:r>
              <a:rPr lang="en-US" sz="2000" kern="0" baseline="-25000" dirty="0" err="1">
                <a:latin typeface="+mn-lt"/>
                <a:cs typeface="+mn-cs"/>
              </a:rPr>
              <a:t>max</a:t>
            </a:r>
            <a:r>
              <a:rPr lang="en-US" sz="2000" kern="0" dirty="0">
                <a:latin typeface="+mn-lt"/>
                <a:cs typeface="+mn-cs"/>
              </a:rPr>
              <a:t>= V</a:t>
            </a:r>
            <a:r>
              <a:rPr lang="en-US" sz="2000" kern="0" baseline="-25000" dirty="0">
                <a:latin typeface="+mn-lt"/>
                <a:cs typeface="+mn-cs"/>
              </a:rPr>
              <a:t>rms</a:t>
            </a:r>
            <a:r>
              <a:rPr lang="en-US" sz="2000" kern="0" dirty="0">
                <a:latin typeface="+mn-lt"/>
                <a:cs typeface="+mn-cs"/>
              </a:rPr>
              <a:t>√2</a:t>
            </a:r>
          </a:p>
          <a:p>
            <a:pPr marL="342900" indent="-342900" eaLnBrk="0" hangingPunct="0">
              <a:spcBef>
                <a:spcPct val="20000"/>
              </a:spcBef>
              <a:defRPr/>
            </a:pPr>
            <a:r>
              <a:rPr lang="en-US" sz="2000" kern="0" dirty="0" err="1">
                <a:latin typeface="+mn-lt"/>
                <a:cs typeface="+mn-cs"/>
              </a:rPr>
              <a:t>V</a:t>
            </a:r>
            <a:r>
              <a:rPr lang="en-US" sz="2000" kern="0" baseline="-25000" dirty="0" err="1">
                <a:latin typeface="+mn-lt"/>
                <a:cs typeface="+mn-cs"/>
              </a:rPr>
              <a:t>max</a:t>
            </a:r>
            <a:r>
              <a:rPr lang="en-US" sz="2000" kern="0" dirty="0">
                <a:latin typeface="+mn-lt"/>
                <a:cs typeface="+mn-cs"/>
              </a:rPr>
              <a:t> = (120 V)(√2) = 170 V</a:t>
            </a:r>
          </a:p>
          <a:p>
            <a:pPr marL="342900" indent="-342900" eaLnBrk="0" hangingPunct="0">
              <a:spcBef>
                <a:spcPct val="20000"/>
              </a:spcBef>
              <a:defRPr/>
            </a:pPr>
            <a:endParaRPr lang="en-US" sz="2000" kern="0" dirty="0">
              <a:latin typeface="+mn-lt"/>
              <a:cs typeface="+mn-cs"/>
            </a:endParaRPr>
          </a:p>
          <a:p>
            <a:pPr marL="342900" indent="-342900" eaLnBrk="0" hangingPunct="0">
              <a:spcBef>
                <a:spcPct val="20000"/>
              </a:spcBef>
              <a:defRPr/>
            </a:pPr>
            <a:r>
              <a:rPr lang="en-US" sz="2000" kern="0" dirty="0">
                <a:latin typeface="+mn-lt"/>
                <a:cs typeface="+mn-cs"/>
              </a:rPr>
              <a:t>I</a:t>
            </a:r>
            <a:r>
              <a:rPr lang="en-US" sz="2000" kern="0" baseline="-25000" dirty="0">
                <a:latin typeface="+mn-lt"/>
                <a:cs typeface="+mn-cs"/>
              </a:rPr>
              <a:t>max</a:t>
            </a:r>
            <a:r>
              <a:rPr lang="en-US" sz="2000" kern="0" dirty="0">
                <a:latin typeface="+mn-lt"/>
                <a:cs typeface="+mn-cs"/>
              </a:rPr>
              <a:t> = </a:t>
            </a:r>
            <a:r>
              <a:rPr lang="en-US" sz="2000" kern="0" dirty="0" err="1">
                <a:latin typeface="+mn-lt"/>
                <a:cs typeface="+mn-cs"/>
              </a:rPr>
              <a:t>V</a:t>
            </a:r>
            <a:r>
              <a:rPr lang="en-US" sz="2000" kern="0" baseline="-25000" dirty="0" err="1">
                <a:latin typeface="+mn-lt"/>
                <a:cs typeface="+mn-cs"/>
              </a:rPr>
              <a:t>max</a:t>
            </a:r>
            <a:r>
              <a:rPr lang="en-US" sz="2000" kern="0" dirty="0">
                <a:latin typeface="+mn-lt"/>
                <a:cs typeface="+mn-cs"/>
              </a:rPr>
              <a:t>/X</a:t>
            </a:r>
            <a:r>
              <a:rPr lang="en-US" sz="2000" kern="0" baseline="-25000" dirty="0">
                <a:latin typeface="+mn-lt"/>
                <a:cs typeface="+mn-cs"/>
              </a:rPr>
              <a:t>C</a:t>
            </a:r>
          </a:p>
          <a:p>
            <a:pPr marL="342900" indent="-342900" eaLnBrk="0" hangingPunct="0">
              <a:spcBef>
                <a:spcPct val="20000"/>
              </a:spcBef>
              <a:defRPr/>
            </a:pPr>
            <a:r>
              <a:rPr lang="en-US" sz="2000" kern="0" dirty="0">
                <a:latin typeface="+mn-lt"/>
                <a:cs typeface="+mn-cs"/>
              </a:rPr>
              <a:t>I</a:t>
            </a:r>
            <a:r>
              <a:rPr lang="en-US" sz="2000" kern="0" baseline="-25000" dirty="0">
                <a:latin typeface="+mn-lt"/>
                <a:cs typeface="+mn-cs"/>
              </a:rPr>
              <a:t>max</a:t>
            </a:r>
            <a:r>
              <a:rPr lang="en-US" sz="2000" kern="0" dirty="0">
                <a:latin typeface="+mn-lt"/>
                <a:cs typeface="+mn-cs"/>
              </a:rPr>
              <a:t> = 170 V/2700 </a:t>
            </a:r>
            <a:r>
              <a:rPr lang="en-US" sz="2000" kern="0" dirty="0">
                <a:latin typeface="Symbol" pitchFamily="18" charset="2"/>
                <a:cs typeface="+mn-cs"/>
              </a:rPr>
              <a:t>W</a:t>
            </a:r>
          </a:p>
          <a:p>
            <a:pPr marL="342900" indent="-342900" eaLnBrk="0" hangingPunct="0">
              <a:spcBef>
                <a:spcPct val="20000"/>
              </a:spcBef>
              <a:defRPr/>
            </a:pPr>
            <a:r>
              <a:rPr lang="en-US" sz="2000" kern="0" dirty="0">
                <a:latin typeface="+mn-lt"/>
                <a:cs typeface="+mn-cs"/>
              </a:rPr>
              <a:t>I</a:t>
            </a:r>
            <a:r>
              <a:rPr lang="en-US" sz="2000" kern="0" baseline="-25000" dirty="0">
                <a:latin typeface="+mn-lt"/>
                <a:cs typeface="+mn-cs"/>
              </a:rPr>
              <a:t>max</a:t>
            </a:r>
            <a:r>
              <a:rPr lang="en-US" sz="2000" kern="0" dirty="0">
                <a:latin typeface="+mn-lt"/>
                <a:cs typeface="+mn-cs"/>
              </a:rPr>
              <a:t> = 63 </a:t>
            </a:r>
            <a:r>
              <a:rPr lang="en-US" sz="2000" kern="0" dirty="0" err="1">
                <a:latin typeface="+mn-lt"/>
                <a:cs typeface="+mn-cs"/>
              </a:rPr>
              <a:t>mA</a:t>
            </a:r>
            <a:endParaRPr lang="en-US" sz="2000" kern="0" dirty="0">
              <a:latin typeface="+mn-lt"/>
              <a:cs typeface="+mn-cs"/>
            </a:endParaRPr>
          </a:p>
          <a:p>
            <a:pPr marL="342900" indent="-342900" eaLnBrk="0" hangingPunct="0">
              <a:spcBef>
                <a:spcPct val="20000"/>
              </a:spcBef>
              <a:defRPr/>
            </a:pPr>
            <a:endParaRPr lang="en-US" sz="2000" kern="0" dirty="0">
              <a:latin typeface="+mn-lt"/>
              <a:cs typeface="+mn-cs"/>
            </a:endParaRPr>
          </a:p>
          <a:p>
            <a:pPr marL="342900" indent="-342900" eaLnBrk="0" hangingPunct="0">
              <a:spcBef>
                <a:spcPct val="20000"/>
              </a:spcBef>
              <a:defRPr/>
            </a:pPr>
            <a:r>
              <a:rPr lang="en-US" sz="2000" kern="0" dirty="0" err="1">
                <a:latin typeface="+mn-lt"/>
                <a:cs typeface="+mn-cs"/>
              </a:rPr>
              <a:t>I</a:t>
            </a:r>
            <a:r>
              <a:rPr lang="en-US" sz="2000" kern="0" baseline="-25000" dirty="0" err="1">
                <a:latin typeface="+mn-lt"/>
                <a:cs typeface="+mn-cs"/>
              </a:rPr>
              <a:t>rms</a:t>
            </a:r>
            <a:r>
              <a:rPr lang="en-US" sz="2000" kern="0" baseline="-25000" dirty="0">
                <a:latin typeface="+mn-lt"/>
                <a:cs typeface="+mn-cs"/>
              </a:rPr>
              <a:t> </a:t>
            </a:r>
            <a:r>
              <a:rPr lang="en-US" sz="2000" kern="0" dirty="0">
                <a:latin typeface="+mn-lt"/>
                <a:cs typeface="+mn-cs"/>
              </a:rPr>
              <a:t>= </a:t>
            </a:r>
            <a:r>
              <a:rPr lang="en-US" sz="2000" kern="0" dirty="0" err="1">
                <a:latin typeface="+mn-lt"/>
                <a:cs typeface="+mn-cs"/>
              </a:rPr>
              <a:t>V</a:t>
            </a:r>
            <a:r>
              <a:rPr lang="en-US" sz="2000" kern="0" baseline="-25000" dirty="0" err="1">
                <a:latin typeface="+mn-lt"/>
                <a:cs typeface="+mn-cs"/>
              </a:rPr>
              <a:t>rms</a:t>
            </a:r>
            <a:r>
              <a:rPr lang="en-US" sz="2000" kern="0" dirty="0">
                <a:latin typeface="+mn-lt"/>
                <a:cs typeface="+mn-cs"/>
              </a:rPr>
              <a:t>/X</a:t>
            </a:r>
            <a:r>
              <a:rPr lang="en-US" sz="2000" kern="0" baseline="-25000" dirty="0">
                <a:latin typeface="+mn-lt"/>
                <a:cs typeface="+mn-cs"/>
              </a:rPr>
              <a:t>C</a:t>
            </a:r>
          </a:p>
          <a:p>
            <a:pPr marL="342900" indent="-342900" eaLnBrk="0" hangingPunct="0">
              <a:spcBef>
                <a:spcPct val="20000"/>
              </a:spcBef>
              <a:defRPr/>
            </a:pPr>
            <a:r>
              <a:rPr lang="en-US" sz="2000" kern="0" dirty="0" err="1">
                <a:latin typeface="+mn-lt"/>
                <a:cs typeface="+mn-cs"/>
              </a:rPr>
              <a:t>I</a:t>
            </a:r>
            <a:r>
              <a:rPr lang="en-US" sz="2000" kern="0" baseline="-25000" dirty="0" err="1">
                <a:latin typeface="+mn-lt"/>
                <a:cs typeface="+mn-cs"/>
              </a:rPr>
              <a:t>rms</a:t>
            </a:r>
            <a:r>
              <a:rPr lang="en-US" sz="2000" kern="0" baseline="-25000" dirty="0">
                <a:latin typeface="+mn-lt"/>
                <a:cs typeface="+mn-cs"/>
              </a:rPr>
              <a:t> </a:t>
            </a:r>
            <a:r>
              <a:rPr lang="en-US" sz="2000" kern="0" dirty="0">
                <a:latin typeface="+mn-lt"/>
                <a:cs typeface="+mn-cs"/>
              </a:rPr>
              <a:t>= 120 V/2700 </a:t>
            </a:r>
            <a:r>
              <a:rPr lang="en-US" sz="2000" kern="0" dirty="0">
                <a:latin typeface="Symbol" pitchFamily="18" charset="2"/>
                <a:cs typeface="+mn-cs"/>
              </a:rPr>
              <a:t>W</a:t>
            </a:r>
            <a:r>
              <a:rPr lang="en-US" sz="2000" kern="0" dirty="0">
                <a:latin typeface="+mn-lt"/>
                <a:cs typeface="+mn-cs"/>
              </a:rPr>
              <a:t> = 44 </a:t>
            </a:r>
            <a:r>
              <a:rPr lang="en-US" sz="2000" kern="0" dirty="0" err="1">
                <a:latin typeface="+mn-lt"/>
                <a:cs typeface="+mn-cs"/>
              </a:rPr>
              <a:t>mA</a:t>
            </a:r>
            <a:endParaRPr lang="en-US" sz="2000" kern="0" baseline="-25000" dirty="0">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62600"/>
            <a:ext cx="457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464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556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3"/>
          <p:cNvSpPr>
            <a:spLocks noChangeArrowheads="1"/>
          </p:cNvSpPr>
          <p:nvPr/>
        </p:nvSpPr>
        <p:spPr bwMode="auto">
          <a:xfrm>
            <a:off x="228600" y="6858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An 8.00μF capacitor is connected to the terminals of a 60.0-Hz  AC source whose rms voltage is 150 V. Find the capacitive reactance and the rms current in the circuit</a:t>
            </a:r>
          </a:p>
        </p:txBody>
      </p:sp>
      <p:sp>
        <p:nvSpPr>
          <p:cNvPr id="44038" name="Rectangle 4"/>
          <p:cNvSpPr>
            <a:spLocks noChangeArrowheads="1"/>
          </p:cNvSpPr>
          <p:nvPr/>
        </p:nvSpPr>
        <p:spPr bwMode="auto">
          <a:xfrm>
            <a:off x="381000" y="76200"/>
            <a:ext cx="7364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0B050"/>
                </a:solidFill>
              </a:rPr>
              <a:t>Example A Purely Capacitive AC Circuit</a:t>
            </a:r>
          </a:p>
        </p:txBody>
      </p:sp>
      <p:sp>
        <p:nvSpPr>
          <p:cNvPr id="44039" name="Rectangle 7"/>
          <p:cNvSpPr>
            <a:spLocks noChangeArrowheads="1"/>
          </p:cNvSpPr>
          <p:nvPr/>
        </p:nvSpPr>
        <p:spPr bwMode="auto">
          <a:xfrm>
            <a:off x="0" y="3505200"/>
            <a:ext cx="891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What if the frequency is doubled? What happens to the rms current in the circuit?</a:t>
            </a:r>
          </a:p>
          <a:p>
            <a:pPr eaLnBrk="1" hangingPunct="1"/>
            <a:r>
              <a:rPr lang="en-US" altLang="en-US" sz="2400" b="1">
                <a:solidFill>
                  <a:srgbClr val="00B050"/>
                </a:solidFill>
              </a:rPr>
              <a:t>If the frequency increases</a:t>
            </a:r>
            <a:r>
              <a:rPr lang="en-US" altLang="en-US" sz="2400" b="1"/>
              <a:t>, </a:t>
            </a:r>
            <a:r>
              <a:rPr lang="en-US" altLang="en-US" sz="2400" b="1">
                <a:solidFill>
                  <a:srgbClr val="0070C0"/>
                </a:solidFill>
              </a:rPr>
              <a:t>the capacitive reactance </a:t>
            </a:r>
            <a:r>
              <a:rPr lang="en-US" altLang="en-US" sz="2400">
                <a:solidFill>
                  <a:srgbClr val="0070C0"/>
                </a:solidFill>
              </a:rPr>
              <a:t>decreases</a:t>
            </a:r>
            <a:r>
              <a:rPr lang="en-US" altLang="en-US" sz="2400"/>
              <a:t>—just the opposite as in the case of an inductor. </a:t>
            </a:r>
            <a:r>
              <a:rPr lang="en-US" altLang="en-US" sz="2400">
                <a:solidFill>
                  <a:srgbClr val="0070C0"/>
                </a:solidFill>
              </a:rPr>
              <a:t>The decrease in capacitive reactance results in an increase in the current. </a:t>
            </a:r>
            <a:r>
              <a:rPr lang="en-US" altLang="en-US" sz="2400"/>
              <a:t>      Let us calculate the new capacitive reactance</a:t>
            </a:r>
          </a:p>
        </p:txBody>
      </p:sp>
      <p:pic>
        <p:nvPicPr>
          <p:cNvPr id="440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791200"/>
            <a:ext cx="358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The </a:t>
            </a:r>
            <a:r>
              <a:rPr lang="en-US" altLang="en-US" i="1" smtClean="0"/>
              <a:t>RLC</a:t>
            </a:r>
            <a:r>
              <a:rPr lang="en-US" altLang="en-US" smtClean="0"/>
              <a:t> Series Circuit</a:t>
            </a:r>
          </a:p>
        </p:txBody>
      </p:sp>
      <p:sp>
        <p:nvSpPr>
          <p:cNvPr id="45059" name="Rectangle 3"/>
          <p:cNvSpPr>
            <a:spLocks noGrp="1" noChangeArrowheads="1"/>
          </p:cNvSpPr>
          <p:nvPr>
            <p:ph type="body" sz="half" idx="1"/>
          </p:nvPr>
        </p:nvSpPr>
        <p:spPr/>
        <p:txBody>
          <a:bodyPr/>
          <a:lstStyle/>
          <a:p>
            <a:pPr eaLnBrk="1" hangingPunct="1"/>
            <a:r>
              <a:rPr lang="en-US" altLang="en-US" sz="2600" smtClean="0"/>
              <a:t>The resistor, inductor, and capacitor can be combined in a circuit</a:t>
            </a:r>
          </a:p>
          <a:p>
            <a:pPr eaLnBrk="1" hangingPunct="1"/>
            <a:r>
              <a:rPr lang="en-US" altLang="en-US" sz="2600" smtClean="0"/>
              <a:t>The current and the voltage in the circuit vary sinusoidally with time</a:t>
            </a:r>
          </a:p>
        </p:txBody>
      </p:sp>
      <p:pic>
        <p:nvPicPr>
          <p:cNvPr id="45060" name="Picture 9" descr="33-13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76800" y="1600200"/>
            <a:ext cx="4038600" cy="3735388"/>
          </a:xfrm>
        </p:spPr>
      </p:pic>
      <p:pic>
        <p:nvPicPr>
          <p:cNvPr id="4506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67200"/>
            <a:ext cx="3968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181600"/>
            <a:ext cx="62372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4294967295"/>
          </p:nvPr>
        </p:nvSpPr>
        <p:spPr>
          <a:xfrm>
            <a:off x="304800" y="914400"/>
            <a:ext cx="8229600" cy="990600"/>
          </a:xfrm>
        </p:spPr>
        <p:txBody>
          <a:bodyPr/>
          <a:lstStyle/>
          <a:p>
            <a:pPr eaLnBrk="1" hangingPunct="1"/>
            <a:r>
              <a:rPr lang="en-US" altLang="en-US" sz="2800" smtClean="0"/>
              <a:t>The current in any circuit driven by an AC source is an alternating current that varies sinusoidally with time</a:t>
            </a:r>
          </a:p>
        </p:txBody>
      </p:sp>
      <p:sp>
        <p:nvSpPr>
          <p:cNvPr id="2052" name="Text Box 13"/>
          <p:cNvSpPr txBox="1">
            <a:spLocks noChangeArrowheads="1"/>
          </p:cNvSpPr>
          <p:nvPr/>
        </p:nvSpPr>
        <p:spPr bwMode="auto">
          <a:xfrm>
            <a:off x="381000" y="20574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latin typeface="Times" panose="02020603050405020304" pitchFamily="18" charset="0"/>
                <a:cs typeface="Times New Roman" panose="02020603050405020304" pitchFamily="18" charset="0"/>
              </a:rPr>
              <a:t>Sine waves are characterized by the amplitude and period. The</a:t>
            </a:r>
            <a:r>
              <a:rPr lang="en-US" altLang="en-US" sz="2400" b="1">
                <a:latin typeface="Times" panose="02020603050405020304" pitchFamily="18" charset="0"/>
                <a:cs typeface="Times New Roman" panose="02020603050405020304" pitchFamily="18" charset="0"/>
              </a:rPr>
              <a:t> amplitude</a:t>
            </a:r>
            <a:r>
              <a:rPr lang="en-US" altLang="en-US" sz="2400">
                <a:latin typeface="Times" panose="02020603050405020304" pitchFamily="18" charset="0"/>
                <a:cs typeface="Times New Roman" panose="02020603050405020304" pitchFamily="18" charset="0"/>
              </a:rPr>
              <a:t> is the maximum value of a voltage or current; the </a:t>
            </a:r>
            <a:r>
              <a:rPr lang="en-US" altLang="en-US" sz="2400" b="1">
                <a:latin typeface="Times" panose="02020603050405020304" pitchFamily="18" charset="0"/>
                <a:cs typeface="Times New Roman" panose="02020603050405020304" pitchFamily="18" charset="0"/>
              </a:rPr>
              <a:t>period</a:t>
            </a:r>
            <a:r>
              <a:rPr lang="en-US" altLang="en-US" sz="2400">
                <a:latin typeface="Times" panose="02020603050405020304" pitchFamily="18" charset="0"/>
                <a:cs typeface="Times New Roman" panose="02020603050405020304" pitchFamily="18" charset="0"/>
              </a:rPr>
              <a:t> is the time interval for one complete cycle. </a:t>
            </a:r>
          </a:p>
        </p:txBody>
      </p:sp>
      <p:graphicFrame>
        <p:nvGraphicFramePr>
          <p:cNvPr id="4" name="Object 3"/>
          <p:cNvGraphicFramePr>
            <a:graphicFrameLocks noChangeAspect="1"/>
          </p:cNvGraphicFramePr>
          <p:nvPr/>
        </p:nvGraphicFramePr>
        <p:xfrm>
          <a:off x="4191000" y="3200400"/>
          <a:ext cx="4327525" cy="2654300"/>
        </p:xfrm>
        <a:graphic>
          <a:graphicData uri="http://schemas.openxmlformats.org/presentationml/2006/ole">
            <mc:AlternateContent xmlns:mc="http://schemas.openxmlformats.org/markup-compatibility/2006">
              <mc:Choice xmlns:v="urn:schemas-microsoft-com:vml" Requires="v">
                <p:oleObj spid="_x0000_s2070" name="CorelDRAW" r:id="rId4" imgW="4328280" imgH="2654280" progId="">
                  <p:embed/>
                </p:oleObj>
              </mc:Choice>
              <mc:Fallback>
                <p:oleObj name="CorelDRAW" r:id="rId4" imgW="4328280" imgH="26542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200400"/>
                        <a:ext cx="432752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18"/>
          <p:cNvSpPr txBox="1">
            <a:spLocks noChangeArrowheads="1"/>
          </p:cNvSpPr>
          <p:nvPr/>
        </p:nvSpPr>
        <p:spPr bwMode="auto">
          <a:xfrm>
            <a:off x="381000" y="3733800"/>
            <a:ext cx="358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t>The amplitude (</a:t>
            </a:r>
            <a:r>
              <a:rPr lang="en-US" altLang="en-US" sz="2400" i="1"/>
              <a:t>A</a:t>
            </a:r>
            <a:r>
              <a:rPr lang="en-US" altLang="en-US" sz="2400"/>
              <a:t>) of this sine wave is </a:t>
            </a:r>
          </a:p>
        </p:txBody>
      </p:sp>
      <p:sp>
        <p:nvSpPr>
          <p:cNvPr id="6" name="Text Box 19"/>
          <p:cNvSpPr txBox="1">
            <a:spLocks noChangeArrowheads="1"/>
          </p:cNvSpPr>
          <p:nvPr/>
        </p:nvSpPr>
        <p:spPr bwMode="auto">
          <a:xfrm>
            <a:off x="2209800" y="4114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rPr>
              <a:t>20 V</a:t>
            </a:r>
          </a:p>
        </p:txBody>
      </p:sp>
      <p:sp>
        <p:nvSpPr>
          <p:cNvPr id="7" name="Text Box 20"/>
          <p:cNvSpPr txBox="1">
            <a:spLocks noChangeArrowheads="1"/>
          </p:cNvSpPr>
          <p:nvPr/>
        </p:nvSpPr>
        <p:spPr bwMode="auto">
          <a:xfrm>
            <a:off x="228600" y="4953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t>The period is </a:t>
            </a:r>
          </a:p>
        </p:txBody>
      </p:sp>
      <p:sp>
        <p:nvSpPr>
          <p:cNvPr id="8" name="Text Box 21"/>
          <p:cNvSpPr txBox="1">
            <a:spLocks noChangeArrowheads="1"/>
          </p:cNvSpPr>
          <p:nvPr/>
        </p:nvSpPr>
        <p:spPr bwMode="auto">
          <a:xfrm>
            <a:off x="2286000" y="49434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rPr>
              <a:t>50.0 </a:t>
            </a:r>
            <a:r>
              <a:rPr lang="en-US" altLang="en-US" sz="2400">
                <a:solidFill>
                  <a:srgbClr val="FF0000"/>
                </a:solidFill>
                <a:latin typeface="Symbol" panose="05050102010706020507" pitchFamily="18" charset="2"/>
              </a:rPr>
              <a:t>m</a:t>
            </a:r>
            <a:r>
              <a:rPr lang="en-US" altLang="en-US" sz="2400">
                <a:solidFill>
                  <a:srgbClr val="FF0000"/>
                </a:solidFill>
              </a:rPr>
              <a:t>s</a:t>
            </a:r>
          </a:p>
        </p:txBody>
      </p:sp>
      <p:grpSp>
        <p:nvGrpSpPr>
          <p:cNvPr id="2" name="Group 22"/>
          <p:cNvGrpSpPr>
            <a:grpSpLocks/>
          </p:cNvGrpSpPr>
          <p:nvPr/>
        </p:nvGrpSpPr>
        <p:grpSpPr bwMode="auto">
          <a:xfrm>
            <a:off x="5257800" y="3352800"/>
            <a:ext cx="762000" cy="1219200"/>
            <a:chOff x="3312" y="2190"/>
            <a:chExt cx="480" cy="768"/>
          </a:xfrm>
        </p:grpSpPr>
        <p:sp>
          <p:nvSpPr>
            <p:cNvPr id="2065" name="Line 23"/>
            <p:cNvSpPr>
              <a:spLocks noChangeShapeType="1"/>
            </p:cNvSpPr>
            <p:nvPr/>
          </p:nvSpPr>
          <p:spPr bwMode="auto">
            <a:xfrm>
              <a:off x="3450" y="2190"/>
              <a:ext cx="1" cy="76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6" name="Rectangle 24"/>
            <p:cNvSpPr>
              <a:spLocks noChangeArrowheads="1"/>
            </p:cNvSpPr>
            <p:nvPr/>
          </p:nvSpPr>
          <p:spPr bwMode="auto">
            <a:xfrm>
              <a:off x="3312" y="2490"/>
              <a:ext cx="336" cy="246"/>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67" name="Text Box 25"/>
            <p:cNvSpPr txBox="1">
              <a:spLocks noChangeArrowheads="1"/>
            </p:cNvSpPr>
            <p:nvPr/>
          </p:nvSpPr>
          <p:spPr bwMode="auto">
            <a:xfrm>
              <a:off x="3312" y="2448"/>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i="1"/>
                <a:t>A</a:t>
              </a:r>
              <a:endParaRPr lang="en-US" altLang="en-US" sz="2400" baseline="-25000"/>
            </a:p>
          </p:txBody>
        </p:sp>
      </p:grpSp>
      <p:grpSp>
        <p:nvGrpSpPr>
          <p:cNvPr id="3" name="Group 34"/>
          <p:cNvGrpSpPr>
            <a:grpSpLocks/>
          </p:cNvGrpSpPr>
          <p:nvPr/>
        </p:nvGrpSpPr>
        <p:grpSpPr bwMode="auto">
          <a:xfrm>
            <a:off x="4699000" y="4667250"/>
            <a:ext cx="3225800" cy="1447800"/>
            <a:chOff x="2960" y="2940"/>
            <a:chExt cx="2032" cy="912"/>
          </a:xfrm>
        </p:grpSpPr>
        <p:sp>
          <p:nvSpPr>
            <p:cNvPr id="2061" name="Line 28"/>
            <p:cNvSpPr>
              <a:spLocks noChangeShapeType="1"/>
            </p:cNvSpPr>
            <p:nvPr/>
          </p:nvSpPr>
          <p:spPr bwMode="auto">
            <a:xfrm>
              <a:off x="2960" y="3756"/>
              <a:ext cx="201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2" name="Line 29"/>
            <p:cNvSpPr>
              <a:spLocks noChangeShapeType="1"/>
            </p:cNvSpPr>
            <p:nvPr/>
          </p:nvSpPr>
          <p:spPr bwMode="auto">
            <a:xfrm>
              <a:off x="4992" y="2940"/>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 name="Line 30"/>
            <p:cNvSpPr>
              <a:spLocks noChangeShapeType="1"/>
            </p:cNvSpPr>
            <p:nvPr/>
          </p:nvSpPr>
          <p:spPr bwMode="auto">
            <a:xfrm>
              <a:off x="3360" y="375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4" name="Text Box 32"/>
            <p:cNvSpPr txBox="1">
              <a:spLocks noChangeArrowheads="1"/>
            </p:cNvSpPr>
            <p:nvPr/>
          </p:nvSpPr>
          <p:spPr bwMode="auto">
            <a:xfrm>
              <a:off x="3648" y="3552"/>
              <a:ext cx="240" cy="294"/>
            </a:xfrm>
            <a:prstGeom prst="rect">
              <a:avLst/>
            </a:prstGeom>
            <a:solidFill>
              <a:schemeClr val="tx2"/>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i="1"/>
                <a:t>T</a:t>
              </a:r>
            </a:p>
          </p:txBody>
        </p:sp>
      </p:grpSp>
      <p:sp>
        <p:nvSpPr>
          <p:cNvPr id="18" name="Text Box 14"/>
          <p:cNvSpPr txBox="1">
            <a:spLocks noChangeArrowheads="1"/>
          </p:cNvSpPr>
          <p:nvPr/>
        </p:nvSpPr>
        <p:spPr bwMode="auto">
          <a:xfrm>
            <a:off x="152400" y="60198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t>If the period is 50 </a:t>
            </a:r>
            <a:r>
              <a:rPr lang="en-US" altLang="en-US" sz="2400">
                <a:latin typeface="Symbol" panose="05050102010706020507" pitchFamily="18" charset="2"/>
              </a:rPr>
              <a:t>m</a:t>
            </a:r>
            <a:r>
              <a:rPr lang="en-US" altLang="en-US" sz="2400"/>
              <a:t>s, the frequency is</a:t>
            </a:r>
          </a:p>
        </p:txBody>
      </p:sp>
      <p:sp>
        <p:nvSpPr>
          <p:cNvPr id="19" name="Text Box 15"/>
          <p:cNvSpPr txBox="1">
            <a:spLocks noChangeArrowheads="1"/>
          </p:cNvSpPr>
          <p:nvPr/>
        </p:nvSpPr>
        <p:spPr bwMode="auto">
          <a:xfrm>
            <a:off x="5486400" y="6096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rPr>
              <a:t>0.02 MHz = 20 kHz.</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nodeType="afterGroup">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18" grpId="0" autoUpdateAnimBg="0"/>
      <p:bldP spid="1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n-US" altLang="en-US" smtClean="0"/>
              <a:t>The </a:t>
            </a:r>
            <a:r>
              <a:rPr lang="en-US" altLang="en-US" i="1" smtClean="0"/>
              <a:t>RLC </a:t>
            </a:r>
            <a:r>
              <a:rPr lang="en-US" altLang="en-US" smtClean="0"/>
              <a:t>Series Circuit, cont.</a:t>
            </a:r>
          </a:p>
        </p:txBody>
      </p:sp>
      <p:sp>
        <p:nvSpPr>
          <p:cNvPr id="46083" name="Rectangle 5"/>
          <p:cNvSpPr>
            <a:spLocks noGrp="1" noChangeArrowheads="1"/>
          </p:cNvSpPr>
          <p:nvPr>
            <p:ph idx="1"/>
          </p:nvPr>
        </p:nvSpPr>
        <p:spPr/>
        <p:txBody>
          <a:bodyPr rtlCol="0">
            <a:normAutofit lnSpcReduction="10000"/>
          </a:bodyPr>
          <a:lstStyle/>
          <a:p>
            <a:pPr eaLnBrk="1" fontAlgn="auto" hangingPunct="1">
              <a:spcAft>
                <a:spcPts val="0"/>
              </a:spcAft>
              <a:defRPr/>
            </a:pPr>
            <a:r>
              <a:rPr lang="en-US" dirty="0" smtClean="0"/>
              <a:t>The instantaneous voltage would be given by </a:t>
            </a:r>
            <a:r>
              <a:rPr lang="en-US" i="1" dirty="0" err="1" smtClean="0">
                <a:solidFill>
                  <a:srgbClr val="FF0000"/>
                </a:solidFill>
                <a:latin typeface="Lucida Grande" pitchFamily="1" charset="0"/>
              </a:rPr>
              <a:t>Δ</a:t>
            </a:r>
            <a:r>
              <a:rPr lang="en-US" i="1" dirty="0" err="1" smtClean="0">
                <a:solidFill>
                  <a:srgbClr val="FF0000"/>
                </a:solidFill>
              </a:rPr>
              <a:t>v</a:t>
            </a:r>
            <a:r>
              <a:rPr lang="en-US" i="1" dirty="0" smtClean="0">
                <a:solidFill>
                  <a:srgbClr val="FF0000"/>
                </a:solidFill>
              </a:rPr>
              <a:t> = </a:t>
            </a:r>
            <a:r>
              <a:rPr lang="en-US" i="1" dirty="0" err="1" smtClean="0">
                <a:solidFill>
                  <a:srgbClr val="FF0000"/>
                </a:solidFill>
                <a:latin typeface="Lucida Grande" pitchFamily="1" charset="0"/>
              </a:rPr>
              <a:t>Δ</a:t>
            </a:r>
            <a:r>
              <a:rPr lang="en-US" i="1" dirty="0" err="1" smtClean="0">
                <a:solidFill>
                  <a:srgbClr val="FF0000"/>
                </a:solidFill>
              </a:rPr>
              <a:t>V</a:t>
            </a:r>
            <a:r>
              <a:rPr lang="en-US" i="1" baseline="-25000" dirty="0" err="1" smtClean="0">
                <a:solidFill>
                  <a:srgbClr val="FF0000"/>
                </a:solidFill>
              </a:rPr>
              <a:t>max</a:t>
            </a:r>
            <a:r>
              <a:rPr lang="en-US" i="1" dirty="0" smtClean="0">
                <a:solidFill>
                  <a:srgbClr val="FF0000"/>
                </a:solidFill>
              </a:rPr>
              <a:t> sin </a:t>
            </a:r>
            <a:r>
              <a:rPr lang="en-US" i="1" dirty="0" err="1" smtClean="0">
                <a:solidFill>
                  <a:srgbClr val="FF0000"/>
                </a:solidFill>
                <a:latin typeface="Lucida Grande" pitchFamily="1" charset="0"/>
              </a:rPr>
              <a:t>ω</a:t>
            </a:r>
            <a:r>
              <a:rPr lang="en-US" i="1" dirty="0" err="1" smtClean="0">
                <a:solidFill>
                  <a:srgbClr val="FF0000"/>
                </a:solidFill>
              </a:rPr>
              <a:t>t</a:t>
            </a:r>
            <a:endParaRPr lang="en-US" i="1" dirty="0" smtClean="0">
              <a:solidFill>
                <a:srgbClr val="FF0000"/>
              </a:solidFill>
            </a:endParaRPr>
          </a:p>
          <a:p>
            <a:pPr eaLnBrk="1" fontAlgn="auto" hangingPunct="1">
              <a:spcAft>
                <a:spcPts val="0"/>
              </a:spcAft>
              <a:defRPr/>
            </a:pPr>
            <a:r>
              <a:rPr lang="en-US" dirty="0" smtClean="0"/>
              <a:t>The instantaneous current would be given by </a:t>
            </a:r>
            <a:r>
              <a:rPr lang="en-US" i="1" dirty="0" err="1" smtClean="0"/>
              <a:t>i</a:t>
            </a:r>
            <a:r>
              <a:rPr lang="en-US" i="1" dirty="0" smtClean="0"/>
              <a:t> = </a:t>
            </a:r>
            <a:r>
              <a:rPr lang="en-US" i="1" dirty="0" smtClean="0">
                <a:solidFill>
                  <a:srgbClr val="FF0000"/>
                </a:solidFill>
              </a:rPr>
              <a:t>I</a:t>
            </a:r>
            <a:r>
              <a:rPr lang="en-US" i="1" baseline="-25000" dirty="0" smtClean="0">
                <a:solidFill>
                  <a:srgbClr val="FF0000"/>
                </a:solidFill>
              </a:rPr>
              <a:t>max</a:t>
            </a:r>
            <a:r>
              <a:rPr lang="en-US" i="1" dirty="0" smtClean="0">
                <a:solidFill>
                  <a:srgbClr val="FF0000"/>
                </a:solidFill>
              </a:rPr>
              <a:t> sin (</a:t>
            </a:r>
            <a:r>
              <a:rPr lang="en-US" i="1" dirty="0" err="1" smtClean="0">
                <a:solidFill>
                  <a:srgbClr val="FF0000"/>
                </a:solidFill>
                <a:latin typeface="Lucida Grande" pitchFamily="1" charset="0"/>
              </a:rPr>
              <a:t>ω</a:t>
            </a:r>
            <a:r>
              <a:rPr lang="en-US" i="1" dirty="0" err="1" smtClean="0">
                <a:solidFill>
                  <a:srgbClr val="FF0000"/>
                </a:solidFill>
              </a:rPr>
              <a:t>t</a:t>
            </a:r>
            <a:r>
              <a:rPr lang="en-US" i="1" dirty="0" smtClean="0">
                <a:solidFill>
                  <a:srgbClr val="FF0000"/>
                </a:solidFill>
              </a:rPr>
              <a:t> - </a:t>
            </a:r>
            <a:r>
              <a:rPr lang="en-US" i="1" dirty="0" smtClean="0">
                <a:solidFill>
                  <a:srgbClr val="FF0000"/>
                </a:solidFill>
                <a:latin typeface="Lucida Grande" pitchFamily="1" charset="0"/>
              </a:rPr>
              <a:t>φ</a:t>
            </a:r>
            <a:r>
              <a:rPr lang="en-US" i="1" dirty="0" smtClean="0">
                <a:solidFill>
                  <a:srgbClr val="FF0000"/>
                </a:solidFill>
              </a:rPr>
              <a:t>)</a:t>
            </a:r>
          </a:p>
          <a:p>
            <a:pPr lvl="1" eaLnBrk="1" fontAlgn="auto" hangingPunct="1">
              <a:spcAft>
                <a:spcPts val="0"/>
              </a:spcAft>
              <a:defRPr/>
            </a:pPr>
            <a:r>
              <a:rPr lang="en-US" dirty="0" smtClean="0">
                <a:latin typeface="Lucida Grande" pitchFamily="1" charset="0"/>
              </a:rPr>
              <a:t>φ</a:t>
            </a:r>
            <a:r>
              <a:rPr lang="en-US" dirty="0" smtClean="0"/>
              <a:t> is the </a:t>
            </a:r>
            <a:r>
              <a:rPr lang="en-US" b="1" dirty="0" smtClean="0"/>
              <a:t>phase angle</a:t>
            </a:r>
            <a:r>
              <a:rPr lang="en-US" dirty="0" smtClean="0"/>
              <a:t> between the current and the applied voltage</a:t>
            </a:r>
          </a:p>
          <a:p>
            <a:pPr eaLnBrk="1" fontAlgn="auto" hangingPunct="1">
              <a:spcAft>
                <a:spcPts val="0"/>
              </a:spcAft>
              <a:defRPr/>
            </a:pPr>
            <a:r>
              <a:rPr lang="en-US" dirty="0" smtClean="0"/>
              <a:t>Since the elements are in series, the current at all points in the circuit has the same amplitude and phase</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i="1" smtClean="0"/>
              <a:t>i</a:t>
            </a:r>
            <a:r>
              <a:rPr lang="en-US" smtClean="0"/>
              <a:t> and </a:t>
            </a:r>
            <a:r>
              <a:rPr lang="en-US" i="1" smtClean="0"/>
              <a:t>v</a:t>
            </a:r>
            <a:r>
              <a:rPr lang="en-US" smtClean="0"/>
              <a:t> Phase Relationships – Graphical View</a:t>
            </a:r>
          </a:p>
        </p:txBody>
      </p:sp>
      <p:sp>
        <p:nvSpPr>
          <p:cNvPr id="47107" name="Rectangle 3"/>
          <p:cNvSpPr>
            <a:spLocks noGrp="1" noChangeArrowheads="1"/>
          </p:cNvSpPr>
          <p:nvPr>
            <p:ph type="body" sz="half" idx="1"/>
          </p:nvPr>
        </p:nvSpPr>
        <p:spPr>
          <a:xfrm>
            <a:off x="457200" y="1719263"/>
            <a:ext cx="4343400" cy="4411662"/>
          </a:xfrm>
        </p:spPr>
        <p:txBody>
          <a:bodyPr/>
          <a:lstStyle/>
          <a:p>
            <a:pPr eaLnBrk="1" hangingPunct="1">
              <a:lnSpc>
                <a:spcPct val="90000"/>
              </a:lnSpc>
            </a:pPr>
            <a:r>
              <a:rPr lang="en-US" altLang="en-US" sz="2800" smtClean="0"/>
              <a:t>The instantaneous voltage across the resistor is in phase with the current</a:t>
            </a:r>
          </a:p>
          <a:p>
            <a:pPr eaLnBrk="1" hangingPunct="1">
              <a:lnSpc>
                <a:spcPct val="90000"/>
              </a:lnSpc>
            </a:pPr>
            <a:r>
              <a:rPr lang="en-US" altLang="en-US" sz="2800" smtClean="0"/>
              <a:t>The instantaneous voltage across the inductor leads the current by 90°</a:t>
            </a:r>
          </a:p>
          <a:p>
            <a:pPr eaLnBrk="1" hangingPunct="1">
              <a:lnSpc>
                <a:spcPct val="90000"/>
              </a:lnSpc>
            </a:pPr>
            <a:r>
              <a:rPr lang="en-US" altLang="en-US" sz="2800" smtClean="0"/>
              <a:t>The instantaneous voltage across the capacitor lags the current by 90°</a:t>
            </a:r>
          </a:p>
        </p:txBody>
      </p:sp>
      <p:pic>
        <p:nvPicPr>
          <p:cNvPr id="47108" name="Picture 12" descr="331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1305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p:txBody>
          <a:bodyPr rtlCol="0">
            <a:normAutofit fontScale="90000"/>
          </a:bodyPr>
          <a:lstStyle/>
          <a:p>
            <a:pPr eaLnBrk="1" fontAlgn="auto" hangingPunct="1">
              <a:spcAft>
                <a:spcPts val="0"/>
              </a:spcAft>
              <a:defRPr/>
            </a:pPr>
            <a:r>
              <a:rPr lang="en-US" i="1" smtClean="0"/>
              <a:t>i</a:t>
            </a:r>
            <a:r>
              <a:rPr lang="en-US" smtClean="0"/>
              <a:t> and </a:t>
            </a:r>
            <a:r>
              <a:rPr lang="en-US" i="1" smtClean="0"/>
              <a:t>v</a:t>
            </a:r>
            <a:r>
              <a:rPr lang="en-US" smtClean="0"/>
              <a:t> Phase Relationships – Equations </a:t>
            </a:r>
          </a:p>
        </p:txBody>
      </p:sp>
      <p:sp>
        <p:nvSpPr>
          <p:cNvPr id="17412" name="Rectangle 6"/>
          <p:cNvSpPr>
            <a:spLocks noGrp="1" noChangeArrowheads="1"/>
          </p:cNvSpPr>
          <p:nvPr>
            <p:ph idx="1"/>
          </p:nvPr>
        </p:nvSpPr>
        <p:spPr/>
        <p:txBody>
          <a:bodyPr/>
          <a:lstStyle/>
          <a:p>
            <a:pPr eaLnBrk="1" hangingPunct="1"/>
            <a:r>
              <a:rPr lang="en-US" altLang="en-US" smtClean="0"/>
              <a:t>The instantaneous voltage across each of the three circuit elements can be expressed as</a:t>
            </a:r>
          </a:p>
        </p:txBody>
      </p:sp>
      <p:graphicFrame>
        <p:nvGraphicFramePr>
          <p:cNvPr id="17410" name="Object 0"/>
          <p:cNvGraphicFramePr>
            <a:graphicFrameLocks noChangeAspect="1"/>
          </p:cNvGraphicFramePr>
          <p:nvPr/>
        </p:nvGraphicFramePr>
        <p:xfrm>
          <a:off x="901700" y="2868613"/>
          <a:ext cx="6122988" cy="2474912"/>
        </p:xfrm>
        <a:graphic>
          <a:graphicData uri="http://schemas.openxmlformats.org/presentationml/2006/ole">
            <mc:AlternateContent xmlns:mc="http://schemas.openxmlformats.org/markup-compatibility/2006">
              <mc:Choice xmlns:v="urn:schemas-microsoft-com:vml" Requires="v">
                <p:oleObj spid="_x0000_s17415" name="Equation" r:id="rId4" imgW="2793960" imgH="1130040" progId="">
                  <p:embed/>
                </p:oleObj>
              </mc:Choice>
              <mc:Fallback>
                <p:oleObj name="Equation" r:id="rId4" imgW="2793960" imgH="113004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868613"/>
                        <a:ext cx="6122988" cy="247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altLang="en-US" smtClean="0"/>
              <a:t>More About Voltage in RLC Circuits</a:t>
            </a:r>
          </a:p>
        </p:txBody>
      </p:sp>
      <p:sp>
        <p:nvSpPr>
          <p:cNvPr id="48131" name="Rectangle 5"/>
          <p:cNvSpPr>
            <a:spLocks noGrp="1" noChangeArrowheads="1"/>
          </p:cNvSpPr>
          <p:nvPr>
            <p:ph idx="1"/>
          </p:nvPr>
        </p:nvSpPr>
        <p:spPr/>
        <p:txBody>
          <a:bodyPr/>
          <a:lstStyle/>
          <a:p>
            <a:pPr eaLnBrk="1" hangingPunct="1"/>
            <a:r>
              <a:rPr lang="en-US" altLang="en-US" sz="2600" smtClean="0">
                <a:latin typeface="Lucida Grande"/>
              </a:rPr>
              <a:t>Δ</a:t>
            </a:r>
            <a:r>
              <a:rPr lang="en-US" altLang="en-US" sz="2600" smtClean="0"/>
              <a:t>V</a:t>
            </a:r>
            <a:r>
              <a:rPr lang="en-US" altLang="en-US" sz="2600" baseline="-25000" smtClean="0"/>
              <a:t>R</a:t>
            </a:r>
            <a:r>
              <a:rPr lang="en-US" altLang="en-US" sz="2600" smtClean="0"/>
              <a:t> is the maximum voltage across the resistor and </a:t>
            </a:r>
            <a:r>
              <a:rPr lang="en-US" altLang="en-US" sz="2600" smtClean="0">
                <a:latin typeface="Lucida Grande"/>
              </a:rPr>
              <a:t>Δ</a:t>
            </a:r>
            <a:r>
              <a:rPr lang="en-US" altLang="en-US" sz="2600" smtClean="0"/>
              <a:t>V</a:t>
            </a:r>
            <a:r>
              <a:rPr lang="en-US" altLang="en-US" sz="2600" baseline="-25000" smtClean="0"/>
              <a:t>R</a:t>
            </a:r>
            <a:r>
              <a:rPr lang="en-US" altLang="en-US" sz="2600" smtClean="0"/>
              <a:t> = I</a:t>
            </a:r>
            <a:r>
              <a:rPr lang="en-US" altLang="en-US" sz="2600" baseline="-25000" smtClean="0"/>
              <a:t>max</a:t>
            </a:r>
            <a:r>
              <a:rPr lang="en-US" altLang="en-US" sz="2600" smtClean="0"/>
              <a:t>R</a:t>
            </a:r>
          </a:p>
          <a:p>
            <a:pPr eaLnBrk="1" hangingPunct="1"/>
            <a:r>
              <a:rPr lang="en-US" altLang="en-US" sz="2600" smtClean="0">
                <a:latin typeface="Lucida Grande"/>
              </a:rPr>
              <a:t>Δ</a:t>
            </a:r>
            <a:r>
              <a:rPr lang="en-US" altLang="en-US" sz="2600" smtClean="0"/>
              <a:t>V</a:t>
            </a:r>
            <a:r>
              <a:rPr lang="en-US" altLang="en-US" sz="2600" baseline="-25000" smtClean="0"/>
              <a:t>L</a:t>
            </a:r>
            <a:r>
              <a:rPr lang="en-US" altLang="en-US" sz="2600" smtClean="0"/>
              <a:t> is the maximum voltage across the inductor and </a:t>
            </a:r>
            <a:r>
              <a:rPr lang="en-US" altLang="en-US" sz="2600" smtClean="0">
                <a:latin typeface="Lucida Grande"/>
              </a:rPr>
              <a:t>Δ</a:t>
            </a:r>
            <a:r>
              <a:rPr lang="en-US" altLang="en-US" sz="2600" smtClean="0"/>
              <a:t>V</a:t>
            </a:r>
            <a:r>
              <a:rPr lang="en-US" altLang="en-US" sz="2600" baseline="-25000" smtClean="0"/>
              <a:t>L</a:t>
            </a:r>
            <a:r>
              <a:rPr lang="en-US" altLang="en-US" sz="2600" smtClean="0"/>
              <a:t> = I</a:t>
            </a:r>
            <a:r>
              <a:rPr lang="en-US" altLang="en-US" sz="2600" baseline="-25000" smtClean="0"/>
              <a:t>max</a:t>
            </a:r>
            <a:r>
              <a:rPr lang="en-US" altLang="en-US" sz="2600" smtClean="0"/>
              <a:t>X</a:t>
            </a:r>
            <a:r>
              <a:rPr lang="en-US" altLang="en-US" sz="2600" baseline="-25000" smtClean="0"/>
              <a:t>L</a:t>
            </a:r>
          </a:p>
          <a:p>
            <a:pPr eaLnBrk="1" hangingPunct="1"/>
            <a:r>
              <a:rPr lang="en-US" altLang="en-US" sz="2600" smtClean="0">
                <a:latin typeface="Lucida Grande"/>
              </a:rPr>
              <a:t>Δ</a:t>
            </a:r>
            <a:r>
              <a:rPr lang="en-US" altLang="en-US" sz="2600" smtClean="0"/>
              <a:t>V</a:t>
            </a:r>
            <a:r>
              <a:rPr lang="en-US" altLang="en-US" sz="2600" baseline="-25000" smtClean="0"/>
              <a:t>C</a:t>
            </a:r>
            <a:r>
              <a:rPr lang="en-US" altLang="en-US" sz="2600" smtClean="0"/>
              <a:t> is the maximum voltage across the  capacitor and </a:t>
            </a:r>
            <a:r>
              <a:rPr lang="en-US" altLang="en-US" sz="2600" smtClean="0">
                <a:latin typeface="Lucida Grande"/>
              </a:rPr>
              <a:t>Δ</a:t>
            </a:r>
            <a:r>
              <a:rPr lang="en-US" altLang="en-US" sz="2600" smtClean="0"/>
              <a:t>V</a:t>
            </a:r>
            <a:r>
              <a:rPr lang="en-US" altLang="en-US" sz="2600" baseline="-25000" smtClean="0"/>
              <a:t>C</a:t>
            </a:r>
            <a:r>
              <a:rPr lang="en-US" altLang="en-US" sz="2600" smtClean="0"/>
              <a:t> = I</a:t>
            </a:r>
            <a:r>
              <a:rPr lang="en-US" altLang="en-US" sz="2600" baseline="-25000" smtClean="0"/>
              <a:t>max</a:t>
            </a:r>
            <a:r>
              <a:rPr lang="en-US" altLang="en-US" sz="2600" smtClean="0"/>
              <a:t>X</a:t>
            </a:r>
            <a:r>
              <a:rPr lang="en-US" altLang="en-US" sz="2600" baseline="-25000" smtClean="0"/>
              <a:t>C</a:t>
            </a:r>
          </a:p>
          <a:p>
            <a:pPr eaLnBrk="1" hangingPunct="1"/>
            <a:r>
              <a:rPr lang="en-US" altLang="en-US" sz="2600" smtClean="0"/>
              <a:t>The sum of these voltages must equal the voltage from the AC source</a:t>
            </a:r>
          </a:p>
          <a:p>
            <a:pPr eaLnBrk="1" hangingPunct="1"/>
            <a:r>
              <a:rPr lang="en-US" altLang="en-US" sz="2600" smtClean="0"/>
              <a:t>Because of the different phase relationships with the current, they cannot be added directly</a:t>
            </a:r>
          </a:p>
          <a:p>
            <a:pPr eaLnBrk="1" hangingPunct="1"/>
            <a:endParaRPr lang="en-US" altLang="en-US" sz="2600" smtClean="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
          <p:cNvSpPr>
            <a:spLocks noGrp="1" noChangeArrowheads="1"/>
          </p:cNvSpPr>
          <p:nvPr>
            <p:ph type="title" idx="4294967295"/>
          </p:nvPr>
        </p:nvSpPr>
        <p:spPr>
          <a:xfrm>
            <a:off x="0" y="0"/>
            <a:ext cx="7543800" cy="838200"/>
          </a:xfrm>
        </p:spPr>
        <p:txBody>
          <a:bodyPr/>
          <a:lstStyle/>
          <a:p>
            <a:pPr eaLnBrk="1" hangingPunct="1"/>
            <a:r>
              <a:rPr lang="en-US" altLang="en-US" sz="3600" smtClean="0">
                <a:solidFill>
                  <a:srgbClr val="FF0000"/>
                </a:solidFill>
              </a:rPr>
              <a:t>Phasor Diagrams</a:t>
            </a:r>
          </a:p>
        </p:txBody>
      </p:sp>
      <p:sp>
        <p:nvSpPr>
          <p:cNvPr id="49155" name="Rectangle 12"/>
          <p:cNvSpPr>
            <a:spLocks noGrp="1" noChangeArrowheads="1"/>
          </p:cNvSpPr>
          <p:nvPr>
            <p:ph type="body" sz="half" idx="4294967295"/>
          </p:nvPr>
        </p:nvSpPr>
        <p:spPr>
          <a:xfrm>
            <a:off x="0" y="4000500"/>
            <a:ext cx="9144000" cy="2130425"/>
          </a:xfrm>
        </p:spPr>
        <p:txBody>
          <a:bodyPr/>
          <a:lstStyle/>
          <a:p>
            <a:pPr eaLnBrk="1" hangingPunct="1"/>
            <a:r>
              <a:rPr lang="en-US" altLang="en-US" sz="2400" smtClean="0"/>
              <a:t>To account for the different phases of the voltage drops, vector techniques are used</a:t>
            </a:r>
          </a:p>
          <a:p>
            <a:pPr eaLnBrk="1" hangingPunct="1"/>
            <a:r>
              <a:rPr lang="en-US" altLang="en-US" sz="2400" smtClean="0"/>
              <a:t>Remember the phasors are rotating vectors</a:t>
            </a:r>
          </a:p>
          <a:p>
            <a:pPr eaLnBrk="1" hangingPunct="1"/>
            <a:r>
              <a:rPr lang="en-US" altLang="en-US" sz="2400" smtClean="0"/>
              <a:t>The phasors for the individual elements are shown</a:t>
            </a:r>
          </a:p>
        </p:txBody>
      </p:sp>
      <p:pic>
        <p:nvPicPr>
          <p:cNvPr id="4915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8305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Resulting Phasor Diagram</a:t>
            </a:r>
          </a:p>
        </p:txBody>
      </p:sp>
      <p:sp>
        <p:nvSpPr>
          <p:cNvPr id="50179" name="Rectangle 3"/>
          <p:cNvSpPr>
            <a:spLocks noGrp="1" noChangeArrowheads="1"/>
          </p:cNvSpPr>
          <p:nvPr>
            <p:ph type="body" sz="half" idx="1"/>
          </p:nvPr>
        </p:nvSpPr>
        <p:spPr>
          <a:xfrm>
            <a:off x="228600" y="1719263"/>
            <a:ext cx="5029200" cy="2852737"/>
          </a:xfrm>
        </p:spPr>
        <p:txBody>
          <a:bodyPr/>
          <a:lstStyle/>
          <a:p>
            <a:pPr eaLnBrk="1" hangingPunct="1">
              <a:lnSpc>
                <a:spcPct val="90000"/>
              </a:lnSpc>
            </a:pPr>
            <a:r>
              <a:rPr lang="en-US" altLang="en-US" sz="2600" smtClean="0"/>
              <a:t>The individual phasor diagrams can be combined</a:t>
            </a:r>
          </a:p>
          <a:p>
            <a:pPr eaLnBrk="1" hangingPunct="1">
              <a:lnSpc>
                <a:spcPct val="90000"/>
              </a:lnSpc>
            </a:pPr>
            <a:r>
              <a:rPr lang="en-US" altLang="en-US" sz="2600" smtClean="0"/>
              <a:t>Here a single phasor </a:t>
            </a:r>
            <a:r>
              <a:rPr lang="en-US" altLang="en-US" sz="2600" i="1" smtClean="0">
                <a:latin typeface="Times New Roman" panose="02020603050405020304" pitchFamily="18" charset="0"/>
              </a:rPr>
              <a:t>I</a:t>
            </a:r>
            <a:r>
              <a:rPr lang="en-US" altLang="en-US" sz="2600" baseline="-25000" smtClean="0"/>
              <a:t>max</a:t>
            </a:r>
            <a:r>
              <a:rPr lang="en-US" altLang="en-US" sz="2600" smtClean="0"/>
              <a:t> is used to represent the current in each element</a:t>
            </a:r>
          </a:p>
          <a:p>
            <a:pPr lvl="1" eaLnBrk="1" hangingPunct="1">
              <a:lnSpc>
                <a:spcPct val="90000"/>
              </a:lnSpc>
            </a:pPr>
            <a:r>
              <a:rPr lang="en-US" altLang="en-US" sz="2200" smtClean="0"/>
              <a:t>In series, the current is the same in each element</a:t>
            </a:r>
          </a:p>
        </p:txBody>
      </p:sp>
      <p:pic>
        <p:nvPicPr>
          <p:cNvPr id="50180" name="Picture 9" descr="3315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5623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3434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Vector Addition of the Phasor Diagram</a:t>
            </a:r>
          </a:p>
        </p:txBody>
      </p:sp>
      <p:sp>
        <p:nvSpPr>
          <p:cNvPr id="51203" name="Rectangle 3"/>
          <p:cNvSpPr>
            <a:spLocks noGrp="1" noChangeArrowheads="1"/>
          </p:cNvSpPr>
          <p:nvPr>
            <p:ph type="body" sz="half" idx="1"/>
          </p:nvPr>
        </p:nvSpPr>
        <p:spPr/>
        <p:txBody>
          <a:bodyPr/>
          <a:lstStyle/>
          <a:p>
            <a:pPr eaLnBrk="1" hangingPunct="1"/>
            <a:r>
              <a:rPr lang="en-US" altLang="en-US" sz="2600" smtClean="0"/>
              <a:t>Vector addition is used to combine the voltage phasors</a:t>
            </a:r>
          </a:p>
          <a:p>
            <a:pPr eaLnBrk="1" hangingPunct="1"/>
            <a:r>
              <a:rPr lang="en-US" altLang="en-US" sz="2300" smtClean="0">
                <a:latin typeface="Lucida Grande"/>
                <a:cs typeface="Arial" panose="020B0604020202020204" pitchFamily="34" charset="0"/>
              </a:rPr>
              <a:t>Δ</a:t>
            </a:r>
            <a:r>
              <a:rPr lang="en-US" altLang="en-US" sz="2600" i="1" smtClean="0"/>
              <a:t>V</a:t>
            </a:r>
            <a:r>
              <a:rPr lang="en-US" altLang="en-US" sz="2600" i="1" baseline="-25000" smtClean="0"/>
              <a:t>L</a:t>
            </a:r>
            <a:r>
              <a:rPr lang="en-US" altLang="en-US" sz="2600" baseline="-25000" smtClean="0"/>
              <a:t> </a:t>
            </a:r>
            <a:r>
              <a:rPr lang="en-US" altLang="en-US" sz="2600" smtClean="0"/>
              <a:t> and </a:t>
            </a:r>
            <a:r>
              <a:rPr lang="en-US" altLang="en-US" sz="2300" smtClean="0">
                <a:latin typeface="Lucida Grande"/>
                <a:cs typeface="Arial" panose="020B0604020202020204" pitchFamily="34" charset="0"/>
              </a:rPr>
              <a:t>Δ</a:t>
            </a:r>
            <a:r>
              <a:rPr lang="en-US" altLang="en-US" sz="2600" i="1" smtClean="0"/>
              <a:t>V</a:t>
            </a:r>
            <a:r>
              <a:rPr lang="en-US" altLang="en-US" sz="2600" i="1" baseline="-25000" smtClean="0"/>
              <a:t>C</a:t>
            </a:r>
            <a:r>
              <a:rPr lang="en-US" altLang="en-US" sz="2600" baseline="-25000" smtClean="0"/>
              <a:t> </a:t>
            </a:r>
            <a:r>
              <a:rPr lang="en-US" altLang="en-US" sz="2600" smtClean="0"/>
              <a:t> are in opposite directions, so they can be combined</a:t>
            </a:r>
          </a:p>
          <a:p>
            <a:pPr eaLnBrk="1" hangingPunct="1"/>
            <a:r>
              <a:rPr lang="en-US" altLang="en-US" sz="2600" smtClean="0"/>
              <a:t>Their resultant is perpendicular to </a:t>
            </a:r>
            <a:r>
              <a:rPr lang="en-US" altLang="en-US" sz="2300" smtClean="0">
                <a:latin typeface="Lucida Grande"/>
                <a:cs typeface="Arial" panose="020B0604020202020204" pitchFamily="34" charset="0"/>
              </a:rPr>
              <a:t>Δ</a:t>
            </a:r>
            <a:r>
              <a:rPr lang="en-US" altLang="en-US" sz="2600" i="1" smtClean="0"/>
              <a:t>V</a:t>
            </a:r>
            <a:r>
              <a:rPr lang="en-US" altLang="en-US" sz="2600" i="1" baseline="-25000" smtClean="0"/>
              <a:t>R</a:t>
            </a:r>
          </a:p>
        </p:txBody>
      </p:sp>
      <p:pic>
        <p:nvPicPr>
          <p:cNvPr id="51204" name="Picture 10" descr="3315 copy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3455988"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pPr eaLnBrk="1" hangingPunct="1"/>
            <a:r>
              <a:rPr lang="en-US" altLang="en-US" smtClean="0"/>
              <a:t>Total Voltage in RLC Circuits</a:t>
            </a:r>
          </a:p>
        </p:txBody>
      </p:sp>
      <p:sp>
        <p:nvSpPr>
          <p:cNvPr id="18436" name="Rectangle 6"/>
          <p:cNvSpPr>
            <a:spLocks noGrp="1" noChangeArrowheads="1"/>
          </p:cNvSpPr>
          <p:nvPr>
            <p:ph idx="1"/>
          </p:nvPr>
        </p:nvSpPr>
        <p:spPr/>
        <p:txBody>
          <a:bodyPr/>
          <a:lstStyle/>
          <a:p>
            <a:pPr eaLnBrk="1" hangingPunct="1"/>
            <a:r>
              <a:rPr lang="en-US" altLang="en-US" smtClean="0"/>
              <a:t>From the vector diagram, </a:t>
            </a:r>
            <a:r>
              <a:rPr lang="en-US" altLang="en-US" smtClean="0">
                <a:latin typeface="Lucida Grande"/>
              </a:rPr>
              <a:t>Δ</a:t>
            </a:r>
            <a:r>
              <a:rPr lang="en-US" altLang="en-US" smtClean="0"/>
              <a:t>V</a:t>
            </a:r>
            <a:r>
              <a:rPr lang="en-US" altLang="en-US" baseline="-25000" smtClean="0"/>
              <a:t>max</a:t>
            </a:r>
            <a:r>
              <a:rPr lang="en-US" altLang="en-US" smtClean="0"/>
              <a:t> can be calculated </a:t>
            </a:r>
          </a:p>
        </p:txBody>
      </p:sp>
      <p:graphicFrame>
        <p:nvGraphicFramePr>
          <p:cNvPr id="18434" name="Object 4"/>
          <p:cNvGraphicFramePr>
            <a:graphicFrameLocks noChangeAspect="1"/>
          </p:cNvGraphicFramePr>
          <p:nvPr/>
        </p:nvGraphicFramePr>
        <p:xfrm>
          <a:off x="914400" y="2895600"/>
          <a:ext cx="6248400" cy="2493963"/>
        </p:xfrm>
        <a:graphic>
          <a:graphicData uri="http://schemas.openxmlformats.org/presentationml/2006/ole">
            <mc:AlternateContent xmlns:mc="http://schemas.openxmlformats.org/markup-compatibility/2006">
              <mc:Choice xmlns:v="urn:schemas-microsoft-com:vml" Requires="v">
                <p:oleObj spid="_x0000_s18439" name="Equation" r:id="rId4" imgW="2577960" imgH="1028520" progId="">
                  <p:embed/>
                </p:oleObj>
              </mc:Choice>
              <mc:Fallback>
                <p:oleObj name="Equation" r:id="rId4" imgW="2577960" imgH="10285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95600"/>
                        <a:ext cx="6248400" cy="249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Grp="1" noChangeArrowheads="1"/>
          </p:cNvSpPr>
          <p:nvPr>
            <p:ph type="title"/>
          </p:nvPr>
        </p:nvSpPr>
        <p:spPr>
          <a:xfrm>
            <a:off x="457200" y="76200"/>
            <a:ext cx="8229600" cy="639763"/>
          </a:xfrm>
        </p:spPr>
        <p:txBody>
          <a:bodyPr/>
          <a:lstStyle/>
          <a:p>
            <a:pPr eaLnBrk="1" hangingPunct="1"/>
            <a:r>
              <a:rPr lang="en-US" altLang="en-US" sz="3200" u="sng" smtClean="0">
                <a:solidFill>
                  <a:srgbClr val="00B050"/>
                </a:solidFill>
              </a:rPr>
              <a:t>Impedance</a:t>
            </a:r>
          </a:p>
        </p:txBody>
      </p:sp>
      <p:sp>
        <p:nvSpPr>
          <p:cNvPr id="19462" name="Rectangle 7"/>
          <p:cNvSpPr>
            <a:spLocks noGrp="1" noChangeArrowheads="1"/>
          </p:cNvSpPr>
          <p:nvPr>
            <p:ph idx="1"/>
          </p:nvPr>
        </p:nvSpPr>
        <p:spPr>
          <a:xfrm>
            <a:off x="228600" y="685800"/>
            <a:ext cx="8229600" cy="4525963"/>
          </a:xfrm>
        </p:spPr>
        <p:txBody>
          <a:bodyPr/>
          <a:lstStyle/>
          <a:p>
            <a:pPr eaLnBrk="1" hangingPunct="1">
              <a:lnSpc>
                <a:spcPct val="90000"/>
              </a:lnSpc>
            </a:pPr>
            <a:r>
              <a:rPr lang="en-US" altLang="en-US" sz="2400" smtClean="0"/>
              <a:t>The current in an </a:t>
            </a:r>
            <a:r>
              <a:rPr lang="en-US" altLang="en-US" sz="2400" i="1" smtClean="0"/>
              <a:t>RLC</a:t>
            </a:r>
            <a:r>
              <a:rPr lang="en-US" altLang="en-US" sz="2400" smtClean="0"/>
              <a:t> circuit is</a:t>
            </a:r>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r>
              <a:rPr lang="en-US" altLang="en-US" sz="2400" smtClean="0"/>
              <a:t>Z is called the impedance of the circuit and it plays the role of resistance in the circuit, where </a:t>
            </a:r>
          </a:p>
          <a:p>
            <a:pPr lvl="1" eaLnBrk="1" hangingPunct="1">
              <a:lnSpc>
                <a:spcPct val="90000"/>
              </a:lnSpc>
            </a:pPr>
            <a:endParaRPr lang="en-US" altLang="en-US" sz="2400" smtClean="0"/>
          </a:p>
          <a:p>
            <a:pPr lvl="1" eaLnBrk="1" hangingPunct="1">
              <a:lnSpc>
                <a:spcPct val="90000"/>
              </a:lnSpc>
            </a:pPr>
            <a:endParaRPr lang="en-US" altLang="en-US" sz="2400" smtClean="0"/>
          </a:p>
          <a:p>
            <a:pPr lvl="1" eaLnBrk="1" hangingPunct="1">
              <a:lnSpc>
                <a:spcPct val="90000"/>
              </a:lnSpc>
            </a:pPr>
            <a:r>
              <a:rPr lang="en-US" altLang="en-US" sz="2400" smtClean="0"/>
              <a:t>Impedance has units of ohms</a:t>
            </a:r>
          </a:p>
        </p:txBody>
      </p:sp>
      <p:graphicFrame>
        <p:nvGraphicFramePr>
          <p:cNvPr id="19458" name="Object 4"/>
          <p:cNvGraphicFramePr>
            <a:graphicFrameLocks noChangeAspect="1"/>
          </p:cNvGraphicFramePr>
          <p:nvPr/>
        </p:nvGraphicFramePr>
        <p:xfrm>
          <a:off x="2286000" y="1066800"/>
          <a:ext cx="4368800" cy="914400"/>
        </p:xfrm>
        <a:graphic>
          <a:graphicData uri="http://schemas.openxmlformats.org/presentationml/2006/ole">
            <mc:AlternateContent xmlns:mc="http://schemas.openxmlformats.org/markup-compatibility/2006">
              <mc:Choice xmlns:v="urn:schemas-microsoft-com:vml" Requires="v">
                <p:oleObj spid="_x0000_s19471" name="Equation" r:id="rId4" imgW="2184120" imgH="520560" progId="">
                  <p:embed/>
                </p:oleObj>
              </mc:Choice>
              <mc:Fallback>
                <p:oleObj name="Equation" r:id="rId4" imgW="2184120" imgH="5205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066800"/>
                        <a:ext cx="4368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5"/>
          <p:cNvGraphicFramePr>
            <a:graphicFrameLocks noChangeAspect="1"/>
          </p:cNvGraphicFramePr>
          <p:nvPr/>
        </p:nvGraphicFramePr>
        <p:xfrm>
          <a:off x="1143000" y="2590800"/>
          <a:ext cx="3429000" cy="685800"/>
        </p:xfrm>
        <a:graphic>
          <a:graphicData uri="http://schemas.openxmlformats.org/presentationml/2006/ole">
            <mc:AlternateContent xmlns:mc="http://schemas.openxmlformats.org/markup-compatibility/2006">
              <mc:Choice xmlns:v="urn:schemas-microsoft-com:vml" Requires="v">
                <p:oleObj spid="_x0000_s19472" name="Equation" r:id="rId6" imgW="1447560" imgH="330120" progId="">
                  <p:embed/>
                </p:oleObj>
              </mc:Choice>
              <mc:Fallback>
                <p:oleObj name="Equation" r:id="rId6" imgW="1447560" imgH="33012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590800"/>
                        <a:ext cx="34290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txBox="1">
            <a:spLocks noChangeArrowheads="1"/>
          </p:cNvSpPr>
          <p:nvPr/>
        </p:nvSpPr>
        <p:spPr>
          <a:xfrm>
            <a:off x="457200" y="4191000"/>
            <a:ext cx="8229600" cy="25146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2400" dirty="0">
                <a:latin typeface="+mn-lt"/>
                <a:cs typeface="+mn-cs"/>
              </a:rPr>
              <a:t>The right triangle in the </a:t>
            </a:r>
            <a:r>
              <a:rPr lang="en-US" sz="2400" dirty="0" err="1">
                <a:latin typeface="+mn-lt"/>
                <a:cs typeface="+mn-cs"/>
              </a:rPr>
              <a:t>phasor</a:t>
            </a:r>
            <a:r>
              <a:rPr lang="en-US" sz="2400" dirty="0">
                <a:latin typeface="+mn-lt"/>
                <a:cs typeface="+mn-cs"/>
              </a:rPr>
              <a:t> diagram can be used to find the phase angle, </a:t>
            </a:r>
            <a:r>
              <a:rPr lang="en-US" sz="2400" dirty="0">
                <a:latin typeface="Lucida Grande" pitchFamily="1" charset="0"/>
                <a:cs typeface="+mn-cs"/>
              </a:rPr>
              <a:t>φ</a:t>
            </a:r>
            <a:r>
              <a:rPr lang="en-US" sz="2400" dirty="0">
                <a:latin typeface="+mn-lt"/>
                <a:cs typeface="+mn-cs"/>
              </a:rPr>
              <a:t>    </a:t>
            </a:r>
          </a:p>
          <a:p>
            <a:pPr marL="342900" indent="-342900" fontAlgn="auto">
              <a:spcBef>
                <a:spcPct val="20000"/>
              </a:spcBef>
              <a:spcAft>
                <a:spcPts val="0"/>
              </a:spcAft>
              <a:buFont typeface="Arial" pitchFamily="34" charset="0"/>
              <a:buChar char="•"/>
              <a:defRPr/>
            </a:pPr>
            <a:endParaRPr lang="en-US" sz="2400" dirty="0">
              <a:latin typeface="+mn-lt"/>
              <a:cs typeface="+mn-cs"/>
            </a:endParaRPr>
          </a:p>
          <a:p>
            <a:pPr marL="342900" indent="-342900" fontAlgn="auto">
              <a:spcBef>
                <a:spcPct val="20000"/>
              </a:spcBef>
              <a:spcAft>
                <a:spcPts val="0"/>
              </a:spcAft>
              <a:buFont typeface="Arial" pitchFamily="34" charset="0"/>
              <a:buChar char="•"/>
              <a:defRPr/>
            </a:pPr>
            <a:r>
              <a:rPr lang="en-US" sz="2400" dirty="0">
                <a:latin typeface="+mn-lt"/>
                <a:cs typeface="+mn-cs"/>
              </a:rPr>
              <a:t>The phase angle can be positive or negative and determines the nature of the circuit</a:t>
            </a:r>
          </a:p>
        </p:txBody>
      </p:sp>
      <p:graphicFrame>
        <p:nvGraphicFramePr>
          <p:cNvPr id="19460" name="Object 6"/>
          <p:cNvGraphicFramePr>
            <a:graphicFrameLocks noChangeAspect="1"/>
          </p:cNvGraphicFramePr>
          <p:nvPr/>
        </p:nvGraphicFramePr>
        <p:xfrm>
          <a:off x="4953000" y="4648200"/>
          <a:ext cx="2819400" cy="912813"/>
        </p:xfrm>
        <a:graphic>
          <a:graphicData uri="http://schemas.openxmlformats.org/presentationml/2006/ole">
            <mc:AlternateContent xmlns:mc="http://schemas.openxmlformats.org/markup-compatibility/2006">
              <mc:Choice xmlns:v="urn:schemas-microsoft-com:vml" Requires="v">
                <p:oleObj spid="_x0000_s19473" name="Equation" r:id="rId8" imgW="1333440" imgH="431640" progId="">
                  <p:embed/>
                </p:oleObj>
              </mc:Choice>
              <mc:Fallback>
                <p:oleObj name="Equation" r:id="rId8" imgW="1333440" imgH="431640" progId="">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4648200"/>
                        <a:ext cx="2819400"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txBox="1">
            <a:spLocks noChangeArrowheads="1"/>
          </p:cNvSpPr>
          <p:nvPr/>
        </p:nvSpPr>
        <p:spPr>
          <a:xfrm>
            <a:off x="457200" y="3581400"/>
            <a:ext cx="8229600" cy="914400"/>
          </a:xfrm>
          <a:prstGeom prst="rect">
            <a:avLst/>
          </a:prstGeom>
        </p:spPr>
        <p:txBody>
          <a:bodyPr anchor="ctr">
            <a:normAutofit/>
          </a:bodyPr>
          <a:lstStyle/>
          <a:p>
            <a:pPr algn="ctr" fontAlgn="auto">
              <a:spcAft>
                <a:spcPts val="0"/>
              </a:spcAft>
              <a:defRPr/>
            </a:pPr>
            <a:r>
              <a:rPr lang="en-US" sz="3200" u="sng">
                <a:solidFill>
                  <a:srgbClr val="00B050"/>
                </a:solidFill>
                <a:latin typeface="+mj-lt"/>
                <a:ea typeface="+mj-ea"/>
                <a:cs typeface="+mj-cs"/>
              </a:rPr>
              <a:t>Phase Angle</a:t>
            </a:r>
            <a:endParaRPr lang="en-US" sz="3200" u="sng" dirty="0">
              <a:solidFill>
                <a:srgbClr val="00B050"/>
              </a:solidFill>
              <a:latin typeface="+mj-lt"/>
              <a:ea typeface="+mj-ea"/>
              <a:cs typeface="+mj-cs"/>
            </a:endParaRPr>
          </a:p>
        </p:txBody>
      </p:sp>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2800" smtClean="0">
                <a:solidFill>
                  <a:srgbClr val="00B050"/>
                </a:solidFill>
              </a:rPr>
              <a:t>Determining the Nature of the Circuit</a:t>
            </a:r>
          </a:p>
        </p:txBody>
      </p:sp>
      <p:sp>
        <p:nvSpPr>
          <p:cNvPr id="52227" name="Rectangle 3"/>
          <p:cNvSpPr>
            <a:spLocks noGrp="1" noChangeArrowheads="1"/>
          </p:cNvSpPr>
          <p:nvPr>
            <p:ph idx="1"/>
          </p:nvPr>
        </p:nvSpPr>
        <p:spPr>
          <a:xfrm>
            <a:off x="457200" y="1600200"/>
            <a:ext cx="8229600" cy="3962400"/>
          </a:xfrm>
        </p:spPr>
        <p:txBody>
          <a:bodyPr/>
          <a:lstStyle/>
          <a:p>
            <a:pPr eaLnBrk="1" hangingPunct="1">
              <a:lnSpc>
                <a:spcPct val="90000"/>
              </a:lnSpc>
            </a:pPr>
            <a:r>
              <a:rPr lang="en-US" altLang="en-US" sz="2400" smtClean="0">
                <a:solidFill>
                  <a:srgbClr val="0070C0"/>
                </a:solidFill>
              </a:rPr>
              <a:t>If </a:t>
            </a:r>
            <a:r>
              <a:rPr lang="en-US" altLang="en-US" sz="2400" smtClean="0">
                <a:solidFill>
                  <a:srgbClr val="0070C0"/>
                </a:solidFill>
                <a:latin typeface="Symbol" panose="05050102010706020507" pitchFamily="18" charset="2"/>
              </a:rPr>
              <a:t>f</a:t>
            </a:r>
            <a:r>
              <a:rPr lang="en-US" altLang="en-US" sz="2400" smtClean="0">
                <a:solidFill>
                  <a:srgbClr val="0070C0"/>
                </a:solidFill>
              </a:rPr>
              <a:t> is positive</a:t>
            </a:r>
          </a:p>
          <a:p>
            <a:pPr lvl="1" eaLnBrk="1" hangingPunct="1">
              <a:lnSpc>
                <a:spcPct val="90000"/>
              </a:lnSpc>
            </a:pPr>
            <a:r>
              <a:rPr lang="en-US" altLang="en-US" sz="2000" smtClean="0">
                <a:solidFill>
                  <a:srgbClr val="FF0000"/>
                </a:solidFill>
              </a:rPr>
              <a:t>X</a:t>
            </a:r>
            <a:r>
              <a:rPr lang="en-US" altLang="en-US" sz="2000" baseline="-25000" smtClean="0">
                <a:solidFill>
                  <a:srgbClr val="FF0000"/>
                </a:solidFill>
              </a:rPr>
              <a:t>L</a:t>
            </a:r>
            <a:r>
              <a:rPr lang="en-US" altLang="en-US" sz="2000" smtClean="0">
                <a:solidFill>
                  <a:srgbClr val="FF0000"/>
                </a:solidFill>
              </a:rPr>
              <a:t>&gt; X</a:t>
            </a:r>
            <a:r>
              <a:rPr lang="en-US" altLang="en-US" sz="2000" baseline="-25000" smtClean="0">
                <a:solidFill>
                  <a:srgbClr val="FF0000"/>
                </a:solidFill>
              </a:rPr>
              <a:t>C</a:t>
            </a:r>
            <a:r>
              <a:rPr lang="en-US" altLang="en-US" sz="2000" smtClean="0">
                <a:solidFill>
                  <a:srgbClr val="FF0000"/>
                </a:solidFill>
              </a:rPr>
              <a:t> (which occurs at high frequencies)</a:t>
            </a:r>
          </a:p>
          <a:p>
            <a:pPr lvl="1" eaLnBrk="1" hangingPunct="1">
              <a:lnSpc>
                <a:spcPct val="90000"/>
              </a:lnSpc>
            </a:pPr>
            <a:r>
              <a:rPr lang="en-US" altLang="en-US" sz="2000" smtClean="0">
                <a:solidFill>
                  <a:srgbClr val="FF0000"/>
                </a:solidFill>
              </a:rPr>
              <a:t>The current lags the applied voltage</a:t>
            </a:r>
          </a:p>
          <a:p>
            <a:pPr lvl="1" eaLnBrk="1" hangingPunct="1">
              <a:lnSpc>
                <a:spcPct val="90000"/>
              </a:lnSpc>
            </a:pPr>
            <a:r>
              <a:rPr lang="en-US" altLang="en-US" sz="2000" smtClean="0">
                <a:solidFill>
                  <a:srgbClr val="7030A0"/>
                </a:solidFill>
              </a:rPr>
              <a:t>The circuit is </a:t>
            </a:r>
            <a:r>
              <a:rPr lang="en-US" altLang="en-US" sz="2000" i="1" smtClean="0">
                <a:solidFill>
                  <a:srgbClr val="7030A0"/>
                </a:solidFill>
              </a:rPr>
              <a:t>more inductive than capacitive</a:t>
            </a:r>
          </a:p>
          <a:p>
            <a:pPr eaLnBrk="1" hangingPunct="1">
              <a:lnSpc>
                <a:spcPct val="90000"/>
              </a:lnSpc>
            </a:pPr>
            <a:r>
              <a:rPr lang="en-US" altLang="en-US" sz="2400" smtClean="0">
                <a:solidFill>
                  <a:srgbClr val="0070C0"/>
                </a:solidFill>
              </a:rPr>
              <a:t>If </a:t>
            </a:r>
            <a:r>
              <a:rPr lang="en-US" altLang="en-US" sz="2400" smtClean="0">
                <a:solidFill>
                  <a:srgbClr val="0070C0"/>
                </a:solidFill>
                <a:latin typeface="Symbol" panose="05050102010706020507" pitchFamily="18" charset="2"/>
              </a:rPr>
              <a:t>f</a:t>
            </a:r>
            <a:r>
              <a:rPr lang="en-US" altLang="en-US" sz="2400" smtClean="0">
                <a:solidFill>
                  <a:srgbClr val="0070C0"/>
                </a:solidFill>
              </a:rPr>
              <a:t> is negative</a:t>
            </a:r>
          </a:p>
          <a:p>
            <a:pPr lvl="1" eaLnBrk="1" hangingPunct="1">
              <a:lnSpc>
                <a:spcPct val="90000"/>
              </a:lnSpc>
            </a:pPr>
            <a:r>
              <a:rPr lang="en-US" altLang="en-US" sz="2000" smtClean="0">
                <a:solidFill>
                  <a:srgbClr val="FF0000"/>
                </a:solidFill>
              </a:rPr>
              <a:t>X</a:t>
            </a:r>
            <a:r>
              <a:rPr lang="en-US" altLang="en-US" sz="2000" baseline="-25000" smtClean="0">
                <a:solidFill>
                  <a:srgbClr val="FF0000"/>
                </a:solidFill>
              </a:rPr>
              <a:t>L</a:t>
            </a:r>
            <a:r>
              <a:rPr lang="en-US" altLang="en-US" sz="2000" smtClean="0">
                <a:solidFill>
                  <a:srgbClr val="FF0000"/>
                </a:solidFill>
              </a:rPr>
              <a:t>&lt; X</a:t>
            </a:r>
            <a:r>
              <a:rPr lang="en-US" altLang="en-US" sz="2000" baseline="-25000" smtClean="0">
                <a:solidFill>
                  <a:srgbClr val="FF0000"/>
                </a:solidFill>
              </a:rPr>
              <a:t>C</a:t>
            </a:r>
            <a:r>
              <a:rPr lang="en-US" altLang="en-US" sz="2000" smtClean="0">
                <a:solidFill>
                  <a:srgbClr val="FF0000"/>
                </a:solidFill>
              </a:rPr>
              <a:t> (which occurs at low frequencies)</a:t>
            </a:r>
          </a:p>
          <a:p>
            <a:pPr lvl="1" eaLnBrk="1" hangingPunct="1">
              <a:lnSpc>
                <a:spcPct val="90000"/>
              </a:lnSpc>
            </a:pPr>
            <a:r>
              <a:rPr lang="en-US" altLang="en-US" sz="2000" smtClean="0">
                <a:solidFill>
                  <a:srgbClr val="FF0000"/>
                </a:solidFill>
              </a:rPr>
              <a:t>The current leads the applied voltage</a:t>
            </a:r>
          </a:p>
          <a:p>
            <a:pPr lvl="1" eaLnBrk="1" hangingPunct="1">
              <a:lnSpc>
                <a:spcPct val="90000"/>
              </a:lnSpc>
            </a:pPr>
            <a:r>
              <a:rPr lang="en-US" altLang="en-US" sz="2000" smtClean="0">
                <a:solidFill>
                  <a:srgbClr val="7030A0"/>
                </a:solidFill>
              </a:rPr>
              <a:t>The circuit is </a:t>
            </a:r>
            <a:r>
              <a:rPr lang="en-US" altLang="en-US" sz="2000" i="1" smtClean="0">
                <a:solidFill>
                  <a:srgbClr val="7030A0"/>
                </a:solidFill>
              </a:rPr>
              <a:t>more capacitive than inductive</a:t>
            </a:r>
          </a:p>
          <a:p>
            <a:pPr eaLnBrk="1" hangingPunct="1">
              <a:lnSpc>
                <a:spcPct val="90000"/>
              </a:lnSpc>
            </a:pPr>
            <a:r>
              <a:rPr lang="en-US" altLang="en-US" sz="2400" smtClean="0">
                <a:solidFill>
                  <a:srgbClr val="0070C0"/>
                </a:solidFill>
              </a:rPr>
              <a:t>If </a:t>
            </a:r>
            <a:r>
              <a:rPr lang="en-US" altLang="en-US" sz="2400" smtClean="0">
                <a:solidFill>
                  <a:srgbClr val="0070C0"/>
                </a:solidFill>
                <a:latin typeface="Symbol" panose="05050102010706020507" pitchFamily="18" charset="2"/>
              </a:rPr>
              <a:t>f</a:t>
            </a:r>
            <a:r>
              <a:rPr lang="en-US" altLang="en-US" sz="2400" smtClean="0">
                <a:solidFill>
                  <a:srgbClr val="0070C0"/>
                </a:solidFill>
              </a:rPr>
              <a:t> is zero</a:t>
            </a:r>
          </a:p>
          <a:p>
            <a:pPr lvl="1" eaLnBrk="1" hangingPunct="1">
              <a:lnSpc>
                <a:spcPct val="90000"/>
              </a:lnSpc>
            </a:pPr>
            <a:r>
              <a:rPr lang="en-US" altLang="en-US" sz="2000" smtClean="0">
                <a:solidFill>
                  <a:srgbClr val="FF0000"/>
                </a:solidFill>
              </a:rPr>
              <a:t>X</a:t>
            </a:r>
            <a:r>
              <a:rPr lang="en-US" altLang="en-US" sz="2000" baseline="-25000" smtClean="0">
                <a:solidFill>
                  <a:srgbClr val="FF0000"/>
                </a:solidFill>
              </a:rPr>
              <a:t>L</a:t>
            </a:r>
            <a:r>
              <a:rPr lang="en-US" altLang="en-US" sz="2000" smtClean="0">
                <a:solidFill>
                  <a:srgbClr val="FF0000"/>
                </a:solidFill>
              </a:rPr>
              <a:t>= X</a:t>
            </a:r>
            <a:r>
              <a:rPr lang="en-US" altLang="en-US" sz="2000" baseline="-25000" smtClean="0">
                <a:solidFill>
                  <a:srgbClr val="FF0000"/>
                </a:solidFill>
              </a:rPr>
              <a:t>C</a:t>
            </a:r>
            <a:endParaRPr lang="en-US" altLang="en-US" sz="2000" smtClean="0">
              <a:solidFill>
                <a:srgbClr val="FF0000"/>
              </a:solidFill>
            </a:endParaRPr>
          </a:p>
          <a:p>
            <a:pPr lvl="1" eaLnBrk="1" hangingPunct="1">
              <a:lnSpc>
                <a:spcPct val="90000"/>
              </a:lnSpc>
            </a:pPr>
            <a:r>
              <a:rPr lang="en-US" altLang="en-US" sz="2000" smtClean="0">
                <a:solidFill>
                  <a:srgbClr val="FF0000"/>
                </a:solidFill>
              </a:rPr>
              <a:t>The circuit is </a:t>
            </a:r>
            <a:r>
              <a:rPr lang="en-US" altLang="en-US" sz="2000" i="1" smtClean="0">
                <a:solidFill>
                  <a:srgbClr val="FF0000"/>
                </a:solidFill>
              </a:rPr>
              <a:t>purely resistive</a:t>
            </a:r>
            <a:endParaRPr lang="en-US" altLang="en-US" sz="2000" smtClean="0">
              <a:solidFill>
                <a:srgbClr val="FF0000"/>
              </a:solidFill>
            </a:endParaRPr>
          </a:p>
          <a:p>
            <a:pPr eaLnBrk="1" hangingPunct="1">
              <a:lnSpc>
                <a:spcPct val="90000"/>
              </a:lnSpc>
            </a:pPr>
            <a:endParaRPr lang="en-US" altLang="en-US" sz="2400" smtClean="0"/>
          </a:p>
          <a:p>
            <a:pPr eaLnBrk="1" hangingPunct="1">
              <a:lnSpc>
                <a:spcPct val="90000"/>
              </a:lnSpc>
            </a:pPr>
            <a:endParaRPr lang="en-US" altLang="en-US" sz="2400" smtClean="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914400" y="2057400"/>
            <a:ext cx="7696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latin typeface="Times" panose="02020603050405020304" pitchFamily="18" charset="0"/>
                <a:cs typeface="Times New Roman" panose="02020603050405020304" pitchFamily="18" charset="0"/>
              </a:rPr>
              <a:t>Sine waves are characterized by the amplitude and period. The</a:t>
            </a:r>
            <a:r>
              <a:rPr lang="en-US" altLang="en-US" sz="2400" b="1">
                <a:latin typeface="Times" panose="02020603050405020304" pitchFamily="18" charset="0"/>
                <a:cs typeface="Times New Roman" panose="02020603050405020304" pitchFamily="18" charset="0"/>
              </a:rPr>
              <a:t> amplitude</a:t>
            </a:r>
            <a:r>
              <a:rPr lang="en-US" altLang="en-US" sz="2400">
                <a:latin typeface="Times" panose="02020603050405020304" pitchFamily="18" charset="0"/>
                <a:cs typeface="Times New Roman" panose="02020603050405020304" pitchFamily="18" charset="0"/>
              </a:rPr>
              <a:t> is the maximum value of a voltage or current; the </a:t>
            </a:r>
            <a:r>
              <a:rPr lang="en-US" altLang="en-US" sz="2400" b="1">
                <a:latin typeface="Times" panose="02020603050405020304" pitchFamily="18" charset="0"/>
                <a:cs typeface="Times New Roman" panose="02020603050405020304" pitchFamily="18" charset="0"/>
              </a:rPr>
              <a:t>period</a:t>
            </a:r>
            <a:r>
              <a:rPr lang="en-US" altLang="en-US" sz="2400">
                <a:latin typeface="Times" panose="02020603050405020304" pitchFamily="18" charset="0"/>
                <a:cs typeface="Times New Roman" panose="02020603050405020304" pitchFamily="18" charset="0"/>
              </a:rPr>
              <a:t> is the time interval for one complete cycle. </a:t>
            </a:r>
          </a:p>
        </p:txBody>
      </p:sp>
      <p:sp>
        <p:nvSpPr>
          <p:cNvPr id="3076" name="Rectangle 14"/>
          <p:cNvSpPr>
            <a:spLocks noChangeArrowheads="1"/>
          </p:cNvSpPr>
          <p:nvPr/>
        </p:nvSpPr>
        <p:spPr bwMode="auto">
          <a:xfrm>
            <a:off x="1219200" y="1371600"/>
            <a:ext cx="2133600" cy="533400"/>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7" name="Text Box 15"/>
          <p:cNvSpPr txBox="1">
            <a:spLocks noChangeArrowheads="1"/>
          </p:cNvSpPr>
          <p:nvPr/>
        </p:nvSpPr>
        <p:spPr bwMode="auto">
          <a:xfrm>
            <a:off x="1295400" y="13716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chemeClr val="bg1"/>
                </a:solidFill>
              </a:rPr>
              <a:t>Sine waves</a:t>
            </a:r>
            <a:endParaRPr lang="en-US" altLang="en-US" sz="2800" i="1" dirty="0">
              <a:solidFill>
                <a:schemeClr val="bg1"/>
              </a:solidFill>
            </a:endParaRPr>
          </a:p>
        </p:txBody>
      </p:sp>
      <p:graphicFrame>
        <p:nvGraphicFramePr>
          <p:cNvPr id="307217" name="Object 2"/>
          <p:cNvGraphicFramePr>
            <a:graphicFrameLocks noChangeAspect="1"/>
          </p:cNvGraphicFramePr>
          <p:nvPr/>
        </p:nvGraphicFramePr>
        <p:xfrm>
          <a:off x="4191000" y="3352800"/>
          <a:ext cx="4327525" cy="2654300"/>
        </p:xfrm>
        <a:graphic>
          <a:graphicData uri="http://schemas.openxmlformats.org/presentationml/2006/ole">
            <mc:AlternateContent xmlns:mc="http://schemas.openxmlformats.org/markup-compatibility/2006">
              <mc:Choice xmlns:v="urn:schemas-microsoft-com:vml" Requires="v">
                <p:oleObj spid="_x0000_s3093" name="CorelDRAW" r:id="rId5" imgW="4328280" imgH="2654280" progId="">
                  <p:embed/>
                </p:oleObj>
              </mc:Choice>
              <mc:Fallback>
                <p:oleObj name="CorelDRAW" r:id="rId5" imgW="4328280" imgH="265428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352800"/>
                        <a:ext cx="432752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18" name="Text Box 18"/>
          <p:cNvSpPr txBox="1">
            <a:spLocks noChangeArrowheads="1"/>
          </p:cNvSpPr>
          <p:nvPr/>
        </p:nvSpPr>
        <p:spPr bwMode="auto">
          <a:xfrm>
            <a:off x="1219200" y="3733800"/>
            <a:ext cx="2438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t>The amplitude (</a:t>
            </a:r>
            <a:r>
              <a:rPr lang="en-US" altLang="en-US" sz="2400" i="1"/>
              <a:t>A</a:t>
            </a:r>
            <a:r>
              <a:rPr lang="en-US" altLang="en-US" sz="2400"/>
              <a:t>) of this sine wave is </a:t>
            </a:r>
          </a:p>
        </p:txBody>
      </p:sp>
      <p:sp>
        <p:nvSpPr>
          <p:cNvPr id="307219" name="Text Box 19"/>
          <p:cNvSpPr txBox="1">
            <a:spLocks noChangeArrowheads="1"/>
          </p:cNvSpPr>
          <p:nvPr/>
        </p:nvSpPr>
        <p:spPr bwMode="auto">
          <a:xfrm>
            <a:off x="2286000" y="4495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rPr>
              <a:t>20 V</a:t>
            </a:r>
          </a:p>
        </p:txBody>
      </p:sp>
      <p:sp>
        <p:nvSpPr>
          <p:cNvPr id="307220" name="Text Box 20"/>
          <p:cNvSpPr txBox="1">
            <a:spLocks noChangeArrowheads="1"/>
          </p:cNvSpPr>
          <p:nvPr/>
        </p:nvSpPr>
        <p:spPr bwMode="auto">
          <a:xfrm>
            <a:off x="1219200" y="4953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t>The period is </a:t>
            </a:r>
          </a:p>
        </p:txBody>
      </p:sp>
      <p:sp>
        <p:nvSpPr>
          <p:cNvPr id="307221" name="Text Box 21"/>
          <p:cNvSpPr txBox="1">
            <a:spLocks noChangeArrowheads="1"/>
          </p:cNvSpPr>
          <p:nvPr/>
        </p:nvSpPr>
        <p:spPr bwMode="auto">
          <a:xfrm>
            <a:off x="2895600" y="494347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rPr>
              <a:t>50.0 </a:t>
            </a:r>
            <a:r>
              <a:rPr lang="en-US" altLang="en-US" sz="2400">
                <a:solidFill>
                  <a:srgbClr val="FF0000"/>
                </a:solidFill>
                <a:latin typeface="Symbol" panose="05050102010706020507" pitchFamily="18" charset="2"/>
              </a:rPr>
              <a:t>m</a:t>
            </a:r>
            <a:r>
              <a:rPr lang="en-US" altLang="en-US" sz="2400">
                <a:solidFill>
                  <a:srgbClr val="FF0000"/>
                </a:solidFill>
              </a:rPr>
              <a:t>s</a:t>
            </a:r>
          </a:p>
        </p:txBody>
      </p:sp>
      <p:grpSp>
        <p:nvGrpSpPr>
          <p:cNvPr id="2" name="Group 22"/>
          <p:cNvGrpSpPr>
            <a:grpSpLocks/>
          </p:cNvGrpSpPr>
          <p:nvPr/>
        </p:nvGrpSpPr>
        <p:grpSpPr bwMode="auto">
          <a:xfrm>
            <a:off x="5257800" y="3476625"/>
            <a:ext cx="762000" cy="1219200"/>
            <a:chOff x="3312" y="2190"/>
            <a:chExt cx="480" cy="768"/>
          </a:xfrm>
        </p:grpSpPr>
        <p:sp>
          <p:nvSpPr>
            <p:cNvPr id="3088" name="Line 23"/>
            <p:cNvSpPr>
              <a:spLocks noChangeShapeType="1"/>
            </p:cNvSpPr>
            <p:nvPr/>
          </p:nvSpPr>
          <p:spPr bwMode="auto">
            <a:xfrm>
              <a:off x="3450" y="2190"/>
              <a:ext cx="1" cy="76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Rectangle 24"/>
            <p:cNvSpPr>
              <a:spLocks noChangeArrowheads="1"/>
            </p:cNvSpPr>
            <p:nvPr/>
          </p:nvSpPr>
          <p:spPr bwMode="auto">
            <a:xfrm>
              <a:off x="3312" y="2490"/>
              <a:ext cx="336" cy="246"/>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90" name="Text Box 25"/>
            <p:cNvSpPr txBox="1">
              <a:spLocks noChangeArrowheads="1"/>
            </p:cNvSpPr>
            <p:nvPr/>
          </p:nvSpPr>
          <p:spPr bwMode="auto">
            <a:xfrm>
              <a:off x="3312" y="2448"/>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i="1"/>
                <a:t>A</a:t>
              </a:r>
              <a:endParaRPr lang="en-US" altLang="en-US" sz="2400" baseline="-25000"/>
            </a:p>
          </p:txBody>
        </p:sp>
      </p:grpSp>
      <p:grpSp>
        <p:nvGrpSpPr>
          <p:cNvPr id="3" name="Group 34"/>
          <p:cNvGrpSpPr>
            <a:grpSpLocks/>
          </p:cNvGrpSpPr>
          <p:nvPr/>
        </p:nvGrpSpPr>
        <p:grpSpPr bwMode="auto">
          <a:xfrm>
            <a:off x="4699000" y="4667250"/>
            <a:ext cx="3225800" cy="1514475"/>
            <a:chOff x="2960" y="2940"/>
            <a:chExt cx="2032" cy="954"/>
          </a:xfrm>
        </p:grpSpPr>
        <p:sp>
          <p:nvSpPr>
            <p:cNvPr id="3084" name="Line 28"/>
            <p:cNvSpPr>
              <a:spLocks noChangeShapeType="1"/>
            </p:cNvSpPr>
            <p:nvPr/>
          </p:nvSpPr>
          <p:spPr bwMode="auto">
            <a:xfrm>
              <a:off x="2960" y="3756"/>
              <a:ext cx="201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Line 29"/>
            <p:cNvSpPr>
              <a:spLocks noChangeShapeType="1"/>
            </p:cNvSpPr>
            <p:nvPr/>
          </p:nvSpPr>
          <p:spPr bwMode="auto">
            <a:xfrm>
              <a:off x="4992" y="2940"/>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30"/>
            <p:cNvSpPr>
              <a:spLocks noChangeShapeType="1"/>
            </p:cNvSpPr>
            <p:nvPr/>
          </p:nvSpPr>
          <p:spPr bwMode="auto">
            <a:xfrm>
              <a:off x="3360" y="375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Text Box 32"/>
            <p:cNvSpPr txBox="1">
              <a:spLocks noChangeArrowheads="1"/>
            </p:cNvSpPr>
            <p:nvPr/>
          </p:nvSpPr>
          <p:spPr bwMode="auto">
            <a:xfrm>
              <a:off x="3648" y="3600"/>
              <a:ext cx="240" cy="294"/>
            </a:xfrm>
            <a:prstGeom prst="rect">
              <a:avLst/>
            </a:prstGeom>
            <a:solidFill>
              <a:schemeClr val="tx2"/>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i="1"/>
                <a:t>T</a:t>
              </a:r>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7217"/>
                                        </p:tgtEl>
                                        <p:attrNameLst>
                                          <p:attrName>style.visibility</p:attrName>
                                        </p:attrNameLst>
                                      </p:cBhvr>
                                      <p:to>
                                        <p:strVal val="visible"/>
                                      </p:to>
                                    </p:set>
                                    <p:animEffect transition="in" filter="wipe(left)">
                                      <p:cBhvr>
                                        <p:cTn id="7" dur="1000"/>
                                        <p:tgtEl>
                                          <p:spTgt spid="307217"/>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499"/>
                                          </p:stCondLst>
                                        </p:cTn>
                                        <p:tgtEl>
                                          <p:spTgt spid="3072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219"/>
                                        </p:tgtEl>
                                        <p:attrNameLst>
                                          <p:attrName>style.visibility</p:attrName>
                                        </p:attrNameLst>
                                      </p:cBhvr>
                                      <p:to>
                                        <p:strVal val="visible"/>
                                      </p:to>
                                    </p:set>
                                    <p:animEffect transition="in" filter="checkerboard(across)">
                                      <p:cBhvr>
                                        <p:cTn id="15" dur="500"/>
                                        <p:tgtEl>
                                          <p:spTgt spid="307219"/>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07220"/>
                                        </p:tgtEl>
                                        <p:attrNameLst>
                                          <p:attrName>style.visibility</p:attrName>
                                        </p:attrNameLst>
                                      </p:cBhvr>
                                      <p:to>
                                        <p:strVal val="visible"/>
                                      </p:to>
                                    </p:set>
                                    <p:animEffect transition="in" filter="checkerboard(across)">
                                      <p:cBhvr>
                                        <p:cTn id="23" dur="500"/>
                                        <p:tgtEl>
                                          <p:spTgt spid="3072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07221"/>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8" grpId="0" autoUpdateAnimBg="0"/>
      <p:bldP spid="307219" grpId="0" autoUpdateAnimBg="0"/>
      <p:bldP spid="307220" grpId="0" autoUpdateAnimBg="0"/>
      <p:bldP spid="30722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p:txBody>
          <a:bodyPr/>
          <a:lstStyle/>
          <a:p>
            <a:pPr eaLnBrk="1" hangingPunct="1"/>
            <a:r>
              <a:rPr lang="en-US" altLang="en-US" smtClean="0"/>
              <a:t>Power in an AC Circuit</a:t>
            </a:r>
          </a:p>
        </p:txBody>
      </p:sp>
      <p:sp>
        <p:nvSpPr>
          <p:cNvPr id="53251" name="Rectangle 6"/>
          <p:cNvSpPr>
            <a:spLocks noGrp="1" noChangeArrowheads="1"/>
          </p:cNvSpPr>
          <p:nvPr>
            <p:ph idx="1"/>
          </p:nvPr>
        </p:nvSpPr>
        <p:spPr/>
        <p:txBody>
          <a:bodyPr/>
          <a:lstStyle/>
          <a:p>
            <a:pPr eaLnBrk="1" hangingPunct="1"/>
            <a:r>
              <a:rPr lang="en-US" altLang="en-US" smtClean="0"/>
              <a:t>The average power delivered by the AC source is converted to internal energy in the resistor</a:t>
            </a:r>
          </a:p>
          <a:p>
            <a:pPr lvl="1" eaLnBrk="1" hangingPunct="1"/>
            <a:r>
              <a:rPr lang="en-US" altLang="en-US" smtClean="0">
                <a:sym typeface="Symbol" panose="05050102010706020507" pitchFamily="18" charset="2"/>
              </a:rPr>
              <a:t></a:t>
            </a:r>
            <a:r>
              <a:rPr lang="en-US" altLang="en-US" baseline="-25000" smtClean="0"/>
              <a:t>av</a:t>
            </a:r>
            <a:r>
              <a:rPr lang="en-US" altLang="en-US" smtClean="0"/>
              <a:t> = ½ I</a:t>
            </a:r>
            <a:r>
              <a:rPr lang="en-US" altLang="en-US" baseline="-25000" smtClean="0"/>
              <a:t>max</a:t>
            </a:r>
            <a:r>
              <a:rPr lang="en-US" altLang="en-US" smtClean="0"/>
              <a:t> </a:t>
            </a:r>
            <a:r>
              <a:rPr lang="en-US" altLang="en-US" smtClean="0">
                <a:latin typeface="Lucida Grande"/>
              </a:rPr>
              <a:t>Δ</a:t>
            </a:r>
            <a:r>
              <a:rPr lang="en-US" altLang="en-US" smtClean="0"/>
              <a:t>V</a:t>
            </a:r>
            <a:r>
              <a:rPr lang="en-US" altLang="en-US" baseline="-25000" smtClean="0"/>
              <a:t>max</a:t>
            </a:r>
            <a:r>
              <a:rPr lang="en-US" altLang="en-US" smtClean="0"/>
              <a:t> cos </a:t>
            </a:r>
            <a:r>
              <a:rPr lang="en-US" altLang="en-US" smtClean="0">
                <a:latin typeface="Symbol" panose="05050102010706020507" pitchFamily="18" charset="2"/>
              </a:rPr>
              <a:t>f</a:t>
            </a:r>
            <a:r>
              <a:rPr lang="en-US" altLang="en-US" smtClean="0"/>
              <a:t> = I</a:t>
            </a:r>
            <a:r>
              <a:rPr lang="en-US" altLang="en-US" baseline="-25000" smtClean="0"/>
              <a:t>rms</a:t>
            </a:r>
            <a:r>
              <a:rPr lang="en-US" altLang="en-US" smtClean="0">
                <a:latin typeface="Lucida Grande"/>
              </a:rPr>
              <a:t>Δ</a:t>
            </a:r>
            <a:r>
              <a:rPr lang="en-US" altLang="en-US" smtClean="0"/>
              <a:t>V</a:t>
            </a:r>
            <a:r>
              <a:rPr lang="en-US" altLang="en-US" baseline="-25000" smtClean="0"/>
              <a:t>rms</a:t>
            </a:r>
            <a:r>
              <a:rPr lang="en-US" altLang="en-US" smtClean="0"/>
              <a:t> cos </a:t>
            </a:r>
            <a:r>
              <a:rPr lang="en-US" altLang="en-US" smtClean="0">
                <a:latin typeface="Symbol" panose="05050102010706020507" pitchFamily="18" charset="2"/>
              </a:rPr>
              <a:t>f</a:t>
            </a:r>
            <a:endParaRPr lang="en-US" altLang="en-US" smtClean="0">
              <a:sym typeface="Symbol" panose="05050102010706020507" pitchFamily="18" charset="2"/>
            </a:endParaRPr>
          </a:p>
          <a:p>
            <a:pPr lvl="1" eaLnBrk="1" hangingPunct="1"/>
            <a:r>
              <a:rPr lang="en-US" altLang="en-US" smtClean="0">
                <a:sym typeface="Symbol" panose="05050102010706020507" pitchFamily="18" charset="2"/>
              </a:rPr>
              <a:t>cos </a:t>
            </a:r>
            <a:r>
              <a:rPr lang="en-US" altLang="en-US" smtClean="0">
                <a:latin typeface="Symbol" panose="05050102010706020507" pitchFamily="18" charset="2"/>
              </a:rPr>
              <a:t>f</a:t>
            </a:r>
            <a:r>
              <a:rPr lang="en-US" altLang="en-US" smtClean="0">
                <a:sym typeface="Symbol" panose="05050102010706020507" pitchFamily="18" charset="2"/>
              </a:rPr>
              <a:t> is called the power factor of the circuit</a:t>
            </a:r>
          </a:p>
          <a:p>
            <a:pPr eaLnBrk="1" hangingPunct="1"/>
            <a:r>
              <a:rPr lang="en-US" altLang="en-US" smtClean="0">
                <a:sym typeface="Symbol" panose="05050102010706020507" pitchFamily="18" charset="2"/>
              </a:rPr>
              <a:t>We can also find the average power in terms of R</a:t>
            </a:r>
          </a:p>
          <a:p>
            <a:pPr lvl="1" eaLnBrk="1" hangingPunct="1"/>
            <a:r>
              <a:rPr lang="en-US" altLang="en-US" smtClean="0">
                <a:sym typeface="Symbol" panose="05050102010706020507" pitchFamily="18" charset="2"/>
              </a:rPr>
              <a:t></a:t>
            </a:r>
            <a:r>
              <a:rPr lang="en-US" altLang="en-US" baseline="-25000" smtClean="0">
                <a:sym typeface="Symbol" panose="05050102010706020507" pitchFamily="18" charset="2"/>
              </a:rPr>
              <a:t>av</a:t>
            </a:r>
            <a:r>
              <a:rPr lang="en-US" altLang="en-US" smtClean="0">
                <a:sym typeface="Symbol" panose="05050102010706020507" pitchFamily="18" charset="2"/>
              </a:rPr>
              <a:t> = I</a:t>
            </a:r>
            <a:r>
              <a:rPr lang="en-US" altLang="en-US" baseline="30000" smtClean="0">
                <a:sym typeface="Symbol" panose="05050102010706020507" pitchFamily="18" charset="2"/>
              </a:rPr>
              <a:t>2</a:t>
            </a:r>
            <a:r>
              <a:rPr lang="en-US" altLang="en-US" baseline="-25000" smtClean="0">
                <a:sym typeface="Symbol" panose="05050102010706020507" pitchFamily="18" charset="2"/>
              </a:rPr>
              <a:t>rms</a:t>
            </a:r>
            <a:r>
              <a:rPr lang="en-US" altLang="en-US" smtClean="0">
                <a:sym typeface="Symbol" panose="05050102010706020507" pitchFamily="18" charset="2"/>
              </a:rPr>
              <a:t>R</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381000" y="0"/>
            <a:ext cx="8229600" cy="1143000"/>
          </a:xfrm>
        </p:spPr>
        <p:txBody>
          <a:bodyPr/>
          <a:lstStyle/>
          <a:p>
            <a:pPr eaLnBrk="1" hangingPunct="1"/>
            <a:r>
              <a:rPr lang="en-US" altLang="en-US" sz="3200" smtClean="0">
                <a:solidFill>
                  <a:srgbClr val="00B050"/>
                </a:solidFill>
              </a:rPr>
              <a:t>Power in an AC Circuit, cont.</a:t>
            </a:r>
          </a:p>
        </p:txBody>
      </p:sp>
      <p:sp>
        <p:nvSpPr>
          <p:cNvPr id="54275" name="Rectangle 5"/>
          <p:cNvSpPr>
            <a:spLocks noGrp="1" noChangeArrowheads="1"/>
          </p:cNvSpPr>
          <p:nvPr>
            <p:ph idx="1"/>
          </p:nvPr>
        </p:nvSpPr>
        <p:spPr>
          <a:xfrm>
            <a:off x="152400" y="838200"/>
            <a:ext cx="8839200" cy="3429000"/>
          </a:xfrm>
        </p:spPr>
        <p:txBody>
          <a:bodyPr/>
          <a:lstStyle/>
          <a:p>
            <a:pPr eaLnBrk="1" hangingPunct="1"/>
            <a:r>
              <a:rPr lang="en-US" altLang="en-US" sz="2000" smtClean="0"/>
              <a:t>The average power delivered by the source is converted to internal energy in the resistor</a:t>
            </a:r>
          </a:p>
          <a:p>
            <a:pPr eaLnBrk="1" hangingPunct="1"/>
            <a:r>
              <a:rPr lang="en-US" altLang="en-US" sz="2000" smtClean="0"/>
              <a:t>No power losses are associated with pure capacitors and pure inductors in an AC circuit</a:t>
            </a:r>
          </a:p>
          <a:p>
            <a:pPr lvl="1" eaLnBrk="1" hangingPunct="1"/>
            <a:r>
              <a:rPr lang="en-US" altLang="en-US" sz="2000" smtClean="0"/>
              <a:t>In a capacitor, during one-half of a cycle, energy is stored and during the other half the energy is returned to the circuit and no power losses occur in the capacitor</a:t>
            </a:r>
          </a:p>
          <a:p>
            <a:pPr lvl="1" eaLnBrk="1" hangingPunct="1"/>
            <a:r>
              <a:rPr lang="en-US" altLang="en-US" sz="2000" smtClean="0"/>
              <a:t>In an inductor, the source does work against the back emf of the inductor and energy is stored in the inductor, but when the current begins to decrease in the circuit, the energy is returned to the circuit</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8249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7772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419600"/>
            <a:ext cx="716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blinds(horizontal)">
                                      <p:cBhvr>
                                        <p:cTn id="7" dur="500"/>
                                        <p:tgtEl>
                                          <p:spTgt spid="90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0117"/>
                                        </p:tgtEl>
                                        <p:attrNameLst>
                                          <p:attrName>style.visibility</p:attrName>
                                        </p:attrNameLst>
                                      </p:cBhvr>
                                      <p:to>
                                        <p:strVal val="visible"/>
                                      </p:to>
                                    </p:set>
                                    <p:animEffect transition="in" filter="blinds(horizontal)">
                                      <p:cBhvr>
                                        <p:cTn id="12"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746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77724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324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2"/>
          <p:cNvSpPr>
            <a:spLocks noChangeArrowheads="1"/>
          </p:cNvSpPr>
          <p:nvPr/>
        </p:nvSpPr>
        <p:spPr bwMode="auto">
          <a:xfrm>
            <a:off x="457200" y="9144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Calculate the average power delivered to the series RLC</a:t>
            </a:r>
          </a:p>
          <a:p>
            <a:pPr eaLnBrk="1" hangingPunct="1"/>
            <a:r>
              <a:rPr lang="en-US" altLang="en-US" sz="2400"/>
              <a:t>circuit described in Example 33.5.</a:t>
            </a:r>
          </a:p>
        </p:txBody>
      </p:sp>
      <p:pic>
        <p:nvPicPr>
          <p:cNvPr id="931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784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8001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blinds(horizontal)">
                                      <p:cBhvr>
                                        <p:cTn id="7" dur="500"/>
                                        <p:tgtEl>
                                          <p:spTgt spid="93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3188"/>
                                        </p:tgtEl>
                                        <p:attrNameLst>
                                          <p:attrName>style.visibility</p:attrName>
                                        </p:attrNameLst>
                                      </p:cBhvr>
                                      <p:to>
                                        <p:strVal val="visible"/>
                                      </p:to>
                                    </p:set>
                                    <p:animEffect transition="in" filter="blinds(horizontal)">
                                      <p:cBhvr>
                                        <p:cTn id="12"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8600" y="0"/>
            <a:ext cx="8610600" cy="990600"/>
          </a:xfrm>
        </p:spPr>
        <p:txBody>
          <a:bodyPr/>
          <a:lstStyle/>
          <a:p>
            <a:pPr algn="l" eaLnBrk="1" hangingPunct="1"/>
            <a:r>
              <a:rPr lang="en-US" altLang="en-US" sz="3200" smtClean="0">
                <a:solidFill>
                  <a:srgbClr val="00B050"/>
                </a:solidFill>
              </a:rPr>
              <a:t>Example</a:t>
            </a:r>
          </a:p>
        </p:txBody>
      </p:sp>
      <p:sp>
        <p:nvSpPr>
          <p:cNvPr id="3" name="Content Placeholder 2"/>
          <p:cNvSpPr>
            <a:spLocks noGrp="1"/>
          </p:cNvSpPr>
          <p:nvPr>
            <p:ph idx="1"/>
          </p:nvPr>
        </p:nvSpPr>
        <p:spPr>
          <a:xfrm>
            <a:off x="381000" y="762000"/>
            <a:ext cx="8610600" cy="5334000"/>
          </a:xfrm>
        </p:spPr>
        <p:txBody>
          <a:bodyPr rtlCol="0">
            <a:normAutofit/>
          </a:bodyPr>
          <a:lstStyle/>
          <a:p>
            <a:pPr eaLnBrk="1" fontAlgn="auto" hangingPunct="1">
              <a:spcAft>
                <a:spcPts val="0"/>
              </a:spcAft>
              <a:buFontTx/>
              <a:buNone/>
              <a:defRPr/>
            </a:pPr>
            <a:r>
              <a:rPr lang="en-US" sz="2400" dirty="0" smtClean="0"/>
              <a:t>A circuit has R=25.0 </a:t>
            </a:r>
            <a:r>
              <a:rPr lang="en-US" sz="2400" dirty="0" smtClean="0">
                <a:latin typeface="Symbol" pitchFamily="18" charset="2"/>
              </a:rPr>
              <a:t>W</a:t>
            </a:r>
            <a:r>
              <a:rPr lang="en-US" sz="2400" dirty="0" smtClean="0"/>
              <a:t>, L = 30.0 </a:t>
            </a:r>
            <a:r>
              <a:rPr lang="en-US" sz="2400" dirty="0" err="1" smtClean="0"/>
              <a:t>mH</a:t>
            </a:r>
            <a:r>
              <a:rPr lang="en-US" sz="2400" dirty="0" smtClean="0"/>
              <a:t>, and C = 12.0 </a:t>
            </a:r>
            <a:r>
              <a:rPr lang="en-US" sz="2400" dirty="0" smtClean="0">
                <a:latin typeface="Symbol" pitchFamily="18" charset="2"/>
              </a:rPr>
              <a:t>m</a:t>
            </a:r>
            <a:r>
              <a:rPr lang="en-US" sz="2400" dirty="0" smtClean="0"/>
              <a:t>F.  Calculate the impedance of the circuit if they are connected to a 90.0 V ac(</a:t>
            </a:r>
            <a:r>
              <a:rPr lang="en-US" sz="2400" dirty="0" err="1" smtClean="0"/>
              <a:t>rms</a:t>
            </a:r>
            <a:r>
              <a:rPr lang="en-US" sz="2400" dirty="0" smtClean="0"/>
              <a:t>), 500 Hz source.  Also calculate the phase angle.</a:t>
            </a:r>
          </a:p>
          <a:p>
            <a:pPr eaLnBrk="1" fontAlgn="auto" hangingPunct="1">
              <a:spcAft>
                <a:spcPts val="0"/>
              </a:spcAft>
              <a:buFontTx/>
              <a:buNone/>
              <a:defRPr/>
            </a:pPr>
            <a:r>
              <a:rPr lang="en-US" sz="2400" dirty="0" smtClean="0"/>
              <a:t>X</a:t>
            </a:r>
            <a:r>
              <a:rPr lang="en-US" sz="2400" baseline="-25000" dirty="0" smtClean="0"/>
              <a:t>L</a:t>
            </a:r>
            <a:r>
              <a:rPr lang="en-US" sz="2400" dirty="0" smtClean="0"/>
              <a:t> = 2</a:t>
            </a:r>
            <a:r>
              <a:rPr lang="en-US" sz="2400" dirty="0" smtClean="0">
                <a:latin typeface="Symbol" pitchFamily="18" charset="2"/>
              </a:rPr>
              <a:t>p</a:t>
            </a:r>
            <a:r>
              <a:rPr lang="en-US" sz="2400" dirty="0" smtClean="0"/>
              <a:t>fL</a:t>
            </a:r>
          </a:p>
          <a:p>
            <a:pPr eaLnBrk="1" fontAlgn="auto" hangingPunct="1">
              <a:spcAft>
                <a:spcPts val="0"/>
              </a:spcAft>
              <a:buFontTx/>
              <a:buNone/>
              <a:defRPr/>
            </a:pPr>
            <a:r>
              <a:rPr lang="en-US" sz="2400" dirty="0" smtClean="0"/>
              <a:t>X</a:t>
            </a:r>
            <a:r>
              <a:rPr lang="en-US" sz="2400" baseline="-25000" dirty="0" smtClean="0"/>
              <a:t>L</a:t>
            </a:r>
            <a:r>
              <a:rPr lang="en-US" sz="2400" dirty="0" smtClean="0"/>
              <a:t> = 2</a:t>
            </a:r>
            <a:r>
              <a:rPr lang="en-US" sz="2400" dirty="0" smtClean="0">
                <a:latin typeface="Symbol" pitchFamily="18" charset="2"/>
              </a:rPr>
              <a:t>p</a:t>
            </a:r>
            <a:r>
              <a:rPr lang="en-US" sz="2400" dirty="0" smtClean="0">
                <a:latin typeface="+mj-lt"/>
              </a:rPr>
              <a:t>(500 Hz)(0.030 H) = 94.2 </a:t>
            </a:r>
            <a:r>
              <a:rPr lang="en-US" sz="2400" dirty="0" smtClean="0">
                <a:latin typeface="Symbol" pitchFamily="18" charset="2"/>
              </a:rPr>
              <a:t>W</a:t>
            </a:r>
          </a:p>
          <a:p>
            <a:pPr eaLnBrk="1" fontAlgn="auto" hangingPunct="1">
              <a:spcAft>
                <a:spcPts val="0"/>
              </a:spcAft>
              <a:buFontTx/>
              <a:buNone/>
              <a:defRPr/>
            </a:pPr>
            <a:r>
              <a:rPr lang="en-US" sz="2400" dirty="0" smtClean="0"/>
              <a:t>X</a:t>
            </a:r>
            <a:r>
              <a:rPr lang="en-US" sz="2400" baseline="-25000" dirty="0" smtClean="0"/>
              <a:t>C</a:t>
            </a:r>
            <a:r>
              <a:rPr lang="en-US" sz="2400" dirty="0" smtClean="0"/>
              <a:t> =  1/2</a:t>
            </a:r>
            <a:r>
              <a:rPr lang="en-US" sz="2400" dirty="0" smtClean="0">
                <a:latin typeface="Symbol" pitchFamily="18" charset="2"/>
              </a:rPr>
              <a:t>p</a:t>
            </a:r>
            <a:r>
              <a:rPr lang="en-US" sz="2400" dirty="0" smtClean="0"/>
              <a:t>fC</a:t>
            </a:r>
          </a:p>
          <a:p>
            <a:pPr eaLnBrk="1" fontAlgn="auto" hangingPunct="1">
              <a:spcAft>
                <a:spcPts val="0"/>
              </a:spcAft>
              <a:buFontTx/>
              <a:buNone/>
              <a:defRPr/>
            </a:pPr>
            <a:r>
              <a:rPr lang="en-US" sz="2400" dirty="0" smtClean="0"/>
              <a:t>X</a:t>
            </a:r>
            <a:r>
              <a:rPr lang="en-US" sz="2400" baseline="-25000" dirty="0" smtClean="0"/>
              <a:t>C</a:t>
            </a:r>
            <a:r>
              <a:rPr lang="en-US" sz="2400" dirty="0" smtClean="0"/>
              <a:t> =  1/2</a:t>
            </a:r>
            <a:r>
              <a:rPr lang="en-US" sz="2400" dirty="0" smtClean="0">
                <a:latin typeface="Symbol" pitchFamily="18" charset="2"/>
              </a:rPr>
              <a:t>p</a:t>
            </a:r>
            <a:r>
              <a:rPr lang="en-US" sz="2400" dirty="0" smtClean="0"/>
              <a:t>(500 Hz)(12 X 10</a:t>
            </a:r>
            <a:r>
              <a:rPr lang="en-US" sz="2400" baseline="30000" dirty="0" smtClean="0"/>
              <a:t>-6</a:t>
            </a:r>
            <a:r>
              <a:rPr lang="en-US" sz="2400" dirty="0" smtClean="0"/>
              <a:t>F) = 26.5 </a:t>
            </a:r>
            <a:r>
              <a:rPr lang="en-US" sz="2400" dirty="0" smtClean="0">
                <a:latin typeface="Symbol" pitchFamily="18" charset="2"/>
              </a:rPr>
              <a:t>W</a:t>
            </a:r>
            <a:endParaRPr lang="en-US" sz="2400" dirty="0" smtClean="0"/>
          </a:p>
          <a:p>
            <a:pPr eaLnBrk="1" fontAlgn="auto" hangingPunct="1">
              <a:spcAft>
                <a:spcPts val="0"/>
              </a:spcAft>
              <a:buFontTx/>
              <a:buNone/>
              <a:defRPr/>
            </a:pPr>
            <a:endParaRPr lang="en-US" sz="2400" dirty="0" smtClean="0">
              <a:latin typeface="+mj-lt"/>
            </a:endParaRPr>
          </a:p>
          <a:p>
            <a:pPr eaLnBrk="1" fontAlgn="auto" hangingPunct="1">
              <a:spcAft>
                <a:spcPts val="0"/>
              </a:spcAft>
              <a:buFontTx/>
              <a:buNone/>
              <a:defRPr/>
            </a:pPr>
            <a:endParaRPr lang="en-US" sz="2400" dirty="0" smtClean="0">
              <a:latin typeface="+mj-lt"/>
            </a:endParaRPr>
          </a:p>
          <a:p>
            <a:pPr eaLnBrk="1" fontAlgn="auto" hangingPunct="1">
              <a:spcAft>
                <a:spcPts val="0"/>
              </a:spcAft>
              <a:buFontTx/>
              <a:buNone/>
              <a:defRPr/>
            </a:pPr>
            <a:endParaRPr lang="en-US" sz="2400" dirty="0" smtClean="0">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228600" y="381000"/>
            <a:ext cx="8610600" cy="6248400"/>
          </a:xfrm>
        </p:spPr>
        <p:txBody>
          <a:bodyPr/>
          <a:lstStyle/>
          <a:p>
            <a:pPr eaLnBrk="1" hangingPunct="1">
              <a:buFontTx/>
              <a:buNone/>
            </a:pPr>
            <a:r>
              <a:rPr lang="en-US" altLang="en-US" smtClean="0"/>
              <a:t>Z = √R</a:t>
            </a:r>
            <a:r>
              <a:rPr lang="en-US" altLang="en-US" baseline="30000" smtClean="0"/>
              <a:t>2</a:t>
            </a:r>
            <a:r>
              <a:rPr lang="en-US" altLang="en-US" smtClean="0"/>
              <a:t>  +  (X</a:t>
            </a:r>
            <a:r>
              <a:rPr lang="en-US" altLang="en-US" baseline="-25000" smtClean="0"/>
              <a:t>L</a:t>
            </a:r>
            <a:r>
              <a:rPr lang="en-US" altLang="en-US" smtClean="0"/>
              <a:t> – X</a:t>
            </a:r>
            <a:r>
              <a:rPr lang="en-US" altLang="en-US" baseline="-25000" smtClean="0"/>
              <a:t>C</a:t>
            </a:r>
            <a:r>
              <a:rPr lang="en-US" altLang="en-US" smtClean="0"/>
              <a:t>)</a:t>
            </a:r>
            <a:r>
              <a:rPr lang="en-US" altLang="en-US" baseline="30000" smtClean="0"/>
              <a:t>2</a:t>
            </a:r>
          </a:p>
          <a:p>
            <a:pPr eaLnBrk="1" hangingPunct="1">
              <a:buFontTx/>
              <a:buNone/>
            </a:pPr>
            <a:r>
              <a:rPr lang="en-US" altLang="en-US" smtClean="0"/>
              <a:t>Z = √(25.0</a:t>
            </a:r>
            <a:r>
              <a:rPr lang="en-US" altLang="en-US" smtClean="0">
                <a:latin typeface="Symbol" panose="05050102010706020507" pitchFamily="18" charset="2"/>
              </a:rPr>
              <a:t>W</a:t>
            </a:r>
            <a:r>
              <a:rPr lang="en-US" altLang="en-US" smtClean="0"/>
              <a:t>)</a:t>
            </a:r>
            <a:r>
              <a:rPr lang="en-US" altLang="en-US" baseline="30000" smtClean="0"/>
              <a:t>2</a:t>
            </a:r>
            <a:r>
              <a:rPr lang="en-US" altLang="en-US" smtClean="0"/>
              <a:t>  +  (94.2 </a:t>
            </a:r>
            <a:r>
              <a:rPr lang="en-US" altLang="en-US" smtClean="0">
                <a:latin typeface="Symbol" panose="05050102010706020507" pitchFamily="18" charset="2"/>
              </a:rPr>
              <a:t>W</a:t>
            </a:r>
            <a:r>
              <a:rPr lang="en-US" altLang="en-US" smtClean="0"/>
              <a:t> – 26.5 </a:t>
            </a:r>
            <a:r>
              <a:rPr lang="en-US" altLang="en-US" smtClean="0">
                <a:latin typeface="Symbol" panose="05050102010706020507" pitchFamily="18" charset="2"/>
              </a:rPr>
              <a:t>W</a:t>
            </a:r>
            <a:r>
              <a:rPr lang="en-US" altLang="en-US" smtClean="0"/>
              <a:t>)</a:t>
            </a:r>
            <a:r>
              <a:rPr lang="en-US" altLang="en-US" baseline="30000" smtClean="0"/>
              <a:t>2</a:t>
            </a:r>
            <a:r>
              <a:rPr lang="en-US" altLang="en-US" smtClean="0"/>
              <a:t> </a:t>
            </a:r>
          </a:p>
          <a:p>
            <a:pPr eaLnBrk="1" hangingPunct="1">
              <a:buFontTx/>
              <a:buNone/>
            </a:pPr>
            <a:r>
              <a:rPr lang="en-US" altLang="en-US" smtClean="0"/>
              <a:t>Z = 72.2 </a:t>
            </a:r>
            <a:r>
              <a:rPr lang="en-US" altLang="en-US" smtClean="0">
                <a:latin typeface="Symbol" panose="05050102010706020507" pitchFamily="18" charset="2"/>
              </a:rPr>
              <a:t>W</a:t>
            </a:r>
          </a:p>
          <a:p>
            <a:pPr eaLnBrk="1" hangingPunct="1">
              <a:buFontTx/>
              <a:buNone/>
            </a:pPr>
            <a:endParaRPr lang="en-US" altLang="en-US" smtClean="0">
              <a:latin typeface="Symbol" panose="05050102010706020507" pitchFamily="18" charset="2"/>
            </a:endParaRPr>
          </a:p>
          <a:p>
            <a:pPr eaLnBrk="1" hangingPunct="1">
              <a:buFontTx/>
              <a:buNone/>
            </a:pPr>
            <a:r>
              <a:rPr lang="en-US" altLang="en-US" smtClean="0"/>
              <a:t>tan </a:t>
            </a:r>
            <a:r>
              <a:rPr lang="en-US" altLang="en-US" smtClean="0">
                <a:latin typeface="Symbol" panose="05050102010706020507" pitchFamily="18" charset="2"/>
              </a:rPr>
              <a:t>f</a:t>
            </a:r>
            <a:r>
              <a:rPr lang="en-US" altLang="en-US" smtClean="0"/>
              <a:t> = </a:t>
            </a:r>
            <a:r>
              <a:rPr lang="en-US" altLang="en-US" u="sng" smtClean="0"/>
              <a:t>X</a:t>
            </a:r>
            <a:r>
              <a:rPr lang="en-US" altLang="en-US" u="sng" baseline="-25000" smtClean="0"/>
              <a:t>L</a:t>
            </a:r>
            <a:r>
              <a:rPr lang="en-US" altLang="en-US" u="sng" smtClean="0"/>
              <a:t> – X</a:t>
            </a:r>
            <a:r>
              <a:rPr lang="en-US" altLang="en-US" u="sng" baseline="-25000" smtClean="0"/>
              <a:t>C</a:t>
            </a:r>
          </a:p>
          <a:p>
            <a:pPr eaLnBrk="1" hangingPunct="1">
              <a:buFontTx/>
              <a:buNone/>
            </a:pPr>
            <a:r>
              <a:rPr lang="en-US" altLang="en-US" smtClean="0"/>
              <a:t>			R</a:t>
            </a:r>
          </a:p>
          <a:p>
            <a:pPr eaLnBrk="1" hangingPunct="1">
              <a:buFontTx/>
              <a:buNone/>
            </a:pPr>
            <a:r>
              <a:rPr lang="en-US" altLang="en-US" smtClean="0"/>
              <a:t>tan </a:t>
            </a:r>
            <a:r>
              <a:rPr lang="en-US" altLang="en-US" smtClean="0">
                <a:latin typeface="Symbol" panose="05050102010706020507" pitchFamily="18" charset="2"/>
              </a:rPr>
              <a:t>f</a:t>
            </a:r>
            <a:r>
              <a:rPr lang="en-US" altLang="en-US" smtClean="0"/>
              <a:t> = </a:t>
            </a:r>
            <a:r>
              <a:rPr lang="en-US" altLang="en-US" u="sng" smtClean="0"/>
              <a:t>94.2 </a:t>
            </a:r>
            <a:r>
              <a:rPr lang="en-US" altLang="en-US" u="sng" smtClean="0">
                <a:latin typeface="Symbol" panose="05050102010706020507" pitchFamily="18" charset="2"/>
              </a:rPr>
              <a:t>W</a:t>
            </a:r>
            <a:r>
              <a:rPr lang="en-US" altLang="en-US" u="sng" smtClean="0"/>
              <a:t> – 26.5 </a:t>
            </a:r>
            <a:r>
              <a:rPr lang="en-US" altLang="en-US" u="sng" smtClean="0">
                <a:latin typeface="Symbol" panose="05050102010706020507" pitchFamily="18" charset="2"/>
              </a:rPr>
              <a:t>W</a:t>
            </a:r>
            <a:endParaRPr lang="en-US" altLang="en-US" u="sng" baseline="-25000" smtClean="0"/>
          </a:p>
          <a:p>
            <a:pPr eaLnBrk="1" hangingPunct="1">
              <a:buFontTx/>
              <a:buNone/>
            </a:pPr>
            <a:r>
              <a:rPr lang="en-US" altLang="en-US" smtClean="0"/>
              <a:t>			25.0 </a:t>
            </a:r>
            <a:r>
              <a:rPr lang="en-US" altLang="en-US" smtClean="0">
                <a:latin typeface="Symbol" panose="05050102010706020507" pitchFamily="18" charset="2"/>
              </a:rPr>
              <a:t>W</a:t>
            </a:r>
            <a:endParaRPr lang="en-US" altLang="en-US" smtClean="0"/>
          </a:p>
          <a:p>
            <a:pPr eaLnBrk="1" hangingPunct="1">
              <a:buFontTx/>
              <a:buNone/>
            </a:pPr>
            <a:r>
              <a:rPr lang="en-US" altLang="en-US" smtClean="0">
                <a:latin typeface="Symbol" panose="05050102010706020507" pitchFamily="18" charset="2"/>
              </a:rPr>
              <a:t>f</a:t>
            </a:r>
            <a:r>
              <a:rPr lang="en-US" altLang="en-US" smtClean="0"/>
              <a:t> = 69.7</a:t>
            </a:r>
            <a:r>
              <a:rPr lang="en-US" altLang="en-US" baseline="30000" smtClean="0"/>
              <a:t>o</a:t>
            </a:r>
          </a:p>
          <a:p>
            <a:pPr eaLnBrk="1" hangingPunct="1">
              <a:buFontTx/>
              <a:buNone/>
            </a:pPr>
            <a:endParaRPr lang="en-US" altLang="en-US" baseline="30000" smtClean="0"/>
          </a:p>
        </p:txBody>
      </p:sp>
      <p:cxnSp>
        <p:nvCxnSpPr>
          <p:cNvPr id="5" name="Straight Connector 4"/>
          <p:cNvCxnSpPr/>
          <p:nvPr/>
        </p:nvCxnSpPr>
        <p:spPr>
          <a:xfrm>
            <a:off x="1219200" y="457200"/>
            <a:ext cx="2971800" cy="1588"/>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219200" y="1065213"/>
            <a:ext cx="5257800" cy="158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10600" cy="4038600"/>
          </a:xfrm>
        </p:spPr>
        <p:txBody>
          <a:bodyPr rtlCol="0">
            <a:normAutofit/>
          </a:bodyPr>
          <a:lstStyle/>
          <a:p>
            <a:pPr eaLnBrk="1" fontAlgn="auto" hangingPunct="1">
              <a:spcAft>
                <a:spcPts val="0"/>
              </a:spcAft>
              <a:buFontTx/>
              <a:buNone/>
              <a:defRPr/>
            </a:pPr>
            <a:r>
              <a:rPr lang="en-US" sz="2400" dirty="0" smtClean="0"/>
              <a:t>Calculate the </a:t>
            </a:r>
            <a:r>
              <a:rPr lang="en-US" sz="2400" dirty="0" err="1" smtClean="0"/>
              <a:t>rms</a:t>
            </a:r>
            <a:r>
              <a:rPr lang="en-US" sz="2400" dirty="0" smtClean="0"/>
              <a:t> current</a:t>
            </a:r>
          </a:p>
          <a:p>
            <a:pPr eaLnBrk="1" fontAlgn="auto" hangingPunct="1">
              <a:spcAft>
                <a:spcPts val="0"/>
              </a:spcAft>
              <a:buFontTx/>
              <a:buNone/>
              <a:defRPr/>
            </a:pPr>
            <a:r>
              <a:rPr lang="en-US" sz="2400" dirty="0" smtClean="0"/>
              <a:t>V = IZ</a:t>
            </a:r>
          </a:p>
          <a:p>
            <a:pPr eaLnBrk="1" fontAlgn="auto" hangingPunct="1">
              <a:spcAft>
                <a:spcPts val="0"/>
              </a:spcAft>
              <a:buFontTx/>
              <a:buNone/>
              <a:defRPr/>
            </a:pPr>
            <a:r>
              <a:rPr lang="en-US" sz="2400" dirty="0" err="1" smtClean="0"/>
              <a:t>I</a:t>
            </a:r>
            <a:r>
              <a:rPr lang="en-US" sz="2400" baseline="-25000" dirty="0" err="1" smtClean="0"/>
              <a:t>rms</a:t>
            </a:r>
            <a:r>
              <a:rPr lang="en-US" sz="2400" dirty="0" smtClean="0"/>
              <a:t> = </a:t>
            </a:r>
            <a:r>
              <a:rPr lang="en-US" sz="2400" dirty="0" err="1" smtClean="0"/>
              <a:t>V</a:t>
            </a:r>
            <a:r>
              <a:rPr lang="en-US" sz="2400" baseline="-25000" dirty="0" err="1" smtClean="0"/>
              <a:t>rms</a:t>
            </a:r>
            <a:r>
              <a:rPr lang="en-US" sz="2400" dirty="0" smtClean="0"/>
              <a:t>/Z = 90.0 V/ 72.2 </a:t>
            </a:r>
            <a:r>
              <a:rPr lang="en-US" sz="2400" dirty="0" smtClean="0">
                <a:latin typeface="Symbol" pitchFamily="18" charset="2"/>
              </a:rPr>
              <a:t>W</a:t>
            </a:r>
          </a:p>
          <a:p>
            <a:pPr eaLnBrk="1" fontAlgn="auto" hangingPunct="1">
              <a:spcAft>
                <a:spcPts val="0"/>
              </a:spcAft>
              <a:buFontTx/>
              <a:buNone/>
              <a:defRPr/>
            </a:pPr>
            <a:r>
              <a:rPr lang="en-US" sz="2400" dirty="0" err="1" smtClean="0">
                <a:latin typeface="+mj-lt"/>
              </a:rPr>
              <a:t>I</a:t>
            </a:r>
            <a:r>
              <a:rPr lang="en-US" sz="2400" baseline="-25000" dirty="0" err="1" smtClean="0">
                <a:latin typeface="+mj-lt"/>
              </a:rPr>
              <a:t>rms</a:t>
            </a:r>
            <a:r>
              <a:rPr lang="en-US" sz="2400" dirty="0" smtClean="0">
                <a:latin typeface="+mj-lt"/>
              </a:rPr>
              <a:t> = 1.25 A</a:t>
            </a:r>
          </a:p>
          <a:p>
            <a:pPr eaLnBrk="1" fontAlgn="auto" hangingPunct="1">
              <a:spcAft>
                <a:spcPts val="0"/>
              </a:spcAft>
              <a:buFontTx/>
              <a:buNone/>
              <a:defRPr/>
            </a:pPr>
            <a:r>
              <a:rPr lang="en-US" sz="2400" dirty="0" smtClean="0">
                <a:latin typeface="+mj-lt"/>
              </a:rPr>
              <a:t>Calculate the voltage drop across each element</a:t>
            </a:r>
          </a:p>
          <a:p>
            <a:pPr eaLnBrk="1" fontAlgn="auto" hangingPunct="1">
              <a:spcAft>
                <a:spcPts val="0"/>
              </a:spcAft>
              <a:buFontTx/>
              <a:buNone/>
              <a:defRPr/>
            </a:pPr>
            <a:r>
              <a:rPr lang="en-US" sz="2400" dirty="0" smtClean="0">
                <a:latin typeface="+mj-lt"/>
              </a:rPr>
              <a:t>(V</a:t>
            </a:r>
            <a:r>
              <a:rPr lang="en-US" sz="2400" baseline="-25000" dirty="0" smtClean="0">
                <a:latin typeface="+mj-lt"/>
              </a:rPr>
              <a:t>R</a:t>
            </a:r>
            <a:r>
              <a:rPr lang="en-US" sz="2400" dirty="0" smtClean="0">
                <a:latin typeface="+mj-lt"/>
              </a:rPr>
              <a:t>)</a:t>
            </a:r>
            <a:r>
              <a:rPr lang="en-US" sz="2400" baseline="-25000" dirty="0" err="1" smtClean="0">
                <a:latin typeface="+mj-lt"/>
              </a:rPr>
              <a:t>rms</a:t>
            </a:r>
            <a:r>
              <a:rPr lang="en-US" sz="2400" dirty="0" smtClean="0">
                <a:latin typeface="+mj-lt"/>
              </a:rPr>
              <a:t> = </a:t>
            </a:r>
            <a:r>
              <a:rPr lang="en-US" sz="2400" dirty="0" err="1" smtClean="0">
                <a:latin typeface="+mj-lt"/>
              </a:rPr>
              <a:t>I</a:t>
            </a:r>
            <a:r>
              <a:rPr lang="en-US" sz="2400" baseline="-25000" dirty="0" err="1" smtClean="0">
                <a:latin typeface="+mj-lt"/>
              </a:rPr>
              <a:t>rms</a:t>
            </a:r>
            <a:r>
              <a:rPr lang="en-US" sz="2400" dirty="0" err="1" smtClean="0">
                <a:latin typeface="+mj-lt"/>
              </a:rPr>
              <a:t>R</a:t>
            </a:r>
            <a:r>
              <a:rPr lang="en-US" sz="2400" dirty="0" smtClean="0">
                <a:latin typeface="+mj-lt"/>
              </a:rPr>
              <a:t> = (1.25 A)(25.0 </a:t>
            </a:r>
            <a:r>
              <a:rPr lang="en-US" sz="2400" dirty="0" smtClean="0">
                <a:latin typeface="Symbol" pitchFamily="18" charset="2"/>
              </a:rPr>
              <a:t>W</a:t>
            </a:r>
            <a:r>
              <a:rPr lang="en-US" sz="2400" dirty="0" smtClean="0">
                <a:latin typeface="+mj-lt"/>
              </a:rPr>
              <a:t>) = 31.2 V</a:t>
            </a:r>
          </a:p>
          <a:p>
            <a:pPr eaLnBrk="1" fontAlgn="auto" hangingPunct="1">
              <a:spcAft>
                <a:spcPts val="0"/>
              </a:spcAft>
              <a:buFontTx/>
              <a:buNone/>
              <a:defRPr/>
            </a:pPr>
            <a:r>
              <a:rPr lang="en-US" sz="2400" dirty="0" smtClean="0"/>
              <a:t>(V</a:t>
            </a:r>
            <a:r>
              <a:rPr lang="en-US" sz="2400" baseline="-25000" dirty="0" smtClean="0"/>
              <a:t>L</a:t>
            </a:r>
            <a:r>
              <a:rPr lang="en-US" sz="2400" dirty="0" smtClean="0"/>
              <a:t>)</a:t>
            </a:r>
            <a:r>
              <a:rPr lang="en-US" sz="2400" baseline="-25000" dirty="0" err="1" smtClean="0"/>
              <a:t>rms</a:t>
            </a:r>
            <a:r>
              <a:rPr lang="en-US" sz="2400" dirty="0" smtClean="0"/>
              <a:t> = </a:t>
            </a:r>
            <a:r>
              <a:rPr lang="en-US" sz="2400" dirty="0" err="1" smtClean="0"/>
              <a:t>I</a:t>
            </a:r>
            <a:r>
              <a:rPr lang="en-US" sz="2400" baseline="-25000" dirty="0" err="1" smtClean="0"/>
              <a:t>rms</a:t>
            </a:r>
            <a:r>
              <a:rPr lang="en-US" sz="2400" dirty="0" err="1" smtClean="0"/>
              <a:t>X</a:t>
            </a:r>
            <a:r>
              <a:rPr lang="en-US" sz="2400" baseline="-25000" dirty="0" err="1" smtClean="0"/>
              <a:t>L</a:t>
            </a:r>
            <a:r>
              <a:rPr lang="en-US" sz="2400" dirty="0" smtClean="0"/>
              <a:t> = (1.25 A)(94.2 </a:t>
            </a:r>
            <a:r>
              <a:rPr lang="en-US" sz="2400" dirty="0" smtClean="0">
                <a:latin typeface="Symbol" pitchFamily="18" charset="2"/>
              </a:rPr>
              <a:t>W</a:t>
            </a:r>
            <a:r>
              <a:rPr lang="en-US" sz="2400" dirty="0" smtClean="0"/>
              <a:t>) = 118 V</a:t>
            </a:r>
          </a:p>
          <a:p>
            <a:pPr eaLnBrk="1" fontAlgn="auto" hangingPunct="1">
              <a:spcAft>
                <a:spcPts val="0"/>
              </a:spcAft>
              <a:buFontTx/>
              <a:buNone/>
              <a:defRPr/>
            </a:pPr>
            <a:r>
              <a:rPr lang="en-US" sz="2400" dirty="0" smtClean="0"/>
              <a:t>(V</a:t>
            </a:r>
            <a:r>
              <a:rPr lang="en-US" sz="2400" baseline="-25000" dirty="0" smtClean="0"/>
              <a:t>C</a:t>
            </a:r>
            <a:r>
              <a:rPr lang="en-US" sz="2400" dirty="0" smtClean="0"/>
              <a:t>)</a:t>
            </a:r>
            <a:r>
              <a:rPr lang="en-US" sz="2400" baseline="-25000" dirty="0" err="1" smtClean="0"/>
              <a:t>rms</a:t>
            </a:r>
            <a:r>
              <a:rPr lang="en-US" sz="2400" dirty="0" smtClean="0"/>
              <a:t> = </a:t>
            </a:r>
            <a:r>
              <a:rPr lang="en-US" sz="2400" dirty="0" err="1" smtClean="0"/>
              <a:t>I</a:t>
            </a:r>
            <a:r>
              <a:rPr lang="en-US" sz="2400" baseline="-25000" dirty="0" err="1" smtClean="0"/>
              <a:t>rms</a:t>
            </a:r>
            <a:r>
              <a:rPr lang="en-US" sz="2400" dirty="0" err="1" smtClean="0"/>
              <a:t>X</a:t>
            </a:r>
            <a:r>
              <a:rPr lang="en-US" sz="2400" baseline="-25000" dirty="0" err="1" smtClean="0"/>
              <a:t>C</a:t>
            </a:r>
            <a:r>
              <a:rPr lang="en-US" sz="2400" dirty="0" smtClean="0"/>
              <a:t> = (1.25 A)(26.5 </a:t>
            </a:r>
            <a:r>
              <a:rPr lang="en-US" sz="2400" dirty="0" smtClean="0">
                <a:latin typeface="Symbol" pitchFamily="18" charset="2"/>
              </a:rPr>
              <a:t>W</a:t>
            </a:r>
            <a:r>
              <a:rPr lang="en-US" sz="2400" dirty="0" smtClean="0"/>
              <a:t>) = 33.1 V</a:t>
            </a:r>
            <a:endParaRPr lang="en-US" sz="2400" dirty="0" smtClean="0">
              <a:latin typeface="+mj-lt"/>
            </a:endParaRPr>
          </a:p>
          <a:p>
            <a:pPr eaLnBrk="1" fontAlgn="auto" hangingPunct="1">
              <a:spcAft>
                <a:spcPts val="0"/>
              </a:spcAft>
              <a:buFontTx/>
              <a:buNone/>
              <a:defRPr/>
            </a:pPr>
            <a:r>
              <a:rPr lang="en-US" sz="2400" dirty="0" smtClean="0">
                <a:latin typeface="+mj-lt"/>
              </a:rPr>
              <a:t>Voltages do not add to 90.0 V (out of phase)</a:t>
            </a:r>
          </a:p>
        </p:txBody>
      </p:sp>
      <p:sp>
        <p:nvSpPr>
          <p:cNvPr id="4" name="Content Placeholder 2"/>
          <p:cNvSpPr txBox="1">
            <a:spLocks/>
          </p:cNvSpPr>
          <p:nvPr/>
        </p:nvSpPr>
        <p:spPr bwMode="auto">
          <a:xfrm>
            <a:off x="228600" y="4343400"/>
            <a:ext cx="8610600" cy="1752600"/>
          </a:xfrm>
          <a:prstGeom prst="rect">
            <a:avLst/>
          </a:prstGeom>
          <a:noFill/>
          <a:ln w="9525">
            <a:noFill/>
            <a:miter lim="800000"/>
            <a:headEnd/>
            <a:tailEnd/>
          </a:ln>
        </p:spPr>
        <p:txBody>
          <a:bodyPr/>
          <a:lstStyle/>
          <a:p>
            <a:pPr marL="342900" indent="-342900" eaLnBrk="0" hangingPunct="0">
              <a:spcBef>
                <a:spcPct val="20000"/>
              </a:spcBef>
              <a:defRPr/>
            </a:pPr>
            <a:r>
              <a:rPr lang="en-US" sz="2400" kern="0">
                <a:latin typeface="+mn-lt"/>
                <a:cs typeface="+mn-cs"/>
              </a:rPr>
              <a:t>Calculate the power loss in the circuit</a:t>
            </a:r>
          </a:p>
          <a:p>
            <a:pPr marL="342900" indent="-342900" eaLnBrk="0" hangingPunct="0">
              <a:spcBef>
                <a:spcPct val="20000"/>
              </a:spcBef>
              <a:defRPr/>
            </a:pPr>
            <a:r>
              <a:rPr lang="en-US" sz="2400" kern="0">
                <a:latin typeface="+mn-lt"/>
                <a:cs typeface="+mn-cs"/>
              </a:rPr>
              <a:t>P</a:t>
            </a:r>
            <a:r>
              <a:rPr lang="en-US" sz="2400" kern="0" baseline="-25000">
                <a:latin typeface="+mn-lt"/>
                <a:cs typeface="+mn-cs"/>
              </a:rPr>
              <a:t>ave</a:t>
            </a:r>
            <a:r>
              <a:rPr lang="en-US" sz="2400" kern="0">
                <a:latin typeface="+mn-lt"/>
                <a:cs typeface="+mn-cs"/>
              </a:rPr>
              <a:t> = I</a:t>
            </a:r>
            <a:r>
              <a:rPr lang="en-US" sz="2400" kern="0" baseline="-25000">
                <a:latin typeface="+mn-lt"/>
                <a:cs typeface="+mn-cs"/>
              </a:rPr>
              <a:t>rms</a:t>
            </a:r>
            <a:r>
              <a:rPr lang="en-US" sz="2400" kern="0">
                <a:latin typeface="+mn-lt"/>
                <a:cs typeface="+mn-cs"/>
              </a:rPr>
              <a:t>V</a:t>
            </a:r>
            <a:r>
              <a:rPr lang="en-US" sz="2400" kern="0" baseline="-25000">
                <a:latin typeface="+mn-lt"/>
                <a:cs typeface="+mn-cs"/>
              </a:rPr>
              <a:t>rms</a:t>
            </a:r>
            <a:r>
              <a:rPr lang="en-US" sz="2400" kern="0">
                <a:latin typeface="+mn-lt"/>
                <a:cs typeface="+mn-cs"/>
              </a:rPr>
              <a:t>cos</a:t>
            </a:r>
            <a:r>
              <a:rPr lang="en-US" sz="2400" kern="0">
                <a:latin typeface="Symbol" pitchFamily="18" charset="2"/>
                <a:cs typeface="+mn-cs"/>
              </a:rPr>
              <a:t>f</a:t>
            </a:r>
          </a:p>
          <a:p>
            <a:pPr marL="342900" indent="-342900" eaLnBrk="0" hangingPunct="0">
              <a:spcBef>
                <a:spcPct val="20000"/>
              </a:spcBef>
              <a:defRPr/>
            </a:pPr>
            <a:r>
              <a:rPr lang="en-US" sz="2400" kern="0">
                <a:latin typeface="+mn-lt"/>
                <a:cs typeface="+mn-cs"/>
              </a:rPr>
              <a:t>P</a:t>
            </a:r>
            <a:r>
              <a:rPr lang="en-US" sz="2400" kern="0" baseline="-25000">
                <a:latin typeface="+mn-lt"/>
                <a:cs typeface="+mn-cs"/>
              </a:rPr>
              <a:t>ave</a:t>
            </a:r>
            <a:r>
              <a:rPr lang="en-US" sz="2400" kern="0">
                <a:latin typeface="+mn-lt"/>
                <a:cs typeface="+mn-cs"/>
              </a:rPr>
              <a:t> = (1.25 A)(90.0 V)cos</a:t>
            </a:r>
            <a:r>
              <a:rPr lang="en-US" sz="2400" kern="0">
                <a:latin typeface="+mj-lt"/>
                <a:cs typeface="+mn-cs"/>
              </a:rPr>
              <a:t>(69.7</a:t>
            </a:r>
            <a:r>
              <a:rPr lang="en-US" sz="2400" kern="0" baseline="30000">
                <a:latin typeface="+mj-lt"/>
                <a:cs typeface="+mn-cs"/>
              </a:rPr>
              <a:t>o</a:t>
            </a:r>
            <a:r>
              <a:rPr lang="en-US" sz="2400" kern="0">
                <a:latin typeface="+mj-lt"/>
                <a:cs typeface="+mn-cs"/>
              </a:rPr>
              <a:t>)</a:t>
            </a:r>
          </a:p>
          <a:p>
            <a:pPr marL="342900" indent="-342900" eaLnBrk="0" hangingPunct="0">
              <a:spcBef>
                <a:spcPct val="20000"/>
              </a:spcBef>
              <a:defRPr/>
            </a:pPr>
            <a:r>
              <a:rPr lang="en-US" sz="2400" kern="0">
                <a:latin typeface="+mj-lt"/>
                <a:cs typeface="+mn-cs"/>
              </a:rPr>
              <a:t>P</a:t>
            </a:r>
            <a:r>
              <a:rPr lang="en-US" sz="2400" kern="0" baseline="-25000">
                <a:latin typeface="+mj-lt"/>
                <a:cs typeface="+mn-cs"/>
              </a:rPr>
              <a:t>ave</a:t>
            </a:r>
            <a:r>
              <a:rPr lang="en-US" sz="2400" kern="0">
                <a:latin typeface="+mj-lt"/>
                <a:cs typeface="+mn-cs"/>
              </a:rPr>
              <a:t> = 39.0 W</a:t>
            </a:r>
            <a:endParaRPr lang="en-US" sz="2400" kern="0" dirty="0">
              <a:latin typeface="Symbol" pitchFamily="18" charset="2"/>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Grp="1" noChangeArrowheads="1"/>
          </p:cNvSpPr>
          <p:nvPr>
            <p:ph type="title"/>
          </p:nvPr>
        </p:nvSpPr>
        <p:spPr>
          <a:xfrm>
            <a:off x="457200" y="0"/>
            <a:ext cx="8229600" cy="1143000"/>
          </a:xfrm>
          <a:ln>
            <a:miter lim="800000"/>
            <a:headEnd/>
            <a:tailEnd/>
          </a:ln>
        </p:spPr>
        <p:txBody>
          <a:bodyPr/>
          <a:lstStyle/>
          <a:p>
            <a:pPr>
              <a:defRPr/>
            </a:pPr>
            <a:r>
              <a:rPr lang="en-US" sz="2800" dirty="0">
                <a:latin typeface="Times New Roman" panose="02020603050405020304" pitchFamily="18" charset="0"/>
                <a:cs typeface="Times New Roman" panose="02020603050405020304" pitchFamily="18" charset="0"/>
              </a:rPr>
              <a:t>33.7 Resonance in a Series RLC Circuit</a:t>
            </a:r>
          </a:p>
        </p:txBody>
      </p:sp>
      <p:sp>
        <p:nvSpPr>
          <p:cNvPr id="20486" name="Rectangle 13"/>
          <p:cNvSpPr>
            <a:spLocks noGrp="1" noChangeArrowheads="1"/>
          </p:cNvSpPr>
          <p:nvPr>
            <p:ph idx="1"/>
          </p:nvPr>
        </p:nvSpPr>
        <p:spPr>
          <a:xfrm>
            <a:off x="457200" y="1008063"/>
            <a:ext cx="8229600" cy="3429000"/>
          </a:xfrm>
        </p:spPr>
        <p:txBody>
          <a:bodyPr/>
          <a:lstStyle/>
          <a:p>
            <a:pPr eaLnBrk="1" hangingPunct="1"/>
            <a:r>
              <a:rPr lang="en-US" altLang="en-US" sz="2600" i="1" smtClean="0"/>
              <a:t>Resonance</a:t>
            </a:r>
            <a:r>
              <a:rPr lang="en-US" altLang="en-US" sz="2600" smtClean="0"/>
              <a:t> occurs at the</a:t>
            </a:r>
            <a:r>
              <a:rPr lang="en-US" altLang="en-US" sz="2800" smtClean="0"/>
              <a:t> angular</a:t>
            </a:r>
            <a:r>
              <a:rPr lang="en-US" altLang="en-US" sz="2600" smtClean="0"/>
              <a:t> frequency </a:t>
            </a:r>
            <a:r>
              <a:rPr lang="en-US" altLang="en-US" sz="2600" smtClean="0">
                <a:latin typeface="Lucida Grande"/>
              </a:rPr>
              <a:t>ω</a:t>
            </a:r>
            <a:r>
              <a:rPr lang="en-US" altLang="en-US" sz="2600" baseline="-25000" smtClean="0"/>
              <a:t>o</a:t>
            </a:r>
            <a:r>
              <a:rPr lang="en-US" altLang="en-US" sz="2600" smtClean="0"/>
              <a:t> where the current has its maximum value</a:t>
            </a:r>
          </a:p>
          <a:p>
            <a:pPr lvl="1" eaLnBrk="1" hangingPunct="1"/>
            <a:r>
              <a:rPr lang="en-US" altLang="en-US" sz="2200" smtClean="0"/>
              <a:t>To achieve maximum current, the impedance must have a minimum value</a:t>
            </a:r>
          </a:p>
          <a:p>
            <a:pPr lvl="1" eaLnBrk="1" hangingPunct="1"/>
            <a:r>
              <a:rPr lang="en-US" altLang="en-US" sz="2200" smtClean="0"/>
              <a:t>This occurs </a:t>
            </a:r>
            <a:r>
              <a:rPr lang="en-US" altLang="en-US" sz="2400" b="1" smtClean="0">
                <a:solidFill>
                  <a:srgbClr val="00B050"/>
                </a:solidFill>
              </a:rPr>
              <a:t>when X</a:t>
            </a:r>
            <a:r>
              <a:rPr lang="en-US" altLang="en-US" sz="2400" b="1" baseline="-25000" smtClean="0">
                <a:solidFill>
                  <a:srgbClr val="00B050"/>
                </a:solidFill>
              </a:rPr>
              <a:t>L</a:t>
            </a:r>
            <a:r>
              <a:rPr lang="en-US" altLang="en-US" sz="2400" b="1" smtClean="0">
                <a:solidFill>
                  <a:srgbClr val="00B050"/>
                </a:solidFill>
              </a:rPr>
              <a:t> = X</a:t>
            </a:r>
            <a:r>
              <a:rPr lang="en-US" altLang="en-US" sz="2400" b="1" baseline="-25000" smtClean="0">
                <a:solidFill>
                  <a:srgbClr val="00B050"/>
                </a:solidFill>
              </a:rPr>
              <a:t>C</a:t>
            </a:r>
          </a:p>
          <a:p>
            <a:pPr lvl="1" eaLnBrk="1" hangingPunct="1"/>
            <a:r>
              <a:rPr lang="en-US" altLang="en-US" sz="2400" i="1" smtClean="0"/>
              <a:t>The Resonance</a:t>
            </a:r>
            <a:r>
              <a:rPr lang="en-US" altLang="en-US" sz="2400" smtClean="0"/>
              <a:t> </a:t>
            </a:r>
            <a:r>
              <a:rPr lang="en-US" altLang="en-US" sz="2200" smtClean="0"/>
              <a:t>frequency</a:t>
            </a:r>
            <a:endParaRPr lang="en-US" altLang="en-US" sz="2200" b="1" baseline="-25000" smtClean="0">
              <a:solidFill>
                <a:srgbClr val="00B050"/>
              </a:solidFill>
            </a:endParaRPr>
          </a:p>
          <a:p>
            <a:pPr lvl="1" eaLnBrk="1" hangingPunct="1"/>
            <a:endParaRPr lang="en-US" altLang="en-US" sz="2200" smtClean="0"/>
          </a:p>
          <a:p>
            <a:pPr lvl="1" eaLnBrk="1" hangingPunct="1"/>
            <a:r>
              <a:rPr lang="en-US" altLang="en-US" sz="2200" smtClean="0"/>
              <a:t>Solving for the angular frequency gives </a:t>
            </a:r>
          </a:p>
          <a:p>
            <a:pPr eaLnBrk="1" hangingPunct="1">
              <a:buFont typeface="Arial" panose="020B0604020202020204" pitchFamily="34" charset="0"/>
              <a:buNone/>
            </a:pPr>
            <a:endParaRPr lang="en-US" altLang="en-US" sz="2600" smtClean="0"/>
          </a:p>
        </p:txBody>
      </p:sp>
      <p:graphicFrame>
        <p:nvGraphicFramePr>
          <p:cNvPr id="20482" name="Object 7"/>
          <p:cNvGraphicFramePr>
            <a:graphicFrameLocks noChangeAspect="1"/>
          </p:cNvGraphicFramePr>
          <p:nvPr/>
        </p:nvGraphicFramePr>
        <p:xfrm>
          <a:off x="6019800" y="3810000"/>
          <a:ext cx="1820863" cy="668338"/>
        </p:xfrm>
        <a:graphic>
          <a:graphicData uri="http://schemas.openxmlformats.org/presentationml/2006/ole">
            <mc:AlternateContent xmlns:mc="http://schemas.openxmlformats.org/markup-compatibility/2006">
              <mc:Choice xmlns:v="urn:schemas-microsoft-com:vml" Requires="v">
                <p:oleObj spid="_x0000_s20493" name="Equation" r:id="rId4" imgW="838080" imgH="342720" progId="">
                  <p:embed/>
                </p:oleObj>
              </mc:Choice>
              <mc:Fallback>
                <p:oleObj name="Equation" r:id="rId4" imgW="838080" imgH="34272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810000"/>
                        <a:ext cx="1820863"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5"/>
          <p:cNvGraphicFramePr>
            <a:graphicFrameLocks noChangeAspect="1"/>
          </p:cNvGraphicFramePr>
          <p:nvPr/>
        </p:nvGraphicFramePr>
        <p:xfrm>
          <a:off x="4419600" y="2913063"/>
          <a:ext cx="1828800" cy="838200"/>
        </p:xfrm>
        <a:graphic>
          <a:graphicData uri="http://schemas.openxmlformats.org/presentationml/2006/ole">
            <mc:AlternateContent xmlns:mc="http://schemas.openxmlformats.org/markup-compatibility/2006">
              <mc:Choice xmlns:v="urn:schemas-microsoft-com:vml" Requires="v">
                <p:oleObj spid="_x0000_s20494" name="Equation" r:id="rId6" imgW="863280" imgH="419040" progId="Equation.3">
                  <p:embed/>
                </p:oleObj>
              </mc:Choice>
              <mc:Fallback>
                <p:oleObj name="Equation" r:id="rId6" imgW="863280" imgH="419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913063"/>
                        <a:ext cx="1828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6"/>
          <p:cNvGraphicFramePr>
            <a:graphicFrameLocks noChangeAspect="1"/>
          </p:cNvGraphicFramePr>
          <p:nvPr/>
        </p:nvGraphicFramePr>
        <p:xfrm>
          <a:off x="990600" y="4495800"/>
          <a:ext cx="5029200" cy="1981200"/>
        </p:xfrm>
        <a:graphic>
          <a:graphicData uri="http://schemas.openxmlformats.org/presentationml/2006/ole">
            <mc:AlternateContent xmlns:mc="http://schemas.openxmlformats.org/markup-compatibility/2006">
              <mc:Choice xmlns:v="urn:schemas-microsoft-com:vml" Requires="v">
                <p:oleObj spid="_x0000_s20495" name="Equation" r:id="rId8" imgW="2006280" imgH="1130040" progId="Equation.3">
                  <p:embed/>
                </p:oleObj>
              </mc:Choice>
              <mc:Fallback>
                <p:oleObj name="Equation" r:id="rId8" imgW="2006280" imgH="11300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4495800"/>
                        <a:ext cx="50292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52400" y="182563"/>
            <a:ext cx="5486400" cy="792162"/>
          </a:xfrm>
          <a:ln>
            <a:miter lim="800000"/>
            <a:headEnd/>
            <a:tailEnd/>
          </a:ln>
        </p:spPr>
        <p:txBody>
          <a:bodyPr rtlCol="0">
            <a:normAutofit/>
          </a:bodyPr>
          <a:lstStyle/>
          <a:p>
            <a:pPr algn="l" eaLnBrk="1" fontAlgn="auto" hangingPunct="1">
              <a:spcAft>
                <a:spcPts val="0"/>
              </a:spcAft>
              <a:defRPr/>
            </a:pPr>
            <a:r>
              <a:rPr lang="en-US" sz="3200" dirty="0">
                <a:latin typeface="Times New Roman" panose="02020603050405020304" pitchFamily="18" charset="0"/>
                <a:cs typeface="Times New Roman" panose="02020603050405020304" pitchFamily="18" charset="0"/>
              </a:rPr>
              <a:t>33.2 Resistors in an AC Circuit</a:t>
            </a:r>
          </a:p>
        </p:txBody>
      </p:sp>
      <p:sp>
        <p:nvSpPr>
          <p:cNvPr id="4101" name="Rectangle 3"/>
          <p:cNvSpPr>
            <a:spLocks noGrp="1" noChangeArrowheads="1"/>
          </p:cNvSpPr>
          <p:nvPr>
            <p:ph type="body" sz="half" idx="1"/>
          </p:nvPr>
        </p:nvSpPr>
        <p:spPr>
          <a:xfrm>
            <a:off x="0" y="1719263"/>
            <a:ext cx="5715000" cy="2471737"/>
          </a:xfrm>
        </p:spPr>
        <p:txBody>
          <a:bodyPr/>
          <a:lstStyle/>
          <a:p>
            <a:pPr eaLnBrk="1" hangingPunct="1"/>
            <a:r>
              <a:rPr lang="en-US" altLang="en-US" sz="2300" dirty="0" smtClean="0">
                <a:latin typeface="Times New Roman" panose="02020603050405020304" pitchFamily="18" charset="0"/>
                <a:cs typeface="Times New Roman" panose="02020603050405020304" pitchFamily="18" charset="0"/>
              </a:rPr>
              <a:t>Consider a circuit consisting of an AC source and a resistor</a:t>
            </a:r>
          </a:p>
          <a:p>
            <a:pPr eaLnBrk="1" hangingPunct="1"/>
            <a:r>
              <a:rPr lang="en-US" altLang="en-US" sz="2300" dirty="0" smtClean="0">
                <a:latin typeface="Times New Roman" panose="02020603050405020304" pitchFamily="18" charset="0"/>
                <a:cs typeface="Times New Roman" panose="02020603050405020304" pitchFamily="18" charset="0"/>
              </a:rPr>
              <a:t>The AC source is symbolized by</a:t>
            </a:r>
          </a:p>
          <a:p>
            <a:pPr eaLnBrk="1" hangingPunct="1"/>
            <a:r>
              <a:rPr lang="en-US" altLang="en-US" sz="2200" dirty="0" err="1" smtClean="0">
                <a:latin typeface="Times New Roman" panose="02020603050405020304" pitchFamily="18" charset="0"/>
                <a:cs typeface="Times New Roman" panose="02020603050405020304" pitchFamily="18" charset="0"/>
              </a:rPr>
              <a:t>Δ</a:t>
            </a:r>
            <a:r>
              <a:rPr lang="en-US" altLang="en-US" sz="2300" i="1" dirty="0" err="1" smtClean="0">
                <a:latin typeface="Times New Roman" panose="02020603050405020304" pitchFamily="18" charset="0"/>
                <a:cs typeface="Times New Roman" panose="02020603050405020304" pitchFamily="18" charset="0"/>
              </a:rPr>
              <a:t>v</a:t>
            </a:r>
            <a:r>
              <a:rPr lang="en-US" altLang="en-US" sz="2300" i="1" baseline="-25000" dirty="0" err="1" smtClean="0">
                <a:latin typeface="Times New Roman" panose="02020603050405020304" pitchFamily="18" charset="0"/>
                <a:cs typeface="Times New Roman" panose="02020603050405020304" pitchFamily="18" charset="0"/>
              </a:rPr>
              <a:t>R</a:t>
            </a:r>
            <a:r>
              <a:rPr lang="en-US" altLang="en-US" sz="2300" dirty="0" smtClean="0">
                <a:latin typeface="Times New Roman" panose="02020603050405020304" pitchFamily="18" charset="0"/>
                <a:cs typeface="Times New Roman" panose="02020603050405020304" pitchFamily="18" charset="0"/>
              </a:rPr>
              <a:t> = </a:t>
            </a:r>
            <a:r>
              <a:rPr lang="en-US" altLang="en-US" sz="2300" dirty="0" err="1" smtClean="0">
                <a:latin typeface="Times New Roman" panose="02020603050405020304" pitchFamily="18" charset="0"/>
                <a:cs typeface="Times New Roman" panose="02020603050405020304" pitchFamily="18" charset="0"/>
              </a:rPr>
              <a:t>D</a:t>
            </a:r>
            <a:r>
              <a:rPr lang="en-US" altLang="en-US" sz="2300" i="1" dirty="0" err="1" smtClean="0">
                <a:latin typeface="Times New Roman" panose="02020603050405020304" pitchFamily="18" charset="0"/>
                <a:cs typeface="Times New Roman" panose="02020603050405020304" pitchFamily="18" charset="0"/>
              </a:rPr>
              <a:t>v</a:t>
            </a:r>
            <a:r>
              <a:rPr lang="en-US" altLang="en-US" sz="2300" i="1" dirty="0" smtClean="0">
                <a:latin typeface="Times New Roman" panose="02020603050405020304" pitchFamily="18" charset="0"/>
                <a:cs typeface="Times New Roman" panose="02020603050405020304" pitchFamily="18" charset="0"/>
              </a:rPr>
              <a:t>=</a:t>
            </a:r>
            <a:r>
              <a:rPr lang="en-US" altLang="en-US" sz="2300" dirty="0" smtClean="0">
                <a:latin typeface="Times New Roman" panose="02020603050405020304" pitchFamily="18" charset="0"/>
                <a:cs typeface="Times New Roman" panose="02020603050405020304" pitchFamily="18" charset="0"/>
              </a:rPr>
              <a:t> </a:t>
            </a:r>
            <a:r>
              <a:rPr lang="en-US" altLang="en-US" sz="2300" i="1" dirty="0" err="1" smtClean="0">
                <a:latin typeface="Times New Roman" panose="02020603050405020304" pitchFamily="18" charset="0"/>
                <a:cs typeface="Times New Roman" panose="02020603050405020304" pitchFamily="18" charset="0"/>
              </a:rPr>
              <a:t>V</a:t>
            </a:r>
            <a:r>
              <a:rPr lang="en-US" altLang="en-US" sz="2300" i="1" baseline="-25000" dirty="0" err="1" smtClean="0">
                <a:latin typeface="Times New Roman" panose="02020603050405020304" pitchFamily="18" charset="0"/>
                <a:cs typeface="Times New Roman" panose="02020603050405020304" pitchFamily="18" charset="0"/>
              </a:rPr>
              <a:t>max</a:t>
            </a:r>
            <a:r>
              <a:rPr lang="en-US" altLang="en-US" sz="2300" dirty="0" smtClean="0">
                <a:latin typeface="Times New Roman" panose="02020603050405020304" pitchFamily="18" charset="0"/>
                <a:cs typeface="Times New Roman" panose="02020603050405020304" pitchFamily="18" charset="0"/>
              </a:rPr>
              <a:t> sin </a:t>
            </a:r>
            <a:r>
              <a:rPr lang="en-US" altLang="en-US" sz="2300" i="1" dirty="0" err="1" smtClean="0">
                <a:latin typeface="Times New Roman" panose="02020603050405020304" pitchFamily="18" charset="0"/>
                <a:cs typeface="Times New Roman" panose="02020603050405020304" pitchFamily="18" charset="0"/>
              </a:rPr>
              <a:t>wt</a:t>
            </a:r>
            <a:endParaRPr lang="en-US" altLang="en-US" sz="2300" i="1" dirty="0" smtClean="0">
              <a:latin typeface="Times New Roman" panose="02020603050405020304" pitchFamily="18" charset="0"/>
              <a:cs typeface="Times New Roman" panose="02020603050405020304" pitchFamily="18" charset="0"/>
            </a:endParaRPr>
          </a:p>
          <a:p>
            <a:pPr eaLnBrk="1" hangingPunct="1"/>
            <a:r>
              <a:rPr lang="en-US" altLang="en-US" sz="2200" dirty="0" err="1" smtClean="0">
                <a:latin typeface="Times New Roman" panose="02020603050405020304" pitchFamily="18" charset="0"/>
                <a:cs typeface="Times New Roman" panose="02020603050405020304" pitchFamily="18" charset="0"/>
              </a:rPr>
              <a:t>Δ</a:t>
            </a:r>
            <a:r>
              <a:rPr lang="en-US" altLang="en-US" sz="2300" i="1" dirty="0" err="1" smtClean="0">
                <a:latin typeface="Times New Roman" panose="02020603050405020304" pitchFamily="18" charset="0"/>
                <a:cs typeface="Times New Roman" panose="02020603050405020304" pitchFamily="18" charset="0"/>
              </a:rPr>
              <a:t>v</a:t>
            </a:r>
            <a:r>
              <a:rPr lang="en-US" altLang="en-US" sz="2300" i="1" baseline="-25000" dirty="0" err="1" smtClean="0">
                <a:latin typeface="Times New Roman" panose="02020603050405020304" pitchFamily="18" charset="0"/>
                <a:cs typeface="Times New Roman" panose="02020603050405020304" pitchFamily="18" charset="0"/>
              </a:rPr>
              <a:t>R</a:t>
            </a:r>
            <a:r>
              <a:rPr lang="en-US" altLang="en-US" sz="2300" dirty="0" smtClean="0">
                <a:latin typeface="Times New Roman" panose="02020603050405020304" pitchFamily="18" charset="0"/>
                <a:cs typeface="Times New Roman" panose="02020603050405020304" pitchFamily="18" charset="0"/>
              </a:rPr>
              <a:t> is the instantaneous voltage across the resistor </a:t>
            </a:r>
          </a:p>
          <a:p>
            <a:pPr eaLnBrk="1" hangingPunct="1">
              <a:buFont typeface="Wingdings" panose="05000000000000000000" pitchFamily="2" charset="2"/>
              <a:buNone/>
            </a:pPr>
            <a:endParaRPr lang="en-US" altLang="en-US" sz="2300" dirty="0" smtClean="0">
              <a:latin typeface="Times New Roman" panose="02020603050405020304" pitchFamily="18" charset="0"/>
              <a:cs typeface="Times New Roman" panose="02020603050405020304" pitchFamily="18" charset="0"/>
            </a:endParaRPr>
          </a:p>
        </p:txBody>
      </p:sp>
      <p:pic>
        <p:nvPicPr>
          <p:cNvPr id="4102" name="Picture 6" descr="33-0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91200" y="1143000"/>
            <a:ext cx="3124200" cy="3200400"/>
          </a:xfrm>
        </p:spPr>
      </p:pic>
      <p:graphicFrame>
        <p:nvGraphicFramePr>
          <p:cNvPr id="4098" name="Object 7"/>
          <p:cNvGraphicFramePr>
            <a:graphicFrameLocks noChangeAspect="1"/>
          </p:cNvGraphicFramePr>
          <p:nvPr/>
        </p:nvGraphicFramePr>
        <p:xfrm>
          <a:off x="4419600" y="2514600"/>
          <a:ext cx="595313" cy="381000"/>
        </p:xfrm>
        <a:graphic>
          <a:graphicData uri="http://schemas.openxmlformats.org/presentationml/2006/ole">
            <mc:AlternateContent xmlns:mc="http://schemas.openxmlformats.org/markup-compatibility/2006">
              <mc:Choice xmlns:v="urn:schemas-microsoft-com:vml" Requires="v">
                <p:oleObj spid="_x0000_s4108" name="Photo Editor Photo" r:id="rId5" imgW="2715004" imgH="2180952" progId="">
                  <p:embed/>
                </p:oleObj>
              </mc:Choice>
              <mc:Fallback>
                <p:oleObj name="Photo Editor Photo" r:id="rId5" imgW="2715004" imgH="2180952"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514600"/>
                        <a:ext cx="5953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6"/>
          <p:cNvSpPr txBox="1">
            <a:spLocks noChangeArrowheads="1"/>
          </p:cNvSpPr>
          <p:nvPr/>
        </p:nvSpPr>
        <p:spPr>
          <a:xfrm>
            <a:off x="76200" y="4267200"/>
            <a:ext cx="8686800" cy="2209800"/>
          </a:xfrm>
          <a:prstGeom prst="rect">
            <a:avLst/>
          </a:prstGeom>
        </p:spPr>
        <p:txBody>
          <a:bodyPr>
            <a:normAutofit lnSpcReduction="10000"/>
          </a:bodyPr>
          <a:lstStyle/>
          <a:p>
            <a:pPr marL="342900" indent="-342900" fontAlgn="auto">
              <a:spcBef>
                <a:spcPct val="20000"/>
              </a:spcBef>
              <a:spcAft>
                <a:spcPts val="0"/>
              </a:spcAft>
              <a:buFont typeface="Arial" pitchFamily="34" charset="0"/>
              <a:buChar char="•"/>
              <a:defRPr/>
            </a:pPr>
            <a:r>
              <a:rPr lang="en-US" sz="2400" dirty="0">
                <a:latin typeface="+mn-lt"/>
                <a:cs typeface="+mn-cs"/>
              </a:rPr>
              <a:t>The instantaneous current in the resistor is</a:t>
            </a:r>
          </a:p>
          <a:p>
            <a:pPr marL="342900" indent="-342900" fontAlgn="auto">
              <a:spcBef>
                <a:spcPct val="20000"/>
              </a:spcBef>
              <a:spcAft>
                <a:spcPts val="0"/>
              </a:spcAft>
              <a:buFont typeface="Arial" pitchFamily="34" charset="0"/>
              <a:buChar char="•"/>
              <a:defRPr/>
            </a:pPr>
            <a:endParaRPr lang="en-US" sz="2400" dirty="0">
              <a:latin typeface="+mn-lt"/>
              <a:cs typeface="+mn-cs"/>
            </a:endParaRPr>
          </a:p>
          <a:p>
            <a:pPr marL="342900" indent="-342900" fontAlgn="auto">
              <a:spcBef>
                <a:spcPct val="20000"/>
              </a:spcBef>
              <a:spcAft>
                <a:spcPts val="0"/>
              </a:spcAft>
              <a:buFont typeface="Arial" pitchFamily="34" charset="0"/>
              <a:buChar char="•"/>
              <a:defRPr/>
            </a:pPr>
            <a:endParaRPr lang="en-US" sz="2400" dirty="0">
              <a:latin typeface="+mn-lt"/>
              <a:cs typeface="+mn-cs"/>
            </a:endParaRPr>
          </a:p>
          <a:p>
            <a:pPr marL="342900" indent="-342900" fontAlgn="auto">
              <a:spcBef>
                <a:spcPct val="20000"/>
              </a:spcBef>
              <a:spcAft>
                <a:spcPts val="0"/>
              </a:spcAft>
              <a:buFont typeface="Arial" pitchFamily="34" charset="0"/>
              <a:buChar char="•"/>
              <a:defRPr/>
            </a:pPr>
            <a:r>
              <a:rPr lang="en-US" sz="2400" dirty="0">
                <a:latin typeface="+mn-lt"/>
                <a:cs typeface="+mn-cs"/>
              </a:rPr>
              <a:t>The instantaneous voltage across the resistor is also given as</a:t>
            </a:r>
          </a:p>
          <a:p>
            <a:pPr marL="342900" indent="-342900" fontAlgn="auto">
              <a:spcBef>
                <a:spcPct val="20000"/>
              </a:spcBef>
              <a:spcAft>
                <a:spcPts val="0"/>
              </a:spcAft>
              <a:buFont typeface="Wingdings" pitchFamily="2" charset="2"/>
              <a:buNone/>
              <a:defRPr/>
            </a:pPr>
            <a:r>
              <a:rPr lang="en-US" sz="2400" dirty="0">
                <a:latin typeface="+mn-lt"/>
                <a:cs typeface="+mn-cs"/>
              </a:rPr>
              <a:t>	</a:t>
            </a:r>
            <a:r>
              <a:rPr lang="en-US" sz="2400" i="1" dirty="0" err="1">
                <a:latin typeface="Lucida Grande" pitchFamily="1" charset="0"/>
                <a:cs typeface="+mn-cs"/>
              </a:rPr>
              <a:t>Δ</a:t>
            </a:r>
            <a:r>
              <a:rPr lang="en-US" sz="2400" i="1" dirty="0" err="1">
                <a:latin typeface="+mn-lt"/>
                <a:cs typeface="+mn-cs"/>
              </a:rPr>
              <a:t>v</a:t>
            </a:r>
            <a:r>
              <a:rPr lang="en-US" sz="2400" i="1" baseline="-25000" dirty="0" err="1">
                <a:latin typeface="+mn-lt"/>
                <a:cs typeface="+mn-cs"/>
              </a:rPr>
              <a:t>R</a:t>
            </a:r>
            <a:r>
              <a:rPr lang="en-US" sz="2400" i="1" dirty="0">
                <a:latin typeface="+mn-lt"/>
                <a:cs typeface="+mn-cs"/>
              </a:rPr>
              <a:t> = I</a:t>
            </a:r>
            <a:r>
              <a:rPr lang="en-US" sz="2400" i="1" baseline="-25000" dirty="0">
                <a:latin typeface="+mn-lt"/>
                <a:cs typeface="+mn-cs"/>
              </a:rPr>
              <a:t>max</a:t>
            </a:r>
            <a:r>
              <a:rPr lang="en-US" sz="2400" i="1" dirty="0">
                <a:latin typeface="+mn-lt"/>
                <a:cs typeface="+mn-cs"/>
              </a:rPr>
              <a:t> R sin </a:t>
            </a:r>
            <a:r>
              <a:rPr lang="en-US" sz="2400" i="1" dirty="0" err="1">
                <a:latin typeface="Lucida Grande" pitchFamily="1" charset="0"/>
                <a:cs typeface="+mn-cs"/>
              </a:rPr>
              <a:t>ω</a:t>
            </a:r>
            <a:r>
              <a:rPr lang="en-US" sz="2400" i="1" dirty="0" err="1">
                <a:latin typeface="+mn-lt"/>
                <a:cs typeface="+mn-cs"/>
              </a:rPr>
              <a:t>t</a:t>
            </a:r>
            <a:endParaRPr lang="en-US" sz="2400" i="1" dirty="0">
              <a:latin typeface="+mn-lt"/>
              <a:cs typeface="+mn-cs"/>
            </a:endParaRPr>
          </a:p>
        </p:txBody>
      </p:sp>
      <p:graphicFrame>
        <p:nvGraphicFramePr>
          <p:cNvPr id="4099" name="Object 4"/>
          <p:cNvGraphicFramePr>
            <a:graphicFrameLocks noChangeAspect="1"/>
          </p:cNvGraphicFramePr>
          <p:nvPr/>
        </p:nvGraphicFramePr>
        <p:xfrm>
          <a:off x="914400" y="4648200"/>
          <a:ext cx="5403850" cy="868363"/>
        </p:xfrm>
        <a:graphic>
          <a:graphicData uri="http://schemas.openxmlformats.org/presentationml/2006/ole">
            <mc:AlternateContent xmlns:mc="http://schemas.openxmlformats.org/markup-compatibility/2006">
              <mc:Choice xmlns:v="urn:schemas-microsoft-com:vml" Requires="v">
                <p:oleObj spid="_x0000_s4109" name="Equation" r:id="rId7" imgW="2387520" imgH="393480" progId="">
                  <p:embed/>
                </p:oleObj>
              </mc:Choice>
              <mc:Fallback>
                <p:oleObj name="Equation" r:id="rId7" imgW="2387520" imgH="39348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648200"/>
                        <a:ext cx="5403850"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a:xfrm>
            <a:off x="762000" y="457200"/>
            <a:ext cx="7924800" cy="1143000"/>
          </a:xfrm>
        </p:spPr>
        <p:txBody>
          <a:bodyPr/>
          <a:lstStyle/>
          <a:p>
            <a:pPr eaLnBrk="1" hangingPunct="1"/>
            <a:r>
              <a:rPr lang="en-US" altLang="en-US" smtClean="0"/>
              <a:t>Calculating Total Source Voltage</a:t>
            </a:r>
          </a:p>
        </p:txBody>
      </p:sp>
      <p:grpSp>
        <p:nvGrpSpPr>
          <p:cNvPr id="2" name="Group 3"/>
          <p:cNvGrpSpPr>
            <a:grpSpLocks/>
          </p:cNvGrpSpPr>
          <p:nvPr/>
        </p:nvGrpSpPr>
        <p:grpSpPr bwMode="auto">
          <a:xfrm>
            <a:off x="990600" y="1600200"/>
            <a:ext cx="3124200" cy="2590800"/>
            <a:chOff x="3072" y="1488"/>
            <a:chExt cx="1968" cy="1632"/>
          </a:xfrm>
        </p:grpSpPr>
        <p:sp>
          <p:nvSpPr>
            <p:cNvPr id="814084" name="Rectangle 4"/>
            <p:cNvSpPr>
              <a:spLocks noChangeArrowheads="1"/>
            </p:cNvSpPr>
            <p:nvPr/>
          </p:nvSpPr>
          <p:spPr bwMode="auto">
            <a:xfrm>
              <a:off x="3072" y="1488"/>
              <a:ext cx="1920" cy="1632"/>
            </a:xfrm>
            <a:prstGeom prst="rect">
              <a:avLst/>
            </a:prstGeom>
            <a:solidFill>
              <a:schemeClr val="accent2"/>
            </a:solidFill>
            <a:ln w="38100">
              <a:solidFill>
                <a:schemeClr val="tx2"/>
              </a:solidFill>
              <a:miter lim="800000"/>
              <a:headEnd/>
              <a:tailEnd/>
            </a:ln>
            <a:effectLst>
              <a:outerShdw dist="107763" dir="2700000" algn="ctr" rotWithShape="0">
                <a:schemeClr val="bg2"/>
              </a:outerShdw>
            </a:effectLst>
          </p:spPr>
          <p:txBody>
            <a:bodyPr wrap="none" anchor="ctr">
              <a:spAutoFit/>
            </a:bodyPr>
            <a:lstStyle/>
            <a:p>
              <a:pPr>
                <a:defRPr/>
              </a:pPr>
              <a:endParaRPr lang="en-US">
                <a:cs typeface="+mn-cs"/>
              </a:endParaRPr>
            </a:p>
          </p:txBody>
        </p:sp>
        <p:grpSp>
          <p:nvGrpSpPr>
            <p:cNvPr id="21517" name="Group 5"/>
            <p:cNvGrpSpPr>
              <a:grpSpLocks/>
            </p:cNvGrpSpPr>
            <p:nvPr/>
          </p:nvGrpSpPr>
          <p:grpSpPr bwMode="auto">
            <a:xfrm>
              <a:off x="3072" y="1680"/>
              <a:ext cx="1728" cy="1200"/>
              <a:chOff x="2304" y="1680"/>
              <a:chExt cx="1728" cy="1200"/>
            </a:xfrm>
          </p:grpSpPr>
          <p:sp>
            <p:nvSpPr>
              <p:cNvPr id="21521" name="Arc 6"/>
              <p:cNvSpPr>
                <a:spLocks/>
              </p:cNvSpPr>
              <p:nvPr/>
            </p:nvSpPr>
            <p:spPr bwMode="auto">
              <a:xfrm>
                <a:off x="3360" y="2208"/>
                <a:ext cx="9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C99"/>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2" name="Text Box 7"/>
              <p:cNvSpPr txBox="1">
                <a:spLocks noChangeArrowheads="1"/>
              </p:cNvSpPr>
              <p:nvPr/>
            </p:nvSpPr>
            <p:spPr bwMode="auto">
              <a:xfrm>
                <a:off x="3408" y="211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Symbol" panose="05050102010706020507" pitchFamily="18" charset="2"/>
                  </a:rPr>
                  <a:t>q</a:t>
                </a:r>
              </a:p>
            </p:txBody>
          </p:sp>
          <p:sp>
            <p:nvSpPr>
              <p:cNvPr id="21523" name="Text Box 8"/>
              <p:cNvSpPr txBox="1">
                <a:spLocks noChangeArrowheads="1"/>
              </p:cNvSpPr>
              <p:nvPr/>
            </p:nvSpPr>
            <p:spPr bwMode="auto">
              <a:xfrm>
                <a:off x="3360" y="2400"/>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latin typeface="Tahoma" panose="020B0604030504040204" pitchFamily="34" charset="0"/>
                  </a:rPr>
                  <a:t>V</a:t>
                </a:r>
                <a:r>
                  <a:rPr lang="en-US" altLang="en-US" i="1" baseline="-25000">
                    <a:latin typeface="Tahoma" panose="020B0604030504040204" pitchFamily="34" charset="0"/>
                  </a:rPr>
                  <a:t>R</a:t>
                </a:r>
                <a:endParaRPr lang="en-US" altLang="en-US" i="1">
                  <a:latin typeface="Tahoma" panose="020B0604030504040204" pitchFamily="34" charset="0"/>
                </a:endParaRPr>
              </a:p>
            </p:txBody>
          </p:sp>
          <p:sp>
            <p:nvSpPr>
              <p:cNvPr id="21524" name="Text Box 9"/>
              <p:cNvSpPr txBox="1">
                <a:spLocks noChangeArrowheads="1"/>
              </p:cNvSpPr>
              <p:nvPr/>
            </p:nvSpPr>
            <p:spPr bwMode="auto">
              <a:xfrm>
                <a:off x="2304" y="1920"/>
                <a:ext cx="864"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FFFF00"/>
                    </a:solidFill>
                    <a:latin typeface="Tahoma" panose="020B0604030504040204" pitchFamily="34" charset="0"/>
                  </a:rPr>
                  <a:t>V</a:t>
                </a:r>
                <a:r>
                  <a:rPr lang="en-US" altLang="en-US" i="1" baseline="-25000">
                    <a:solidFill>
                      <a:srgbClr val="FFFF00"/>
                    </a:solidFill>
                    <a:latin typeface="Tahoma" panose="020B0604030504040204" pitchFamily="34" charset="0"/>
                  </a:rPr>
                  <a:t>L </a:t>
                </a:r>
                <a:r>
                  <a:rPr lang="en-US" altLang="en-US" i="1">
                    <a:latin typeface="Tahoma" panose="020B0604030504040204" pitchFamily="34" charset="0"/>
                  </a:rPr>
                  <a:t>- </a:t>
                </a:r>
                <a:r>
                  <a:rPr lang="en-US" altLang="en-US" i="1">
                    <a:solidFill>
                      <a:srgbClr val="00FF00"/>
                    </a:solidFill>
                    <a:latin typeface="Tahoma" panose="020B0604030504040204" pitchFamily="34" charset="0"/>
                  </a:rPr>
                  <a:t>V</a:t>
                </a:r>
                <a:r>
                  <a:rPr lang="en-US" altLang="en-US" i="1" baseline="-25000">
                    <a:solidFill>
                      <a:srgbClr val="00FF00"/>
                    </a:solidFill>
                    <a:latin typeface="Tahoma" panose="020B0604030504040204" pitchFamily="34" charset="0"/>
                  </a:rPr>
                  <a:t>C</a:t>
                </a:r>
                <a:endParaRPr lang="en-US" altLang="en-US" i="1">
                  <a:solidFill>
                    <a:srgbClr val="00FF00"/>
                  </a:solidFill>
                  <a:latin typeface="Tahoma" panose="020B0604030504040204" pitchFamily="34" charset="0"/>
                </a:endParaRPr>
              </a:p>
              <a:p>
                <a:pPr eaLnBrk="1" hangingPunct="1"/>
                <a:endParaRPr lang="en-US" altLang="en-US" i="1">
                  <a:solidFill>
                    <a:srgbClr val="FFFF00"/>
                  </a:solidFill>
                  <a:latin typeface="Tahoma" panose="020B0604030504040204" pitchFamily="34" charset="0"/>
                </a:endParaRPr>
              </a:p>
            </p:txBody>
          </p:sp>
          <p:sp>
            <p:nvSpPr>
              <p:cNvPr id="21525" name="Line 10"/>
              <p:cNvSpPr>
                <a:spLocks noChangeShapeType="1"/>
              </p:cNvSpPr>
              <p:nvPr/>
            </p:nvSpPr>
            <p:spPr bwMode="auto">
              <a:xfrm flipH="1">
                <a:off x="2496" y="2400"/>
                <a:ext cx="1536" cy="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6" name="Line 11"/>
              <p:cNvSpPr>
                <a:spLocks noChangeShapeType="1"/>
              </p:cNvSpPr>
              <p:nvPr/>
            </p:nvSpPr>
            <p:spPr bwMode="auto">
              <a:xfrm>
                <a:off x="3168" y="2400"/>
                <a:ext cx="6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1527" name="Line 12"/>
              <p:cNvSpPr>
                <a:spLocks noChangeShapeType="1"/>
              </p:cNvSpPr>
              <p:nvPr/>
            </p:nvSpPr>
            <p:spPr bwMode="auto">
              <a:xfrm flipV="1">
                <a:off x="3168" y="1968"/>
                <a:ext cx="672" cy="432"/>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1528" name="Line 13"/>
              <p:cNvSpPr>
                <a:spLocks noChangeShapeType="1"/>
              </p:cNvSpPr>
              <p:nvPr/>
            </p:nvSpPr>
            <p:spPr bwMode="auto">
              <a:xfrm>
                <a:off x="3168" y="1680"/>
                <a:ext cx="0" cy="120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9" name="Line 14"/>
              <p:cNvSpPr>
                <a:spLocks noChangeShapeType="1"/>
              </p:cNvSpPr>
              <p:nvPr/>
            </p:nvSpPr>
            <p:spPr bwMode="auto">
              <a:xfrm flipV="1">
                <a:off x="3168" y="1920"/>
                <a:ext cx="0" cy="48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1530" name="Line 15"/>
              <p:cNvSpPr>
                <a:spLocks noChangeShapeType="1"/>
              </p:cNvSpPr>
              <p:nvPr/>
            </p:nvSpPr>
            <p:spPr bwMode="auto">
              <a:xfrm>
                <a:off x="3168" y="1920"/>
                <a:ext cx="720" cy="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1" name="Line 16"/>
              <p:cNvSpPr>
                <a:spLocks noChangeShapeType="1"/>
              </p:cNvSpPr>
              <p:nvPr/>
            </p:nvSpPr>
            <p:spPr bwMode="auto">
              <a:xfrm>
                <a:off x="3888" y="1920"/>
                <a:ext cx="0" cy="48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814097" name="Text Box 17"/>
            <p:cNvSpPr txBox="1">
              <a:spLocks noChangeArrowheads="1"/>
            </p:cNvSpPr>
            <p:nvPr/>
          </p:nvSpPr>
          <p:spPr bwMode="auto">
            <a:xfrm>
              <a:off x="4032" y="1824"/>
              <a:ext cx="432" cy="327"/>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V</a:t>
              </a:r>
              <a:r>
                <a:rPr lang="en-US" baseline="-25000">
                  <a:effectLst>
                    <a:outerShdw blurRad="38100" dist="38100" dir="2700000" algn="tl">
                      <a:srgbClr val="000000"/>
                    </a:outerShdw>
                  </a:effectLst>
                  <a:latin typeface="Tahoma" pitchFamily="34" charset="0"/>
                  <a:cs typeface="+mn-cs"/>
                </a:rPr>
                <a:t>T</a:t>
              </a:r>
              <a:endParaRPr lang="en-US">
                <a:effectLst>
                  <a:outerShdw blurRad="38100" dist="38100" dir="2700000" algn="tl">
                    <a:srgbClr val="000000"/>
                  </a:outerShdw>
                </a:effectLst>
                <a:latin typeface="Tahoma" pitchFamily="34" charset="0"/>
                <a:cs typeface="+mn-cs"/>
              </a:endParaRPr>
            </a:p>
          </p:txBody>
        </p:sp>
        <p:sp>
          <p:nvSpPr>
            <p:cNvPr id="814098" name="Text Box 18"/>
            <p:cNvSpPr txBox="1">
              <a:spLocks noChangeArrowheads="1"/>
            </p:cNvSpPr>
            <p:nvPr/>
          </p:nvSpPr>
          <p:spPr bwMode="auto">
            <a:xfrm>
              <a:off x="3312" y="1488"/>
              <a:ext cx="1728" cy="288"/>
            </a:xfrm>
            <a:prstGeom prst="rect">
              <a:avLst/>
            </a:prstGeom>
            <a:noFill/>
            <a:ln w="38100">
              <a:noFill/>
              <a:miter lim="800000"/>
              <a:headEnd/>
              <a:tailEnd/>
            </a:ln>
            <a:effectLst/>
          </p:spPr>
          <p:txBody>
            <a:bodyPr>
              <a:spAutoFit/>
            </a:bodyPr>
            <a:lstStyle/>
            <a:p>
              <a:pPr>
                <a:defRPr/>
              </a:pPr>
              <a:r>
                <a:rPr lang="en-US" sz="2400">
                  <a:effectLst>
                    <a:outerShdw blurRad="38100" dist="38100" dir="2700000" algn="tl">
                      <a:srgbClr val="000000"/>
                    </a:outerShdw>
                  </a:effectLst>
                  <a:latin typeface="Tahoma" pitchFamily="34" charset="0"/>
                  <a:cs typeface="+mn-cs"/>
                </a:rPr>
                <a:t>Source voltage</a:t>
              </a:r>
            </a:p>
          </p:txBody>
        </p:sp>
        <p:sp>
          <p:nvSpPr>
            <p:cNvPr id="21520" name="Line 19"/>
            <p:cNvSpPr>
              <a:spLocks noChangeShapeType="1"/>
            </p:cNvSpPr>
            <p:nvPr/>
          </p:nvSpPr>
          <p:spPr bwMode="auto">
            <a:xfrm>
              <a:off x="4224" y="172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814100" name="Text Box 20"/>
          <p:cNvSpPr txBox="1">
            <a:spLocks noChangeArrowheads="1"/>
          </p:cNvSpPr>
          <p:nvPr/>
        </p:nvSpPr>
        <p:spPr bwMode="auto">
          <a:xfrm>
            <a:off x="4114800" y="1524000"/>
            <a:ext cx="4724400" cy="519113"/>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Treating as vectors, we find:</a:t>
            </a:r>
          </a:p>
        </p:txBody>
      </p:sp>
      <p:graphicFrame>
        <p:nvGraphicFramePr>
          <p:cNvPr id="814101" name="Object 2"/>
          <p:cNvGraphicFramePr>
            <a:graphicFrameLocks noChangeAspect="1"/>
          </p:cNvGraphicFramePr>
          <p:nvPr/>
        </p:nvGraphicFramePr>
        <p:xfrm>
          <a:off x="4876800" y="2286000"/>
          <a:ext cx="3200400" cy="681038"/>
        </p:xfrm>
        <a:graphic>
          <a:graphicData uri="http://schemas.openxmlformats.org/presentationml/2006/ole">
            <mc:AlternateContent xmlns:mc="http://schemas.openxmlformats.org/markup-compatibility/2006">
              <mc:Choice xmlns:v="urn:schemas-microsoft-com:vml" Requires="v">
                <p:oleObj spid="_x0000_s21538" name="Equation" r:id="rId6" imgW="1371600" imgH="291960" progId="">
                  <p:embed/>
                </p:oleObj>
              </mc:Choice>
              <mc:Fallback>
                <p:oleObj name="Equation" r:id="rId6" imgW="1371600" imgH="29196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286000"/>
                        <a:ext cx="3200400" cy="681038"/>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pic>
                </p:oleObj>
              </mc:Fallback>
            </mc:AlternateContent>
          </a:graphicData>
        </a:graphic>
      </p:graphicFrame>
      <p:graphicFrame>
        <p:nvGraphicFramePr>
          <p:cNvPr id="814102" name="Object 3"/>
          <p:cNvGraphicFramePr>
            <a:graphicFrameLocks noChangeAspect="1"/>
          </p:cNvGraphicFramePr>
          <p:nvPr/>
        </p:nvGraphicFramePr>
        <p:xfrm>
          <a:off x="5334000" y="3200400"/>
          <a:ext cx="2057400" cy="933450"/>
        </p:xfrm>
        <a:graphic>
          <a:graphicData uri="http://schemas.openxmlformats.org/presentationml/2006/ole">
            <mc:AlternateContent xmlns:mc="http://schemas.openxmlformats.org/markup-compatibility/2006">
              <mc:Choice xmlns:v="urn:schemas-microsoft-com:vml" Requires="v">
                <p:oleObj spid="_x0000_s21539" name="Equation" r:id="rId8" imgW="952200" imgH="431640" progId="">
                  <p:embed/>
                </p:oleObj>
              </mc:Choice>
              <mc:Fallback>
                <p:oleObj name="Equation" r:id="rId8" imgW="952200" imgH="43164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200400"/>
                        <a:ext cx="2057400" cy="933450"/>
                      </a:xfrm>
                      <a:prstGeom prst="rect">
                        <a:avLst/>
                      </a:prstGeom>
                      <a:solidFill>
                        <a:srgbClr val="FFFFCC"/>
                      </a:solidFill>
                      <a:ln w="9525">
                        <a:solidFill>
                          <a:srgbClr val="000000"/>
                        </a:solidFill>
                        <a:miter lim="800000"/>
                        <a:headEnd/>
                        <a:tailEnd/>
                      </a:ln>
                      <a:effectLst>
                        <a:outerShdw dist="107763" dir="2700000" algn="ctr" rotWithShape="0">
                          <a:schemeClr val="bg2"/>
                        </a:outerShdw>
                      </a:effectLst>
                    </p:spPr>
                  </p:pic>
                </p:oleObj>
              </mc:Fallback>
            </mc:AlternateContent>
          </a:graphicData>
        </a:graphic>
      </p:graphicFrame>
      <p:grpSp>
        <p:nvGrpSpPr>
          <p:cNvPr id="4" name="Group 26"/>
          <p:cNvGrpSpPr>
            <a:grpSpLocks/>
          </p:cNvGrpSpPr>
          <p:nvPr/>
        </p:nvGrpSpPr>
        <p:grpSpPr bwMode="auto">
          <a:xfrm>
            <a:off x="457200" y="4495800"/>
            <a:ext cx="8686800" cy="519113"/>
            <a:chOff x="288" y="2832"/>
            <a:chExt cx="5472" cy="327"/>
          </a:xfrm>
        </p:grpSpPr>
        <p:sp>
          <p:nvSpPr>
            <p:cNvPr id="814103" name="Text Box 23"/>
            <p:cNvSpPr txBox="1">
              <a:spLocks noChangeArrowheads="1"/>
            </p:cNvSpPr>
            <p:nvPr/>
          </p:nvSpPr>
          <p:spPr bwMode="auto">
            <a:xfrm>
              <a:off x="288" y="2832"/>
              <a:ext cx="1920" cy="327"/>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Now recall that:</a:t>
              </a:r>
            </a:p>
          </p:txBody>
        </p:sp>
        <p:sp>
          <p:nvSpPr>
            <p:cNvPr id="814105" name="Text Box 25"/>
            <p:cNvSpPr txBox="1">
              <a:spLocks noChangeArrowheads="1"/>
            </p:cNvSpPr>
            <p:nvPr/>
          </p:nvSpPr>
          <p:spPr bwMode="auto">
            <a:xfrm>
              <a:off x="2160" y="2832"/>
              <a:ext cx="3600" cy="233"/>
            </a:xfrm>
            <a:prstGeom prst="rect">
              <a:avLst/>
            </a:prstGeom>
            <a:noFill/>
            <a:ln w="38100">
              <a:noFill/>
              <a:miter lim="800000"/>
              <a:headEnd/>
              <a:tailEnd/>
            </a:ln>
            <a:effectLst/>
          </p:spPr>
          <p:txBody>
            <a:bodyPr>
              <a:spAutoFit/>
            </a:bodyPr>
            <a:lstStyle/>
            <a:p>
              <a:pPr>
                <a:defRPr/>
              </a:pPr>
              <a:r>
                <a:rPr lang="en-US" i="1" dirty="0">
                  <a:effectLst>
                    <a:outerShdw blurRad="38100" dist="38100" dir="2700000" algn="tl">
                      <a:srgbClr val="000000"/>
                    </a:outerShdw>
                  </a:effectLst>
                  <a:latin typeface="Tahoma" pitchFamily="34" charset="0"/>
                  <a:cs typeface="+mn-cs"/>
                </a:rPr>
                <a:t>V</a:t>
              </a:r>
              <a:r>
                <a:rPr lang="en-US" i="1" baseline="-25000" dirty="0">
                  <a:effectLst>
                    <a:outerShdw blurRad="38100" dist="38100" dir="2700000" algn="tl">
                      <a:srgbClr val="000000"/>
                    </a:outerShdw>
                  </a:effectLst>
                  <a:latin typeface="Tahoma" pitchFamily="34" charset="0"/>
                  <a:cs typeface="+mn-cs"/>
                </a:rPr>
                <a:t>R</a:t>
              </a:r>
              <a:r>
                <a:rPr lang="en-US" i="1" dirty="0">
                  <a:effectLst>
                    <a:outerShdw blurRad="38100" dist="38100" dir="2700000" algn="tl">
                      <a:srgbClr val="000000"/>
                    </a:outerShdw>
                  </a:effectLst>
                  <a:latin typeface="Tahoma" pitchFamily="34" charset="0"/>
                  <a:cs typeface="+mn-cs"/>
                </a:rPr>
                <a:t> = </a:t>
              </a:r>
              <a:r>
                <a:rPr lang="en-US" i="1" dirty="0" err="1">
                  <a:effectLst>
                    <a:outerShdw blurRad="38100" dist="38100" dir="2700000" algn="tl">
                      <a:srgbClr val="000000"/>
                    </a:outerShdw>
                  </a:effectLst>
                  <a:latin typeface="Tahoma" pitchFamily="34" charset="0"/>
                  <a:cs typeface="+mn-cs"/>
                </a:rPr>
                <a:t>iR</a:t>
              </a:r>
              <a:r>
                <a:rPr lang="en-US" i="1" dirty="0">
                  <a:effectLst>
                    <a:outerShdw blurRad="38100" dist="38100" dir="2700000" algn="tl">
                      <a:srgbClr val="000000"/>
                    </a:outerShdw>
                  </a:effectLst>
                  <a:latin typeface="Tahoma" pitchFamily="34" charset="0"/>
                  <a:cs typeface="+mn-cs"/>
                </a:rPr>
                <a:t>;   V</a:t>
              </a:r>
              <a:r>
                <a:rPr lang="en-US" i="1" baseline="-25000" dirty="0">
                  <a:effectLst>
                    <a:outerShdw blurRad="38100" dist="38100" dir="2700000" algn="tl">
                      <a:srgbClr val="000000"/>
                    </a:outerShdw>
                  </a:effectLst>
                  <a:latin typeface="Tahoma" pitchFamily="34" charset="0"/>
                  <a:cs typeface="+mn-cs"/>
                </a:rPr>
                <a:t>L</a:t>
              </a:r>
              <a:r>
                <a:rPr lang="en-US" i="1" dirty="0">
                  <a:effectLst>
                    <a:outerShdw blurRad="38100" dist="38100" dir="2700000" algn="tl">
                      <a:srgbClr val="000000"/>
                    </a:outerShdw>
                  </a:effectLst>
                  <a:latin typeface="Tahoma" pitchFamily="34" charset="0"/>
                  <a:cs typeface="+mn-cs"/>
                </a:rPr>
                <a:t> = </a:t>
              </a:r>
              <a:r>
                <a:rPr lang="en-US" i="1" dirty="0" err="1">
                  <a:effectLst>
                    <a:outerShdw blurRad="38100" dist="38100" dir="2700000" algn="tl">
                      <a:srgbClr val="000000"/>
                    </a:outerShdw>
                  </a:effectLst>
                  <a:latin typeface="Tahoma" pitchFamily="34" charset="0"/>
                  <a:cs typeface="+mn-cs"/>
                </a:rPr>
                <a:t>iX</a:t>
              </a:r>
              <a:r>
                <a:rPr lang="en-US" i="1" baseline="-25000" dirty="0" err="1">
                  <a:effectLst>
                    <a:outerShdw blurRad="38100" dist="38100" dir="2700000" algn="tl">
                      <a:srgbClr val="000000"/>
                    </a:outerShdw>
                  </a:effectLst>
                  <a:latin typeface="Tahoma" pitchFamily="34" charset="0"/>
                  <a:cs typeface="+mn-cs"/>
                </a:rPr>
                <a:t>L</a:t>
              </a:r>
              <a:r>
                <a:rPr lang="en-US" i="1" dirty="0">
                  <a:effectLst>
                    <a:outerShdw blurRad="38100" dist="38100" dir="2700000" algn="tl">
                      <a:srgbClr val="000000"/>
                    </a:outerShdw>
                  </a:effectLst>
                  <a:latin typeface="Tahoma" pitchFamily="34" charset="0"/>
                  <a:cs typeface="+mn-cs"/>
                </a:rPr>
                <a:t>;</a:t>
              </a:r>
              <a:r>
                <a:rPr lang="en-US" i="1" baseline="-25000" dirty="0">
                  <a:effectLst>
                    <a:outerShdw blurRad="38100" dist="38100" dir="2700000" algn="tl">
                      <a:srgbClr val="000000"/>
                    </a:outerShdw>
                  </a:effectLst>
                  <a:latin typeface="Tahoma" pitchFamily="34" charset="0"/>
                  <a:cs typeface="+mn-cs"/>
                </a:rPr>
                <a:t>  </a:t>
              </a:r>
              <a:r>
                <a:rPr lang="en-US" dirty="0">
                  <a:effectLst>
                    <a:outerShdw blurRad="38100" dist="38100" dir="2700000" algn="tl">
                      <a:srgbClr val="000000"/>
                    </a:outerShdw>
                  </a:effectLst>
                  <a:latin typeface="Tahoma" pitchFamily="34" charset="0"/>
                  <a:cs typeface="+mn-cs"/>
                </a:rPr>
                <a:t>and</a:t>
              </a:r>
              <a:r>
                <a:rPr lang="en-US" i="1" dirty="0">
                  <a:effectLst>
                    <a:outerShdw blurRad="38100" dist="38100" dir="2700000" algn="tl">
                      <a:srgbClr val="000000"/>
                    </a:outerShdw>
                  </a:effectLst>
                  <a:latin typeface="Tahoma" pitchFamily="34" charset="0"/>
                  <a:cs typeface="+mn-cs"/>
                </a:rPr>
                <a:t> V</a:t>
              </a:r>
              <a:r>
                <a:rPr lang="en-US" i="1" baseline="-25000" dirty="0">
                  <a:effectLst>
                    <a:outerShdw blurRad="38100" dist="38100" dir="2700000" algn="tl">
                      <a:srgbClr val="000000"/>
                    </a:outerShdw>
                  </a:effectLst>
                  <a:latin typeface="Tahoma" pitchFamily="34" charset="0"/>
                  <a:cs typeface="+mn-cs"/>
                </a:rPr>
                <a:t>C</a:t>
              </a:r>
              <a:r>
                <a:rPr lang="en-US" i="1" dirty="0">
                  <a:effectLst>
                    <a:outerShdw blurRad="38100" dist="38100" dir="2700000" algn="tl">
                      <a:srgbClr val="000000"/>
                    </a:outerShdw>
                  </a:effectLst>
                  <a:latin typeface="Tahoma" pitchFamily="34" charset="0"/>
                  <a:cs typeface="+mn-cs"/>
                </a:rPr>
                <a:t> = </a:t>
              </a:r>
              <a:r>
                <a:rPr lang="en-US" i="1" dirty="0" err="1">
                  <a:effectLst>
                    <a:outerShdw blurRad="38100" dist="38100" dir="2700000" algn="tl">
                      <a:srgbClr val="000000"/>
                    </a:outerShdw>
                  </a:effectLst>
                  <a:latin typeface="Tahoma" pitchFamily="34" charset="0"/>
                  <a:cs typeface="+mn-cs"/>
                </a:rPr>
                <a:t>iV</a:t>
              </a:r>
              <a:r>
                <a:rPr lang="en-US" i="1" baseline="-25000" dirty="0" err="1">
                  <a:effectLst>
                    <a:outerShdw blurRad="38100" dist="38100" dir="2700000" algn="tl">
                      <a:srgbClr val="000000"/>
                    </a:outerShdw>
                  </a:effectLst>
                  <a:latin typeface="Tahoma" pitchFamily="34" charset="0"/>
                  <a:cs typeface="+mn-cs"/>
                </a:rPr>
                <a:t>C</a:t>
              </a:r>
              <a:endParaRPr lang="en-US" i="1" dirty="0">
                <a:effectLst>
                  <a:outerShdw blurRad="38100" dist="38100" dir="2700000" algn="tl">
                    <a:srgbClr val="000000"/>
                  </a:outerShdw>
                </a:effectLst>
                <a:latin typeface="Tahoma" pitchFamily="34" charset="0"/>
                <a:cs typeface="+mn-cs"/>
              </a:endParaRPr>
            </a:p>
          </p:txBody>
        </p:sp>
      </p:grpSp>
      <p:sp>
        <p:nvSpPr>
          <p:cNvPr id="814107" name="Text Box 27"/>
          <p:cNvSpPr txBox="1">
            <a:spLocks noChangeArrowheads="1"/>
          </p:cNvSpPr>
          <p:nvPr/>
        </p:nvSpPr>
        <p:spPr bwMode="auto">
          <a:xfrm>
            <a:off x="533400" y="5029200"/>
            <a:ext cx="8458200" cy="519113"/>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Substitution into the above voltage equation gives:</a:t>
            </a:r>
          </a:p>
        </p:txBody>
      </p:sp>
      <p:graphicFrame>
        <p:nvGraphicFramePr>
          <p:cNvPr id="814108" name="Object 4"/>
          <p:cNvGraphicFramePr>
            <a:graphicFrameLocks noChangeAspect="1"/>
          </p:cNvGraphicFramePr>
          <p:nvPr/>
        </p:nvGraphicFramePr>
        <p:xfrm>
          <a:off x="3200400" y="5715000"/>
          <a:ext cx="3525838" cy="681038"/>
        </p:xfrm>
        <a:graphic>
          <a:graphicData uri="http://schemas.openxmlformats.org/presentationml/2006/ole">
            <mc:AlternateContent xmlns:mc="http://schemas.openxmlformats.org/markup-compatibility/2006">
              <mc:Choice xmlns:v="urn:schemas-microsoft-com:vml" Requires="v">
                <p:oleObj spid="_x0000_s21540" name="Equation" r:id="rId10" imgW="1511280" imgH="291960" progId="">
                  <p:embed/>
                </p:oleObj>
              </mc:Choice>
              <mc:Fallback>
                <p:oleObj name="Equation" r:id="rId10" imgW="1511280" imgH="291960" progId="">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5715000"/>
                        <a:ext cx="3525838" cy="681038"/>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4082"/>
                                        </p:tgtEl>
                                        <p:attrNameLst>
                                          <p:attrName>style.visibility</p:attrName>
                                        </p:attrNameLst>
                                      </p:cBhvr>
                                      <p:to>
                                        <p:strVal val="visible"/>
                                      </p:to>
                                    </p:set>
                                    <p:animEffect transition="in" filter="box(out)">
                                      <p:cBhvr>
                                        <p:cTn id="7" dur="500"/>
                                        <p:tgtEl>
                                          <p:spTgt spid="81408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17"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ppt_h/2"/>
                                          </p:val>
                                        </p:tav>
                                        <p:tav tm="100000">
                                          <p:val>
                                            <p:strVal val="#ppt_y"/>
                                          </p:val>
                                        </p:tav>
                                      </p:tavLst>
                                    </p:anim>
                                    <p:anim calcmode="lin" valueType="num">
                                      <p:cBhvr>
                                        <p:cTn id="13" dur="500" fill="hold"/>
                                        <p:tgtEl>
                                          <p:spTgt spid="2"/>
                                        </p:tgtEl>
                                        <p:attrNameLst>
                                          <p:attrName>ppt_w</p:attrName>
                                        </p:attrNameLst>
                                      </p:cBhvr>
                                      <p:tavLst>
                                        <p:tav tm="0">
                                          <p:val>
                                            <p:strVal val="#ppt_w"/>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4" name="Jungle Menu Command.wav"/>
                                        </p:tgtEl>
                                      </p:cMediaNode>
                                    </p:audio>
                                  </p:subTnLst>
                                </p:cTn>
                              </p:par>
                            </p:childTnLst>
                          </p:cTn>
                        </p:par>
                        <p:par>
                          <p:cTn id="15" fill="hold" nodeType="afterGroup">
                            <p:stCondLst>
                              <p:cond delay="1000"/>
                            </p:stCondLst>
                            <p:childTnLst>
                              <p:par>
                                <p:cTn id="16" presetID="2" presetClass="entr" presetSubtype="6" fill="hold" grpId="0" nodeType="afterEffect">
                                  <p:stCondLst>
                                    <p:cond delay="0"/>
                                  </p:stCondLst>
                                  <p:childTnLst>
                                    <p:set>
                                      <p:cBhvr>
                                        <p:cTn id="17" dur="1" fill="hold">
                                          <p:stCondLst>
                                            <p:cond delay="0"/>
                                          </p:stCondLst>
                                        </p:cTn>
                                        <p:tgtEl>
                                          <p:spTgt spid="814100"/>
                                        </p:tgtEl>
                                        <p:attrNameLst>
                                          <p:attrName>style.visibility</p:attrName>
                                        </p:attrNameLst>
                                      </p:cBhvr>
                                      <p:to>
                                        <p:strVal val="visible"/>
                                      </p:to>
                                    </p:set>
                                    <p:anim calcmode="lin" valueType="num">
                                      <p:cBhvr additive="base">
                                        <p:cTn id="18" dur="500" fill="hold"/>
                                        <p:tgtEl>
                                          <p:spTgt spid="814100"/>
                                        </p:tgtEl>
                                        <p:attrNameLst>
                                          <p:attrName>ppt_x</p:attrName>
                                        </p:attrNameLst>
                                      </p:cBhvr>
                                      <p:tavLst>
                                        <p:tav tm="0">
                                          <p:val>
                                            <p:strVal val="1+#ppt_w/2"/>
                                          </p:val>
                                        </p:tav>
                                        <p:tav tm="100000">
                                          <p:val>
                                            <p:strVal val="#ppt_x"/>
                                          </p:val>
                                        </p:tav>
                                      </p:tavLst>
                                    </p:anim>
                                    <p:anim calcmode="lin" valueType="num">
                                      <p:cBhvr additive="base">
                                        <p:cTn id="19" dur="500" fill="hold"/>
                                        <p:tgtEl>
                                          <p:spTgt spid="814100"/>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500"/>
                            </p:stCondLst>
                            <p:childTnLst>
                              <p:par>
                                <p:cTn id="21" presetID="2" presetClass="entr" presetSubtype="6" fill="hold" nodeType="afterEffect">
                                  <p:stCondLst>
                                    <p:cond delay="0"/>
                                  </p:stCondLst>
                                  <p:childTnLst>
                                    <p:set>
                                      <p:cBhvr>
                                        <p:cTn id="22" dur="1" fill="hold">
                                          <p:stCondLst>
                                            <p:cond delay="0"/>
                                          </p:stCondLst>
                                        </p:cTn>
                                        <p:tgtEl>
                                          <p:spTgt spid="814101"/>
                                        </p:tgtEl>
                                        <p:attrNameLst>
                                          <p:attrName>style.visibility</p:attrName>
                                        </p:attrNameLst>
                                      </p:cBhvr>
                                      <p:to>
                                        <p:strVal val="visible"/>
                                      </p:to>
                                    </p:set>
                                    <p:anim calcmode="lin" valueType="num">
                                      <p:cBhvr additive="base">
                                        <p:cTn id="23" dur="500" fill="hold"/>
                                        <p:tgtEl>
                                          <p:spTgt spid="814101"/>
                                        </p:tgtEl>
                                        <p:attrNameLst>
                                          <p:attrName>ppt_x</p:attrName>
                                        </p:attrNameLst>
                                      </p:cBhvr>
                                      <p:tavLst>
                                        <p:tav tm="0">
                                          <p:val>
                                            <p:strVal val="1+#ppt_w/2"/>
                                          </p:val>
                                        </p:tav>
                                        <p:tav tm="100000">
                                          <p:val>
                                            <p:strVal val="#ppt_x"/>
                                          </p:val>
                                        </p:tav>
                                      </p:tavLst>
                                    </p:anim>
                                    <p:anim calcmode="lin" valueType="num">
                                      <p:cBhvr additive="base">
                                        <p:cTn id="24" dur="500" fill="hold"/>
                                        <p:tgtEl>
                                          <p:spTgt spid="81410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6" fill="hold" nodeType="clickEffect">
                                  <p:stCondLst>
                                    <p:cond delay="0"/>
                                  </p:stCondLst>
                                  <p:childTnLst>
                                    <p:set>
                                      <p:cBhvr>
                                        <p:cTn id="28" dur="1" fill="hold">
                                          <p:stCondLst>
                                            <p:cond delay="0"/>
                                          </p:stCondLst>
                                        </p:cTn>
                                        <p:tgtEl>
                                          <p:spTgt spid="814102"/>
                                        </p:tgtEl>
                                        <p:attrNameLst>
                                          <p:attrName>style.visibility</p:attrName>
                                        </p:attrNameLst>
                                      </p:cBhvr>
                                      <p:to>
                                        <p:strVal val="visible"/>
                                      </p:to>
                                    </p:set>
                                    <p:anim calcmode="lin" valueType="num">
                                      <p:cBhvr additive="base">
                                        <p:cTn id="29" dur="500" fill="hold"/>
                                        <p:tgtEl>
                                          <p:spTgt spid="814102"/>
                                        </p:tgtEl>
                                        <p:attrNameLst>
                                          <p:attrName>ppt_x</p:attrName>
                                        </p:attrNameLst>
                                      </p:cBhvr>
                                      <p:tavLst>
                                        <p:tav tm="0">
                                          <p:val>
                                            <p:strVal val="1+#ppt_w/2"/>
                                          </p:val>
                                        </p:tav>
                                        <p:tav tm="100000">
                                          <p:val>
                                            <p:strVal val="#ppt_x"/>
                                          </p:val>
                                        </p:tav>
                                      </p:tavLst>
                                    </p:anim>
                                    <p:anim calcmode="lin" valueType="num">
                                      <p:cBhvr additive="base">
                                        <p:cTn id="30" dur="500" fill="hold"/>
                                        <p:tgtEl>
                                          <p:spTgt spid="8141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Jungle Menu Command.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14107"/>
                                        </p:tgtEl>
                                        <p:attrNameLst>
                                          <p:attrName>style.visibility</p:attrName>
                                        </p:attrNameLst>
                                      </p:cBhvr>
                                      <p:to>
                                        <p:strVal val="visible"/>
                                      </p:to>
                                    </p:set>
                                    <p:animEffect transition="in" filter="wipe(left)">
                                      <p:cBhvr>
                                        <p:cTn id="40" dur="500"/>
                                        <p:tgtEl>
                                          <p:spTgt spid="814107"/>
                                        </p:tgtEl>
                                      </p:cBhvr>
                                    </p:animEffect>
                                  </p:childTnLst>
                                  <p:subTnLst>
                                    <p:audio>
                                      <p:cMediaNode>
                                        <p:cTn display="0" masterRel="sameClick">
                                          <p:stCondLst>
                                            <p:cond evt="begin" delay="0">
                                              <p:tn val="38"/>
                                            </p:cond>
                                          </p:stCondLst>
                                          <p:endCondLst>
                                            <p:cond evt="onStopAudio" delay="0">
                                              <p:tgtEl>
                                                <p:sldTgt/>
                                              </p:tgtEl>
                                            </p:cond>
                                          </p:endCondLst>
                                        </p:cTn>
                                        <p:tgtEl>
                                          <p:sndTgt r:embed="rId4" name="Jungle Menu Command.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nodeType="clickEffect">
                                  <p:stCondLst>
                                    <p:cond delay="0"/>
                                  </p:stCondLst>
                                  <p:childTnLst>
                                    <p:set>
                                      <p:cBhvr>
                                        <p:cTn id="44" dur="1" fill="hold">
                                          <p:stCondLst>
                                            <p:cond delay="0"/>
                                          </p:stCondLst>
                                        </p:cTn>
                                        <p:tgtEl>
                                          <p:spTgt spid="814108"/>
                                        </p:tgtEl>
                                        <p:attrNameLst>
                                          <p:attrName>style.visibility</p:attrName>
                                        </p:attrNameLst>
                                      </p:cBhvr>
                                      <p:to>
                                        <p:strVal val="visible"/>
                                      </p:to>
                                    </p:set>
                                    <p:anim calcmode="lin" valueType="num">
                                      <p:cBhvr>
                                        <p:cTn id="45" dur="1000" fill="hold"/>
                                        <p:tgtEl>
                                          <p:spTgt spid="814108"/>
                                        </p:tgtEl>
                                        <p:attrNameLst>
                                          <p:attrName>ppt_w</p:attrName>
                                        </p:attrNameLst>
                                      </p:cBhvr>
                                      <p:tavLst>
                                        <p:tav tm="0">
                                          <p:val>
                                            <p:fltVal val="0"/>
                                          </p:val>
                                        </p:tav>
                                        <p:tav tm="100000">
                                          <p:val>
                                            <p:strVal val="#ppt_w"/>
                                          </p:val>
                                        </p:tav>
                                      </p:tavLst>
                                    </p:anim>
                                    <p:anim calcmode="lin" valueType="num">
                                      <p:cBhvr>
                                        <p:cTn id="46" dur="1000" fill="hold"/>
                                        <p:tgtEl>
                                          <p:spTgt spid="814108"/>
                                        </p:tgtEl>
                                        <p:attrNameLst>
                                          <p:attrName>ppt_h</p:attrName>
                                        </p:attrNameLst>
                                      </p:cBhvr>
                                      <p:tavLst>
                                        <p:tav tm="0">
                                          <p:val>
                                            <p:fltVal val="0"/>
                                          </p:val>
                                        </p:tav>
                                        <p:tav tm="100000">
                                          <p:val>
                                            <p:strVal val="#ppt_h"/>
                                          </p:val>
                                        </p:tav>
                                      </p:tavLst>
                                    </p:anim>
                                    <p:anim calcmode="lin" valueType="num">
                                      <p:cBhvr>
                                        <p:cTn id="47" dur="1000" fill="hold"/>
                                        <p:tgtEl>
                                          <p:spTgt spid="814108"/>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81410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3"/>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2" grpId="0" autoUpdateAnimBg="0"/>
      <p:bldP spid="814100" grpId="0" autoUpdateAnimBg="0"/>
      <p:bldP spid="81410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914400" y="152400"/>
            <a:ext cx="7315200" cy="1143000"/>
          </a:xfrm>
        </p:spPr>
        <p:txBody>
          <a:bodyPr/>
          <a:lstStyle/>
          <a:p>
            <a:pPr eaLnBrk="1" hangingPunct="1"/>
            <a:r>
              <a:rPr lang="en-US" altLang="en-US" smtClean="0"/>
              <a:t>Impedance in an AC Circuit</a:t>
            </a:r>
          </a:p>
        </p:txBody>
      </p:sp>
      <p:grpSp>
        <p:nvGrpSpPr>
          <p:cNvPr id="2" name="Group 3"/>
          <p:cNvGrpSpPr>
            <a:grpSpLocks/>
          </p:cNvGrpSpPr>
          <p:nvPr/>
        </p:nvGrpSpPr>
        <p:grpSpPr bwMode="auto">
          <a:xfrm>
            <a:off x="990600" y="1143000"/>
            <a:ext cx="3124200" cy="2590800"/>
            <a:chOff x="3072" y="1488"/>
            <a:chExt cx="1968" cy="1632"/>
          </a:xfrm>
        </p:grpSpPr>
        <p:sp>
          <p:nvSpPr>
            <p:cNvPr id="816132" name="Rectangle 4"/>
            <p:cNvSpPr>
              <a:spLocks noChangeArrowheads="1"/>
            </p:cNvSpPr>
            <p:nvPr/>
          </p:nvSpPr>
          <p:spPr bwMode="auto">
            <a:xfrm>
              <a:off x="3072" y="1488"/>
              <a:ext cx="1920" cy="1632"/>
            </a:xfrm>
            <a:prstGeom prst="rect">
              <a:avLst/>
            </a:prstGeom>
            <a:solidFill>
              <a:schemeClr val="accent2"/>
            </a:solidFill>
            <a:ln w="38100">
              <a:solidFill>
                <a:schemeClr val="tx2"/>
              </a:solidFill>
              <a:miter lim="800000"/>
              <a:headEnd/>
              <a:tailEnd/>
            </a:ln>
            <a:effectLst>
              <a:outerShdw dist="107763" dir="2700000" algn="ctr" rotWithShape="0">
                <a:schemeClr val="bg2"/>
              </a:outerShdw>
            </a:effectLst>
          </p:spPr>
          <p:txBody>
            <a:bodyPr wrap="none" anchor="ctr">
              <a:spAutoFit/>
            </a:bodyPr>
            <a:lstStyle/>
            <a:p>
              <a:pPr>
                <a:defRPr/>
              </a:pPr>
              <a:endParaRPr lang="en-US">
                <a:cs typeface="+mn-cs"/>
              </a:endParaRPr>
            </a:p>
          </p:txBody>
        </p:sp>
        <p:grpSp>
          <p:nvGrpSpPr>
            <p:cNvPr id="22539" name="Group 5"/>
            <p:cNvGrpSpPr>
              <a:grpSpLocks/>
            </p:cNvGrpSpPr>
            <p:nvPr/>
          </p:nvGrpSpPr>
          <p:grpSpPr bwMode="auto">
            <a:xfrm>
              <a:off x="3072" y="1680"/>
              <a:ext cx="1728" cy="1200"/>
              <a:chOff x="2304" y="1680"/>
              <a:chExt cx="1728" cy="1200"/>
            </a:xfrm>
          </p:grpSpPr>
          <p:sp>
            <p:nvSpPr>
              <p:cNvPr id="22543" name="Arc 6"/>
              <p:cNvSpPr>
                <a:spLocks/>
              </p:cNvSpPr>
              <p:nvPr/>
            </p:nvSpPr>
            <p:spPr bwMode="auto">
              <a:xfrm>
                <a:off x="3360" y="2208"/>
                <a:ext cx="9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C99"/>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44" name="Text Box 7"/>
              <p:cNvSpPr txBox="1">
                <a:spLocks noChangeArrowheads="1"/>
              </p:cNvSpPr>
              <p:nvPr/>
            </p:nvSpPr>
            <p:spPr bwMode="auto">
              <a:xfrm>
                <a:off x="3408" y="211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Symbol" panose="05050102010706020507" pitchFamily="18" charset="2"/>
                  </a:rPr>
                  <a:t>f</a:t>
                </a:r>
              </a:p>
            </p:txBody>
          </p:sp>
          <p:sp>
            <p:nvSpPr>
              <p:cNvPr id="22545" name="Text Box 8"/>
              <p:cNvSpPr txBox="1">
                <a:spLocks noChangeArrowheads="1"/>
              </p:cNvSpPr>
              <p:nvPr/>
            </p:nvSpPr>
            <p:spPr bwMode="auto">
              <a:xfrm>
                <a:off x="3360" y="2400"/>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latin typeface="Tahoma" panose="020B0604030504040204" pitchFamily="34" charset="0"/>
                  </a:rPr>
                  <a:t>R</a:t>
                </a:r>
              </a:p>
            </p:txBody>
          </p:sp>
          <p:sp>
            <p:nvSpPr>
              <p:cNvPr id="22546" name="Text Box 9"/>
              <p:cNvSpPr txBox="1">
                <a:spLocks noChangeArrowheads="1"/>
              </p:cNvSpPr>
              <p:nvPr/>
            </p:nvSpPr>
            <p:spPr bwMode="auto">
              <a:xfrm>
                <a:off x="2304" y="1920"/>
                <a:ext cx="864"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FFFF00"/>
                    </a:solidFill>
                    <a:latin typeface="Tahoma" panose="020B0604030504040204" pitchFamily="34" charset="0"/>
                  </a:rPr>
                  <a:t>X</a:t>
                </a:r>
                <a:r>
                  <a:rPr lang="en-US" altLang="en-US" i="1" baseline="-25000">
                    <a:solidFill>
                      <a:srgbClr val="FFFF00"/>
                    </a:solidFill>
                    <a:latin typeface="Tahoma" panose="020B0604030504040204" pitchFamily="34" charset="0"/>
                  </a:rPr>
                  <a:t>L </a:t>
                </a:r>
                <a:r>
                  <a:rPr lang="en-US" altLang="en-US" i="1">
                    <a:latin typeface="Tahoma" panose="020B0604030504040204" pitchFamily="34" charset="0"/>
                  </a:rPr>
                  <a:t>- </a:t>
                </a:r>
                <a:r>
                  <a:rPr lang="en-US" altLang="en-US" i="1">
                    <a:solidFill>
                      <a:srgbClr val="00FF00"/>
                    </a:solidFill>
                    <a:latin typeface="Tahoma" panose="020B0604030504040204" pitchFamily="34" charset="0"/>
                  </a:rPr>
                  <a:t>X</a:t>
                </a:r>
                <a:r>
                  <a:rPr lang="en-US" altLang="en-US" i="1" baseline="-25000">
                    <a:solidFill>
                      <a:srgbClr val="00FF00"/>
                    </a:solidFill>
                    <a:latin typeface="Tahoma" panose="020B0604030504040204" pitchFamily="34" charset="0"/>
                  </a:rPr>
                  <a:t>C</a:t>
                </a:r>
                <a:endParaRPr lang="en-US" altLang="en-US" i="1">
                  <a:solidFill>
                    <a:srgbClr val="00FF00"/>
                  </a:solidFill>
                  <a:latin typeface="Tahoma" panose="020B0604030504040204" pitchFamily="34" charset="0"/>
                </a:endParaRPr>
              </a:p>
              <a:p>
                <a:pPr eaLnBrk="1" hangingPunct="1"/>
                <a:endParaRPr lang="en-US" altLang="en-US" i="1">
                  <a:solidFill>
                    <a:srgbClr val="FFFF00"/>
                  </a:solidFill>
                  <a:latin typeface="Tahoma" panose="020B0604030504040204" pitchFamily="34" charset="0"/>
                </a:endParaRPr>
              </a:p>
            </p:txBody>
          </p:sp>
          <p:sp>
            <p:nvSpPr>
              <p:cNvPr id="22547" name="Line 10"/>
              <p:cNvSpPr>
                <a:spLocks noChangeShapeType="1"/>
              </p:cNvSpPr>
              <p:nvPr/>
            </p:nvSpPr>
            <p:spPr bwMode="auto">
              <a:xfrm flipH="1">
                <a:off x="2496" y="2400"/>
                <a:ext cx="1536" cy="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48" name="Line 11"/>
              <p:cNvSpPr>
                <a:spLocks noChangeShapeType="1"/>
              </p:cNvSpPr>
              <p:nvPr/>
            </p:nvSpPr>
            <p:spPr bwMode="auto">
              <a:xfrm>
                <a:off x="3168" y="2400"/>
                <a:ext cx="6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549" name="Line 12"/>
              <p:cNvSpPr>
                <a:spLocks noChangeShapeType="1"/>
              </p:cNvSpPr>
              <p:nvPr/>
            </p:nvSpPr>
            <p:spPr bwMode="auto">
              <a:xfrm flipV="1">
                <a:off x="3168" y="1968"/>
                <a:ext cx="672" cy="432"/>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550" name="Line 13"/>
              <p:cNvSpPr>
                <a:spLocks noChangeShapeType="1"/>
              </p:cNvSpPr>
              <p:nvPr/>
            </p:nvSpPr>
            <p:spPr bwMode="auto">
              <a:xfrm>
                <a:off x="3168" y="1680"/>
                <a:ext cx="0" cy="120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1" name="Line 14"/>
              <p:cNvSpPr>
                <a:spLocks noChangeShapeType="1"/>
              </p:cNvSpPr>
              <p:nvPr/>
            </p:nvSpPr>
            <p:spPr bwMode="auto">
              <a:xfrm flipV="1">
                <a:off x="3168" y="1920"/>
                <a:ext cx="0" cy="48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552" name="Line 15"/>
              <p:cNvSpPr>
                <a:spLocks noChangeShapeType="1"/>
              </p:cNvSpPr>
              <p:nvPr/>
            </p:nvSpPr>
            <p:spPr bwMode="auto">
              <a:xfrm>
                <a:off x="3168" y="1920"/>
                <a:ext cx="720" cy="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3" name="Line 16"/>
              <p:cNvSpPr>
                <a:spLocks noChangeShapeType="1"/>
              </p:cNvSpPr>
              <p:nvPr/>
            </p:nvSpPr>
            <p:spPr bwMode="auto">
              <a:xfrm>
                <a:off x="3888" y="1920"/>
                <a:ext cx="0" cy="48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816145" name="Text Box 17"/>
            <p:cNvSpPr txBox="1">
              <a:spLocks noChangeArrowheads="1"/>
            </p:cNvSpPr>
            <p:nvPr/>
          </p:nvSpPr>
          <p:spPr bwMode="auto">
            <a:xfrm>
              <a:off x="4032" y="1824"/>
              <a:ext cx="432" cy="327"/>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Z</a:t>
              </a:r>
            </a:p>
          </p:txBody>
        </p:sp>
        <p:sp>
          <p:nvSpPr>
            <p:cNvPr id="816146" name="Text Box 18"/>
            <p:cNvSpPr txBox="1">
              <a:spLocks noChangeArrowheads="1"/>
            </p:cNvSpPr>
            <p:nvPr/>
          </p:nvSpPr>
          <p:spPr bwMode="auto">
            <a:xfrm>
              <a:off x="3312" y="1488"/>
              <a:ext cx="1728" cy="288"/>
            </a:xfrm>
            <a:prstGeom prst="rect">
              <a:avLst/>
            </a:prstGeom>
            <a:noFill/>
            <a:ln w="38100">
              <a:noFill/>
              <a:miter lim="800000"/>
              <a:headEnd/>
              <a:tailEnd/>
            </a:ln>
            <a:effectLst/>
          </p:spPr>
          <p:txBody>
            <a:bodyPr>
              <a:spAutoFit/>
            </a:bodyPr>
            <a:lstStyle/>
            <a:p>
              <a:pPr>
                <a:defRPr/>
              </a:pPr>
              <a:r>
                <a:rPr lang="en-US" sz="2400">
                  <a:effectLst>
                    <a:outerShdw blurRad="38100" dist="38100" dir="2700000" algn="tl">
                      <a:srgbClr val="000000"/>
                    </a:outerShdw>
                  </a:effectLst>
                  <a:latin typeface="Tahoma" pitchFamily="34" charset="0"/>
                  <a:cs typeface="+mn-cs"/>
                </a:rPr>
                <a:t>Impedance</a:t>
              </a:r>
            </a:p>
          </p:txBody>
        </p:sp>
        <p:sp>
          <p:nvSpPr>
            <p:cNvPr id="22542" name="Line 19"/>
            <p:cNvSpPr>
              <a:spLocks noChangeShapeType="1"/>
            </p:cNvSpPr>
            <p:nvPr/>
          </p:nvSpPr>
          <p:spPr bwMode="auto">
            <a:xfrm>
              <a:off x="4224" y="172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aphicFrame>
        <p:nvGraphicFramePr>
          <p:cNvPr id="816148" name="Object 2"/>
          <p:cNvGraphicFramePr>
            <a:graphicFrameLocks noChangeAspect="1"/>
          </p:cNvGraphicFramePr>
          <p:nvPr/>
        </p:nvGraphicFramePr>
        <p:xfrm>
          <a:off x="4419600" y="1219200"/>
          <a:ext cx="3525838" cy="681038"/>
        </p:xfrm>
        <a:graphic>
          <a:graphicData uri="http://schemas.openxmlformats.org/presentationml/2006/ole">
            <mc:AlternateContent xmlns:mc="http://schemas.openxmlformats.org/markup-compatibility/2006">
              <mc:Choice xmlns:v="urn:schemas-microsoft-com:vml" Requires="v">
                <p:oleObj spid="_x0000_s22560" name="Equation" r:id="rId6" imgW="1511280" imgH="291960" progId="">
                  <p:embed/>
                </p:oleObj>
              </mc:Choice>
              <mc:Fallback>
                <p:oleObj name="Equation" r:id="rId6" imgW="1511280" imgH="29196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219200"/>
                        <a:ext cx="3525838" cy="681038"/>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pic>
                </p:oleObj>
              </mc:Fallback>
            </mc:AlternateContent>
          </a:graphicData>
        </a:graphic>
      </p:graphicFrame>
      <p:sp>
        <p:nvSpPr>
          <p:cNvPr id="816149" name="Text Box 21"/>
          <p:cNvSpPr txBox="1">
            <a:spLocks noChangeArrowheads="1"/>
          </p:cNvSpPr>
          <p:nvPr/>
        </p:nvSpPr>
        <p:spPr bwMode="auto">
          <a:xfrm>
            <a:off x="4343400" y="2133600"/>
            <a:ext cx="4191000" cy="519113"/>
          </a:xfrm>
          <a:prstGeom prst="rect">
            <a:avLst/>
          </a:prstGeom>
          <a:noFill/>
          <a:ln w="38100">
            <a:noFill/>
            <a:miter lim="800000"/>
            <a:headEnd/>
            <a:tailEnd/>
          </a:ln>
          <a:effectLst/>
        </p:spPr>
        <p:txBody>
          <a:bodyPr>
            <a:spAutoFit/>
          </a:bodyPr>
          <a:lstStyle/>
          <a:p>
            <a:pPr>
              <a:defRPr/>
            </a:pPr>
            <a:r>
              <a:rPr lang="en-US">
                <a:solidFill>
                  <a:srgbClr val="FFFF00"/>
                </a:solidFill>
                <a:effectLst>
                  <a:outerShdw blurRad="38100" dist="38100" dir="2700000" algn="tl">
                    <a:srgbClr val="000000"/>
                  </a:outerShdw>
                </a:effectLst>
                <a:latin typeface="Tahoma" pitchFamily="34" charset="0"/>
                <a:cs typeface="+mn-cs"/>
              </a:rPr>
              <a:t>Impedance</a:t>
            </a:r>
            <a:r>
              <a:rPr lang="en-US">
                <a:effectLst>
                  <a:outerShdw blurRad="38100" dist="38100" dir="2700000" algn="tl">
                    <a:srgbClr val="000000"/>
                  </a:outerShdw>
                </a:effectLst>
                <a:latin typeface="Tahoma" pitchFamily="34" charset="0"/>
                <a:cs typeface="+mn-cs"/>
              </a:rPr>
              <a:t> </a:t>
            </a:r>
            <a:r>
              <a:rPr lang="en-US" i="1">
                <a:solidFill>
                  <a:srgbClr val="FFFF00"/>
                </a:solidFill>
                <a:effectLst>
                  <a:outerShdw blurRad="38100" dist="38100" dir="2700000" algn="tl">
                    <a:srgbClr val="000000"/>
                  </a:outerShdw>
                </a:effectLst>
                <a:latin typeface="Tahoma" pitchFamily="34" charset="0"/>
                <a:cs typeface="+mn-cs"/>
              </a:rPr>
              <a:t>Z  </a:t>
            </a:r>
            <a:r>
              <a:rPr lang="en-US">
                <a:effectLst>
                  <a:outerShdw blurRad="38100" dist="38100" dir="2700000" algn="tl">
                    <a:srgbClr val="000000"/>
                  </a:outerShdw>
                </a:effectLst>
                <a:latin typeface="Tahoma" pitchFamily="34" charset="0"/>
                <a:cs typeface="+mn-cs"/>
              </a:rPr>
              <a:t>is defined:</a:t>
            </a:r>
          </a:p>
        </p:txBody>
      </p:sp>
      <p:graphicFrame>
        <p:nvGraphicFramePr>
          <p:cNvPr id="816150" name="Object 3"/>
          <p:cNvGraphicFramePr>
            <a:graphicFrameLocks noChangeAspect="1"/>
          </p:cNvGraphicFramePr>
          <p:nvPr/>
        </p:nvGraphicFramePr>
        <p:xfrm>
          <a:off x="4648200" y="3048000"/>
          <a:ext cx="3319463" cy="681038"/>
        </p:xfrm>
        <a:graphic>
          <a:graphicData uri="http://schemas.openxmlformats.org/presentationml/2006/ole">
            <mc:AlternateContent xmlns:mc="http://schemas.openxmlformats.org/markup-compatibility/2006">
              <mc:Choice xmlns:v="urn:schemas-microsoft-com:vml" Requires="v">
                <p:oleObj spid="_x0000_s22561" name="Equation" r:id="rId8" imgW="1422360" imgH="291960" progId="">
                  <p:embed/>
                </p:oleObj>
              </mc:Choice>
              <mc:Fallback>
                <p:oleObj name="Equation" r:id="rId8" imgW="1422360" imgH="29196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048000"/>
                        <a:ext cx="3319463" cy="681038"/>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pic>
                </p:oleObj>
              </mc:Fallback>
            </mc:AlternateContent>
          </a:graphicData>
        </a:graphic>
      </p:graphicFrame>
      <p:sp>
        <p:nvSpPr>
          <p:cNvPr id="816151" name="Text Box 23"/>
          <p:cNvSpPr txBox="1">
            <a:spLocks noChangeArrowheads="1"/>
          </p:cNvSpPr>
          <p:nvPr/>
        </p:nvSpPr>
        <p:spPr bwMode="auto">
          <a:xfrm>
            <a:off x="457200" y="4114800"/>
            <a:ext cx="4419600" cy="946150"/>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Ohm’s law for ac current and impedance:</a:t>
            </a:r>
          </a:p>
        </p:txBody>
      </p:sp>
      <p:graphicFrame>
        <p:nvGraphicFramePr>
          <p:cNvPr id="816152" name="Object 4"/>
          <p:cNvGraphicFramePr>
            <a:graphicFrameLocks noChangeAspect="1"/>
          </p:cNvGraphicFramePr>
          <p:nvPr/>
        </p:nvGraphicFramePr>
        <p:xfrm>
          <a:off x="4876800" y="4038600"/>
          <a:ext cx="3276600" cy="1025525"/>
        </p:xfrm>
        <a:graphic>
          <a:graphicData uri="http://schemas.openxmlformats.org/presentationml/2006/ole">
            <mc:AlternateContent xmlns:mc="http://schemas.openxmlformats.org/markup-compatibility/2006">
              <mc:Choice xmlns:v="urn:schemas-microsoft-com:vml" Requires="v">
                <p:oleObj spid="_x0000_s22562" name="Equation" r:id="rId10" imgW="1257120" imgH="393480" progId="">
                  <p:embed/>
                </p:oleObj>
              </mc:Choice>
              <mc:Fallback>
                <p:oleObj name="Equation" r:id="rId10" imgW="1257120" imgH="393480" progId="">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4038600"/>
                        <a:ext cx="3276600" cy="1025525"/>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pic>
                </p:oleObj>
              </mc:Fallback>
            </mc:AlternateContent>
          </a:graphicData>
        </a:graphic>
      </p:graphicFrame>
      <p:sp>
        <p:nvSpPr>
          <p:cNvPr id="816153" name="Text Box 25"/>
          <p:cNvSpPr txBox="1">
            <a:spLocks noChangeArrowheads="1"/>
          </p:cNvSpPr>
          <p:nvPr/>
        </p:nvSpPr>
        <p:spPr bwMode="auto">
          <a:xfrm>
            <a:off x="533400" y="5334000"/>
            <a:ext cx="8382000" cy="984250"/>
          </a:xfrm>
          <a:prstGeom prst="rect">
            <a:avLst/>
          </a:prstGeom>
          <a:solidFill>
            <a:srgbClr val="CCFFCC"/>
          </a:solidFill>
          <a:ln w="38100">
            <a:solidFill>
              <a:srgbClr val="000000"/>
            </a:solidFill>
            <a:miter lim="800000"/>
            <a:headEnd/>
            <a:tailEnd/>
          </a:ln>
          <a:effectLst>
            <a:outerShdw dist="107763" dir="2700000" algn="ctr" rotWithShape="0">
              <a:schemeClr val="bg2"/>
            </a:outerShdw>
          </a:effectLst>
        </p:spPr>
        <p:txBody>
          <a:bodyPr>
            <a:spAutoFit/>
          </a:bodyPr>
          <a:lstStyle/>
          <a:p>
            <a:pPr>
              <a:defRPr/>
            </a:pPr>
            <a:r>
              <a:rPr lang="en-US">
                <a:solidFill>
                  <a:srgbClr val="000000"/>
                </a:solidFill>
                <a:latin typeface="Tahoma" pitchFamily="34" charset="0"/>
                <a:cs typeface="+mn-cs"/>
              </a:rPr>
              <a:t>The i</a:t>
            </a:r>
            <a:r>
              <a:rPr lang="en-US" u="sng">
                <a:solidFill>
                  <a:srgbClr val="000000"/>
                </a:solidFill>
                <a:latin typeface="Tahoma" pitchFamily="34" charset="0"/>
                <a:cs typeface="+mn-cs"/>
              </a:rPr>
              <a:t>mpedance</a:t>
            </a:r>
            <a:r>
              <a:rPr lang="en-US">
                <a:solidFill>
                  <a:srgbClr val="000000"/>
                </a:solidFill>
                <a:latin typeface="Tahoma" pitchFamily="34" charset="0"/>
                <a:cs typeface="+mn-cs"/>
              </a:rPr>
              <a:t> is the combined opposition to ac current consisting of both resistance and reactance.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6130"/>
                                        </p:tgtEl>
                                        <p:attrNameLst>
                                          <p:attrName>style.visibility</p:attrName>
                                        </p:attrNameLst>
                                      </p:cBhvr>
                                      <p:to>
                                        <p:strVal val="visible"/>
                                      </p:to>
                                    </p:set>
                                    <p:animEffect transition="in" filter="box(out)">
                                      <p:cBhvr>
                                        <p:cTn id="7" dur="500"/>
                                        <p:tgtEl>
                                          <p:spTgt spid="81613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4" name="Jungle Menu Command.wav"/>
                                        </p:tgtEl>
                                      </p:cMediaNode>
                                    </p:audio>
                                  </p:subTnLst>
                                </p:cTn>
                              </p:par>
                            </p:childTnLst>
                          </p:cTn>
                        </p:par>
                        <p:par>
                          <p:cTn id="13" fill="hold" nodeType="afterGroup">
                            <p:stCondLst>
                              <p:cond delay="1000"/>
                            </p:stCondLst>
                            <p:childTnLst>
                              <p:par>
                                <p:cTn id="14" presetID="2" presetClass="entr" presetSubtype="6" fill="hold" nodeType="afterEffect">
                                  <p:stCondLst>
                                    <p:cond delay="0"/>
                                  </p:stCondLst>
                                  <p:childTnLst>
                                    <p:set>
                                      <p:cBhvr>
                                        <p:cTn id="15" dur="1" fill="hold">
                                          <p:stCondLst>
                                            <p:cond delay="0"/>
                                          </p:stCondLst>
                                        </p:cTn>
                                        <p:tgtEl>
                                          <p:spTgt spid="816148"/>
                                        </p:tgtEl>
                                        <p:attrNameLst>
                                          <p:attrName>style.visibility</p:attrName>
                                        </p:attrNameLst>
                                      </p:cBhvr>
                                      <p:to>
                                        <p:strVal val="visible"/>
                                      </p:to>
                                    </p:set>
                                    <p:anim calcmode="lin" valueType="num">
                                      <p:cBhvr additive="base">
                                        <p:cTn id="16" dur="500" fill="hold"/>
                                        <p:tgtEl>
                                          <p:spTgt spid="816148"/>
                                        </p:tgtEl>
                                        <p:attrNameLst>
                                          <p:attrName>ppt_x</p:attrName>
                                        </p:attrNameLst>
                                      </p:cBhvr>
                                      <p:tavLst>
                                        <p:tav tm="0">
                                          <p:val>
                                            <p:strVal val="1+#ppt_w/2"/>
                                          </p:val>
                                        </p:tav>
                                        <p:tav tm="100000">
                                          <p:val>
                                            <p:strVal val="#ppt_x"/>
                                          </p:val>
                                        </p:tav>
                                      </p:tavLst>
                                    </p:anim>
                                    <p:anim calcmode="lin" valueType="num">
                                      <p:cBhvr additive="base">
                                        <p:cTn id="17" dur="500" fill="hold"/>
                                        <p:tgtEl>
                                          <p:spTgt spid="8161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Jungle Menu Command.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6" fill="hold" grpId="0" nodeType="clickEffect">
                                  <p:stCondLst>
                                    <p:cond delay="0"/>
                                  </p:stCondLst>
                                  <p:childTnLst>
                                    <p:set>
                                      <p:cBhvr>
                                        <p:cTn id="21" dur="1" fill="hold">
                                          <p:stCondLst>
                                            <p:cond delay="0"/>
                                          </p:stCondLst>
                                        </p:cTn>
                                        <p:tgtEl>
                                          <p:spTgt spid="816149"/>
                                        </p:tgtEl>
                                        <p:attrNameLst>
                                          <p:attrName>style.visibility</p:attrName>
                                        </p:attrNameLst>
                                      </p:cBhvr>
                                      <p:to>
                                        <p:strVal val="visible"/>
                                      </p:to>
                                    </p:set>
                                    <p:anim calcmode="lin" valueType="num">
                                      <p:cBhvr additive="base">
                                        <p:cTn id="22" dur="500" fill="hold"/>
                                        <p:tgtEl>
                                          <p:spTgt spid="816149"/>
                                        </p:tgtEl>
                                        <p:attrNameLst>
                                          <p:attrName>ppt_x</p:attrName>
                                        </p:attrNameLst>
                                      </p:cBhvr>
                                      <p:tavLst>
                                        <p:tav tm="0">
                                          <p:val>
                                            <p:strVal val="1+#ppt_w/2"/>
                                          </p:val>
                                        </p:tav>
                                        <p:tav tm="100000">
                                          <p:val>
                                            <p:strVal val="#ppt_x"/>
                                          </p:val>
                                        </p:tav>
                                      </p:tavLst>
                                    </p:anim>
                                    <p:anim calcmode="lin" valueType="num">
                                      <p:cBhvr additive="base">
                                        <p:cTn id="23" dur="500" fill="hold"/>
                                        <p:tgtEl>
                                          <p:spTgt spid="8161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Jungle Menu Command.wav"/>
                                        </p:tgtEl>
                                      </p:cMediaNode>
                                    </p:audio>
                                  </p:subTnLst>
                                </p:cTn>
                              </p:par>
                            </p:childTnLst>
                          </p:cTn>
                        </p:par>
                        <p:par>
                          <p:cTn id="24" fill="hold" nodeType="afterGroup">
                            <p:stCondLst>
                              <p:cond delay="500"/>
                            </p:stCondLst>
                            <p:childTnLst>
                              <p:par>
                                <p:cTn id="25" presetID="2" presetClass="entr" presetSubtype="6" fill="hold" nodeType="afterEffect">
                                  <p:stCondLst>
                                    <p:cond delay="0"/>
                                  </p:stCondLst>
                                  <p:childTnLst>
                                    <p:set>
                                      <p:cBhvr>
                                        <p:cTn id="26" dur="1" fill="hold">
                                          <p:stCondLst>
                                            <p:cond delay="0"/>
                                          </p:stCondLst>
                                        </p:cTn>
                                        <p:tgtEl>
                                          <p:spTgt spid="816150"/>
                                        </p:tgtEl>
                                        <p:attrNameLst>
                                          <p:attrName>style.visibility</p:attrName>
                                        </p:attrNameLst>
                                      </p:cBhvr>
                                      <p:to>
                                        <p:strVal val="visible"/>
                                      </p:to>
                                    </p:set>
                                    <p:anim calcmode="lin" valueType="num">
                                      <p:cBhvr additive="base">
                                        <p:cTn id="27" dur="500" fill="hold"/>
                                        <p:tgtEl>
                                          <p:spTgt spid="816150"/>
                                        </p:tgtEl>
                                        <p:attrNameLst>
                                          <p:attrName>ppt_x</p:attrName>
                                        </p:attrNameLst>
                                      </p:cBhvr>
                                      <p:tavLst>
                                        <p:tav tm="0">
                                          <p:val>
                                            <p:strVal val="1+#ppt_w/2"/>
                                          </p:val>
                                        </p:tav>
                                        <p:tav tm="100000">
                                          <p:val>
                                            <p:strVal val="#ppt_x"/>
                                          </p:val>
                                        </p:tav>
                                      </p:tavLst>
                                    </p:anim>
                                    <p:anim calcmode="lin" valueType="num">
                                      <p:cBhvr additive="base">
                                        <p:cTn id="28" dur="500" fill="hold"/>
                                        <p:tgtEl>
                                          <p:spTgt spid="8161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Jungle Menu Command.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816151"/>
                                        </p:tgtEl>
                                        <p:attrNameLst>
                                          <p:attrName>style.visibility</p:attrName>
                                        </p:attrNameLst>
                                      </p:cBhvr>
                                      <p:to>
                                        <p:strVal val="visible"/>
                                      </p:to>
                                    </p:set>
                                    <p:anim calcmode="lin" valueType="num">
                                      <p:cBhvr additive="base">
                                        <p:cTn id="33" dur="500" fill="hold"/>
                                        <p:tgtEl>
                                          <p:spTgt spid="816151"/>
                                        </p:tgtEl>
                                        <p:attrNameLst>
                                          <p:attrName>ppt_x</p:attrName>
                                        </p:attrNameLst>
                                      </p:cBhvr>
                                      <p:tavLst>
                                        <p:tav tm="0">
                                          <p:val>
                                            <p:strVal val="0-#ppt_w/2"/>
                                          </p:val>
                                        </p:tav>
                                        <p:tav tm="100000">
                                          <p:val>
                                            <p:strVal val="#ppt_x"/>
                                          </p:val>
                                        </p:tav>
                                      </p:tavLst>
                                    </p:anim>
                                    <p:anim calcmode="lin" valueType="num">
                                      <p:cBhvr additive="base">
                                        <p:cTn id="34" dur="500" fill="hold"/>
                                        <p:tgtEl>
                                          <p:spTgt spid="8161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Jungle Menu Command.wav"/>
                                        </p:tgtEl>
                                      </p:cMediaNode>
                                    </p:audio>
                                  </p:subTnLst>
                                </p:cTn>
                              </p:par>
                            </p:childTnLst>
                          </p:cTn>
                        </p:par>
                        <p:par>
                          <p:cTn id="35" fill="hold" nodeType="afterGroup">
                            <p:stCondLst>
                              <p:cond delay="500"/>
                            </p:stCondLst>
                            <p:childTnLst>
                              <p:par>
                                <p:cTn id="36" presetID="2" presetClass="entr" presetSubtype="6" fill="hold" nodeType="afterEffect">
                                  <p:stCondLst>
                                    <p:cond delay="0"/>
                                  </p:stCondLst>
                                  <p:childTnLst>
                                    <p:set>
                                      <p:cBhvr>
                                        <p:cTn id="37" dur="1" fill="hold">
                                          <p:stCondLst>
                                            <p:cond delay="0"/>
                                          </p:stCondLst>
                                        </p:cTn>
                                        <p:tgtEl>
                                          <p:spTgt spid="816152"/>
                                        </p:tgtEl>
                                        <p:attrNameLst>
                                          <p:attrName>style.visibility</p:attrName>
                                        </p:attrNameLst>
                                      </p:cBhvr>
                                      <p:to>
                                        <p:strVal val="visible"/>
                                      </p:to>
                                    </p:set>
                                    <p:anim calcmode="lin" valueType="num">
                                      <p:cBhvr additive="base">
                                        <p:cTn id="38" dur="500" fill="hold"/>
                                        <p:tgtEl>
                                          <p:spTgt spid="816152"/>
                                        </p:tgtEl>
                                        <p:attrNameLst>
                                          <p:attrName>ppt_x</p:attrName>
                                        </p:attrNameLst>
                                      </p:cBhvr>
                                      <p:tavLst>
                                        <p:tav tm="0">
                                          <p:val>
                                            <p:strVal val="1+#ppt_w/2"/>
                                          </p:val>
                                        </p:tav>
                                        <p:tav tm="100000">
                                          <p:val>
                                            <p:strVal val="#ppt_x"/>
                                          </p:val>
                                        </p:tav>
                                      </p:tavLst>
                                    </p:anim>
                                    <p:anim calcmode="lin" valueType="num">
                                      <p:cBhvr additive="base">
                                        <p:cTn id="39" dur="500" fill="hold"/>
                                        <p:tgtEl>
                                          <p:spTgt spid="8161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Jungle Menu Command.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816153"/>
                                        </p:tgtEl>
                                        <p:attrNameLst>
                                          <p:attrName>style.visibility</p:attrName>
                                        </p:attrNameLst>
                                      </p:cBhvr>
                                      <p:to>
                                        <p:strVal val="visible"/>
                                      </p:to>
                                    </p:set>
                                    <p:anim calcmode="lin" valueType="num">
                                      <p:cBhvr>
                                        <p:cTn id="44" dur="500" fill="hold"/>
                                        <p:tgtEl>
                                          <p:spTgt spid="816153"/>
                                        </p:tgtEl>
                                        <p:attrNameLst>
                                          <p:attrName>ppt_w</p:attrName>
                                        </p:attrNameLst>
                                      </p:cBhvr>
                                      <p:tavLst>
                                        <p:tav tm="0">
                                          <p:val>
                                            <p:fltVal val="0"/>
                                          </p:val>
                                        </p:tav>
                                        <p:tav tm="100000">
                                          <p:val>
                                            <p:strVal val="#ppt_w"/>
                                          </p:val>
                                        </p:tav>
                                      </p:tavLst>
                                    </p:anim>
                                    <p:anim calcmode="lin" valueType="num">
                                      <p:cBhvr>
                                        <p:cTn id="45" dur="500" fill="hold"/>
                                        <p:tgtEl>
                                          <p:spTgt spid="8161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0" grpId="0" autoUpdateAnimBg="0"/>
      <p:bldP spid="816149" grpId="0" autoUpdateAnimBg="0"/>
      <p:bldP spid="816151" grpId="0" autoUpdateAnimBg="0"/>
      <p:bldP spid="816153"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609600" y="609600"/>
            <a:ext cx="8229600" cy="1143000"/>
          </a:xfrm>
        </p:spPr>
        <p:txBody>
          <a:bodyPr rtlCol="0">
            <a:normAutofit fontScale="90000"/>
          </a:bodyPr>
          <a:lstStyle/>
          <a:p>
            <a:pPr eaLnBrk="1" fontAlgn="auto" hangingPunct="1">
              <a:spcAft>
                <a:spcPts val="0"/>
              </a:spcAft>
              <a:defRPr/>
            </a:pPr>
            <a:r>
              <a:rPr lang="en-US" sz="2800" u="sng" dirty="0" smtClean="0">
                <a:solidFill>
                  <a:srgbClr val="00B050"/>
                </a:solidFill>
              </a:rPr>
              <a:t>Example </a:t>
            </a:r>
            <a:r>
              <a:rPr lang="en-US" sz="2800" u="sng" dirty="0" smtClean="0"/>
              <a:t>:</a:t>
            </a:r>
            <a:r>
              <a:rPr lang="en-US" sz="2800" dirty="0" smtClean="0"/>
              <a:t>  </a:t>
            </a:r>
            <a:r>
              <a:rPr lang="en-US" sz="2800" dirty="0" smtClean="0">
                <a:solidFill>
                  <a:schemeClr val="tx1">
                    <a:lumMod val="95000"/>
                    <a:lumOff val="5000"/>
                  </a:schemeClr>
                </a:solidFill>
              </a:rPr>
              <a:t>A 60-</a:t>
            </a:r>
            <a:r>
              <a:rPr lang="en-US" sz="2800" dirty="0" smtClean="0">
                <a:solidFill>
                  <a:schemeClr val="tx1">
                    <a:lumMod val="95000"/>
                    <a:lumOff val="5000"/>
                  </a:schemeClr>
                </a:solidFill>
                <a:latin typeface="Symbol" pitchFamily="18" charset="2"/>
              </a:rPr>
              <a:t>W</a:t>
            </a:r>
            <a:r>
              <a:rPr lang="en-US" sz="2800" dirty="0" smtClean="0">
                <a:solidFill>
                  <a:schemeClr val="tx1">
                    <a:lumMod val="95000"/>
                    <a:lumOff val="5000"/>
                  </a:schemeClr>
                </a:solidFill>
              </a:rPr>
              <a:t> resistor, a 0.5 H inductor, and an 8-</a:t>
            </a:r>
            <a:r>
              <a:rPr lang="en-US" sz="2800" dirty="0" smtClean="0">
                <a:solidFill>
                  <a:schemeClr val="tx1">
                    <a:lumMod val="95000"/>
                    <a:lumOff val="5000"/>
                  </a:schemeClr>
                </a:solidFill>
                <a:latin typeface="Symbol" pitchFamily="18" charset="2"/>
              </a:rPr>
              <a:t>m</a:t>
            </a:r>
            <a:r>
              <a:rPr lang="en-US" sz="2800" dirty="0" smtClean="0">
                <a:solidFill>
                  <a:schemeClr val="tx1">
                    <a:lumMod val="95000"/>
                    <a:lumOff val="5000"/>
                  </a:schemeClr>
                </a:solidFill>
              </a:rPr>
              <a:t>F capacitor are connected in series with a 120-V, 60 Hz ac source. Calculate the impedance for this circuit.</a:t>
            </a:r>
            <a:endParaRPr lang="en-US" sz="2800" u="sng" dirty="0" smtClean="0">
              <a:solidFill>
                <a:schemeClr val="tx1">
                  <a:lumMod val="95000"/>
                  <a:lumOff val="5000"/>
                </a:schemeClr>
              </a:solidFill>
            </a:endParaRPr>
          </a:p>
        </p:txBody>
      </p:sp>
      <p:sp>
        <p:nvSpPr>
          <p:cNvPr id="23559" name="Rectangle 4"/>
          <p:cNvSpPr>
            <a:spLocks noChangeArrowheads="1"/>
          </p:cNvSpPr>
          <p:nvPr/>
        </p:nvSpPr>
        <p:spPr bwMode="auto">
          <a:xfrm>
            <a:off x="5486400" y="2057400"/>
            <a:ext cx="3048000" cy="2590800"/>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3560" name="Group 65"/>
          <p:cNvGrpSpPr>
            <a:grpSpLocks/>
          </p:cNvGrpSpPr>
          <p:nvPr/>
        </p:nvGrpSpPr>
        <p:grpSpPr bwMode="auto">
          <a:xfrm>
            <a:off x="5638800" y="2133600"/>
            <a:ext cx="2895600" cy="2438400"/>
            <a:chOff x="3552" y="1344"/>
            <a:chExt cx="1824" cy="1536"/>
          </a:xfrm>
        </p:grpSpPr>
        <p:sp>
          <p:nvSpPr>
            <p:cNvPr id="23563" name="Rectangle 5"/>
            <p:cNvSpPr>
              <a:spLocks noChangeArrowheads="1"/>
            </p:cNvSpPr>
            <p:nvPr/>
          </p:nvSpPr>
          <p:spPr bwMode="auto">
            <a:xfrm>
              <a:off x="3600" y="1680"/>
              <a:ext cx="1584" cy="816"/>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4" name="Oval 6"/>
            <p:cNvSpPr>
              <a:spLocks noChangeArrowheads="1"/>
            </p:cNvSpPr>
            <p:nvPr/>
          </p:nvSpPr>
          <p:spPr bwMode="auto">
            <a:xfrm>
              <a:off x="3552" y="1776"/>
              <a:ext cx="288" cy="288"/>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5" name="Text Box 7"/>
            <p:cNvSpPr txBox="1">
              <a:spLocks noChangeArrowheads="1"/>
            </p:cNvSpPr>
            <p:nvPr/>
          </p:nvSpPr>
          <p:spPr bwMode="auto">
            <a:xfrm>
              <a:off x="3552" y="177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1">
                  <a:solidFill>
                    <a:srgbClr val="000000"/>
                  </a:solidFill>
                  <a:latin typeface="Tahoma" panose="020B0604030504040204" pitchFamily="34" charset="0"/>
                </a:rPr>
                <a:t>A</a:t>
              </a:r>
            </a:p>
          </p:txBody>
        </p:sp>
        <p:grpSp>
          <p:nvGrpSpPr>
            <p:cNvPr id="23566" name="Group 8"/>
            <p:cNvGrpSpPr>
              <a:grpSpLocks/>
            </p:cNvGrpSpPr>
            <p:nvPr/>
          </p:nvGrpSpPr>
          <p:grpSpPr bwMode="auto">
            <a:xfrm>
              <a:off x="4176" y="1344"/>
              <a:ext cx="624" cy="432"/>
              <a:chOff x="4032" y="2112"/>
              <a:chExt cx="624" cy="432"/>
            </a:xfrm>
          </p:grpSpPr>
          <p:sp>
            <p:nvSpPr>
              <p:cNvPr id="23606" name="Rectangle 9"/>
              <p:cNvSpPr>
                <a:spLocks noChangeArrowheads="1"/>
              </p:cNvSpPr>
              <p:nvPr/>
            </p:nvSpPr>
            <p:spPr bwMode="auto">
              <a:xfrm>
                <a:off x="4032" y="2352"/>
                <a:ext cx="624" cy="192"/>
              </a:xfrm>
              <a:prstGeom prst="rect">
                <a:avLst/>
              </a:prstGeom>
              <a:solidFill>
                <a:srgbClr val="CC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23607"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5" y="2352"/>
                <a:ext cx="62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3608" name="Text Box 11"/>
              <p:cNvSpPr txBox="1">
                <a:spLocks noChangeArrowheads="1"/>
              </p:cNvSpPr>
              <p:nvPr/>
            </p:nvSpPr>
            <p:spPr bwMode="auto">
              <a:xfrm>
                <a:off x="4176" y="21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i="1">
                  <a:solidFill>
                    <a:srgbClr val="000000"/>
                  </a:solidFill>
                  <a:latin typeface="Tahoma" panose="020B0604030504040204" pitchFamily="34" charset="0"/>
                </a:endParaRPr>
              </a:p>
            </p:txBody>
          </p:sp>
        </p:grpSp>
        <p:grpSp>
          <p:nvGrpSpPr>
            <p:cNvPr id="23567" name="Group 17"/>
            <p:cNvGrpSpPr>
              <a:grpSpLocks/>
            </p:cNvGrpSpPr>
            <p:nvPr/>
          </p:nvGrpSpPr>
          <p:grpSpPr bwMode="auto">
            <a:xfrm rot="10800000">
              <a:off x="4448" y="2352"/>
              <a:ext cx="496" cy="336"/>
              <a:chOff x="1536" y="1728"/>
              <a:chExt cx="480" cy="336"/>
            </a:xfrm>
          </p:grpSpPr>
          <p:sp>
            <p:nvSpPr>
              <p:cNvPr id="23585" name="Rectangle 18"/>
              <p:cNvSpPr>
                <a:spLocks noChangeArrowheads="1"/>
              </p:cNvSpPr>
              <p:nvPr/>
            </p:nvSpPr>
            <p:spPr bwMode="auto">
              <a:xfrm>
                <a:off x="1536" y="1728"/>
                <a:ext cx="480" cy="33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3586" name="Group 19"/>
              <p:cNvGrpSpPr>
                <a:grpSpLocks/>
              </p:cNvGrpSpPr>
              <p:nvPr/>
            </p:nvGrpSpPr>
            <p:grpSpPr bwMode="auto">
              <a:xfrm>
                <a:off x="1578" y="1824"/>
                <a:ext cx="54" cy="192"/>
                <a:chOff x="2154" y="3360"/>
                <a:chExt cx="54" cy="192"/>
              </a:xfrm>
            </p:grpSpPr>
            <p:sp>
              <p:nvSpPr>
                <p:cNvPr id="23604" name="Line 20"/>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5" name="Line 21"/>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3587" name="Group 22"/>
              <p:cNvGrpSpPr>
                <a:grpSpLocks/>
              </p:cNvGrpSpPr>
              <p:nvPr/>
            </p:nvGrpSpPr>
            <p:grpSpPr bwMode="auto">
              <a:xfrm>
                <a:off x="1632" y="1824"/>
                <a:ext cx="54" cy="192"/>
                <a:chOff x="2154" y="3360"/>
                <a:chExt cx="54" cy="192"/>
              </a:xfrm>
            </p:grpSpPr>
            <p:sp>
              <p:nvSpPr>
                <p:cNvPr id="23602" name="Line 23"/>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3" name="Line 24"/>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3588" name="Group 25"/>
              <p:cNvGrpSpPr>
                <a:grpSpLocks/>
              </p:cNvGrpSpPr>
              <p:nvPr/>
            </p:nvGrpSpPr>
            <p:grpSpPr bwMode="auto">
              <a:xfrm>
                <a:off x="1709" y="1824"/>
                <a:ext cx="54" cy="192"/>
                <a:chOff x="2154" y="3360"/>
                <a:chExt cx="54" cy="192"/>
              </a:xfrm>
            </p:grpSpPr>
            <p:sp>
              <p:nvSpPr>
                <p:cNvPr id="23600" name="Line 26"/>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1" name="Line 27"/>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3589" name="Group 28"/>
              <p:cNvGrpSpPr>
                <a:grpSpLocks/>
              </p:cNvGrpSpPr>
              <p:nvPr/>
            </p:nvGrpSpPr>
            <p:grpSpPr bwMode="auto">
              <a:xfrm>
                <a:off x="1776" y="1824"/>
                <a:ext cx="54" cy="192"/>
                <a:chOff x="2154" y="3360"/>
                <a:chExt cx="54" cy="192"/>
              </a:xfrm>
            </p:grpSpPr>
            <p:sp>
              <p:nvSpPr>
                <p:cNvPr id="23598" name="Line 29"/>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99" name="Line 30"/>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3590" name="Group 31"/>
              <p:cNvGrpSpPr>
                <a:grpSpLocks/>
              </p:cNvGrpSpPr>
              <p:nvPr/>
            </p:nvGrpSpPr>
            <p:grpSpPr bwMode="auto">
              <a:xfrm>
                <a:off x="1837" y="1824"/>
                <a:ext cx="54" cy="192"/>
                <a:chOff x="2154" y="3360"/>
                <a:chExt cx="54" cy="192"/>
              </a:xfrm>
            </p:grpSpPr>
            <p:sp>
              <p:nvSpPr>
                <p:cNvPr id="23596" name="Line 32"/>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97" name="Line 33"/>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3591" name="Group 34"/>
              <p:cNvGrpSpPr>
                <a:grpSpLocks/>
              </p:cNvGrpSpPr>
              <p:nvPr/>
            </p:nvGrpSpPr>
            <p:grpSpPr bwMode="auto">
              <a:xfrm>
                <a:off x="1901" y="1812"/>
                <a:ext cx="54" cy="192"/>
                <a:chOff x="2154" y="3360"/>
                <a:chExt cx="54" cy="192"/>
              </a:xfrm>
            </p:grpSpPr>
            <p:sp>
              <p:nvSpPr>
                <p:cNvPr id="23594" name="Line 35"/>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95" name="Line 36"/>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3592" name="Line 37"/>
              <p:cNvSpPr>
                <a:spLocks noChangeShapeType="1"/>
              </p:cNvSpPr>
              <p:nvPr/>
            </p:nvSpPr>
            <p:spPr bwMode="auto">
              <a:xfrm>
                <a:off x="1549" y="1908"/>
                <a:ext cx="35" cy="10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93" name="Line 38"/>
              <p:cNvSpPr>
                <a:spLocks noChangeShapeType="1"/>
              </p:cNvSpPr>
              <p:nvPr/>
            </p:nvSpPr>
            <p:spPr bwMode="auto">
              <a:xfrm flipV="1">
                <a:off x="1968" y="1872"/>
                <a:ext cx="48" cy="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3568" name="Oval 39"/>
            <p:cNvSpPr>
              <a:spLocks noChangeArrowheads="1"/>
            </p:cNvSpPr>
            <p:nvPr/>
          </p:nvSpPr>
          <p:spPr bwMode="auto">
            <a:xfrm>
              <a:off x="3888" y="2377"/>
              <a:ext cx="288" cy="240"/>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3569" name="Group 40"/>
            <p:cNvGrpSpPr>
              <a:grpSpLocks/>
            </p:cNvGrpSpPr>
            <p:nvPr/>
          </p:nvGrpSpPr>
          <p:grpSpPr bwMode="auto">
            <a:xfrm>
              <a:off x="3930" y="2430"/>
              <a:ext cx="192" cy="143"/>
              <a:chOff x="3408" y="3168"/>
              <a:chExt cx="530" cy="191"/>
            </a:xfrm>
          </p:grpSpPr>
          <p:grpSp>
            <p:nvGrpSpPr>
              <p:cNvPr id="23579" name="Group 41"/>
              <p:cNvGrpSpPr>
                <a:grpSpLocks/>
              </p:cNvGrpSpPr>
              <p:nvPr/>
            </p:nvGrpSpPr>
            <p:grpSpPr bwMode="auto">
              <a:xfrm>
                <a:off x="3408" y="3168"/>
                <a:ext cx="288" cy="112"/>
                <a:chOff x="3408" y="3168"/>
                <a:chExt cx="288" cy="112"/>
              </a:xfrm>
            </p:grpSpPr>
            <p:sp>
              <p:nvSpPr>
                <p:cNvPr id="23583" name="Freeform 42"/>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84" name="Freeform 43"/>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23580" name="Group 44"/>
              <p:cNvGrpSpPr>
                <a:grpSpLocks/>
              </p:cNvGrpSpPr>
              <p:nvPr/>
            </p:nvGrpSpPr>
            <p:grpSpPr bwMode="auto">
              <a:xfrm flipV="1">
                <a:off x="3650" y="3247"/>
                <a:ext cx="288" cy="112"/>
                <a:chOff x="3408" y="3168"/>
                <a:chExt cx="288" cy="112"/>
              </a:xfrm>
            </p:grpSpPr>
            <p:sp>
              <p:nvSpPr>
                <p:cNvPr id="23581" name="Freeform 45"/>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82" name="Freeform 46"/>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
          <p:nvSpPr>
            <p:cNvPr id="23570" name="Text Box 47"/>
            <p:cNvSpPr txBox="1">
              <a:spLocks noChangeArrowheads="1"/>
            </p:cNvSpPr>
            <p:nvPr/>
          </p:nvSpPr>
          <p:spPr bwMode="auto">
            <a:xfrm>
              <a:off x="3696" y="2592"/>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60 Hz</a:t>
              </a:r>
            </a:p>
          </p:txBody>
        </p:sp>
        <p:sp>
          <p:nvSpPr>
            <p:cNvPr id="23571" name="Text Box 54"/>
            <p:cNvSpPr txBox="1">
              <a:spLocks noChangeArrowheads="1"/>
            </p:cNvSpPr>
            <p:nvPr/>
          </p:nvSpPr>
          <p:spPr bwMode="auto">
            <a:xfrm>
              <a:off x="4080" y="1344"/>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0.5 H</a:t>
              </a:r>
            </a:p>
          </p:txBody>
        </p:sp>
        <p:sp>
          <p:nvSpPr>
            <p:cNvPr id="23572" name="Text Box 55"/>
            <p:cNvSpPr txBox="1">
              <a:spLocks noChangeArrowheads="1"/>
            </p:cNvSpPr>
            <p:nvPr/>
          </p:nvSpPr>
          <p:spPr bwMode="auto">
            <a:xfrm>
              <a:off x="4464" y="2592"/>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60 </a:t>
              </a:r>
              <a:r>
                <a:rPr lang="en-US" altLang="en-US" sz="2400">
                  <a:solidFill>
                    <a:srgbClr val="000000"/>
                  </a:solidFill>
                  <a:latin typeface="Symbol" panose="05050102010706020507" pitchFamily="18" charset="2"/>
                </a:rPr>
                <a:t>W</a:t>
              </a:r>
              <a:endParaRPr lang="en-US" altLang="en-US" sz="2400">
                <a:solidFill>
                  <a:srgbClr val="000000"/>
                </a:solidFill>
                <a:latin typeface="Tahoma" panose="020B0604030504040204" pitchFamily="34" charset="0"/>
              </a:endParaRPr>
            </a:p>
          </p:txBody>
        </p:sp>
        <p:sp>
          <p:nvSpPr>
            <p:cNvPr id="23573" name="Text Box 56"/>
            <p:cNvSpPr txBox="1">
              <a:spLocks noChangeArrowheads="1"/>
            </p:cNvSpPr>
            <p:nvPr/>
          </p:nvSpPr>
          <p:spPr bwMode="auto">
            <a:xfrm>
              <a:off x="3696" y="2064"/>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120 V</a:t>
              </a:r>
            </a:p>
          </p:txBody>
        </p:sp>
        <p:sp>
          <p:nvSpPr>
            <p:cNvPr id="23574" name="Text Box 53"/>
            <p:cNvSpPr txBox="1">
              <a:spLocks noChangeArrowheads="1"/>
            </p:cNvSpPr>
            <p:nvPr/>
          </p:nvSpPr>
          <p:spPr bwMode="auto">
            <a:xfrm>
              <a:off x="4416" y="1872"/>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8</a:t>
              </a:r>
              <a:r>
                <a:rPr lang="en-US" altLang="en-US" sz="2400" i="1">
                  <a:solidFill>
                    <a:srgbClr val="000000"/>
                  </a:solidFill>
                  <a:latin typeface="Tahoma" panose="020B0604030504040204" pitchFamily="34" charset="0"/>
                </a:rPr>
                <a:t> </a:t>
              </a:r>
              <a:r>
                <a:rPr lang="en-US" altLang="en-US" sz="2400">
                  <a:solidFill>
                    <a:srgbClr val="000000"/>
                  </a:solidFill>
                  <a:latin typeface="Symbol" panose="05050102010706020507" pitchFamily="18" charset="2"/>
                </a:rPr>
                <a:t>m</a:t>
              </a:r>
              <a:r>
                <a:rPr lang="en-US" altLang="en-US" sz="2400">
                  <a:solidFill>
                    <a:srgbClr val="000000"/>
                  </a:solidFill>
                  <a:latin typeface="Tahoma" panose="020B0604030504040204" pitchFamily="34" charset="0"/>
                </a:rPr>
                <a:t>F</a:t>
              </a:r>
              <a:endParaRPr lang="en-US" altLang="en-US" sz="2400" i="1">
                <a:solidFill>
                  <a:srgbClr val="000000"/>
                </a:solidFill>
                <a:latin typeface="Tahoma" panose="020B0604030504040204" pitchFamily="34" charset="0"/>
              </a:endParaRPr>
            </a:p>
          </p:txBody>
        </p:sp>
        <p:grpSp>
          <p:nvGrpSpPr>
            <p:cNvPr id="23575" name="Group 49"/>
            <p:cNvGrpSpPr>
              <a:grpSpLocks/>
            </p:cNvGrpSpPr>
            <p:nvPr/>
          </p:nvGrpSpPr>
          <p:grpSpPr bwMode="auto">
            <a:xfrm rot="5400000">
              <a:off x="5147" y="1978"/>
              <a:ext cx="144" cy="315"/>
              <a:chOff x="2880" y="2640"/>
              <a:chExt cx="144" cy="315"/>
            </a:xfrm>
          </p:grpSpPr>
          <p:sp>
            <p:nvSpPr>
              <p:cNvPr id="23576" name="Rectangle 50"/>
              <p:cNvSpPr>
                <a:spLocks noChangeArrowheads="1"/>
              </p:cNvSpPr>
              <p:nvPr/>
            </p:nvSpPr>
            <p:spPr bwMode="auto">
              <a:xfrm>
                <a:off x="2883" y="2640"/>
                <a:ext cx="141" cy="315"/>
              </a:xfrm>
              <a:prstGeom prst="rect">
                <a:avLst/>
              </a:prstGeom>
              <a:solidFill>
                <a:srgbClr val="CC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77" name="Line 51"/>
              <p:cNvSpPr>
                <a:spLocks noChangeShapeType="1"/>
              </p:cNvSpPr>
              <p:nvPr/>
            </p:nvSpPr>
            <p:spPr bwMode="auto">
              <a:xfrm>
                <a:off x="2880" y="2736"/>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8" name="Line 52"/>
              <p:cNvSpPr>
                <a:spLocks noChangeShapeType="1"/>
              </p:cNvSpPr>
              <p:nvPr/>
            </p:nvSpPr>
            <p:spPr bwMode="auto">
              <a:xfrm>
                <a:off x="3024" y="2736"/>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graphicFrame>
        <p:nvGraphicFramePr>
          <p:cNvPr id="815163" name="Object 2"/>
          <p:cNvGraphicFramePr>
            <a:graphicFrameLocks noChangeAspect="1"/>
          </p:cNvGraphicFramePr>
          <p:nvPr/>
        </p:nvGraphicFramePr>
        <p:xfrm>
          <a:off x="609600" y="2133600"/>
          <a:ext cx="4114800" cy="876300"/>
        </p:xfrm>
        <a:graphic>
          <a:graphicData uri="http://schemas.openxmlformats.org/presentationml/2006/ole">
            <mc:AlternateContent xmlns:mc="http://schemas.openxmlformats.org/markup-compatibility/2006">
              <mc:Choice xmlns:v="urn:schemas-microsoft-com:vml" Requires="v">
                <p:oleObj spid="_x0000_s23617" name="Equation" r:id="rId7" imgW="1968480" imgH="419040" progId="">
                  <p:embed/>
                </p:oleObj>
              </mc:Choice>
              <mc:Fallback>
                <p:oleObj name="Equation" r:id="rId7" imgW="1968480" imgH="419040" progId="">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133600"/>
                        <a:ext cx="4114800" cy="876300"/>
                      </a:xfrm>
                      <a:prstGeom prst="rect">
                        <a:avLst/>
                      </a:prstGeom>
                      <a:solidFill>
                        <a:srgbClr val="000080"/>
                      </a:solidFill>
                    </p:spPr>
                  </p:pic>
                </p:oleObj>
              </mc:Fallback>
            </mc:AlternateContent>
          </a:graphicData>
        </a:graphic>
      </p:graphicFrame>
      <p:graphicFrame>
        <p:nvGraphicFramePr>
          <p:cNvPr id="815164" name="Object 3"/>
          <p:cNvGraphicFramePr>
            <a:graphicFrameLocks noChangeAspect="1"/>
          </p:cNvGraphicFramePr>
          <p:nvPr/>
        </p:nvGraphicFramePr>
        <p:xfrm>
          <a:off x="609600" y="3124200"/>
          <a:ext cx="4419600" cy="488950"/>
        </p:xfrm>
        <a:graphic>
          <a:graphicData uri="http://schemas.openxmlformats.org/presentationml/2006/ole">
            <mc:AlternateContent xmlns:mc="http://schemas.openxmlformats.org/markup-compatibility/2006">
              <mc:Choice xmlns:v="urn:schemas-microsoft-com:vml" Requires="v">
                <p:oleObj spid="_x0000_s23618" name="Equation" r:id="rId9" imgW="1955520" imgH="215640" progId="">
                  <p:embed/>
                </p:oleObj>
              </mc:Choice>
              <mc:Fallback>
                <p:oleObj name="Equation" r:id="rId9" imgW="1955520" imgH="215640" progId="">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124200"/>
                        <a:ext cx="4419600" cy="488950"/>
                      </a:xfrm>
                      <a:prstGeom prst="rect">
                        <a:avLst/>
                      </a:prstGeom>
                      <a:solidFill>
                        <a:srgbClr val="000080"/>
                      </a:solidFill>
                    </p:spPr>
                  </p:pic>
                </p:oleObj>
              </mc:Fallback>
            </mc:AlternateContent>
          </a:graphicData>
        </a:graphic>
      </p:graphicFrame>
      <p:graphicFrame>
        <p:nvGraphicFramePr>
          <p:cNvPr id="815165" name="Object 4"/>
          <p:cNvGraphicFramePr>
            <a:graphicFrameLocks noChangeAspect="1"/>
          </p:cNvGraphicFramePr>
          <p:nvPr/>
        </p:nvGraphicFramePr>
        <p:xfrm>
          <a:off x="609600" y="3733800"/>
          <a:ext cx="4800600" cy="915988"/>
        </p:xfrm>
        <a:graphic>
          <a:graphicData uri="http://schemas.openxmlformats.org/presentationml/2006/ole">
            <mc:AlternateContent xmlns:mc="http://schemas.openxmlformats.org/markup-compatibility/2006">
              <mc:Choice xmlns:v="urn:schemas-microsoft-com:vml" Requires="v">
                <p:oleObj spid="_x0000_s23619" name="Equation" r:id="rId11" imgW="2197080" imgH="419040" progId="">
                  <p:embed/>
                </p:oleObj>
              </mc:Choice>
              <mc:Fallback>
                <p:oleObj name="Equation" r:id="rId11" imgW="2197080" imgH="419040" progId="">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733800"/>
                        <a:ext cx="4800600" cy="915988"/>
                      </a:xfrm>
                      <a:prstGeom prst="rect">
                        <a:avLst/>
                      </a:prstGeom>
                      <a:solidFill>
                        <a:srgbClr val="000080"/>
                      </a:solidFill>
                    </p:spPr>
                  </p:pic>
                </p:oleObj>
              </mc:Fallback>
            </mc:AlternateContent>
          </a:graphicData>
        </a:graphic>
      </p:graphicFrame>
      <p:graphicFrame>
        <p:nvGraphicFramePr>
          <p:cNvPr id="815166" name="Object 5"/>
          <p:cNvGraphicFramePr>
            <a:graphicFrameLocks noChangeAspect="1"/>
          </p:cNvGraphicFramePr>
          <p:nvPr/>
        </p:nvGraphicFramePr>
        <p:xfrm>
          <a:off x="762000" y="4800600"/>
          <a:ext cx="7705725" cy="681038"/>
        </p:xfrm>
        <a:graphic>
          <a:graphicData uri="http://schemas.openxmlformats.org/presentationml/2006/ole">
            <mc:AlternateContent xmlns:mc="http://schemas.openxmlformats.org/markup-compatibility/2006">
              <mc:Choice xmlns:v="urn:schemas-microsoft-com:vml" Requires="v">
                <p:oleObj spid="_x0000_s23620" name="Equation" r:id="rId13" imgW="3301920" imgH="291960" progId="">
                  <p:embed/>
                </p:oleObj>
              </mc:Choice>
              <mc:Fallback>
                <p:oleObj name="Equation" r:id="rId13" imgW="3301920" imgH="291960" progId="">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4800600"/>
                        <a:ext cx="7705725" cy="681038"/>
                      </a:xfrm>
                      <a:prstGeom prst="rect">
                        <a:avLst/>
                      </a:prstGeom>
                      <a:solidFill>
                        <a:srgbClr val="000080"/>
                      </a:solidFill>
                      <a:ln>
                        <a:noFill/>
                      </a:ln>
                      <a:effectLst/>
                      <a:extLs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815167" name="Text Box 63"/>
          <p:cNvSpPr txBox="1">
            <a:spLocks noChangeArrowheads="1"/>
          </p:cNvSpPr>
          <p:nvPr/>
        </p:nvSpPr>
        <p:spPr bwMode="auto">
          <a:xfrm>
            <a:off x="838200" y="5715000"/>
            <a:ext cx="3962400" cy="519113"/>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Thus, the impedance is:</a:t>
            </a:r>
          </a:p>
        </p:txBody>
      </p:sp>
      <p:sp>
        <p:nvSpPr>
          <p:cNvPr id="815168" name="Text Box 64"/>
          <p:cNvSpPr txBox="1">
            <a:spLocks noChangeArrowheads="1"/>
          </p:cNvSpPr>
          <p:nvPr/>
        </p:nvSpPr>
        <p:spPr bwMode="auto">
          <a:xfrm>
            <a:off x="5181600" y="5638800"/>
            <a:ext cx="2209800" cy="649288"/>
          </a:xfrm>
          <a:prstGeom prst="rect">
            <a:avLst/>
          </a:prstGeom>
          <a:solidFill>
            <a:srgbClr val="FFFFCC"/>
          </a:solidFill>
          <a:ln w="38100">
            <a:solidFill>
              <a:srgbClr val="000000"/>
            </a:solidFill>
            <a:miter lim="800000"/>
            <a:headEnd/>
            <a:tailEnd/>
          </a:ln>
        </p:spPr>
        <p:txBody>
          <a:bodyPr tIns="91440" bIns="9144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000000"/>
                </a:solidFill>
                <a:latin typeface="Tahoma" panose="020B0604030504040204" pitchFamily="34" charset="0"/>
              </a:rPr>
              <a:t>Z = </a:t>
            </a:r>
            <a:r>
              <a:rPr lang="en-US" altLang="en-US">
                <a:solidFill>
                  <a:srgbClr val="000000"/>
                </a:solidFill>
                <a:latin typeface="Tahoma" panose="020B0604030504040204" pitchFamily="34" charset="0"/>
              </a:rPr>
              <a:t>122 </a:t>
            </a:r>
            <a:r>
              <a:rPr lang="en-US" altLang="en-US">
                <a:solidFill>
                  <a:srgbClr val="000000"/>
                </a:solidFill>
                <a:latin typeface="Symbol" panose="05050102010706020507" pitchFamily="18" charset="2"/>
              </a:rPr>
              <a:t>W</a:t>
            </a:r>
            <a:endParaRPr lang="en-US" altLang="en-US" i="1">
              <a:solidFill>
                <a:srgbClr val="000000"/>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5106"/>
                                        </p:tgtEl>
                                        <p:attrNameLst>
                                          <p:attrName>style.visibility</p:attrName>
                                        </p:attrNameLst>
                                      </p:cBhvr>
                                      <p:to>
                                        <p:strVal val="visible"/>
                                      </p:to>
                                    </p:set>
                                    <p:animEffect transition="in" filter="box(out)">
                                      <p:cBhvr>
                                        <p:cTn id="7" dur="500"/>
                                        <p:tgtEl>
                                          <p:spTgt spid="81510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nodeType="clickEffect">
                                  <p:stCondLst>
                                    <p:cond delay="0"/>
                                  </p:stCondLst>
                                  <p:childTnLst>
                                    <p:set>
                                      <p:cBhvr>
                                        <p:cTn id="11" dur="1" fill="hold">
                                          <p:stCondLst>
                                            <p:cond delay="0"/>
                                          </p:stCondLst>
                                        </p:cTn>
                                        <p:tgtEl>
                                          <p:spTgt spid="815163"/>
                                        </p:tgtEl>
                                        <p:attrNameLst>
                                          <p:attrName>style.visibility</p:attrName>
                                        </p:attrNameLst>
                                      </p:cBhvr>
                                      <p:to>
                                        <p:strVal val="visible"/>
                                      </p:to>
                                    </p:set>
                                    <p:anim calcmode="lin" valueType="num">
                                      <p:cBhvr additive="base">
                                        <p:cTn id="12" dur="500" fill="hold"/>
                                        <p:tgtEl>
                                          <p:spTgt spid="815163"/>
                                        </p:tgtEl>
                                        <p:attrNameLst>
                                          <p:attrName>ppt_x</p:attrName>
                                        </p:attrNameLst>
                                      </p:cBhvr>
                                      <p:tavLst>
                                        <p:tav tm="0">
                                          <p:val>
                                            <p:strVal val="0-#ppt_w/2"/>
                                          </p:val>
                                        </p:tav>
                                        <p:tav tm="100000">
                                          <p:val>
                                            <p:strVal val="#ppt_x"/>
                                          </p:val>
                                        </p:tav>
                                      </p:tavLst>
                                    </p:anim>
                                    <p:anim calcmode="lin" valueType="num">
                                      <p:cBhvr additive="base">
                                        <p:cTn id="13" dur="500" fill="hold"/>
                                        <p:tgtEl>
                                          <p:spTgt spid="8151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Jungle Menu Command.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nodeType="clickEffect">
                                  <p:stCondLst>
                                    <p:cond delay="0"/>
                                  </p:stCondLst>
                                  <p:childTnLst>
                                    <p:set>
                                      <p:cBhvr>
                                        <p:cTn id="17" dur="1" fill="hold">
                                          <p:stCondLst>
                                            <p:cond delay="0"/>
                                          </p:stCondLst>
                                        </p:cTn>
                                        <p:tgtEl>
                                          <p:spTgt spid="815164"/>
                                        </p:tgtEl>
                                        <p:attrNameLst>
                                          <p:attrName>style.visibility</p:attrName>
                                        </p:attrNameLst>
                                      </p:cBhvr>
                                      <p:to>
                                        <p:strVal val="visible"/>
                                      </p:to>
                                    </p:set>
                                    <p:anim calcmode="lin" valueType="num">
                                      <p:cBhvr additive="base">
                                        <p:cTn id="18" dur="500" fill="hold"/>
                                        <p:tgtEl>
                                          <p:spTgt spid="815164"/>
                                        </p:tgtEl>
                                        <p:attrNameLst>
                                          <p:attrName>ppt_x</p:attrName>
                                        </p:attrNameLst>
                                      </p:cBhvr>
                                      <p:tavLst>
                                        <p:tav tm="0">
                                          <p:val>
                                            <p:strVal val="0-#ppt_w/2"/>
                                          </p:val>
                                        </p:tav>
                                        <p:tav tm="100000">
                                          <p:val>
                                            <p:strVal val="#ppt_x"/>
                                          </p:val>
                                        </p:tav>
                                      </p:tavLst>
                                    </p:anim>
                                    <p:anim calcmode="lin" valueType="num">
                                      <p:cBhvr additive="base">
                                        <p:cTn id="19" dur="500" fill="hold"/>
                                        <p:tgtEl>
                                          <p:spTgt spid="8151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Jungle Menu Command.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815165"/>
                                        </p:tgtEl>
                                        <p:attrNameLst>
                                          <p:attrName>style.visibility</p:attrName>
                                        </p:attrNameLst>
                                      </p:cBhvr>
                                      <p:to>
                                        <p:strVal val="visible"/>
                                      </p:to>
                                    </p:set>
                                    <p:anim calcmode="lin" valueType="num">
                                      <p:cBhvr additive="base">
                                        <p:cTn id="24" dur="500" fill="hold"/>
                                        <p:tgtEl>
                                          <p:spTgt spid="815165"/>
                                        </p:tgtEl>
                                        <p:attrNameLst>
                                          <p:attrName>ppt_x</p:attrName>
                                        </p:attrNameLst>
                                      </p:cBhvr>
                                      <p:tavLst>
                                        <p:tav tm="0">
                                          <p:val>
                                            <p:strVal val="0-#ppt_w/2"/>
                                          </p:val>
                                        </p:tav>
                                        <p:tav tm="100000">
                                          <p:val>
                                            <p:strVal val="#ppt_x"/>
                                          </p:val>
                                        </p:tav>
                                      </p:tavLst>
                                    </p:anim>
                                    <p:anim calcmode="lin" valueType="num">
                                      <p:cBhvr additive="base">
                                        <p:cTn id="25" dur="500" fill="hold"/>
                                        <p:tgtEl>
                                          <p:spTgt spid="8151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Jungle Menu Command.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815166"/>
                                        </p:tgtEl>
                                        <p:attrNameLst>
                                          <p:attrName>style.visibility</p:attrName>
                                        </p:attrNameLst>
                                      </p:cBhvr>
                                      <p:to>
                                        <p:strVal val="visible"/>
                                      </p:to>
                                    </p:set>
                                    <p:anim calcmode="lin" valueType="num">
                                      <p:cBhvr>
                                        <p:cTn id="30" dur="500" fill="hold"/>
                                        <p:tgtEl>
                                          <p:spTgt spid="815166"/>
                                        </p:tgtEl>
                                        <p:attrNameLst>
                                          <p:attrName>ppt_w</p:attrName>
                                        </p:attrNameLst>
                                      </p:cBhvr>
                                      <p:tavLst>
                                        <p:tav tm="0">
                                          <p:val>
                                            <p:fltVal val="0"/>
                                          </p:val>
                                        </p:tav>
                                        <p:tav tm="100000">
                                          <p:val>
                                            <p:strVal val="#ppt_w"/>
                                          </p:val>
                                        </p:tav>
                                      </p:tavLst>
                                    </p:anim>
                                    <p:anim calcmode="lin" valueType="num">
                                      <p:cBhvr>
                                        <p:cTn id="31" dur="500" fill="hold"/>
                                        <p:tgtEl>
                                          <p:spTgt spid="81516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815167"/>
                                        </p:tgtEl>
                                        <p:attrNameLst>
                                          <p:attrName>style.visibility</p:attrName>
                                        </p:attrNameLst>
                                      </p:cBhvr>
                                      <p:to>
                                        <p:strVal val="visible"/>
                                      </p:to>
                                    </p:set>
                                    <p:anim calcmode="lin" valueType="num">
                                      <p:cBhvr additive="base">
                                        <p:cTn id="36" dur="500" fill="hold"/>
                                        <p:tgtEl>
                                          <p:spTgt spid="815167"/>
                                        </p:tgtEl>
                                        <p:attrNameLst>
                                          <p:attrName>ppt_x</p:attrName>
                                        </p:attrNameLst>
                                      </p:cBhvr>
                                      <p:tavLst>
                                        <p:tav tm="0">
                                          <p:val>
                                            <p:strVal val="0-#ppt_w/2"/>
                                          </p:val>
                                        </p:tav>
                                        <p:tav tm="100000">
                                          <p:val>
                                            <p:strVal val="#ppt_x"/>
                                          </p:val>
                                        </p:tav>
                                      </p:tavLst>
                                    </p:anim>
                                    <p:anim calcmode="lin" valueType="num">
                                      <p:cBhvr additive="base">
                                        <p:cTn id="37" dur="500" fill="hold"/>
                                        <p:tgtEl>
                                          <p:spTgt spid="8151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Jungle Menu Command.wav"/>
                                        </p:tgtEl>
                                      </p:cMediaNode>
                                    </p:audio>
                                  </p:subTnLst>
                                </p:cTn>
                              </p:par>
                            </p:childTnLst>
                          </p:cTn>
                        </p:par>
                        <p:par>
                          <p:cTn id="38" fill="hold" nodeType="afterGroup">
                            <p:stCondLst>
                              <p:cond delay="500"/>
                            </p:stCondLst>
                            <p:childTnLst>
                              <p:par>
                                <p:cTn id="39" presetID="15" presetClass="entr" presetSubtype="0" fill="hold" grpId="0" nodeType="afterEffect">
                                  <p:stCondLst>
                                    <p:cond delay="0"/>
                                  </p:stCondLst>
                                  <p:childTnLst>
                                    <p:set>
                                      <p:cBhvr>
                                        <p:cTn id="40" dur="1" fill="hold">
                                          <p:stCondLst>
                                            <p:cond delay="0"/>
                                          </p:stCondLst>
                                        </p:cTn>
                                        <p:tgtEl>
                                          <p:spTgt spid="815168"/>
                                        </p:tgtEl>
                                        <p:attrNameLst>
                                          <p:attrName>style.visibility</p:attrName>
                                        </p:attrNameLst>
                                      </p:cBhvr>
                                      <p:to>
                                        <p:strVal val="visible"/>
                                      </p:to>
                                    </p:set>
                                    <p:anim calcmode="lin" valueType="num">
                                      <p:cBhvr>
                                        <p:cTn id="41" dur="1000" fill="hold"/>
                                        <p:tgtEl>
                                          <p:spTgt spid="815168"/>
                                        </p:tgtEl>
                                        <p:attrNameLst>
                                          <p:attrName>ppt_w</p:attrName>
                                        </p:attrNameLst>
                                      </p:cBhvr>
                                      <p:tavLst>
                                        <p:tav tm="0">
                                          <p:val>
                                            <p:fltVal val="0"/>
                                          </p:val>
                                        </p:tav>
                                        <p:tav tm="100000">
                                          <p:val>
                                            <p:strVal val="#ppt_w"/>
                                          </p:val>
                                        </p:tav>
                                      </p:tavLst>
                                    </p:anim>
                                    <p:anim calcmode="lin" valueType="num">
                                      <p:cBhvr>
                                        <p:cTn id="42" dur="1000" fill="hold"/>
                                        <p:tgtEl>
                                          <p:spTgt spid="815168"/>
                                        </p:tgtEl>
                                        <p:attrNameLst>
                                          <p:attrName>ppt_h</p:attrName>
                                        </p:attrNameLst>
                                      </p:cBhvr>
                                      <p:tavLst>
                                        <p:tav tm="0">
                                          <p:val>
                                            <p:fltVal val="0"/>
                                          </p:val>
                                        </p:tav>
                                        <p:tav tm="100000">
                                          <p:val>
                                            <p:strVal val="#ppt_h"/>
                                          </p:val>
                                        </p:tav>
                                      </p:tavLst>
                                    </p:anim>
                                    <p:anim calcmode="lin" valueType="num">
                                      <p:cBhvr>
                                        <p:cTn id="43" dur="1000" fill="hold"/>
                                        <p:tgtEl>
                                          <p:spTgt spid="81516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81516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6" grpId="0" autoUpdateAnimBg="0"/>
      <p:bldP spid="815167" grpId="0" autoUpdateAnimBg="0"/>
      <p:bldP spid="815168"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a:xfrm>
            <a:off x="609600" y="304800"/>
            <a:ext cx="8229600" cy="1143000"/>
          </a:xfrm>
        </p:spPr>
        <p:txBody>
          <a:bodyPr/>
          <a:lstStyle/>
          <a:p>
            <a:pPr eaLnBrk="1" hangingPunct="1"/>
            <a:r>
              <a:rPr lang="en-US" altLang="en-US" sz="2800" u="sng" smtClean="0"/>
              <a:t>Example :</a:t>
            </a:r>
            <a:r>
              <a:rPr lang="en-US" altLang="en-US" sz="2800" smtClean="0"/>
              <a:t>  Find the effective current (I</a:t>
            </a:r>
            <a:r>
              <a:rPr lang="en-US" altLang="en-US" sz="2800" baseline="-25000" smtClean="0"/>
              <a:t>rms</a:t>
            </a:r>
            <a:r>
              <a:rPr lang="en-US" altLang="en-US" sz="2800" smtClean="0"/>
              <a:t>) and the phase angle for the previous example.</a:t>
            </a:r>
            <a:endParaRPr lang="en-US" altLang="en-US" sz="2800" u="sng" smtClean="0"/>
          </a:p>
        </p:txBody>
      </p:sp>
      <p:grpSp>
        <p:nvGrpSpPr>
          <p:cNvPr id="2" name="Group 85"/>
          <p:cNvGrpSpPr>
            <a:grpSpLocks/>
          </p:cNvGrpSpPr>
          <p:nvPr/>
        </p:nvGrpSpPr>
        <p:grpSpPr bwMode="auto">
          <a:xfrm>
            <a:off x="5562600" y="1752600"/>
            <a:ext cx="3048000" cy="2590800"/>
            <a:chOff x="3504" y="1104"/>
            <a:chExt cx="1920" cy="1632"/>
          </a:xfrm>
        </p:grpSpPr>
        <p:sp>
          <p:nvSpPr>
            <p:cNvPr id="24604" name="Rectangle 4"/>
            <p:cNvSpPr>
              <a:spLocks noChangeArrowheads="1"/>
            </p:cNvSpPr>
            <p:nvPr/>
          </p:nvSpPr>
          <p:spPr bwMode="auto">
            <a:xfrm>
              <a:off x="3504" y="1104"/>
              <a:ext cx="1920" cy="1632"/>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5" name="Rectangle 5"/>
            <p:cNvSpPr>
              <a:spLocks noChangeArrowheads="1"/>
            </p:cNvSpPr>
            <p:nvPr/>
          </p:nvSpPr>
          <p:spPr bwMode="auto">
            <a:xfrm>
              <a:off x="3648" y="1488"/>
              <a:ext cx="1584" cy="816"/>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6" name="Oval 6"/>
            <p:cNvSpPr>
              <a:spLocks noChangeArrowheads="1"/>
            </p:cNvSpPr>
            <p:nvPr/>
          </p:nvSpPr>
          <p:spPr bwMode="auto">
            <a:xfrm>
              <a:off x="3600" y="1584"/>
              <a:ext cx="288" cy="288"/>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07" name="Text Box 7"/>
            <p:cNvSpPr txBox="1">
              <a:spLocks noChangeArrowheads="1"/>
            </p:cNvSpPr>
            <p:nvPr/>
          </p:nvSpPr>
          <p:spPr bwMode="auto">
            <a:xfrm>
              <a:off x="3600" y="15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1">
                  <a:solidFill>
                    <a:srgbClr val="000000"/>
                  </a:solidFill>
                  <a:latin typeface="Tahoma" panose="020B0604030504040204" pitchFamily="34" charset="0"/>
                </a:rPr>
                <a:t>A</a:t>
              </a:r>
            </a:p>
          </p:txBody>
        </p:sp>
        <p:grpSp>
          <p:nvGrpSpPr>
            <p:cNvPr id="24608" name="Group 8"/>
            <p:cNvGrpSpPr>
              <a:grpSpLocks/>
            </p:cNvGrpSpPr>
            <p:nvPr/>
          </p:nvGrpSpPr>
          <p:grpSpPr bwMode="auto">
            <a:xfrm>
              <a:off x="4224" y="1152"/>
              <a:ext cx="624" cy="432"/>
              <a:chOff x="4032" y="2112"/>
              <a:chExt cx="624" cy="432"/>
            </a:xfrm>
          </p:grpSpPr>
          <p:sp>
            <p:nvSpPr>
              <p:cNvPr id="24648" name="Rectangle 9"/>
              <p:cNvSpPr>
                <a:spLocks noChangeArrowheads="1"/>
              </p:cNvSpPr>
              <p:nvPr/>
            </p:nvSpPr>
            <p:spPr bwMode="auto">
              <a:xfrm>
                <a:off x="4032" y="2352"/>
                <a:ext cx="624" cy="192"/>
              </a:xfrm>
              <a:prstGeom prst="rect">
                <a:avLst/>
              </a:prstGeom>
              <a:solidFill>
                <a:srgbClr val="CC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24649" name="Picture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5" y="2352"/>
                <a:ext cx="62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4650" name="Text Box 11"/>
              <p:cNvSpPr txBox="1">
                <a:spLocks noChangeArrowheads="1"/>
              </p:cNvSpPr>
              <p:nvPr/>
            </p:nvSpPr>
            <p:spPr bwMode="auto">
              <a:xfrm>
                <a:off x="4176" y="21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i="1">
                  <a:solidFill>
                    <a:srgbClr val="000000"/>
                  </a:solidFill>
                  <a:latin typeface="Tahoma" panose="020B0604030504040204" pitchFamily="34" charset="0"/>
                </a:endParaRPr>
              </a:p>
            </p:txBody>
          </p:sp>
        </p:grpSp>
        <p:grpSp>
          <p:nvGrpSpPr>
            <p:cNvPr id="24609" name="Group 12"/>
            <p:cNvGrpSpPr>
              <a:grpSpLocks/>
            </p:cNvGrpSpPr>
            <p:nvPr/>
          </p:nvGrpSpPr>
          <p:grpSpPr bwMode="auto">
            <a:xfrm rot="10800000">
              <a:off x="4496" y="2160"/>
              <a:ext cx="496" cy="336"/>
              <a:chOff x="1536" y="1728"/>
              <a:chExt cx="480" cy="336"/>
            </a:xfrm>
          </p:grpSpPr>
          <p:sp>
            <p:nvSpPr>
              <p:cNvPr id="24627" name="Rectangle 13"/>
              <p:cNvSpPr>
                <a:spLocks noChangeArrowheads="1"/>
              </p:cNvSpPr>
              <p:nvPr/>
            </p:nvSpPr>
            <p:spPr bwMode="auto">
              <a:xfrm>
                <a:off x="1536" y="1728"/>
                <a:ext cx="480" cy="33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4628" name="Group 14"/>
              <p:cNvGrpSpPr>
                <a:grpSpLocks/>
              </p:cNvGrpSpPr>
              <p:nvPr/>
            </p:nvGrpSpPr>
            <p:grpSpPr bwMode="auto">
              <a:xfrm>
                <a:off x="1578" y="1824"/>
                <a:ext cx="54" cy="192"/>
                <a:chOff x="2154" y="3360"/>
                <a:chExt cx="54" cy="192"/>
              </a:xfrm>
            </p:grpSpPr>
            <p:sp>
              <p:nvSpPr>
                <p:cNvPr id="24646" name="Line 15"/>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47" name="Line 16"/>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4629" name="Group 17"/>
              <p:cNvGrpSpPr>
                <a:grpSpLocks/>
              </p:cNvGrpSpPr>
              <p:nvPr/>
            </p:nvGrpSpPr>
            <p:grpSpPr bwMode="auto">
              <a:xfrm>
                <a:off x="1632" y="1824"/>
                <a:ext cx="54" cy="192"/>
                <a:chOff x="2154" y="3360"/>
                <a:chExt cx="54" cy="192"/>
              </a:xfrm>
            </p:grpSpPr>
            <p:sp>
              <p:nvSpPr>
                <p:cNvPr id="24644" name="Line 18"/>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45" name="Line 19"/>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4630" name="Group 20"/>
              <p:cNvGrpSpPr>
                <a:grpSpLocks/>
              </p:cNvGrpSpPr>
              <p:nvPr/>
            </p:nvGrpSpPr>
            <p:grpSpPr bwMode="auto">
              <a:xfrm>
                <a:off x="1709" y="1824"/>
                <a:ext cx="54" cy="192"/>
                <a:chOff x="2154" y="3360"/>
                <a:chExt cx="54" cy="192"/>
              </a:xfrm>
            </p:grpSpPr>
            <p:sp>
              <p:nvSpPr>
                <p:cNvPr id="24642" name="Line 21"/>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43" name="Line 22"/>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4631" name="Group 23"/>
              <p:cNvGrpSpPr>
                <a:grpSpLocks/>
              </p:cNvGrpSpPr>
              <p:nvPr/>
            </p:nvGrpSpPr>
            <p:grpSpPr bwMode="auto">
              <a:xfrm>
                <a:off x="1776" y="1824"/>
                <a:ext cx="54" cy="192"/>
                <a:chOff x="2154" y="3360"/>
                <a:chExt cx="54" cy="192"/>
              </a:xfrm>
            </p:grpSpPr>
            <p:sp>
              <p:nvSpPr>
                <p:cNvPr id="24640" name="Line 24"/>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41" name="Line 25"/>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4632" name="Group 26"/>
              <p:cNvGrpSpPr>
                <a:grpSpLocks/>
              </p:cNvGrpSpPr>
              <p:nvPr/>
            </p:nvGrpSpPr>
            <p:grpSpPr bwMode="auto">
              <a:xfrm>
                <a:off x="1837" y="1824"/>
                <a:ext cx="54" cy="192"/>
                <a:chOff x="2154" y="3360"/>
                <a:chExt cx="54" cy="192"/>
              </a:xfrm>
            </p:grpSpPr>
            <p:sp>
              <p:nvSpPr>
                <p:cNvPr id="24638" name="Line 27"/>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39" name="Line 28"/>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4633" name="Group 29"/>
              <p:cNvGrpSpPr>
                <a:grpSpLocks/>
              </p:cNvGrpSpPr>
              <p:nvPr/>
            </p:nvGrpSpPr>
            <p:grpSpPr bwMode="auto">
              <a:xfrm>
                <a:off x="1901" y="1812"/>
                <a:ext cx="54" cy="192"/>
                <a:chOff x="2154" y="3360"/>
                <a:chExt cx="54" cy="192"/>
              </a:xfrm>
            </p:grpSpPr>
            <p:sp>
              <p:nvSpPr>
                <p:cNvPr id="24636" name="Line 30"/>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37" name="Line 31"/>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4634" name="Line 32"/>
              <p:cNvSpPr>
                <a:spLocks noChangeShapeType="1"/>
              </p:cNvSpPr>
              <p:nvPr/>
            </p:nvSpPr>
            <p:spPr bwMode="auto">
              <a:xfrm>
                <a:off x="1549" y="1908"/>
                <a:ext cx="35" cy="10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35" name="Line 33"/>
              <p:cNvSpPr>
                <a:spLocks noChangeShapeType="1"/>
              </p:cNvSpPr>
              <p:nvPr/>
            </p:nvSpPr>
            <p:spPr bwMode="auto">
              <a:xfrm flipV="1">
                <a:off x="1968" y="1872"/>
                <a:ext cx="48" cy="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4610" name="Oval 34"/>
            <p:cNvSpPr>
              <a:spLocks noChangeArrowheads="1"/>
            </p:cNvSpPr>
            <p:nvPr/>
          </p:nvSpPr>
          <p:spPr bwMode="auto">
            <a:xfrm>
              <a:off x="3936" y="2185"/>
              <a:ext cx="288" cy="240"/>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4611" name="Group 35"/>
            <p:cNvGrpSpPr>
              <a:grpSpLocks/>
            </p:cNvGrpSpPr>
            <p:nvPr/>
          </p:nvGrpSpPr>
          <p:grpSpPr bwMode="auto">
            <a:xfrm>
              <a:off x="3978" y="2238"/>
              <a:ext cx="192" cy="143"/>
              <a:chOff x="3408" y="3168"/>
              <a:chExt cx="530" cy="191"/>
            </a:xfrm>
          </p:grpSpPr>
          <p:grpSp>
            <p:nvGrpSpPr>
              <p:cNvPr id="24621" name="Group 36"/>
              <p:cNvGrpSpPr>
                <a:grpSpLocks/>
              </p:cNvGrpSpPr>
              <p:nvPr/>
            </p:nvGrpSpPr>
            <p:grpSpPr bwMode="auto">
              <a:xfrm>
                <a:off x="3408" y="3168"/>
                <a:ext cx="288" cy="112"/>
                <a:chOff x="3408" y="3168"/>
                <a:chExt cx="288" cy="112"/>
              </a:xfrm>
            </p:grpSpPr>
            <p:sp>
              <p:nvSpPr>
                <p:cNvPr id="24625" name="Freeform 37"/>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26" name="Freeform 38"/>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24622" name="Group 39"/>
              <p:cNvGrpSpPr>
                <a:grpSpLocks/>
              </p:cNvGrpSpPr>
              <p:nvPr/>
            </p:nvGrpSpPr>
            <p:grpSpPr bwMode="auto">
              <a:xfrm flipV="1">
                <a:off x="3650" y="3247"/>
                <a:ext cx="288" cy="112"/>
                <a:chOff x="3408" y="3168"/>
                <a:chExt cx="288" cy="112"/>
              </a:xfrm>
            </p:grpSpPr>
            <p:sp>
              <p:nvSpPr>
                <p:cNvPr id="24623" name="Freeform 40"/>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24" name="Freeform 41"/>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
          <p:nvSpPr>
            <p:cNvPr id="24612" name="Text Box 42"/>
            <p:cNvSpPr txBox="1">
              <a:spLocks noChangeArrowheads="1"/>
            </p:cNvSpPr>
            <p:nvPr/>
          </p:nvSpPr>
          <p:spPr bwMode="auto">
            <a:xfrm>
              <a:off x="3744" y="2400"/>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60 Hz</a:t>
              </a:r>
            </a:p>
          </p:txBody>
        </p:sp>
        <p:sp>
          <p:nvSpPr>
            <p:cNvPr id="24613" name="Text Box 43"/>
            <p:cNvSpPr txBox="1">
              <a:spLocks noChangeArrowheads="1"/>
            </p:cNvSpPr>
            <p:nvPr/>
          </p:nvSpPr>
          <p:spPr bwMode="auto">
            <a:xfrm>
              <a:off x="4128" y="1152"/>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0.5 H</a:t>
              </a:r>
            </a:p>
          </p:txBody>
        </p:sp>
        <p:sp>
          <p:nvSpPr>
            <p:cNvPr id="24614" name="Text Box 44"/>
            <p:cNvSpPr txBox="1">
              <a:spLocks noChangeArrowheads="1"/>
            </p:cNvSpPr>
            <p:nvPr/>
          </p:nvSpPr>
          <p:spPr bwMode="auto">
            <a:xfrm>
              <a:off x="4512" y="2400"/>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60 </a:t>
              </a:r>
              <a:r>
                <a:rPr lang="en-US" altLang="en-US" sz="2400">
                  <a:solidFill>
                    <a:srgbClr val="000000"/>
                  </a:solidFill>
                  <a:latin typeface="Symbol" panose="05050102010706020507" pitchFamily="18" charset="2"/>
                </a:rPr>
                <a:t>W</a:t>
              </a:r>
              <a:endParaRPr lang="en-US" altLang="en-US" sz="2400">
                <a:solidFill>
                  <a:srgbClr val="000000"/>
                </a:solidFill>
                <a:latin typeface="Tahoma" panose="020B0604030504040204" pitchFamily="34" charset="0"/>
              </a:endParaRPr>
            </a:p>
          </p:txBody>
        </p:sp>
        <p:sp>
          <p:nvSpPr>
            <p:cNvPr id="24615" name="Text Box 45"/>
            <p:cNvSpPr txBox="1">
              <a:spLocks noChangeArrowheads="1"/>
            </p:cNvSpPr>
            <p:nvPr/>
          </p:nvSpPr>
          <p:spPr bwMode="auto">
            <a:xfrm>
              <a:off x="3744" y="1872"/>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120 V</a:t>
              </a:r>
            </a:p>
          </p:txBody>
        </p:sp>
        <p:sp>
          <p:nvSpPr>
            <p:cNvPr id="24616" name="Text Box 46"/>
            <p:cNvSpPr txBox="1">
              <a:spLocks noChangeArrowheads="1"/>
            </p:cNvSpPr>
            <p:nvPr/>
          </p:nvSpPr>
          <p:spPr bwMode="auto">
            <a:xfrm>
              <a:off x="4464" y="1680"/>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8</a:t>
              </a:r>
              <a:r>
                <a:rPr lang="en-US" altLang="en-US" sz="2400" i="1">
                  <a:solidFill>
                    <a:srgbClr val="000000"/>
                  </a:solidFill>
                  <a:latin typeface="Tahoma" panose="020B0604030504040204" pitchFamily="34" charset="0"/>
                </a:rPr>
                <a:t> </a:t>
              </a:r>
              <a:r>
                <a:rPr lang="en-US" altLang="en-US" sz="2400">
                  <a:solidFill>
                    <a:srgbClr val="000000"/>
                  </a:solidFill>
                  <a:latin typeface="Symbol" panose="05050102010706020507" pitchFamily="18" charset="2"/>
                </a:rPr>
                <a:t>m</a:t>
              </a:r>
              <a:r>
                <a:rPr lang="en-US" altLang="en-US" sz="2400">
                  <a:solidFill>
                    <a:srgbClr val="000000"/>
                  </a:solidFill>
                  <a:latin typeface="Tahoma" panose="020B0604030504040204" pitchFamily="34" charset="0"/>
                </a:rPr>
                <a:t>F</a:t>
              </a:r>
              <a:endParaRPr lang="en-US" altLang="en-US" sz="2400" i="1">
                <a:solidFill>
                  <a:srgbClr val="000000"/>
                </a:solidFill>
                <a:latin typeface="Tahoma" panose="020B0604030504040204" pitchFamily="34" charset="0"/>
              </a:endParaRPr>
            </a:p>
          </p:txBody>
        </p:sp>
        <p:grpSp>
          <p:nvGrpSpPr>
            <p:cNvPr id="24617" name="Group 47"/>
            <p:cNvGrpSpPr>
              <a:grpSpLocks/>
            </p:cNvGrpSpPr>
            <p:nvPr/>
          </p:nvGrpSpPr>
          <p:grpSpPr bwMode="auto">
            <a:xfrm rot="5400000">
              <a:off x="5171" y="1810"/>
              <a:ext cx="144" cy="267"/>
              <a:chOff x="2880" y="2640"/>
              <a:chExt cx="144" cy="315"/>
            </a:xfrm>
          </p:grpSpPr>
          <p:sp>
            <p:nvSpPr>
              <p:cNvPr id="24618" name="Rectangle 48"/>
              <p:cNvSpPr>
                <a:spLocks noChangeArrowheads="1"/>
              </p:cNvSpPr>
              <p:nvPr/>
            </p:nvSpPr>
            <p:spPr bwMode="auto">
              <a:xfrm>
                <a:off x="2883" y="2640"/>
                <a:ext cx="141" cy="315"/>
              </a:xfrm>
              <a:prstGeom prst="rect">
                <a:avLst/>
              </a:prstGeom>
              <a:solidFill>
                <a:srgbClr val="CC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19" name="Line 49"/>
              <p:cNvSpPr>
                <a:spLocks noChangeShapeType="1"/>
              </p:cNvSpPr>
              <p:nvPr/>
            </p:nvSpPr>
            <p:spPr bwMode="auto">
              <a:xfrm>
                <a:off x="2880" y="2736"/>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20" name="Line 50"/>
              <p:cNvSpPr>
                <a:spLocks noChangeShapeType="1"/>
              </p:cNvSpPr>
              <p:nvPr/>
            </p:nvSpPr>
            <p:spPr bwMode="auto">
              <a:xfrm>
                <a:off x="3024" y="2736"/>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sp>
        <p:nvSpPr>
          <p:cNvPr id="817209" name="Text Box 57"/>
          <p:cNvSpPr txBox="1">
            <a:spLocks noChangeArrowheads="1"/>
          </p:cNvSpPr>
          <p:nvPr/>
        </p:nvSpPr>
        <p:spPr bwMode="auto">
          <a:xfrm>
            <a:off x="609600" y="1233488"/>
            <a:ext cx="4191000" cy="519112"/>
          </a:xfrm>
          <a:prstGeom prst="rect">
            <a:avLst/>
          </a:prstGeom>
          <a:noFill/>
          <a:ln w="38100">
            <a:noFill/>
            <a:miter lim="800000"/>
            <a:headEnd/>
            <a:tailEnd/>
          </a:ln>
          <a:effectLst/>
        </p:spPr>
        <p:txBody>
          <a:bodyPr>
            <a:spAutoFit/>
          </a:bodyPr>
          <a:lstStyle/>
          <a:p>
            <a:pPr>
              <a:defRPr/>
            </a:pPr>
            <a:r>
              <a:rPr lang="en-US" i="1">
                <a:solidFill>
                  <a:srgbClr val="FFFF00"/>
                </a:solidFill>
                <a:effectLst>
                  <a:outerShdw blurRad="38100" dist="38100" dir="2700000" algn="tl">
                    <a:srgbClr val="000000"/>
                  </a:outerShdw>
                </a:effectLst>
                <a:latin typeface="Tahoma" pitchFamily="34" charset="0"/>
                <a:cs typeface="+mn-cs"/>
              </a:rPr>
              <a:t>X</a:t>
            </a:r>
            <a:r>
              <a:rPr lang="en-US" i="1" baseline="-25000">
                <a:solidFill>
                  <a:srgbClr val="FFFF00"/>
                </a:solidFill>
                <a:effectLst>
                  <a:outerShdw blurRad="38100" dist="38100" dir="2700000" algn="tl">
                    <a:srgbClr val="000000"/>
                  </a:outerShdw>
                </a:effectLst>
                <a:latin typeface="Tahoma" pitchFamily="34" charset="0"/>
                <a:cs typeface="+mn-cs"/>
              </a:rPr>
              <a:t>L</a:t>
            </a:r>
            <a:r>
              <a:rPr lang="en-US" i="1">
                <a:solidFill>
                  <a:srgbClr val="FFFF00"/>
                </a:solidFill>
                <a:effectLst>
                  <a:outerShdw blurRad="38100" dist="38100" dir="2700000" algn="tl">
                    <a:srgbClr val="000000"/>
                  </a:outerShdw>
                </a:effectLst>
                <a:latin typeface="Tahoma" pitchFamily="34" charset="0"/>
                <a:cs typeface="+mn-cs"/>
              </a:rPr>
              <a:t> = </a:t>
            </a:r>
            <a:r>
              <a:rPr lang="en-US">
                <a:solidFill>
                  <a:srgbClr val="FFFF00"/>
                </a:solidFill>
                <a:effectLst>
                  <a:outerShdw blurRad="38100" dist="38100" dir="2700000" algn="tl">
                    <a:srgbClr val="000000"/>
                  </a:outerShdw>
                </a:effectLst>
                <a:latin typeface="Tahoma" pitchFamily="34" charset="0"/>
                <a:cs typeface="+mn-cs"/>
              </a:rPr>
              <a:t>226 </a:t>
            </a:r>
            <a:r>
              <a:rPr lang="en-US">
                <a:solidFill>
                  <a:srgbClr val="FFFF00"/>
                </a:solidFill>
                <a:effectLst>
                  <a:outerShdw blurRad="38100" dist="38100" dir="2700000" algn="tl">
                    <a:srgbClr val="000000"/>
                  </a:outerShdw>
                </a:effectLst>
                <a:latin typeface="Symbol" pitchFamily="18" charset="2"/>
                <a:cs typeface="+mn-cs"/>
              </a:rPr>
              <a:t>W</a:t>
            </a:r>
            <a:r>
              <a:rPr lang="en-US" i="1">
                <a:solidFill>
                  <a:srgbClr val="FFFF00"/>
                </a:solidFill>
                <a:effectLst>
                  <a:outerShdw blurRad="38100" dist="38100" dir="2700000" algn="tl">
                    <a:srgbClr val="000000"/>
                  </a:outerShdw>
                </a:effectLst>
                <a:latin typeface="Symbol" pitchFamily="18" charset="2"/>
                <a:cs typeface="+mn-cs"/>
              </a:rPr>
              <a:t>;  </a:t>
            </a:r>
            <a:r>
              <a:rPr lang="en-US" i="1">
                <a:solidFill>
                  <a:srgbClr val="FFFF00"/>
                </a:solidFill>
                <a:effectLst>
                  <a:outerShdw blurRad="38100" dist="38100" dir="2700000" algn="tl">
                    <a:srgbClr val="000000"/>
                  </a:outerShdw>
                </a:effectLst>
                <a:latin typeface="Tahoma" pitchFamily="34" charset="0"/>
                <a:cs typeface="+mn-cs"/>
              </a:rPr>
              <a:t>X</a:t>
            </a:r>
            <a:r>
              <a:rPr lang="en-US" i="1" baseline="-25000">
                <a:solidFill>
                  <a:srgbClr val="FFFF00"/>
                </a:solidFill>
                <a:effectLst>
                  <a:outerShdw blurRad="38100" dist="38100" dir="2700000" algn="tl">
                    <a:srgbClr val="000000"/>
                  </a:outerShdw>
                </a:effectLst>
                <a:latin typeface="Tahoma" pitchFamily="34" charset="0"/>
                <a:cs typeface="+mn-cs"/>
              </a:rPr>
              <a:t>C</a:t>
            </a:r>
            <a:r>
              <a:rPr lang="en-US" i="1">
                <a:solidFill>
                  <a:srgbClr val="FFFF00"/>
                </a:solidFill>
                <a:effectLst>
                  <a:outerShdw blurRad="38100" dist="38100" dir="2700000" algn="tl">
                    <a:srgbClr val="000000"/>
                  </a:outerShdw>
                </a:effectLst>
                <a:latin typeface="Tahoma" pitchFamily="34" charset="0"/>
                <a:cs typeface="+mn-cs"/>
              </a:rPr>
              <a:t> = </a:t>
            </a:r>
            <a:r>
              <a:rPr lang="en-US">
                <a:solidFill>
                  <a:srgbClr val="FFFF00"/>
                </a:solidFill>
                <a:effectLst>
                  <a:outerShdw blurRad="38100" dist="38100" dir="2700000" algn="tl">
                    <a:srgbClr val="000000"/>
                  </a:outerShdw>
                </a:effectLst>
                <a:latin typeface="Tahoma" pitchFamily="34" charset="0"/>
                <a:cs typeface="+mn-cs"/>
              </a:rPr>
              <a:t>332 </a:t>
            </a:r>
            <a:r>
              <a:rPr lang="en-US">
                <a:solidFill>
                  <a:srgbClr val="FFFF00"/>
                </a:solidFill>
                <a:effectLst>
                  <a:outerShdw blurRad="38100" dist="38100" dir="2700000" algn="tl">
                    <a:srgbClr val="000000"/>
                  </a:outerShdw>
                </a:effectLst>
                <a:latin typeface="Symbol" pitchFamily="18" charset="2"/>
                <a:cs typeface="+mn-cs"/>
              </a:rPr>
              <a:t>W;</a:t>
            </a:r>
            <a:endParaRPr lang="en-US" i="1">
              <a:solidFill>
                <a:srgbClr val="FFFF00"/>
              </a:solidFill>
              <a:effectLst>
                <a:outerShdw blurRad="38100" dist="38100" dir="2700000" algn="tl">
                  <a:srgbClr val="000000"/>
                </a:outerShdw>
              </a:effectLst>
              <a:latin typeface="Tahoma" pitchFamily="34" charset="0"/>
              <a:cs typeface="+mn-cs"/>
            </a:endParaRPr>
          </a:p>
        </p:txBody>
      </p:sp>
      <p:sp>
        <p:nvSpPr>
          <p:cNvPr id="817210" name="Text Box 58"/>
          <p:cNvSpPr txBox="1">
            <a:spLocks noChangeArrowheads="1"/>
          </p:cNvSpPr>
          <p:nvPr/>
        </p:nvSpPr>
        <p:spPr bwMode="auto">
          <a:xfrm>
            <a:off x="4953000" y="1233488"/>
            <a:ext cx="3733800" cy="519112"/>
          </a:xfrm>
          <a:prstGeom prst="rect">
            <a:avLst/>
          </a:prstGeom>
          <a:noFill/>
          <a:ln w="38100">
            <a:noFill/>
            <a:miter lim="800000"/>
            <a:headEnd/>
            <a:tailEnd/>
          </a:ln>
          <a:effectLst/>
        </p:spPr>
        <p:txBody>
          <a:bodyPr>
            <a:spAutoFit/>
          </a:bodyPr>
          <a:lstStyle/>
          <a:p>
            <a:pPr>
              <a:defRPr/>
            </a:pPr>
            <a:r>
              <a:rPr lang="en-US" i="1">
                <a:solidFill>
                  <a:srgbClr val="FFFF00"/>
                </a:solidFill>
                <a:effectLst>
                  <a:outerShdw blurRad="38100" dist="38100" dir="2700000" algn="tl">
                    <a:srgbClr val="000000"/>
                  </a:outerShdw>
                </a:effectLst>
                <a:latin typeface="Tahoma" pitchFamily="34" charset="0"/>
                <a:cs typeface="+mn-cs"/>
              </a:rPr>
              <a:t>R = </a:t>
            </a:r>
            <a:r>
              <a:rPr lang="en-US">
                <a:solidFill>
                  <a:srgbClr val="FFFF00"/>
                </a:solidFill>
                <a:effectLst>
                  <a:outerShdw blurRad="38100" dist="38100" dir="2700000" algn="tl">
                    <a:srgbClr val="000000"/>
                  </a:outerShdw>
                </a:effectLst>
                <a:latin typeface="Tahoma" pitchFamily="34" charset="0"/>
                <a:cs typeface="+mn-cs"/>
              </a:rPr>
              <a:t>60 </a:t>
            </a:r>
            <a:r>
              <a:rPr lang="en-US">
                <a:solidFill>
                  <a:srgbClr val="FFFF00"/>
                </a:solidFill>
                <a:effectLst>
                  <a:outerShdw blurRad="38100" dist="38100" dir="2700000" algn="tl">
                    <a:srgbClr val="000000"/>
                  </a:outerShdw>
                </a:effectLst>
                <a:latin typeface="Symbol" pitchFamily="18" charset="2"/>
                <a:cs typeface="+mn-cs"/>
              </a:rPr>
              <a:t>W</a:t>
            </a:r>
            <a:r>
              <a:rPr lang="en-US" i="1">
                <a:solidFill>
                  <a:srgbClr val="FFFF00"/>
                </a:solidFill>
                <a:effectLst>
                  <a:outerShdw blurRad="38100" dist="38100" dir="2700000" algn="tl">
                    <a:srgbClr val="000000"/>
                  </a:outerShdw>
                </a:effectLst>
                <a:latin typeface="Symbol" pitchFamily="18" charset="2"/>
                <a:cs typeface="+mn-cs"/>
              </a:rPr>
              <a:t>;  </a:t>
            </a:r>
            <a:r>
              <a:rPr lang="en-US" i="1">
                <a:solidFill>
                  <a:srgbClr val="FFFF00"/>
                </a:solidFill>
                <a:effectLst>
                  <a:outerShdw blurRad="38100" dist="38100" dir="2700000" algn="tl">
                    <a:srgbClr val="000000"/>
                  </a:outerShdw>
                </a:effectLst>
                <a:latin typeface="Tahoma" pitchFamily="34" charset="0"/>
                <a:cs typeface="+mn-cs"/>
              </a:rPr>
              <a:t>Z = </a:t>
            </a:r>
            <a:r>
              <a:rPr lang="en-US">
                <a:solidFill>
                  <a:srgbClr val="FFFF00"/>
                </a:solidFill>
                <a:effectLst>
                  <a:outerShdw blurRad="38100" dist="38100" dir="2700000" algn="tl">
                    <a:srgbClr val="000000"/>
                  </a:outerShdw>
                </a:effectLst>
                <a:latin typeface="Tahoma" pitchFamily="34" charset="0"/>
                <a:cs typeface="+mn-cs"/>
              </a:rPr>
              <a:t>122 </a:t>
            </a:r>
            <a:r>
              <a:rPr lang="en-US">
                <a:solidFill>
                  <a:srgbClr val="FFFF00"/>
                </a:solidFill>
                <a:effectLst>
                  <a:outerShdw blurRad="38100" dist="38100" dir="2700000" algn="tl">
                    <a:srgbClr val="000000"/>
                  </a:outerShdw>
                </a:effectLst>
                <a:latin typeface="Symbol" pitchFamily="18" charset="2"/>
                <a:cs typeface="+mn-cs"/>
              </a:rPr>
              <a:t>W</a:t>
            </a:r>
            <a:endParaRPr lang="en-US" i="1">
              <a:solidFill>
                <a:srgbClr val="FFFF00"/>
              </a:solidFill>
              <a:effectLst>
                <a:outerShdw blurRad="38100" dist="38100" dir="2700000" algn="tl">
                  <a:srgbClr val="000000"/>
                </a:outerShdw>
              </a:effectLst>
              <a:latin typeface="Tahoma" pitchFamily="34" charset="0"/>
              <a:cs typeface="+mn-cs"/>
            </a:endParaRPr>
          </a:p>
        </p:txBody>
      </p:sp>
      <p:graphicFrame>
        <p:nvGraphicFramePr>
          <p:cNvPr id="817211" name="Object 2"/>
          <p:cNvGraphicFramePr>
            <a:graphicFrameLocks noChangeAspect="1"/>
          </p:cNvGraphicFramePr>
          <p:nvPr/>
        </p:nvGraphicFramePr>
        <p:xfrm>
          <a:off x="2057400" y="1752600"/>
          <a:ext cx="2438400" cy="889000"/>
        </p:xfrm>
        <a:graphic>
          <a:graphicData uri="http://schemas.openxmlformats.org/presentationml/2006/ole">
            <mc:AlternateContent xmlns:mc="http://schemas.openxmlformats.org/markup-compatibility/2006">
              <mc:Choice xmlns:v="urn:schemas-microsoft-com:vml" Requires="v">
                <p:oleObj spid="_x0000_s24655" name="Equation" r:id="rId6" imgW="1079280" imgH="393480" progId="">
                  <p:embed/>
                </p:oleObj>
              </mc:Choice>
              <mc:Fallback>
                <p:oleObj name="Equation" r:id="rId6" imgW="1079280" imgH="39348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752600"/>
                        <a:ext cx="2438400" cy="889000"/>
                      </a:xfrm>
                      <a:prstGeom prst="rect">
                        <a:avLst/>
                      </a:prstGeom>
                      <a:solidFill>
                        <a:srgbClr val="000080"/>
                      </a:solidFill>
                    </p:spPr>
                  </p:pic>
                </p:oleObj>
              </mc:Fallback>
            </mc:AlternateContent>
          </a:graphicData>
        </a:graphic>
      </p:graphicFrame>
      <p:sp>
        <p:nvSpPr>
          <p:cNvPr id="817212" name="Text Box 60"/>
          <p:cNvSpPr txBox="1">
            <a:spLocks noChangeArrowheads="1"/>
          </p:cNvSpPr>
          <p:nvPr/>
        </p:nvSpPr>
        <p:spPr bwMode="auto">
          <a:xfrm>
            <a:off x="2057400" y="2819400"/>
            <a:ext cx="2438400" cy="369888"/>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txBody>
          <a:bodyPr>
            <a:spAutoFit/>
          </a:bodyPr>
          <a:lstStyle/>
          <a:p>
            <a:pPr>
              <a:defRPr/>
            </a:pPr>
            <a:r>
              <a:rPr lang="en-US" dirty="0" err="1"/>
              <a:t>I</a:t>
            </a:r>
            <a:r>
              <a:rPr lang="en-US" baseline="-25000" dirty="0" err="1"/>
              <a:t>rms</a:t>
            </a:r>
            <a:r>
              <a:rPr lang="en-US" baseline="-25000" dirty="0"/>
              <a:t> </a:t>
            </a:r>
            <a:r>
              <a:rPr lang="en-US" dirty="0">
                <a:solidFill>
                  <a:srgbClr val="000000"/>
                </a:solidFill>
                <a:latin typeface="Tahoma" pitchFamily="34" charset="0"/>
                <a:cs typeface="+mn-cs"/>
              </a:rPr>
              <a:t>= 0.985 A</a:t>
            </a:r>
            <a:endParaRPr lang="en-US" i="1" dirty="0">
              <a:solidFill>
                <a:srgbClr val="000000"/>
              </a:solidFill>
              <a:latin typeface="Tahoma" pitchFamily="34" charset="0"/>
              <a:cs typeface="+mn-cs"/>
            </a:endParaRPr>
          </a:p>
        </p:txBody>
      </p:sp>
      <p:sp>
        <p:nvSpPr>
          <p:cNvPr id="817213" name="Text Box 61"/>
          <p:cNvSpPr txBox="1">
            <a:spLocks noChangeArrowheads="1"/>
          </p:cNvSpPr>
          <p:nvPr/>
        </p:nvSpPr>
        <p:spPr bwMode="auto">
          <a:xfrm>
            <a:off x="609600" y="3581400"/>
            <a:ext cx="4953000" cy="519113"/>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Next we find the </a:t>
            </a:r>
            <a:r>
              <a:rPr lang="en-US">
                <a:solidFill>
                  <a:srgbClr val="FFFF00"/>
                </a:solidFill>
                <a:effectLst>
                  <a:outerShdw blurRad="38100" dist="38100" dir="2700000" algn="tl">
                    <a:srgbClr val="000000"/>
                  </a:outerShdw>
                </a:effectLst>
                <a:latin typeface="Tahoma" pitchFamily="34" charset="0"/>
                <a:cs typeface="+mn-cs"/>
              </a:rPr>
              <a:t>phase angle</a:t>
            </a:r>
            <a:r>
              <a:rPr lang="en-US">
                <a:effectLst>
                  <a:outerShdw blurRad="38100" dist="38100" dir="2700000" algn="tl">
                    <a:srgbClr val="000000"/>
                  </a:outerShdw>
                </a:effectLst>
                <a:latin typeface="Tahoma" pitchFamily="34" charset="0"/>
                <a:cs typeface="+mn-cs"/>
              </a:rPr>
              <a:t>:</a:t>
            </a:r>
          </a:p>
        </p:txBody>
      </p:sp>
      <p:grpSp>
        <p:nvGrpSpPr>
          <p:cNvPr id="15" name="Group 84"/>
          <p:cNvGrpSpPr>
            <a:grpSpLocks/>
          </p:cNvGrpSpPr>
          <p:nvPr/>
        </p:nvGrpSpPr>
        <p:grpSpPr bwMode="auto">
          <a:xfrm>
            <a:off x="762000" y="4267200"/>
            <a:ext cx="3124200" cy="2133600"/>
            <a:chOff x="480" y="2688"/>
            <a:chExt cx="1968" cy="1344"/>
          </a:xfrm>
        </p:grpSpPr>
        <p:sp>
          <p:nvSpPr>
            <p:cNvPr id="817215" name="Rectangle 63"/>
            <p:cNvSpPr>
              <a:spLocks noChangeArrowheads="1"/>
            </p:cNvSpPr>
            <p:nvPr/>
          </p:nvSpPr>
          <p:spPr bwMode="auto">
            <a:xfrm>
              <a:off x="480" y="2736"/>
              <a:ext cx="1920" cy="1296"/>
            </a:xfrm>
            <a:prstGeom prst="rect">
              <a:avLst/>
            </a:prstGeom>
            <a:solidFill>
              <a:schemeClr val="accent2"/>
            </a:solidFill>
            <a:ln w="38100">
              <a:solidFill>
                <a:schemeClr val="tx2"/>
              </a:solidFill>
              <a:miter lim="800000"/>
              <a:headEnd/>
              <a:tailEnd/>
            </a:ln>
            <a:effectLst>
              <a:outerShdw dist="107763" dir="2700000" algn="ctr" rotWithShape="0">
                <a:schemeClr val="bg2"/>
              </a:outerShdw>
            </a:effectLst>
          </p:spPr>
          <p:txBody>
            <a:bodyPr anchor="ctr">
              <a:spAutoFit/>
            </a:bodyPr>
            <a:lstStyle/>
            <a:p>
              <a:pPr>
                <a:defRPr/>
              </a:pPr>
              <a:endParaRPr lang="en-US">
                <a:cs typeface="+mn-cs"/>
              </a:endParaRPr>
            </a:p>
          </p:txBody>
        </p:sp>
        <p:sp>
          <p:nvSpPr>
            <p:cNvPr id="24590" name="Arc 65"/>
            <p:cNvSpPr>
              <a:spLocks/>
            </p:cNvSpPr>
            <p:nvPr/>
          </p:nvSpPr>
          <p:spPr bwMode="auto">
            <a:xfrm>
              <a:off x="1536" y="3408"/>
              <a:ext cx="9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C99"/>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91" name="Text Box 66"/>
            <p:cNvSpPr txBox="1">
              <a:spLocks noChangeArrowheads="1"/>
            </p:cNvSpPr>
            <p:nvPr/>
          </p:nvSpPr>
          <p:spPr bwMode="auto">
            <a:xfrm>
              <a:off x="1584" y="331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Symbol" panose="05050102010706020507" pitchFamily="18" charset="2"/>
                </a:rPr>
                <a:t>f</a:t>
              </a:r>
            </a:p>
          </p:txBody>
        </p:sp>
        <p:sp>
          <p:nvSpPr>
            <p:cNvPr id="24592" name="Text Box 67"/>
            <p:cNvSpPr txBox="1">
              <a:spLocks noChangeArrowheads="1"/>
            </p:cNvSpPr>
            <p:nvPr/>
          </p:nvSpPr>
          <p:spPr bwMode="auto">
            <a:xfrm>
              <a:off x="1536" y="3600"/>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latin typeface="Tahoma" panose="020B0604030504040204" pitchFamily="34" charset="0"/>
                </a:rPr>
                <a:t>R</a:t>
              </a:r>
            </a:p>
          </p:txBody>
        </p:sp>
        <p:sp>
          <p:nvSpPr>
            <p:cNvPr id="24593" name="Text Box 68"/>
            <p:cNvSpPr txBox="1">
              <a:spLocks noChangeArrowheads="1"/>
            </p:cNvSpPr>
            <p:nvPr/>
          </p:nvSpPr>
          <p:spPr bwMode="auto">
            <a:xfrm>
              <a:off x="480" y="3120"/>
              <a:ext cx="864"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FFFF00"/>
                  </a:solidFill>
                  <a:latin typeface="Tahoma" panose="020B0604030504040204" pitchFamily="34" charset="0"/>
                </a:rPr>
                <a:t>X</a:t>
              </a:r>
              <a:r>
                <a:rPr lang="en-US" altLang="en-US" i="1" baseline="-25000">
                  <a:solidFill>
                    <a:srgbClr val="FFFF00"/>
                  </a:solidFill>
                  <a:latin typeface="Tahoma" panose="020B0604030504040204" pitchFamily="34" charset="0"/>
                </a:rPr>
                <a:t>L </a:t>
              </a:r>
              <a:r>
                <a:rPr lang="en-US" altLang="en-US" i="1">
                  <a:latin typeface="Tahoma" panose="020B0604030504040204" pitchFamily="34" charset="0"/>
                </a:rPr>
                <a:t>- </a:t>
              </a:r>
              <a:r>
                <a:rPr lang="en-US" altLang="en-US" i="1">
                  <a:solidFill>
                    <a:srgbClr val="00FF00"/>
                  </a:solidFill>
                  <a:latin typeface="Tahoma" panose="020B0604030504040204" pitchFamily="34" charset="0"/>
                </a:rPr>
                <a:t>X</a:t>
              </a:r>
              <a:r>
                <a:rPr lang="en-US" altLang="en-US" i="1" baseline="-25000">
                  <a:solidFill>
                    <a:srgbClr val="00FF00"/>
                  </a:solidFill>
                  <a:latin typeface="Tahoma" panose="020B0604030504040204" pitchFamily="34" charset="0"/>
                </a:rPr>
                <a:t>C</a:t>
              </a:r>
              <a:endParaRPr lang="en-US" altLang="en-US" i="1">
                <a:solidFill>
                  <a:srgbClr val="00FF00"/>
                </a:solidFill>
                <a:latin typeface="Tahoma" panose="020B0604030504040204" pitchFamily="34" charset="0"/>
              </a:endParaRPr>
            </a:p>
            <a:p>
              <a:pPr eaLnBrk="1" hangingPunct="1"/>
              <a:endParaRPr lang="en-US" altLang="en-US" i="1">
                <a:solidFill>
                  <a:srgbClr val="FFFF00"/>
                </a:solidFill>
                <a:latin typeface="Tahoma" panose="020B0604030504040204" pitchFamily="34" charset="0"/>
              </a:endParaRPr>
            </a:p>
          </p:txBody>
        </p:sp>
        <p:sp>
          <p:nvSpPr>
            <p:cNvPr id="24594" name="Line 69"/>
            <p:cNvSpPr>
              <a:spLocks noChangeShapeType="1"/>
            </p:cNvSpPr>
            <p:nvPr/>
          </p:nvSpPr>
          <p:spPr bwMode="auto">
            <a:xfrm flipH="1">
              <a:off x="672" y="3600"/>
              <a:ext cx="1536" cy="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95" name="Line 70"/>
            <p:cNvSpPr>
              <a:spLocks noChangeShapeType="1"/>
            </p:cNvSpPr>
            <p:nvPr/>
          </p:nvSpPr>
          <p:spPr bwMode="auto">
            <a:xfrm>
              <a:off x="1344" y="3600"/>
              <a:ext cx="6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596" name="Line 71"/>
            <p:cNvSpPr>
              <a:spLocks noChangeShapeType="1"/>
            </p:cNvSpPr>
            <p:nvPr/>
          </p:nvSpPr>
          <p:spPr bwMode="auto">
            <a:xfrm flipV="1">
              <a:off x="1344" y="3168"/>
              <a:ext cx="672" cy="432"/>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597" name="Line 72"/>
            <p:cNvSpPr>
              <a:spLocks noChangeShapeType="1"/>
            </p:cNvSpPr>
            <p:nvPr/>
          </p:nvSpPr>
          <p:spPr bwMode="auto">
            <a:xfrm>
              <a:off x="1344" y="2880"/>
              <a:ext cx="0" cy="1008"/>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98" name="Line 73"/>
            <p:cNvSpPr>
              <a:spLocks noChangeShapeType="1"/>
            </p:cNvSpPr>
            <p:nvPr/>
          </p:nvSpPr>
          <p:spPr bwMode="auto">
            <a:xfrm flipV="1">
              <a:off x="1344" y="3120"/>
              <a:ext cx="0" cy="48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599" name="Line 74"/>
            <p:cNvSpPr>
              <a:spLocks noChangeShapeType="1"/>
            </p:cNvSpPr>
            <p:nvPr/>
          </p:nvSpPr>
          <p:spPr bwMode="auto">
            <a:xfrm>
              <a:off x="1344" y="3120"/>
              <a:ext cx="720" cy="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00" name="Line 75"/>
            <p:cNvSpPr>
              <a:spLocks noChangeShapeType="1"/>
            </p:cNvSpPr>
            <p:nvPr/>
          </p:nvSpPr>
          <p:spPr bwMode="auto">
            <a:xfrm>
              <a:off x="2064" y="3120"/>
              <a:ext cx="0" cy="48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17228" name="Text Box 76"/>
            <p:cNvSpPr txBox="1">
              <a:spLocks noChangeArrowheads="1"/>
            </p:cNvSpPr>
            <p:nvPr/>
          </p:nvSpPr>
          <p:spPr bwMode="auto">
            <a:xfrm>
              <a:off x="1440" y="3024"/>
              <a:ext cx="432" cy="327"/>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Z</a:t>
              </a:r>
            </a:p>
          </p:txBody>
        </p:sp>
        <p:sp>
          <p:nvSpPr>
            <p:cNvPr id="817229" name="Text Box 77"/>
            <p:cNvSpPr txBox="1">
              <a:spLocks noChangeArrowheads="1"/>
            </p:cNvSpPr>
            <p:nvPr/>
          </p:nvSpPr>
          <p:spPr bwMode="auto">
            <a:xfrm>
              <a:off x="720" y="2688"/>
              <a:ext cx="1728" cy="288"/>
            </a:xfrm>
            <a:prstGeom prst="rect">
              <a:avLst/>
            </a:prstGeom>
            <a:noFill/>
            <a:ln w="38100">
              <a:noFill/>
              <a:miter lim="800000"/>
              <a:headEnd/>
              <a:tailEnd/>
            </a:ln>
            <a:effectLst/>
          </p:spPr>
          <p:txBody>
            <a:bodyPr>
              <a:spAutoFit/>
            </a:bodyPr>
            <a:lstStyle/>
            <a:p>
              <a:pPr>
                <a:defRPr/>
              </a:pPr>
              <a:r>
                <a:rPr lang="en-US" sz="2400">
                  <a:effectLst>
                    <a:outerShdw blurRad="38100" dist="38100" dir="2700000" algn="tl">
                      <a:srgbClr val="000000"/>
                    </a:outerShdw>
                  </a:effectLst>
                  <a:latin typeface="Tahoma" pitchFamily="34" charset="0"/>
                  <a:cs typeface="+mn-cs"/>
                </a:rPr>
                <a:t>Impedance</a:t>
              </a:r>
            </a:p>
          </p:txBody>
        </p:sp>
        <p:sp>
          <p:nvSpPr>
            <p:cNvPr id="24603" name="Line 78"/>
            <p:cNvSpPr>
              <a:spLocks noChangeShapeType="1"/>
            </p:cNvSpPr>
            <p:nvPr/>
          </p:nvSpPr>
          <p:spPr bwMode="auto">
            <a:xfrm>
              <a:off x="1632" y="292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817231" name="Text Box 79"/>
          <p:cNvSpPr txBox="1">
            <a:spLocks noChangeArrowheads="1"/>
          </p:cNvSpPr>
          <p:nvPr/>
        </p:nvSpPr>
        <p:spPr bwMode="auto">
          <a:xfrm>
            <a:off x="4038600" y="4495800"/>
            <a:ext cx="4953000" cy="519113"/>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X</a:t>
            </a:r>
            <a:r>
              <a:rPr lang="en-US" baseline="-25000">
                <a:effectLst>
                  <a:outerShdw blurRad="38100" dist="38100" dir="2700000" algn="tl">
                    <a:srgbClr val="000000"/>
                  </a:outerShdw>
                </a:effectLst>
                <a:latin typeface="Tahoma" pitchFamily="34" charset="0"/>
                <a:cs typeface="+mn-cs"/>
              </a:rPr>
              <a:t>L </a:t>
            </a:r>
            <a:r>
              <a:rPr lang="en-US">
                <a:effectLst>
                  <a:outerShdw blurRad="38100" dist="38100" dir="2700000" algn="tl">
                    <a:srgbClr val="000000"/>
                  </a:outerShdw>
                </a:effectLst>
                <a:latin typeface="Tahoma" pitchFamily="34" charset="0"/>
                <a:cs typeface="+mn-cs"/>
              </a:rPr>
              <a:t>– X</a:t>
            </a:r>
            <a:r>
              <a:rPr lang="en-US" baseline="-25000">
                <a:effectLst>
                  <a:outerShdw blurRad="38100" dist="38100" dir="2700000" algn="tl">
                    <a:srgbClr val="000000"/>
                  </a:outerShdw>
                </a:effectLst>
                <a:latin typeface="Tahoma" pitchFamily="34" charset="0"/>
                <a:cs typeface="+mn-cs"/>
              </a:rPr>
              <a:t>C </a:t>
            </a:r>
            <a:r>
              <a:rPr lang="en-US">
                <a:effectLst>
                  <a:outerShdw blurRad="38100" dist="38100" dir="2700000" algn="tl">
                    <a:srgbClr val="000000"/>
                  </a:outerShdw>
                </a:effectLst>
                <a:latin typeface="Tahoma" pitchFamily="34" charset="0"/>
                <a:cs typeface="+mn-cs"/>
              </a:rPr>
              <a:t>= 226 – 332 = -106 </a:t>
            </a:r>
            <a:r>
              <a:rPr lang="en-US">
                <a:effectLst>
                  <a:outerShdw blurRad="38100" dist="38100" dir="2700000" algn="tl">
                    <a:srgbClr val="000000"/>
                  </a:outerShdw>
                </a:effectLst>
                <a:latin typeface="Symbol" pitchFamily="18" charset="2"/>
                <a:cs typeface="+mn-cs"/>
              </a:rPr>
              <a:t>W</a:t>
            </a:r>
            <a:endParaRPr lang="en-US">
              <a:effectLst>
                <a:outerShdw blurRad="38100" dist="38100" dir="2700000" algn="tl">
                  <a:srgbClr val="000000"/>
                </a:outerShdw>
              </a:effectLst>
              <a:latin typeface="Tahoma" pitchFamily="34" charset="0"/>
              <a:cs typeface="+mn-cs"/>
            </a:endParaRPr>
          </a:p>
        </p:txBody>
      </p:sp>
      <p:sp>
        <p:nvSpPr>
          <p:cNvPr id="817232" name="Text Box 80"/>
          <p:cNvSpPr txBox="1">
            <a:spLocks noChangeArrowheads="1"/>
          </p:cNvSpPr>
          <p:nvPr/>
        </p:nvSpPr>
        <p:spPr bwMode="auto">
          <a:xfrm>
            <a:off x="4038600" y="5334000"/>
            <a:ext cx="1905000" cy="519113"/>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R = 60 </a:t>
            </a:r>
            <a:r>
              <a:rPr lang="en-US">
                <a:effectLst>
                  <a:outerShdw blurRad="38100" dist="38100" dir="2700000" algn="tl">
                    <a:srgbClr val="000000"/>
                  </a:outerShdw>
                </a:effectLst>
                <a:latin typeface="Symbol" pitchFamily="18" charset="2"/>
                <a:cs typeface="+mn-cs"/>
              </a:rPr>
              <a:t>W</a:t>
            </a:r>
            <a:endParaRPr lang="en-US">
              <a:effectLst>
                <a:outerShdw blurRad="38100" dist="38100" dir="2700000" algn="tl">
                  <a:srgbClr val="000000"/>
                </a:outerShdw>
              </a:effectLst>
              <a:latin typeface="Tahoma" pitchFamily="34" charset="0"/>
              <a:cs typeface="+mn-cs"/>
            </a:endParaRPr>
          </a:p>
        </p:txBody>
      </p:sp>
      <p:graphicFrame>
        <p:nvGraphicFramePr>
          <p:cNvPr id="817233" name="Object 3"/>
          <p:cNvGraphicFramePr>
            <a:graphicFrameLocks noChangeAspect="1"/>
          </p:cNvGraphicFramePr>
          <p:nvPr/>
        </p:nvGraphicFramePr>
        <p:xfrm>
          <a:off x="6062663" y="5181600"/>
          <a:ext cx="2276475" cy="850900"/>
        </p:xfrm>
        <a:graphic>
          <a:graphicData uri="http://schemas.openxmlformats.org/presentationml/2006/ole">
            <mc:AlternateContent xmlns:mc="http://schemas.openxmlformats.org/markup-compatibility/2006">
              <mc:Choice xmlns:v="urn:schemas-microsoft-com:vml" Requires="v">
                <p:oleObj spid="_x0000_s24656" name="Equation" r:id="rId8" imgW="1054080" imgH="393480" progId="">
                  <p:embed/>
                </p:oleObj>
              </mc:Choice>
              <mc:Fallback>
                <p:oleObj name="Equation" r:id="rId8" imgW="1054080" imgH="39348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2663" y="5181600"/>
                        <a:ext cx="2276475" cy="850900"/>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7154"/>
                                        </p:tgtEl>
                                        <p:attrNameLst>
                                          <p:attrName>style.visibility</p:attrName>
                                        </p:attrNameLst>
                                      </p:cBhvr>
                                      <p:to>
                                        <p:strVal val="visible"/>
                                      </p:to>
                                    </p:set>
                                    <p:animEffect transition="in" filter="box(out)">
                                      <p:cBhvr>
                                        <p:cTn id="7" dur="500"/>
                                        <p:tgtEl>
                                          <p:spTgt spid="81715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4" name="Jungle Menu Command.wav"/>
                                        </p:tgtEl>
                                      </p:cMediaNode>
                                    </p:audio>
                                  </p:subTnLst>
                                </p:cTn>
                              </p:par>
                            </p:childTnLst>
                          </p:cTn>
                        </p:par>
                        <p:par>
                          <p:cTn id="13" fill="hold" nodeType="afterGroup">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817209"/>
                                        </p:tgtEl>
                                        <p:attrNameLst>
                                          <p:attrName>style.visibility</p:attrName>
                                        </p:attrNameLst>
                                      </p:cBhvr>
                                      <p:to>
                                        <p:strVal val="visible"/>
                                      </p:to>
                                    </p:set>
                                    <p:anim calcmode="lin" valueType="num">
                                      <p:cBhvr additive="base">
                                        <p:cTn id="16" dur="500" fill="hold"/>
                                        <p:tgtEl>
                                          <p:spTgt spid="817209"/>
                                        </p:tgtEl>
                                        <p:attrNameLst>
                                          <p:attrName>ppt_x</p:attrName>
                                        </p:attrNameLst>
                                      </p:cBhvr>
                                      <p:tavLst>
                                        <p:tav tm="0">
                                          <p:val>
                                            <p:strVal val="0-#ppt_w/2"/>
                                          </p:val>
                                        </p:tav>
                                        <p:tav tm="100000">
                                          <p:val>
                                            <p:strVal val="#ppt_x"/>
                                          </p:val>
                                        </p:tav>
                                      </p:tavLst>
                                    </p:anim>
                                    <p:anim calcmode="lin" valueType="num">
                                      <p:cBhvr additive="base">
                                        <p:cTn id="17" dur="500" fill="hold"/>
                                        <p:tgtEl>
                                          <p:spTgt spid="8172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Jungle Menu Command.wav"/>
                                        </p:tgtEl>
                                      </p:cMediaNode>
                                    </p:audio>
                                  </p:sub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817210"/>
                                        </p:tgtEl>
                                        <p:attrNameLst>
                                          <p:attrName>style.visibility</p:attrName>
                                        </p:attrNameLst>
                                      </p:cBhvr>
                                      <p:to>
                                        <p:strVal val="visible"/>
                                      </p:to>
                                    </p:set>
                                    <p:anim calcmode="lin" valueType="num">
                                      <p:cBhvr additive="base">
                                        <p:cTn id="21" dur="500" fill="hold"/>
                                        <p:tgtEl>
                                          <p:spTgt spid="817210"/>
                                        </p:tgtEl>
                                        <p:attrNameLst>
                                          <p:attrName>ppt_x</p:attrName>
                                        </p:attrNameLst>
                                      </p:cBhvr>
                                      <p:tavLst>
                                        <p:tav tm="0">
                                          <p:val>
                                            <p:strVal val="1+#ppt_w/2"/>
                                          </p:val>
                                        </p:tav>
                                        <p:tav tm="100000">
                                          <p:val>
                                            <p:strVal val="#ppt_x"/>
                                          </p:val>
                                        </p:tav>
                                      </p:tavLst>
                                    </p:anim>
                                    <p:anim calcmode="lin" valueType="num">
                                      <p:cBhvr additive="base">
                                        <p:cTn id="22" dur="500" fill="hold"/>
                                        <p:tgtEl>
                                          <p:spTgt spid="817210"/>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19"/>
                                            </p:cond>
                                          </p:stCondLst>
                                        </p:cTn>
                                        <p:tgtEl>
                                          <p:sldTgt/>
                                        </p:tgtEl>
                                      </p:cBhvr>
                                    </p:cmd>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2" fill="hold" nodeType="clickEffect">
                                  <p:stCondLst>
                                    <p:cond delay="0"/>
                                  </p:stCondLst>
                                  <p:childTnLst>
                                    <p:set>
                                      <p:cBhvr>
                                        <p:cTn id="26" dur="1" fill="hold">
                                          <p:stCondLst>
                                            <p:cond delay="0"/>
                                          </p:stCondLst>
                                        </p:cTn>
                                        <p:tgtEl>
                                          <p:spTgt spid="817211"/>
                                        </p:tgtEl>
                                        <p:attrNameLst>
                                          <p:attrName>style.visibility</p:attrName>
                                        </p:attrNameLst>
                                      </p:cBhvr>
                                      <p:to>
                                        <p:strVal val="visible"/>
                                      </p:to>
                                    </p:set>
                                    <p:anim calcmode="lin" valueType="num">
                                      <p:cBhvr additive="base">
                                        <p:cTn id="27" dur="500" fill="hold"/>
                                        <p:tgtEl>
                                          <p:spTgt spid="817211"/>
                                        </p:tgtEl>
                                        <p:attrNameLst>
                                          <p:attrName>ppt_x</p:attrName>
                                        </p:attrNameLst>
                                      </p:cBhvr>
                                      <p:tavLst>
                                        <p:tav tm="0">
                                          <p:val>
                                            <p:strVal val="0-#ppt_w/2"/>
                                          </p:val>
                                        </p:tav>
                                        <p:tav tm="100000">
                                          <p:val>
                                            <p:strVal val="#ppt_x"/>
                                          </p:val>
                                        </p:tav>
                                      </p:tavLst>
                                    </p:anim>
                                    <p:anim calcmode="lin" valueType="num">
                                      <p:cBhvr additive="base">
                                        <p:cTn id="28" dur="500" fill="hold"/>
                                        <p:tgtEl>
                                          <p:spTgt spid="8172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Jungle Menu Command.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817212"/>
                                        </p:tgtEl>
                                        <p:attrNameLst>
                                          <p:attrName>style.visibility</p:attrName>
                                        </p:attrNameLst>
                                      </p:cBhvr>
                                      <p:to>
                                        <p:strVal val="visible"/>
                                      </p:to>
                                    </p:set>
                                    <p:anim calcmode="lin" valueType="num">
                                      <p:cBhvr additive="base">
                                        <p:cTn id="33" dur="500" fill="hold"/>
                                        <p:tgtEl>
                                          <p:spTgt spid="817212"/>
                                        </p:tgtEl>
                                        <p:attrNameLst>
                                          <p:attrName>ppt_x</p:attrName>
                                        </p:attrNameLst>
                                      </p:cBhvr>
                                      <p:tavLst>
                                        <p:tav tm="0">
                                          <p:val>
                                            <p:strVal val="0-#ppt_w/2"/>
                                          </p:val>
                                        </p:tav>
                                        <p:tav tm="100000">
                                          <p:val>
                                            <p:strVal val="#ppt_x"/>
                                          </p:val>
                                        </p:tav>
                                      </p:tavLst>
                                    </p:anim>
                                    <p:anim calcmode="lin" valueType="num">
                                      <p:cBhvr additive="base">
                                        <p:cTn id="34" dur="500" fill="hold"/>
                                        <p:tgtEl>
                                          <p:spTgt spid="817212"/>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817213"/>
                                        </p:tgtEl>
                                        <p:attrNameLst>
                                          <p:attrName>style.visibility</p:attrName>
                                        </p:attrNameLst>
                                      </p:cBhvr>
                                      <p:to>
                                        <p:strVal val="visible"/>
                                      </p:to>
                                    </p:set>
                                    <p:anim calcmode="lin" valueType="num">
                                      <p:cBhvr additive="base">
                                        <p:cTn id="39" dur="500" fill="hold"/>
                                        <p:tgtEl>
                                          <p:spTgt spid="817213"/>
                                        </p:tgtEl>
                                        <p:attrNameLst>
                                          <p:attrName>ppt_x</p:attrName>
                                        </p:attrNameLst>
                                      </p:cBhvr>
                                      <p:tavLst>
                                        <p:tav tm="0">
                                          <p:val>
                                            <p:strVal val="0-#ppt_w/2"/>
                                          </p:val>
                                        </p:tav>
                                        <p:tav tm="100000">
                                          <p:val>
                                            <p:strVal val="#ppt_x"/>
                                          </p:val>
                                        </p:tav>
                                      </p:tavLst>
                                    </p:anim>
                                    <p:anim calcmode="lin" valueType="num">
                                      <p:cBhvr additive="base">
                                        <p:cTn id="40" dur="500" fill="hold"/>
                                        <p:tgtEl>
                                          <p:spTgt spid="81721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Jungle Menu Command.wav"/>
                                        </p:tgtEl>
                                      </p:cMediaNode>
                                    </p:audio>
                                  </p:subTnLst>
                                </p:cTn>
                              </p:par>
                            </p:childTnLst>
                          </p:cTn>
                        </p:par>
                        <p:par>
                          <p:cTn id="47" fill="hold" nodeType="afterGroup">
                            <p:stCondLst>
                              <p:cond delay="500"/>
                            </p:stCondLst>
                            <p:childTnLst>
                              <p:par>
                                <p:cTn id="48" presetID="2" presetClass="entr" presetSubtype="6" fill="hold" grpId="0" nodeType="afterEffect">
                                  <p:stCondLst>
                                    <p:cond delay="0"/>
                                  </p:stCondLst>
                                  <p:childTnLst>
                                    <p:set>
                                      <p:cBhvr>
                                        <p:cTn id="49" dur="1" fill="hold">
                                          <p:stCondLst>
                                            <p:cond delay="0"/>
                                          </p:stCondLst>
                                        </p:cTn>
                                        <p:tgtEl>
                                          <p:spTgt spid="817231"/>
                                        </p:tgtEl>
                                        <p:attrNameLst>
                                          <p:attrName>style.visibility</p:attrName>
                                        </p:attrNameLst>
                                      </p:cBhvr>
                                      <p:to>
                                        <p:strVal val="visible"/>
                                      </p:to>
                                    </p:set>
                                    <p:anim calcmode="lin" valueType="num">
                                      <p:cBhvr additive="base">
                                        <p:cTn id="50" dur="500" fill="hold"/>
                                        <p:tgtEl>
                                          <p:spTgt spid="817231"/>
                                        </p:tgtEl>
                                        <p:attrNameLst>
                                          <p:attrName>ppt_x</p:attrName>
                                        </p:attrNameLst>
                                      </p:cBhvr>
                                      <p:tavLst>
                                        <p:tav tm="0">
                                          <p:val>
                                            <p:strVal val="1+#ppt_w/2"/>
                                          </p:val>
                                        </p:tav>
                                        <p:tav tm="100000">
                                          <p:val>
                                            <p:strVal val="#ppt_x"/>
                                          </p:val>
                                        </p:tav>
                                      </p:tavLst>
                                    </p:anim>
                                    <p:anim calcmode="lin" valueType="num">
                                      <p:cBhvr additive="base">
                                        <p:cTn id="51" dur="500" fill="hold"/>
                                        <p:tgtEl>
                                          <p:spTgt spid="8172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Jungle Menu Command.wav"/>
                                        </p:tgtEl>
                                      </p:cMediaNode>
                                    </p:audio>
                                  </p:subTnLst>
                                </p:cTn>
                              </p:par>
                            </p:childTnLst>
                          </p:cTn>
                        </p:par>
                        <p:par>
                          <p:cTn id="52" fill="hold" nodeType="afterGroup">
                            <p:stCondLst>
                              <p:cond delay="1000"/>
                            </p:stCondLst>
                            <p:childTnLst>
                              <p:par>
                                <p:cTn id="53" presetID="2" presetClass="entr" presetSubtype="4" fill="hold" grpId="0" nodeType="afterEffect">
                                  <p:stCondLst>
                                    <p:cond delay="0"/>
                                  </p:stCondLst>
                                  <p:childTnLst>
                                    <p:set>
                                      <p:cBhvr>
                                        <p:cTn id="54" dur="1" fill="hold">
                                          <p:stCondLst>
                                            <p:cond delay="0"/>
                                          </p:stCondLst>
                                        </p:cTn>
                                        <p:tgtEl>
                                          <p:spTgt spid="817232"/>
                                        </p:tgtEl>
                                        <p:attrNameLst>
                                          <p:attrName>style.visibility</p:attrName>
                                        </p:attrNameLst>
                                      </p:cBhvr>
                                      <p:to>
                                        <p:strVal val="visible"/>
                                      </p:to>
                                    </p:set>
                                    <p:anim calcmode="lin" valueType="num">
                                      <p:cBhvr additive="base">
                                        <p:cTn id="55" dur="500" fill="hold"/>
                                        <p:tgtEl>
                                          <p:spTgt spid="817232"/>
                                        </p:tgtEl>
                                        <p:attrNameLst>
                                          <p:attrName>ppt_x</p:attrName>
                                        </p:attrNameLst>
                                      </p:cBhvr>
                                      <p:tavLst>
                                        <p:tav tm="0">
                                          <p:val>
                                            <p:strVal val="#ppt_x"/>
                                          </p:val>
                                        </p:tav>
                                        <p:tav tm="100000">
                                          <p:val>
                                            <p:strVal val="#ppt_x"/>
                                          </p:val>
                                        </p:tav>
                                      </p:tavLst>
                                    </p:anim>
                                    <p:anim calcmode="lin" valueType="num">
                                      <p:cBhvr additive="base">
                                        <p:cTn id="56" dur="500" fill="hold"/>
                                        <p:tgtEl>
                                          <p:spTgt spid="8172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Jungle Menu Command.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6" fill="hold" nodeType="clickEffect">
                                  <p:stCondLst>
                                    <p:cond delay="0"/>
                                  </p:stCondLst>
                                  <p:childTnLst>
                                    <p:set>
                                      <p:cBhvr>
                                        <p:cTn id="60" dur="1" fill="hold">
                                          <p:stCondLst>
                                            <p:cond delay="0"/>
                                          </p:stCondLst>
                                        </p:cTn>
                                        <p:tgtEl>
                                          <p:spTgt spid="817233"/>
                                        </p:tgtEl>
                                        <p:attrNameLst>
                                          <p:attrName>style.visibility</p:attrName>
                                        </p:attrNameLst>
                                      </p:cBhvr>
                                      <p:to>
                                        <p:strVal val="visible"/>
                                      </p:to>
                                    </p:set>
                                    <p:anim calcmode="lin" valueType="num">
                                      <p:cBhvr additive="base">
                                        <p:cTn id="61" dur="500" fill="hold"/>
                                        <p:tgtEl>
                                          <p:spTgt spid="817233"/>
                                        </p:tgtEl>
                                        <p:attrNameLst>
                                          <p:attrName>ppt_x</p:attrName>
                                        </p:attrNameLst>
                                      </p:cBhvr>
                                      <p:tavLst>
                                        <p:tav tm="0">
                                          <p:val>
                                            <p:strVal val="1+#ppt_w/2"/>
                                          </p:val>
                                        </p:tav>
                                        <p:tav tm="100000">
                                          <p:val>
                                            <p:strVal val="#ppt_x"/>
                                          </p:val>
                                        </p:tav>
                                      </p:tavLst>
                                    </p:anim>
                                    <p:anim calcmode="lin" valueType="num">
                                      <p:cBhvr additive="base">
                                        <p:cTn id="62" dur="500" fill="hold"/>
                                        <p:tgtEl>
                                          <p:spTgt spid="8172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Jungle Menu Comma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4" grpId="0" autoUpdateAnimBg="0"/>
      <p:bldP spid="817209" grpId="0" autoUpdateAnimBg="0"/>
      <p:bldP spid="817210" grpId="0" autoUpdateAnimBg="0"/>
      <p:bldP spid="817212" grpId="0" animBg="1" autoUpdateAnimBg="0"/>
      <p:bldP spid="817213" grpId="0" autoUpdateAnimBg="0"/>
      <p:bldP spid="817231" grpId="0" autoUpdateAnimBg="0"/>
      <p:bldP spid="81723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914400" y="609600"/>
            <a:ext cx="7772400" cy="990600"/>
          </a:xfrm>
        </p:spPr>
        <p:txBody>
          <a:bodyPr rtlCol="0">
            <a:normAutofit fontScale="90000"/>
          </a:bodyPr>
          <a:lstStyle/>
          <a:p>
            <a:pPr eaLnBrk="1" fontAlgn="auto" hangingPunct="1">
              <a:spcAft>
                <a:spcPts val="0"/>
              </a:spcAft>
              <a:defRPr/>
            </a:pPr>
            <a:r>
              <a:rPr lang="en-US" sz="2800" u="sng" dirty="0" smtClean="0"/>
              <a:t>Example :</a:t>
            </a:r>
            <a:r>
              <a:rPr lang="en-US" sz="2800" dirty="0" smtClean="0">
                <a:solidFill>
                  <a:schemeClr val="tx1">
                    <a:lumMod val="95000"/>
                    <a:lumOff val="5000"/>
                  </a:schemeClr>
                </a:solidFill>
              </a:rPr>
              <a:t>Find the phase angle </a:t>
            </a:r>
            <a:r>
              <a:rPr lang="en-US" sz="2800" dirty="0" smtClean="0">
                <a:solidFill>
                  <a:schemeClr val="tx1">
                    <a:lumMod val="95000"/>
                    <a:lumOff val="5000"/>
                  </a:schemeClr>
                </a:solidFill>
                <a:latin typeface="Symbol" pitchFamily="18" charset="2"/>
              </a:rPr>
              <a:t>f </a:t>
            </a:r>
            <a:r>
              <a:rPr lang="en-US" sz="2800" dirty="0" smtClean="0">
                <a:solidFill>
                  <a:schemeClr val="tx1">
                    <a:lumMod val="95000"/>
                    <a:lumOff val="5000"/>
                  </a:schemeClr>
                </a:solidFill>
              </a:rPr>
              <a:t>for the previous example</a:t>
            </a:r>
            <a:r>
              <a:rPr lang="en-US" sz="2800" dirty="0" smtClean="0"/>
              <a:t>.</a:t>
            </a:r>
            <a:r>
              <a:rPr lang="en-US" sz="2800" u="sng" dirty="0" smtClean="0"/>
              <a:t/>
            </a:r>
            <a:br>
              <a:rPr lang="en-US" sz="2800" u="sng" dirty="0" smtClean="0"/>
            </a:br>
            <a:endParaRPr lang="en-US" sz="2800" u="sng" dirty="0" smtClean="0"/>
          </a:p>
        </p:txBody>
      </p:sp>
      <p:grpSp>
        <p:nvGrpSpPr>
          <p:cNvPr id="2" name="Group 27"/>
          <p:cNvGrpSpPr>
            <a:grpSpLocks/>
          </p:cNvGrpSpPr>
          <p:nvPr/>
        </p:nvGrpSpPr>
        <p:grpSpPr bwMode="auto">
          <a:xfrm>
            <a:off x="762000" y="1524000"/>
            <a:ext cx="3124200" cy="1905000"/>
            <a:chOff x="480" y="960"/>
            <a:chExt cx="1968" cy="1200"/>
          </a:xfrm>
        </p:grpSpPr>
        <p:sp>
          <p:nvSpPr>
            <p:cNvPr id="818179" name="Rectangle 3"/>
            <p:cNvSpPr>
              <a:spLocks noChangeArrowheads="1"/>
            </p:cNvSpPr>
            <p:nvPr/>
          </p:nvSpPr>
          <p:spPr bwMode="auto">
            <a:xfrm>
              <a:off x="528" y="1008"/>
              <a:ext cx="1920" cy="1152"/>
            </a:xfrm>
            <a:prstGeom prst="rect">
              <a:avLst/>
            </a:prstGeom>
            <a:solidFill>
              <a:schemeClr val="accent2"/>
            </a:solidFill>
            <a:ln w="38100">
              <a:solidFill>
                <a:schemeClr val="tx2"/>
              </a:solidFill>
              <a:miter lim="800000"/>
              <a:headEnd/>
              <a:tailEnd/>
            </a:ln>
            <a:effectLst>
              <a:outerShdw dist="107763" dir="2700000" algn="ctr" rotWithShape="0">
                <a:schemeClr val="bg2"/>
              </a:outerShdw>
            </a:effectLst>
          </p:spPr>
          <p:txBody>
            <a:bodyPr anchor="ctr">
              <a:spAutoFit/>
            </a:bodyPr>
            <a:lstStyle/>
            <a:p>
              <a:pPr>
                <a:defRPr/>
              </a:pPr>
              <a:endParaRPr lang="en-US">
                <a:cs typeface="+mn-cs"/>
              </a:endParaRPr>
            </a:p>
          </p:txBody>
        </p:sp>
        <p:sp>
          <p:nvSpPr>
            <p:cNvPr id="25611" name="Text Box 7"/>
            <p:cNvSpPr txBox="1">
              <a:spLocks noChangeArrowheads="1"/>
            </p:cNvSpPr>
            <p:nvPr/>
          </p:nvSpPr>
          <p:spPr bwMode="auto">
            <a:xfrm>
              <a:off x="480" y="1440"/>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FFFF00"/>
                  </a:solidFill>
                  <a:latin typeface="Tahoma" panose="020B0604030504040204" pitchFamily="34" charset="0"/>
                </a:rPr>
                <a:t>-106 </a:t>
              </a:r>
              <a:r>
                <a:rPr lang="en-US" altLang="en-US" i="1">
                  <a:solidFill>
                    <a:srgbClr val="FFFF00"/>
                  </a:solidFill>
                  <a:latin typeface="Symbol" panose="05050102010706020507" pitchFamily="18" charset="2"/>
                </a:rPr>
                <a:t>W</a:t>
              </a:r>
              <a:endParaRPr lang="en-US" altLang="en-US" i="1">
                <a:solidFill>
                  <a:srgbClr val="FFFF00"/>
                </a:solidFill>
                <a:latin typeface="Tahoma" panose="020B0604030504040204" pitchFamily="34" charset="0"/>
              </a:endParaRPr>
            </a:p>
          </p:txBody>
        </p:sp>
        <p:sp>
          <p:nvSpPr>
            <p:cNvPr id="25612" name="Line 8"/>
            <p:cNvSpPr>
              <a:spLocks noChangeShapeType="1"/>
            </p:cNvSpPr>
            <p:nvPr/>
          </p:nvSpPr>
          <p:spPr bwMode="auto">
            <a:xfrm flipH="1">
              <a:off x="672" y="1296"/>
              <a:ext cx="1536" cy="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13" name="Arc 4"/>
            <p:cNvSpPr>
              <a:spLocks/>
            </p:cNvSpPr>
            <p:nvPr/>
          </p:nvSpPr>
          <p:spPr bwMode="auto">
            <a:xfrm flipV="1">
              <a:off x="1536" y="1287"/>
              <a:ext cx="9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C99"/>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4" name="Text Box 5"/>
            <p:cNvSpPr txBox="1">
              <a:spLocks noChangeArrowheads="1"/>
            </p:cNvSpPr>
            <p:nvPr/>
          </p:nvSpPr>
          <p:spPr bwMode="auto">
            <a:xfrm flipV="1">
              <a:off x="1584" y="1248"/>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Symbol" panose="05050102010706020507" pitchFamily="18" charset="2"/>
                </a:rPr>
                <a:t>f</a:t>
              </a:r>
            </a:p>
          </p:txBody>
        </p:sp>
        <p:sp>
          <p:nvSpPr>
            <p:cNvPr id="25615" name="Text Box 6"/>
            <p:cNvSpPr txBox="1">
              <a:spLocks noChangeArrowheads="1"/>
            </p:cNvSpPr>
            <p:nvPr/>
          </p:nvSpPr>
          <p:spPr bwMode="auto">
            <a:xfrm>
              <a:off x="1440" y="960"/>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ahoma" panose="020B0604030504040204" pitchFamily="34" charset="0"/>
                </a:rPr>
                <a:t>60 </a:t>
              </a:r>
              <a:r>
                <a:rPr lang="en-US" altLang="en-US">
                  <a:latin typeface="Symbol" panose="05050102010706020507" pitchFamily="18" charset="2"/>
                </a:rPr>
                <a:t>W</a:t>
              </a:r>
              <a:endParaRPr lang="en-US" altLang="en-US" i="1">
                <a:latin typeface="Tahoma" panose="020B0604030504040204" pitchFamily="34" charset="0"/>
              </a:endParaRPr>
            </a:p>
          </p:txBody>
        </p:sp>
        <p:sp>
          <p:nvSpPr>
            <p:cNvPr id="25616" name="Line 9"/>
            <p:cNvSpPr>
              <a:spLocks noChangeShapeType="1"/>
            </p:cNvSpPr>
            <p:nvPr/>
          </p:nvSpPr>
          <p:spPr bwMode="auto">
            <a:xfrm>
              <a:off x="1344" y="1287"/>
              <a:ext cx="720" cy="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5617" name="Line 10"/>
            <p:cNvSpPr>
              <a:spLocks noChangeShapeType="1"/>
            </p:cNvSpPr>
            <p:nvPr/>
          </p:nvSpPr>
          <p:spPr bwMode="auto">
            <a:xfrm>
              <a:off x="1344" y="1287"/>
              <a:ext cx="720" cy="633"/>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5618" name="Line 11"/>
            <p:cNvSpPr>
              <a:spLocks noChangeShapeType="1"/>
            </p:cNvSpPr>
            <p:nvPr/>
          </p:nvSpPr>
          <p:spPr bwMode="auto">
            <a:xfrm flipV="1">
              <a:off x="1344" y="999"/>
              <a:ext cx="0" cy="1008"/>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19" name="Line 12"/>
            <p:cNvSpPr>
              <a:spLocks noChangeShapeType="1"/>
            </p:cNvSpPr>
            <p:nvPr/>
          </p:nvSpPr>
          <p:spPr bwMode="auto">
            <a:xfrm>
              <a:off x="1344" y="1287"/>
              <a:ext cx="0" cy="633"/>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5620" name="Line 13"/>
            <p:cNvSpPr>
              <a:spLocks noChangeShapeType="1"/>
            </p:cNvSpPr>
            <p:nvPr/>
          </p:nvSpPr>
          <p:spPr bwMode="auto">
            <a:xfrm flipV="1">
              <a:off x="1344" y="1920"/>
              <a:ext cx="720" cy="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1" name="Line 14"/>
            <p:cNvSpPr>
              <a:spLocks noChangeShapeType="1"/>
            </p:cNvSpPr>
            <p:nvPr/>
          </p:nvSpPr>
          <p:spPr bwMode="auto">
            <a:xfrm flipV="1">
              <a:off x="2064" y="1287"/>
              <a:ext cx="0" cy="681"/>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18191" name="Text Box 15"/>
            <p:cNvSpPr txBox="1">
              <a:spLocks noChangeArrowheads="1"/>
            </p:cNvSpPr>
            <p:nvPr/>
          </p:nvSpPr>
          <p:spPr bwMode="auto">
            <a:xfrm>
              <a:off x="1392" y="1632"/>
              <a:ext cx="432" cy="327"/>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Z</a:t>
              </a:r>
            </a:p>
          </p:txBody>
        </p:sp>
      </p:grpSp>
      <p:sp>
        <p:nvSpPr>
          <p:cNvPr id="818194" name="Text Box 18"/>
          <p:cNvSpPr txBox="1">
            <a:spLocks noChangeArrowheads="1"/>
          </p:cNvSpPr>
          <p:nvPr/>
        </p:nvSpPr>
        <p:spPr bwMode="auto">
          <a:xfrm>
            <a:off x="4038600" y="1739900"/>
            <a:ext cx="4953000" cy="519113"/>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X</a:t>
            </a:r>
            <a:r>
              <a:rPr lang="en-US" baseline="-25000">
                <a:effectLst>
                  <a:outerShdw blurRad="38100" dist="38100" dir="2700000" algn="tl">
                    <a:srgbClr val="000000"/>
                  </a:outerShdw>
                </a:effectLst>
                <a:latin typeface="Tahoma" pitchFamily="34" charset="0"/>
                <a:cs typeface="+mn-cs"/>
              </a:rPr>
              <a:t>L </a:t>
            </a:r>
            <a:r>
              <a:rPr lang="en-US">
                <a:effectLst>
                  <a:outerShdw blurRad="38100" dist="38100" dir="2700000" algn="tl">
                    <a:srgbClr val="000000"/>
                  </a:outerShdw>
                </a:effectLst>
                <a:latin typeface="Tahoma" pitchFamily="34" charset="0"/>
                <a:cs typeface="+mn-cs"/>
              </a:rPr>
              <a:t>– X</a:t>
            </a:r>
            <a:r>
              <a:rPr lang="en-US" baseline="-25000">
                <a:effectLst>
                  <a:outerShdw blurRad="38100" dist="38100" dir="2700000" algn="tl">
                    <a:srgbClr val="000000"/>
                  </a:outerShdw>
                </a:effectLst>
                <a:latin typeface="Tahoma" pitchFamily="34" charset="0"/>
                <a:cs typeface="+mn-cs"/>
              </a:rPr>
              <a:t>C </a:t>
            </a:r>
            <a:r>
              <a:rPr lang="en-US">
                <a:effectLst>
                  <a:outerShdw blurRad="38100" dist="38100" dir="2700000" algn="tl">
                    <a:srgbClr val="000000"/>
                  </a:outerShdw>
                </a:effectLst>
                <a:latin typeface="Tahoma" pitchFamily="34" charset="0"/>
                <a:cs typeface="+mn-cs"/>
              </a:rPr>
              <a:t>= 226 – 332 = -106 </a:t>
            </a:r>
            <a:r>
              <a:rPr lang="en-US">
                <a:effectLst>
                  <a:outerShdw blurRad="38100" dist="38100" dir="2700000" algn="tl">
                    <a:srgbClr val="000000"/>
                  </a:outerShdw>
                </a:effectLst>
                <a:latin typeface="Symbol" pitchFamily="18" charset="2"/>
                <a:cs typeface="+mn-cs"/>
              </a:rPr>
              <a:t>W</a:t>
            </a:r>
            <a:endParaRPr lang="en-US">
              <a:effectLst>
                <a:outerShdw blurRad="38100" dist="38100" dir="2700000" algn="tl">
                  <a:srgbClr val="000000"/>
                </a:outerShdw>
              </a:effectLst>
              <a:latin typeface="Tahoma" pitchFamily="34" charset="0"/>
              <a:cs typeface="+mn-cs"/>
            </a:endParaRPr>
          </a:p>
        </p:txBody>
      </p:sp>
      <p:sp>
        <p:nvSpPr>
          <p:cNvPr id="818195" name="Text Box 19"/>
          <p:cNvSpPr txBox="1">
            <a:spLocks noChangeArrowheads="1"/>
          </p:cNvSpPr>
          <p:nvPr/>
        </p:nvSpPr>
        <p:spPr bwMode="auto">
          <a:xfrm>
            <a:off x="4038600" y="2578100"/>
            <a:ext cx="1905000" cy="519113"/>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R = 60 </a:t>
            </a:r>
            <a:r>
              <a:rPr lang="en-US">
                <a:effectLst>
                  <a:outerShdw blurRad="38100" dist="38100" dir="2700000" algn="tl">
                    <a:srgbClr val="000000"/>
                  </a:outerShdw>
                </a:effectLst>
                <a:latin typeface="Symbol" pitchFamily="18" charset="2"/>
                <a:cs typeface="+mn-cs"/>
              </a:rPr>
              <a:t>W</a:t>
            </a:r>
            <a:endParaRPr lang="en-US">
              <a:effectLst>
                <a:outerShdw blurRad="38100" dist="38100" dir="2700000" algn="tl">
                  <a:srgbClr val="000000"/>
                </a:outerShdw>
              </a:effectLst>
              <a:latin typeface="Tahoma" pitchFamily="34" charset="0"/>
              <a:cs typeface="+mn-cs"/>
            </a:endParaRPr>
          </a:p>
        </p:txBody>
      </p:sp>
      <p:graphicFrame>
        <p:nvGraphicFramePr>
          <p:cNvPr id="818196" name="Object 2"/>
          <p:cNvGraphicFramePr>
            <a:graphicFrameLocks noChangeAspect="1"/>
          </p:cNvGraphicFramePr>
          <p:nvPr/>
        </p:nvGraphicFramePr>
        <p:xfrm>
          <a:off x="6062663" y="2425700"/>
          <a:ext cx="2276475" cy="850900"/>
        </p:xfrm>
        <a:graphic>
          <a:graphicData uri="http://schemas.openxmlformats.org/presentationml/2006/ole">
            <mc:AlternateContent xmlns:mc="http://schemas.openxmlformats.org/markup-compatibility/2006">
              <mc:Choice xmlns:v="urn:schemas-microsoft-com:vml" Requires="v">
                <p:oleObj spid="_x0000_s25627" name="Equation" r:id="rId6" imgW="1054080" imgH="393480" progId="">
                  <p:embed/>
                </p:oleObj>
              </mc:Choice>
              <mc:Fallback>
                <p:oleObj name="Equation" r:id="rId6" imgW="1054080" imgH="39348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2663" y="2425700"/>
                        <a:ext cx="2276475" cy="850900"/>
                      </a:xfrm>
                      <a:prstGeom prst="rect">
                        <a:avLst/>
                      </a:prstGeom>
                      <a:solidFill>
                        <a:srgbClr val="FFFFCC"/>
                      </a:solidFill>
                      <a:ln w="9525">
                        <a:solidFill>
                          <a:srgbClr val="000000"/>
                        </a:solidFill>
                        <a:miter lim="800000"/>
                        <a:headEnd/>
                        <a:tailEnd/>
                      </a:ln>
                      <a:effectLst>
                        <a:outerShdw dist="107763" dir="2700000" algn="ctr" rotWithShape="0">
                          <a:schemeClr val="bg2"/>
                        </a:outerShdw>
                      </a:effectLst>
                    </p:spPr>
                  </p:pic>
                </p:oleObj>
              </mc:Fallback>
            </mc:AlternateContent>
          </a:graphicData>
        </a:graphic>
      </p:graphicFrame>
      <p:graphicFrame>
        <p:nvGraphicFramePr>
          <p:cNvPr id="818200" name="Object 3"/>
          <p:cNvGraphicFramePr>
            <a:graphicFrameLocks noChangeAspect="1"/>
          </p:cNvGraphicFramePr>
          <p:nvPr/>
        </p:nvGraphicFramePr>
        <p:xfrm>
          <a:off x="1905000" y="3733800"/>
          <a:ext cx="2209800" cy="989013"/>
        </p:xfrm>
        <a:graphic>
          <a:graphicData uri="http://schemas.openxmlformats.org/presentationml/2006/ole">
            <mc:AlternateContent xmlns:mc="http://schemas.openxmlformats.org/markup-compatibility/2006">
              <mc:Choice xmlns:v="urn:schemas-microsoft-com:vml" Requires="v">
                <p:oleObj spid="_x0000_s25628" name="Equation" r:id="rId8" imgW="965160" imgH="431640" progId="">
                  <p:embed/>
                </p:oleObj>
              </mc:Choice>
              <mc:Fallback>
                <p:oleObj name="Equation" r:id="rId8" imgW="965160" imgH="43164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3733800"/>
                        <a:ext cx="2209800"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8201" name="Text Box 25"/>
          <p:cNvSpPr txBox="1">
            <a:spLocks noChangeArrowheads="1"/>
          </p:cNvSpPr>
          <p:nvPr/>
        </p:nvSpPr>
        <p:spPr bwMode="auto">
          <a:xfrm>
            <a:off x="4800600" y="3810000"/>
            <a:ext cx="1981200" cy="738188"/>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txBody>
          <a:bodyPr tIns="137160" bIns="137160">
            <a:spAutoFit/>
          </a:bodyPr>
          <a:lstStyle/>
          <a:p>
            <a:pPr>
              <a:defRPr/>
            </a:pPr>
            <a:r>
              <a:rPr lang="en-US">
                <a:solidFill>
                  <a:srgbClr val="000000"/>
                </a:solidFill>
                <a:latin typeface="Symbol" pitchFamily="18" charset="2"/>
                <a:cs typeface="+mn-cs"/>
              </a:rPr>
              <a:t>f </a:t>
            </a:r>
            <a:r>
              <a:rPr lang="en-US">
                <a:solidFill>
                  <a:srgbClr val="000000"/>
                </a:solidFill>
                <a:latin typeface="Tahoma" pitchFamily="34" charset="0"/>
                <a:cs typeface="+mn-cs"/>
              </a:rPr>
              <a:t>= -60.5</a:t>
            </a:r>
            <a:r>
              <a:rPr lang="en-US" baseline="30000">
                <a:solidFill>
                  <a:srgbClr val="000000"/>
                </a:solidFill>
                <a:latin typeface="Tahoma" pitchFamily="34" charset="0"/>
                <a:cs typeface="+mn-cs"/>
              </a:rPr>
              <a:t>0</a:t>
            </a:r>
            <a:endParaRPr lang="en-US">
              <a:solidFill>
                <a:srgbClr val="000000"/>
              </a:solidFill>
              <a:latin typeface="Symbol" pitchFamily="18" charset="2"/>
              <a:cs typeface="+mn-cs"/>
            </a:endParaRPr>
          </a:p>
        </p:txBody>
      </p:sp>
      <p:sp>
        <p:nvSpPr>
          <p:cNvPr id="818202" name="Text Box 26"/>
          <p:cNvSpPr txBox="1">
            <a:spLocks noChangeArrowheads="1"/>
          </p:cNvSpPr>
          <p:nvPr/>
        </p:nvSpPr>
        <p:spPr bwMode="auto">
          <a:xfrm>
            <a:off x="990600" y="4953000"/>
            <a:ext cx="7391400" cy="1411288"/>
          </a:xfrm>
          <a:prstGeom prst="rect">
            <a:avLst/>
          </a:prstGeom>
          <a:solidFill>
            <a:schemeClr val="accent2"/>
          </a:solidFill>
          <a:ln w="38100">
            <a:solidFill>
              <a:schemeClr val="tx2"/>
            </a:solidFill>
            <a:miter lim="800000"/>
            <a:headEnd/>
            <a:tailEnd/>
          </a:ln>
          <a:effectLst>
            <a:outerShdw dist="107763" dir="2700000" algn="ctr" rotWithShape="0">
              <a:schemeClr val="bg2"/>
            </a:outerShdw>
          </a:effectLst>
        </p:spPr>
        <p:txBody>
          <a:bodyPr>
            <a:spAutoFit/>
          </a:bodyPr>
          <a:lstStyle/>
          <a:p>
            <a:pPr>
              <a:defRPr/>
            </a:pPr>
            <a:r>
              <a:rPr lang="en-US">
                <a:effectLst>
                  <a:outerShdw blurRad="38100" dist="38100" dir="2700000" algn="tl">
                    <a:srgbClr val="000000"/>
                  </a:outerShdw>
                </a:effectLst>
                <a:latin typeface="Tahoma" pitchFamily="34" charset="0"/>
                <a:cs typeface="+mn-cs"/>
              </a:rPr>
              <a:t>The </a:t>
            </a:r>
            <a:r>
              <a:rPr lang="en-US">
                <a:solidFill>
                  <a:srgbClr val="FFFF00"/>
                </a:solidFill>
                <a:effectLst>
                  <a:outerShdw blurRad="38100" dist="38100" dir="2700000" algn="tl">
                    <a:srgbClr val="000000"/>
                  </a:outerShdw>
                </a:effectLst>
                <a:latin typeface="Tahoma" pitchFamily="34" charset="0"/>
                <a:cs typeface="+mn-cs"/>
              </a:rPr>
              <a:t>negative</a:t>
            </a:r>
            <a:r>
              <a:rPr lang="en-US">
                <a:effectLst>
                  <a:outerShdw blurRad="38100" dist="38100" dir="2700000" algn="tl">
                    <a:srgbClr val="000000"/>
                  </a:outerShdw>
                </a:effectLst>
                <a:latin typeface="Tahoma" pitchFamily="34" charset="0"/>
                <a:cs typeface="+mn-cs"/>
              </a:rPr>
              <a:t> phase angle means that the ac voltage </a:t>
            </a:r>
            <a:r>
              <a:rPr lang="en-US">
                <a:solidFill>
                  <a:srgbClr val="FFFF00"/>
                </a:solidFill>
                <a:effectLst>
                  <a:outerShdw blurRad="38100" dist="38100" dir="2700000" algn="tl">
                    <a:srgbClr val="000000"/>
                  </a:outerShdw>
                </a:effectLst>
                <a:latin typeface="Tahoma" pitchFamily="34" charset="0"/>
                <a:cs typeface="+mn-cs"/>
              </a:rPr>
              <a:t>lags </a:t>
            </a:r>
            <a:r>
              <a:rPr lang="en-US">
                <a:effectLst>
                  <a:outerShdw blurRad="38100" dist="38100" dir="2700000" algn="tl">
                    <a:srgbClr val="000000"/>
                  </a:outerShdw>
                </a:effectLst>
                <a:latin typeface="Tahoma" pitchFamily="34" charset="0"/>
                <a:cs typeface="+mn-cs"/>
              </a:rPr>
              <a:t>the current by 60.5</a:t>
            </a:r>
            <a:r>
              <a:rPr lang="en-US" baseline="30000">
                <a:effectLst>
                  <a:outerShdw blurRad="38100" dist="38100" dir="2700000" algn="tl">
                    <a:srgbClr val="000000"/>
                  </a:outerShdw>
                </a:effectLst>
                <a:latin typeface="Tahoma" pitchFamily="34" charset="0"/>
                <a:cs typeface="+mn-cs"/>
              </a:rPr>
              <a:t>0</a:t>
            </a:r>
            <a:r>
              <a:rPr lang="en-US">
                <a:effectLst>
                  <a:outerShdw blurRad="38100" dist="38100" dir="2700000" algn="tl">
                    <a:srgbClr val="000000"/>
                  </a:outerShdw>
                </a:effectLst>
                <a:latin typeface="Tahoma" pitchFamily="34" charset="0"/>
                <a:cs typeface="+mn-cs"/>
              </a:rPr>
              <a:t>. This is known as a </a:t>
            </a:r>
            <a:r>
              <a:rPr lang="en-US">
                <a:solidFill>
                  <a:srgbClr val="FFFF00"/>
                </a:solidFill>
                <a:effectLst>
                  <a:outerShdw blurRad="38100" dist="38100" dir="2700000" algn="tl">
                    <a:srgbClr val="000000"/>
                  </a:outerShdw>
                </a:effectLst>
                <a:latin typeface="Tahoma" pitchFamily="34" charset="0"/>
                <a:cs typeface="+mn-cs"/>
              </a:rPr>
              <a:t>capacitive</a:t>
            </a:r>
            <a:r>
              <a:rPr lang="en-US">
                <a:effectLst>
                  <a:outerShdw blurRad="38100" dist="38100" dir="2700000" algn="tl">
                    <a:srgbClr val="000000"/>
                  </a:outerShdw>
                </a:effectLst>
                <a:latin typeface="Tahoma" pitchFamily="34" charset="0"/>
                <a:cs typeface="+mn-cs"/>
              </a:rPr>
              <a:t> circuit.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8178"/>
                                        </p:tgtEl>
                                        <p:attrNameLst>
                                          <p:attrName>style.visibility</p:attrName>
                                        </p:attrNameLst>
                                      </p:cBhvr>
                                      <p:to>
                                        <p:strVal val="visible"/>
                                      </p:to>
                                    </p:set>
                                    <p:animEffect transition="in" filter="box(out)">
                                      <p:cBhvr>
                                        <p:cTn id="7" dur="500"/>
                                        <p:tgtEl>
                                          <p:spTgt spid="81817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Jungle Menu Command.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6" fill="hold" grpId="0" nodeType="clickEffect">
                                  <p:stCondLst>
                                    <p:cond delay="0"/>
                                  </p:stCondLst>
                                  <p:childTnLst>
                                    <p:set>
                                      <p:cBhvr>
                                        <p:cTn id="15" dur="1" fill="hold">
                                          <p:stCondLst>
                                            <p:cond delay="0"/>
                                          </p:stCondLst>
                                        </p:cTn>
                                        <p:tgtEl>
                                          <p:spTgt spid="818194"/>
                                        </p:tgtEl>
                                        <p:attrNameLst>
                                          <p:attrName>style.visibility</p:attrName>
                                        </p:attrNameLst>
                                      </p:cBhvr>
                                      <p:to>
                                        <p:strVal val="visible"/>
                                      </p:to>
                                    </p:set>
                                    <p:anim calcmode="lin" valueType="num">
                                      <p:cBhvr additive="base">
                                        <p:cTn id="16" dur="500" fill="hold"/>
                                        <p:tgtEl>
                                          <p:spTgt spid="818194"/>
                                        </p:tgtEl>
                                        <p:attrNameLst>
                                          <p:attrName>ppt_x</p:attrName>
                                        </p:attrNameLst>
                                      </p:cBhvr>
                                      <p:tavLst>
                                        <p:tav tm="0">
                                          <p:val>
                                            <p:strVal val="1+#ppt_w/2"/>
                                          </p:val>
                                        </p:tav>
                                        <p:tav tm="100000">
                                          <p:val>
                                            <p:strVal val="#ppt_x"/>
                                          </p:val>
                                        </p:tav>
                                      </p:tavLst>
                                    </p:anim>
                                    <p:anim calcmode="lin" valueType="num">
                                      <p:cBhvr additive="base">
                                        <p:cTn id="17" dur="500" fill="hold"/>
                                        <p:tgtEl>
                                          <p:spTgt spid="8181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Jungle Menu Command.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18195"/>
                                        </p:tgtEl>
                                        <p:attrNameLst>
                                          <p:attrName>style.visibility</p:attrName>
                                        </p:attrNameLst>
                                      </p:cBhvr>
                                      <p:to>
                                        <p:strVal val="visible"/>
                                      </p:to>
                                    </p:set>
                                    <p:anim calcmode="lin" valueType="num">
                                      <p:cBhvr additive="base">
                                        <p:cTn id="22" dur="500" fill="hold"/>
                                        <p:tgtEl>
                                          <p:spTgt spid="818195"/>
                                        </p:tgtEl>
                                        <p:attrNameLst>
                                          <p:attrName>ppt_x</p:attrName>
                                        </p:attrNameLst>
                                      </p:cBhvr>
                                      <p:tavLst>
                                        <p:tav tm="0">
                                          <p:val>
                                            <p:strVal val="#ppt_x"/>
                                          </p:val>
                                        </p:tav>
                                        <p:tav tm="100000">
                                          <p:val>
                                            <p:strVal val="#ppt_x"/>
                                          </p:val>
                                        </p:tav>
                                      </p:tavLst>
                                    </p:anim>
                                    <p:anim calcmode="lin" valueType="num">
                                      <p:cBhvr additive="base">
                                        <p:cTn id="23" dur="500" fill="hold"/>
                                        <p:tgtEl>
                                          <p:spTgt spid="8181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Jungle Menu Command.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6" fill="hold" nodeType="clickEffect">
                                  <p:stCondLst>
                                    <p:cond delay="0"/>
                                  </p:stCondLst>
                                  <p:childTnLst>
                                    <p:set>
                                      <p:cBhvr>
                                        <p:cTn id="27" dur="1" fill="hold">
                                          <p:stCondLst>
                                            <p:cond delay="0"/>
                                          </p:stCondLst>
                                        </p:cTn>
                                        <p:tgtEl>
                                          <p:spTgt spid="818196"/>
                                        </p:tgtEl>
                                        <p:attrNameLst>
                                          <p:attrName>style.visibility</p:attrName>
                                        </p:attrNameLst>
                                      </p:cBhvr>
                                      <p:to>
                                        <p:strVal val="visible"/>
                                      </p:to>
                                    </p:set>
                                    <p:anim calcmode="lin" valueType="num">
                                      <p:cBhvr additive="base">
                                        <p:cTn id="28" dur="500" fill="hold"/>
                                        <p:tgtEl>
                                          <p:spTgt spid="818196"/>
                                        </p:tgtEl>
                                        <p:attrNameLst>
                                          <p:attrName>ppt_x</p:attrName>
                                        </p:attrNameLst>
                                      </p:cBhvr>
                                      <p:tavLst>
                                        <p:tav tm="0">
                                          <p:val>
                                            <p:strVal val="1+#ppt_w/2"/>
                                          </p:val>
                                        </p:tav>
                                        <p:tav tm="100000">
                                          <p:val>
                                            <p:strVal val="#ppt_x"/>
                                          </p:val>
                                        </p:tav>
                                      </p:tavLst>
                                    </p:anim>
                                    <p:anim calcmode="lin" valueType="num">
                                      <p:cBhvr additive="base">
                                        <p:cTn id="29" dur="500" fill="hold"/>
                                        <p:tgtEl>
                                          <p:spTgt spid="8181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Jungle Menu Command.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12" fill="hold" nodeType="clickEffect">
                                  <p:stCondLst>
                                    <p:cond delay="0"/>
                                  </p:stCondLst>
                                  <p:childTnLst>
                                    <p:set>
                                      <p:cBhvr>
                                        <p:cTn id="33" dur="1" fill="hold">
                                          <p:stCondLst>
                                            <p:cond delay="0"/>
                                          </p:stCondLst>
                                        </p:cTn>
                                        <p:tgtEl>
                                          <p:spTgt spid="818200"/>
                                        </p:tgtEl>
                                        <p:attrNameLst>
                                          <p:attrName>style.visibility</p:attrName>
                                        </p:attrNameLst>
                                      </p:cBhvr>
                                      <p:to>
                                        <p:strVal val="visible"/>
                                      </p:to>
                                    </p:set>
                                    <p:anim calcmode="lin" valueType="num">
                                      <p:cBhvr additive="base">
                                        <p:cTn id="34" dur="500" fill="hold"/>
                                        <p:tgtEl>
                                          <p:spTgt spid="818200"/>
                                        </p:tgtEl>
                                        <p:attrNameLst>
                                          <p:attrName>ppt_x</p:attrName>
                                        </p:attrNameLst>
                                      </p:cBhvr>
                                      <p:tavLst>
                                        <p:tav tm="0">
                                          <p:val>
                                            <p:strVal val="0-#ppt_w/2"/>
                                          </p:val>
                                        </p:tav>
                                        <p:tav tm="100000">
                                          <p:val>
                                            <p:strVal val="#ppt_x"/>
                                          </p:val>
                                        </p:tav>
                                      </p:tavLst>
                                    </p:anim>
                                    <p:anim calcmode="lin" valueType="num">
                                      <p:cBhvr additive="base">
                                        <p:cTn id="35" dur="500" fill="hold"/>
                                        <p:tgtEl>
                                          <p:spTgt spid="8182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Jungle Menu Command.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6" fill="hold" grpId="0" nodeType="clickEffect">
                                  <p:stCondLst>
                                    <p:cond delay="0"/>
                                  </p:stCondLst>
                                  <p:childTnLst>
                                    <p:set>
                                      <p:cBhvr>
                                        <p:cTn id="39" dur="1" fill="hold">
                                          <p:stCondLst>
                                            <p:cond delay="0"/>
                                          </p:stCondLst>
                                        </p:cTn>
                                        <p:tgtEl>
                                          <p:spTgt spid="818201"/>
                                        </p:tgtEl>
                                        <p:attrNameLst>
                                          <p:attrName>style.visibility</p:attrName>
                                        </p:attrNameLst>
                                      </p:cBhvr>
                                      <p:to>
                                        <p:strVal val="visible"/>
                                      </p:to>
                                    </p:set>
                                    <p:anim calcmode="lin" valueType="num">
                                      <p:cBhvr additive="base">
                                        <p:cTn id="40" dur="500" fill="hold"/>
                                        <p:tgtEl>
                                          <p:spTgt spid="818201"/>
                                        </p:tgtEl>
                                        <p:attrNameLst>
                                          <p:attrName>ppt_x</p:attrName>
                                        </p:attrNameLst>
                                      </p:cBhvr>
                                      <p:tavLst>
                                        <p:tav tm="0">
                                          <p:val>
                                            <p:strVal val="1+#ppt_w/2"/>
                                          </p:val>
                                        </p:tav>
                                        <p:tav tm="100000">
                                          <p:val>
                                            <p:strVal val="#ppt_x"/>
                                          </p:val>
                                        </p:tav>
                                      </p:tavLst>
                                    </p:anim>
                                    <p:anim calcmode="lin" valueType="num">
                                      <p:cBhvr additive="base">
                                        <p:cTn id="41" dur="500" fill="hold"/>
                                        <p:tgtEl>
                                          <p:spTgt spid="8182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Jungle Menu Command.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818202"/>
                                        </p:tgtEl>
                                        <p:attrNameLst>
                                          <p:attrName>style.visibility</p:attrName>
                                        </p:attrNameLst>
                                      </p:cBhvr>
                                      <p:to>
                                        <p:strVal val="visible"/>
                                      </p:to>
                                    </p:set>
                                    <p:anim calcmode="lin" valueType="num">
                                      <p:cBhvr>
                                        <p:cTn id="46" dur="500" fill="hold"/>
                                        <p:tgtEl>
                                          <p:spTgt spid="818202"/>
                                        </p:tgtEl>
                                        <p:attrNameLst>
                                          <p:attrName>ppt_w</p:attrName>
                                        </p:attrNameLst>
                                      </p:cBhvr>
                                      <p:tavLst>
                                        <p:tav tm="0">
                                          <p:val>
                                            <p:fltVal val="0"/>
                                          </p:val>
                                        </p:tav>
                                        <p:tav tm="100000">
                                          <p:val>
                                            <p:strVal val="#ppt_w"/>
                                          </p:val>
                                        </p:tav>
                                      </p:tavLst>
                                    </p:anim>
                                    <p:anim calcmode="lin" valueType="num">
                                      <p:cBhvr>
                                        <p:cTn id="47" dur="500" fill="hold"/>
                                        <p:tgtEl>
                                          <p:spTgt spid="81820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8" grpId="0" autoUpdateAnimBg="0"/>
      <p:bldP spid="818194" grpId="0" autoUpdateAnimBg="0"/>
      <p:bldP spid="818195" grpId="0" autoUpdateAnimBg="0"/>
      <p:bldP spid="818201" grpId="0" animBg="1" autoUpdateAnimBg="0"/>
      <p:bldP spid="818202"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xfrm>
            <a:off x="762000" y="609600"/>
            <a:ext cx="7772400" cy="1143000"/>
          </a:xfrm>
        </p:spPr>
        <p:txBody>
          <a:bodyPr/>
          <a:lstStyle/>
          <a:p>
            <a:pPr eaLnBrk="1" hangingPunct="1"/>
            <a:r>
              <a:rPr lang="en-US" altLang="en-US" sz="2800" u="sng" smtClean="0"/>
              <a:t>Example :</a:t>
            </a:r>
            <a:r>
              <a:rPr lang="en-US" altLang="en-US" sz="2800" smtClean="0"/>
              <a:t>  Find the resonant frequency for the previous circuit example: L = .5 H, C = 8 </a:t>
            </a:r>
            <a:r>
              <a:rPr lang="en-US" altLang="en-US" sz="2800" smtClean="0">
                <a:latin typeface="Symbol" panose="05050102010706020507" pitchFamily="18" charset="2"/>
              </a:rPr>
              <a:t>m</a:t>
            </a:r>
            <a:r>
              <a:rPr lang="en-US" altLang="en-US" sz="2800" smtClean="0"/>
              <a:t>F</a:t>
            </a:r>
            <a:endParaRPr lang="en-US" altLang="en-US" sz="2800" u="sng" smtClean="0"/>
          </a:p>
        </p:txBody>
      </p:sp>
      <p:graphicFrame>
        <p:nvGraphicFramePr>
          <p:cNvPr id="822325" name="Object 3"/>
          <p:cNvGraphicFramePr>
            <a:graphicFrameLocks noChangeAspect="1"/>
          </p:cNvGraphicFramePr>
          <p:nvPr/>
        </p:nvGraphicFramePr>
        <p:xfrm>
          <a:off x="1524000" y="2819400"/>
          <a:ext cx="3276600" cy="1139825"/>
        </p:xfrm>
        <a:graphic>
          <a:graphicData uri="http://schemas.openxmlformats.org/presentationml/2006/ole">
            <mc:AlternateContent xmlns:mc="http://schemas.openxmlformats.org/markup-compatibility/2006">
              <mc:Choice xmlns:v="urn:schemas-microsoft-com:vml" Requires="v">
                <p:oleObj spid="_x0000_s26684" name="Equation" r:id="rId5" imgW="1638000" imgH="469800" progId="">
                  <p:embed/>
                </p:oleObj>
              </mc:Choice>
              <mc:Fallback>
                <p:oleObj name="Equation" r:id="rId5" imgW="1638000" imgH="46980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819400"/>
                        <a:ext cx="3276600" cy="1139825"/>
                      </a:xfrm>
                      <a:prstGeom prst="rect">
                        <a:avLst/>
                      </a:prstGeom>
                      <a:solidFill>
                        <a:schemeClr val="hlink"/>
                      </a:solidFill>
                    </p:spPr>
                  </p:pic>
                </p:oleObj>
              </mc:Fallback>
            </mc:AlternateContent>
          </a:graphicData>
        </a:graphic>
      </p:graphicFrame>
      <p:sp>
        <p:nvSpPr>
          <p:cNvPr id="822326" name="Text Box 54"/>
          <p:cNvSpPr txBox="1">
            <a:spLocks noChangeArrowheads="1"/>
          </p:cNvSpPr>
          <p:nvPr/>
        </p:nvSpPr>
        <p:spPr bwMode="auto">
          <a:xfrm>
            <a:off x="1219200" y="4114800"/>
            <a:ext cx="3886200" cy="738188"/>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txBody>
          <a:bodyPr tIns="137160" bIns="137160">
            <a:spAutoFit/>
          </a:bodyPr>
          <a:lstStyle/>
          <a:p>
            <a:pPr>
              <a:defRPr/>
            </a:pPr>
            <a:r>
              <a:rPr lang="en-US" i="1">
                <a:solidFill>
                  <a:srgbClr val="000000"/>
                </a:solidFill>
                <a:latin typeface="Tahoma" pitchFamily="34" charset="0"/>
                <a:cs typeface="+mn-cs"/>
              </a:rPr>
              <a:t>Resonant f</a:t>
            </a:r>
            <a:r>
              <a:rPr lang="en-US" i="1" baseline="-25000">
                <a:solidFill>
                  <a:srgbClr val="000000"/>
                </a:solidFill>
                <a:latin typeface="Tahoma" pitchFamily="34" charset="0"/>
                <a:cs typeface="+mn-cs"/>
              </a:rPr>
              <a:t>r</a:t>
            </a:r>
            <a:r>
              <a:rPr lang="en-US" i="1">
                <a:solidFill>
                  <a:srgbClr val="000000"/>
                </a:solidFill>
                <a:latin typeface="Tahoma" pitchFamily="34" charset="0"/>
                <a:cs typeface="+mn-cs"/>
              </a:rPr>
              <a:t> = </a:t>
            </a:r>
            <a:r>
              <a:rPr lang="en-US">
                <a:solidFill>
                  <a:srgbClr val="000000"/>
                </a:solidFill>
                <a:latin typeface="Tahoma" pitchFamily="34" charset="0"/>
                <a:cs typeface="+mn-cs"/>
              </a:rPr>
              <a:t>79.6 Hz</a:t>
            </a:r>
            <a:endParaRPr lang="en-US" i="1">
              <a:solidFill>
                <a:srgbClr val="000000"/>
              </a:solidFill>
              <a:latin typeface="Tahoma" pitchFamily="34" charset="0"/>
              <a:cs typeface="+mn-cs"/>
            </a:endParaRPr>
          </a:p>
        </p:txBody>
      </p:sp>
      <p:sp>
        <p:nvSpPr>
          <p:cNvPr id="822327" name="Text Box 55"/>
          <p:cNvSpPr txBox="1">
            <a:spLocks noChangeArrowheads="1"/>
          </p:cNvSpPr>
          <p:nvPr/>
        </p:nvSpPr>
        <p:spPr bwMode="auto">
          <a:xfrm>
            <a:off x="527050" y="5257800"/>
            <a:ext cx="8616950" cy="984250"/>
          </a:xfrm>
          <a:prstGeom prst="rect">
            <a:avLst/>
          </a:prstGeom>
          <a:solidFill>
            <a:schemeClr val="accent2"/>
          </a:solidFill>
          <a:ln w="38100">
            <a:solidFill>
              <a:schemeClr val="tx2"/>
            </a:solidFill>
            <a:miter lim="800000"/>
            <a:headEnd/>
            <a:tailEnd/>
          </a:ln>
          <a:effectLst>
            <a:outerShdw dist="107763" dir="2700000" algn="ctr" rotWithShape="0">
              <a:schemeClr val="bg2"/>
            </a:outerShdw>
          </a:effectLst>
        </p:spPr>
        <p:txBody>
          <a:bodyPr>
            <a:spAutoFit/>
          </a:bodyPr>
          <a:lstStyle/>
          <a:p>
            <a:pPr>
              <a:defRPr/>
            </a:pPr>
            <a:r>
              <a:rPr lang="en-US">
                <a:effectLst>
                  <a:outerShdw blurRad="38100" dist="38100" dir="2700000" algn="tl">
                    <a:srgbClr val="000000"/>
                  </a:outerShdw>
                </a:effectLst>
                <a:latin typeface="Tahoma" pitchFamily="34" charset="0"/>
                <a:cs typeface="+mn-cs"/>
              </a:rPr>
              <a:t>At resonant frequency, there is zero reactance (</a:t>
            </a:r>
            <a:r>
              <a:rPr lang="en-US">
                <a:solidFill>
                  <a:srgbClr val="FFFF00"/>
                </a:solidFill>
                <a:effectLst>
                  <a:outerShdw blurRad="38100" dist="38100" dir="2700000" algn="tl">
                    <a:srgbClr val="000000"/>
                  </a:outerShdw>
                </a:effectLst>
                <a:latin typeface="Tahoma" pitchFamily="34" charset="0"/>
                <a:cs typeface="+mn-cs"/>
              </a:rPr>
              <a:t>only resistance</a:t>
            </a:r>
            <a:r>
              <a:rPr lang="en-US">
                <a:effectLst>
                  <a:outerShdw blurRad="38100" dist="38100" dir="2700000" algn="tl">
                    <a:srgbClr val="000000"/>
                  </a:outerShdw>
                </a:effectLst>
                <a:latin typeface="Tahoma" pitchFamily="34" charset="0"/>
                <a:cs typeface="+mn-cs"/>
              </a:rPr>
              <a:t>) and the circuit has a phase angle of zero.</a:t>
            </a:r>
          </a:p>
        </p:txBody>
      </p:sp>
      <p:grpSp>
        <p:nvGrpSpPr>
          <p:cNvPr id="2" name="Group 57"/>
          <p:cNvGrpSpPr>
            <a:grpSpLocks/>
          </p:cNvGrpSpPr>
          <p:nvPr/>
        </p:nvGrpSpPr>
        <p:grpSpPr bwMode="auto">
          <a:xfrm>
            <a:off x="5334000" y="1752600"/>
            <a:ext cx="3429000" cy="3124200"/>
            <a:chOff x="3360" y="1104"/>
            <a:chExt cx="2160" cy="1968"/>
          </a:xfrm>
        </p:grpSpPr>
        <p:sp>
          <p:nvSpPr>
            <p:cNvPr id="26632" name="Rectangle 6"/>
            <p:cNvSpPr>
              <a:spLocks noChangeArrowheads="1"/>
            </p:cNvSpPr>
            <p:nvPr/>
          </p:nvSpPr>
          <p:spPr bwMode="auto">
            <a:xfrm>
              <a:off x="3360" y="1104"/>
              <a:ext cx="2160" cy="1968"/>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3" name="Rectangle 7"/>
            <p:cNvSpPr>
              <a:spLocks noChangeArrowheads="1"/>
            </p:cNvSpPr>
            <p:nvPr/>
          </p:nvSpPr>
          <p:spPr bwMode="auto">
            <a:xfrm>
              <a:off x="3648" y="1776"/>
              <a:ext cx="1584" cy="816"/>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4" name="Oval 8"/>
            <p:cNvSpPr>
              <a:spLocks noChangeArrowheads="1"/>
            </p:cNvSpPr>
            <p:nvPr/>
          </p:nvSpPr>
          <p:spPr bwMode="auto">
            <a:xfrm>
              <a:off x="3600" y="1872"/>
              <a:ext cx="288" cy="288"/>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5" name="Text Box 9"/>
            <p:cNvSpPr txBox="1">
              <a:spLocks noChangeArrowheads="1"/>
            </p:cNvSpPr>
            <p:nvPr/>
          </p:nvSpPr>
          <p:spPr bwMode="auto">
            <a:xfrm>
              <a:off x="3600" y="18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1">
                  <a:solidFill>
                    <a:srgbClr val="000000"/>
                  </a:solidFill>
                  <a:latin typeface="Tahoma" panose="020B0604030504040204" pitchFamily="34" charset="0"/>
                </a:rPr>
                <a:t>A</a:t>
              </a:r>
            </a:p>
          </p:txBody>
        </p:sp>
        <p:grpSp>
          <p:nvGrpSpPr>
            <p:cNvPr id="26636" name="Group 10"/>
            <p:cNvGrpSpPr>
              <a:grpSpLocks/>
            </p:cNvGrpSpPr>
            <p:nvPr/>
          </p:nvGrpSpPr>
          <p:grpSpPr bwMode="auto">
            <a:xfrm>
              <a:off x="4224" y="1440"/>
              <a:ext cx="624" cy="432"/>
              <a:chOff x="4032" y="2112"/>
              <a:chExt cx="624" cy="432"/>
            </a:xfrm>
          </p:grpSpPr>
          <p:sp>
            <p:nvSpPr>
              <p:cNvPr id="26677" name="Rectangle 11"/>
              <p:cNvSpPr>
                <a:spLocks noChangeArrowheads="1"/>
              </p:cNvSpPr>
              <p:nvPr/>
            </p:nvSpPr>
            <p:spPr bwMode="auto">
              <a:xfrm>
                <a:off x="4032" y="2352"/>
                <a:ext cx="624" cy="192"/>
              </a:xfrm>
              <a:prstGeom prst="rect">
                <a:avLst/>
              </a:prstGeom>
              <a:solidFill>
                <a:srgbClr val="CC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26678" name="Picture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5" y="2352"/>
                <a:ext cx="62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6679" name="Text Box 13"/>
              <p:cNvSpPr txBox="1">
                <a:spLocks noChangeArrowheads="1"/>
              </p:cNvSpPr>
              <p:nvPr/>
            </p:nvSpPr>
            <p:spPr bwMode="auto">
              <a:xfrm>
                <a:off x="4176" y="21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i="1">
                  <a:solidFill>
                    <a:srgbClr val="000000"/>
                  </a:solidFill>
                  <a:latin typeface="Tahoma" panose="020B0604030504040204" pitchFamily="34" charset="0"/>
                </a:endParaRPr>
              </a:p>
            </p:txBody>
          </p:sp>
        </p:grpSp>
        <p:grpSp>
          <p:nvGrpSpPr>
            <p:cNvPr id="26637" name="Group 14"/>
            <p:cNvGrpSpPr>
              <a:grpSpLocks/>
            </p:cNvGrpSpPr>
            <p:nvPr/>
          </p:nvGrpSpPr>
          <p:grpSpPr bwMode="auto">
            <a:xfrm rot="10800000">
              <a:off x="4496" y="2448"/>
              <a:ext cx="496" cy="336"/>
              <a:chOff x="1536" y="1728"/>
              <a:chExt cx="480" cy="336"/>
            </a:xfrm>
          </p:grpSpPr>
          <p:sp>
            <p:nvSpPr>
              <p:cNvPr id="26656" name="Rectangle 15"/>
              <p:cNvSpPr>
                <a:spLocks noChangeArrowheads="1"/>
              </p:cNvSpPr>
              <p:nvPr/>
            </p:nvSpPr>
            <p:spPr bwMode="auto">
              <a:xfrm>
                <a:off x="1536" y="1728"/>
                <a:ext cx="480" cy="33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6657" name="Group 16"/>
              <p:cNvGrpSpPr>
                <a:grpSpLocks/>
              </p:cNvGrpSpPr>
              <p:nvPr/>
            </p:nvGrpSpPr>
            <p:grpSpPr bwMode="auto">
              <a:xfrm>
                <a:off x="1578" y="1824"/>
                <a:ext cx="54" cy="192"/>
                <a:chOff x="2154" y="3360"/>
                <a:chExt cx="54" cy="192"/>
              </a:xfrm>
            </p:grpSpPr>
            <p:sp>
              <p:nvSpPr>
                <p:cNvPr id="26675" name="Line 17"/>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76" name="Line 18"/>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6658" name="Group 19"/>
              <p:cNvGrpSpPr>
                <a:grpSpLocks/>
              </p:cNvGrpSpPr>
              <p:nvPr/>
            </p:nvGrpSpPr>
            <p:grpSpPr bwMode="auto">
              <a:xfrm>
                <a:off x="1632" y="1824"/>
                <a:ext cx="54" cy="192"/>
                <a:chOff x="2154" y="3360"/>
                <a:chExt cx="54" cy="192"/>
              </a:xfrm>
            </p:grpSpPr>
            <p:sp>
              <p:nvSpPr>
                <p:cNvPr id="26673" name="Line 20"/>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74" name="Line 21"/>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6659" name="Group 22"/>
              <p:cNvGrpSpPr>
                <a:grpSpLocks/>
              </p:cNvGrpSpPr>
              <p:nvPr/>
            </p:nvGrpSpPr>
            <p:grpSpPr bwMode="auto">
              <a:xfrm>
                <a:off x="1709" y="1824"/>
                <a:ext cx="54" cy="192"/>
                <a:chOff x="2154" y="3360"/>
                <a:chExt cx="54" cy="192"/>
              </a:xfrm>
            </p:grpSpPr>
            <p:sp>
              <p:nvSpPr>
                <p:cNvPr id="26671" name="Line 23"/>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72" name="Line 24"/>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6660" name="Group 25"/>
              <p:cNvGrpSpPr>
                <a:grpSpLocks/>
              </p:cNvGrpSpPr>
              <p:nvPr/>
            </p:nvGrpSpPr>
            <p:grpSpPr bwMode="auto">
              <a:xfrm>
                <a:off x="1776" y="1824"/>
                <a:ext cx="54" cy="192"/>
                <a:chOff x="2154" y="3360"/>
                <a:chExt cx="54" cy="192"/>
              </a:xfrm>
            </p:grpSpPr>
            <p:sp>
              <p:nvSpPr>
                <p:cNvPr id="26669" name="Line 26"/>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70" name="Line 27"/>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6661" name="Group 28"/>
              <p:cNvGrpSpPr>
                <a:grpSpLocks/>
              </p:cNvGrpSpPr>
              <p:nvPr/>
            </p:nvGrpSpPr>
            <p:grpSpPr bwMode="auto">
              <a:xfrm>
                <a:off x="1837" y="1824"/>
                <a:ext cx="54" cy="192"/>
                <a:chOff x="2154" y="3360"/>
                <a:chExt cx="54" cy="192"/>
              </a:xfrm>
            </p:grpSpPr>
            <p:sp>
              <p:nvSpPr>
                <p:cNvPr id="26667" name="Line 29"/>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68" name="Line 30"/>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6662" name="Group 31"/>
              <p:cNvGrpSpPr>
                <a:grpSpLocks/>
              </p:cNvGrpSpPr>
              <p:nvPr/>
            </p:nvGrpSpPr>
            <p:grpSpPr bwMode="auto">
              <a:xfrm>
                <a:off x="1901" y="1812"/>
                <a:ext cx="54" cy="192"/>
                <a:chOff x="2154" y="3360"/>
                <a:chExt cx="54" cy="192"/>
              </a:xfrm>
            </p:grpSpPr>
            <p:sp>
              <p:nvSpPr>
                <p:cNvPr id="26665" name="Line 32"/>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66" name="Line 33"/>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6663" name="Line 34"/>
              <p:cNvSpPr>
                <a:spLocks noChangeShapeType="1"/>
              </p:cNvSpPr>
              <p:nvPr/>
            </p:nvSpPr>
            <p:spPr bwMode="auto">
              <a:xfrm>
                <a:off x="1549" y="1908"/>
                <a:ext cx="35" cy="10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64" name="Line 35"/>
              <p:cNvSpPr>
                <a:spLocks noChangeShapeType="1"/>
              </p:cNvSpPr>
              <p:nvPr/>
            </p:nvSpPr>
            <p:spPr bwMode="auto">
              <a:xfrm flipV="1">
                <a:off x="1968" y="1872"/>
                <a:ext cx="48" cy="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6638" name="Oval 36"/>
            <p:cNvSpPr>
              <a:spLocks noChangeArrowheads="1"/>
            </p:cNvSpPr>
            <p:nvPr/>
          </p:nvSpPr>
          <p:spPr bwMode="auto">
            <a:xfrm>
              <a:off x="3936" y="2473"/>
              <a:ext cx="288" cy="240"/>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6639" name="Group 37"/>
            <p:cNvGrpSpPr>
              <a:grpSpLocks/>
            </p:cNvGrpSpPr>
            <p:nvPr/>
          </p:nvGrpSpPr>
          <p:grpSpPr bwMode="auto">
            <a:xfrm>
              <a:off x="3978" y="2526"/>
              <a:ext cx="192" cy="143"/>
              <a:chOff x="3408" y="3168"/>
              <a:chExt cx="530" cy="191"/>
            </a:xfrm>
          </p:grpSpPr>
          <p:grpSp>
            <p:nvGrpSpPr>
              <p:cNvPr id="26650" name="Group 38"/>
              <p:cNvGrpSpPr>
                <a:grpSpLocks/>
              </p:cNvGrpSpPr>
              <p:nvPr/>
            </p:nvGrpSpPr>
            <p:grpSpPr bwMode="auto">
              <a:xfrm>
                <a:off x="3408" y="3168"/>
                <a:ext cx="288" cy="112"/>
                <a:chOff x="3408" y="3168"/>
                <a:chExt cx="288" cy="112"/>
              </a:xfrm>
            </p:grpSpPr>
            <p:sp>
              <p:nvSpPr>
                <p:cNvPr id="26654" name="Freeform 39"/>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5" name="Freeform 40"/>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26651" name="Group 41"/>
              <p:cNvGrpSpPr>
                <a:grpSpLocks/>
              </p:cNvGrpSpPr>
              <p:nvPr/>
            </p:nvGrpSpPr>
            <p:grpSpPr bwMode="auto">
              <a:xfrm flipV="1">
                <a:off x="3650" y="3247"/>
                <a:ext cx="288" cy="112"/>
                <a:chOff x="3408" y="3168"/>
                <a:chExt cx="288" cy="112"/>
              </a:xfrm>
            </p:grpSpPr>
            <p:sp>
              <p:nvSpPr>
                <p:cNvPr id="26652" name="Freeform 42"/>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53" name="Freeform 43"/>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
          <p:nvSpPr>
            <p:cNvPr id="26640" name="Text Box 44"/>
            <p:cNvSpPr txBox="1">
              <a:spLocks noChangeArrowheads="1"/>
            </p:cNvSpPr>
            <p:nvPr/>
          </p:nvSpPr>
          <p:spPr bwMode="auto">
            <a:xfrm>
              <a:off x="3744" y="2688"/>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 Hz</a:t>
              </a:r>
            </a:p>
          </p:txBody>
        </p:sp>
        <p:sp>
          <p:nvSpPr>
            <p:cNvPr id="26641" name="Text Box 45"/>
            <p:cNvSpPr txBox="1">
              <a:spLocks noChangeArrowheads="1"/>
            </p:cNvSpPr>
            <p:nvPr/>
          </p:nvSpPr>
          <p:spPr bwMode="auto">
            <a:xfrm>
              <a:off x="4128" y="1440"/>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0.5 H</a:t>
              </a:r>
            </a:p>
          </p:txBody>
        </p:sp>
        <p:sp>
          <p:nvSpPr>
            <p:cNvPr id="26642" name="Text Box 46"/>
            <p:cNvSpPr txBox="1">
              <a:spLocks noChangeArrowheads="1"/>
            </p:cNvSpPr>
            <p:nvPr/>
          </p:nvSpPr>
          <p:spPr bwMode="auto">
            <a:xfrm>
              <a:off x="4512" y="2688"/>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60 </a:t>
              </a:r>
              <a:r>
                <a:rPr lang="en-US" altLang="en-US" sz="2400">
                  <a:solidFill>
                    <a:srgbClr val="000000"/>
                  </a:solidFill>
                  <a:latin typeface="Symbol" panose="05050102010706020507" pitchFamily="18" charset="2"/>
                </a:rPr>
                <a:t>W</a:t>
              </a:r>
              <a:endParaRPr lang="en-US" altLang="en-US" sz="2400">
                <a:solidFill>
                  <a:srgbClr val="000000"/>
                </a:solidFill>
                <a:latin typeface="Tahoma" panose="020B0604030504040204" pitchFamily="34" charset="0"/>
              </a:endParaRPr>
            </a:p>
          </p:txBody>
        </p:sp>
        <p:sp>
          <p:nvSpPr>
            <p:cNvPr id="26643" name="Text Box 47"/>
            <p:cNvSpPr txBox="1">
              <a:spLocks noChangeArrowheads="1"/>
            </p:cNvSpPr>
            <p:nvPr/>
          </p:nvSpPr>
          <p:spPr bwMode="auto">
            <a:xfrm>
              <a:off x="3744" y="2160"/>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120 V</a:t>
              </a:r>
            </a:p>
          </p:txBody>
        </p:sp>
        <p:sp>
          <p:nvSpPr>
            <p:cNvPr id="26644" name="Text Box 48"/>
            <p:cNvSpPr txBox="1">
              <a:spLocks noChangeArrowheads="1"/>
            </p:cNvSpPr>
            <p:nvPr/>
          </p:nvSpPr>
          <p:spPr bwMode="auto">
            <a:xfrm>
              <a:off x="4464" y="1968"/>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8</a:t>
              </a:r>
              <a:r>
                <a:rPr lang="en-US" altLang="en-US" sz="2400" i="1">
                  <a:solidFill>
                    <a:srgbClr val="000000"/>
                  </a:solidFill>
                  <a:latin typeface="Tahoma" panose="020B0604030504040204" pitchFamily="34" charset="0"/>
                </a:rPr>
                <a:t> </a:t>
              </a:r>
              <a:r>
                <a:rPr lang="en-US" altLang="en-US" sz="2400">
                  <a:solidFill>
                    <a:srgbClr val="000000"/>
                  </a:solidFill>
                  <a:latin typeface="Symbol" panose="05050102010706020507" pitchFamily="18" charset="2"/>
                </a:rPr>
                <a:t>m</a:t>
              </a:r>
              <a:r>
                <a:rPr lang="en-US" altLang="en-US" sz="2400">
                  <a:solidFill>
                    <a:srgbClr val="000000"/>
                  </a:solidFill>
                  <a:latin typeface="Tahoma" panose="020B0604030504040204" pitchFamily="34" charset="0"/>
                </a:rPr>
                <a:t>F</a:t>
              </a:r>
              <a:endParaRPr lang="en-US" altLang="en-US" sz="2400" i="1">
                <a:solidFill>
                  <a:srgbClr val="000000"/>
                </a:solidFill>
                <a:latin typeface="Tahoma" panose="020B0604030504040204" pitchFamily="34" charset="0"/>
              </a:endParaRPr>
            </a:p>
          </p:txBody>
        </p:sp>
        <p:grpSp>
          <p:nvGrpSpPr>
            <p:cNvPr id="26645" name="Group 49"/>
            <p:cNvGrpSpPr>
              <a:grpSpLocks/>
            </p:cNvGrpSpPr>
            <p:nvPr/>
          </p:nvGrpSpPr>
          <p:grpSpPr bwMode="auto">
            <a:xfrm rot="5400000">
              <a:off x="5171" y="2098"/>
              <a:ext cx="144" cy="267"/>
              <a:chOff x="2880" y="2640"/>
              <a:chExt cx="144" cy="315"/>
            </a:xfrm>
          </p:grpSpPr>
          <p:sp>
            <p:nvSpPr>
              <p:cNvPr id="26647" name="Rectangle 50"/>
              <p:cNvSpPr>
                <a:spLocks noChangeArrowheads="1"/>
              </p:cNvSpPr>
              <p:nvPr/>
            </p:nvSpPr>
            <p:spPr bwMode="auto">
              <a:xfrm>
                <a:off x="2883" y="2640"/>
                <a:ext cx="141" cy="315"/>
              </a:xfrm>
              <a:prstGeom prst="rect">
                <a:avLst/>
              </a:prstGeom>
              <a:solidFill>
                <a:srgbClr val="CC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8" name="Line 51"/>
              <p:cNvSpPr>
                <a:spLocks noChangeShapeType="1"/>
              </p:cNvSpPr>
              <p:nvPr/>
            </p:nvSpPr>
            <p:spPr bwMode="auto">
              <a:xfrm>
                <a:off x="2880" y="2736"/>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49" name="Line 52"/>
              <p:cNvSpPr>
                <a:spLocks noChangeShapeType="1"/>
              </p:cNvSpPr>
              <p:nvPr/>
            </p:nvSpPr>
            <p:spPr bwMode="auto">
              <a:xfrm>
                <a:off x="3024" y="2736"/>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6646" name="Text Box 56"/>
            <p:cNvSpPr txBox="1">
              <a:spLocks noChangeArrowheads="1"/>
            </p:cNvSpPr>
            <p:nvPr/>
          </p:nvSpPr>
          <p:spPr bwMode="auto">
            <a:xfrm>
              <a:off x="3408" y="1152"/>
              <a:ext cx="20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latin typeface="Tahoma" panose="020B0604030504040204" pitchFamily="34" charset="0"/>
                </a:rPr>
                <a:t>Resonance </a:t>
              </a:r>
              <a:r>
                <a:rPr lang="en-US" altLang="en-US" i="1">
                  <a:solidFill>
                    <a:srgbClr val="000000"/>
                  </a:solidFill>
                  <a:latin typeface="Tahoma" panose="020B0604030504040204" pitchFamily="34" charset="0"/>
                </a:rPr>
                <a:t>X</a:t>
              </a:r>
              <a:r>
                <a:rPr lang="en-US" altLang="en-US" i="1" baseline="-25000">
                  <a:solidFill>
                    <a:srgbClr val="000000"/>
                  </a:solidFill>
                  <a:latin typeface="Tahoma" panose="020B0604030504040204" pitchFamily="34" charset="0"/>
                </a:rPr>
                <a:t>L</a:t>
              </a:r>
              <a:r>
                <a:rPr lang="en-US" altLang="en-US" i="1">
                  <a:solidFill>
                    <a:srgbClr val="000000"/>
                  </a:solidFill>
                  <a:latin typeface="Tahoma" panose="020B0604030504040204" pitchFamily="34" charset="0"/>
                </a:rPr>
                <a:t> = X</a:t>
              </a:r>
              <a:r>
                <a:rPr lang="en-US" altLang="en-US" i="1" baseline="-25000">
                  <a:solidFill>
                    <a:srgbClr val="000000"/>
                  </a:solidFill>
                  <a:latin typeface="Tahoma" panose="020B0604030504040204" pitchFamily="34" charset="0"/>
                </a:rPr>
                <a:t>C</a:t>
              </a:r>
              <a:endParaRPr lang="en-US" altLang="en-US" i="1">
                <a:solidFill>
                  <a:srgbClr val="000000"/>
                </a:solidFill>
                <a:latin typeface="Tahoma" panose="020B0604030504040204" pitchFamily="34" charset="0"/>
              </a:endParaRPr>
            </a:p>
          </p:txBody>
        </p:sp>
      </p:grpSp>
      <p:graphicFrame>
        <p:nvGraphicFramePr>
          <p:cNvPr id="26627" name="Object 56"/>
          <p:cNvGraphicFramePr>
            <a:graphicFrameLocks noChangeAspect="1"/>
          </p:cNvGraphicFramePr>
          <p:nvPr/>
        </p:nvGraphicFramePr>
        <p:xfrm>
          <a:off x="1295400" y="1676400"/>
          <a:ext cx="2819400" cy="1066800"/>
        </p:xfrm>
        <a:graphic>
          <a:graphicData uri="http://schemas.openxmlformats.org/presentationml/2006/ole">
            <mc:AlternateContent xmlns:mc="http://schemas.openxmlformats.org/markup-compatibility/2006">
              <mc:Choice xmlns:v="urn:schemas-microsoft-com:vml" Requires="v">
                <p:oleObj spid="_x0000_s26685" name="Equation" r:id="rId8" imgW="863280" imgH="419040" progId="Equation.3">
                  <p:embed/>
                </p:oleObj>
              </mc:Choice>
              <mc:Fallback>
                <p:oleObj name="Equation" r:id="rId8" imgW="863280" imgH="419040" progId="Equation.3">
                  <p:embed/>
                  <p:pic>
                    <p:nvPicPr>
                      <p:cNvPr id="0" name="Object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676400"/>
                        <a:ext cx="2819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22274"/>
                                        </p:tgtEl>
                                        <p:attrNameLst>
                                          <p:attrName>style.visibility</p:attrName>
                                        </p:attrNameLst>
                                      </p:cBhvr>
                                      <p:to>
                                        <p:strVal val="visible"/>
                                      </p:to>
                                    </p:set>
                                    <p:animEffect transition="in" filter="box(out)">
                                      <p:cBhvr>
                                        <p:cTn id="7" dur="500"/>
                                        <p:tgtEl>
                                          <p:spTgt spid="82227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Jungle Menu Command.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822325"/>
                                        </p:tgtEl>
                                        <p:attrNameLst>
                                          <p:attrName>style.visibility</p:attrName>
                                        </p:attrNameLst>
                                      </p:cBhvr>
                                      <p:to>
                                        <p:strVal val="visible"/>
                                      </p:to>
                                    </p:set>
                                    <p:anim calcmode="lin" valueType="num">
                                      <p:cBhvr additive="base">
                                        <p:cTn id="16" dur="500" fill="hold"/>
                                        <p:tgtEl>
                                          <p:spTgt spid="822325"/>
                                        </p:tgtEl>
                                        <p:attrNameLst>
                                          <p:attrName>ppt_x</p:attrName>
                                        </p:attrNameLst>
                                      </p:cBhvr>
                                      <p:tavLst>
                                        <p:tav tm="0">
                                          <p:val>
                                            <p:strVal val="0-#ppt_w/2"/>
                                          </p:val>
                                        </p:tav>
                                        <p:tav tm="100000">
                                          <p:val>
                                            <p:strVal val="#ppt_x"/>
                                          </p:val>
                                        </p:tav>
                                      </p:tavLst>
                                    </p:anim>
                                    <p:anim calcmode="lin" valueType="num">
                                      <p:cBhvr additive="base">
                                        <p:cTn id="17" dur="500" fill="hold"/>
                                        <p:tgtEl>
                                          <p:spTgt spid="8223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Jungle Menu Command.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822326"/>
                                        </p:tgtEl>
                                        <p:attrNameLst>
                                          <p:attrName>style.visibility</p:attrName>
                                        </p:attrNameLst>
                                      </p:cBhvr>
                                      <p:to>
                                        <p:strVal val="visible"/>
                                      </p:to>
                                    </p:set>
                                    <p:anim calcmode="lin" valueType="num">
                                      <p:cBhvr additive="base">
                                        <p:cTn id="22" dur="500" fill="hold"/>
                                        <p:tgtEl>
                                          <p:spTgt spid="822326"/>
                                        </p:tgtEl>
                                        <p:attrNameLst>
                                          <p:attrName>ppt_x</p:attrName>
                                        </p:attrNameLst>
                                      </p:cBhvr>
                                      <p:tavLst>
                                        <p:tav tm="0">
                                          <p:val>
                                            <p:strVal val="0-#ppt_w/2"/>
                                          </p:val>
                                        </p:tav>
                                        <p:tav tm="100000">
                                          <p:val>
                                            <p:strVal val="#ppt_x"/>
                                          </p:val>
                                        </p:tav>
                                      </p:tavLst>
                                    </p:anim>
                                    <p:anim calcmode="lin" valueType="num">
                                      <p:cBhvr additive="base">
                                        <p:cTn id="23" dur="500" fill="hold"/>
                                        <p:tgtEl>
                                          <p:spTgt spid="8223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Jungle Menu Command.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822327"/>
                                        </p:tgtEl>
                                        <p:attrNameLst>
                                          <p:attrName>style.visibility</p:attrName>
                                        </p:attrNameLst>
                                      </p:cBhvr>
                                      <p:to>
                                        <p:strVal val="visible"/>
                                      </p:to>
                                    </p:set>
                                    <p:anim calcmode="lin" valueType="num">
                                      <p:cBhvr additive="base">
                                        <p:cTn id="28" dur="500" fill="hold"/>
                                        <p:tgtEl>
                                          <p:spTgt spid="822327"/>
                                        </p:tgtEl>
                                        <p:attrNameLst>
                                          <p:attrName>ppt_x</p:attrName>
                                        </p:attrNameLst>
                                      </p:cBhvr>
                                      <p:tavLst>
                                        <p:tav tm="0">
                                          <p:val>
                                            <p:strVal val="0-#ppt_w/2"/>
                                          </p:val>
                                        </p:tav>
                                        <p:tav tm="100000">
                                          <p:val>
                                            <p:strVal val="#ppt_x"/>
                                          </p:val>
                                        </p:tav>
                                      </p:tavLst>
                                    </p:anim>
                                    <p:anim calcmode="lin" valueType="num">
                                      <p:cBhvr additive="base">
                                        <p:cTn id="29" dur="500" fill="hold"/>
                                        <p:tgtEl>
                                          <p:spTgt spid="8223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Jungle Menu Comma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4" grpId="0" autoUpdateAnimBg="0"/>
      <p:bldP spid="822326" grpId="0" animBg="1" autoUpdateAnimBg="0"/>
      <p:bldP spid="822327"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a:xfrm>
            <a:off x="914400" y="76200"/>
            <a:ext cx="7315200" cy="1143000"/>
          </a:xfrm>
        </p:spPr>
        <p:txBody>
          <a:bodyPr/>
          <a:lstStyle/>
          <a:p>
            <a:pPr eaLnBrk="1" hangingPunct="1"/>
            <a:r>
              <a:rPr lang="en-US" altLang="en-US" smtClean="0"/>
              <a:t>Power in an AC Circuit</a:t>
            </a:r>
          </a:p>
        </p:txBody>
      </p:sp>
      <p:sp>
        <p:nvSpPr>
          <p:cNvPr id="821251" name="Text Box 3"/>
          <p:cNvSpPr txBox="1">
            <a:spLocks noChangeArrowheads="1"/>
          </p:cNvSpPr>
          <p:nvPr/>
        </p:nvSpPr>
        <p:spPr bwMode="auto">
          <a:xfrm>
            <a:off x="685800" y="1143000"/>
            <a:ext cx="7696200" cy="1411288"/>
          </a:xfrm>
          <a:prstGeom prst="rect">
            <a:avLst/>
          </a:prstGeom>
          <a:solidFill>
            <a:schemeClr val="accent2"/>
          </a:solidFill>
          <a:ln w="38100">
            <a:solidFill>
              <a:schemeClr val="tx2"/>
            </a:solidFill>
            <a:miter lim="800000"/>
            <a:headEnd/>
            <a:tailEnd/>
          </a:ln>
          <a:effectLst>
            <a:outerShdw dist="107763" dir="2700000" algn="ctr" rotWithShape="0">
              <a:schemeClr val="bg2"/>
            </a:outerShdw>
          </a:effectLst>
        </p:spPr>
        <p:txBody>
          <a:bodyPr>
            <a:spAutoFit/>
          </a:bodyPr>
          <a:lstStyle/>
          <a:p>
            <a:pPr>
              <a:defRPr/>
            </a:pPr>
            <a:r>
              <a:rPr lang="en-US">
                <a:effectLst>
                  <a:outerShdw blurRad="38100" dist="38100" dir="2700000" algn="tl">
                    <a:srgbClr val="000000"/>
                  </a:outerShdw>
                </a:effectLst>
                <a:latin typeface="Tahoma" pitchFamily="34" charset="0"/>
                <a:cs typeface="+mn-cs"/>
              </a:rPr>
              <a:t>No power is consumed by inductance or capacitance. Thus power is a function of the component of the impedance along resistance:</a:t>
            </a:r>
          </a:p>
        </p:txBody>
      </p:sp>
      <p:grpSp>
        <p:nvGrpSpPr>
          <p:cNvPr id="2" name="Group 28"/>
          <p:cNvGrpSpPr>
            <a:grpSpLocks/>
          </p:cNvGrpSpPr>
          <p:nvPr/>
        </p:nvGrpSpPr>
        <p:grpSpPr bwMode="auto">
          <a:xfrm>
            <a:off x="4343400" y="2819400"/>
            <a:ext cx="4191000" cy="1055688"/>
            <a:chOff x="2736" y="1776"/>
            <a:chExt cx="2640" cy="665"/>
          </a:xfrm>
        </p:grpSpPr>
        <p:sp>
          <p:nvSpPr>
            <p:cNvPr id="821268" name="Text Box 20"/>
            <p:cNvSpPr txBox="1">
              <a:spLocks noChangeArrowheads="1"/>
            </p:cNvSpPr>
            <p:nvPr/>
          </p:nvSpPr>
          <p:spPr bwMode="auto">
            <a:xfrm>
              <a:off x="2736" y="1776"/>
              <a:ext cx="2640" cy="327"/>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In terms of ac voltage:</a:t>
              </a:r>
            </a:p>
          </p:txBody>
        </p:sp>
        <p:sp>
          <p:nvSpPr>
            <p:cNvPr id="821269" name="Text Box 21"/>
            <p:cNvSpPr txBox="1">
              <a:spLocks noChangeArrowheads="1"/>
            </p:cNvSpPr>
            <p:nvPr/>
          </p:nvSpPr>
          <p:spPr bwMode="auto">
            <a:xfrm>
              <a:off x="3216" y="2208"/>
              <a:ext cx="1536" cy="233"/>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txBody>
            <a:bodyPr>
              <a:spAutoFit/>
            </a:bodyPr>
            <a:lstStyle/>
            <a:p>
              <a:pPr>
                <a:defRPr/>
              </a:pPr>
              <a:r>
                <a:rPr lang="en-US" i="1" dirty="0">
                  <a:solidFill>
                    <a:srgbClr val="000000"/>
                  </a:solidFill>
                  <a:latin typeface="Tahoma" pitchFamily="34" charset="0"/>
                  <a:cs typeface="+mn-cs"/>
                </a:rPr>
                <a:t>P =</a:t>
              </a:r>
              <a:r>
                <a:rPr lang="en-US" i="1" dirty="0" err="1">
                  <a:solidFill>
                    <a:srgbClr val="000000"/>
                  </a:solidFill>
                  <a:latin typeface="Tahoma" pitchFamily="34" charset="0"/>
                  <a:cs typeface="+mn-cs"/>
                </a:rPr>
                <a:t>I</a:t>
              </a:r>
              <a:r>
                <a:rPr lang="en-US" i="1" baseline="-25000" dirty="0" err="1">
                  <a:solidFill>
                    <a:srgbClr val="000000"/>
                  </a:solidFill>
                  <a:latin typeface="Tahoma" pitchFamily="34" charset="0"/>
                  <a:cs typeface="+mn-cs"/>
                </a:rPr>
                <a:t>rms</a:t>
              </a:r>
              <a:r>
                <a:rPr lang="en-US" i="1" dirty="0" err="1">
                  <a:solidFill>
                    <a:srgbClr val="000000"/>
                  </a:solidFill>
                  <a:latin typeface="Tahoma" pitchFamily="34" charset="0"/>
                  <a:cs typeface="+mn-cs"/>
                </a:rPr>
                <a:t>V</a:t>
              </a:r>
              <a:r>
                <a:rPr lang="en-US" i="1" baseline="-25000" dirty="0" err="1">
                  <a:solidFill>
                    <a:srgbClr val="000000"/>
                  </a:solidFill>
                  <a:latin typeface="Tahoma" pitchFamily="34" charset="0"/>
                  <a:cs typeface="+mn-cs"/>
                </a:rPr>
                <a:t>rms</a:t>
              </a:r>
              <a:r>
                <a:rPr lang="en-US" i="1" dirty="0" err="1">
                  <a:solidFill>
                    <a:srgbClr val="000000"/>
                  </a:solidFill>
                  <a:latin typeface="Tahoma" pitchFamily="34" charset="0"/>
                  <a:cs typeface="+mn-cs"/>
                </a:rPr>
                <a:t>cos</a:t>
              </a:r>
              <a:r>
                <a:rPr lang="en-US" i="1" dirty="0">
                  <a:solidFill>
                    <a:srgbClr val="000000"/>
                  </a:solidFill>
                  <a:latin typeface="Tahoma" pitchFamily="34" charset="0"/>
                  <a:cs typeface="+mn-cs"/>
                </a:rPr>
                <a:t> </a:t>
              </a:r>
              <a:r>
                <a:rPr lang="en-US" i="1" dirty="0">
                  <a:solidFill>
                    <a:srgbClr val="000000"/>
                  </a:solidFill>
                  <a:latin typeface="Symbol" pitchFamily="18" charset="2"/>
                  <a:cs typeface="+mn-cs"/>
                </a:rPr>
                <a:t>f</a:t>
              </a:r>
              <a:endParaRPr lang="en-US" i="1" dirty="0">
                <a:solidFill>
                  <a:srgbClr val="000000"/>
                </a:solidFill>
                <a:latin typeface="Tahoma" pitchFamily="34" charset="0"/>
                <a:cs typeface="+mn-cs"/>
              </a:endParaRPr>
            </a:p>
          </p:txBody>
        </p:sp>
      </p:grpSp>
      <p:grpSp>
        <p:nvGrpSpPr>
          <p:cNvPr id="3" name="Group 29"/>
          <p:cNvGrpSpPr>
            <a:grpSpLocks/>
          </p:cNvGrpSpPr>
          <p:nvPr/>
        </p:nvGrpSpPr>
        <p:grpSpPr bwMode="auto">
          <a:xfrm>
            <a:off x="4114800" y="4114800"/>
            <a:ext cx="4800600" cy="1055688"/>
            <a:chOff x="2592" y="2592"/>
            <a:chExt cx="3024" cy="665"/>
          </a:xfrm>
        </p:grpSpPr>
        <p:sp>
          <p:nvSpPr>
            <p:cNvPr id="821270" name="Text Box 22"/>
            <p:cNvSpPr txBox="1">
              <a:spLocks noChangeArrowheads="1"/>
            </p:cNvSpPr>
            <p:nvPr/>
          </p:nvSpPr>
          <p:spPr bwMode="auto">
            <a:xfrm>
              <a:off x="2592" y="2592"/>
              <a:ext cx="3024" cy="327"/>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In terms of the resistance R:</a:t>
              </a:r>
            </a:p>
          </p:txBody>
        </p:sp>
        <p:sp>
          <p:nvSpPr>
            <p:cNvPr id="821271" name="Text Box 23"/>
            <p:cNvSpPr txBox="1">
              <a:spLocks noChangeArrowheads="1"/>
            </p:cNvSpPr>
            <p:nvPr/>
          </p:nvSpPr>
          <p:spPr bwMode="auto">
            <a:xfrm>
              <a:off x="3216" y="3024"/>
              <a:ext cx="1536" cy="233"/>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txBody>
            <a:bodyPr>
              <a:spAutoFit/>
            </a:bodyPr>
            <a:lstStyle/>
            <a:p>
              <a:pPr>
                <a:defRPr/>
              </a:pPr>
              <a:r>
                <a:rPr lang="en-US" i="1" dirty="0">
                  <a:solidFill>
                    <a:srgbClr val="000000"/>
                  </a:solidFill>
                  <a:latin typeface="Tahoma" pitchFamily="34" charset="0"/>
                  <a:cs typeface="+mn-cs"/>
                </a:rPr>
                <a:t>P = i</a:t>
              </a:r>
              <a:r>
                <a:rPr lang="en-US" i="1" baseline="-25000" dirty="0">
                  <a:solidFill>
                    <a:srgbClr val="000000"/>
                  </a:solidFill>
                  <a:latin typeface="Tahoma" pitchFamily="34" charset="0"/>
                  <a:cs typeface="+mn-cs"/>
                </a:rPr>
                <a:t>rms</a:t>
              </a:r>
              <a:r>
                <a:rPr lang="en-US" i="1" baseline="30000" dirty="0">
                  <a:solidFill>
                    <a:srgbClr val="000000"/>
                  </a:solidFill>
                  <a:latin typeface="Tahoma" pitchFamily="34" charset="0"/>
                  <a:cs typeface="+mn-cs"/>
                </a:rPr>
                <a:t>2</a:t>
              </a:r>
              <a:r>
                <a:rPr lang="en-US" i="1" dirty="0">
                  <a:solidFill>
                    <a:srgbClr val="000000"/>
                  </a:solidFill>
                  <a:latin typeface="Tahoma" pitchFamily="34" charset="0"/>
                  <a:cs typeface="+mn-cs"/>
                </a:rPr>
                <a:t>R</a:t>
              </a:r>
            </a:p>
          </p:txBody>
        </p:sp>
      </p:grpSp>
      <p:grpSp>
        <p:nvGrpSpPr>
          <p:cNvPr id="4" name="Group 27"/>
          <p:cNvGrpSpPr>
            <a:grpSpLocks/>
          </p:cNvGrpSpPr>
          <p:nvPr/>
        </p:nvGrpSpPr>
        <p:grpSpPr bwMode="auto">
          <a:xfrm>
            <a:off x="762000" y="2819400"/>
            <a:ext cx="3124200" cy="2590800"/>
            <a:chOff x="480" y="1776"/>
            <a:chExt cx="1968" cy="1632"/>
          </a:xfrm>
        </p:grpSpPr>
        <p:sp>
          <p:nvSpPr>
            <p:cNvPr id="821253" name="Rectangle 5"/>
            <p:cNvSpPr>
              <a:spLocks noChangeArrowheads="1"/>
            </p:cNvSpPr>
            <p:nvPr/>
          </p:nvSpPr>
          <p:spPr bwMode="auto">
            <a:xfrm>
              <a:off x="480" y="1824"/>
              <a:ext cx="1920" cy="1584"/>
            </a:xfrm>
            <a:prstGeom prst="rect">
              <a:avLst/>
            </a:prstGeom>
            <a:solidFill>
              <a:schemeClr val="accent2"/>
            </a:solidFill>
            <a:ln w="38100">
              <a:solidFill>
                <a:schemeClr val="tx2"/>
              </a:solidFill>
              <a:miter lim="800000"/>
              <a:headEnd/>
              <a:tailEnd/>
            </a:ln>
            <a:effectLst>
              <a:outerShdw dist="107763" dir="2700000" algn="ctr" rotWithShape="0">
                <a:schemeClr val="bg2"/>
              </a:outerShdw>
            </a:effectLst>
          </p:spPr>
          <p:txBody>
            <a:bodyPr anchor="ctr">
              <a:spAutoFit/>
            </a:bodyPr>
            <a:lstStyle/>
            <a:p>
              <a:pPr>
                <a:defRPr/>
              </a:pPr>
              <a:endParaRPr lang="en-US">
                <a:cs typeface="+mn-cs"/>
              </a:endParaRPr>
            </a:p>
          </p:txBody>
        </p:sp>
        <p:sp>
          <p:nvSpPr>
            <p:cNvPr id="62473" name="Arc 6"/>
            <p:cNvSpPr>
              <a:spLocks/>
            </p:cNvSpPr>
            <p:nvPr/>
          </p:nvSpPr>
          <p:spPr bwMode="auto">
            <a:xfrm>
              <a:off x="1536" y="2496"/>
              <a:ext cx="96"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CC99"/>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2474" name="Text Box 7"/>
            <p:cNvSpPr txBox="1">
              <a:spLocks noChangeArrowheads="1"/>
            </p:cNvSpPr>
            <p:nvPr/>
          </p:nvSpPr>
          <p:spPr bwMode="auto">
            <a:xfrm>
              <a:off x="1584" y="2400"/>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Symbol" panose="05050102010706020507" pitchFamily="18" charset="2"/>
                </a:rPr>
                <a:t>f</a:t>
              </a:r>
            </a:p>
          </p:txBody>
        </p:sp>
        <p:sp>
          <p:nvSpPr>
            <p:cNvPr id="62475" name="Text Box 8"/>
            <p:cNvSpPr txBox="1">
              <a:spLocks noChangeArrowheads="1"/>
            </p:cNvSpPr>
            <p:nvPr/>
          </p:nvSpPr>
          <p:spPr bwMode="auto">
            <a:xfrm>
              <a:off x="1536" y="2688"/>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latin typeface="Tahoma" panose="020B0604030504040204" pitchFamily="34" charset="0"/>
                </a:rPr>
                <a:t>R</a:t>
              </a:r>
            </a:p>
          </p:txBody>
        </p:sp>
        <p:sp>
          <p:nvSpPr>
            <p:cNvPr id="62476" name="Text Box 9"/>
            <p:cNvSpPr txBox="1">
              <a:spLocks noChangeArrowheads="1"/>
            </p:cNvSpPr>
            <p:nvPr/>
          </p:nvSpPr>
          <p:spPr bwMode="auto">
            <a:xfrm>
              <a:off x="480" y="2208"/>
              <a:ext cx="864"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solidFill>
                    <a:srgbClr val="FFFF00"/>
                  </a:solidFill>
                  <a:latin typeface="Tahoma" panose="020B0604030504040204" pitchFamily="34" charset="0"/>
                </a:rPr>
                <a:t>X</a:t>
              </a:r>
              <a:r>
                <a:rPr lang="en-US" altLang="en-US" i="1" baseline="-25000">
                  <a:solidFill>
                    <a:srgbClr val="FFFF00"/>
                  </a:solidFill>
                  <a:latin typeface="Tahoma" panose="020B0604030504040204" pitchFamily="34" charset="0"/>
                </a:rPr>
                <a:t>L </a:t>
              </a:r>
              <a:r>
                <a:rPr lang="en-US" altLang="en-US" i="1">
                  <a:latin typeface="Tahoma" panose="020B0604030504040204" pitchFamily="34" charset="0"/>
                </a:rPr>
                <a:t>- </a:t>
              </a:r>
              <a:r>
                <a:rPr lang="en-US" altLang="en-US" i="1">
                  <a:solidFill>
                    <a:srgbClr val="00FF00"/>
                  </a:solidFill>
                  <a:latin typeface="Tahoma" panose="020B0604030504040204" pitchFamily="34" charset="0"/>
                </a:rPr>
                <a:t>X</a:t>
              </a:r>
              <a:r>
                <a:rPr lang="en-US" altLang="en-US" i="1" baseline="-25000">
                  <a:solidFill>
                    <a:srgbClr val="00FF00"/>
                  </a:solidFill>
                  <a:latin typeface="Tahoma" panose="020B0604030504040204" pitchFamily="34" charset="0"/>
                </a:rPr>
                <a:t>C</a:t>
              </a:r>
              <a:endParaRPr lang="en-US" altLang="en-US" i="1">
                <a:solidFill>
                  <a:srgbClr val="00FF00"/>
                </a:solidFill>
                <a:latin typeface="Tahoma" panose="020B0604030504040204" pitchFamily="34" charset="0"/>
              </a:endParaRPr>
            </a:p>
            <a:p>
              <a:pPr eaLnBrk="1" hangingPunct="1"/>
              <a:endParaRPr lang="en-US" altLang="en-US" i="1">
                <a:solidFill>
                  <a:srgbClr val="FFFF00"/>
                </a:solidFill>
                <a:latin typeface="Tahoma" panose="020B0604030504040204" pitchFamily="34" charset="0"/>
              </a:endParaRPr>
            </a:p>
          </p:txBody>
        </p:sp>
        <p:sp>
          <p:nvSpPr>
            <p:cNvPr id="62477" name="Line 10"/>
            <p:cNvSpPr>
              <a:spLocks noChangeShapeType="1"/>
            </p:cNvSpPr>
            <p:nvPr/>
          </p:nvSpPr>
          <p:spPr bwMode="auto">
            <a:xfrm flipH="1">
              <a:off x="672" y="2688"/>
              <a:ext cx="1536" cy="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2478" name="Line 11"/>
            <p:cNvSpPr>
              <a:spLocks noChangeShapeType="1"/>
            </p:cNvSpPr>
            <p:nvPr/>
          </p:nvSpPr>
          <p:spPr bwMode="auto">
            <a:xfrm>
              <a:off x="1344" y="2688"/>
              <a:ext cx="6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2479" name="Line 12"/>
            <p:cNvSpPr>
              <a:spLocks noChangeShapeType="1"/>
            </p:cNvSpPr>
            <p:nvPr/>
          </p:nvSpPr>
          <p:spPr bwMode="auto">
            <a:xfrm flipV="1">
              <a:off x="1344" y="2256"/>
              <a:ext cx="672" cy="432"/>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2480" name="Line 13"/>
            <p:cNvSpPr>
              <a:spLocks noChangeShapeType="1"/>
            </p:cNvSpPr>
            <p:nvPr/>
          </p:nvSpPr>
          <p:spPr bwMode="auto">
            <a:xfrm>
              <a:off x="1344" y="1968"/>
              <a:ext cx="0" cy="1008"/>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2481" name="Line 14"/>
            <p:cNvSpPr>
              <a:spLocks noChangeShapeType="1"/>
            </p:cNvSpPr>
            <p:nvPr/>
          </p:nvSpPr>
          <p:spPr bwMode="auto">
            <a:xfrm flipV="1">
              <a:off x="1344" y="2208"/>
              <a:ext cx="0" cy="48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2482" name="Line 15"/>
            <p:cNvSpPr>
              <a:spLocks noChangeShapeType="1"/>
            </p:cNvSpPr>
            <p:nvPr/>
          </p:nvSpPr>
          <p:spPr bwMode="auto">
            <a:xfrm>
              <a:off x="1344" y="2208"/>
              <a:ext cx="720" cy="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2483" name="Line 16"/>
            <p:cNvSpPr>
              <a:spLocks noChangeShapeType="1"/>
            </p:cNvSpPr>
            <p:nvPr/>
          </p:nvSpPr>
          <p:spPr bwMode="auto">
            <a:xfrm>
              <a:off x="2064" y="2208"/>
              <a:ext cx="0" cy="480"/>
            </a:xfrm>
            <a:prstGeom prst="line">
              <a:avLst/>
            </a:prstGeom>
            <a:noFill/>
            <a:ln w="19050">
              <a:solidFill>
                <a:srgbClr val="FFCC99"/>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1265" name="Text Box 17"/>
            <p:cNvSpPr txBox="1">
              <a:spLocks noChangeArrowheads="1"/>
            </p:cNvSpPr>
            <p:nvPr/>
          </p:nvSpPr>
          <p:spPr bwMode="auto">
            <a:xfrm>
              <a:off x="1440" y="2112"/>
              <a:ext cx="432" cy="327"/>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Z</a:t>
              </a:r>
            </a:p>
          </p:txBody>
        </p:sp>
        <p:sp>
          <p:nvSpPr>
            <p:cNvPr id="821266" name="Text Box 18"/>
            <p:cNvSpPr txBox="1">
              <a:spLocks noChangeArrowheads="1"/>
            </p:cNvSpPr>
            <p:nvPr/>
          </p:nvSpPr>
          <p:spPr bwMode="auto">
            <a:xfrm>
              <a:off x="720" y="1776"/>
              <a:ext cx="1728" cy="288"/>
            </a:xfrm>
            <a:prstGeom prst="rect">
              <a:avLst/>
            </a:prstGeom>
            <a:noFill/>
            <a:ln w="38100">
              <a:noFill/>
              <a:miter lim="800000"/>
              <a:headEnd/>
              <a:tailEnd/>
            </a:ln>
            <a:effectLst/>
          </p:spPr>
          <p:txBody>
            <a:bodyPr>
              <a:spAutoFit/>
            </a:bodyPr>
            <a:lstStyle/>
            <a:p>
              <a:pPr>
                <a:defRPr/>
              </a:pPr>
              <a:r>
                <a:rPr lang="en-US" sz="2400">
                  <a:effectLst>
                    <a:outerShdw blurRad="38100" dist="38100" dir="2700000" algn="tl">
                      <a:srgbClr val="000000"/>
                    </a:outerShdw>
                  </a:effectLst>
                  <a:latin typeface="Tahoma" pitchFamily="34" charset="0"/>
                  <a:cs typeface="+mn-cs"/>
                </a:rPr>
                <a:t>Impedance</a:t>
              </a:r>
            </a:p>
          </p:txBody>
        </p:sp>
        <p:sp>
          <p:nvSpPr>
            <p:cNvPr id="62486" name="Line 19"/>
            <p:cNvSpPr>
              <a:spLocks noChangeShapeType="1"/>
            </p:cNvSpPr>
            <p:nvPr/>
          </p:nvSpPr>
          <p:spPr bwMode="auto">
            <a:xfrm>
              <a:off x="1632" y="2016"/>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1272" name="Text Box 24"/>
            <p:cNvSpPr txBox="1">
              <a:spLocks noChangeArrowheads="1"/>
            </p:cNvSpPr>
            <p:nvPr/>
          </p:nvSpPr>
          <p:spPr bwMode="auto">
            <a:xfrm>
              <a:off x="528" y="3024"/>
              <a:ext cx="1776" cy="327"/>
            </a:xfrm>
            <a:prstGeom prst="rect">
              <a:avLst/>
            </a:prstGeom>
            <a:noFill/>
            <a:ln w="38100">
              <a:noFill/>
              <a:miter lim="800000"/>
              <a:headEnd/>
              <a:tailEnd/>
            </a:ln>
            <a:effectLst/>
          </p:spPr>
          <p:txBody>
            <a:bodyPr>
              <a:spAutoFit/>
            </a:bodyPr>
            <a:lstStyle/>
            <a:p>
              <a:pPr>
                <a:defRPr/>
              </a:pPr>
              <a:r>
                <a:rPr lang="en-US" i="1">
                  <a:effectLst>
                    <a:outerShdw blurRad="38100" dist="38100" dir="2700000" algn="tl">
                      <a:srgbClr val="000000"/>
                    </a:outerShdw>
                  </a:effectLst>
                  <a:latin typeface="Tahoma" pitchFamily="34" charset="0"/>
                  <a:cs typeface="+mn-cs"/>
                </a:rPr>
                <a:t>P </a:t>
              </a:r>
              <a:r>
                <a:rPr lang="en-US">
                  <a:effectLst>
                    <a:outerShdw blurRad="38100" dist="38100" dir="2700000" algn="tl">
                      <a:srgbClr val="000000"/>
                    </a:outerShdw>
                  </a:effectLst>
                  <a:latin typeface="Tahoma" pitchFamily="34" charset="0"/>
                  <a:cs typeface="+mn-cs"/>
                </a:rPr>
                <a:t>lost in </a:t>
              </a:r>
              <a:r>
                <a:rPr lang="en-US" i="1">
                  <a:effectLst>
                    <a:outerShdw blurRad="38100" dist="38100" dir="2700000" algn="tl">
                      <a:srgbClr val="000000"/>
                    </a:outerShdw>
                  </a:effectLst>
                  <a:latin typeface="Tahoma" pitchFamily="34" charset="0"/>
                  <a:cs typeface="+mn-cs"/>
                </a:rPr>
                <a:t>R</a:t>
              </a:r>
              <a:r>
                <a:rPr lang="en-US">
                  <a:effectLst>
                    <a:outerShdw blurRad="38100" dist="38100" dir="2700000" algn="tl">
                      <a:srgbClr val="000000"/>
                    </a:outerShdw>
                  </a:effectLst>
                  <a:latin typeface="Tahoma" pitchFamily="34" charset="0"/>
                  <a:cs typeface="+mn-cs"/>
                </a:rPr>
                <a:t> only</a:t>
              </a:r>
              <a:endParaRPr lang="en-US" i="1">
                <a:effectLst>
                  <a:outerShdw blurRad="38100" dist="38100" dir="2700000" algn="tl">
                    <a:srgbClr val="000000"/>
                  </a:outerShdw>
                </a:effectLst>
                <a:latin typeface="Tahoma" pitchFamily="34" charset="0"/>
                <a:cs typeface="+mn-cs"/>
              </a:endParaRPr>
            </a:p>
          </p:txBody>
        </p:sp>
      </p:grpSp>
      <p:sp>
        <p:nvSpPr>
          <p:cNvPr id="821274" name="Text Box 26"/>
          <p:cNvSpPr txBox="1">
            <a:spLocks noChangeArrowheads="1"/>
          </p:cNvSpPr>
          <p:nvPr/>
        </p:nvSpPr>
        <p:spPr bwMode="auto">
          <a:xfrm>
            <a:off x="838200" y="5715000"/>
            <a:ext cx="7924800" cy="461963"/>
          </a:xfrm>
          <a:prstGeom prst="rect">
            <a:avLst/>
          </a:prstGeom>
          <a:noFill/>
          <a:ln w="38100">
            <a:noFill/>
            <a:miter lim="800000"/>
            <a:headEnd/>
            <a:tailEnd/>
          </a:ln>
          <a:effectLst/>
        </p:spPr>
        <p:txBody>
          <a:bodyPr>
            <a:spAutoFit/>
          </a:bodyPr>
          <a:lstStyle/>
          <a:p>
            <a:pPr>
              <a:defRPr/>
            </a:pPr>
            <a:r>
              <a:rPr lang="en-US" sz="2400" dirty="0">
                <a:solidFill>
                  <a:schemeClr val="tx1">
                    <a:lumMod val="95000"/>
                    <a:lumOff val="5000"/>
                  </a:schemeClr>
                </a:solidFill>
                <a:effectLst>
                  <a:outerShdw blurRad="38100" dist="38100" dir="2700000" algn="tl">
                    <a:srgbClr val="000000"/>
                  </a:outerShdw>
                </a:effectLst>
                <a:latin typeface="Tahoma" pitchFamily="34" charset="0"/>
                <a:cs typeface="+mn-cs"/>
              </a:rPr>
              <a:t>The fraction Cos </a:t>
            </a:r>
            <a:r>
              <a:rPr lang="en-US" sz="2400" dirty="0">
                <a:solidFill>
                  <a:schemeClr val="tx1">
                    <a:lumMod val="95000"/>
                    <a:lumOff val="5000"/>
                  </a:schemeClr>
                </a:solidFill>
                <a:effectLst>
                  <a:outerShdw blurRad="38100" dist="38100" dir="2700000" algn="tl">
                    <a:srgbClr val="000000"/>
                  </a:outerShdw>
                </a:effectLst>
                <a:latin typeface="Symbol" pitchFamily="18" charset="2"/>
                <a:cs typeface="+mn-cs"/>
              </a:rPr>
              <a:t>f </a:t>
            </a:r>
            <a:r>
              <a:rPr lang="en-US" sz="2400" dirty="0">
                <a:solidFill>
                  <a:schemeClr val="tx1">
                    <a:lumMod val="95000"/>
                    <a:lumOff val="5000"/>
                  </a:schemeClr>
                </a:solidFill>
                <a:effectLst>
                  <a:outerShdw blurRad="38100" dist="38100" dir="2700000" algn="tl">
                    <a:srgbClr val="000000"/>
                  </a:outerShdw>
                </a:effectLst>
                <a:latin typeface="Tahoma" pitchFamily="34" charset="0"/>
                <a:cs typeface="+mn-cs"/>
              </a:rPr>
              <a:t>is known as the power factor.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21250"/>
                                        </p:tgtEl>
                                        <p:attrNameLst>
                                          <p:attrName>style.visibility</p:attrName>
                                        </p:attrNameLst>
                                      </p:cBhvr>
                                      <p:to>
                                        <p:strVal val="visible"/>
                                      </p:to>
                                    </p:set>
                                    <p:animEffect transition="in" filter="box(out)">
                                      <p:cBhvr>
                                        <p:cTn id="7" dur="500"/>
                                        <p:tgtEl>
                                          <p:spTgt spid="82125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21251"/>
                                        </p:tgtEl>
                                        <p:attrNameLst>
                                          <p:attrName>style.visibility</p:attrName>
                                        </p:attrNameLst>
                                      </p:cBhvr>
                                      <p:to>
                                        <p:strVal val="visible"/>
                                      </p:to>
                                    </p:set>
                                    <p:animEffect transition="in" filter="barn(outVertical)">
                                      <p:cBhvr>
                                        <p:cTn id="11" dur="500"/>
                                        <p:tgtEl>
                                          <p:spTgt spid="821251"/>
                                        </p:tgtEl>
                                      </p:cBhvr>
                                    </p:animEffect>
                                  </p:childTnLst>
                                  <p:subTnLst>
                                    <p:audio>
                                      <p:cMediaNode>
                                        <p:cTn display="0" masterRel="sameClick">
                                          <p:stCondLst>
                                            <p:cond evt="begin" delay="0">
                                              <p:tn val="9"/>
                                            </p:cond>
                                          </p:stCondLst>
                                          <p:endCondLst>
                                            <p:cond evt="onStopAudio" delay="0">
                                              <p:tgtEl>
                                                <p:sldTgt/>
                                              </p:tgtEl>
                                            </p:cond>
                                          </p:endCondLst>
                                        </p:cTn>
                                        <p:tgtEl>
                                          <p:sndTgt r:embed="rId3" name="Jungle Menu Command.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3" name="Jungle Menu Command.wav"/>
                                        </p:tgtEl>
                                      </p:cMediaNode>
                                    </p:audio>
                                  </p:subTnLst>
                                </p:cTn>
                              </p:par>
                            </p:childTnLst>
                          </p:cTn>
                        </p:par>
                        <p:par>
                          <p:cTn id="20" fill="hold" nodeType="afterGroup">
                            <p:stCondLst>
                              <p:cond delay="500"/>
                            </p:stCondLst>
                            <p:childTnLst>
                              <p:par>
                                <p:cTn id="21" presetID="2" presetClass="entr" presetSubtype="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Jungle Menu Command.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821274"/>
                                        </p:tgtEl>
                                        <p:attrNameLst>
                                          <p:attrName>style.visibility</p:attrName>
                                        </p:attrNameLst>
                                      </p:cBhvr>
                                      <p:to>
                                        <p:strVal val="visible"/>
                                      </p:to>
                                    </p:set>
                                    <p:anim calcmode="lin" valueType="num">
                                      <p:cBhvr>
                                        <p:cTn id="35" dur="500" fill="hold"/>
                                        <p:tgtEl>
                                          <p:spTgt spid="821274"/>
                                        </p:tgtEl>
                                        <p:attrNameLst>
                                          <p:attrName>ppt_w</p:attrName>
                                        </p:attrNameLst>
                                      </p:cBhvr>
                                      <p:tavLst>
                                        <p:tav tm="0">
                                          <p:val>
                                            <p:fltVal val="0"/>
                                          </p:val>
                                        </p:tav>
                                        <p:tav tm="100000">
                                          <p:val>
                                            <p:strVal val="#ppt_w"/>
                                          </p:val>
                                        </p:tav>
                                      </p:tavLst>
                                    </p:anim>
                                    <p:anim calcmode="lin" valueType="num">
                                      <p:cBhvr>
                                        <p:cTn id="36" dur="500" fill="hold"/>
                                        <p:tgtEl>
                                          <p:spTgt spid="8212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0" grpId="0" autoUpdateAnimBg="0"/>
      <p:bldP spid="821251" grpId="0" animBg="1" autoUpdateAnimBg="0"/>
      <p:bldP spid="82127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a:xfrm>
            <a:off x="609600" y="609600"/>
            <a:ext cx="7772400" cy="1143000"/>
          </a:xfrm>
        </p:spPr>
        <p:txBody>
          <a:bodyPr rtlCol="0">
            <a:normAutofit fontScale="90000"/>
          </a:bodyPr>
          <a:lstStyle/>
          <a:p>
            <a:pPr eaLnBrk="1" fontAlgn="auto" hangingPunct="1">
              <a:spcAft>
                <a:spcPts val="0"/>
              </a:spcAft>
              <a:defRPr/>
            </a:pPr>
            <a:r>
              <a:rPr lang="en-US" sz="2800" u="sng" dirty="0" smtClean="0"/>
              <a:t>Example :</a:t>
            </a:r>
            <a:r>
              <a:rPr lang="en-US" sz="2800" dirty="0" smtClean="0"/>
              <a:t>  What is the average power loss for the previous example: </a:t>
            </a:r>
            <a:r>
              <a:rPr lang="en-US" sz="2800" i="1" dirty="0" smtClean="0"/>
              <a:t>V</a:t>
            </a:r>
            <a:r>
              <a:rPr lang="en-US" sz="2800" dirty="0" smtClean="0"/>
              <a:t> = 120 V, </a:t>
            </a:r>
            <a:r>
              <a:rPr lang="en-US" sz="2800" dirty="0" smtClean="0">
                <a:latin typeface="Symbol" pitchFamily="18" charset="2"/>
              </a:rPr>
              <a:t>f</a:t>
            </a:r>
            <a:r>
              <a:rPr lang="en-US" sz="2800" dirty="0" smtClean="0"/>
              <a:t> = -60.5</a:t>
            </a:r>
            <a:r>
              <a:rPr lang="en-US" sz="2800" baseline="30000" dirty="0" smtClean="0"/>
              <a:t>0</a:t>
            </a:r>
            <a:r>
              <a:rPr lang="en-US" sz="2800" dirty="0" smtClean="0"/>
              <a:t>,    </a:t>
            </a:r>
            <a:r>
              <a:rPr lang="en-US" sz="2800" i="1" dirty="0" err="1" smtClean="0"/>
              <a:t>I</a:t>
            </a:r>
            <a:r>
              <a:rPr lang="en-US" sz="2800" i="1" baseline="-25000" dirty="0" err="1" smtClean="0"/>
              <a:t>rms</a:t>
            </a:r>
            <a:r>
              <a:rPr lang="en-US" sz="2800" dirty="0" smtClean="0"/>
              <a:t> = 90.5 A, and R = 60</a:t>
            </a:r>
            <a:r>
              <a:rPr lang="en-US" sz="2800" dirty="0" smtClean="0">
                <a:latin typeface="Symbol" pitchFamily="18" charset="2"/>
              </a:rPr>
              <a:t>W</a:t>
            </a:r>
            <a:r>
              <a:rPr lang="en-US" sz="2800" dirty="0" smtClean="0"/>
              <a:t> .</a:t>
            </a:r>
            <a:endParaRPr lang="en-US" sz="2800" u="sng" dirty="0" smtClean="0"/>
          </a:p>
        </p:txBody>
      </p:sp>
      <p:sp>
        <p:nvSpPr>
          <p:cNvPr id="825350" name="Text Box 6"/>
          <p:cNvSpPr txBox="1">
            <a:spLocks noChangeArrowheads="1"/>
          </p:cNvSpPr>
          <p:nvPr/>
        </p:nvSpPr>
        <p:spPr bwMode="auto">
          <a:xfrm>
            <a:off x="838200" y="5181600"/>
            <a:ext cx="7245350" cy="984250"/>
          </a:xfrm>
          <a:prstGeom prst="rect">
            <a:avLst/>
          </a:prstGeom>
          <a:solidFill>
            <a:schemeClr val="accent2"/>
          </a:solidFill>
          <a:ln w="38100">
            <a:solidFill>
              <a:schemeClr val="tx2"/>
            </a:solidFill>
            <a:miter lim="800000"/>
            <a:headEnd/>
            <a:tailEnd/>
          </a:ln>
          <a:effectLst>
            <a:outerShdw dist="107763" dir="2700000" algn="ctr" rotWithShape="0">
              <a:schemeClr val="bg2"/>
            </a:outerShdw>
          </a:effectLst>
        </p:spPr>
        <p:txBody>
          <a:bodyPr>
            <a:spAutoFit/>
          </a:bodyPr>
          <a:lstStyle/>
          <a:p>
            <a:pPr>
              <a:defRPr/>
            </a:pPr>
            <a:r>
              <a:rPr lang="en-US">
                <a:effectLst>
                  <a:outerShdw blurRad="38100" dist="38100" dir="2700000" algn="tl">
                    <a:srgbClr val="000000"/>
                  </a:outerShdw>
                </a:effectLst>
                <a:latin typeface="Tahoma" pitchFamily="34" charset="0"/>
                <a:cs typeface="+mn-cs"/>
              </a:rPr>
              <a:t>The </a:t>
            </a:r>
            <a:r>
              <a:rPr lang="en-US">
                <a:solidFill>
                  <a:srgbClr val="FFFF00"/>
                </a:solidFill>
                <a:effectLst>
                  <a:outerShdw blurRad="38100" dist="38100" dir="2700000" algn="tl">
                    <a:srgbClr val="000000"/>
                  </a:outerShdw>
                </a:effectLst>
                <a:latin typeface="Tahoma" pitchFamily="34" charset="0"/>
                <a:cs typeface="+mn-cs"/>
              </a:rPr>
              <a:t>higher </a:t>
            </a:r>
            <a:r>
              <a:rPr lang="en-US">
                <a:effectLst>
                  <a:outerShdw blurRad="38100" dist="38100" dir="2700000" algn="tl">
                    <a:srgbClr val="000000"/>
                  </a:outerShdw>
                </a:effectLst>
                <a:latin typeface="Tahoma" pitchFamily="34" charset="0"/>
                <a:cs typeface="+mn-cs"/>
              </a:rPr>
              <a:t>the power factor, the more </a:t>
            </a:r>
            <a:r>
              <a:rPr lang="en-US">
                <a:solidFill>
                  <a:srgbClr val="FFFF00"/>
                </a:solidFill>
                <a:effectLst>
                  <a:outerShdw blurRad="38100" dist="38100" dir="2700000" algn="tl">
                    <a:srgbClr val="000000"/>
                  </a:outerShdw>
                </a:effectLst>
                <a:latin typeface="Tahoma" pitchFamily="34" charset="0"/>
                <a:cs typeface="+mn-cs"/>
              </a:rPr>
              <a:t>efficient</a:t>
            </a:r>
            <a:r>
              <a:rPr lang="en-US">
                <a:effectLst>
                  <a:outerShdw blurRad="38100" dist="38100" dir="2700000" algn="tl">
                    <a:srgbClr val="000000"/>
                  </a:outerShdw>
                </a:effectLst>
                <a:latin typeface="Tahoma" pitchFamily="34" charset="0"/>
                <a:cs typeface="+mn-cs"/>
              </a:rPr>
              <a:t> is the circuit in its use of ac power. </a:t>
            </a:r>
          </a:p>
        </p:txBody>
      </p:sp>
      <p:grpSp>
        <p:nvGrpSpPr>
          <p:cNvPr id="2" name="Group 60"/>
          <p:cNvGrpSpPr>
            <a:grpSpLocks/>
          </p:cNvGrpSpPr>
          <p:nvPr/>
        </p:nvGrpSpPr>
        <p:grpSpPr bwMode="auto">
          <a:xfrm>
            <a:off x="5334000" y="1752600"/>
            <a:ext cx="3429000" cy="3124200"/>
            <a:chOff x="3360" y="1104"/>
            <a:chExt cx="2160" cy="1968"/>
          </a:xfrm>
        </p:grpSpPr>
        <p:sp>
          <p:nvSpPr>
            <p:cNvPr id="63497" name="Rectangle 8"/>
            <p:cNvSpPr>
              <a:spLocks noChangeArrowheads="1"/>
            </p:cNvSpPr>
            <p:nvPr/>
          </p:nvSpPr>
          <p:spPr bwMode="auto">
            <a:xfrm>
              <a:off x="3360" y="1104"/>
              <a:ext cx="2160" cy="1968"/>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498" name="Rectangle 9"/>
            <p:cNvSpPr>
              <a:spLocks noChangeArrowheads="1"/>
            </p:cNvSpPr>
            <p:nvPr/>
          </p:nvSpPr>
          <p:spPr bwMode="auto">
            <a:xfrm>
              <a:off x="3648" y="1776"/>
              <a:ext cx="1584" cy="816"/>
            </a:xfrm>
            <a:prstGeom prst="rect">
              <a:avLst/>
            </a:prstGeom>
            <a:solidFill>
              <a:srgbClr val="CCFFCC"/>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499" name="Oval 10"/>
            <p:cNvSpPr>
              <a:spLocks noChangeArrowheads="1"/>
            </p:cNvSpPr>
            <p:nvPr/>
          </p:nvSpPr>
          <p:spPr bwMode="auto">
            <a:xfrm>
              <a:off x="3600" y="1872"/>
              <a:ext cx="288" cy="288"/>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500" name="Text Box 11"/>
            <p:cNvSpPr txBox="1">
              <a:spLocks noChangeArrowheads="1"/>
            </p:cNvSpPr>
            <p:nvPr/>
          </p:nvSpPr>
          <p:spPr bwMode="auto">
            <a:xfrm>
              <a:off x="3600" y="18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1">
                  <a:solidFill>
                    <a:srgbClr val="000000"/>
                  </a:solidFill>
                  <a:latin typeface="Tahoma" panose="020B0604030504040204" pitchFamily="34" charset="0"/>
                </a:rPr>
                <a:t>A</a:t>
              </a:r>
            </a:p>
          </p:txBody>
        </p:sp>
        <p:grpSp>
          <p:nvGrpSpPr>
            <p:cNvPr id="63501" name="Group 12"/>
            <p:cNvGrpSpPr>
              <a:grpSpLocks/>
            </p:cNvGrpSpPr>
            <p:nvPr/>
          </p:nvGrpSpPr>
          <p:grpSpPr bwMode="auto">
            <a:xfrm>
              <a:off x="4224" y="1440"/>
              <a:ext cx="624" cy="432"/>
              <a:chOff x="4032" y="2112"/>
              <a:chExt cx="624" cy="432"/>
            </a:xfrm>
          </p:grpSpPr>
          <p:sp>
            <p:nvSpPr>
              <p:cNvPr id="63542" name="Rectangle 13"/>
              <p:cNvSpPr>
                <a:spLocks noChangeArrowheads="1"/>
              </p:cNvSpPr>
              <p:nvPr/>
            </p:nvSpPr>
            <p:spPr bwMode="auto">
              <a:xfrm>
                <a:off x="4032" y="2352"/>
                <a:ext cx="624" cy="192"/>
              </a:xfrm>
              <a:prstGeom prst="rect">
                <a:avLst/>
              </a:prstGeom>
              <a:solidFill>
                <a:srgbClr val="CC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63543" name="Picture 1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5" y="2352"/>
                <a:ext cx="62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3544" name="Text Box 15"/>
              <p:cNvSpPr txBox="1">
                <a:spLocks noChangeArrowheads="1"/>
              </p:cNvSpPr>
              <p:nvPr/>
            </p:nvSpPr>
            <p:spPr bwMode="auto">
              <a:xfrm>
                <a:off x="4176" y="21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i="1">
                  <a:solidFill>
                    <a:srgbClr val="000000"/>
                  </a:solidFill>
                  <a:latin typeface="Tahoma" panose="020B0604030504040204" pitchFamily="34" charset="0"/>
                </a:endParaRPr>
              </a:p>
            </p:txBody>
          </p:sp>
        </p:grpSp>
        <p:grpSp>
          <p:nvGrpSpPr>
            <p:cNvPr id="63502" name="Group 16"/>
            <p:cNvGrpSpPr>
              <a:grpSpLocks/>
            </p:cNvGrpSpPr>
            <p:nvPr/>
          </p:nvGrpSpPr>
          <p:grpSpPr bwMode="auto">
            <a:xfrm rot="10800000">
              <a:off x="4496" y="2448"/>
              <a:ext cx="496" cy="336"/>
              <a:chOff x="1536" y="1728"/>
              <a:chExt cx="480" cy="336"/>
            </a:xfrm>
          </p:grpSpPr>
          <p:sp>
            <p:nvSpPr>
              <p:cNvPr id="63521" name="Rectangle 17"/>
              <p:cNvSpPr>
                <a:spLocks noChangeArrowheads="1"/>
              </p:cNvSpPr>
              <p:nvPr/>
            </p:nvSpPr>
            <p:spPr bwMode="auto">
              <a:xfrm>
                <a:off x="1536" y="1728"/>
                <a:ext cx="480" cy="33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63522" name="Group 18"/>
              <p:cNvGrpSpPr>
                <a:grpSpLocks/>
              </p:cNvGrpSpPr>
              <p:nvPr/>
            </p:nvGrpSpPr>
            <p:grpSpPr bwMode="auto">
              <a:xfrm>
                <a:off x="1578" y="1824"/>
                <a:ext cx="54" cy="192"/>
                <a:chOff x="2154" y="3360"/>
                <a:chExt cx="54" cy="192"/>
              </a:xfrm>
            </p:grpSpPr>
            <p:sp>
              <p:nvSpPr>
                <p:cNvPr id="63540" name="Line 19"/>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3541" name="Line 20"/>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63523" name="Group 21"/>
              <p:cNvGrpSpPr>
                <a:grpSpLocks/>
              </p:cNvGrpSpPr>
              <p:nvPr/>
            </p:nvGrpSpPr>
            <p:grpSpPr bwMode="auto">
              <a:xfrm>
                <a:off x="1632" y="1824"/>
                <a:ext cx="54" cy="192"/>
                <a:chOff x="2154" y="3360"/>
                <a:chExt cx="54" cy="192"/>
              </a:xfrm>
            </p:grpSpPr>
            <p:sp>
              <p:nvSpPr>
                <p:cNvPr id="63538" name="Line 22"/>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3539" name="Line 23"/>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63524" name="Group 24"/>
              <p:cNvGrpSpPr>
                <a:grpSpLocks/>
              </p:cNvGrpSpPr>
              <p:nvPr/>
            </p:nvGrpSpPr>
            <p:grpSpPr bwMode="auto">
              <a:xfrm>
                <a:off x="1709" y="1824"/>
                <a:ext cx="54" cy="192"/>
                <a:chOff x="2154" y="3360"/>
                <a:chExt cx="54" cy="192"/>
              </a:xfrm>
            </p:grpSpPr>
            <p:sp>
              <p:nvSpPr>
                <p:cNvPr id="63536" name="Line 25"/>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3537" name="Line 26"/>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63525" name="Group 27"/>
              <p:cNvGrpSpPr>
                <a:grpSpLocks/>
              </p:cNvGrpSpPr>
              <p:nvPr/>
            </p:nvGrpSpPr>
            <p:grpSpPr bwMode="auto">
              <a:xfrm>
                <a:off x="1776" y="1824"/>
                <a:ext cx="54" cy="192"/>
                <a:chOff x="2154" y="3360"/>
                <a:chExt cx="54" cy="192"/>
              </a:xfrm>
            </p:grpSpPr>
            <p:sp>
              <p:nvSpPr>
                <p:cNvPr id="63534" name="Line 28"/>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3535" name="Line 29"/>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63526" name="Group 30"/>
              <p:cNvGrpSpPr>
                <a:grpSpLocks/>
              </p:cNvGrpSpPr>
              <p:nvPr/>
            </p:nvGrpSpPr>
            <p:grpSpPr bwMode="auto">
              <a:xfrm>
                <a:off x="1837" y="1824"/>
                <a:ext cx="54" cy="192"/>
                <a:chOff x="2154" y="3360"/>
                <a:chExt cx="54" cy="192"/>
              </a:xfrm>
            </p:grpSpPr>
            <p:sp>
              <p:nvSpPr>
                <p:cNvPr id="63532" name="Line 31"/>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3533" name="Line 32"/>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63527" name="Group 33"/>
              <p:cNvGrpSpPr>
                <a:grpSpLocks/>
              </p:cNvGrpSpPr>
              <p:nvPr/>
            </p:nvGrpSpPr>
            <p:grpSpPr bwMode="auto">
              <a:xfrm>
                <a:off x="1901" y="1812"/>
                <a:ext cx="54" cy="192"/>
                <a:chOff x="2154" y="3360"/>
                <a:chExt cx="54" cy="192"/>
              </a:xfrm>
            </p:grpSpPr>
            <p:sp>
              <p:nvSpPr>
                <p:cNvPr id="63530" name="Line 34"/>
                <p:cNvSpPr>
                  <a:spLocks noChangeShapeType="1"/>
                </p:cNvSpPr>
                <p:nvPr/>
              </p:nvSpPr>
              <p:spPr bwMode="auto">
                <a:xfrm>
                  <a:off x="2208" y="3360"/>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3531" name="Line 35"/>
                <p:cNvSpPr>
                  <a:spLocks noChangeShapeType="1"/>
                </p:cNvSpPr>
                <p:nvPr/>
              </p:nvSpPr>
              <p:spPr bwMode="auto">
                <a:xfrm flipH="1">
                  <a:off x="2154" y="3360"/>
                  <a:ext cx="54" cy="1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63528" name="Line 36"/>
              <p:cNvSpPr>
                <a:spLocks noChangeShapeType="1"/>
              </p:cNvSpPr>
              <p:nvPr/>
            </p:nvSpPr>
            <p:spPr bwMode="auto">
              <a:xfrm>
                <a:off x="1549" y="1908"/>
                <a:ext cx="35" cy="10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3529" name="Line 37"/>
              <p:cNvSpPr>
                <a:spLocks noChangeShapeType="1"/>
              </p:cNvSpPr>
              <p:nvPr/>
            </p:nvSpPr>
            <p:spPr bwMode="auto">
              <a:xfrm flipV="1">
                <a:off x="1968" y="1872"/>
                <a:ext cx="48" cy="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63503" name="Oval 38"/>
            <p:cNvSpPr>
              <a:spLocks noChangeArrowheads="1"/>
            </p:cNvSpPr>
            <p:nvPr/>
          </p:nvSpPr>
          <p:spPr bwMode="auto">
            <a:xfrm>
              <a:off x="3936" y="2473"/>
              <a:ext cx="288" cy="240"/>
            </a:xfrm>
            <a:prstGeom prst="ellipse">
              <a:avLst/>
            </a:prstGeom>
            <a:solidFill>
              <a:srgbClr val="CCFFCC"/>
            </a:solidFill>
            <a:ln w="38100">
              <a:solidFill>
                <a:srgbClr val="000000"/>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63504" name="Group 39"/>
            <p:cNvGrpSpPr>
              <a:grpSpLocks/>
            </p:cNvGrpSpPr>
            <p:nvPr/>
          </p:nvGrpSpPr>
          <p:grpSpPr bwMode="auto">
            <a:xfrm>
              <a:off x="3978" y="2526"/>
              <a:ext cx="192" cy="143"/>
              <a:chOff x="3408" y="3168"/>
              <a:chExt cx="530" cy="191"/>
            </a:xfrm>
          </p:grpSpPr>
          <p:grpSp>
            <p:nvGrpSpPr>
              <p:cNvPr id="63515" name="Group 40"/>
              <p:cNvGrpSpPr>
                <a:grpSpLocks/>
              </p:cNvGrpSpPr>
              <p:nvPr/>
            </p:nvGrpSpPr>
            <p:grpSpPr bwMode="auto">
              <a:xfrm>
                <a:off x="3408" y="3168"/>
                <a:ext cx="288" cy="112"/>
                <a:chOff x="3408" y="3168"/>
                <a:chExt cx="288" cy="112"/>
              </a:xfrm>
            </p:grpSpPr>
            <p:sp>
              <p:nvSpPr>
                <p:cNvPr id="63519" name="Freeform 41"/>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520" name="Freeform 42"/>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63516" name="Group 43"/>
              <p:cNvGrpSpPr>
                <a:grpSpLocks/>
              </p:cNvGrpSpPr>
              <p:nvPr/>
            </p:nvGrpSpPr>
            <p:grpSpPr bwMode="auto">
              <a:xfrm flipV="1">
                <a:off x="3650" y="3247"/>
                <a:ext cx="288" cy="112"/>
                <a:chOff x="3408" y="3168"/>
                <a:chExt cx="288" cy="112"/>
              </a:xfrm>
            </p:grpSpPr>
            <p:sp>
              <p:nvSpPr>
                <p:cNvPr id="63517" name="Freeform 44"/>
                <p:cNvSpPr>
                  <a:spLocks/>
                </p:cNvSpPr>
                <p:nvPr/>
              </p:nvSpPr>
              <p:spPr bwMode="auto">
                <a:xfrm>
                  <a:off x="3408"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518" name="Freeform 45"/>
                <p:cNvSpPr>
                  <a:spLocks/>
                </p:cNvSpPr>
                <p:nvPr/>
              </p:nvSpPr>
              <p:spPr bwMode="auto">
                <a:xfrm flipH="1">
                  <a:off x="3504" y="3168"/>
                  <a:ext cx="192" cy="112"/>
                </a:xfrm>
                <a:custGeom>
                  <a:avLst/>
                  <a:gdLst>
                    <a:gd name="T0" fmla="*/ 0 w 192"/>
                    <a:gd name="T1" fmla="*/ 112 h 112"/>
                    <a:gd name="T2" fmla="*/ 96 w 192"/>
                    <a:gd name="T3" fmla="*/ 16 h 112"/>
                    <a:gd name="T4" fmla="*/ 192 w 192"/>
                    <a:gd name="T5" fmla="*/ 16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112"/>
                      </a:moveTo>
                      <a:cubicBezTo>
                        <a:pt x="32" y="72"/>
                        <a:pt x="64" y="32"/>
                        <a:pt x="96" y="16"/>
                      </a:cubicBezTo>
                      <a:cubicBezTo>
                        <a:pt x="128" y="0"/>
                        <a:pt x="184" y="16"/>
                        <a:pt x="192" y="16"/>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
          <p:nvSpPr>
            <p:cNvPr id="63505" name="Text Box 46"/>
            <p:cNvSpPr txBox="1">
              <a:spLocks noChangeArrowheads="1"/>
            </p:cNvSpPr>
            <p:nvPr/>
          </p:nvSpPr>
          <p:spPr bwMode="auto">
            <a:xfrm>
              <a:off x="3744" y="2688"/>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 Hz</a:t>
              </a:r>
            </a:p>
          </p:txBody>
        </p:sp>
        <p:sp>
          <p:nvSpPr>
            <p:cNvPr id="63506" name="Text Box 47"/>
            <p:cNvSpPr txBox="1">
              <a:spLocks noChangeArrowheads="1"/>
            </p:cNvSpPr>
            <p:nvPr/>
          </p:nvSpPr>
          <p:spPr bwMode="auto">
            <a:xfrm>
              <a:off x="4128" y="1440"/>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0.5 H</a:t>
              </a:r>
            </a:p>
          </p:txBody>
        </p:sp>
        <p:sp>
          <p:nvSpPr>
            <p:cNvPr id="63507" name="Text Box 48"/>
            <p:cNvSpPr txBox="1">
              <a:spLocks noChangeArrowheads="1"/>
            </p:cNvSpPr>
            <p:nvPr/>
          </p:nvSpPr>
          <p:spPr bwMode="auto">
            <a:xfrm>
              <a:off x="4512" y="2688"/>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60 </a:t>
              </a:r>
              <a:r>
                <a:rPr lang="en-US" altLang="en-US" sz="2400">
                  <a:solidFill>
                    <a:srgbClr val="000000"/>
                  </a:solidFill>
                  <a:latin typeface="Symbol" panose="05050102010706020507" pitchFamily="18" charset="2"/>
                </a:rPr>
                <a:t>W</a:t>
              </a:r>
              <a:endParaRPr lang="en-US" altLang="en-US" sz="2400">
                <a:solidFill>
                  <a:srgbClr val="000000"/>
                </a:solidFill>
                <a:latin typeface="Tahoma" panose="020B0604030504040204" pitchFamily="34" charset="0"/>
              </a:endParaRPr>
            </a:p>
          </p:txBody>
        </p:sp>
        <p:sp>
          <p:nvSpPr>
            <p:cNvPr id="63508" name="Text Box 49"/>
            <p:cNvSpPr txBox="1">
              <a:spLocks noChangeArrowheads="1"/>
            </p:cNvSpPr>
            <p:nvPr/>
          </p:nvSpPr>
          <p:spPr bwMode="auto">
            <a:xfrm>
              <a:off x="3744" y="2160"/>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120 V</a:t>
              </a:r>
            </a:p>
          </p:txBody>
        </p:sp>
        <p:sp>
          <p:nvSpPr>
            <p:cNvPr id="63509" name="Text Box 50"/>
            <p:cNvSpPr txBox="1">
              <a:spLocks noChangeArrowheads="1"/>
            </p:cNvSpPr>
            <p:nvPr/>
          </p:nvSpPr>
          <p:spPr bwMode="auto">
            <a:xfrm>
              <a:off x="4464" y="1968"/>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0000"/>
                  </a:solidFill>
                  <a:latin typeface="Tahoma" panose="020B0604030504040204" pitchFamily="34" charset="0"/>
                </a:rPr>
                <a:t>8</a:t>
              </a:r>
              <a:r>
                <a:rPr lang="en-US" altLang="en-US" sz="2400" i="1">
                  <a:solidFill>
                    <a:srgbClr val="000000"/>
                  </a:solidFill>
                  <a:latin typeface="Tahoma" panose="020B0604030504040204" pitchFamily="34" charset="0"/>
                </a:rPr>
                <a:t> </a:t>
              </a:r>
              <a:r>
                <a:rPr lang="en-US" altLang="en-US" sz="2400">
                  <a:solidFill>
                    <a:srgbClr val="000000"/>
                  </a:solidFill>
                  <a:latin typeface="Symbol" panose="05050102010706020507" pitchFamily="18" charset="2"/>
                </a:rPr>
                <a:t>m</a:t>
              </a:r>
              <a:r>
                <a:rPr lang="en-US" altLang="en-US" sz="2400">
                  <a:solidFill>
                    <a:srgbClr val="000000"/>
                  </a:solidFill>
                  <a:latin typeface="Tahoma" panose="020B0604030504040204" pitchFamily="34" charset="0"/>
                </a:rPr>
                <a:t>F</a:t>
              </a:r>
              <a:endParaRPr lang="en-US" altLang="en-US" sz="2400" i="1">
                <a:solidFill>
                  <a:srgbClr val="000000"/>
                </a:solidFill>
                <a:latin typeface="Tahoma" panose="020B0604030504040204" pitchFamily="34" charset="0"/>
              </a:endParaRPr>
            </a:p>
          </p:txBody>
        </p:sp>
        <p:grpSp>
          <p:nvGrpSpPr>
            <p:cNvPr id="63510" name="Group 51"/>
            <p:cNvGrpSpPr>
              <a:grpSpLocks/>
            </p:cNvGrpSpPr>
            <p:nvPr/>
          </p:nvGrpSpPr>
          <p:grpSpPr bwMode="auto">
            <a:xfrm rot="5400000">
              <a:off x="5171" y="2098"/>
              <a:ext cx="144" cy="267"/>
              <a:chOff x="2880" y="2640"/>
              <a:chExt cx="144" cy="315"/>
            </a:xfrm>
          </p:grpSpPr>
          <p:sp>
            <p:nvSpPr>
              <p:cNvPr id="63512" name="Rectangle 52"/>
              <p:cNvSpPr>
                <a:spLocks noChangeArrowheads="1"/>
              </p:cNvSpPr>
              <p:nvPr/>
            </p:nvSpPr>
            <p:spPr bwMode="auto">
              <a:xfrm>
                <a:off x="2883" y="2640"/>
                <a:ext cx="141" cy="315"/>
              </a:xfrm>
              <a:prstGeom prst="rect">
                <a:avLst/>
              </a:prstGeom>
              <a:solidFill>
                <a:srgbClr val="CC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513" name="Line 53"/>
              <p:cNvSpPr>
                <a:spLocks noChangeShapeType="1"/>
              </p:cNvSpPr>
              <p:nvPr/>
            </p:nvSpPr>
            <p:spPr bwMode="auto">
              <a:xfrm>
                <a:off x="2880" y="2736"/>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3514" name="Line 54"/>
              <p:cNvSpPr>
                <a:spLocks noChangeShapeType="1"/>
              </p:cNvSpPr>
              <p:nvPr/>
            </p:nvSpPr>
            <p:spPr bwMode="auto">
              <a:xfrm>
                <a:off x="3024" y="2736"/>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63511" name="Text Box 55"/>
            <p:cNvSpPr txBox="1">
              <a:spLocks noChangeArrowheads="1"/>
            </p:cNvSpPr>
            <p:nvPr/>
          </p:nvSpPr>
          <p:spPr bwMode="auto">
            <a:xfrm>
              <a:off x="3408" y="1152"/>
              <a:ext cx="20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latin typeface="Tahoma" panose="020B0604030504040204" pitchFamily="34" charset="0"/>
                </a:rPr>
                <a:t>Resonance </a:t>
              </a:r>
              <a:r>
                <a:rPr lang="en-US" altLang="en-US" i="1">
                  <a:solidFill>
                    <a:srgbClr val="000000"/>
                  </a:solidFill>
                  <a:latin typeface="Tahoma" panose="020B0604030504040204" pitchFamily="34" charset="0"/>
                </a:rPr>
                <a:t>X</a:t>
              </a:r>
              <a:r>
                <a:rPr lang="en-US" altLang="en-US" i="1" baseline="-25000">
                  <a:solidFill>
                    <a:srgbClr val="000000"/>
                  </a:solidFill>
                  <a:latin typeface="Tahoma" panose="020B0604030504040204" pitchFamily="34" charset="0"/>
                </a:rPr>
                <a:t>L</a:t>
              </a:r>
              <a:r>
                <a:rPr lang="en-US" altLang="en-US" i="1">
                  <a:solidFill>
                    <a:srgbClr val="000000"/>
                  </a:solidFill>
                  <a:latin typeface="Tahoma" panose="020B0604030504040204" pitchFamily="34" charset="0"/>
                </a:rPr>
                <a:t> = X</a:t>
              </a:r>
              <a:r>
                <a:rPr lang="en-US" altLang="en-US" i="1" baseline="-25000">
                  <a:solidFill>
                    <a:srgbClr val="000000"/>
                  </a:solidFill>
                  <a:latin typeface="Tahoma" panose="020B0604030504040204" pitchFamily="34" charset="0"/>
                </a:rPr>
                <a:t>C</a:t>
              </a:r>
              <a:endParaRPr lang="en-US" altLang="en-US" i="1">
                <a:solidFill>
                  <a:srgbClr val="000000"/>
                </a:solidFill>
                <a:latin typeface="Tahoma" panose="020B0604030504040204" pitchFamily="34" charset="0"/>
              </a:endParaRPr>
            </a:p>
          </p:txBody>
        </p:sp>
      </p:grpSp>
      <p:sp>
        <p:nvSpPr>
          <p:cNvPr id="825400" name="Text Box 56"/>
          <p:cNvSpPr txBox="1">
            <a:spLocks noChangeArrowheads="1"/>
          </p:cNvSpPr>
          <p:nvPr/>
        </p:nvSpPr>
        <p:spPr bwMode="auto">
          <a:xfrm>
            <a:off x="533400" y="1905000"/>
            <a:ext cx="4800600" cy="519113"/>
          </a:xfrm>
          <a:prstGeom prst="rect">
            <a:avLst/>
          </a:prstGeom>
          <a:noFill/>
          <a:ln w="38100">
            <a:noFill/>
            <a:miter lim="800000"/>
            <a:headEnd/>
            <a:tailEnd/>
          </a:ln>
          <a:effectLst/>
        </p:spPr>
        <p:txBody>
          <a:bodyPr>
            <a:spAutoFit/>
          </a:bodyPr>
          <a:lstStyle/>
          <a:p>
            <a:pPr>
              <a:defRPr/>
            </a:pPr>
            <a:r>
              <a:rPr lang="en-US" i="1">
                <a:effectLst>
                  <a:outerShdw blurRad="38100" dist="38100" dir="2700000" algn="tl">
                    <a:srgbClr val="000000"/>
                  </a:outerShdw>
                </a:effectLst>
                <a:latin typeface="Tahoma" pitchFamily="34" charset="0"/>
                <a:cs typeface="+mn-cs"/>
              </a:rPr>
              <a:t>P = i</a:t>
            </a:r>
            <a:r>
              <a:rPr lang="en-US" i="1" baseline="30000">
                <a:effectLst>
                  <a:outerShdw blurRad="38100" dist="38100" dir="2700000" algn="tl">
                    <a:srgbClr val="000000"/>
                  </a:outerShdw>
                </a:effectLst>
                <a:latin typeface="Tahoma" pitchFamily="34" charset="0"/>
                <a:cs typeface="+mn-cs"/>
              </a:rPr>
              <a:t>2</a:t>
            </a:r>
            <a:r>
              <a:rPr lang="en-US" i="1">
                <a:effectLst>
                  <a:outerShdw blurRad="38100" dist="38100" dir="2700000" algn="tl">
                    <a:srgbClr val="000000"/>
                  </a:outerShdw>
                </a:effectLst>
                <a:latin typeface="Tahoma" pitchFamily="34" charset="0"/>
                <a:cs typeface="+mn-cs"/>
              </a:rPr>
              <a:t>R</a:t>
            </a:r>
            <a:r>
              <a:rPr lang="en-US">
                <a:effectLst>
                  <a:outerShdw blurRad="38100" dist="38100" dir="2700000" algn="tl">
                    <a:srgbClr val="000000"/>
                  </a:outerShdw>
                </a:effectLst>
                <a:latin typeface="Tahoma" pitchFamily="34" charset="0"/>
                <a:cs typeface="+mn-cs"/>
              </a:rPr>
              <a:t> = (0.0905 A)</a:t>
            </a:r>
            <a:r>
              <a:rPr lang="en-US" baseline="30000">
                <a:effectLst>
                  <a:outerShdw blurRad="38100" dist="38100" dir="2700000" algn="tl">
                    <a:srgbClr val="000000"/>
                  </a:outerShdw>
                </a:effectLst>
                <a:latin typeface="Tahoma" pitchFamily="34" charset="0"/>
                <a:cs typeface="+mn-cs"/>
              </a:rPr>
              <a:t>2</a:t>
            </a:r>
            <a:r>
              <a:rPr lang="en-US">
                <a:effectLst>
                  <a:outerShdw blurRad="38100" dist="38100" dir="2700000" algn="tl">
                    <a:srgbClr val="000000"/>
                  </a:outerShdw>
                </a:effectLst>
                <a:latin typeface="Tahoma" pitchFamily="34" charset="0"/>
                <a:cs typeface="+mn-cs"/>
              </a:rPr>
              <a:t>(60 </a:t>
            </a:r>
            <a:r>
              <a:rPr lang="en-US">
                <a:effectLst>
                  <a:outerShdw blurRad="38100" dist="38100" dir="2700000" algn="tl">
                    <a:srgbClr val="000000"/>
                  </a:outerShdw>
                </a:effectLst>
                <a:latin typeface="Symbol" pitchFamily="18" charset="2"/>
                <a:cs typeface="+mn-cs"/>
              </a:rPr>
              <a:t>W)</a:t>
            </a:r>
            <a:endParaRPr lang="en-US">
              <a:effectLst>
                <a:outerShdw blurRad="38100" dist="38100" dir="2700000" algn="tl">
                  <a:srgbClr val="000000"/>
                </a:outerShdw>
              </a:effectLst>
              <a:latin typeface="Tahoma" pitchFamily="34" charset="0"/>
              <a:cs typeface="+mn-cs"/>
            </a:endParaRPr>
          </a:p>
        </p:txBody>
      </p:sp>
      <p:sp>
        <p:nvSpPr>
          <p:cNvPr id="825401" name="Text Box 57"/>
          <p:cNvSpPr txBox="1">
            <a:spLocks noChangeArrowheads="1"/>
          </p:cNvSpPr>
          <p:nvPr/>
        </p:nvSpPr>
        <p:spPr bwMode="auto">
          <a:xfrm>
            <a:off x="914400" y="2590800"/>
            <a:ext cx="3810000" cy="557213"/>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txBody>
          <a:bodyPr>
            <a:spAutoFit/>
          </a:bodyPr>
          <a:lstStyle/>
          <a:p>
            <a:pPr>
              <a:defRPr/>
            </a:pPr>
            <a:r>
              <a:rPr lang="en-US" i="1">
                <a:solidFill>
                  <a:srgbClr val="000000"/>
                </a:solidFill>
                <a:latin typeface="Tahoma" pitchFamily="34" charset="0"/>
                <a:cs typeface="+mn-cs"/>
              </a:rPr>
              <a:t>Average P</a:t>
            </a:r>
            <a:r>
              <a:rPr lang="en-US">
                <a:solidFill>
                  <a:srgbClr val="000000"/>
                </a:solidFill>
                <a:latin typeface="Tahoma" pitchFamily="34" charset="0"/>
                <a:cs typeface="+mn-cs"/>
              </a:rPr>
              <a:t> = 0.491 W</a:t>
            </a:r>
          </a:p>
        </p:txBody>
      </p:sp>
      <p:sp>
        <p:nvSpPr>
          <p:cNvPr id="825402" name="Text Box 58"/>
          <p:cNvSpPr txBox="1">
            <a:spLocks noChangeArrowheads="1"/>
          </p:cNvSpPr>
          <p:nvPr/>
        </p:nvSpPr>
        <p:spPr bwMode="auto">
          <a:xfrm>
            <a:off x="304800" y="3429000"/>
            <a:ext cx="5181600" cy="519113"/>
          </a:xfrm>
          <a:prstGeom prst="rect">
            <a:avLst/>
          </a:prstGeom>
          <a:noFill/>
          <a:ln w="38100">
            <a:noFill/>
            <a:miter lim="800000"/>
            <a:headEnd/>
            <a:tailEnd/>
          </a:ln>
          <a:effectLst/>
        </p:spPr>
        <p:txBody>
          <a:bodyPr>
            <a:spAutoFit/>
          </a:bodyPr>
          <a:lstStyle/>
          <a:p>
            <a:pPr>
              <a:defRPr/>
            </a:pPr>
            <a:r>
              <a:rPr lang="en-US">
                <a:effectLst>
                  <a:outerShdw blurRad="38100" dist="38100" dir="2700000" algn="tl">
                    <a:srgbClr val="000000"/>
                  </a:outerShdw>
                </a:effectLst>
                <a:latin typeface="Tahoma" pitchFamily="34" charset="0"/>
                <a:cs typeface="+mn-cs"/>
              </a:rPr>
              <a:t>The power factor is: </a:t>
            </a:r>
            <a:r>
              <a:rPr lang="en-US">
                <a:solidFill>
                  <a:srgbClr val="FFFF00"/>
                </a:solidFill>
                <a:effectLst>
                  <a:outerShdw blurRad="38100" dist="38100" dir="2700000" algn="tl">
                    <a:srgbClr val="000000"/>
                  </a:outerShdw>
                </a:effectLst>
                <a:latin typeface="Tahoma" pitchFamily="34" charset="0"/>
                <a:cs typeface="+mn-cs"/>
              </a:rPr>
              <a:t>Cos 60.5</a:t>
            </a:r>
            <a:r>
              <a:rPr lang="en-US" baseline="30000">
                <a:solidFill>
                  <a:srgbClr val="FFFF00"/>
                </a:solidFill>
                <a:effectLst>
                  <a:outerShdw blurRad="38100" dist="38100" dir="2700000" algn="tl">
                    <a:srgbClr val="000000"/>
                  </a:outerShdw>
                </a:effectLst>
                <a:latin typeface="Tahoma" pitchFamily="34" charset="0"/>
                <a:cs typeface="+mn-cs"/>
              </a:rPr>
              <a:t>0</a:t>
            </a:r>
            <a:r>
              <a:rPr lang="en-US">
                <a:effectLst>
                  <a:outerShdw blurRad="38100" dist="38100" dir="2700000" algn="tl">
                    <a:srgbClr val="000000"/>
                  </a:outerShdw>
                </a:effectLst>
                <a:latin typeface="Tahoma" pitchFamily="34" charset="0"/>
                <a:cs typeface="+mn-cs"/>
              </a:rPr>
              <a:t> </a:t>
            </a:r>
          </a:p>
        </p:txBody>
      </p:sp>
      <p:sp>
        <p:nvSpPr>
          <p:cNvPr id="825403" name="Text Box 59"/>
          <p:cNvSpPr txBox="1">
            <a:spLocks noChangeArrowheads="1"/>
          </p:cNvSpPr>
          <p:nvPr/>
        </p:nvSpPr>
        <p:spPr bwMode="auto">
          <a:xfrm>
            <a:off x="609600" y="4191000"/>
            <a:ext cx="4419600" cy="557213"/>
          </a:xfrm>
          <a:prstGeom prst="rect">
            <a:avLst/>
          </a:prstGeom>
          <a:solidFill>
            <a:srgbClr val="FFFFCC"/>
          </a:solidFill>
          <a:ln w="38100">
            <a:solidFill>
              <a:srgbClr val="000000"/>
            </a:solidFill>
            <a:miter lim="800000"/>
            <a:headEnd/>
            <a:tailEnd/>
          </a:ln>
          <a:effectLst>
            <a:outerShdw dist="107763" dir="2700000" algn="ctr" rotWithShape="0">
              <a:schemeClr val="bg2"/>
            </a:outerShdw>
          </a:effectLst>
        </p:spPr>
        <p:txBody>
          <a:bodyPr>
            <a:spAutoFit/>
          </a:bodyPr>
          <a:lstStyle/>
          <a:p>
            <a:pPr>
              <a:defRPr/>
            </a:pPr>
            <a:r>
              <a:rPr lang="en-US">
                <a:solidFill>
                  <a:srgbClr val="000000"/>
                </a:solidFill>
                <a:latin typeface="Tahoma" pitchFamily="34" charset="0"/>
                <a:cs typeface="+mn-cs"/>
              </a:rPr>
              <a:t>Cos </a:t>
            </a:r>
            <a:r>
              <a:rPr lang="en-US">
                <a:solidFill>
                  <a:srgbClr val="000000"/>
                </a:solidFill>
                <a:latin typeface="Symbol" pitchFamily="18" charset="2"/>
                <a:cs typeface="+mn-cs"/>
              </a:rPr>
              <a:t>f</a:t>
            </a:r>
            <a:r>
              <a:rPr lang="en-US">
                <a:solidFill>
                  <a:srgbClr val="000000"/>
                </a:solidFill>
                <a:latin typeface="Tahoma" pitchFamily="34" charset="0"/>
                <a:cs typeface="+mn-cs"/>
              </a:rPr>
              <a:t> = 0.492 or 49.2%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25346"/>
                                        </p:tgtEl>
                                        <p:attrNameLst>
                                          <p:attrName>style.visibility</p:attrName>
                                        </p:attrNameLst>
                                      </p:cBhvr>
                                      <p:to>
                                        <p:strVal val="visible"/>
                                      </p:to>
                                    </p:set>
                                    <p:animEffect transition="in" filter="box(out)">
                                      <p:cBhvr>
                                        <p:cTn id="7" dur="500"/>
                                        <p:tgtEl>
                                          <p:spTgt spid="82534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17"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ppt_h/2"/>
                                          </p:val>
                                        </p:tav>
                                        <p:tav tm="100000">
                                          <p:val>
                                            <p:strVal val="#ppt_y"/>
                                          </p:val>
                                        </p:tav>
                                      </p:tavLst>
                                    </p:anim>
                                    <p:anim calcmode="lin" valueType="num">
                                      <p:cBhvr>
                                        <p:cTn id="13" dur="500" fill="hold"/>
                                        <p:tgtEl>
                                          <p:spTgt spid="2"/>
                                        </p:tgtEl>
                                        <p:attrNameLst>
                                          <p:attrName>ppt_w</p:attrName>
                                        </p:attrNameLst>
                                      </p:cBhvr>
                                      <p:tavLst>
                                        <p:tav tm="0">
                                          <p:val>
                                            <p:strVal val="#ppt_w"/>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25400"/>
                                        </p:tgtEl>
                                        <p:attrNameLst>
                                          <p:attrName>style.visibility</p:attrName>
                                        </p:attrNameLst>
                                      </p:cBhvr>
                                      <p:to>
                                        <p:strVal val="visible"/>
                                      </p:to>
                                    </p:set>
                                    <p:anim calcmode="lin" valueType="num">
                                      <p:cBhvr additive="base">
                                        <p:cTn id="19" dur="500" fill="hold"/>
                                        <p:tgtEl>
                                          <p:spTgt spid="825400"/>
                                        </p:tgtEl>
                                        <p:attrNameLst>
                                          <p:attrName>ppt_x</p:attrName>
                                        </p:attrNameLst>
                                      </p:cBhvr>
                                      <p:tavLst>
                                        <p:tav tm="0">
                                          <p:val>
                                            <p:strVal val="0-#ppt_w/2"/>
                                          </p:val>
                                        </p:tav>
                                        <p:tav tm="100000">
                                          <p:val>
                                            <p:strVal val="#ppt_x"/>
                                          </p:val>
                                        </p:tav>
                                      </p:tavLst>
                                    </p:anim>
                                    <p:anim calcmode="lin" valueType="num">
                                      <p:cBhvr additive="base">
                                        <p:cTn id="20" dur="500" fill="hold"/>
                                        <p:tgtEl>
                                          <p:spTgt spid="8254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Jungle Menu Comma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5401"/>
                                        </p:tgtEl>
                                        <p:attrNameLst>
                                          <p:attrName>style.visibility</p:attrName>
                                        </p:attrNameLst>
                                      </p:cBhvr>
                                      <p:to>
                                        <p:strVal val="visible"/>
                                      </p:to>
                                    </p:set>
                                    <p:anim calcmode="lin" valueType="num">
                                      <p:cBhvr additive="base">
                                        <p:cTn id="25" dur="500" fill="hold"/>
                                        <p:tgtEl>
                                          <p:spTgt spid="825401"/>
                                        </p:tgtEl>
                                        <p:attrNameLst>
                                          <p:attrName>ppt_x</p:attrName>
                                        </p:attrNameLst>
                                      </p:cBhvr>
                                      <p:tavLst>
                                        <p:tav tm="0">
                                          <p:val>
                                            <p:strVal val="0-#ppt_w/2"/>
                                          </p:val>
                                        </p:tav>
                                        <p:tav tm="100000">
                                          <p:val>
                                            <p:strVal val="#ppt_x"/>
                                          </p:val>
                                        </p:tav>
                                      </p:tavLst>
                                    </p:anim>
                                    <p:anim calcmode="lin" valueType="num">
                                      <p:cBhvr additive="base">
                                        <p:cTn id="26" dur="500" fill="hold"/>
                                        <p:tgtEl>
                                          <p:spTgt spid="8254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Jungle Menu Command.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5402"/>
                                        </p:tgtEl>
                                        <p:attrNameLst>
                                          <p:attrName>style.visibility</p:attrName>
                                        </p:attrNameLst>
                                      </p:cBhvr>
                                      <p:to>
                                        <p:strVal val="visible"/>
                                      </p:to>
                                    </p:set>
                                    <p:anim calcmode="lin" valueType="num">
                                      <p:cBhvr additive="base">
                                        <p:cTn id="31" dur="500" fill="hold"/>
                                        <p:tgtEl>
                                          <p:spTgt spid="825402"/>
                                        </p:tgtEl>
                                        <p:attrNameLst>
                                          <p:attrName>ppt_x</p:attrName>
                                        </p:attrNameLst>
                                      </p:cBhvr>
                                      <p:tavLst>
                                        <p:tav tm="0">
                                          <p:val>
                                            <p:strVal val="0-#ppt_w/2"/>
                                          </p:val>
                                        </p:tav>
                                        <p:tav tm="100000">
                                          <p:val>
                                            <p:strVal val="#ppt_x"/>
                                          </p:val>
                                        </p:tav>
                                      </p:tavLst>
                                    </p:anim>
                                    <p:anim calcmode="lin" valueType="num">
                                      <p:cBhvr additive="base">
                                        <p:cTn id="32" dur="500" fill="hold"/>
                                        <p:tgtEl>
                                          <p:spTgt spid="8254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Jungle Menu Command.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5403"/>
                                        </p:tgtEl>
                                        <p:attrNameLst>
                                          <p:attrName>style.visibility</p:attrName>
                                        </p:attrNameLst>
                                      </p:cBhvr>
                                      <p:to>
                                        <p:strVal val="visible"/>
                                      </p:to>
                                    </p:set>
                                    <p:anim calcmode="lin" valueType="num">
                                      <p:cBhvr additive="base">
                                        <p:cTn id="37" dur="500" fill="hold"/>
                                        <p:tgtEl>
                                          <p:spTgt spid="825403"/>
                                        </p:tgtEl>
                                        <p:attrNameLst>
                                          <p:attrName>ppt_x</p:attrName>
                                        </p:attrNameLst>
                                      </p:cBhvr>
                                      <p:tavLst>
                                        <p:tav tm="0">
                                          <p:val>
                                            <p:strVal val="0-#ppt_w/2"/>
                                          </p:val>
                                        </p:tav>
                                        <p:tav tm="100000">
                                          <p:val>
                                            <p:strVal val="#ppt_x"/>
                                          </p:val>
                                        </p:tav>
                                      </p:tavLst>
                                    </p:anim>
                                    <p:anim calcmode="lin" valueType="num">
                                      <p:cBhvr additive="base">
                                        <p:cTn id="38" dur="500" fill="hold"/>
                                        <p:tgtEl>
                                          <p:spTgt spid="825403"/>
                                        </p:tgtEl>
                                        <p:attrNameLst>
                                          <p:attrName>ppt_y</p:attrName>
                                        </p:attrNameLst>
                                      </p:cBhvr>
                                      <p:tavLst>
                                        <p:tav tm="0">
                                          <p:val>
                                            <p:strVal val="#ppt_y"/>
                                          </p:val>
                                        </p:tav>
                                        <p:tav tm="100000">
                                          <p:val>
                                            <p:strVal val="#ppt_y"/>
                                          </p:val>
                                        </p:tav>
                                      </p:tavLst>
                                    </p:anim>
                                  </p:childTnLst>
                                  <p:subTnLst>
                                    <p:cmd type="evt" cmd="onstopaudio">
                                      <p:cBhvr>
                                        <p:cTn display="0" masterRel="sameClick">
                                          <p:stCondLst>
                                            <p:cond evt="begin" delay="0">
                                              <p:tn val="35"/>
                                            </p:cond>
                                          </p:stCondLst>
                                        </p:cTn>
                                        <p:tgtEl>
                                          <p:sldTgt/>
                                        </p:tgtEl>
                                      </p:cBhvr>
                                    </p:cmd>
                                  </p:sub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825350"/>
                                        </p:tgtEl>
                                        <p:attrNameLst>
                                          <p:attrName>style.visibility</p:attrName>
                                        </p:attrNameLst>
                                      </p:cBhvr>
                                      <p:to>
                                        <p:strVal val="visible"/>
                                      </p:to>
                                    </p:set>
                                    <p:anim calcmode="lin" valueType="num">
                                      <p:cBhvr>
                                        <p:cTn id="43" dur="1000" fill="hold"/>
                                        <p:tgtEl>
                                          <p:spTgt spid="825350"/>
                                        </p:tgtEl>
                                        <p:attrNameLst>
                                          <p:attrName>ppt_w</p:attrName>
                                        </p:attrNameLst>
                                      </p:cBhvr>
                                      <p:tavLst>
                                        <p:tav tm="0">
                                          <p:val>
                                            <p:fltVal val="0"/>
                                          </p:val>
                                        </p:tav>
                                        <p:tav tm="100000">
                                          <p:val>
                                            <p:strVal val="#ppt_w"/>
                                          </p:val>
                                        </p:tav>
                                      </p:tavLst>
                                    </p:anim>
                                    <p:anim calcmode="lin" valueType="num">
                                      <p:cBhvr>
                                        <p:cTn id="44" dur="1000" fill="hold"/>
                                        <p:tgtEl>
                                          <p:spTgt spid="825350"/>
                                        </p:tgtEl>
                                        <p:attrNameLst>
                                          <p:attrName>ppt_h</p:attrName>
                                        </p:attrNameLst>
                                      </p:cBhvr>
                                      <p:tavLst>
                                        <p:tav tm="0">
                                          <p:val>
                                            <p:fltVal val="0"/>
                                          </p:val>
                                        </p:tav>
                                        <p:tav tm="100000">
                                          <p:val>
                                            <p:strVal val="#ppt_h"/>
                                          </p:val>
                                        </p:tav>
                                      </p:tavLst>
                                    </p:anim>
                                    <p:anim calcmode="lin" valueType="num">
                                      <p:cBhvr>
                                        <p:cTn id="45" dur="1000" fill="hold"/>
                                        <p:tgtEl>
                                          <p:spTgt spid="82535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82535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6" grpId="0" autoUpdateAnimBg="0"/>
      <p:bldP spid="825350" grpId="0" animBg="1" autoUpdateAnimBg="0"/>
      <p:bldP spid="825400" grpId="0" autoUpdateAnimBg="0"/>
      <p:bldP spid="825401" grpId="0" animBg="1" autoUpdateAnimBg="0"/>
      <p:bldP spid="825402" grpId="0" autoUpdateAnimBg="0"/>
      <p:bldP spid="825403"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74638"/>
            <a:ext cx="8229600" cy="715962"/>
          </a:xfrm>
        </p:spPr>
        <p:txBody>
          <a:bodyPr rtlCol="0">
            <a:normAutofit fontScale="90000"/>
          </a:bodyPr>
          <a:lstStyle/>
          <a:p>
            <a:pPr algn="l" eaLnBrk="1" fontAlgn="auto" hangingPunct="1">
              <a:spcAft>
                <a:spcPts val="0"/>
              </a:spcAft>
              <a:defRPr/>
            </a:pPr>
            <a:r>
              <a:rPr lang="en-US" dirty="0" smtClean="0">
                <a:solidFill>
                  <a:srgbClr val="00B050"/>
                </a:solidFill>
              </a:rPr>
              <a:t>Example:</a:t>
            </a:r>
          </a:p>
        </p:txBody>
      </p:sp>
      <p:sp>
        <p:nvSpPr>
          <p:cNvPr id="64515" name="Content Placeholder 2"/>
          <p:cNvSpPr>
            <a:spLocks noGrp="1"/>
          </p:cNvSpPr>
          <p:nvPr>
            <p:ph idx="1"/>
          </p:nvPr>
        </p:nvSpPr>
        <p:spPr/>
        <p:txBody>
          <a:bodyPr/>
          <a:lstStyle/>
          <a:p>
            <a:pPr eaLnBrk="1" hangingPunct="1">
              <a:buFontTx/>
              <a:buNone/>
            </a:pPr>
            <a:r>
              <a:rPr lang="en-US" altLang="en-US" smtClean="0"/>
              <a:t>A radio tunes in a station at 980 kHz at a capacitance of 3 </a:t>
            </a:r>
            <a:r>
              <a:rPr lang="en-US" altLang="en-US" smtClean="0">
                <a:latin typeface="Symbol" panose="05050102010706020507" pitchFamily="18" charset="2"/>
              </a:rPr>
              <a:t>m</a:t>
            </a:r>
            <a:r>
              <a:rPr lang="en-US" altLang="en-US" smtClean="0"/>
              <a:t>F.  What is the inductance of the circuit?</a:t>
            </a:r>
          </a:p>
          <a:p>
            <a:pPr eaLnBrk="1" hangingPunct="1">
              <a:buFontTx/>
              <a:buNone/>
            </a:pPr>
            <a:r>
              <a:rPr lang="en-US" altLang="en-US" smtClean="0"/>
              <a:t>X</a:t>
            </a:r>
            <a:r>
              <a:rPr lang="en-US" altLang="en-US" baseline="-25000" smtClean="0"/>
              <a:t>c=</a:t>
            </a:r>
            <a:r>
              <a:rPr lang="en-US" altLang="en-US" sz="6000" baseline="-25000" smtClean="0"/>
              <a:t>⅟ </a:t>
            </a:r>
            <a:r>
              <a:rPr lang="en-US" altLang="en-US" sz="4000" baseline="-25000" smtClean="0"/>
              <a:t>2</a:t>
            </a:r>
            <a:r>
              <a:rPr lang="el-GR" altLang="en-US" sz="4000" baseline="-25000" smtClean="0"/>
              <a:t>π</a:t>
            </a:r>
            <a:r>
              <a:rPr lang="en-US" altLang="en-US" sz="4000" baseline="-25000" smtClean="0"/>
              <a:t> f c</a:t>
            </a:r>
          </a:p>
          <a:p>
            <a:pPr eaLnBrk="1" hangingPunct="1">
              <a:buFontTx/>
              <a:buNone/>
            </a:pPr>
            <a:endParaRPr lang="en-US" altLang="en-US" baseline="-25000" smtClean="0"/>
          </a:p>
          <a:p>
            <a:pPr eaLnBrk="1" hangingPunct="1">
              <a:buFontTx/>
              <a:buNone/>
            </a:pPr>
            <a:r>
              <a:rPr lang="en-US" altLang="en-US" sz="2800" smtClean="0"/>
              <a:t> X </a:t>
            </a:r>
            <a:r>
              <a:rPr lang="en-US" altLang="en-US" sz="2800" baseline="-25000" smtClean="0"/>
              <a:t>C</a:t>
            </a:r>
            <a:r>
              <a:rPr lang="en-US" altLang="en-US" sz="2800" smtClean="0"/>
              <a:t>  =1/2x3.14x980x10</a:t>
            </a:r>
            <a:r>
              <a:rPr lang="en-US" altLang="en-US" sz="2800" baseline="30000" smtClean="0"/>
              <a:t>3</a:t>
            </a:r>
            <a:r>
              <a:rPr lang="en-US" altLang="en-US" sz="2800" smtClean="0"/>
              <a:t>x3x10</a:t>
            </a:r>
            <a:r>
              <a:rPr lang="en-US" altLang="en-US" sz="2800" baseline="30000" smtClean="0"/>
              <a:t>-6</a:t>
            </a:r>
          </a:p>
          <a:p>
            <a:pPr eaLnBrk="1" hangingPunct="1">
              <a:buFontTx/>
              <a:buNone/>
            </a:pPr>
            <a:r>
              <a:rPr lang="en-US" altLang="en-US" smtClean="0"/>
              <a:t>ANS:   8.8 X 10</a:t>
            </a:r>
            <a:r>
              <a:rPr lang="en-US" altLang="en-US" baseline="30000" smtClean="0"/>
              <a:t> -9</a:t>
            </a:r>
            <a:r>
              <a:rPr lang="en-US" altLang="en-US" smtClean="0"/>
              <a:t> H or 8.8 pH</a:t>
            </a:r>
          </a:p>
          <a:p>
            <a:pPr eaLnBrk="1" hangingPunct="1">
              <a:buFontTx/>
              <a:buNone/>
            </a:pPr>
            <a:endParaRPr lang="en-US" altLang="en-US"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sz="half" idx="4294967295"/>
          </p:nvPr>
        </p:nvSpPr>
        <p:spPr>
          <a:xfrm>
            <a:off x="0" y="381000"/>
            <a:ext cx="5638800" cy="2209800"/>
          </a:xfrm>
        </p:spPr>
        <p:txBody>
          <a:bodyPr/>
          <a:lstStyle/>
          <a:p>
            <a:pPr eaLnBrk="1" hangingPunct="1">
              <a:lnSpc>
                <a:spcPct val="90000"/>
              </a:lnSpc>
            </a:pPr>
            <a:r>
              <a:rPr lang="en-US" altLang="en-US" sz="2000" smtClean="0"/>
              <a:t>The graph shows the current through and the voltage across the resistor</a:t>
            </a:r>
          </a:p>
          <a:p>
            <a:pPr eaLnBrk="1" hangingPunct="1">
              <a:lnSpc>
                <a:spcPct val="90000"/>
              </a:lnSpc>
            </a:pPr>
            <a:r>
              <a:rPr lang="en-US" altLang="en-US" sz="2000" smtClean="0"/>
              <a:t>The current and the voltage reach their maximum values at the same time</a:t>
            </a:r>
          </a:p>
          <a:p>
            <a:pPr eaLnBrk="1" hangingPunct="1">
              <a:lnSpc>
                <a:spcPct val="90000"/>
              </a:lnSpc>
            </a:pPr>
            <a:r>
              <a:rPr lang="en-US" altLang="en-US" sz="2000" smtClean="0"/>
              <a:t>The current and the voltage are said to be </a:t>
            </a:r>
            <a:r>
              <a:rPr lang="en-US" altLang="en-US" sz="2000" i="1" smtClean="0"/>
              <a:t>in phase</a:t>
            </a:r>
            <a:endParaRPr lang="en-US" altLang="en-US" sz="2000" smtClean="0"/>
          </a:p>
        </p:txBody>
      </p:sp>
      <p:pic>
        <p:nvPicPr>
          <p:cNvPr id="33795" name="Picture 9" descr="33-03a"/>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t="4698" r="3773"/>
          <a:stretch>
            <a:fillRect/>
          </a:stretch>
        </p:blipFill>
        <p:spPr>
          <a:xfrm>
            <a:off x="5867400" y="381000"/>
            <a:ext cx="3276600" cy="2819400"/>
          </a:xfrm>
        </p:spPr>
      </p:pic>
      <p:sp>
        <p:nvSpPr>
          <p:cNvPr id="6" name="Rectangle 5"/>
          <p:cNvSpPr txBox="1">
            <a:spLocks noChangeArrowheads="1"/>
          </p:cNvSpPr>
          <p:nvPr/>
        </p:nvSpPr>
        <p:spPr>
          <a:xfrm>
            <a:off x="152400" y="2209800"/>
            <a:ext cx="5867400" cy="1524000"/>
          </a:xfrm>
          <a:prstGeom prst="rect">
            <a:avLst/>
          </a:prstGeom>
        </p:spPr>
        <p:txBody>
          <a:bodyPr/>
          <a:lstStyle/>
          <a:p>
            <a:pPr marL="342900" indent="-342900" fontAlgn="auto">
              <a:spcBef>
                <a:spcPct val="20000"/>
              </a:spcBef>
              <a:spcAft>
                <a:spcPts val="0"/>
              </a:spcAft>
              <a:buFont typeface="Arial" pitchFamily="34" charset="0"/>
              <a:buChar char="•"/>
              <a:defRPr/>
            </a:pPr>
            <a:r>
              <a:rPr lang="en-US" dirty="0">
                <a:latin typeface="+mn-lt"/>
                <a:cs typeface="+mn-cs"/>
              </a:rPr>
              <a:t>For a sinusoidal applied voltage, the current in a resistor is always in phase with the voltage across the resistor</a:t>
            </a:r>
          </a:p>
          <a:p>
            <a:pPr marL="342900" indent="-342900" fontAlgn="auto">
              <a:spcBef>
                <a:spcPct val="20000"/>
              </a:spcBef>
              <a:spcAft>
                <a:spcPts val="0"/>
              </a:spcAft>
              <a:buFont typeface="Arial" pitchFamily="34" charset="0"/>
              <a:buChar char="•"/>
              <a:defRPr/>
            </a:pPr>
            <a:r>
              <a:rPr lang="en-US" dirty="0">
                <a:latin typeface="+mn-lt"/>
                <a:cs typeface="+mn-cs"/>
              </a:rPr>
              <a:t>The direction of the current has no effect on the behavior of the resistor</a:t>
            </a:r>
          </a:p>
          <a:p>
            <a:pPr marL="342900" indent="-342900" fontAlgn="auto">
              <a:spcBef>
                <a:spcPct val="20000"/>
              </a:spcBef>
              <a:spcAft>
                <a:spcPts val="0"/>
              </a:spcAft>
              <a:buFont typeface="Arial" pitchFamily="34" charset="0"/>
              <a:buChar char="•"/>
              <a:defRPr/>
            </a:pPr>
            <a:r>
              <a:rPr lang="en-US" dirty="0">
                <a:latin typeface="+mn-lt"/>
                <a:cs typeface="+mn-cs"/>
              </a:rPr>
              <a:t>Resistors behave essentially the same way in both DC and AC circuits</a:t>
            </a:r>
          </a:p>
        </p:txBody>
      </p:sp>
      <p:sp>
        <p:nvSpPr>
          <p:cNvPr id="7" name="Rectangle 2"/>
          <p:cNvSpPr txBox="1">
            <a:spLocks noChangeArrowheads="1"/>
          </p:cNvSpPr>
          <p:nvPr/>
        </p:nvSpPr>
        <p:spPr>
          <a:xfrm>
            <a:off x="457200" y="3962400"/>
            <a:ext cx="7543800" cy="533400"/>
          </a:xfrm>
          <a:prstGeom prst="rect">
            <a:avLst/>
          </a:prstGeom>
        </p:spPr>
        <p:txBody>
          <a:bodyPr>
            <a:normAutofit/>
          </a:bodyPr>
          <a:lstStyle/>
          <a:p>
            <a:pPr algn="ctr" fontAlgn="auto">
              <a:spcAft>
                <a:spcPts val="0"/>
              </a:spcAft>
              <a:defRPr/>
            </a:pPr>
            <a:r>
              <a:rPr lang="en-US" sz="2800" u="sng" dirty="0" err="1">
                <a:solidFill>
                  <a:srgbClr val="00B050"/>
                </a:solidFill>
                <a:latin typeface="+mj-lt"/>
                <a:ea typeface="+mj-ea"/>
                <a:cs typeface="+mj-cs"/>
              </a:rPr>
              <a:t>Phasor</a:t>
            </a:r>
            <a:r>
              <a:rPr lang="en-US" sz="2800" u="sng" dirty="0">
                <a:solidFill>
                  <a:srgbClr val="00B050"/>
                </a:solidFill>
                <a:latin typeface="+mj-lt"/>
                <a:ea typeface="+mj-ea"/>
                <a:cs typeface="+mj-cs"/>
              </a:rPr>
              <a:t> Diagram</a:t>
            </a:r>
          </a:p>
        </p:txBody>
      </p:sp>
      <p:sp>
        <p:nvSpPr>
          <p:cNvPr id="8" name="Rectangle 3"/>
          <p:cNvSpPr txBox="1">
            <a:spLocks noChangeArrowheads="1"/>
          </p:cNvSpPr>
          <p:nvPr/>
        </p:nvSpPr>
        <p:spPr>
          <a:xfrm>
            <a:off x="228600" y="4538663"/>
            <a:ext cx="5791200" cy="1557337"/>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2000" dirty="0">
                <a:latin typeface="+mn-lt"/>
                <a:cs typeface="+mn-cs"/>
              </a:rPr>
              <a:t>To simplify the analysis of AC circuits, a graphical constructor called a </a:t>
            </a:r>
            <a:r>
              <a:rPr lang="en-US" sz="2000" i="1" dirty="0" err="1">
                <a:latin typeface="+mn-lt"/>
                <a:cs typeface="+mn-cs"/>
              </a:rPr>
              <a:t>phasor</a:t>
            </a:r>
            <a:r>
              <a:rPr lang="en-US" sz="2000" i="1" dirty="0">
                <a:latin typeface="+mn-lt"/>
                <a:cs typeface="+mn-cs"/>
              </a:rPr>
              <a:t> diagram</a:t>
            </a:r>
            <a:r>
              <a:rPr lang="en-US" sz="2000" dirty="0">
                <a:latin typeface="+mn-lt"/>
                <a:cs typeface="+mn-cs"/>
              </a:rPr>
              <a:t> can be used</a:t>
            </a:r>
          </a:p>
          <a:p>
            <a:pPr marL="342900" indent="-342900" fontAlgn="auto">
              <a:spcBef>
                <a:spcPct val="20000"/>
              </a:spcBef>
              <a:spcAft>
                <a:spcPts val="0"/>
              </a:spcAft>
              <a:buFont typeface="Arial" pitchFamily="34" charset="0"/>
              <a:buChar char="•"/>
              <a:defRPr/>
            </a:pPr>
            <a:r>
              <a:rPr lang="en-US" sz="2000" dirty="0">
                <a:solidFill>
                  <a:srgbClr val="00B050"/>
                </a:solidFill>
                <a:latin typeface="+mn-lt"/>
                <a:cs typeface="+mn-cs"/>
              </a:rPr>
              <a:t>A </a:t>
            </a:r>
            <a:r>
              <a:rPr lang="en-US" sz="2000" b="1" dirty="0" err="1">
                <a:solidFill>
                  <a:srgbClr val="00B050"/>
                </a:solidFill>
                <a:latin typeface="+mn-lt"/>
                <a:cs typeface="+mn-cs"/>
              </a:rPr>
              <a:t>phasor</a:t>
            </a:r>
            <a:r>
              <a:rPr lang="en-US" sz="2000" dirty="0">
                <a:solidFill>
                  <a:srgbClr val="00B050"/>
                </a:solidFill>
                <a:latin typeface="+mn-lt"/>
                <a:cs typeface="+mn-cs"/>
              </a:rPr>
              <a:t> </a:t>
            </a:r>
            <a:r>
              <a:rPr lang="en-US" sz="2000" dirty="0">
                <a:latin typeface="+mn-lt"/>
                <a:cs typeface="+mn-cs"/>
              </a:rPr>
              <a:t>is </a:t>
            </a:r>
            <a:r>
              <a:rPr lang="en-US" sz="2000" dirty="0">
                <a:solidFill>
                  <a:srgbClr val="FF0000"/>
                </a:solidFill>
                <a:latin typeface="+mn-lt"/>
                <a:cs typeface="+mn-cs"/>
              </a:rPr>
              <a:t>a vector whose length is proportional to the maximum value of the variable it represents</a:t>
            </a:r>
          </a:p>
        </p:txBody>
      </p:sp>
      <p:pic>
        <p:nvPicPr>
          <p:cNvPr id="33799" name="Picture 9" descr="3303 copy"/>
          <p:cNvPicPr>
            <a:picLocks noChangeAspect="1" noChangeArrowheads="1"/>
          </p:cNvPicPr>
          <p:nvPr/>
        </p:nvPicPr>
        <p:blipFill>
          <a:blip r:embed="rId4">
            <a:extLst>
              <a:ext uri="{28A0092B-C50C-407E-A947-70E740481C1C}">
                <a14:useLocalDpi xmlns:a14="http://schemas.microsoft.com/office/drawing/2010/main" val="0"/>
              </a:ext>
            </a:extLst>
          </a:blip>
          <a:srcRect r="16312"/>
          <a:stretch>
            <a:fillRect/>
          </a:stretch>
        </p:blipFill>
        <p:spPr bwMode="auto">
          <a:xfrm>
            <a:off x="6019800" y="41910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4"/>
          <p:cNvPicPr>
            <a:picLocks noChangeAspect="1" noChangeArrowheads="1"/>
          </p:cNvPicPr>
          <p:nvPr/>
        </p:nvPicPr>
        <p:blipFill>
          <a:blip r:embed="rId4">
            <a:extLst>
              <a:ext uri="{28A0092B-C50C-407E-A947-70E740481C1C}">
                <a14:useLocalDpi xmlns:a14="http://schemas.microsoft.com/office/drawing/2010/main" val="0"/>
              </a:ext>
            </a:extLst>
          </a:blip>
          <a:srcRect l="8989" t="13792" r="10112"/>
          <a:stretch>
            <a:fillRect/>
          </a:stretch>
        </p:blipFill>
        <p:spPr bwMode="auto">
          <a:xfrm>
            <a:off x="5562600" y="38100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Grp="1" noChangeArrowheads="1"/>
          </p:cNvSpPr>
          <p:nvPr>
            <p:ph idx="4294967295"/>
          </p:nvPr>
        </p:nvSpPr>
        <p:spPr>
          <a:xfrm>
            <a:off x="0" y="152400"/>
            <a:ext cx="8229600" cy="1676400"/>
          </a:xfrm>
        </p:spPr>
        <p:txBody>
          <a:bodyPr/>
          <a:lstStyle/>
          <a:p>
            <a:pPr eaLnBrk="1" hangingPunct="1"/>
            <a:r>
              <a:rPr lang="en-US" altLang="en-US" sz="2400" smtClean="0"/>
              <a:t>The vector rotates counterclockwise at an angular speed equal to the angular frequency associated with the variable</a:t>
            </a:r>
          </a:p>
          <a:p>
            <a:pPr eaLnBrk="1" hangingPunct="1"/>
            <a:r>
              <a:rPr lang="en-US" altLang="en-US" sz="2400" smtClean="0">
                <a:solidFill>
                  <a:srgbClr val="FF0000"/>
                </a:solidFill>
              </a:rPr>
              <a:t>The projection of the phasor onto the vertical axis represents the instantaneous value of the quantity it represents</a:t>
            </a:r>
          </a:p>
        </p:txBody>
      </p:sp>
      <p:sp>
        <p:nvSpPr>
          <p:cNvPr id="5" name="Rectangle 9"/>
          <p:cNvSpPr txBox="1">
            <a:spLocks noChangeArrowheads="1"/>
          </p:cNvSpPr>
          <p:nvPr/>
        </p:nvSpPr>
        <p:spPr>
          <a:xfrm>
            <a:off x="457200" y="2362200"/>
            <a:ext cx="8229600" cy="762000"/>
          </a:xfrm>
          <a:prstGeom prst="rect">
            <a:avLst/>
          </a:prstGeom>
        </p:spPr>
        <p:txBody>
          <a:bodyPr>
            <a:normAutofit/>
          </a:bodyPr>
          <a:lstStyle/>
          <a:p>
            <a:pPr fontAlgn="auto">
              <a:spcAft>
                <a:spcPts val="0"/>
              </a:spcAft>
              <a:defRPr/>
            </a:pPr>
            <a:r>
              <a:rPr lang="en-US" sz="3600" dirty="0" err="1">
                <a:solidFill>
                  <a:srgbClr val="7030A0"/>
                </a:solidFill>
                <a:latin typeface="+mj-lt"/>
                <a:ea typeface="+mj-ea"/>
                <a:cs typeface="+mj-cs"/>
              </a:rPr>
              <a:t>rms</a:t>
            </a:r>
            <a:r>
              <a:rPr lang="en-US" sz="3600" dirty="0">
                <a:solidFill>
                  <a:srgbClr val="7030A0"/>
                </a:solidFill>
                <a:latin typeface="+mj-lt"/>
                <a:ea typeface="+mj-ea"/>
                <a:cs typeface="+mj-cs"/>
              </a:rPr>
              <a:t> Current and Voltage</a:t>
            </a:r>
          </a:p>
        </p:txBody>
      </p:sp>
      <p:sp>
        <p:nvSpPr>
          <p:cNvPr id="6" name="Rectangle 10"/>
          <p:cNvSpPr txBox="1">
            <a:spLocks noChangeArrowheads="1"/>
          </p:cNvSpPr>
          <p:nvPr/>
        </p:nvSpPr>
        <p:spPr>
          <a:xfrm>
            <a:off x="152400" y="3048000"/>
            <a:ext cx="8077200" cy="2819400"/>
          </a:xfrm>
          <a:prstGeom prst="rect">
            <a:avLst/>
          </a:prstGeom>
        </p:spPr>
        <p:txBody>
          <a:bodyPr>
            <a:normAutofit lnSpcReduction="10000"/>
          </a:bodyPr>
          <a:lstStyle/>
          <a:p>
            <a:pPr marL="342900" indent="-342900" fontAlgn="auto">
              <a:spcBef>
                <a:spcPct val="20000"/>
              </a:spcBef>
              <a:spcAft>
                <a:spcPts val="0"/>
              </a:spcAft>
              <a:buFont typeface="Arial" pitchFamily="34" charset="0"/>
              <a:buChar char="•"/>
              <a:defRPr/>
            </a:pPr>
            <a:r>
              <a:rPr lang="en-US" sz="2400" dirty="0">
                <a:solidFill>
                  <a:srgbClr val="FF0000"/>
                </a:solidFill>
                <a:latin typeface="+mn-lt"/>
                <a:cs typeface="+mn-cs"/>
              </a:rPr>
              <a:t>The average current in one cycle is zero</a:t>
            </a:r>
          </a:p>
          <a:p>
            <a:pPr marL="342900" indent="-342900" fontAlgn="auto">
              <a:spcBef>
                <a:spcPct val="20000"/>
              </a:spcBef>
              <a:spcAft>
                <a:spcPts val="0"/>
              </a:spcAft>
              <a:buFont typeface="Arial" pitchFamily="34" charset="0"/>
              <a:buChar char="•"/>
              <a:defRPr/>
            </a:pPr>
            <a:r>
              <a:rPr lang="en-US" sz="2400" dirty="0">
                <a:solidFill>
                  <a:srgbClr val="00B050"/>
                </a:solidFill>
                <a:latin typeface="+mn-lt"/>
                <a:cs typeface="+mn-cs"/>
              </a:rPr>
              <a:t>The </a:t>
            </a:r>
            <a:r>
              <a:rPr lang="en-US" sz="2400" dirty="0" err="1">
                <a:solidFill>
                  <a:srgbClr val="00B050"/>
                </a:solidFill>
                <a:latin typeface="+mn-lt"/>
                <a:cs typeface="+mn-cs"/>
              </a:rPr>
              <a:t>rms</a:t>
            </a:r>
            <a:r>
              <a:rPr lang="en-US" sz="2400" dirty="0">
                <a:solidFill>
                  <a:srgbClr val="00B050"/>
                </a:solidFill>
                <a:latin typeface="+mn-lt"/>
                <a:cs typeface="+mn-cs"/>
              </a:rPr>
              <a:t> current is the average of importance in an AC circuit</a:t>
            </a:r>
          </a:p>
          <a:p>
            <a:pPr marL="1143000" lvl="2" indent="-228600" fontAlgn="auto">
              <a:spcBef>
                <a:spcPct val="20000"/>
              </a:spcBef>
              <a:spcAft>
                <a:spcPts val="0"/>
              </a:spcAft>
              <a:buFont typeface="Arial" pitchFamily="34" charset="0"/>
              <a:buChar char="•"/>
              <a:defRPr/>
            </a:pPr>
            <a:r>
              <a:rPr lang="en-US" dirty="0" err="1">
                <a:solidFill>
                  <a:srgbClr val="FF0000"/>
                </a:solidFill>
                <a:latin typeface="+mn-lt"/>
                <a:cs typeface="+mn-cs"/>
              </a:rPr>
              <a:t>rms</a:t>
            </a:r>
            <a:r>
              <a:rPr lang="en-US" dirty="0">
                <a:solidFill>
                  <a:srgbClr val="FF0000"/>
                </a:solidFill>
                <a:latin typeface="+mn-lt"/>
                <a:cs typeface="+mn-cs"/>
              </a:rPr>
              <a:t> stands for root mean square</a:t>
            </a:r>
          </a:p>
          <a:p>
            <a:pPr marL="742950" lvl="1" indent="-285750" fontAlgn="auto">
              <a:spcBef>
                <a:spcPct val="20000"/>
              </a:spcBef>
              <a:spcAft>
                <a:spcPts val="0"/>
              </a:spcAft>
              <a:buFont typeface="Arial" pitchFamily="34" charset="0"/>
              <a:buChar char="–"/>
              <a:defRPr/>
            </a:pPr>
            <a:endParaRPr lang="en-US" sz="2000" dirty="0">
              <a:latin typeface="+mn-lt"/>
              <a:cs typeface="+mn-cs"/>
            </a:endParaRPr>
          </a:p>
          <a:p>
            <a:pPr marL="342900" indent="-342900" fontAlgn="auto">
              <a:spcBef>
                <a:spcPct val="20000"/>
              </a:spcBef>
              <a:spcAft>
                <a:spcPts val="0"/>
              </a:spcAft>
              <a:buFont typeface="Arial" pitchFamily="34" charset="0"/>
              <a:buChar char="•"/>
              <a:defRPr/>
            </a:pPr>
            <a:endParaRPr lang="en-US" sz="2400" dirty="0">
              <a:latin typeface="+mn-lt"/>
              <a:cs typeface="+mn-cs"/>
            </a:endParaRPr>
          </a:p>
          <a:p>
            <a:pPr marL="342900" indent="-342900" fontAlgn="auto">
              <a:spcBef>
                <a:spcPct val="20000"/>
              </a:spcBef>
              <a:spcAft>
                <a:spcPts val="0"/>
              </a:spcAft>
              <a:buFont typeface="Arial" pitchFamily="34" charset="0"/>
              <a:buChar char="•"/>
              <a:defRPr/>
            </a:pPr>
            <a:r>
              <a:rPr lang="en-US" sz="2400" dirty="0">
                <a:latin typeface="+mn-lt"/>
                <a:cs typeface="+mn-cs"/>
              </a:rPr>
              <a:t>Alternating voltages can also be</a:t>
            </a:r>
          </a:p>
          <a:p>
            <a:pPr marL="342900" indent="-342900" fontAlgn="auto">
              <a:spcBef>
                <a:spcPct val="20000"/>
              </a:spcBef>
              <a:spcAft>
                <a:spcPts val="0"/>
              </a:spcAft>
              <a:buFont typeface="Arial" pitchFamily="34" charset="0"/>
              <a:buChar char="•"/>
              <a:defRPr/>
            </a:pPr>
            <a:r>
              <a:rPr lang="en-US" sz="2400" dirty="0">
                <a:latin typeface="+mn-lt"/>
                <a:cs typeface="+mn-cs"/>
              </a:rPr>
              <a:t> discussed in terms of </a:t>
            </a:r>
            <a:r>
              <a:rPr lang="en-US" sz="2400" dirty="0" err="1">
                <a:latin typeface="+mn-lt"/>
                <a:cs typeface="+mn-cs"/>
              </a:rPr>
              <a:t>rms</a:t>
            </a:r>
            <a:r>
              <a:rPr lang="en-US" sz="2400" dirty="0">
                <a:latin typeface="+mn-lt"/>
                <a:cs typeface="+mn-cs"/>
              </a:rPr>
              <a:t> values</a:t>
            </a:r>
          </a:p>
        </p:txBody>
      </p:sp>
      <p:graphicFrame>
        <p:nvGraphicFramePr>
          <p:cNvPr id="5122" name="Object 4"/>
          <p:cNvGraphicFramePr>
            <a:graphicFrameLocks noChangeAspect="1"/>
          </p:cNvGraphicFramePr>
          <p:nvPr/>
        </p:nvGraphicFramePr>
        <p:xfrm>
          <a:off x="838200" y="4114800"/>
          <a:ext cx="3581400" cy="914400"/>
        </p:xfrm>
        <a:graphic>
          <a:graphicData uri="http://schemas.openxmlformats.org/presentationml/2006/ole">
            <mc:AlternateContent xmlns:mc="http://schemas.openxmlformats.org/markup-compatibility/2006">
              <mc:Choice xmlns:v="urn:schemas-microsoft-com:vml" Requires="v">
                <p:oleObj spid="_x0000_s5135" name="Equation" r:id="rId5" imgW="1460160" imgH="419040" progId="">
                  <p:embed/>
                </p:oleObj>
              </mc:Choice>
              <mc:Fallback>
                <p:oleObj name="Equation" r:id="rId5" imgW="1460160" imgH="41904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114800"/>
                        <a:ext cx="3581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5"/>
          <p:cNvGraphicFramePr>
            <a:graphicFrameLocks noChangeAspect="1"/>
          </p:cNvGraphicFramePr>
          <p:nvPr/>
        </p:nvGraphicFramePr>
        <p:xfrm>
          <a:off x="4514850" y="4768850"/>
          <a:ext cx="114300" cy="215900"/>
        </p:xfrm>
        <a:graphic>
          <a:graphicData uri="http://schemas.openxmlformats.org/presentationml/2006/ole">
            <mc:AlternateContent xmlns:mc="http://schemas.openxmlformats.org/markup-compatibility/2006">
              <mc:Choice xmlns:v="urn:schemas-microsoft-com:vml" Requires="v">
                <p:oleObj spid="_x0000_s5136" name="Equation" r:id="rId7" imgW="114120" imgH="215640" progId="Equation.3">
                  <p:embed/>
                </p:oleObj>
              </mc:Choice>
              <mc:Fallback>
                <p:oleObj name="Equation" r:id="rId7" imgW="114120" imgH="215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4768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6"/>
          <p:cNvGraphicFramePr>
            <a:graphicFrameLocks noChangeAspect="1"/>
          </p:cNvGraphicFramePr>
          <p:nvPr/>
        </p:nvGraphicFramePr>
        <p:xfrm>
          <a:off x="457200" y="5638800"/>
          <a:ext cx="4419600" cy="990600"/>
        </p:xfrm>
        <a:graphic>
          <a:graphicData uri="http://schemas.openxmlformats.org/presentationml/2006/ole">
            <mc:AlternateContent xmlns:mc="http://schemas.openxmlformats.org/markup-compatibility/2006">
              <mc:Choice xmlns:v="urn:schemas-microsoft-com:vml" Requires="v">
                <p:oleObj spid="_x0000_s5137" name="Equation" r:id="rId9" imgW="1815840" imgH="419040" progId="">
                  <p:embed/>
                </p:oleObj>
              </mc:Choice>
              <mc:Fallback>
                <p:oleObj name="Equation" r:id="rId9" imgW="1815840" imgH="419040" progId="">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5638800"/>
                        <a:ext cx="4419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9"/>
          <p:cNvSpPr>
            <a:spLocks noGrp="1" noChangeArrowheads="1"/>
          </p:cNvSpPr>
          <p:nvPr>
            <p:ph type="title"/>
          </p:nvPr>
        </p:nvSpPr>
        <p:spPr>
          <a:xfrm>
            <a:off x="457200" y="914400"/>
            <a:ext cx="8229600" cy="762000"/>
          </a:xfrm>
        </p:spPr>
        <p:txBody>
          <a:bodyPr/>
          <a:lstStyle/>
          <a:p>
            <a:pPr eaLnBrk="1" hangingPunct="1"/>
            <a:r>
              <a:rPr lang="en-US" altLang="en-US" sz="3600" smtClean="0">
                <a:solidFill>
                  <a:srgbClr val="7030A0"/>
                </a:solidFill>
              </a:rPr>
              <a:t>rms Current and Voltage</a:t>
            </a:r>
          </a:p>
        </p:txBody>
      </p:sp>
      <p:sp>
        <p:nvSpPr>
          <p:cNvPr id="4102" name="Rectangle 10"/>
          <p:cNvSpPr>
            <a:spLocks noGrp="1" noChangeArrowheads="1"/>
          </p:cNvSpPr>
          <p:nvPr>
            <p:ph idx="1"/>
          </p:nvPr>
        </p:nvSpPr>
        <p:spPr>
          <a:xfrm>
            <a:off x="457200" y="1600200"/>
            <a:ext cx="8229600" cy="2819400"/>
          </a:xfrm>
        </p:spPr>
        <p:txBody>
          <a:bodyPr rtlCol="0">
            <a:normAutofit lnSpcReduction="10000"/>
          </a:bodyPr>
          <a:lstStyle/>
          <a:p>
            <a:pPr eaLnBrk="1" fontAlgn="auto" hangingPunct="1">
              <a:spcAft>
                <a:spcPts val="0"/>
              </a:spcAft>
              <a:defRPr/>
            </a:pPr>
            <a:r>
              <a:rPr lang="en-US" sz="2400" dirty="0" smtClean="0">
                <a:solidFill>
                  <a:srgbClr val="FF0000"/>
                </a:solidFill>
              </a:rPr>
              <a:t>The average current in one cycle is zero</a:t>
            </a:r>
          </a:p>
          <a:p>
            <a:pPr eaLnBrk="1" fontAlgn="auto" hangingPunct="1">
              <a:spcAft>
                <a:spcPts val="0"/>
              </a:spcAft>
              <a:defRPr/>
            </a:pPr>
            <a:r>
              <a:rPr lang="en-US" sz="2400" dirty="0" smtClean="0">
                <a:solidFill>
                  <a:srgbClr val="00B050"/>
                </a:solidFill>
              </a:rPr>
              <a:t>The </a:t>
            </a:r>
            <a:r>
              <a:rPr lang="en-US" sz="2400" dirty="0" err="1" smtClean="0">
                <a:solidFill>
                  <a:srgbClr val="00B050"/>
                </a:solidFill>
              </a:rPr>
              <a:t>rms</a:t>
            </a:r>
            <a:r>
              <a:rPr lang="en-US" sz="2400" dirty="0" smtClean="0">
                <a:solidFill>
                  <a:srgbClr val="00B050"/>
                </a:solidFill>
              </a:rPr>
              <a:t> current is the average of importance in an AC circuit</a:t>
            </a:r>
          </a:p>
          <a:p>
            <a:pPr lvl="2" eaLnBrk="1" fontAlgn="auto" hangingPunct="1">
              <a:spcAft>
                <a:spcPts val="0"/>
              </a:spcAft>
              <a:defRPr/>
            </a:pPr>
            <a:r>
              <a:rPr lang="en-US" sz="1800" dirty="0" err="1" smtClean="0">
                <a:solidFill>
                  <a:srgbClr val="FF0000"/>
                </a:solidFill>
              </a:rPr>
              <a:t>rms</a:t>
            </a:r>
            <a:r>
              <a:rPr lang="en-US" sz="1800" dirty="0" smtClean="0">
                <a:solidFill>
                  <a:srgbClr val="FF0000"/>
                </a:solidFill>
              </a:rPr>
              <a:t> stands for root mean square</a:t>
            </a:r>
          </a:p>
          <a:p>
            <a:pPr lvl="1" eaLnBrk="1" fontAlgn="auto" hangingPunct="1">
              <a:spcAft>
                <a:spcPts val="0"/>
              </a:spcAft>
              <a:defRPr/>
            </a:pPr>
            <a:endParaRPr lang="en-US" sz="2000" dirty="0" smtClean="0"/>
          </a:p>
          <a:p>
            <a:pPr eaLnBrk="1" fontAlgn="auto" hangingPunct="1">
              <a:spcAft>
                <a:spcPts val="0"/>
              </a:spcAft>
              <a:defRPr/>
            </a:pPr>
            <a:endParaRPr lang="en-US" sz="2400" dirty="0" smtClean="0"/>
          </a:p>
          <a:p>
            <a:pPr eaLnBrk="1" fontAlgn="auto" hangingPunct="1">
              <a:spcAft>
                <a:spcPts val="0"/>
              </a:spcAft>
              <a:defRPr/>
            </a:pPr>
            <a:r>
              <a:rPr lang="en-US" sz="2400" dirty="0" smtClean="0"/>
              <a:t>Alternating voltages can also be discussed in terms of </a:t>
            </a:r>
            <a:r>
              <a:rPr lang="en-US" sz="2400" dirty="0" err="1" smtClean="0"/>
              <a:t>rms</a:t>
            </a:r>
            <a:r>
              <a:rPr lang="en-US" sz="2400" dirty="0" smtClean="0"/>
              <a:t> values</a:t>
            </a:r>
          </a:p>
        </p:txBody>
      </p:sp>
      <p:graphicFrame>
        <p:nvGraphicFramePr>
          <p:cNvPr id="6146" name="Object 4"/>
          <p:cNvGraphicFramePr>
            <a:graphicFrameLocks noChangeAspect="1"/>
          </p:cNvGraphicFramePr>
          <p:nvPr/>
        </p:nvGraphicFramePr>
        <p:xfrm>
          <a:off x="5029200" y="2362200"/>
          <a:ext cx="3810000" cy="1143000"/>
        </p:xfrm>
        <a:graphic>
          <a:graphicData uri="http://schemas.openxmlformats.org/presentationml/2006/ole">
            <mc:AlternateContent xmlns:mc="http://schemas.openxmlformats.org/markup-compatibility/2006">
              <mc:Choice xmlns:v="urn:schemas-microsoft-com:vml" Requires="v">
                <p:oleObj spid="_x0000_s6158" name="Equation" r:id="rId4" imgW="1460160" imgH="419040" progId="">
                  <p:embed/>
                </p:oleObj>
              </mc:Choice>
              <mc:Fallback>
                <p:oleObj name="Equation" r:id="rId4" imgW="1460160" imgH="4190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362200"/>
                        <a:ext cx="3810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159" name="Equation" r:id="rId6" imgW="114120" imgH="215640" progId="Equation.3">
                  <p:embed/>
                </p:oleObj>
              </mc:Choice>
              <mc:Fallback>
                <p:oleObj name="Equation" r:id="rId6" imgW="114120" imgH="215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6"/>
          <p:cNvGraphicFramePr>
            <a:graphicFrameLocks noChangeAspect="1"/>
          </p:cNvGraphicFramePr>
          <p:nvPr/>
        </p:nvGraphicFramePr>
        <p:xfrm>
          <a:off x="2819400" y="4038600"/>
          <a:ext cx="5486400" cy="914400"/>
        </p:xfrm>
        <a:graphic>
          <a:graphicData uri="http://schemas.openxmlformats.org/presentationml/2006/ole">
            <mc:AlternateContent xmlns:mc="http://schemas.openxmlformats.org/markup-compatibility/2006">
              <mc:Choice xmlns:v="urn:schemas-microsoft-com:vml" Requires="v">
                <p:oleObj spid="_x0000_s6160" name="Equation" r:id="rId8" imgW="1815840" imgH="419040" progId="">
                  <p:embed/>
                </p:oleObj>
              </mc:Choice>
              <mc:Fallback>
                <p:oleObj name="Equation" r:id="rId8" imgW="1815840" imgH="419040" progId="">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4038600"/>
                        <a:ext cx="5486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6"/>
          <p:cNvSpPr>
            <a:spLocks noChangeArrowheads="1"/>
          </p:cNvSpPr>
          <p:nvPr/>
        </p:nvSpPr>
        <p:spPr bwMode="auto">
          <a:xfrm>
            <a:off x="228600" y="5410200"/>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7030A0"/>
                </a:solidFill>
              </a:rPr>
              <a:t>rms values are used when discussing alternating currents and voltages because</a:t>
            </a:r>
          </a:p>
          <a:p>
            <a:pPr lvl="1" eaLnBrk="1" hangingPunct="1"/>
            <a:r>
              <a:rPr lang="en-US" altLang="en-US" sz="2000">
                <a:solidFill>
                  <a:srgbClr val="7030A0"/>
                </a:solidFill>
              </a:rPr>
              <a:t>AC ammeters and voltmeters are designed to read rms values</a:t>
            </a:r>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a:xfrm>
            <a:off x="914400" y="609600"/>
            <a:ext cx="7543800" cy="1143000"/>
          </a:xfrm>
        </p:spPr>
        <p:txBody>
          <a:bodyPr rtlCol="0">
            <a:normAutofit fontScale="90000"/>
          </a:bodyPr>
          <a:lstStyle/>
          <a:p>
            <a:pPr eaLnBrk="1" fontAlgn="auto" hangingPunct="1">
              <a:spcAft>
                <a:spcPts val="0"/>
              </a:spcAft>
              <a:defRPr/>
            </a:pPr>
            <a:r>
              <a:rPr lang="en-US" sz="2800" u="sng" dirty="0" smtClean="0">
                <a:solidFill>
                  <a:srgbClr val="00B050"/>
                </a:solidFill>
              </a:rPr>
              <a:t>Example :</a:t>
            </a:r>
            <a:r>
              <a:rPr lang="en-US" sz="2800" dirty="0" smtClean="0">
                <a:solidFill>
                  <a:srgbClr val="00B050"/>
                </a:solidFill>
              </a:rPr>
              <a:t>  </a:t>
            </a:r>
            <a:r>
              <a:rPr lang="en-US" sz="2800" dirty="0" smtClean="0">
                <a:solidFill>
                  <a:schemeClr val="tx1">
                    <a:lumMod val="95000"/>
                    <a:lumOff val="5000"/>
                  </a:schemeClr>
                </a:solidFill>
              </a:rPr>
              <a:t>For a particular device, the house ac voltage is 120-V and the ac current is 10 A. What are their maximum values</a:t>
            </a:r>
            <a:r>
              <a:rPr lang="en-US" sz="2800" dirty="0" smtClean="0"/>
              <a:t>?</a:t>
            </a:r>
          </a:p>
        </p:txBody>
      </p:sp>
      <p:sp>
        <p:nvSpPr>
          <p:cNvPr id="790531" name="Rectangle 3"/>
          <p:cNvSpPr>
            <a:spLocks noChangeArrowheads="1"/>
          </p:cNvSpPr>
          <p:nvPr/>
        </p:nvSpPr>
        <p:spPr bwMode="auto">
          <a:xfrm>
            <a:off x="1447800" y="1905000"/>
            <a:ext cx="2667000" cy="538163"/>
          </a:xfrm>
          <a:prstGeom prst="rect">
            <a:avLst/>
          </a:prstGeom>
          <a:solidFill>
            <a:srgbClr val="CCFFCC"/>
          </a:solidFill>
          <a:ln w="38100">
            <a:solidFill>
              <a:srgbClr val="000000"/>
            </a:solidFill>
            <a:miter lim="800000"/>
            <a:headEnd/>
            <a:tailEnd/>
          </a:ln>
          <a:effectLst>
            <a:outerShdw dist="107763" dir="8100000" algn="ctr" rotWithShape="0">
              <a:schemeClr val="bg2"/>
            </a:outerShdw>
          </a:effectLst>
        </p:spPr>
        <p:txBody>
          <a:bodyPr>
            <a:spAutoFit/>
          </a:bodyPr>
          <a:lstStyle/>
          <a:p>
            <a:pPr>
              <a:defRPr/>
            </a:pPr>
            <a:r>
              <a:rPr lang="en-US" dirty="0" err="1">
                <a:solidFill>
                  <a:srgbClr val="000000"/>
                </a:solidFill>
                <a:latin typeface="Tahoma" pitchFamily="34" charset="0"/>
                <a:cs typeface="+mn-cs"/>
              </a:rPr>
              <a:t>I</a:t>
            </a:r>
            <a:r>
              <a:rPr lang="en-US" baseline="-25000" dirty="0" err="1">
                <a:solidFill>
                  <a:srgbClr val="000000"/>
                </a:solidFill>
                <a:latin typeface="Tahoma" pitchFamily="34" charset="0"/>
                <a:cs typeface="+mn-cs"/>
              </a:rPr>
              <a:t>rms</a:t>
            </a:r>
            <a:r>
              <a:rPr lang="en-US" dirty="0">
                <a:solidFill>
                  <a:srgbClr val="000000"/>
                </a:solidFill>
                <a:latin typeface="Tahoma" pitchFamily="34" charset="0"/>
                <a:cs typeface="+mn-cs"/>
              </a:rPr>
              <a:t> = 0.707 </a:t>
            </a:r>
            <a:r>
              <a:rPr lang="en-US" i="1" dirty="0" err="1">
                <a:solidFill>
                  <a:srgbClr val="000000"/>
                </a:solidFill>
                <a:latin typeface="Tahoma" pitchFamily="34" charset="0"/>
                <a:cs typeface="+mn-cs"/>
              </a:rPr>
              <a:t>i</a:t>
            </a:r>
            <a:r>
              <a:rPr lang="en-US" sz="2900" i="1" baseline="-25000" dirty="0" err="1">
                <a:solidFill>
                  <a:srgbClr val="000000"/>
                </a:solidFill>
                <a:latin typeface="Tahoma" pitchFamily="34" charset="0"/>
                <a:cs typeface="+mn-cs"/>
              </a:rPr>
              <a:t>max</a:t>
            </a:r>
            <a:endParaRPr lang="en-US" sz="2400" dirty="0">
              <a:latin typeface="Times New Roman" pitchFamily="18" charset="0"/>
              <a:cs typeface="+mn-cs"/>
            </a:endParaRPr>
          </a:p>
        </p:txBody>
      </p:sp>
      <p:sp>
        <p:nvSpPr>
          <p:cNvPr id="790532" name="Rectangle 4"/>
          <p:cNvSpPr>
            <a:spLocks noChangeArrowheads="1"/>
          </p:cNvSpPr>
          <p:nvPr/>
        </p:nvSpPr>
        <p:spPr bwMode="auto">
          <a:xfrm>
            <a:off x="5181600" y="1905000"/>
            <a:ext cx="2895600" cy="538163"/>
          </a:xfrm>
          <a:prstGeom prst="rect">
            <a:avLst/>
          </a:prstGeom>
          <a:solidFill>
            <a:srgbClr val="CCFFCC"/>
          </a:solidFill>
          <a:ln w="38100">
            <a:solidFill>
              <a:srgbClr val="000000"/>
            </a:solidFill>
            <a:miter lim="800000"/>
            <a:headEnd/>
            <a:tailEnd/>
          </a:ln>
          <a:effectLst>
            <a:outerShdw dist="107763" dir="8100000" algn="ctr" rotWithShape="0">
              <a:schemeClr val="bg2"/>
            </a:outerShdw>
          </a:effectLst>
        </p:spPr>
        <p:txBody>
          <a:bodyPr>
            <a:spAutoFit/>
          </a:bodyPr>
          <a:lstStyle/>
          <a:p>
            <a:pPr>
              <a:defRPr/>
            </a:pPr>
            <a:r>
              <a:rPr lang="en-US" i="1" dirty="0" err="1">
                <a:solidFill>
                  <a:srgbClr val="000000"/>
                </a:solidFill>
                <a:latin typeface="Tahoma" pitchFamily="34" charset="0"/>
                <a:cs typeface="+mn-cs"/>
              </a:rPr>
              <a:t>V</a:t>
            </a:r>
            <a:r>
              <a:rPr lang="en-US" sz="2900" i="1" baseline="-25000" dirty="0" err="1">
                <a:solidFill>
                  <a:srgbClr val="000000"/>
                </a:solidFill>
                <a:latin typeface="Tahoma" pitchFamily="34" charset="0"/>
                <a:cs typeface="+mn-cs"/>
              </a:rPr>
              <a:t>rms</a:t>
            </a:r>
            <a:r>
              <a:rPr lang="en-US" dirty="0">
                <a:solidFill>
                  <a:srgbClr val="000000"/>
                </a:solidFill>
                <a:latin typeface="Tahoma" pitchFamily="34" charset="0"/>
                <a:cs typeface="+mn-cs"/>
              </a:rPr>
              <a:t>= 0.707 </a:t>
            </a:r>
            <a:r>
              <a:rPr lang="en-US" i="1" dirty="0" err="1">
                <a:solidFill>
                  <a:srgbClr val="000000"/>
                </a:solidFill>
                <a:latin typeface="Tahoma" pitchFamily="34" charset="0"/>
                <a:cs typeface="+mn-cs"/>
              </a:rPr>
              <a:t>V</a:t>
            </a:r>
            <a:r>
              <a:rPr lang="en-US" sz="2900" i="1" baseline="-25000" dirty="0" err="1">
                <a:solidFill>
                  <a:srgbClr val="000000"/>
                </a:solidFill>
                <a:latin typeface="Tahoma" pitchFamily="34" charset="0"/>
                <a:cs typeface="+mn-cs"/>
              </a:rPr>
              <a:t>max</a:t>
            </a:r>
            <a:endParaRPr lang="en-US" sz="2400" dirty="0">
              <a:latin typeface="Times New Roman" pitchFamily="18" charset="0"/>
              <a:cs typeface="+mn-cs"/>
            </a:endParaRPr>
          </a:p>
        </p:txBody>
      </p:sp>
      <p:sp>
        <p:nvSpPr>
          <p:cNvPr id="790537" name="Rectangle 9"/>
          <p:cNvSpPr>
            <a:spLocks noChangeArrowheads="1"/>
          </p:cNvSpPr>
          <p:nvPr/>
        </p:nvSpPr>
        <p:spPr bwMode="auto">
          <a:xfrm>
            <a:off x="4648200" y="1905000"/>
            <a:ext cx="152400" cy="3200400"/>
          </a:xfrm>
          <a:prstGeom prst="rect">
            <a:avLst/>
          </a:prstGeom>
          <a:solidFill>
            <a:schemeClr val="accent1"/>
          </a:solidFill>
          <a:ln w="38100">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7170" name="Object 5"/>
          <p:cNvGraphicFramePr>
            <a:graphicFrameLocks noChangeAspect="1"/>
          </p:cNvGraphicFramePr>
          <p:nvPr/>
        </p:nvGraphicFramePr>
        <p:xfrm>
          <a:off x="228600" y="3429000"/>
          <a:ext cx="4267200" cy="914400"/>
        </p:xfrm>
        <a:graphic>
          <a:graphicData uri="http://schemas.openxmlformats.org/presentationml/2006/ole">
            <mc:AlternateContent xmlns:mc="http://schemas.openxmlformats.org/markup-compatibility/2006">
              <mc:Choice xmlns:v="urn:schemas-microsoft-com:vml" Requires="v">
                <p:oleObj spid="_x0000_s7180" name="Equation" r:id="rId5" imgW="1917360" imgH="393480" progId="Equation.3">
                  <p:embed/>
                </p:oleObj>
              </mc:Choice>
              <mc:Fallback>
                <p:oleObj name="Equation" r:id="rId5" imgW="191736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429000"/>
                        <a:ext cx="426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6"/>
          <p:cNvGraphicFramePr>
            <a:graphicFrameLocks noChangeAspect="1"/>
          </p:cNvGraphicFramePr>
          <p:nvPr/>
        </p:nvGraphicFramePr>
        <p:xfrm>
          <a:off x="4876800" y="3581400"/>
          <a:ext cx="4165600" cy="762000"/>
        </p:xfrm>
        <a:graphic>
          <a:graphicData uri="http://schemas.openxmlformats.org/presentationml/2006/ole">
            <mc:AlternateContent xmlns:mc="http://schemas.openxmlformats.org/markup-compatibility/2006">
              <mc:Choice xmlns:v="urn:schemas-microsoft-com:vml" Requires="v">
                <p:oleObj spid="_x0000_s7181" name="Equation" r:id="rId7" imgW="1803240" imgH="393480" progId="Equation.3">
                  <p:embed/>
                </p:oleObj>
              </mc:Choice>
              <mc:Fallback>
                <p:oleObj name="Equation" r:id="rId7" imgW="1803240" imgH="3934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3581400"/>
                        <a:ext cx="4165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90530"/>
                                        </p:tgtEl>
                                        <p:attrNameLst>
                                          <p:attrName>style.visibility</p:attrName>
                                        </p:attrNameLst>
                                      </p:cBhvr>
                                      <p:to>
                                        <p:strVal val="visible"/>
                                      </p:to>
                                    </p:set>
                                    <p:animEffect transition="in" filter="box(out)">
                                      <p:cBhvr>
                                        <p:cTn id="7" dur="500"/>
                                        <p:tgtEl>
                                          <p:spTgt spid="79053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90531"/>
                                        </p:tgtEl>
                                        <p:attrNameLst>
                                          <p:attrName>style.visibility</p:attrName>
                                        </p:attrNameLst>
                                      </p:cBhvr>
                                      <p:to>
                                        <p:strVal val="visible"/>
                                      </p:to>
                                    </p:set>
                                    <p:anim calcmode="lin" valueType="num">
                                      <p:cBhvr additive="base">
                                        <p:cTn id="12" dur="500" fill="hold"/>
                                        <p:tgtEl>
                                          <p:spTgt spid="790531"/>
                                        </p:tgtEl>
                                        <p:attrNameLst>
                                          <p:attrName>ppt_x</p:attrName>
                                        </p:attrNameLst>
                                      </p:cBhvr>
                                      <p:tavLst>
                                        <p:tav tm="0">
                                          <p:val>
                                            <p:strVal val="0-#ppt_w/2"/>
                                          </p:val>
                                        </p:tav>
                                        <p:tav tm="100000">
                                          <p:val>
                                            <p:strVal val="#ppt_x"/>
                                          </p:val>
                                        </p:tav>
                                      </p:tavLst>
                                    </p:anim>
                                    <p:anim calcmode="lin" valueType="num">
                                      <p:cBhvr additive="base">
                                        <p:cTn id="13" dur="500" fill="hold"/>
                                        <p:tgtEl>
                                          <p:spTgt spid="7905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Jungle Menu Command.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 fill="hold" grpId="0" nodeType="clickEffect">
                                  <p:stCondLst>
                                    <p:cond delay="0"/>
                                  </p:stCondLst>
                                  <p:childTnLst>
                                    <p:set>
                                      <p:cBhvr>
                                        <p:cTn id="17" dur="1" fill="hold">
                                          <p:stCondLst>
                                            <p:cond delay="0"/>
                                          </p:stCondLst>
                                        </p:cTn>
                                        <p:tgtEl>
                                          <p:spTgt spid="790537"/>
                                        </p:tgtEl>
                                        <p:attrNameLst>
                                          <p:attrName>style.visibility</p:attrName>
                                        </p:attrNameLst>
                                      </p:cBhvr>
                                      <p:to>
                                        <p:strVal val="visible"/>
                                      </p:to>
                                    </p:set>
                                    <p:anim calcmode="lin" valueType="num">
                                      <p:cBhvr>
                                        <p:cTn id="18" dur="500" fill="hold"/>
                                        <p:tgtEl>
                                          <p:spTgt spid="790537"/>
                                        </p:tgtEl>
                                        <p:attrNameLst>
                                          <p:attrName>ppt_x</p:attrName>
                                        </p:attrNameLst>
                                      </p:cBhvr>
                                      <p:tavLst>
                                        <p:tav tm="0">
                                          <p:val>
                                            <p:strVal val="#ppt_x"/>
                                          </p:val>
                                        </p:tav>
                                        <p:tav tm="100000">
                                          <p:val>
                                            <p:strVal val="#ppt_x"/>
                                          </p:val>
                                        </p:tav>
                                      </p:tavLst>
                                    </p:anim>
                                    <p:anim calcmode="lin" valueType="num">
                                      <p:cBhvr>
                                        <p:cTn id="19" dur="500" fill="hold"/>
                                        <p:tgtEl>
                                          <p:spTgt spid="790537"/>
                                        </p:tgtEl>
                                        <p:attrNameLst>
                                          <p:attrName>ppt_y</p:attrName>
                                        </p:attrNameLst>
                                      </p:cBhvr>
                                      <p:tavLst>
                                        <p:tav tm="0">
                                          <p:val>
                                            <p:strVal val="#ppt_y-#ppt_h/2"/>
                                          </p:val>
                                        </p:tav>
                                        <p:tav tm="100000">
                                          <p:val>
                                            <p:strVal val="#ppt_y"/>
                                          </p:val>
                                        </p:tav>
                                      </p:tavLst>
                                    </p:anim>
                                    <p:anim calcmode="lin" valueType="num">
                                      <p:cBhvr>
                                        <p:cTn id="20" dur="500" fill="hold"/>
                                        <p:tgtEl>
                                          <p:spTgt spid="790537"/>
                                        </p:tgtEl>
                                        <p:attrNameLst>
                                          <p:attrName>ppt_w</p:attrName>
                                        </p:attrNameLst>
                                      </p:cBhvr>
                                      <p:tavLst>
                                        <p:tav tm="0">
                                          <p:val>
                                            <p:strVal val="#ppt_w"/>
                                          </p:val>
                                        </p:tav>
                                        <p:tav tm="100000">
                                          <p:val>
                                            <p:strVal val="#ppt_w"/>
                                          </p:val>
                                        </p:tav>
                                      </p:tavLst>
                                    </p:anim>
                                    <p:anim calcmode="lin" valueType="num">
                                      <p:cBhvr>
                                        <p:cTn id="21" dur="500" fill="hold"/>
                                        <p:tgtEl>
                                          <p:spTgt spid="79053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Jungle Menu Command.wav"/>
                                        </p:tgtEl>
                                      </p:cMediaNode>
                                    </p:audio>
                                  </p:subTnLst>
                                </p:cTn>
                              </p:par>
                            </p:childTnLst>
                          </p:cTn>
                        </p:par>
                        <p:par>
                          <p:cTn id="22" fill="hold" nodeType="afterGroup">
                            <p:stCondLst>
                              <p:cond delay="500"/>
                            </p:stCondLst>
                            <p:childTnLst>
                              <p:par>
                                <p:cTn id="23" presetID="2" presetClass="entr" presetSubtype="6" fill="hold" grpId="0" nodeType="afterEffect">
                                  <p:stCondLst>
                                    <p:cond delay="0"/>
                                  </p:stCondLst>
                                  <p:childTnLst>
                                    <p:set>
                                      <p:cBhvr>
                                        <p:cTn id="24" dur="1" fill="hold">
                                          <p:stCondLst>
                                            <p:cond delay="0"/>
                                          </p:stCondLst>
                                        </p:cTn>
                                        <p:tgtEl>
                                          <p:spTgt spid="790532"/>
                                        </p:tgtEl>
                                        <p:attrNameLst>
                                          <p:attrName>style.visibility</p:attrName>
                                        </p:attrNameLst>
                                      </p:cBhvr>
                                      <p:to>
                                        <p:strVal val="visible"/>
                                      </p:to>
                                    </p:set>
                                    <p:anim calcmode="lin" valueType="num">
                                      <p:cBhvr additive="base">
                                        <p:cTn id="25" dur="500" fill="hold"/>
                                        <p:tgtEl>
                                          <p:spTgt spid="790532"/>
                                        </p:tgtEl>
                                        <p:attrNameLst>
                                          <p:attrName>ppt_x</p:attrName>
                                        </p:attrNameLst>
                                      </p:cBhvr>
                                      <p:tavLst>
                                        <p:tav tm="0">
                                          <p:val>
                                            <p:strVal val="1+#ppt_w/2"/>
                                          </p:val>
                                        </p:tav>
                                        <p:tav tm="100000">
                                          <p:val>
                                            <p:strVal val="#ppt_x"/>
                                          </p:val>
                                        </p:tav>
                                      </p:tavLst>
                                    </p:anim>
                                    <p:anim calcmode="lin" valueType="num">
                                      <p:cBhvr additive="base">
                                        <p:cTn id="26" dur="500" fill="hold"/>
                                        <p:tgtEl>
                                          <p:spTgt spid="7905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Jungle Menu Comma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0" grpId="0" autoUpdateAnimBg="0"/>
      <p:bldP spid="790531" grpId="0" animBg="1" autoUpdateAnimBg="0"/>
      <p:bldP spid="790532" grpId="0" animBg="1" autoUpdateAnimBg="0"/>
      <p:bldP spid="7905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138282B1C3AF43B845CDBC9C94A07A" ma:contentTypeVersion="0" ma:contentTypeDescription="Create a new document." ma:contentTypeScope="" ma:versionID="7b69b4fb1363fc8d4c07efcca123e15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E458C5-CBEF-4143-8CCB-7FBA1ED32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329BB63-409B-465D-A2B8-AADB51F940B1}">
  <ds:schemaRef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C77872F-B782-417C-81CE-9D4304D4DE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1806</TotalTime>
  <Words>3415</Words>
  <Application>Microsoft Office PowerPoint</Application>
  <PresentationFormat>On-screen Show (4:3)</PresentationFormat>
  <Paragraphs>431</Paragraphs>
  <Slides>58</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58</vt:i4>
      </vt:variant>
    </vt:vector>
  </HeadingPairs>
  <TitlesOfParts>
    <vt:vector size="71" baseType="lpstr">
      <vt:lpstr>Arial</vt:lpstr>
      <vt:lpstr>Calibri</vt:lpstr>
      <vt:lpstr>Lucida Grande</vt:lpstr>
      <vt:lpstr>Symbol</vt:lpstr>
      <vt:lpstr>Tahoma</vt:lpstr>
      <vt:lpstr>Times</vt:lpstr>
      <vt:lpstr>Times New Roman</vt:lpstr>
      <vt:lpstr>Verdana</vt:lpstr>
      <vt:lpstr>Wingdings</vt:lpstr>
      <vt:lpstr>Office Theme</vt:lpstr>
      <vt:lpstr>Equation</vt:lpstr>
      <vt:lpstr>CorelDRAW</vt:lpstr>
      <vt:lpstr>Photo Editor Photo</vt:lpstr>
      <vt:lpstr>Chapter 33 Alternating Current Circuits </vt:lpstr>
      <vt:lpstr>PowerPoint Presentation</vt:lpstr>
      <vt:lpstr>PowerPoint Presentation</vt:lpstr>
      <vt:lpstr>PowerPoint Presentation</vt:lpstr>
      <vt:lpstr>33.2 Resistors in an AC Circuit</vt:lpstr>
      <vt:lpstr>PowerPoint Presentation</vt:lpstr>
      <vt:lpstr>PowerPoint Presentation</vt:lpstr>
      <vt:lpstr>rms Current and Voltage</vt:lpstr>
      <vt:lpstr>Example :  For a particular device, the house ac voltage is 120-V and the ac current is 10 A. What are their maximum values?</vt:lpstr>
      <vt:lpstr>Example</vt:lpstr>
      <vt:lpstr>Power</vt:lpstr>
      <vt:lpstr>PowerPoint Presentation</vt:lpstr>
      <vt:lpstr>PowerPoint Presentation</vt:lpstr>
      <vt:lpstr>33-3  Inductors in an AC Circuit</vt:lpstr>
      <vt:lpstr>Current in an Inductor</vt:lpstr>
      <vt:lpstr>Phase Relationship of Inductors in an AC Circuit</vt:lpstr>
      <vt:lpstr>Inductive Reactance</vt:lpstr>
      <vt:lpstr>Inductive Reactance, cont.</vt:lpstr>
      <vt:lpstr>PowerPoint Presentation</vt:lpstr>
      <vt:lpstr>Example : A coil having an inductance of 0.6 H is connected to a 120-V, 60 Hz ac source. Neglecting resistance, what is the effective current(Irms) through the coil?</vt:lpstr>
      <vt:lpstr>33.4 Capacitors in an AC Circuit</vt:lpstr>
      <vt:lpstr>PowerPoint Presentation</vt:lpstr>
      <vt:lpstr>Capacitive Reactance</vt:lpstr>
      <vt:lpstr>Voltage Across a Capacitor</vt:lpstr>
      <vt:lpstr>PowerPoint Presentation</vt:lpstr>
      <vt:lpstr>Example :A 2-mF capacitor is connected to a 120-V, 60 Hz ac source. Neglecting resistance, what is the effective current through the Capacitor?</vt:lpstr>
      <vt:lpstr>Example</vt:lpstr>
      <vt:lpstr>PowerPoint Presentation</vt:lpstr>
      <vt:lpstr>The RLC Series Circuit</vt:lpstr>
      <vt:lpstr>The RLC Series Circuit, cont.</vt:lpstr>
      <vt:lpstr>i and v Phase Relationships – Graphical View</vt:lpstr>
      <vt:lpstr>i and v Phase Relationships – Equations </vt:lpstr>
      <vt:lpstr>More About Voltage in RLC Circuits</vt:lpstr>
      <vt:lpstr>Phasor Diagrams</vt:lpstr>
      <vt:lpstr>Resulting Phasor Diagram</vt:lpstr>
      <vt:lpstr>Vector Addition of the Phasor Diagram</vt:lpstr>
      <vt:lpstr>Total Voltage in RLC Circuits</vt:lpstr>
      <vt:lpstr>Impedance</vt:lpstr>
      <vt:lpstr>Determining the Nature of the Circuit</vt:lpstr>
      <vt:lpstr>Power in an AC Circuit</vt:lpstr>
      <vt:lpstr>Power in an AC Circuit, cont.</vt:lpstr>
      <vt:lpstr>PowerPoint Presentation</vt:lpstr>
      <vt:lpstr>PowerPoint Presentation</vt:lpstr>
      <vt:lpstr>PowerPoint Presentation</vt:lpstr>
      <vt:lpstr>PowerPoint Presentation</vt:lpstr>
      <vt:lpstr>Example</vt:lpstr>
      <vt:lpstr>PowerPoint Presentation</vt:lpstr>
      <vt:lpstr>PowerPoint Presentation</vt:lpstr>
      <vt:lpstr>33.7 Resonance in a Series RLC Circuit</vt:lpstr>
      <vt:lpstr>Calculating Total Source Voltage</vt:lpstr>
      <vt:lpstr>Impedance in an AC Circuit</vt:lpstr>
      <vt:lpstr>Example :  A 60-W resistor, a 0.5 H inductor, and an 8-mF capacitor are connected in series with a 120-V, 60 Hz ac source. Calculate the impedance for this circuit.</vt:lpstr>
      <vt:lpstr>Example :  Find the effective current (Irms) and the phase angle for the previous example.</vt:lpstr>
      <vt:lpstr>Example :Find the phase angle f for the previous example. </vt:lpstr>
      <vt:lpstr>Example :  Find the resonant frequency for the previous circuit example: L = .5 H, C = 8 mF</vt:lpstr>
      <vt:lpstr>Power in an AC Circuit</vt:lpstr>
      <vt:lpstr>Example :  What is the average power loss for the previous example: V = 120 V, f = -60.50,    Irms = 90.5 A, and R = 60W .</vt:lpstr>
      <vt:lpstr>Example:</vt:lpstr>
    </vt:vector>
  </TitlesOfParts>
  <Company>Next Step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Marilyn Akins</dc:creator>
  <cp:lastModifiedBy>Omar H. Mohammed</cp:lastModifiedBy>
  <cp:revision>115</cp:revision>
  <dcterms:created xsi:type="dcterms:W3CDTF">2002-10-01T19:05:59Z</dcterms:created>
  <dcterms:modified xsi:type="dcterms:W3CDTF">2018-12-04T08:46:21Z</dcterms:modified>
</cp:coreProperties>
</file>