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322" r:id="rId5"/>
    <p:sldId id="301" r:id="rId6"/>
    <p:sldId id="315" r:id="rId7"/>
    <p:sldId id="302" r:id="rId8"/>
    <p:sldId id="303" r:id="rId9"/>
    <p:sldId id="304" r:id="rId10"/>
    <p:sldId id="316" r:id="rId11"/>
    <p:sldId id="317" r:id="rId12"/>
    <p:sldId id="314" r:id="rId13"/>
    <p:sldId id="338" r:id="rId14"/>
    <p:sldId id="339" r:id="rId15"/>
    <p:sldId id="340" r:id="rId16"/>
    <p:sldId id="342" r:id="rId17"/>
    <p:sldId id="318" r:id="rId18"/>
    <p:sldId id="311" r:id="rId19"/>
    <p:sldId id="343" r:id="rId20"/>
    <p:sldId id="336" r:id="rId21"/>
    <p:sldId id="337" r:id="rId22"/>
    <p:sldId id="319" r:id="rId23"/>
    <p:sldId id="320" r:id="rId24"/>
    <p:sldId id="321" r:id="rId25"/>
    <p:sldId id="323" r:id="rId26"/>
    <p:sldId id="325" r:id="rId27"/>
    <p:sldId id="326" r:id="rId28"/>
    <p:sldId id="327" r:id="rId29"/>
    <p:sldId id="328" r:id="rId30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36" autoAdjust="0"/>
  </p:normalViewPr>
  <p:slideViewPr>
    <p:cSldViewPr snapToGrid="0">
      <p:cViewPr varScale="1">
        <p:scale>
          <a:sx n="107" d="100"/>
          <a:sy n="107" d="100"/>
        </p:scale>
        <p:origin x="1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25.xml"/><Relationship Id="rId1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DBEB4145-195B-45FA-A894-D7063372BE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DABD37-C7FB-4281-8898-D76C0D58CBD8}" type="datetimeFigureOut">
              <a:rPr lang="en-US"/>
              <a:pPr>
                <a:defRPr/>
              </a:pPr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C15146-B567-428F-9686-161C0ACB17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8329B7-D291-484B-9671-2A871578F6A5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4F8552-BEBA-4333-9E90-A9E56E23E622}" type="slidenum">
              <a:rPr lang="zh-CN" altLang="en-US" sz="1200"/>
              <a:pPr eaLnBrk="1" hangingPunct="1"/>
              <a:t>22</a:t>
            </a:fld>
            <a:endParaRPr lang="en-US" altLang="zh-CN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2D250D-DB46-425D-B250-3B074003BC2A}" type="slidenum">
              <a:rPr lang="en-GB" altLang="en-US" sz="1200"/>
              <a:pPr eaLnBrk="1" hangingPunct="1"/>
              <a:t>23</a:t>
            </a:fld>
            <a:endParaRPr lang="en-GB" alt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85888" y="558800"/>
            <a:ext cx="4064000" cy="3048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132" tIns="46067" rIns="92132" bIns="460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968719-BE50-4F72-AE61-1289287918DF}" type="slidenum">
              <a:rPr lang="en-GB" altLang="en-US" sz="1200"/>
              <a:pPr eaLnBrk="1" hangingPunct="1"/>
              <a:t>24</a:t>
            </a:fld>
            <a:endParaRPr lang="en-GB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85888" y="558800"/>
            <a:ext cx="4064000" cy="3048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132" tIns="46067" rIns="92132" bIns="460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158042-C46A-4BB1-9EBB-3C023A3D52AC}" type="slidenum">
              <a:rPr lang="en-GB" altLang="en-US" sz="1200"/>
              <a:pPr eaLnBrk="1" hangingPunct="1"/>
              <a:t>25</a:t>
            </a:fld>
            <a:endParaRPr lang="en-GB" alt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85888" y="558800"/>
            <a:ext cx="4064000" cy="3048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132" tIns="46067" rIns="92132" bIns="460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76EBB6-B243-4A64-8CC3-888678C6B643}" type="slidenum">
              <a:rPr lang="en-GB" altLang="en-US" sz="1200"/>
              <a:pPr eaLnBrk="1" hangingPunct="1"/>
              <a:t>26</a:t>
            </a:fld>
            <a:endParaRPr lang="en-GB" alt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85888" y="558800"/>
            <a:ext cx="4064000" cy="3048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132" tIns="46067" rIns="92132" bIns="460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09EFC-D147-42FA-9E0B-FF9CF325B8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05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D0A60-1C97-46D7-A407-A2CD2A8B9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02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A52C6-D8BD-4EA6-960F-14496A36F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07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70354-575B-480A-A847-FA191F81B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113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3A227-4616-497D-B5C0-71113393E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491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1F01E-4EB3-4DB4-9BE5-F604279D21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1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342063" y="6146800"/>
            <a:ext cx="2133600" cy="239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November 7, 2007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16725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FCC1A-B96B-4221-B8D8-59BB96A58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73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A9A1E-9ACE-4631-AC76-BDB5A78FC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25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52F71-51F2-4A7C-9582-756B8C713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70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A42B7-542D-4041-AE23-1D2840B5F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D0DEE-2A93-4087-809B-FEEA392F2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3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B14E0-C098-4EDE-8592-E7446D6F6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38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EC0CB-A983-4EFD-A5D4-49603ADC2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7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12C37-DD41-4DB7-A91A-907570F4C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61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A5A336-71AF-455E-B07B-B04EAC5E11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audio" Target="../media/audio1.wav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audio" Target="../media/audio1.wav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6.wmf"/><Relationship Id="rId5" Type="http://schemas.openxmlformats.org/officeDocument/2006/relationships/audio" Target="../media/audio2.wav"/><Relationship Id="rId10" Type="http://schemas.openxmlformats.org/officeDocument/2006/relationships/oleObject" Target="../embeddings/oleObject13.bin"/><Relationship Id="rId4" Type="http://schemas.openxmlformats.org/officeDocument/2006/relationships/audio" Target="../media/audio3.wav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jpe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.jpeg"/><Relationship Id="rId10" Type="http://schemas.openxmlformats.org/officeDocument/2006/relationships/image" Target="../media/image35.png"/><Relationship Id="rId4" Type="http://schemas.openxmlformats.org/officeDocument/2006/relationships/image" Target="../media/image32.wmf"/><Relationship Id="rId9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audio" Target="../media/audio1.wav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png"/><Relationship Id="rId5" Type="http://schemas.openxmlformats.org/officeDocument/2006/relationships/oleObject" Target="../embeddings/oleObject31.bin"/><Relationship Id="rId4" Type="http://schemas.openxmlformats.org/officeDocument/2006/relationships/audio" Target="../media/audio4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9.jpe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45335" y="3170104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kern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32-1      Self-Inductance</a:t>
            </a:r>
          </a:p>
          <a:p>
            <a:pPr eaLnBrk="0" hangingPunct="0">
              <a:defRPr/>
            </a:pPr>
            <a:r>
              <a:rPr lang="en-US" kern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32-3      Energy of a Magnetic Field</a:t>
            </a:r>
          </a:p>
          <a:p>
            <a:pPr eaLnBrk="0" hangingPunct="0">
              <a:defRPr/>
            </a:pPr>
            <a:endParaRPr lang="en-US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6183" y="1693844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3200" dirty="0"/>
              <a:t>         Chapter </a:t>
            </a:r>
            <a:r>
              <a:rPr lang="en-US" sz="3200" dirty="0" smtClean="0"/>
              <a:t>32     Inductance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u="sng" dirty="0">
                <a:solidFill>
                  <a:srgbClr val="00B050"/>
                </a:solidFill>
              </a:rPr>
              <a:t>Example </a:t>
            </a:r>
            <a:r>
              <a:rPr lang="en-US" sz="2800" u="sng" dirty="0" smtClean="0"/>
              <a:t>: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coil having 20 turns has an induced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emf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4 mV when the current is changing at the rate of 2 A/s. What is the inductance?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58853" name="Object 2"/>
          <p:cNvGraphicFramePr>
            <a:graphicFrameLocks noChangeAspect="1"/>
          </p:cNvGraphicFramePr>
          <p:nvPr/>
        </p:nvGraphicFramePr>
        <p:xfrm>
          <a:off x="4419600" y="1981200"/>
          <a:ext cx="3276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6" imgW="1562040" imgH="393480" progId="Equation.DSMT4">
                  <p:embed/>
                </p:oleObj>
              </mc:Choice>
              <mc:Fallback>
                <p:oleObj name="Equation" r:id="rId6" imgW="15620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81200"/>
                        <a:ext cx="3276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854" name="Object 3"/>
          <p:cNvGraphicFramePr>
            <a:graphicFrameLocks noChangeAspect="1"/>
          </p:cNvGraphicFramePr>
          <p:nvPr/>
        </p:nvGraphicFramePr>
        <p:xfrm>
          <a:off x="3708400" y="3124200"/>
          <a:ext cx="2489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8" imgW="1091880" imgH="393480" progId="Equation.DSMT4">
                  <p:embed/>
                </p:oleObj>
              </mc:Choice>
              <mc:Fallback>
                <p:oleObj name="Equation" r:id="rId8" imgW="1091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124200"/>
                        <a:ext cx="2489200" cy="9906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855" name="Text Box 71"/>
          <p:cNvSpPr txBox="1">
            <a:spLocks noChangeArrowheads="1"/>
          </p:cNvSpPr>
          <p:nvPr/>
        </p:nvSpPr>
        <p:spPr bwMode="auto">
          <a:xfrm>
            <a:off x="6400800" y="3352800"/>
            <a:ext cx="2362200" cy="738188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tIns="137160" bIns="137160">
            <a:spAutoFit/>
          </a:bodyPr>
          <a:lstStyle/>
          <a:p>
            <a:pPr algn="ctr">
              <a:defRPr/>
            </a:pPr>
            <a:r>
              <a:rPr lang="en-US" i="1">
                <a:solidFill>
                  <a:srgbClr val="000000"/>
                </a:solidFill>
              </a:rPr>
              <a:t>L</a:t>
            </a:r>
            <a:r>
              <a:rPr lang="en-US">
                <a:solidFill>
                  <a:srgbClr val="000000"/>
                </a:solidFill>
              </a:rPr>
              <a:t> = 2.00 mH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066800" y="2057400"/>
            <a:ext cx="2590800" cy="2514600"/>
            <a:chOff x="672" y="1296"/>
            <a:chExt cx="1632" cy="1584"/>
          </a:xfrm>
        </p:grpSpPr>
        <p:sp>
          <p:nvSpPr>
            <p:cNvPr id="758858" name="Rectangle 74"/>
            <p:cNvSpPr>
              <a:spLocks noChangeArrowheads="1"/>
            </p:cNvSpPr>
            <p:nvPr/>
          </p:nvSpPr>
          <p:spPr bwMode="auto">
            <a:xfrm>
              <a:off x="672" y="1296"/>
              <a:ext cx="1584" cy="15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0" name="Text Box 75"/>
            <p:cNvSpPr txBox="1">
              <a:spLocks noChangeArrowheads="1"/>
            </p:cNvSpPr>
            <p:nvPr/>
          </p:nvSpPr>
          <p:spPr bwMode="auto">
            <a:xfrm>
              <a:off x="1824" y="22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3081" name="AutoShape 76"/>
            <p:cNvSpPr>
              <a:spLocks noChangeArrowheads="1"/>
            </p:cNvSpPr>
            <p:nvPr/>
          </p:nvSpPr>
          <p:spPr bwMode="auto">
            <a:xfrm rot="5400000">
              <a:off x="1296" y="1440"/>
              <a:ext cx="336" cy="1104"/>
            </a:xfrm>
            <a:prstGeom prst="can">
              <a:avLst>
                <a:gd name="adj" fmla="val 55644"/>
              </a:avLst>
            </a:prstGeom>
            <a:solidFill>
              <a:srgbClr val="99FF33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082" name="Group 77"/>
            <p:cNvGrpSpPr>
              <a:grpSpLocks/>
            </p:cNvGrpSpPr>
            <p:nvPr/>
          </p:nvGrpSpPr>
          <p:grpSpPr bwMode="auto">
            <a:xfrm>
              <a:off x="1056" y="1776"/>
              <a:ext cx="144" cy="384"/>
              <a:chOff x="1680" y="2112"/>
              <a:chExt cx="144" cy="384"/>
            </a:xfrm>
          </p:grpSpPr>
          <p:sp>
            <p:nvSpPr>
              <p:cNvPr id="3141" name="Arc 78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42" name="Arc 79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3" name="Group 80"/>
            <p:cNvGrpSpPr>
              <a:grpSpLocks/>
            </p:cNvGrpSpPr>
            <p:nvPr/>
          </p:nvGrpSpPr>
          <p:grpSpPr bwMode="auto">
            <a:xfrm>
              <a:off x="1152" y="1776"/>
              <a:ext cx="144" cy="384"/>
              <a:chOff x="1680" y="2112"/>
              <a:chExt cx="144" cy="384"/>
            </a:xfrm>
          </p:grpSpPr>
          <p:sp>
            <p:nvSpPr>
              <p:cNvPr id="3139" name="Arc 81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40" name="Arc 82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4" name="Group 83"/>
            <p:cNvGrpSpPr>
              <a:grpSpLocks/>
            </p:cNvGrpSpPr>
            <p:nvPr/>
          </p:nvGrpSpPr>
          <p:grpSpPr bwMode="auto">
            <a:xfrm>
              <a:off x="1248" y="1776"/>
              <a:ext cx="144" cy="384"/>
              <a:chOff x="1680" y="2112"/>
              <a:chExt cx="144" cy="384"/>
            </a:xfrm>
          </p:grpSpPr>
          <p:sp>
            <p:nvSpPr>
              <p:cNvPr id="3137" name="Arc 84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8" name="Arc 85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5" name="Group 86"/>
            <p:cNvGrpSpPr>
              <a:grpSpLocks/>
            </p:cNvGrpSpPr>
            <p:nvPr/>
          </p:nvGrpSpPr>
          <p:grpSpPr bwMode="auto">
            <a:xfrm>
              <a:off x="1344" y="1776"/>
              <a:ext cx="144" cy="384"/>
              <a:chOff x="1680" y="2112"/>
              <a:chExt cx="144" cy="384"/>
            </a:xfrm>
          </p:grpSpPr>
          <p:sp>
            <p:nvSpPr>
              <p:cNvPr id="3135" name="Arc 87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6" name="Arc 88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6" name="Group 89"/>
            <p:cNvGrpSpPr>
              <a:grpSpLocks/>
            </p:cNvGrpSpPr>
            <p:nvPr/>
          </p:nvGrpSpPr>
          <p:grpSpPr bwMode="auto">
            <a:xfrm>
              <a:off x="1440" y="1776"/>
              <a:ext cx="144" cy="384"/>
              <a:chOff x="1680" y="2112"/>
              <a:chExt cx="144" cy="384"/>
            </a:xfrm>
          </p:grpSpPr>
          <p:sp>
            <p:nvSpPr>
              <p:cNvPr id="3133" name="Arc 90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4" name="Arc 91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7" name="Group 92"/>
            <p:cNvGrpSpPr>
              <a:grpSpLocks/>
            </p:cNvGrpSpPr>
            <p:nvPr/>
          </p:nvGrpSpPr>
          <p:grpSpPr bwMode="auto">
            <a:xfrm>
              <a:off x="1536" y="1776"/>
              <a:ext cx="144" cy="384"/>
              <a:chOff x="1680" y="2112"/>
              <a:chExt cx="144" cy="384"/>
            </a:xfrm>
          </p:grpSpPr>
          <p:sp>
            <p:nvSpPr>
              <p:cNvPr id="3131" name="Arc 93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2" name="Arc 94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8" name="Group 95"/>
            <p:cNvGrpSpPr>
              <a:grpSpLocks/>
            </p:cNvGrpSpPr>
            <p:nvPr/>
          </p:nvGrpSpPr>
          <p:grpSpPr bwMode="auto">
            <a:xfrm>
              <a:off x="1632" y="1776"/>
              <a:ext cx="144" cy="384"/>
              <a:chOff x="1680" y="2112"/>
              <a:chExt cx="144" cy="384"/>
            </a:xfrm>
          </p:grpSpPr>
          <p:sp>
            <p:nvSpPr>
              <p:cNvPr id="3129" name="Arc 96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0" name="Arc 97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89" name="Line 98"/>
            <p:cNvSpPr>
              <a:spLocks noChangeShapeType="1"/>
            </p:cNvSpPr>
            <p:nvPr/>
          </p:nvSpPr>
          <p:spPr bwMode="auto">
            <a:xfrm>
              <a:off x="1776" y="2160"/>
              <a:ext cx="1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0" name="Line 99"/>
            <p:cNvSpPr>
              <a:spLocks noChangeShapeType="1"/>
            </p:cNvSpPr>
            <p:nvPr/>
          </p:nvSpPr>
          <p:spPr bwMode="auto">
            <a:xfrm>
              <a:off x="1056" y="2160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1" name="Line 100"/>
            <p:cNvSpPr>
              <a:spLocks noChangeShapeType="1"/>
            </p:cNvSpPr>
            <p:nvPr/>
          </p:nvSpPr>
          <p:spPr bwMode="auto">
            <a:xfrm>
              <a:off x="1056" y="2592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" name="Line 101"/>
            <p:cNvSpPr>
              <a:spLocks noChangeShapeType="1"/>
            </p:cNvSpPr>
            <p:nvPr/>
          </p:nvSpPr>
          <p:spPr bwMode="auto">
            <a:xfrm>
              <a:off x="1632" y="2592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3" name="Line 102"/>
            <p:cNvSpPr>
              <a:spLocks noChangeShapeType="1"/>
            </p:cNvSpPr>
            <p:nvPr/>
          </p:nvSpPr>
          <p:spPr bwMode="auto">
            <a:xfrm>
              <a:off x="1536" y="2448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4" name="Rectangle 103"/>
            <p:cNvSpPr>
              <a:spLocks noChangeArrowheads="1"/>
            </p:cNvSpPr>
            <p:nvPr/>
          </p:nvSpPr>
          <p:spPr bwMode="auto">
            <a:xfrm>
              <a:off x="1584" y="2530"/>
              <a:ext cx="48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5" name="Line 104"/>
            <p:cNvSpPr>
              <a:spLocks noChangeShapeType="1"/>
            </p:cNvSpPr>
            <p:nvPr/>
          </p:nvSpPr>
          <p:spPr bwMode="auto">
            <a:xfrm>
              <a:off x="1344" y="2592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6" name="Oval 105"/>
            <p:cNvSpPr>
              <a:spLocks noChangeArrowheads="1"/>
            </p:cNvSpPr>
            <p:nvPr/>
          </p:nvSpPr>
          <p:spPr bwMode="auto">
            <a:xfrm>
              <a:off x="1836" y="1850"/>
              <a:ext cx="144" cy="28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097" name="Group 106"/>
            <p:cNvGrpSpPr>
              <a:grpSpLocks/>
            </p:cNvGrpSpPr>
            <p:nvPr/>
          </p:nvGrpSpPr>
          <p:grpSpPr bwMode="auto">
            <a:xfrm>
              <a:off x="1171" y="2423"/>
              <a:ext cx="192" cy="181"/>
              <a:chOff x="3600" y="3504"/>
              <a:chExt cx="192" cy="181"/>
            </a:xfrm>
          </p:grpSpPr>
          <p:sp>
            <p:nvSpPr>
              <p:cNvPr id="3126" name="Line 107"/>
              <p:cNvSpPr>
                <a:spLocks noChangeShapeType="1"/>
              </p:cNvSpPr>
              <p:nvPr/>
            </p:nvSpPr>
            <p:spPr bwMode="auto">
              <a:xfrm flipV="1">
                <a:off x="3612" y="35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27" name="Oval 108"/>
              <p:cNvSpPr>
                <a:spLocks noChangeArrowheads="1"/>
              </p:cNvSpPr>
              <p:nvPr/>
            </p:nvSpPr>
            <p:spPr bwMode="auto">
              <a:xfrm>
                <a:off x="3744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8" name="Oval 109"/>
              <p:cNvSpPr>
                <a:spLocks noChangeArrowheads="1"/>
              </p:cNvSpPr>
              <p:nvPr/>
            </p:nvSpPr>
            <p:spPr bwMode="auto">
              <a:xfrm>
                <a:off x="3600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98" name="Group 110"/>
            <p:cNvGrpSpPr>
              <a:grpSpLocks/>
            </p:cNvGrpSpPr>
            <p:nvPr/>
          </p:nvGrpSpPr>
          <p:grpSpPr bwMode="auto">
            <a:xfrm>
              <a:off x="1152" y="2592"/>
              <a:ext cx="240" cy="48"/>
              <a:chOff x="3120" y="2784"/>
              <a:chExt cx="240" cy="48"/>
            </a:xfrm>
          </p:grpSpPr>
          <p:sp>
            <p:nvSpPr>
              <p:cNvPr id="3123" name="Oval 111"/>
              <p:cNvSpPr>
                <a:spLocks noChangeArrowheads="1"/>
              </p:cNvSpPr>
              <p:nvPr/>
            </p:nvSpPr>
            <p:spPr bwMode="auto">
              <a:xfrm>
                <a:off x="3283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4" name="Oval 112"/>
              <p:cNvSpPr>
                <a:spLocks noChangeArrowheads="1"/>
              </p:cNvSpPr>
              <p:nvPr/>
            </p:nvSpPr>
            <p:spPr bwMode="auto">
              <a:xfrm>
                <a:off x="3139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5" name="Line 113"/>
              <p:cNvSpPr>
                <a:spLocks noChangeShapeType="1"/>
              </p:cNvSpPr>
              <p:nvPr/>
            </p:nvSpPr>
            <p:spPr bwMode="auto">
              <a:xfrm>
                <a:off x="3120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99" name="Line 114"/>
            <p:cNvSpPr>
              <a:spLocks noChangeShapeType="1"/>
            </p:cNvSpPr>
            <p:nvPr/>
          </p:nvSpPr>
          <p:spPr bwMode="auto">
            <a:xfrm flipV="1">
              <a:off x="1056" y="225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100" name="Group 115"/>
            <p:cNvGrpSpPr>
              <a:grpSpLocks/>
            </p:cNvGrpSpPr>
            <p:nvPr/>
          </p:nvGrpSpPr>
          <p:grpSpPr bwMode="auto">
            <a:xfrm>
              <a:off x="1152" y="1920"/>
              <a:ext cx="480" cy="192"/>
              <a:chOff x="3072" y="2256"/>
              <a:chExt cx="480" cy="192"/>
            </a:xfrm>
          </p:grpSpPr>
          <p:sp>
            <p:nvSpPr>
              <p:cNvPr id="3117" name="Line 116"/>
              <p:cNvSpPr>
                <a:spLocks noChangeShapeType="1"/>
              </p:cNvSpPr>
              <p:nvPr/>
            </p:nvSpPr>
            <p:spPr bwMode="auto">
              <a:xfrm flipV="1">
                <a:off x="307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" name="Line 117"/>
              <p:cNvSpPr>
                <a:spLocks noChangeShapeType="1"/>
              </p:cNvSpPr>
              <p:nvPr/>
            </p:nvSpPr>
            <p:spPr bwMode="auto">
              <a:xfrm flipV="1">
                <a:off x="3168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9" name="Line 118"/>
              <p:cNvSpPr>
                <a:spLocks noChangeShapeType="1"/>
              </p:cNvSpPr>
              <p:nvPr/>
            </p:nvSpPr>
            <p:spPr bwMode="auto">
              <a:xfrm flipV="1">
                <a:off x="3264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20" name="Line 119"/>
              <p:cNvSpPr>
                <a:spLocks noChangeShapeType="1"/>
              </p:cNvSpPr>
              <p:nvPr/>
            </p:nvSpPr>
            <p:spPr bwMode="auto">
              <a:xfrm flipV="1">
                <a:off x="3360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21" name="Line 120"/>
              <p:cNvSpPr>
                <a:spLocks noChangeShapeType="1"/>
              </p:cNvSpPr>
              <p:nvPr/>
            </p:nvSpPr>
            <p:spPr bwMode="auto">
              <a:xfrm flipV="1">
                <a:off x="3456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22" name="Line 121"/>
              <p:cNvSpPr>
                <a:spLocks noChangeShapeType="1"/>
              </p:cNvSpPr>
              <p:nvPr/>
            </p:nvSpPr>
            <p:spPr bwMode="auto">
              <a:xfrm flipV="1">
                <a:off x="355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101" name="Rectangle 122"/>
            <p:cNvSpPr>
              <a:spLocks noChangeArrowheads="1"/>
            </p:cNvSpPr>
            <p:nvPr/>
          </p:nvSpPr>
          <p:spPr bwMode="auto">
            <a:xfrm>
              <a:off x="1152" y="2400"/>
              <a:ext cx="240" cy="14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102" name="Group 123"/>
            <p:cNvGrpSpPr>
              <a:grpSpLocks/>
            </p:cNvGrpSpPr>
            <p:nvPr/>
          </p:nvGrpSpPr>
          <p:grpSpPr bwMode="auto">
            <a:xfrm>
              <a:off x="1632" y="2197"/>
              <a:ext cx="240" cy="347"/>
              <a:chOff x="1344" y="3072"/>
              <a:chExt cx="240" cy="347"/>
            </a:xfrm>
          </p:grpSpPr>
          <p:sp>
            <p:nvSpPr>
              <p:cNvPr id="3106" name="Rectangle 12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240" cy="336"/>
              </a:xfrm>
              <a:prstGeom prst="rect">
                <a:avLst/>
              </a:prstGeom>
              <a:solidFill>
                <a:srgbClr val="FFFFCC"/>
              </a:solidFill>
              <a:ln w="38100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3107" name="Group 125"/>
              <p:cNvGrpSpPr>
                <a:grpSpLocks/>
              </p:cNvGrpSpPr>
              <p:nvPr/>
            </p:nvGrpSpPr>
            <p:grpSpPr bwMode="auto">
              <a:xfrm>
                <a:off x="1392" y="3072"/>
                <a:ext cx="144" cy="347"/>
                <a:chOff x="1295" y="2112"/>
                <a:chExt cx="144" cy="347"/>
              </a:xfrm>
            </p:grpSpPr>
            <p:sp>
              <p:nvSpPr>
                <p:cNvPr id="3108" name="Line 126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328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09" name="Line 127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25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0" name="Line 12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17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1" name="Line 12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09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2" name="Line 130"/>
                <p:cNvSpPr>
                  <a:spLocks noChangeShapeType="1"/>
                </p:cNvSpPr>
                <p:nvPr/>
              </p:nvSpPr>
              <p:spPr bwMode="auto">
                <a:xfrm rot="-5400000">
                  <a:off x="1324" y="2309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3" name="Line 131"/>
                <p:cNvSpPr>
                  <a:spLocks noChangeShapeType="1"/>
                </p:cNvSpPr>
                <p:nvPr/>
              </p:nvSpPr>
              <p:spPr bwMode="auto">
                <a:xfrm rot="-5400000">
                  <a:off x="1319" y="2088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4" name="Line 132"/>
                <p:cNvSpPr>
                  <a:spLocks noChangeShapeType="1"/>
                </p:cNvSpPr>
                <p:nvPr/>
              </p:nvSpPr>
              <p:spPr bwMode="auto">
                <a:xfrm rot="-5400000">
                  <a:off x="1338" y="2221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5" name="Line 133"/>
                <p:cNvSpPr>
                  <a:spLocks noChangeShapeType="1"/>
                </p:cNvSpPr>
                <p:nvPr/>
              </p:nvSpPr>
              <p:spPr bwMode="auto">
                <a:xfrm rot="-5400000">
                  <a:off x="1335" y="2154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16" name="Line 134"/>
                <p:cNvSpPr>
                  <a:spLocks noChangeShapeType="1"/>
                </p:cNvSpPr>
                <p:nvPr/>
              </p:nvSpPr>
              <p:spPr bwMode="auto">
                <a:xfrm rot="-5400000">
                  <a:off x="1377" y="2411"/>
                  <a:ext cx="48" cy="4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103" name="Text Box 135"/>
            <p:cNvSpPr txBox="1">
              <a:spLocks noChangeArrowheads="1"/>
            </p:cNvSpPr>
            <p:nvPr/>
          </p:nvSpPr>
          <p:spPr bwMode="auto">
            <a:xfrm>
              <a:off x="672" y="1296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i="1">
                  <a:solidFill>
                    <a:srgbClr val="000000"/>
                  </a:solidFill>
                </a:rPr>
                <a:t>i/</a:t>
              </a:r>
              <a:r>
                <a:rPr lang="en-US" altLang="en-US" i="1">
                  <a:solidFill>
                    <a:srgbClr val="000000"/>
                  </a:solidFill>
                  <a:latin typeface="Symbol" panose="05050102010706020507" pitchFamily="18" charset="2"/>
                </a:rPr>
                <a:t> D</a:t>
              </a:r>
              <a:r>
                <a:rPr lang="en-US" altLang="en-US" i="1">
                  <a:solidFill>
                    <a:srgbClr val="000000"/>
                  </a:solidFill>
                </a:rPr>
                <a:t>t = </a:t>
              </a:r>
              <a:r>
                <a:rPr lang="en-US" altLang="en-US">
                  <a:solidFill>
                    <a:srgbClr val="000000"/>
                  </a:solidFill>
                </a:rPr>
                <a:t>2 A/s</a:t>
              </a:r>
            </a:p>
          </p:txBody>
        </p:sp>
        <p:sp>
          <p:nvSpPr>
            <p:cNvPr id="3104" name="Line 136"/>
            <p:cNvSpPr>
              <a:spLocks noChangeShapeType="1"/>
            </p:cNvSpPr>
            <p:nvPr/>
          </p:nvSpPr>
          <p:spPr bwMode="auto">
            <a:xfrm>
              <a:off x="1296" y="17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8921" name="Text Box 137"/>
            <p:cNvSpPr txBox="1">
              <a:spLocks noChangeArrowheads="1"/>
            </p:cNvSpPr>
            <p:nvPr/>
          </p:nvSpPr>
          <p:spPr bwMode="auto">
            <a:xfrm>
              <a:off x="1584" y="1536"/>
              <a:ext cx="72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 mV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8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6" grpId="0" autoUpdateAnimBg="0"/>
      <p:bldP spid="75885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u="sng" dirty="0">
                <a:solidFill>
                  <a:srgbClr val="00B050"/>
                </a:solidFill>
              </a:rPr>
              <a:t>Example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solenoid of area 0.002 m</a:t>
            </a:r>
            <a:r>
              <a:rPr lang="en-US" sz="28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length 30 cm, has 100 turns. If the current increases from 0 to 2 A in 0.1 s, what is the inductance of the solenoid?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72390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First we find the inductance of the solenoid:</a:t>
            </a:r>
          </a:p>
        </p:txBody>
      </p:sp>
      <p:graphicFrame>
        <p:nvGraphicFramePr>
          <p:cNvPr id="759812" name="Object 2"/>
          <p:cNvGraphicFramePr>
            <a:graphicFrameLocks noChangeAspect="1"/>
          </p:cNvGraphicFramePr>
          <p:nvPr/>
        </p:nvGraphicFramePr>
        <p:xfrm>
          <a:off x="1066800" y="2819400"/>
          <a:ext cx="70104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6" imgW="2869920" imgH="419040" progId="Equation.DSMT4">
                  <p:embed/>
                </p:oleObj>
              </mc:Choice>
              <mc:Fallback>
                <p:oleObj name="Equation" r:id="rId6" imgW="286992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7010400" cy="11239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81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066800" y="3962400"/>
            <a:ext cx="2590800" cy="2514600"/>
            <a:chOff x="672" y="2496"/>
            <a:chExt cx="1632" cy="1584"/>
          </a:xfrm>
        </p:grpSpPr>
        <p:sp>
          <p:nvSpPr>
            <p:cNvPr id="759814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1584" cy="15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Text Box 7"/>
            <p:cNvSpPr txBox="1">
              <a:spLocks noChangeArrowheads="1"/>
            </p:cNvSpPr>
            <p:nvPr/>
          </p:nvSpPr>
          <p:spPr bwMode="auto">
            <a:xfrm>
              <a:off x="1824" y="34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4106" name="AutoShape 8"/>
            <p:cNvSpPr>
              <a:spLocks noChangeArrowheads="1"/>
            </p:cNvSpPr>
            <p:nvPr/>
          </p:nvSpPr>
          <p:spPr bwMode="auto">
            <a:xfrm rot="5400000">
              <a:off x="1296" y="2640"/>
              <a:ext cx="336" cy="1104"/>
            </a:xfrm>
            <a:prstGeom prst="can">
              <a:avLst>
                <a:gd name="adj" fmla="val 55644"/>
              </a:avLst>
            </a:prstGeom>
            <a:solidFill>
              <a:srgbClr val="99FF33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107" name="Group 9"/>
            <p:cNvGrpSpPr>
              <a:grpSpLocks/>
            </p:cNvGrpSpPr>
            <p:nvPr/>
          </p:nvGrpSpPr>
          <p:grpSpPr bwMode="auto">
            <a:xfrm>
              <a:off x="1056" y="2976"/>
              <a:ext cx="144" cy="384"/>
              <a:chOff x="1680" y="2112"/>
              <a:chExt cx="144" cy="384"/>
            </a:xfrm>
          </p:grpSpPr>
          <p:sp>
            <p:nvSpPr>
              <p:cNvPr id="4169" name="Arc 10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70" name="Arc 11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8" name="Group 12"/>
            <p:cNvGrpSpPr>
              <a:grpSpLocks/>
            </p:cNvGrpSpPr>
            <p:nvPr/>
          </p:nvGrpSpPr>
          <p:grpSpPr bwMode="auto">
            <a:xfrm>
              <a:off x="1152" y="2976"/>
              <a:ext cx="144" cy="384"/>
              <a:chOff x="1680" y="2112"/>
              <a:chExt cx="144" cy="384"/>
            </a:xfrm>
          </p:grpSpPr>
          <p:sp>
            <p:nvSpPr>
              <p:cNvPr id="4167" name="Arc 13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8" name="Arc 14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9" name="Group 15"/>
            <p:cNvGrpSpPr>
              <a:grpSpLocks/>
            </p:cNvGrpSpPr>
            <p:nvPr/>
          </p:nvGrpSpPr>
          <p:grpSpPr bwMode="auto">
            <a:xfrm>
              <a:off x="1248" y="2976"/>
              <a:ext cx="144" cy="384"/>
              <a:chOff x="1680" y="2112"/>
              <a:chExt cx="144" cy="384"/>
            </a:xfrm>
          </p:grpSpPr>
          <p:sp>
            <p:nvSpPr>
              <p:cNvPr id="4165" name="Arc 16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6" name="Arc 17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0" name="Group 18"/>
            <p:cNvGrpSpPr>
              <a:grpSpLocks/>
            </p:cNvGrpSpPr>
            <p:nvPr/>
          </p:nvGrpSpPr>
          <p:grpSpPr bwMode="auto">
            <a:xfrm>
              <a:off x="1344" y="2976"/>
              <a:ext cx="144" cy="384"/>
              <a:chOff x="1680" y="2112"/>
              <a:chExt cx="144" cy="384"/>
            </a:xfrm>
          </p:grpSpPr>
          <p:sp>
            <p:nvSpPr>
              <p:cNvPr id="4163" name="Arc 19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4" name="Arc 20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1" name="Group 21"/>
            <p:cNvGrpSpPr>
              <a:grpSpLocks/>
            </p:cNvGrpSpPr>
            <p:nvPr/>
          </p:nvGrpSpPr>
          <p:grpSpPr bwMode="auto">
            <a:xfrm>
              <a:off x="1440" y="2976"/>
              <a:ext cx="144" cy="384"/>
              <a:chOff x="1680" y="2112"/>
              <a:chExt cx="144" cy="384"/>
            </a:xfrm>
          </p:grpSpPr>
          <p:sp>
            <p:nvSpPr>
              <p:cNvPr id="4161" name="Arc 22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2" name="Arc 23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2" name="Group 24"/>
            <p:cNvGrpSpPr>
              <a:grpSpLocks/>
            </p:cNvGrpSpPr>
            <p:nvPr/>
          </p:nvGrpSpPr>
          <p:grpSpPr bwMode="auto">
            <a:xfrm>
              <a:off x="1536" y="2976"/>
              <a:ext cx="144" cy="384"/>
              <a:chOff x="1680" y="2112"/>
              <a:chExt cx="144" cy="384"/>
            </a:xfrm>
          </p:grpSpPr>
          <p:sp>
            <p:nvSpPr>
              <p:cNvPr id="4159" name="Arc 25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0" name="Arc 26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3" name="Group 27"/>
            <p:cNvGrpSpPr>
              <a:grpSpLocks/>
            </p:cNvGrpSpPr>
            <p:nvPr/>
          </p:nvGrpSpPr>
          <p:grpSpPr bwMode="auto">
            <a:xfrm>
              <a:off x="1632" y="2976"/>
              <a:ext cx="144" cy="384"/>
              <a:chOff x="1680" y="2112"/>
              <a:chExt cx="144" cy="384"/>
            </a:xfrm>
          </p:grpSpPr>
          <p:sp>
            <p:nvSpPr>
              <p:cNvPr id="4157" name="Arc 28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8" name="Arc 29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14" name="Line 30"/>
            <p:cNvSpPr>
              <a:spLocks noChangeShapeType="1"/>
            </p:cNvSpPr>
            <p:nvPr/>
          </p:nvSpPr>
          <p:spPr bwMode="auto">
            <a:xfrm>
              <a:off x="1776" y="3360"/>
              <a:ext cx="1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5" name="Line 31"/>
            <p:cNvSpPr>
              <a:spLocks noChangeShapeType="1"/>
            </p:cNvSpPr>
            <p:nvPr/>
          </p:nvSpPr>
          <p:spPr bwMode="auto">
            <a:xfrm>
              <a:off x="1056" y="3360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6" name="Line 32"/>
            <p:cNvSpPr>
              <a:spLocks noChangeShapeType="1"/>
            </p:cNvSpPr>
            <p:nvPr/>
          </p:nvSpPr>
          <p:spPr bwMode="auto">
            <a:xfrm>
              <a:off x="1056" y="3792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7" name="Line 33"/>
            <p:cNvSpPr>
              <a:spLocks noChangeShapeType="1"/>
            </p:cNvSpPr>
            <p:nvPr/>
          </p:nvSpPr>
          <p:spPr bwMode="auto">
            <a:xfrm>
              <a:off x="1632" y="3792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8" name="Line 34"/>
            <p:cNvSpPr>
              <a:spLocks noChangeShapeType="1"/>
            </p:cNvSpPr>
            <p:nvPr/>
          </p:nvSpPr>
          <p:spPr bwMode="auto">
            <a:xfrm>
              <a:off x="1536" y="3648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9" name="Rectangle 35"/>
            <p:cNvSpPr>
              <a:spLocks noChangeArrowheads="1"/>
            </p:cNvSpPr>
            <p:nvPr/>
          </p:nvSpPr>
          <p:spPr bwMode="auto">
            <a:xfrm>
              <a:off x="1584" y="3730"/>
              <a:ext cx="48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Line 36"/>
            <p:cNvSpPr>
              <a:spLocks noChangeShapeType="1"/>
            </p:cNvSpPr>
            <p:nvPr/>
          </p:nvSpPr>
          <p:spPr bwMode="auto">
            <a:xfrm>
              <a:off x="1344" y="3792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21" name="Oval 37"/>
            <p:cNvSpPr>
              <a:spLocks noChangeArrowheads="1"/>
            </p:cNvSpPr>
            <p:nvPr/>
          </p:nvSpPr>
          <p:spPr bwMode="auto">
            <a:xfrm>
              <a:off x="1836" y="3050"/>
              <a:ext cx="144" cy="28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122" name="Group 38"/>
            <p:cNvGrpSpPr>
              <a:grpSpLocks/>
            </p:cNvGrpSpPr>
            <p:nvPr/>
          </p:nvGrpSpPr>
          <p:grpSpPr bwMode="auto">
            <a:xfrm>
              <a:off x="1171" y="3623"/>
              <a:ext cx="192" cy="181"/>
              <a:chOff x="3600" y="3504"/>
              <a:chExt cx="192" cy="181"/>
            </a:xfrm>
          </p:grpSpPr>
          <p:sp>
            <p:nvSpPr>
              <p:cNvPr id="4154" name="Line 39"/>
              <p:cNvSpPr>
                <a:spLocks noChangeShapeType="1"/>
              </p:cNvSpPr>
              <p:nvPr/>
            </p:nvSpPr>
            <p:spPr bwMode="auto">
              <a:xfrm flipV="1">
                <a:off x="3612" y="35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5" name="Oval 40"/>
              <p:cNvSpPr>
                <a:spLocks noChangeArrowheads="1"/>
              </p:cNvSpPr>
              <p:nvPr/>
            </p:nvSpPr>
            <p:spPr bwMode="auto">
              <a:xfrm>
                <a:off x="3744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6" name="Oval 41"/>
              <p:cNvSpPr>
                <a:spLocks noChangeArrowheads="1"/>
              </p:cNvSpPr>
              <p:nvPr/>
            </p:nvSpPr>
            <p:spPr bwMode="auto">
              <a:xfrm>
                <a:off x="3600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23" name="Group 42"/>
            <p:cNvGrpSpPr>
              <a:grpSpLocks/>
            </p:cNvGrpSpPr>
            <p:nvPr/>
          </p:nvGrpSpPr>
          <p:grpSpPr bwMode="auto">
            <a:xfrm>
              <a:off x="1152" y="3792"/>
              <a:ext cx="240" cy="48"/>
              <a:chOff x="3120" y="2784"/>
              <a:chExt cx="240" cy="48"/>
            </a:xfrm>
          </p:grpSpPr>
          <p:sp>
            <p:nvSpPr>
              <p:cNvPr id="4151" name="Oval 43"/>
              <p:cNvSpPr>
                <a:spLocks noChangeArrowheads="1"/>
              </p:cNvSpPr>
              <p:nvPr/>
            </p:nvSpPr>
            <p:spPr bwMode="auto">
              <a:xfrm>
                <a:off x="3283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2" name="Oval 44"/>
              <p:cNvSpPr>
                <a:spLocks noChangeArrowheads="1"/>
              </p:cNvSpPr>
              <p:nvPr/>
            </p:nvSpPr>
            <p:spPr bwMode="auto">
              <a:xfrm>
                <a:off x="3139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3" name="Line 45"/>
              <p:cNvSpPr>
                <a:spLocks noChangeShapeType="1"/>
              </p:cNvSpPr>
              <p:nvPr/>
            </p:nvSpPr>
            <p:spPr bwMode="auto">
              <a:xfrm>
                <a:off x="3120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24" name="Line 46"/>
            <p:cNvSpPr>
              <a:spLocks noChangeShapeType="1"/>
            </p:cNvSpPr>
            <p:nvPr/>
          </p:nvSpPr>
          <p:spPr bwMode="auto">
            <a:xfrm flipV="1">
              <a:off x="1056" y="345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4125" name="Group 47"/>
            <p:cNvGrpSpPr>
              <a:grpSpLocks/>
            </p:cNvGrpSpPr>
            <p:nvPr/>
          </p:nvGrpSpPr>
          <p:grpSpPr bwMode="auto">
            <a:xfrm>
              <a:off x="1152" y="3120"/>
              <a:ext cx="480" cy="192"/>
              <a:chOff x="3072" y="2256"/>
              <a:chExt cx="480" cy="192"/>
            </a:xfrm>
          </p:grpSpPr>
          <p:sp>
            <p:nvSpPr>
              <p:cNvPr id="4145" name="Line 48"/>
              <p:cNvSpPr>
                <a:spLocks noChangeShapeType="1"/>
              </p:cNvSpPr>
              <p:nvPr/>
            </p:nvSpPr>
            <p:spPr bwMode="auto">
              <a:xfrm flipV="1">
                <a:off x="307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46" name="Line 49"/>
              <p:cNvSpPr>
                <a:spLocks noChangeShapeType="1"/>
              </p:cNvSpPr>
              <p:nvPr/>
            </p:nvSpPr>
            <p:spPr bwMode="auto">
              <a:xfrm flipV="1">
                <a:off x="3168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47" name="Line 50"/>
              <p:cNvSpPr>
                <a:spLocks noChangeShapeType="1"/>
              </p:cNvSpPr>
              <p:nvPr/>
            </p:nvSpPr>
            <p:spPr bwMode="auto">
              <a:xfrm flipV="1">
                <a:off x="3264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48" name="Line 51"/>
              <p:cNvSpPr>
                <a:spLocks noChangeShapeType="1"/>
              </p:cNvSpPr>
              <p:nvPr/>
            </p:nvSpPr>
            <p:spPr bwMode="auto">
              <a:xfrm flipV="1">
                <a:off x="3360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49" name="Line 52"/>
              <p:cNvSpPr>
                <a:spLocks noChangeShapeType="1"/>
              </p:cNvSpPr>
              <p:nvPr/>
            </p:nvSpPr>
            <p:spPr bwMode="auto">
              <a:xfrm flipV="1">
                <a:off x="3456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0" name="Line 53"/>
              <p:cNvSpPr>
                <a:spLocks noChangeShapeType="1"/>
              </p:cNvSpPr>
              <p:nvPr/>
            </p:nvSpPr>
            <p:spPr bwMode="auto">
              <a:xfrm flipV="1">
                <a:off x="355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26" name="Rectangle 54"/>
            <p:cNvSpPr>
              <a:spLocks noChangeArrowheads="1"/>
            </p:cNvSpPr>
            <p:nvPr/>
          </p:nvSpPr>
          <p:spPr bwMode="auto">
            <a:xfrm>
              <a:off x="1152" y="3600"/>
              <a:ext cx="240" cy="14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127" name="Group 55"/>
            <p:cNvGrpSpPr>
              <a:grpSpLocks/>
            </p:cNvGrpSpPr>
            <p:nvPr/>
          </p:nvGrpSpPr>
          <p:grpSpPr bwMode="auto">
            <a:xfrm>
              <a:off x="1632" y="3397"/>
              <a:ext cx="240" cy="347"/>
              <a:chOff x="1344" y="3072"/>
              <a:chExt cx="240" cy="347"/>
            </a:xfrm>
          </p:grpSpPr>
          <p:sp>
            <p:nvSpPr>
              <p:cNvPr id="4134" name="Rectangle 56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240" cy="336"/>
              </a:xfrm>
              <a:prstGeom prst="rect">
                <a:avLst/>
              </a:prstGeom>
              <a:solidFill>
                <a:srgbClr val="FFFFCC"/>
              </a:solidFill>
              <a:ln w="38100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135" name="Group 57"/>
              <p:cNvGrpSpPr>
                <a:grpSpLocks/>
              </p:cNvGrpSpPr>
              <p:nvPr/>
            </p:nvGrpSpPr>
            <p:grpSpPr bwMode="auto">
              <a:xfrm>
                <a:off x="1392" y="3072"/>
                <a:ext cx="144" cy="347"/>
                <a:chOff x="1295" y="2112"/>
                <a:chExt cx="144" cy="347"/>
              </a:xfrm>
            </p:grpSpPr>
            <p:sp>
              <p:nvSpPr>
                <p:cNvPr id="4136" name="Line 5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328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37" name="Line 5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25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38" name="Line 6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17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39" name="Line 61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09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40" name="Line 62"/>
                <p:cNvSpPr>
                  <a:spLocks noChangeShapeType="1"/>
                </p:cNvSpPr>
                <p:nvPr/>
              </p:nvSpPr>
              <p:spPr bwMode="auto">
                <a:xfrm rot="-5400000">
                  <a:off x="1324" y="2309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41" name="Line 63"/>
                <p:cNvSpPr>
                  <a:spLocks noChangeShapeType="1"/>
                </p:cNvSpPr>
                <p:nvPr/>
              </p:nvSpPr>
              <p:spPr bwMode="auto">
                <a:xfrm rot="-5400000">
                  <a:off x="1319" y="2088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42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1338" y="2221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43" name="Line 65"/>
                <p:cNvSpPr>
                  <a:spLocks noChangeShapeType="1"/>
                </p:cNvSpPr>
                <p:nvPr/>
              </p:nvSpPr>
              <p:spPr bwMode="auto">
                <a:xfrm rot="-5400000">
                  <a:off x="1335" y="2154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44" name="Line 66"/>
                <p:cNvSpPr>
                  <a:spLocks noChangeShapeType="1"/>
                </p:cNvSpPr>
                <p:nvPr/>
              </p:nvSpPr>
              <p:spPr bwMode="auto">
                <a:xfrm rot="-5400000">
                  <a:off x="1377" y="2411"/>
                  <a:ext cx="48" cy="4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128" name="Text Box 67"/>
            <p:cNvSpPr txBox="1">
              <a:spLocks noChangeArrowheads="1"/>
            </p:cNvSpPr>
            <p:nvPr/>
          </p:nvSpPr>
          <p:spPr bwMode="auto">
            <a:xfrm>
              <a:off x="672" y="2496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4129" name="Line 70"/>
            <p:cNvSpPr>
              <a:spLocks noChangeShapeType="1"/>
            </p:cNvSpPr>
            <p:nvPr/>
          </p:nvSpPr>
          <p:spPr bwMode="auto">
            <a:xfrm>
              <a:off x="1104" y="2736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30" name="Line 71"/>
            <p:cNvSpPr>
              <a:spLocks noChangeShapeType="1"/>
            </p:cNvSpPr>
            <p:nvPr/>
          </p:nvSpPr>
          <p:spPr bwMode="auto">
            <a:xfrm>
              <a:off x="1776" y="2736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31" name="Line 72"/>
            <p:cNvSpPr>
              <a:spLocks noChangeShapeType="1"/>
            </p:cNvSpPr>
            <p:nvPr/>
          </p:nvSpPr>
          <p:spPr bwMode="auto">
            <a:xfrm>
              <a:off x="1152" y="2880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32" name="Text Box 73"/>
            <p:cNvSpPr txBox="1">
              <a:spLocks noChangeArrowheads="1"/>
            </p:cNvSpPr>
            <p:nvPr/>
          </p:nvSpPr>
          <p:spPr bwMode="auto">
            <a:xfrm>
              <a:off x="1296" y="2592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3200">
                  <a:solidFill>
                    <a:srgbClr val="000000"/>
                  </a:solidFill>
                  <a:latin typeface="Script MT Bold" panose="03040602040607080904" pitchFamily="66" charset="0"/>
                </a:rPr>
                <a:t>l</a:t>
              </a:r>
            </a:p>
          </p:txBody>
        </p:sp>
        <p:sp>
          <p:nvSpPr>
            <p:cNvPr id="4133" name="Text Box 74"/>
            <p:cNvSpPr txBox="1">
              <a:spLocks noChangeArrowheads="1"/>
            </p:cNvSpPr>
            <p:nvPr/>
          </p:nvSpPr>
          <p:spPr bwMode="auto">
            <a:xfrm>
              <a:off x="1776" y="3024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>
                  <a:solidFill>
                    <a:srgbClr val="000000"/>
                  </a:solidFill>
                </a:rPr>
                <a:t>A</a:t>
              </a:r>
            </a:p>
          </p:txBody>
        </p:sp>
      </p:grpSp>
      <p:sp>
        <p:nvSpPr>
          <p:cNvPr id="759883" name="Text Box 75"/>
          <p:cNvSpPr txBox="1">
            <a:spLocks noChangeArrowheads="1"/>
          </p:cNvSpPr>
          <p:nvPr/>
        </p:nvSpPr>
        <p:spPr bwMode="auto">
          <a:xfrm>
            <a:off x="4419600" y="4114800"/>
            <a:ext cx="3200400" cy="738188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tIns="137160" bIns="137160">
            <a:spAutoFit/>
          </a:bodyPr>
          <a:lstStyle/>
          <a:p>
            <a:pPr algn="ctr">
              <a:defRPr/>
            </a:pPr>
            <a:r>
              <a:rPr lang="en-US" i="1">
                <a:solidFill>
                  <a:srgbClr val="000000"/>
                </a:solidFill>
              </a:rPr>
              <a:t>L </a:t>
            </a:r>
            <a:r>
              <a:rPr lang="en-US">
                <a:solidFill>
                  <a:srgbClr val="000000"/>
                </a:solidFill>
              </a:rPr>
              <a:t>= 8.38 x 10</a:t>
            </a:r>
            <a:r>
              <a:rPr lang="en-US" baseline="30000">
                <a:solidFill>
                  <a:srgbClr val="000000"/>
                </a:solidFill>
              </a:rPr>
              <a:t>-5</a:t>
            </a:r>
            <a:r>
              <a:rPr lang="en-US">
                <a:solidFill>
                  <a:srgbClr val="000000"/>
                </a:solidFill>
              </a:rPr>
              <a:t> H</a:t>
            </a:r>
          </a:p>
        </p:txBody>
      </p:sp>
      <p:sp>
        <p:nvSpPr>
          <p:cNvPr id="759884" name="Text Box 76"/>
          <p:cNvSpPr txBox="1">
            <a:spLocks noChangeArrowheads="1"/>
          </p:cNvSpPr>
          <p:nvPr/>
        </p:nvSpPr>
        <p:spPr bwMode="auto">
          <a:xfrm>
            <a:off x="3810000" y="5105400"/>
            <a:ext cx="4648200" cy="83026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Note: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does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depend on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98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autoUpdateAnimBg="0"/>
      <p:bldP spid="759883" grpId="0" animBg="1" autoUpdateAnimBg="0"/>
      <p:bldP spid="75988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en-US" sz="2800" u="sng" dirty="0">
                <a:solidFill>
                  <a:srgbClr val="00B050"/>
                </a:solidFill>
              </a:rPr>
              <a:t>Example </a:t>
            </a:r>
            <a:r>
              <a:rPr lang="en-US" sz="2800" u="sng" dirty="0" smtClean="0"/>
              <a:t>(</a:t>
            </a:r>
            <a:r>
              <a:rPr lang="en-US" sz="2800" u="sng" dirty="0"/>
              <a:t>Cont.):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current in the 83.8-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 solenoid increased from 0 to 2 A in 0.1 s, what is the induced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emf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u="sng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1905000"/>
            <a:ext cx="2590800" cy="2514600"/>
            <a:chOff x="672" y="2496"/>
            <a:chExt cx="1632" cy="1584"/>
          </a:xfrm>
        </p:grpSpPr>
        <p:sp>
          <p:nvSpPr>
            <p:cNvPr id="761862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1584" cy="15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1824" y="34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130" name="AutoShape 8"/>
            <p:cNvSpPr>
              <a:spLocks noChangeArrowheads="1"/>
            </p:cNvSpPr>
            <p:nvPr/>
          </p:nvSpPr>
          <p:spPr bwMode="auto">
            <a:xfrm rot="5400000">
              <a:off x="1296" y="2640"/>
              <a:ext cx="336" cy="1104"/>
            </a:xfrm>
            <a:prstGeom prst="can">
              <a:avLst>
                <a:gd name="adj" fmla="val 55644"/>
              </a:avLst>
            </a:prstGeom>
            <a:solidFill>
              <a:srgbClr val="99FF33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31" name="Group 9"/>
            <p:cNvGrpSpPr>
              <a:grpSpLocks/>
            </p:cNvGrpSpPr>
            <p:nvPr/>
          </p:nvGrpSpPr>
          <p:grpSpPr bwMode="auto">
            <a:xfrm>
              <a:off x="1056" y="2976"/>
              <a:ext cx="144" cy="384"/>
              <a:chOff x="1680" y="2112"/>
              <a:chExt cx="144" cy="384"/>
            </a:xfrm>
          </p:grpSpPr>
          <p:sp>
            <p:nvSpPr>
              <p:cNvPr id="5193" name="Arc 10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4" name="Arc 11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1152" y="2976"/>
              <a:ext cx="144" cy="384"/>
              <a:chOff x="1680" y="2112"/>
              <a:chExt cx="144" cy="384"/>
            </a:xfrm>
          </p:grpSpPr>
          <p:sp>
            <p:nvSpPr>
              <p:cNvPr id="5191" name="Arc 13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2" name="Arc 14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3" name="Group 15"/>
            <p:cNvGrpSpPr>
              <a:grpSpLocks/>
            </p:cNvGrpSpPr>
            <p:nvPr/>
          </p:nvGrpSpPr>
          <p:grpSpPr bwMode="auto">
            <a:xfrm>
              <a:off x="1248" y="2976"/>
              <a:ext cx="144" cy="384"/>
              <a:chOff x="1680" y="2112"/>
              <a:chExt cx="144" cy="384"/>
            </a:xfrm>
          </p:grpSpPr>
          <p:sp>
            <p:nvSpPr>
              <p:cNvPr id="5189" name="Arc 16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0" name="Arc 17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4" name="Group 18"/>
            <p:cNvGrpSpPr>
              <a:grpSpLocks/>
            </p:cNvGrpSpPr>
            <p:nvPr/>
          </p:nvGrpSpPr>
          <p:grpSpPr bwMode="auto">
            <a:xfrm>
              <a:off x="1344" y="2976"/>
              <a:ext cx="144" cy="384"/>
              <a:chOff x="1680" y="2112"/>
              <a:chExt cx="144" cy="384"/>
            </a:xfrm>
          </p:grpSpPr>
          <p:sp>
            <p:nvSpPr>
              <p:cNvPr id="5187" name="Arc 19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88" name="Arc 20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5" name="Group 21"/>
            <p:cNvGrpSpPr>
              <a:grpSpLocks/>
            </p:cNvGrpSpPr>
            <p:nvPr/>
          </p:nvGrpSpPr>
          <p:grpSpPr bwMode="auto">
            <a:xfrm>
              <a:off x="1440" y="2976"/>
              <a:ext cx="144" cy="384"/>
              <a:chOff x="1680" y="2112"/>
              <a:chExt cx="144" cy="384"/>
            </a:xfrm>
          </p:grpSpPr>
          <p:sp>
            <p:nvSpPr>
              <p:cNvPr id="5185" name="Arc 22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86" name="Arc 23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6" name="Group 24"/>
            <p:cNvGrpSpPr>
              <a:grpSpLocks/>
            </p:cNvGrpSpPr>
            <p:nvPr/>
          </p:nvGrpSpPr>
          <p:grpSpPr bwMode="auto">
            <a:xfrm>
              <a:off x="1536" y="2976"/>
              <a:ext cx="144" cy="384"/>
              <a:chOff x="1680" y="2112"/>
              <a:chExt cx="144" cy="384"/>
            </a:xfrm>
          </p:grpSpPr>
          <p:sp>
            <p:nvSpPr>
              <p:cNvPr id="5183" name="Arc 25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84" name="Arc 26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7" name="Group 27"/>
            <p:cNvGrpSpPr>
              <a:grpSpLocks/>
            </p:cNvGrpSpPr>
            <p:nvPr/>
          </p:nvGrpSpPr>
          <p:grpSpPr bwMode="auto">
            <a:xfrm>
              <a:off x="1632" y="2976"/>
              <a:ext cx="144" cy="384"/>
              <a:chOff x="1680" y="2112"/>
              <a:chExt cx="144" cy="384"/>
            </a:xfrm>
          </p:grpSpPr>
          <p:sp>
            <p:nvSpPr>
              <p:cNvPr id="5181" name="Arc 28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82" name="Arc 29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38" name="Line 30"/>
            <p:cNvSpPr>
              <a:spLocks noChangeShapeType="1"/>
            </p:cNvSpPr>
            <p:nvPr/>
          </p:nvSpPr>
          <p:spPr bwMode="auto">
            <a:xfrm>
              <a:off x="1776" y="3360"/>
              <a:ext cx="1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9" name="Line 31"/>
            <p:cNvSpPr>
              <a:spLocks noChangeShapeType="1"/>
            </p:cNvSpPr>
            <p:nvPr/>
          </p:nvSpPr>
          <p:spPr bwMode="auto">
            <a:xfrm>
              <a:off x="1056" y="3360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0" name="Line 32"/>
            <p:cNvSpPr>
              <a:spLocks noChangeShapeType="1"/>
            </p:cNvSpPr>
            <p:nvPr/>
          </p:nvSpPr>
          <p:spPr bwMode="auto">
            <a:xfrm>
              <a:off x="1056" y="3792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1" name="Line 33"/>
            <p:cNvSpPr>
              <a:spLocks noChangeShapeType="1"/>
            </p:cNvSpPr>
            <p:nvPr/>
          </p:nvSpPr>
          <p:spPr bwMode="auto">
            <a:xfrm>
              <a:off x="1632" y="3792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2" name="Line 34"/>
            <p:cNvSpPr>
              <a:spLocks noChangeShapeType="1"/>
            </p:cNvSpPr>
            <p:nvPr/>
          </p:nvSpPr>
          <p:spPr bwMode="auto">
            <a:xfrm>
              <a:off x="1536" y="3648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3" name="Rectangle 35"/>
            <p:cNvSpPr>
              <a:spLocks noChangeArrowheads="1"/>
            </p:cNvSpPr>
            <p:nvPr/>
          </p:nvSpPr>
          <p:spPr bwMode="auto">
            <a:xfrm>
              <a:off x="1584" y="3730"/>
              <a:ext cx="48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Line 36"/>
            <p:cNvSpPr>
              <a:spLocks noChangeShapeType="1"/>
            </p:cNvSpPr>
            <p:nvPr/>
          </p:nvSpPr>
          <p:spPr bwMode="auto">
            <a:xfrm>
              <a:off x="1344" y="3792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5" name="Oval 37"/>
            <p:cNvSpPr>
              <a:spLocks noChangeArrowheads="1"/>
            </p:cNvSpPr>
            <p:nvPr/>
          </p:nvSpPr>
          <p:spPr bwMode="auto">
            <a:xfrm>
              <a:off x="1836" y="3050"/>
              <a:ext cx="144" cy="28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46" name="Group 38"/>
            <p:cNvGrpSpPr>
              <a:grpSpLocks/>
            </p:cNvGrpSpPr>
            <p:nvPr/>
          </p:nvGrpSpPr>
          <p:grpSpPr bwMode="auto">
            <a:xfrm>
              <a:off x="1171" y="3623"/>
              <a:ext cx="192" cy="181"/>
              <a:chOff x="3600" y="3504"/>
              <a:chExt cx="192" cy="181"/>
            </a:xfrm>
          </p:grpSpPr>
          <p:sp>
            <p:nvSpPr>
              <p:cNvPr id="5178" name="Line 39"/>
              <p:cNvSpPr>
                <a:spLocks noChangeShapeType="1"/>
              </p:cNvSpPr>
              <p:nvPr/>
            </p:nvSpPr>
            <p:spPr bwMode="auto">
              <a:xfrm flipV="1">
                <a:off x="3612" y="35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79" name="Oval 40"/>
              <p:cNvSpPr>
                <a:spLocks noChangeArrowheads="1"/>
              </p:cNvSpPr>
              <p:nvPr/>
            </p:nvSpPr>
            <p:spPr bwMode="auto">
              <a:xfrm>
                <a:off x="3744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80" name="Oval 41"/>
              <p:cNvSpPr>
                <a:spLocks noChangeArrowheads="1"/>
              </p:cNvSpPr>
              <p:nvPr/>
            </p:nvSpPr>
            <p:spPr bwMode="auto">
              <a:xfrm>
                <a:off x="3600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47" name="Group 42"/>
            <p:cNvGrpSpPr>
              <a:grpSpLocks/>
            </p:cNvGrpSpPr>
            <p:nvPr/>
          </p:nvGrpSpPr>
          <p:grpSpPr bwMode="auto">
            <a:xfrm>
              <a:off x="1152" y="3792"/>
              <a:ext cx="240" cy="48"/>
              <a:chOff x="3120" y="2784"/>
              <a:chExt cx="240" cy="48"/>
            </a:xfrm>
          </p:grpSpPr>
          <p:sp>
            <p:nvSpPr>
              <p:cNvPr id="5175" name="Oval 43"/>
              <p:cNvSpPr>
                <a:spLocks noChangeArrowheads="1"/>
              </p:cNvSpPr>
              <p:nvPr/>
            </p:nvSpPr>
            <p:spPr bwMode="auto">
              <a:xfrm>
                <a:off x="3283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76" name="Oval 44"/>
              <p:cNvSpPr>
                <a:spLocks noChangeArrowheads="1"/>
              </p:cNvSpPr>
              <p:nvPr/>
            </p:nvSpPr>
            <p:spPr bwMode="auto">
              <a:xfrm>
                <a:off x="3139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77" name="Line 45"/>
              <p:cNvSpPr>
                <a:spLocks noChangeShapeType="1"/>
              </p:cNvSpPr>
              <p:nvPr/>
            </p:nvSpPr>
            <p:spPr bwMode="auto">
              <a:xfrm>
                <a:off x="3120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48" name="Line 46"/>
            <p:cNvSpPr>
              <a:spLocks noChangeShapeType="1"/>
            </p:cNvSpPr>
            <p:nvPr/>
          </p:nvSpPr>
          <p:spPr bwMode="auto">
            <a:xfrm flipV="1">
              <a:off x="1056" y="345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5149" name="Group 47"/>
            <p:cNvGrpSpPr>
              <a:grpSpLocks/>
            </p:cNvGrpSpPr>
            <p:nvPr/>
          </p:nvGrpSpPr>
          <p:grpSpPr bwMode="auto">
            <a:xfrm>
              <a:off x="1152" y="3120"/>
              <a:ext cx="480" cy="192"/>
              <a:chOff x="3072" y="2256"/>
              <a:chExt cx="480" cy="192"/>
            </a:xfrm>
          </p:grpSpPr>
          <p:sp>
            <p:nvSpPr>
              <p:cNvPr id="5169" name="Line 48"/>
              <p:cNvSpPr>
                <a:spLocks noChangeShapeType="1"/>
              </p:cNvSpPr>
              <p:nvPr/>
            </p:nvSpPr>
            <p:spPr bwMode="auto">
              <a:xfrm flipV="1">
                <a:off x="307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70" name="Line 49"/>
              <p:cNvSpPr>
                <a:spLocks noChangeShapeType="1"/>
              </p:cNvSpPr>
              <p:nvPr/>
            </p:nvSpPr>
            <p:spPr bwMode="auto">
              <a:xfrm flipV="1">
                <a:off x="3168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71" name="Line 50"/>
              <p:cNvSpPr>
                <a:spLocks noChangeShapeType="1"/>
              </p:cNvSpPr>
              <p:nvPr/>
            </p:nvSpPr>
            <p:spPr bwMode="auto">
              <a:xfrm flipV="1">
                <a:off x="3264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72" name="Line 51"/>
              <p:cNvSpPr>
                <a:spLocks noChangeShapeType="1"/>
              </p:cNvSpPr>
              <p:nvPr/>
            </p:nvSpPr>
            <p:spPr bwMode="auto">
              <a:xfrm flipV="1">
                <a:off x="3360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73" name="Line 52"/>
              <p:cNvSpPr>
                <a:spLocks noChangeShapeType="1"/>
              </p:cNvSpPr>
              <p:nvPr/>
            </p:nvSpPr>
            <p:spPr bwMode="auto">
              <a:xfrm flipV="1">
                <a:off x="3456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74" name="Line 53"/>
              <p:cNvSpPr>
                <a:spLocks noChangeShapeType="1"/>
              </p:cNvSpPr>
              <p:nvPr/>
            </p:nvSpPr>
            <p:spPr bwMode="auto">
              <a:xfrm flipV="1">
                <a:off x="355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50" name="Rectangle 54"/>
            <p:cNvSpPr>
              <a:spLocks noChangeArrowheads="1"/>
            </p:cNvSpPr>
            <p:nvPr/>
          </p:nvSpPr>
          <p:spPr bwMode="auto">
            <a:xfrm>
              <a:off x="1152" y="3600"/>
              <a:ext cx="240" cy="14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51" name="Group 55"/>
            <p:cNvGrpSpPr>
              <a:grpSpLocks/>
            </p:cNvGrpSpPr>
            <p:nvPr/>
          </p:nvGrpSpPr>
          <p:grpSpPr bwMode="auto">
            <a:xfrm>
              <a:off x="1632" y="3397"/>
              <a:ext cx="240" cy="347"/>
              <a:chOff x="1344" y="3072"/>
              <a:chExt cx="240" cy="347"/>
            </a:xfrm>
          </p:grpSpPr>
          <p:sp>
            <p:nvSpPr>
              <p:cNvPr id="5158" name="Rectangle 56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240" cy="336"/>
              </a:xfrm>
              <a:prstGeom prst="rect">
                <a:avLst/>
              </a:prstGeom>
              <a:solidFill>
                <a:srgbClr val="FFFFCC"/>
              </a:solidFill>
              <a:ln w="38100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159" name="Group 57"/>
              <p:cNvGrpSpPr>
                <a:grpSpLocks/>
              </p:cNvGrpSpPr>
              <p:nvPr/>
            </p:nvGrpSpPr>
            <p:grpSpPr bwMode="auto">
              <a:xfrm>
                <a:off x="1392" y="3072"/>
                <a:ext cx="144" cy="347"/>
                <a:chOff x="1295" y="2112"/>
                <a:chExt cx="144" cy="347"/>
              </a:xfrm>
            </p:grpSpPr>
            <p:sp>
              <p:nvSpPr>
                <p:cNvPr id="5160" name="Line 5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328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1" name="Line 5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25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2" name="Line 6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17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3" name="Line 61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09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4" name="Line 62"/>
                <p:cNvSpPr>
                  <a:spLocks noChangeShapeType="1"/>
                </p:cNvSpPr>
                <p:nvPr/>
              </p:nvSpPr>
              <p:spPr bwMode="auto">
                <a:xfrm rot="-5400000">
                  <a:off x="1324" y="2309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5" name="Line 63"/>
                <p:cNvSpPr>
                  <a:spLocks noChangeShapeType="1"/>
                </p:cNvSpPr>
                <p:nvPr/>
              </p:nvSpPr>
              <p:spPr bwMode="auto">
                <a:xfrm rot="-5400000">
                  <a:off x="1319" y="2088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6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1338" y="2221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7" name="Line 65"/>
                <p:cNvSpPr>
                  <a:spLocks noChangeShapeType="1"/>
                </p:cNvSpPr>
                <p:nvPr/>
              </p:nvSpPr>
              <p:spPr bwMode="auto">
                <a:xfrm rot="-5400000">
                  <a:off x="1335" y="2154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68" name="Line 66"/>
                <p:cNvSpPr>
                  <a:spLocks noChangeShapeType="1"/>
                </p:cNvSpPr>
                <p:nvPr/>
              </p:nvSpPr>
              <p:spPr bwMode="auto">
                <a:xfrm rot="-5400000">
                  <a:off x="1377" y="2411"/>
                  <a:ext cx="48" cy="4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152" name="Text Box 67"/>
            <p:cNvSpPr txBox="1">
              <a:spLocks noChangeArrowheads="1"/>
            </p:cNvSpPr>
            <p:nvPr/>
          </p:nvSpPr>
          <p:spPr bwMode="auto">
            <a:xfrm>
              <a:off x="672" y="2496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5153" name="Line 68"/>
            <p:cNvSpPr>
              <a:spLocks noChangeShapeType="1"/>
            </p:cNvSpPr>
            <p:nvPr/>
          </p:nvSpPr>
          <p:spPr bwMode="auto">
            <a:xfrm>
              <a:off x="1104" y="2736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54" name="Line 69"/>
            <p:cNvSpPr>
              <a:spLocks noChangeShapeType="1"/>
            </p:cNvSpPr>
            <p:nvPr/>
          </p:nvSpPr>
          <p:spPr bwMode="auto">
            <a:xfrm>
              <a:off x="1776" y="2736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55" name="Line 70"/>
            <p:cNvSpPr>
              <a:spLocks noChangeShapeType="1"/>
            </p:cNvSpPr>
            <p:nvPr/>
          </p:nvSpPr>
          <p:spPr bwMode="auto">
            <a:xfrm>
              <a:off x="1152" y="2880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56" name="Text Box 71"/>
            <p:cNvSpPr txBox="1">
              <a:spLocks noChangeArrowheads="1"/>
            </p:cNvSpPr>
            <p:nvPr/>
          </p:nvSpPr>
          <p:spPr bwMode="auto">
            <a:xfrm>
              <a:off x="1296" y="2592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3200">
                  <a:solidFill>
                    <a:srgbClr val="000000"/>
                  </a:solidFill>
                  <a:latin typeface="Script MT Bold" panose="03040602040607080904" pitchFamily="66" charset="0"/>
                </a:rPr>
                <a:t>l</a:t>
              </a:r>
            </a:p>
          </p:txBody>
        </p:sp>
        <p:sp>
          <p:nvSpPr>
            <p:cNvPr id="5157" name="Text Box 72"/>
            <p:cNvSpPr txBox="1">
              <a:spLocks noChangeArrowheads="1"/>
            </p:cNvSpPr>
            <p:nvPr/>
          </p:nvSpPr>
          <p:spPr bwMode="auto">
            <a:xfrm>
              <a:off x="1776" y="3024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>
                  <a:solidFill>
                    <a:srgbClr val="000000"/>
                  </a:solidFill>
                </a:rPr>
                <a:t>A</a:t>
              </a:r>
            </a:p>
          </p:txBody>
        </p:sp>
      </p:grpSp>
      <p:sp>
        <p:nvSpPr>
          <p:cNvPr id="761929" name="Text Box 73"/>
          <p:cNvSpPr txBox="1">
            <a:spLocks noChangeArrowheads="1"/>
          </p:cNvSpPr>
          <p:nvPr/>
        </p:nvSpPr>
        <p:spPr bwMode="auto">
          <a:xfrm>
            <a:off x="4419600" y="2057400"/>
            <a:ext cx="3200400" cy="738188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tIns="137160" bIns="137160">
            <a:spAutoFit/>
          </a:bodyPr>
          <a:lstStyle/>
          <a:p>
            <a:pPr algn="ctr">
              <a:defRPr/>
            </a:pPr>
            <a:r>
              <a:rPr lang="en-US" i="1">
                <a:solidFill>
                  <a:srgbClr val="000000"/>
                </a:solidFill>
              </a:rPr>
              <a:t>L </a:t>
            </a:r>
            <a:r>
              <a:rPr lang="en-US">
                <a:solidFill>
                  <a:srgbClr val="000000"/>
                </a:solidFill>
              </a:rPr>
              <a:t>= 8.38 x 10</a:t>
            </a:r>
            <a:r>
              <a:rPr lang="en-US" baseline="30000">
                <a:solidFill>
                  <a:srgbClr val="000000"/>
                </a:solidFill>
              </a:rPr>
              <a:t>-5</a:t>
            </a:r>
            <a:r>
              <a:rPr lang="en-US">
                <a:solidFill>
                  <a:srgbClr val="000000"/>
                </a:solidFill>
              </a:rPr>
              <a:t> H</a:t>
            </a:r>
          </a:p>
        </p:txBody>
      </p:sp>
      <p:graphicFrame>
        <p:nvGraphicFramePr>
          <p:cNvPr id="761931" name="Object 2"/>
          <p:cNvGraphicFramePr>
            <a:graphicFrameLocks noChangeAspect="1"/>
          </p:cNvGraphicFramePr>
          <p:nvPr/>
        </p:nvGraphicFramePr>
        <p:xfrm>
          <a:off x="4876800" y="3276600"/>
          <a:ext cx="17430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76600"/>
                        <a:ext cx="1743075" cy="10382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81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1932" name="Object 3"/>
          <p:cNvGraphicFramePr>
            <a:graphicFrameLocks noChangeAspect="1"/>
          </p:cNvGraphicFramePr>
          <p:nvPr/>
        </p:nvGraphicFramePr>
        <p:xfrm>
          <a:off x="914400" y="4953000"/>
          <a:ext cx="41148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8" imgW="1777680" imgH="419040" progId="Equation.DSMT4">
                  <p:embed/>
                </p:oleObj>
              </mc:Choice>
              <mc:Fallback>
                <p:oleObj name="Equation" r:id="rId8" imgW="17776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53000"/>
                        <a:ext cx="4114800" cy="96837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1933" name="Object 4"/>
          <p:cNvGraphicFramePr>
            <a:graphicFrameLocks noChangeAspect="1"/>
          </p:cNvGraphicFramePr>
          <p:nvPr/>
        </p:nvGraphicFramePr>
        <p:xfrm>
          <a:off x="5562600" y="5181600"/>
          <a:ext cx="2590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10" imgW="901440" imgH="177480" progId="Equation.DSMT4">
                  <p:embed/>
                </p:oleObj>
              </mc:Choice>
              <mc:Fallback>
                <p:oleObj name="Equation" r:id="rId10" imgW="9014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81600"/>
                        <a:ext cx="2590800" cy="5111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81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1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1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1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8" grpId="0" autoUpdateAnimBg="0"/>
      <p:bldP spid="76192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u="sng" dirty="0">
                <a:solidFill>
                  <a:srgbClr val="00B050"/>
                </a:solidFill>
              </a:rPr>
              <a:t>Example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potential energy stored in a 0.3 H inductor if the current rises from 0 to a final value of 2 A?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60903" name="Object 2"/>
          <p:cNvGraphicFramePr>
            <a:graphicFrameLocks noChangeAspect="1"/>
          </p:cNvGraphicFramePr>
          <p:nvPr/>
        </p:nvGraphicFramePr>
        <p:xfrm>
          <a:off x="4648200" y="1981200"/>
          <a:ext cx="1600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5" imgW="596880" imgH="241200" progId="Equation.DSMT4">
                  <p:embed/>
                </p:oleObj>
              </mc:Choice>
              <mc:Fallback>
                <p:oleObj name="Equation" r:id="rId5" imgW="5968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81200"/>
                        <a:ext cx="1600200" cy="64611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904" name="Object 3"/>
          <p:cNvGraphicFramePr>
            <a:graphicFrameLocks noChangeAspect="1"/>
          </p:cNvGraphicFramePr>
          <p:nvPr/>
        </p:nvGraphicFramePr>
        <p:xfrm>
          <a:off x="3352800" y="2743200"/>
          <a:ext cx="49371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7" imgW="1841400" imgH="241200" progId="Equation.DSMT4">
                  <p:embed/>
                </p:oleObj>
              </mc:Choice>
              <mc:Fallback>
                <p:oleObj name="Equation" r:id="rId7" imgW="184140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4937125" cy="64611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0906" name="Text Box 74"/>
          <p:cNvSpPr txBox="1">
            <a:spLocks noChangeArrowheads="1"/>
          </p:cNvSpPr>
          <p:nvPr/>
        </p:nvSpPr>
        <p:spPr bwMode="auto">
          <a:xfrm>
            <a:off x="4495800" y="3733800"/>
            <a:ext cx="2362200" cy="738188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000000"/>
                </a:solidFill>
              </a:rPr>
              <a:t>U</a:t>
            </a:r>
            <a:r>
              <a:rPr lang="en-US" altLang="en-US">
                <a:solidFill>
                  <a:srgbClr val="000000"/>
                </a:solidFill>
              </a:rPr>
              <a:t> = 0.600 J</a:t>
            </a:r>
            <a:endParaRPr lang="en-US" altLang="en-US" i="1">
              <a:solidFill>
                <a:srgbClr val="000000"/>
              </a:solidFill>
            </a:endParaRPr>
          </a:p>
        </p:txBody>
      </p:sp>
      <p:sp>
        <p:nvSpPr>
          <p:cNvPr id="760907" name="Text Box 75"/>
          <p:cNvSpPr txBox="1">
            <a:spLocks noChangeArrowheads="1"/>
          </p:cNvSpPr>
          <p:nvPr/>
        </p:nvSpPr>
        <p:spPr bwMode="auto">
          <a:xfrm>
            <a:off x="1066800" y="4953000"/>
            <a:ext cx="6934200" cy="1200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energy is equal to the work done in reaching the final current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it is returned when the current decreases to zero.</a:t>
            </a:r>
          </a:p>
        </p:txBody>
      </p:sp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1066800" y="1905000"/>
            <a:ext cx="1981200" cy="2819400"/>
            <a:chOff x="672" y="1200"/>
            <a:chExt cx="1248" cy="1776"/>
          </a:xfrm>
        </p:grpSpPr>
        <p:sp>
          <p:nvSpPr>
            <p:cNvPr id="760836" name="Rectangle 4"/>
            <p:cNvSpPr>
              <a:spLocks noChangeArrowheads="1"/>
            </p:cNvSpPr>
            <p:nvPr/>
          </p:nvSpPr>
          <p:spPr bwMode="auto">
            <a:xfrm>
              <a:off x="672" y="1200"/>
              <a:ext cx="1248" cy="1776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3" name="Text Box 67"/>
            <p:cNvSpPr txBox="1">
              <a:spLocks noChangeArrowheads="1"/>
            </p:cNvSpPr>
            <p:nvPr/>
          </p:nvSpPr>
          <p:spPr bwMode="auto">
            <a:xfrm>
              <a:off x="816" y="1296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L</a:t>
              </a:r>
              <a:r>
                <a:rPr lang="en-US" altLang="en-US">
                  <a:solidFill>
                    <a:srgbClr val="000000"/>
                  </a:solidFill>
                </a:rPr>
                <a:t> = 0.3 H</a:t>
              </a:r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6154" name="Text Box 73"/>
            <p:cNvSpPr txBox="1">
              <a:spLocks noChangeArrowheads="1"/>
            </p:cNvSpPr>
            <p:nvPr/>
          </p:nvSpPr>
          <p:spPr bwMode="auto">
            <a:xfrm>
              <a:off x="816" y="2544"/>
              <a:ext cx="8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I</a:t>
              </a:r>
              <a:r>
                <a:rPr lang="en-US" altLang="en-US">
                  <a:solidFill>
                    <a:srgbClr val="000000"/>
                  </a:solidFill>
                </a:rPr>
                <a:t> = 2 A</a:t>
              </a:r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6155" name="Text Box 79"/>
            <p:cNvSpPr txBox="1">
              <a:spLocks noChangeArrowheads="1"/>
            </p:cNvSpPr>
            <p:nvPr/>
          </p:nvSpPr>
          <p:spPr bwMode="auto">
            <a:xfrm>
              <a:off x="1632" y="20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R</a:t>
              </a:r>
            </a:p>
          </p:txBody>
        </p:sp>
        <p:grpSp>
          <p:nvGrpSpPr>
            <p:cNvPr id="6156" name="Group 80"/>
            <p:cNvGrpSpPr>
              <a:grpSpLocks/>
            </p:cNvGrpSpPr>
            <p:nvPr/>
          </p:nvGrpSpPr>
          <p:grpSpPr bwMode="auto">
            <a:xfrm>
              <a:off x="864" y="1680"/>
              <a:ext cx="144" cy="384"/>
              <a:chOff x="1680" y="2112"/>
              <a:chExt cx="144" cy="384"/>
            </a:xfrm>
          </p:grpSpPr>
          <p:sp>
            <p:nvSpPr>
              <p:cNvPr id="6208" name="Arc 81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9" name="Arc 82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57" name="Group 83"/>
            <p:cNvGrpSpPr>
              <a:grpSpLocks/>
            </p:cNvGrpSpPr>
            <p:nvPr/>
          </p:nvGrpSpPr>
          <p:grpSpPr bwMode="auto">
            <a:xfrm>
              <a:off x="960" y="1680"/>
              <a:ext cx="144" cy="384"/>
              <a:chOff x="1680" y="2112"/>
              <a:chExt cx="144" cy="384"/>
            </a:xfrm>
          </p:grpSpPr>
          <p:sp>
            <p:nvSpPr>
              <p:cNvPr id="6206" name="Arc 84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7" name="Arc 85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58" name="Group 86"/>
            <p:cNvGrpSpPr>
              <a:grpSpLocks/>
            </p:cNvGrpSpPr>
            <p:nvPr/>
          </p:nvGrpSpPr>
          <p:grpSpPr bwMode="auto">
            <a:xfrm>
              <a:off x="1056" y="1680"/>
              <a:ext cx="144" cy="384"/>
              <a:chOff x="1680" y="2112"/>
              <a:chExt cx="144" cy="384"/>
            </a:xfrm>
          </p:grpSpPr>
          <p:sp>
            <p:nvSpPr>
              <p:cNvPr id="6204" name="Arc 87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5" name="Arc 88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59" name="Group 89"/>
            <p:cNvGrpSpPr>
              <a:grpSpLocks/>
            </p:cNvGrpSpPr>
            <p:nvPr/>
          </p:nvGrpSpPr>
          <p:grpSpPr bwMode="auto">
            <a:xfrm>
              <a:off x="1152" y="1680"/>
              <a:ext cx="144" cy="384"/>
              <a:chOff x="1680" y="2112"/>
              <a:chExt cx="144" cy="384"/>
            </a:xfrm>
          </p:grpSpPr>
          <p:sp>
            <p:nvSpPr>
              <p:cNvPr id="6202" name="Arc 90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3" name="Arc 91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60" name="Group 92"/>
            <p:cNvGrpSpPr>
              <a:grpSpLocks/>
            </p:cNvGrpSpPr>
            <p:nvPr/>
          </p:nvGrpSpPr>
          <p:grpSpPr bwMode="auto">
            <a:xfrm>
              <a:off x="1248" y="1680"/>
              <a:ext cx="144" cy="384"/>
              <a:chOff x="1680" y="2112"/>
              <a:chExt cx="144" cy="384"/>
            </a:xfrm>
          </p:grpSpPr>
          <p:sp>
            <p:nvSpPr>
              <p:cNvPr id="6200" name="Arc 93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1" name="Arc 94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61" name="Group 95"/>
            <p:cNvGrpSpPr>
              <a:grpSpLocks/>
            </p:cNvGrpSpPr>
            <p:nvPr/>
          </p:nvGrpSpPr>
          <p:grpSpPr bwMode="auto">
            <a:xfrm>
              <a:off x="1344" y="1680"/>
              <a:ext cx="144" cy="384"/>
              <a:chOff x="1680" y="2112"/>
              <a:chExt cx="144" cy="384"/>
            </a:xfrm>
          </p:grpSpPr>
          <p:sp>
            <p:nvSpPr>
              <p:cNvPr id="6198" name="Arc 96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9" name="Arc 97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62" name="Group 98"/>
            <p:cNvGrpSpPr>
              <a:grpSpLocks/>
            </p:cNvGrpSpPr>
            <p:nvPr/>
          </p:nvGrpSpPr>
          <p:grpSpPr bwMode="auto">
            <a:xfrm>
              <a:off x="1440" y="1680"/>
              <a:ext cx="144" cy="384"/>
              <a:chOff x="1680" y="2112"/>
              <a:chExt cx="144" cy="384"/>
            </a:xfrm>
          </p:grpSpPr>
          <p:sp>
            <p:nvSpPr>
              <p:cNvPr id="6196" name="Arc 99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7" name="Arc 100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63" name="Line 101"/>
            <p:cNvSpPr>
              <a:spLocks noChangeShapeType="1"/>
            </p:cNvSpPr>
            <p:nvPr/>
          </p:nvSpPr>
          <p:spPr bwMode="auto">
            <a:xfrm>
              <a:off x="1584" y="2064"/>
              <a:ext cx="1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4" name="Line 102"/>
            <p:cNvSpPr>
              <a:spLocks noChangeShapeType="1"/>
            </p:cNvSpPr>
            <p:nvPr/>
          </p:nvSpPr>
          <p:spPr bwMode="auto">
            <a:xfrm>
              <a:off x="864" y="2064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5" name="Line 103"/>
            <p:cNvSpPr>
              <a:spLocks noChangeShapeType="1"/>
            </p:cNvSpPr>
            <p:nvPr/>
          </p:nvSpPr>
          <p:spPr bwMode="auto">
            <a:xfrm>
              <a:off x="864" y="2496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6" name="Line 104"/>
            <p:cNvSpPr>
              <a:spLocks noChangeShapeType="1"/>
            </p:cNvSpPr>
            <p:nvPr/>
          </p:nvSpPr>
          <p:spPr bwMode="auto">
            <a:xfrm>
              <a:off x="1440" y="2496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7" name="Line 105"/>
            <p:cNvSpPr>
              <a:spLocks noChangeShapeType="1"/>
            </p:cNvSpPr>
            <p:nvPr/>
          </p:nvSpPr>
          <p:spPr bwMode="auto">
            <a:xfrm>
              <a:off x="1344" y="2352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8" name="Rectangle 106"/>
            <p:cNvSpPr>
              <a:spLocks noChangeArrowheads="1"/>
            </p:cNvSpPr>
            <p:nvPr/>
          </p:nvSpPr>
          <p:spPr bwMode="auto">
            <a:xfrm>
              <a:off x="1392" y="2434"/>
              <a:ext cx="48" cy="96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9" name="Line 107"/>
            <p:cNvSpPr>
              <a:spLocks noChangeShapeType="1"/>
            </p:cNvSpPr>
            <p:nvPr/>
          </p:nvSpPr>
          <p:spPr bwMode="auto">
            <a:xfrm>
              <a:off x="1152" y="2496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6170" name="Group 108"/>
            <p:cNvGrpSpPr>
              <a:grpSpLocks/>
            </p:cNvGrpSpPr>
            <p:nvPr/>
          </p:nvGrpSpPr>
          <p:grpSpPr bwMode="auto">
            <a:xfrm>
              <a:off x="979" y="2327"/>
              <a:ext cx="192" cy="181"/>
              <a:chOff x="3600" y="3504"/>
              <a:chExt cx="192" cy="181"/>
            </a:xfrm>
          </p:grpSpPr>
          <p:sp>
            <p:nvSpPr>
              <p:cNvPr id="6193" name="Line 109"/>
              <p:cNvSpPr>
                <a:spLocks noChangeShapeType="1"/>
              </p:cNvSpPr>
              <p:nvPr/>
            </p:nvSpPr>
            <p:spPr bwMode="auto">
              <a:xfrm flipV="1">
                <a:off x="3612" y="35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94" name="Oval 110"/>
              <p:cNvSpPr>
                <a:spLocks noChangeArrowheads="1"/>
              </p:cNvSpPr>
              <p:nvPr/>
            </p:nvSpPr>
            <p:spPr bwMode="auto">
              <a:xfrm>
                <a:off x="3744" y="3637"/>
                <a:ext cx="48" cy="48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5" name="Oval 111"/>
              <p:cNvSpPr>
                <a:spLocks noChangeArrowheads="1"/>
              </p:cNvSpPr>
              <p:nvPr/>
            </p:nvSpPr>
            <p:spPr bwMode="auto">
              <a:xfrm>
                <a:off x="3600" y="3637"/>
                <a:ext cx="48" cy="48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71" name="Line 112"/>
            <p:cNvSpPr>
              <a:spLocks noChangeShapeType="1"/>
            </p:cNvSpPr>
            <p:nvPr/>
          </p:nvSpPr>
          <p:spPr bwMode="auto">
            <a:xfrm flipV="1">
              <a:off x="864" y="2160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2" name="Line 113"/>
            <p:cNvSpPr>
              <a:spLocks noChangeShapeType="1"/>
            </p:cNvSpPr>
            <p:nvPr/>
          </p:nvSpPr>
          <p:spPr bwMode="auto">
            <a:xfrm>
              <a:off x="1584" y="1728"/>
              <a:ext cx="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3" name="Freeform 114"/>
            <p:cNvSpPr>
              <a:spLocks/>
            </p:cNvSpPr>
            <p:nvPr/>
          </p:nvSpPr>
          <p:spPr bwMode="auto">
            <a:xfrm>
              <a:off x="1440" y="1680"/>
              <a:ext cx="96" cy="353"/>
            </a:xfrm>
            <a:custGeom>
              <a:avLst/>
              <a:gdLst>
                <a:gd name="T0" fmla="*/ 60 w 101"/>
                <a:gd name="T1" fmla="*/ 0 h 288"/>
                <a:gd name="T2" fmla="*/ 0 w 101"/>
                <a:gd name="T3" fmla="*/ 353 h 288"/>
                <a:gd name="T4" fmla="*/ 0 60000 65536"/>
                <a:gd name="T5" fmla="*/ 0 60000 65536"/>
                <a:gd name="T6" fmla="*/ 0 w 101"/>
                <a:gd name="T7" fmla="*/ 0 h 288"/>
                <a:gd name="T8" fmla="*/ 101 w 101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88">
                  <a:moveTo>
                    <a:pt x="63" y="0"/>
                  </a:moveTo>
                  <a:cubicBezTo>
                    <a:pt x="58" y="97"/>
                    <a:pt x="101" y="235"/>
                    <a:pt x="0" y="288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4" name="Freeform 115"/>
            <p:cNvSpPr>
              <a:spLocks/>
            </p:cNvSpPr>
            <p:nvPr/>
          </p:nvSpPr>
          <p:spPr bwMode="auto">
            <a:xfrm>
              <a:off x="960" y="1728"/>
              <a:ext cx="96" cy="336"/>
            </a:xfrm>
            <a:custGeom>
              <a:avLst/>
              <a:gdLst>
                <a:gd name="T0" fmla="*/ 60 w 101"/>
                <a:gd name="T1" fmla="*/ 0 h 288"/>
                <a:gd name="T2" fmla="*/ 0 w 101"/>
                <a:gd name="T3" fmla="*/ 336 h 288"/>
                <a:gd name="T4" fmla="*/ 0 60000 65536"/>
                <a:gd name="T5" fmla="*/ 0 60000 65536"/>
                <a:gd name="T6" fmla="*/ 0 w 101"/>
                <a:gd name="T7" fmla="*/ 0 h 288"/>
                <a:gd name="T8" fmla="*/ 101 w 101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88">
                  <a:moveTo>
                    <a:pt x="63" y="0"/>
                  </a:moveTo>
                  <a:cubicBezTo>
                    <a:pt x="58" y="97"/>
                    <a:pt x="101" y="235"/>
                    <a:pt x="0" y="288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5" name="Freeform 116"/>
            <p:cNvSpPr>
              <a:spLocks/>
            </p:cNvSpPr>
            <p:nvPr/>
          </p:nvSpPr>
          <p:spPr bwMode="auto">
            <a:xfrm>
              <a:off x="1056" y="1680"/>
              <a:ext cx="96" cy="384"/>
            </a:xfrm>
            <a:custGeom>
              <a:avLst/>
              <a:gdLst>
                <a:gd name="T0" fmla="*/ 60 w 101"/>
                <a:gd name="T1" fmla="*/ 0 h 288"/>
                <a:gd name="T2" fmla="*/ 0 w 101"/>
                <a:gd name="T3" fmla="*/ 384 h 288"/>
                <a:gd name="T4" fmla="*/ 0 60000 65536"/>
                <a:gd name="T5" fmla="*/ 0 60000 65536"/>
                <a:gd name="T6" fmla="*/ 0 w 101"/>
                <a:gd name="T7" fmla="*/ 0 h 288"/>
                <a:gd name="T8" fmla="*/ 101 w 101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88">
                  <a:moveTo>
                    <a:pt x="63" y="0"/>
                  </a:moveTo>
                  <a:cubicBezTo>
                    <a:pt x="58" y="97"/>
                    <a:pt x="101" y="235"/>
                    <a:pt x="0" y="288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6" name="Freeform 117"/>
            <p:cNvSpPr>
              <a:spLocks/>
            </p:cNvSpPr>
            <p:nvPr/>
          </p:nvSpPr>
          <p:spPr bwMode="auto">
            <a:xfrm>
              <a:off x="1152" y="1728"/>
              <a:ext cx="96" cy="336"/>
            </a:xfrm>
            <a:custGeom>
              <a:avLst/>
              <a:gdLst>
                <a:gd name="T0" fmla="*/ 60 w 101"/>
                <a:gd name="T1" fmla="*/ 0 h 288"/>
                <a:gd name="T2" fmla="*/ 0 w 101"/>
                <a:gd name="T3" fmla="*/ 336 h 288"/>
                <a:gd name="T4" fmla="*/ 0 60000 65536"/>
                <a:gd name="T5" fmla="*/ 0 60000 65536"/>
                <a:gd name="T6" fmla="*/ 0 w 101"/>
                <a:gd name="T7" fmla="*/ 0 h 288"/>
                <a:gd name="T8" fmla="*/ 101 w 101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88">
                  <a:moveTo>
                    <a:pt x="63" y="0"/>
                  </a:moveTo>
                  <a:cubicBezTo>
                    <a:pt x="58" y="97"/>
                    <a:pt x="101" y="235"/>
                    <a:pt x="0" y="288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7" name="Freeform 118"/>
            <p:cNvSpPr>
              <a:spLocks/>
            </p:cNvSpPr>
            <p:nvPr/>
          </p:nvSpPr>
          <p:spPr bwMode="auto">
            <a:xfrm>
              <a:off x="1248" y="1680"/>
              <a:ext cx="96" cy="384"/>
            </a:xfrm>
            <a:custGeom>
              <a:avLst/>
              <a:gdLst>
                <a:gd name="T0" fmla="*/ 60 w 101"/>
                <a:gd name="T1" fmla="*/ 0 h 288"/>
                <a:gd name="T2" fmla="*/ 0 w 101"/>
                <a:gd name="T3" fmla="*/ 384 h 288"/>
                <a:gd name="T4" fmla="*/ 0 60000 65536"/>
                <a:gd name="T5" fmla="*/ 0 60000 65536"/>
                <a:gd name="T6" fmla="*/ 0 w 101"/>
                <a:gd name="T7" fmla="*/ 0 h 288"/>
                <a:gd name="T8" fmla="*/ 101 w 101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88">
                  <a:moveTo>
                    <a:pt x="63" y="0"/>
                  </a:moveTo>
                  <a:cubicBezTo>
                    <a:pt x="58" y="97"/>
                    <a:pt x="101" y="235"/>
                    <a:pt x="0" y="288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8" name="Freeform 119"/>
            <p:cNvSpPr>
              <a:spLocks/>
            </p:cNvSpPr>
            <p:nvPr/>
          </p:nvSpPr>
          <p:spPr bwMode="auto">
            <a:xfrm>
              <a:off x="1344" y="1728"/>
              <a:ext cx="96" cy="336"/>
            </a:xfrm>
            <a:custGeom>
              <a:avLst/>
              <a:gdLst>
                <a:gd name="T0" fmla="*/ 60 w 101"/>
                <a:gd name="T1" fmla="*/ 0 h 288"/>
                <a:gd name="T2" fmla="*/ 0 w 101"/>
                <a:gd name="T3" fmla="*/ 336 h 288"/>
                <a:gd name="T4" fmla="*/ 0 60000 65536"/>
                <a:gd name="T5" fmla="*/ 0 60000 65536"/>
                <a:gd name="T6" fmla="*/ 0 w 101"/>
                <a:gd name="T7" fmla="*/ 0 h 288"/>
                <a:gd name="T8" fmla="*/ 101 w 101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88">
                  <a:moveTo>
                    <a:pt x="63" y="0"/>
                  </a:moveTo>
                  <a:cubicBezTo>
                    <a:pt x="58" y="97"/>
                    <a:pt x="101" y="235"/>
                    <a:pt x="0" y="288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179" name="Group 134"/>
            <p:cNvGrpSpPr>
              <a:grpSpLocks/>
            </p:cNvGrpSpPr>
            <p:nvPr/>
          </p:nvGrpSpPr>
          <p:grpSpPr bwMode="auto">
            <a:xfrm>
              <a:off x="1488" y="2016"/>
              <a:ext cx="144" cy="432"/>
              <a:chOff x="2112" y="2208"/>
              <a:chExt cx="144" cy="432"/>
            </a:xfrm>
          </p:grpSpPr>
          <p:sp>
            <p:nvSpPr>
              <p:cNvPr id="6180" name="Rectangle 13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44" cy="43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6181" name="Group 120"/>
              <p:cNvGrpSpPr>
                <a:grpSpLocks/>
              </p:cNvGrpSpPr>
              <p:nvPr/>
            </p:nvGrpSpPr>
            <p:grpSpPr bwMode="auto">
              <a:xfrm>
                <a:off x="2112" y="2208"/>
                <a:ext cx="144" cy="397"/>
                <a:chOff x="5280" y="1536"/>
                <a:chExt cx="144" cy="397"/>
              </a:xfrm>
            </p:grpSpPr>
            <p:sp>
              <p:nvSpPr>
                <p:cNvPr id="6182" name="Rectangle 121"/>
                <p:cNvSpPr>
                  <a:spLocks noChangeArrowheads="1"/>
                </p:cNvSpPr>
                <p:nvPr/>
              </p:nvSpPr>
              <p:spPr bwMode="auto">
                <a:xfrm>
                  <a:off x="5280" y="1536"/>
                  <a:ext cx="144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6183" name="Group 122"/>
                <p:cNvGrpSpPr>
                  <a:grpSpLocks/>
                </p:cNvGrpSpPr>
                <p:nvPr/>
              </p:nvGrpSpPr>
              <p:grpSpPr bwMode="auto">
                <a:xfrm>
                  <a:off x="5303" y="1549"/>
                  <a:ext cx="121" cy="384"/>
                  <a:chOff x="1295" y="2112"/>
                  <a:chExt cx="144" cy="347"/>
                </a:xfrm>
              </p:grpSpPr>
              <p:sp>
                <p:nvSpPr>
                  <p:cNvPr id="6184" name="Line 123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1367" y="2328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5" name="Line 124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1367" y="2255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6" name="Line 125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1367" y="2175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7" name="Line 12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1367" y="2090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8" name="Line 1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24" y="2309"/>
                    <a:ext cx="62" cy="119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9" name="Line 1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9" y="2088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0" name="Line 1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38" y="2221"/>
                    <a:ext cx="62" cy="119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1" name="Line 1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35" y="2154"/>
                    <a:ext cx="62" cy="119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2" name="Line 1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77" y="2411"/>
                    <a:ext cx="48" cy="48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0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60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4" grpId="0" autoUpdateAnimBg="0"/>
      <p:bldP spid="760906" grpId="0" animBg="1" autoUpdateAnimBg="0"/>
      <p:bldP spid="7609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 descr="32-03"/>
          <p:cNvSpPr>
            <a:spLocks noGrp="1" noChangeAspect="1" noChangeArrowheads="1"/>
          </p:cNvSpPr>
          <p:nvPr isPhoto="1"/>
        </p:nvSpPr>
        <p:spPr bwMode="auto">
          <a:xfrm>
            <a:off x="5524500" y="836613"/>
            <a:ext cx="3429000" cy="25034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kern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32-3  Energy of a Magnetic Field</a:t>
            </a:r>
          </a:p>
        </p:txBody>
      </p:sp>
      <p:graphicFrame>
        <p:nvGraphicFramePr>
          <p:cNvPr id="7170" name="Object 3" descr="32-01"/>
          <p:cNvGraphicFramePr>
            <a:graphicFrameLocks noChangeAspect="1"/>
          </p:cNvGraphicFramePr>
          <p:nvPr/>
        </p:nvGraphicFramePr>
        <p:xfrm>
          <a:off x="5761038" y="5133975"/>
          <a:ext cx="1811337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825480" imgH="634680" progId="Equation.DSMT4">
                  <p:embed/>
                </p:oleObj>
              </mc:Choice>
              <mc:Fallback>
                <p:oleObj name="Equation" r:id="rId4" imgW="825480" imgH="634680" progId="Equation.DSMT4">
                  <p:embed/>
                  <p:pic>
                    <p:nvPicPr>
                      <p:cNvPr id="0" name="Object 3" descr="32-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038" y="5133975"/>
                        <a:ext cx="1811337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1">
                              <a:blip r:embed="rId6"/>
                              <a:srcRect/>
                              <a:stretch>
                                <a:fillRect b="-30698"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495300" y="1046163"/>
          <a:ext cx="478155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7" imgW="2095200" imgH="812520" progId="Equation.3">
                  <p:embed/>
                </p:oleObj>
              </mc:Choice>
              <mc:Fallback>
                <p:oleObj name="Equation" r:id="rId7" imgW="209520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046163"/>
                        <a:ext cx="478155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84175" y="3260725"/>
            <a:ext cx="875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00B050"/>
                </a:solidFill>
              </a:rPr>
              <a:t>I</a:t>
            </a:r>
            <a:r>
              <a:rPr lang="en-US" altLang="en-US">
                <a:solidFill>
                  <a:srgbClr val="00B050"/>
                </a:solidFill>
                <a:latin typeface="Symbol" panose="05050102010706020507" pitchFamily="18" charset="2"/>
              </a:rPr>
              <a:t>e</a:t>
            </a:r>
            <a:r>
              <a:rPr lang="en-US" altLang="en-US">
                <a:solidFill>
                  <a:srgbClr val="00B050"/>
                </a:solidFill>
              </a:rPr>
              <a:t> is the rate at which energy is being supplied by the battery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92113" y="3757613"/>
            <a:ext cx="85772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00B050"/>
                </a:solidFill>
              </a:rPr>
              <a:t>I</a:t>
            </a:r>
            <a:r>
              <a:rPr lang="en-US" altLang="en-US" baseline="30000">
                <a:solidFill>
                  <a:srgbClr val="00B050"/>
                </a:solidFill>
              </a:rPr>
              <a:t>2</a:t>
            </a:r>
            <a:r>
              <a:rPr lang="en-US" altLang="en-US">
                <a:solidFill>
                  <a:srgbClr val="00B050"/>
                </a:solidFill>
              </a:rPr>
              <a:t>R is the rate at which the energy is being delivered to the resistor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703263" y="4440238"/>
            <a:ext cx="83391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00B050"/>
                </a:solidFill>
              </a:rPr>
              <a:t>LI (dI/dt) must be the rate at which the energy is being stored in the magnetic field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442913" y="5408613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U</a:t>
            </a:r>
            <a:r>
              <a:rPr lang="en-US" altLang="en-US">
                <a:solidFill>
                  <a:srgbClr val="FF0000"/>
                </a:solidFill>
              </a:rPr>
              <a:t> denote the energy stored in the inductor at any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descr="32-01"/>
          <p:cNvGraphicFramePr>
            <a:graphicFrameLocks noChangeAspect="1"/>
          </p:cNvGraphicFramePr>
          <p:nvPr/>
        </p:nvGraphicFramePr>
        <p:xfrm>
          <a:off x="392113" y="0"/>
          <a:ext cx="4484687" cy="64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2336760" imgH="3441600" progId="Equation.DSMT4">
                  <p:embed/>
                </p:oleObj>
              </mc:Choice>
              <mc:Fallback>
                <p:oleObj name="Equation" r:id="rId3" imgW="2336760" imgH="3441600" progId="Equation.DSMT4">
                  <p:embed/>
                  <p:pic>
                    <p:nvPicPr>
                      <p:cNvPr id="0" name="Object 2" descr="32-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0"/>
                        <a:ext cx="4484687" cy="645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1">
                              <a:blip r:embed="rId5"/>
                              <a:srcRect/>
                              <a:stretch>
                                <a:fillRect r="-42891"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054475" y="5481638"/>
            <a:ext cx="4781550" cy="555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Energy Density in a coil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9623" y="4321889"/>
            <a:ext cx="3565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Energy of a Magnetic Field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6489700" y="5954713"/>
          <a:ext cx="12731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5954713"/>
                        <a:ext cx="12731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71925" y="977900"/>
            <a:ext cx="50292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  <a:cs typeface="Arial" charset="0"/>
              </a:rPr>
              <a:t>Remember for a capacitor:</a:t>
            </a:r>
          </a:p>
          <a:p>
            <a:pPr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346950" y="1109663"/>
          <a:ext cx="15081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8" imgW="698400" imgH="393480" progId="Equation.DSMT4">
                  <p:embed/>
                </p:oleObj>
              </mc:Choice>
              <mc:Fallback>
                <p:oleObj name="Equation" r:id="rId8" imgW="698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6950" y="1109663"/>
                        <a:ext cx="15081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625"/>
            <a:ext cx="28209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489575" y="3051175"/>
            <a:ext cx="35052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i="1" dirty="0" err="1">
                <a:solidFill>
                  <a:srgbClr val="FF0000"/>
                </a:solidFill>
              </a:rPr>
              <a:t>A</a:t>
            </a:r>
            <a:r>
              <a:rPr lang="en-US" sz="2000" i="1" dirty="0" err="1">
                <a:solidFill>
                  <a:srgbClr val="FF0000"/>
                </a:solidFill>
                <a:cs typeface="Arial" pitchFamily="34" charset="0"/>
              </a:rPr>
              <a:t>ℓ</a:t>
            </a:r>
            <a:r>
              <a:rPr lang="en-US" sz="2000" dirty="0">
                <a:solidFill>
                  <a:srgbClr val="FF0000"/>
                </a:solidFill>
              </a:rPr>
              <a:t> is the volume of the solenoid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u="sng" smtClean="0"/>
              <a:t>Example 4: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tx1"/>
                </a:solidFill>
              </a:rPr>
              <a:t>The final steady current in a solenoid of 40 turns and length 20 cm is 5 A. What is the energy density?</a:t>
            </a:r>
            <a:endParaRPr lang="en-US" altLang="en-US" sz="2800" u="sng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15000" y="1600200"/>
            <a:ext cx="2590800" cy="2514600"/>
            <a:chOff x="528" y="1152"/>
            <a:chExt cx="1632" cy="1584"/>
          </a:xfrm>
        </p:grpSpPr>
        <p:sp>
          <p:nvSpPr>
            <p:cNvPr id="766980" name="Rectangle 4"/>
            <p:cNvSpPr>
              <a:spLocks noChangeArrowheads="1"/>
            </p:cNvSpPr>
            <p:nvPr/>
          </p:nvSpPr>
          <p:spPr bwMode="auto">
            <a:xfrm>
              <a:off x="528" y="1152"/>
              <a:ext cx="1584" cy="15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7" name="Text Box 5"/>
            <p:cNvSpPr txBox="1">
              <a:spLocks noChangeArrowheads="1"/>
            </p:cNvSpPr>
            <p:nvPr/>
          </p:nvSpPr>
          <p:spPr bwMode="auto">
            <a:xfrm>
              <a:off x="1680" y="20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9228" name="AutoShape 6"/>
            <p:cNvSpPr>
              <a:spLocks noChangeArrowheads="1"/>
            </p:cNvSpPr>
            <p:nvPr/>
          </p:nvSpPr>
          <p:spPr bwMode="auto">
            <a:xfrm rot="5400000">
              <a:off x="1152" y="1296"/>
              <a:ext cx="336" cy="1104"/>
            </a:xfrm>
            <a:prstGeom prst="can">
              <a:avLst>
                <a:gd name="adj" fmla="val 55644"/>
              </a:avLst>
            </a:prstGeom>
            <a:solidFill>
              <a:srgbClr val="99FF33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29" name="Group 7"/>
            <p:cNvGrpSpPr>
              <a:grpSpLocks/>
            </p:cNvGrpSpPr>
            <p:nvPr/>
          </p:nvGrpSpPr>
          <p:grpSpPr bwMode="auto">
            <a:xfrm>
              <a:off x="912" y="1632"/>
              <a:ext cx="144" cy="384"/>
              <a:chOff x="1680" y="2112"/>
              <a:chExt cx="144" cy="384"/>
            </a:xfrm>
          </p:grpSpPr>
          <p:sp>
            <p:nvSpPr>
              <p:cNvPr id="9291" name="Arc 8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92" name="Arc 9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0" name="Group 10"/>
            <p:cNvGrpSpPr>
              <a:grpSpLocks/>
            </p:cNvGrpSpPr>
            <p:nvPr/>
          </p:nvGrpSpPr>
          <p:grpSpPr bwMode="auto">
            <a:xfrm>
              <a:off x="1008" y="1632"/>
              <a:ext cx="144" cy="384"/>
              <a:chOff x="1680" y="2112"/>
              <a:chExt cx="144" cy="384"/>
            </a:xfrm>
          </p:grpSpPr>
          <p:sp>
            <p:nvSpPr>
              <p:cNvPr id="9289" name="Arc 11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90" name="Arc 12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1" name="Group 13"/>
            <p:cNvGrpSpPr>
              <a:grpSpLocks/>
            </p:cNvGrpSpPr>
            <p:nvPr/>
          </p:nvGrpSpPr>
          <p:grpSpPr bwMode="auto">
            <a:xfrm>
              <a:off x="1104" y="1632"/>
              <a:ext cx="144" cy="384"/>
              <a:chOff x="1680" y="2112"/>
              <a:chExt cx="144" cy="384"/>
            </a:xfrm>
          </p:grpSpPr>
          <p:sp>
            <p:nvSpPr>
              <p:cNvPr id="9287" name="Arc 14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8" name="Arc 15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2" name="Group 16"/>
            <p:cNvGrpSpPr>
              <a:grpSpLocks/>
            </p:cNvGrpSpPr>
            <p:nvPr/>
          </p:nvGrpSpPr>
          <p:grpSpPr bwMode="auto">
            <a:xfrm>
              <a:off x="1200" y="1632"/>
              <a:ext cx="144" cy="384"/>
              <a:chOff x="1680" y="2112"/>
              <a:chExt cx="144" cy="384"/>
            </a:xfrm>
          </p:grpSpPr>
          <p:sp>
            <p:nvSpPr>
              <p:cNvPr id="9285" name="Arc 17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6" name="Arc 18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3" name="Group 19"/>
            <p:cNvGrpSpPr>
              <a:grpSpLocks/>
            </p:cNvGrpSpPr>
            <p:nvPr/>
          </p:nvGrpSpPr>
          <p:grpSpPr bwMode="auto">
            <a:xfrm>
              <a:off x="1296" y="1632"/>
              <a:ext cx="144" cy="384"/>
              <a:chOff x="1680" y="2112"/>
              <a:chExt cx="144" cy="384"/>
            </a:xfrm>
          </p:grpSpPr>
          <p:sp>
            <p:nvSpPr>
              <p:cNvPr id="9283" name="Arc 20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4" name="Arc 21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4" name="Group 22"/>
            <p:cNvGrpSpPr>
              <a:grpSpLocks/>
            </p:cNvGrpSpPr>
            <p:nvPr/>
          </p:nvGrpSpPr>
          <p:grpSpPr bwMode="auto">
            <a:xfrm>
              <a:off x="1392" y="1632"/>
              <a:ext cx="144" cy="384"/>
              <a:chOff x="1680" y="2112"/>
              <a:chExt cx="144" cy="384"/>
            </a:xfrm>
          </p:grpSpPr>
          <p:sp>
            <p:nvSpPr>
              <p:cNvPr id="9281" name="Arc 23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2" name="Arc 24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5" name="Group 25"/>
            <p:cNvGrpSpPr>
              <a:grpSpLocks/>
            </p:cNvGrpSpPr>
            <p:nvPr/>
          </p:nvGrpSpPr>
          <p:grpSpPr bwMode="auto">
            <a:xfrm>
              <a:off x="1488" y="1632"/>
              <a:ext cx="144" cy="384"/>
              <a:chOff x="1680" y="2112"/>
              <a:chExt cx="144" cy="384"/>
            </a:xfrm>
          </p:grpSpPr>
          <p:sp>
            <p:nvSpPr>
              <p:cNvPr id="9279" name="Arc 26"/>
              <p:cNvSpPr>
                <a:spLocks/>
              </p:cNvSpPr>
              <p:nvPr/>
            </p:nvSpPr>
            <p:spPr bwMode="auto">
              <a:xfrm flipH="1">
                <a:off x="1680" y="2112"/>
                <a:ext cx="144" cy="384"/>
              </a:xfrm>
              <a:custGeom>
                <a:avLst/>
                <a:gdLst>
                  <a:gd name="T0" fmla="*/ 0 w 21600"/>
                  <a:gd name="T1" fmla="*/ 0 h 20219"/>
                  <a:gd name="T2" fmla="*/ 1 w 21600"/>
                  <a:gd name="T3" fmla="*/ 7 h 20219"/>
                  <a:gd name="T4" fmla="*/ 0 w 21600"/>
                  <a:gd name="T5" fmla="*/ 7 h 2021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219"/>
                  <a:gd name="T11" fmla="*/ 21600 w 21600"/>
                  <a:gd name="T12" fmla="*/ 20219 h 20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219" fill="none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</a:path>
                  <a:path w="21600" h="20219" stroke="0" extrusionOk="0">
                    <a:moveTo>
                      <a:pt x="7599" y="-1"/>
                    </a:moveTo>
                    <a:cubicBezTo>
                      <a:pt x="16021" y="3165"/>
                      <a:pt x="21600" y="11220"/>
                      <a:pt x="21600" y="20219"/>
                    </a:cubicBezTo>
                    <a:lnTo>
                      <a:pt x="0" y="20219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0" name="Arc 27"/>
              <p:cNvSpPr>
                <a:spLocks/>
              </p:cNvSpPr>
              <p:nvPr/>
            </p:nvSpPr>
            <p:spPr bwMode="auto">
              <a:xfrm>
                <a:off x="1776" y="2112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9236" name="Line 28"/>
            <p:cNvSpPr>
              <a:spLocks noChangeShapeType="1"/>
            </p:cNvSpPr>
            <p:nvPr/>
          </p:nvSpPr>
          <p:spPr bwMode="auto">
            <a:xfrm>
              <a:off x="1632" y="2016"/>
              <a:ext cx="1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37" name="Line 29"/>
            <p:cNvSpPr>
              <a:spLocks noChangeShapeType="1"/>
            </p:cNvSpPr>
            <p:nvPr/>
          </p:nvSpPr>
          <p:spPr bwMode="auto">
            <a:xfrm>
              <a:off x="912" y="2016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38" name="Line 30"/>
            <p:cNvSpPr>
              <a:spLocks noChangeShapeType="1"/>
            </p:cNvSpPr>
            <p:nvPr/>
          </p:nvSpPr>
          <p:spPr bwMode="auto">
            <a:xfrm>
              <a:off x="912" y="2448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39" name="Line 31"/>
            <p:cNvSpPr>
              <a:spLocks noChangeShapeType="1"/>
            </p:cNvSpPr>
            <p:nvPr/>
          </p:nvSpPr>
          <p:spPr bwMode="auto">
            <a:xfrm>
              <a:off x="1488" y="2448"/>
              <a:ext cx="1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0" name="Line 32"/>
            <p:cNvSpPr>
              <a:spLocks noChangeShapeType="1"/>
            </p:cNvSpPr>
            <p:nvPr/>
          </p:nvSpPr>
          <p:spPr bwMode="auto">
            <a:xfrm>
              <a:off x="1392" y="2304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1" name="Rectangle 33"/>
            <p:cNvSpPr>
              <a:spLocks noChangeArrowheads="1"/>
            </p:cNvSpPr>
            <p:nvPr/>
          </p:nvSpPr>
          <p:spPr bwMode="auto">
            <a:xfrm>
              <a:off x="1440" y="2386"/>
              <a:ext cx="48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2" name="Line 34"/>
            <p:cNvSpPr>
              <a:spLocks noChangeShapeType="1"/>
            </p:cNvSpPr>
            <p:nvPr/>
          </p:nvSpPr>
          <p:spPr bwMode="auto">
            <a:xfrm>
              <a:off x="1200" y="2448"/>
              <a:ext cx="1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3" name="Oval 35"/>
            <p:cNvSpPr>
              <a:spLocks noChangeArrowheads="1"/>
            </p:cNvSpPr>
            <p:nvPr/>
          </p:nvSpPr>
          <p:spPr bwMode="auto">
            <a:xfrm>
              <a:off x="1692" y="1706"/>
              <a:ext cx="144" cy="28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44" name="Group 36"/>
            <p:cNvGrpSpPr>
              <a:grpSpLocks/>
            </p:cNvGrpSpPr>
            <p:nvPr/>
          </p:nvGrpSpPr>
          <p:grpSpPr bwMode="auto">
            <a:xfrm>
              <a:off x="1027" y="2279"/>
              <a:ext cx="192" cy="181"/>
              <a:chOff x="3600" y="3504"/>
              <a:chExt cx="192" cy="181"/>
            </a:xfrm>
          </p:grpSpPr>
          <p:sp>
            <p:nvSpPr>
              <p:cNvPr id="9276" name="Line 37"/>
              <p:cNvSpPr>
                <a:spLocks noChangeShapeType="1"/>
              </p:cNvSpPr>
              <p:nvPr/>
            </p:nvSpPr>
            <p:spPr bwMode="auto">
              <a:xfrm flipV="1">
                <a:off x="3612" y="35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77" name="Oval 38"/>
              <p:cNvSpPr>
                <a:spLocks noChangeArrowheads="1"/>
              </p:cNvSpPr>
              <p:nvPr/>
            </p:nvSpPr>
            <p:spPr bwMode="auto">
              <a:xfrm>
                <a:off x="3744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8" name="Oval 39"/>
              <p:cNvSpPr>
                <a:spLocks noChangeArrowheads="1"/>
              </p:cNvSpPr>
              <p:nvPr/>
            </p:nvSpPr>
            <p:spPr bwMode="auto">
              <a:xfrm>
                <a:off x="3600" y="3637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45" name="Group 40"/>
            <p:cNvGrpSpPr>
              <a:grpSpLocks/>
            </p:cNvGrpSpPr>
            <p:nvPr/>
          </p:nvGrpSpPr>
          <p:grpSpPr bwMode="auto">
            <a:xfrm>
              <a:off x="1008" y="2448"/>
              <a:ext cx="240" cy="48"/>
              <a:chOff x="3120" y="2784"/>
              <a:chExt cx="240" cy="48"/>
            </a:xfrm>
          </p:grpSpPr>
          <p:sp>
            <p:nvSpPr>
              <p:cNvPr id="9273" name="Oval 41"/>
              <p:cNvSpPr>
                <a:spLocks noChangeArrowheads="1"/>
              </p:cNvSpPr>
              <p:nvPr/>
            </p:nvSpPr>
            <p:spPr bwMode="auto">
              <a:xfrm>
                <a:off x="3283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4" name="Oval 42"/>
              <p:cNvSpPr>
                <a:spLocks noChangeArrowheads="1"/>
              </p:cNvSpPr>
              <p:nvPr/>
            </p:nvSpPr>
            <p:spPr bwMode="auto">
              <a:xfrm>
                <a:off x="3139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5" name="Line 43"/>
              <p:cNvSpPr>
                <a:spLocks noChangeShapeType="1"/>
              </p:cNvSpPr>
              <p:nvPr/>
            </p:nvSpPr>
            <p:spPr bwMode="auto">
              <a:xfrm>
                <a:off x="3120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246" name="Line 44"/>
            <p:cNvSpPr>
              <a:spLocks noChangeShapeType="1"/>
            </p:cNvSpPr>
            <p:nvPr/>
          </p:nvSpPr>
          <p:spPr bwMode="auto">
            <a:xfrm flipV="1">
              <a:off x="912" y="211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9247" name="Group 45"/>
            <p:cNvGrpSpPr>
              <a:grpSpLocks/>
            </p:cNvGrpSpPr>
            <p:nvPr/>
          </p:nvGrpSpPr>
          <p:grpSpPr bwMode="auto">
            <a:xfrm>
              <a:off x="1008" y="1776"/>
              <a:ext cx="480" cy="192"/>
              <a:chOff x="3072" y="2256"/>
              <a:chExt cx="480" cy="192"/>
            </a:xfrm>
          </p:grpSpPr>
          <p:sp>
            <p:nvSpPr>
              <p:cNvPr id="9267" name="Line 46"/>
              <p:cNvSpPr>
                <a:spLocks noChangeShapeType="1"/>
              </p:cNvSpPr>
              <p:nvPr/>
            </p:nvSpPr>
            <p:spPr bwMode="auto">
              <a:xfrm flipV="1">
                <a:off x="307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68" name="Line 47"/>
              <p:cNvSpPr>
                <a:spLocks noChangeShapeType="1"/>
              </p:cNvSpPr>
              <p:nvPr/>
            </p:nvSpPr>
            <p:spPr bwMode="auto">
              <a:xfrm flipV="1">
                <a:off x="3168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69" name="Line 48"/>
              <p:cNvSpPr>
                <a:spLocks noChangeShapeType="1"/>
              </p:cNvSpPr>
              <p:nvPr/>
            </p:nvSpPr>
            <p:spPr bwMode="auto">
              <a:xfrm flipV="1">
                <a:off x="3264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70" name="Line 49"/>
              <p:cNvSpPr>
                <a:spLocks noChangeShapeType="1"/>
              </p:cNvSpPr>
              <p:nvPr/>
            </p:nvSpPr>
            <p:spPr bwMode="auto">
              <a:xfrm flipV="1">
                <a:off x="3360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71" name="Line 50"/>
              <p:cNvSpPr>
                <a:spLocks noChangeShapeType="1"/>
              </p:cNvSpPr>
              <p:nvPr/>
            </p:nvSpPr>
            <p:spPr bwMode="auto">
              <a:xfrm flipV="1">
                <a:off x="3456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72" name="Line 51"/>
              <p:cNvSpPr>
                <a:spLocks noChangeShapeType="1"/>
              </p:cNvSpPr>
              <p:nvPr/>
            </p:nvSpPr>
            <p:spPr bwMode="auto">
              <a:xfrm flipV="1">
                <a:off x="3552" y="2256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248" name="Rectangle 52"/>
            <p:cNvSpPr>
              <a:spLocks noChangeArrowheads="1"/>
            </p:cNvSpPr>
            <p:nvPr/>
          </p:nvSpPr>
          <p:spPr bwMode="auto">
            <a:xfrm>
              <a:off x="1008" y="2256"/>
              <a:ext cx="240" cy="14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49" name="Group 53"/>
            <p:cNvGrpSpPr>
              <a:grpSpLocks/>
            </p:cNvGrpSpPr>
            <p:nvPr/>
          </p:nvGrpSpPr>
          <p:grpSpPr bwMode="auto">
            <a:xfrm>
              <a:off x="1488" y="2053"/>
              <a:ext cx="240" cy="347"/>
              <a:chOff x="1344" y="3072"/>
              <a:chExt cx="240" cy="347"/>
            </a:xfrm>
          </p:grpSpPr>
          <p:sp>
            <p:nvSpPr>
              <p:cNvPr id="9256" name="Rectangle 5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240" cy="336"/>
              </a:xfrm>
              <a:prstGeom prst="rect">
                <a:avLst/>
              </a:prstGeom>
              <a:solidFill>
                <a:srgbClr val="FFFFCC"/>
              </a:solidFill>
              <a:ln w="38100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257" name="Group 55"/>
              <p:cNvGrpSpPr>
                <a:grpSpLocks/>
              </p:cNvGrpSpPr>
              <p:nvPr/>
            </p:nvGrpSpPr>
            <p:grpSpPr bwMode="auto">
              <a:xfrm>
                <a:off x="1392" y="3072"/>
                <a:ext cx="144" cy="347"/>
                <a:chOff x="1295" y="2112"/>
                <a:chExt cx="144" cy="347"/>
              </a:xfrm>
            </p:grpSpPr>
            <p:sp>
              <p:nvSpPr>
                <p:cNvPr id="9258" name="Line 56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328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59" name="Line 57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25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0" name="Line 5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175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1" name="Line 5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67" y="209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2" name="Line 60"/>
                <p:cNvSpPr>
                  <a:spLocks noChangeShapeType="1"/>
                </p:cNvSpPr>
                <p:nvPr/>
              </p:nvSpPr>
              <p:spPr bwMode="auto">
                <a:xfrm rot="-5400000">
                  <a:off x="1324" y="2309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3" name="Line 61"/>
                <p:cNvSpPr>
                  <a:spLocks noChangeShapeType="1"/>
                </p:cNvSpPr>
                <p:nvPr/>
              </p:nvSpPr>
              <p:spPr bwMode="auto">
                <a:xfrm rot="-5400000">
                  <a:off x="1319" y="2088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4" name="Line 62"/>
                <p:cNvSpPr>
                  <a:spLocks noChangeShapeType="1"/>
                </p:cNvSpPr>
                <p:nvPr/>
              </p:nvSpPr>
              <p:spPr bwMode="auto">
                <a:xfrm rot="-5400000">
                  <a:off x="1338" y="2221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5" name="Line 63"/>
                <p:cNvSpPr>
                  <a:spLocks noChangeShapeType="1"/>
                </p:cNvSpPr>
                <p:nvPr/>
              </p:nvSpPr>
              <p:spPr bwMode="auto">
                <a:xfrm rot="-5400000">
                  <a:off x="1335" y="2154"/>
                  <a:ext cx="62" cy="1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66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1377" y="2411"/>
                  <a:ext cx="48" cy="4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9250" name="Text Box 65"/>
            <p:cNvSpPr txBox="1">
              <a:spLocks noChangeArrowheads="1"/>
            </p:cNvSpPr>
            <p:nvPr/>
          </p:nvSpPr>
          <p:spPr bwMode="auto">
            <a:xfrm>
              <a:off x="528" y="1152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9251" name="Line 66"/>
            <p:cNvSpPr>
              <a:spLocks noChangeShapeType="1"/>
            </p:cNvSpPr>
            <p:nvPr/>
          </p:nvSpPr>
          <p:spPr bwMode="auto">
            <a:xfrm>
              <a:off x="960" y="1392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52" name="Line 67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53" name="Line 68"/>
            <p:cNvSpPr>
              <a:spLocks noChangeShapeType="1"/>
            </p:cNvSpPr>
            <p:nvPr/>
          </p:nvSpPr>
          <p:spPr bwMode="auto">
            <a:xfrm>
              <a:off x="1008" y="1536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54" name="Text Box 69"/>
            <p:cNvSpPr txBox="1">
              <a:spLocks noChangeArrowheads="1"/>
            </p:cNvSpPr>
            <p:nvPr/>
          </p:nvSpPr>
          <p:spPr bwMode="auto">
            <a:xfrm>
              <a:off x="1152" y="1248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3200">
                  <a:solidFill>
                    <a:srgbClr val="000000"/>
                  </a:solidFill>
                  <a:latin typeface="Script MT Bold" panose="03040602040607080904" pitchFamily="66" charset="0"/>
                </a:rPr>
                <a:t>l</a:t>
              </a:r>
            </a:p>
          </p:txBody>
        </p:sp>
        <p:sp>
          <p:nvSpPr>
            <p:cNvPr id="9255" name="Text Box 70"/>
            <p:cNvSpPr txBox="1">
              <a:spLocks noChangeArrowheads="1"/>
            </p:cNvSpPr>
            <p:nvPr/>
          </p:nvSpPr>
          <p:spPr bwMode="auto">
            <a:xfrm>
              <a:off x="1632" y="1680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>
                  <a:solidFill>
                    <a:srgbClr val="000000"/>
                  </a:solidFill>
                </a:rPr>
                <a:t>A</a:t>
              </a:r>
            </a:p>
          </p:txBody>
        </p:sp>
      </p:grpSp>
      <p:graphicFrame>
        <p:nvGraphicFramePr>
          <p:cNvPr id="767047" name="Object 2"/>
          <p:cNvGraphicFramePr>
            <a:graphicFrameLocks noChangeAspect="1"/>
          </p:cNvGraphicFramePr>
          <p:nvPr/>
        </p:nvGraphicFramePr>
        <p:xfrm>
          <a:off x="703263" y="1905000"/>
          <a:ext cx="50720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6" imgW="2158920" imgH="419040" progId="Equation.DSMT4">
                  <p:embed/>
                </p:oleObj>
              </mc:Choice>
              <mc:Fallback>
                <p:oleObj name="Equation" r:id="rId6" imgW="215892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905000"/>
                        <a:ext cx="5072062" cy="985838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7048" name="Text Box 72"/>
          <p:cNvSpPr txBox="1">
            <a:spLocks noChangeArrowheads="1"/>
          </p:cNvSpPr>
          <p:nvPr/>
        </p:nvSpPr>
        <p:spPr bwMode="auto">
          <a:xfrm>
            <a:off x="1905000" y="2971800"/>
            <a:ext cx="22860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 = 1.26 mT</a:t>
            </a:r>
          </a:p>
        </p:txBody>
      </p:sp>
      <p:graphicFrame>
        <p:nvGraphicFramePr>
          <p:cNvPr id="767049" name="Object 3"/>
          <p:cNvGraphicFramePr>
            <a:graphicFrameLocks noChangeAspect="1"/>
          </p:cNvGraphicFramePr>
          <p:nvPr/>
        </p:nvGraphicFramePr>
        <p:xfrm>
          <a:off x="860425" y="3581400"/>
          <a:ext cx="437356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8" imgW="1676160" imgH="457200" progId="Equation.DSMT4">
                  <p:embed/>
                </p:oleObj>
              </mc:Choice>
              <mc:Fallback>
                <p:oleObj name="Equation" r:id="rId8" imgW="16761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581400"/>
                        <a:ext cx="4373563" cy="11938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7050" name="Text Box 74"/>
          <p:cNvSpPr txBox="1">
            <a:spLocks noChangeArrowheads="1"/>
          </p:cNvSpPr>
          <p:nvPr/>
        </p:nvSpPr>
        <p:spPr bwMode="auto">
          <a:xfrm>
            <a:off x="1676400" y="5181600"/>
            <a:ext cx="2819400" cy="738188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137160" bIns="137160">
            <a:spAutoFit/>
          </a:bodyPr>
          <a:lstStyle/>
          <a:p>
            <a:pPr>
              <a:defRPr/>
            </a:pPr>
            <a:r>
              <a:rPr lang="en-US" i="1">
                <a:solidFill>
                  <a:srgbClr val="000000"/>
                </a:solidFill>
              </a:rPr>
              <a:t>u</a:t>
            </a:r>
            <a:r>
              <a:rPr lang="en-US">
                <a:solidFill>
                  <a:srgbClr val="000000"/>
                </a:solidFill>
              </a:rPr>
              <a:t> = 0.268 J/m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endParaRPr lang="en-US" i="1">
              <a:solidFill>
                <a:srgbClr val="000000"/>
              </a:solidFill>
            </a:endParaRPr>
          </a:p>
        </p:txBody>
      </p:sp>
      <p:sp>
        <p:nvSpPr>
          <p:cNvPr id="767051" name="Rectangle 75"/>
          <p:cNvSpPr>
            <a:spLocks noChangeArrowheads="1"/>
          </p:cNvSpPr>
          <p:nvPr/>
        </p:nvSpPr>
        <p:spPr bwMode="auto">
          <a:xfrm>
            <a:off x="5334000" y="4648200"/>
            <a:ext cx="76200" cy="15240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7052" name="Text Box 76"/>
          <p:cNvSpPr txBox="1">
            <a:spLocks noChangeArrowheads="1"/>
          </p:cNvSpPr>
          <p:nvPr/>
        </p:nvSpPr>
        <p:spPr bwMode="auto">
          <a:xfrm>
            <a:off x="5715000" y="4495800"/>
            <a:ext cx="28956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 density is important for the study of electro-magnetic waves.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6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7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7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67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8" grpId="0" autoUpdateAnimBg="0"/>
      <p:bldP spid="767048" grpId="0" autoUpdateAnimBg="0"/>
      <p:bldP spid="767050" grpId="0" animBg="1" autoUpdateAnimBg="0"/>
      <p:bldP spid="767051" grpId="0" animBg="1"/>
      <p:bldP spid="76705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850"/>
            <a:ext cx="7772400" cy="590550"/>
          </a:xfrm>
        </p:spPr>
        <p:txBody>
          <a:bodyPr/>
          <a:lstStyle/>
          <a:p>
            <a:pPr algn="l"/>
            <a:r>
              <a:rPr lang="en-US" altLang="en-US" sz="3200" smtClean="0">
                <a:solidFill>
                  <a:srgbClr val="00B050"/>
                </a:solidFill>
              </a:rPr>
              <a:t>Example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812800"/>
            <a:ext cx="8836025" cy="26797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lphaLcParenR"/>
            </a:pPr>
            <a:r>
              <a:rPr lang="en-US" altLang="en-US" sz="2400" smtClean="0"/>
              <a:t>Find The Inductance of a long solenoid length 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=2m and radius=2cm with  2000 turns? </a:t>
            </a:r>
          </a:p>
          <a:p>
            <a:pPr marL="514350" indent="-514350">
              <a:lnSpc>
                <a:spcPct val="90000"/>
              </a:lnSpc>
              <a:buFontTx/>
              <a:buAutoNum type="alphaLcParenR"/>
            </a:pPr>
            <a:r>
              <a:rPr lang="en-US" altLang="en-US" sz="2400" smtClean="0"/>
              <a:t>if current decreased from 4A to 0 in 2 microseconds what is magnitude and direction of the self induced emf ?  </a:t>
            </a:r>
          </a:p>
          <a:p>
            <a:pPr marL="514350" indent="-514350">
              <a:lnSpc>
                <a:spcPct val="90000"/>
              </a:lnSpc>
              <a:buFontTx/>
              <a:buAutoNum type="alphaLcParenR"/>
            </a:pPr>
            <a:r>
              <a:rPr lang="en-US" altLang="en-US" sz="2400" smtClean="0"/>
              <a:t>what is the energy stored in the solenoid at the beginning of the 2 microsecond interval? </a:t>
            </a:r>
          </a:p>
          <a:p>
            <a:pPr marL="514350" indent="-514350">
              <a:lnSpc>
                <a:spcPct val="90000"/>
              </a:lnSpc>
              <a:buFontTx/>
              <a:buAutoNum type="alphaLcParenR"/>
            </a:pPr>
            <a:r>
              <a:rPr lang="en-US" altLang="en-US" sz="2400" smtClean="0"/>
              <a:t>How much electrical power is dissipated during this time?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09638" y="3665538"/>
            <a:ext cx="67691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a) Inductance value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= 1.257x10</a:t>
            </a:r>
            <a:r>
              <a:rPr lang="en-US" altLang="en-US" baseline="30000"/>
              <a:t>-3</a:t>
            </a:r>
            <a:r>
              <a:rPr lang="en-US" altLang="en-US"/>
              <a:t>m</a:t>
            </a:r>
            <a:r>
              <a:rPr lang="en-US" altLang="en-US" baseline="30000"/>
              <a:t>2</a:t>
            </a:r>
          </a:p>
          <a:p>
            <a:pPr eaLnBrk="1" hangingPunct="1"/>
            <a:r>
              <a:rPr lang="en-US" altLang="en-US"/>
              <a:t>L = (1.2566x10</a:t>
            </a:r>
            <a:r>
              <a:rPr lang="en-US" altLang="en-US" baseline="30000"/>
              <a:t>-6</a:t>
            </a:r>
            <a:r>
              <a:rPr lang="en-US" altLang="en-US"/>
              <a:t>)(2000) </a:t>
            </a:r>
            <a:r>
              <a:rPr lang="en-US" altLang="en-US" baseline="30000"/>
              <a:t>2</a:t>
            </a:r>
            <a:r>
              <a:rPr lang="en-US" altLang="en-US"/>
              <a:t>(1.257x10</a:t>
            </a:r>
            <a:r>
              <a:rPr lang="en-US" altLang="en-US" baseline="30000"/>
              <a:t>-3</a:t>
            </a:r>
            <a:r>
              <a:rPr lang="en-US" altLang="en-US"/>
              <a:t>)/2.0 = </a:t>
            </a:r>
          </a:p>
          <a:p>
            <a:pPr eaLnBrk="1" hangingPunct="1"/>
            <a:r>
              <a:rPr lang="en-US" altLang="en-US"/>
              <a:t>= 3.159x10</a:t>
            </a:r>
            <a:r>
              <a:rPr lang="en-US" altLang="en-US" baseline="30000"/>
              <a:t>-3</a:t>
            </a:r>
            <a:r>
              <a:rPr lang="en-US" altLang="en-US"/>
              <a:t> H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21200" y="3541713"/>
          <a:ext cx="30480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749160" imgH="634680" progId="Equation.3">
                  <p:embed/>
                </p:oleObj>
              </mc:Choice>
              <mc:Fallback>
                <p:oleObj name="Equation" r:id="rId3" imgW="74916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541713"/>
                        <a:ext cx="30480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04800"/>
            <a:ext cx="8216900" cy="5897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b)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emf = (3.159x10</a:t>
            </a:r>
            <a:r>
              <a:rPr lang="en-US" altLang="en-US" sz="2400" baseline="30000" smtClean="0"/>
              <a:t>-3</a:t>
            </a:r>
            <a:r>
              <a:rPr lang="en-US" altLang="en-US" sz="2400" smtClean="0"/>
              <a:t>)(4-0)/(2.0x10</a:t>
            </a:r>
            <a:r>
              <a:rPr lang="en-US" altLang="en-US" sz="2400" baseline="30000" smtClean="0"/>
              <a:t>-6</a:t>
            </a:r>
            <a:r>
              <a:rPr lang="en-US" altLang="en-US" sz="2400" smtClean="0"/>
              <a:t>) = 6318V</a:t>
            </a:r>
          </a:p>
          <a:p>
            <a:pPr>
              <a:buFontTx/>
              <a:buNone/>
            </a:pPr>
            <a:r>
              <a:rPr lang="en-US" altLang="en-US" sz="2400" smtClean="0"/>
              <a:t>in direction of current trying to stop field collapse by trying to maintain current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42975" y="58738"/>
          <a:ext cx="388937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58738"/>
                        <a:ext cx="3889375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1938" y="2601913"/>
            <a:ext cx="8501062" cy="41910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c) Energy?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U</a:t>
            </a:r>
            <a:r>
              <a:rPr lang="en-US" kern="0" baseline="-25000" dirty="0">
                <a:latin typeface="+mn-lt"/>
              </a:rPr>
              <a:t>1</a:t>
            </a:r>
            <a:r>
              <a:rPr lang="en-US" kern="0" dirty="0">
                <a:latin typeface="+mn-lt"/>
              </a:rPr>
              <a:t> = (1/2) (3.158x10</a:t>
            </a:r>
            <a:r>
              <a:rPr lang="en-US" kern="0" baseline="30000" dirty="0">
                <a:latin typeface="+mn-lt"/>
              </a:rPr>
              <a:t>-3</a:t>
            </a:r>
            <a:r>
              <a:rPr lang="en-US" kern="0" dirty="0">
                <a:latin typeface="+mn-lt"/>
              </a:rPr>
              <a:t>)(4) </a:t>
            </a:r>
            <a:r>
              <a:rPr lang="en-US" kern="0" baseline="30000" dirty="0">
                <a:latin typeface="+mn-lt"/>
              </a:rPr>
              <a:t>2</a:t>
            </a:r>
            <a:r>
              <a:rPr lang="en-US" kern="0" dirty="0">
                <a:latin typeface="+mn-lt"/>
              </a:rPr>
              <a:t> = 2.52x10</a:t>
            </a:r>
            <a:r>
              <a:rPr lang="en-US" kern="0" baseline="30000" dirty="0">
                <a:latin typeface="+mn-lt"/>
              </a:rPr>
              <a:t>-2</a:t>
            </a:r>
            <a:r>
              <a:rPr lang="en-US" kern="0" dirty="0">
                <a:latin typeface="+mn-lt"/>
              </a:rPr>
              <a:t> Joules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e) Power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P = (2.52x10</a:t>
            </a:r>
            <a:r>
              <a:rPr lang="en-US" kern="0" baseline="30000" dirty="0">
                <a:latin typeface="+mn-lt"/>
              </a:rPr>
              <a:t>-2</a:t>
            </a:r>
            <a:r>
              <a:rPr lang="en-US" kern="0" dirty="0">
                <a:latin typeface="+mn-lt"/>
              </a:rPr>
              <a:t>)/(2x10</a:t>
            </a:r>
            <a:r>
              <a:rPr lang="en-US" kern="0" baseline="30000" dirty="0">
                <a:latin typeface="+mn-lt"/>
              </a:rPr>
              <a:t>-6</a:t>
            </a:r>
            <a:r>
              <a:rPr lang="en-US" kern="0" dirty="0">
                <a:latin typeface="+mn-lt"/>
              </a:rPr>
              <a:t>) = 12,632 W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063750" y="4621213"/>
          <a:ext cx="19954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5" imgW="888840" imgH="393480" progId="Equation.3">
                  <p:embed/>
                </p:oleObj>
              </mc:Choice>
              <mc:Fallback>
                <p:oleObj name="Equation" r:id="rId5" imgW="8888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621213"/>
                        <a:ext cx="19954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1673225" y="3060700"/>
          <a:ext cx="14160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7" imgW="685800" imgH="393480" progId="Equation.3">
                  <p:embed/>
                </p:oleObj>
              </mc:Choice>
              <mc:Fallback>
                <p:oleObj name="Equation" r:id="rId7" imgW="6858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3060700"/>
                        <a:ext cx="14160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>
          <a:xfrm>
            <a:off x="336550" y="655638"/>
            <a:ext cx="82296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b="1" kern="0" dirty="0">
                <a:latin typeface="+mn-lt"/>
              </a:rPr>
              <a:t>    </a:t>
            </a:r>
            <a:r>
              <a:rPr lang="en-US" kern="0" dirty="0">
                <a:latin typeface="+mn-lt"/>
              </a:rPr>
              <a:t>A 10.0-mH inductor carries a current </a:t>
            </a:r>
            <a:r>
              <a:rPr lang="en-US" i="1" kern="0" dirty="0">
                <a:latin typeface="+mn-lt"/>
              </a:rPr>
              <a:t>I </a:t>
            </a:r>
            <a:r>
              <a:rPr lang="en-US" kern="0" dirty="0">
                <a:latin typeface="+mn-lt"/>
              </a:rPr>
              <a:t>= </a:t>
            </a:r>
            <a:r>
              <a:rPr lang="en-US" i="1" kern="0" dirty="0">
                <a:latin typeface="+mn-lt"/>
              </a:rPr>
              <a:t>I</a:t>
            </a:r>
            <a:r>
              <a:rPr lang="en-US" kern="0" baseline="-25000" dirty="0">
                <a:latin typeface="+mn-lt"/>
              </a:rPr>
              <a:t>max</a:t>
            </a:r>
            <a:r>
              <a:rPr lang="en-US" kern="0" dirty="0">
                <a:latin typeface="+mn-lt"/>
              </a:rPr>
              <a:t> sin </a:t>
            </a:r>
            <a:r>
              <a:rPr lang="en-US" i="1" kern="0" dirty="0" err="1">
                <a:latin typeface="+mn-lt"/>
              </a:rPr>
              <a:t>ωt</a:t>
            </a:r>
            <a:r>
              <a:rPr lang="en-US" kern="0" dirty="0">
                <a:latin typeface="+mn-lt"/>
              </a:rPr>
              <a:t>, 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kern="0" dirty="0">
                <a:latin typeface="+mn-lt"/>
              </a:rPr>
              <a:t>with </a:t>
            </a:r>
            <a:r>
              <a:rPr lang="en-US" i="1" kern="0" dirty="0">
                <a:latin typeface="+mn-lt"/>
              </a:rPr>
              <a:t>I</a:t>
            </a:r>
            <a:r>
              <a:rPr lang="en-US" kern="0" baseline="-25000" dirty="0">
                <a:latin typeface="+mn-lt"/>
              </a:rPr>
              <a:t>max</a:t>
            </a:r>
            <a:r>
              <a:rPr lang="en-US" kern="0" dirty="0">
                <a:latin typeface="+mn-lt"/>
              </a:rPr>
              <a:t> = 5.00 A and  </a:t>
            </a:r>
            <a:r>
              <a:rPr lang="en-US" i="1" kern="0" dirty="0">
                <a:latin typeface="+mn-lt"/>
              </a:rPr>
              <a:t>ω </a:t>
            </a:r>
            <a:r>
              <a:rPr lang="en-US" kern="0" dirty="0">
                <a:latin typeface="+mn-lt"/>
              </a:rPr>
              <a:t>/2π = 60.0 Hz. What is the back </a:t>
            </a:r>
            <a:r>
              <a:rPr lang="en-US" kern="0" dirty="0" err="1">
                <a:latin typeface="+mn-lt"/>
              </a:rPr>
              <a:t>emf</a:t>
            </a:r>
            <a:r>
              <a:rPr lang="en-US" kern="0" dirty="0">
                <a:latin typeface="+mn-lt"/>
              </a:rPr>
              <a:t> as a function of time?             </a:t>
            </a:r>
            <a:r>
              <a:rPr lang="en-US" kern="0" dirty="0" err="1">
                <a:solidFill>
                  <a:srgbClr val="C00000"/>
                </a:solidFill>
                <a:latin typeface="+mn-lt"/>
              </a:rPr>
              <a:t>Ans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:  (18.8V)</a:t>
            </a:r>
            <a:r>
              <a:rPr lang="en-US" kern="0" dirty="0" err="1">
                <a:solidFill>
                  <a:srgbClr val="C00000"/>
                </a:solidFill>
                <a:latin typeface="+mn-lt"/>
              </a:rPr>
              <a:t>cos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 (377t)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0988" y="2855913"/>
            <a:ext cx="8229600" cy="1981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kern="0" dirty="0">
                <a:latin typeface="+mn-lt"/>
              </a:rPr>
              <a:t>    An inductor in the form of a solenoid contains 420 turns, is 16.0 cm in length, and has a cross-sectional area of 3.00 cm2. What uniform rate of decrease of current through the inductor induces an </a:t>
            </a:r>
            <a:r>
              <a:rPr lang="en-US" kern="0" dirty="0" err="1">
                <a:latin typeface="+mn-lt"/>
              </a:rPr>
              <a:t>emf</a:t>
            </a:r>
            <a:r>
              <a:rPr lang="en-US" kern="0" dirty="0">
                <a:latin typeface="+mn-lt"/>
              </a:rPr>
              <a:t> of 175 </a:t>
            </a:r>
            <a:r>
              <a:rPr lang="en-US" i="1" kern="0" dirty="0" err="1">
                <a:latin typeface="+mn-lt"/>
              </a:rPr>
              <a:t>μ</a:t>
            </a:r>
            <a:r>
              <a:rPr lang="en-US" kern="0" dirty="0" err="1">
                <a:latin typeface="+mn-lt"/>
              </a:rPr>
              <a:t>V</a:t>
            </a:r>
            <a:r>
              <a:rPr lang="en-US" kern="0" dirty="0">
                <a:latin typeface="+mn-lt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kern="0" dirty="0" err="1">
                <a:latin typeface="+mn-lt"/>
              </a:rPr>
              <a:t>Ans</a:t>
            </a:r>
            <a:r>
              <a:rPr lang="en-US" kern="0" dirty="0">
                <a:latin typeface="+mn-lt"/>
              </a:rPr>
              <a:t>: -0.421A/s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2875" y="1408113"/>
            <a:ext cx="6929438" cy="198437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When the switch is closed, the current does not immediately reach its maximum value</a:t>
            </a:r>
          </a:p>
          <a:p>
            <a:pPr eaLnBrk="1" hangingPunct="1"/>
            <a:r>
              <a:rPr lang="en-US" altLang="en-US" sz="2000" smtClean="0"/>
              <a:t>Faraday’s law can be used to describe the effect</a:t>
            </a:r>
          </a:p>
        </p:txBody>
      </p:sp>
      <p:pic>
        <p:nvPicPr>
          <p:cNvPr id="17411" name="Picture 4" descr="32-01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8775" y="993775"/>
            <a:ext cx="2236788" cy="3259138"/>
          </a:xfr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dirty="0"/>
              <a:t>32-1     Self-Inductance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0" y="2609850"/>
            <a:ext cx="8526463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1038" indent="-5651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As the source current increases with time, the magnetic </a:t>
            </a:r>
          </a:p>
          <a:p>
            <a:pPr marL="681038" indent="-565150" algn="just">
              <a:lnSpc>
                <a:spcPct val="150000"/>
              </a:lnSpc>
              <a:defRPr/>
            </a:pPr>
            <a:r>
              <a:rPr lang="en-US" sz="2000" dirty="0">
                <a:latin typeface="+mn-lt"/>
              </a:rPr>
              <a:t>flux through the circuit loop due to this current also increases </a:t>
            </a:r>
          </a:p>
          <a:p>
            <a:pPr marL="681038" indent="-565150" algn="just">
              <a:lnSpc>
                <a:spcPct val="150000"/>
              </a:lnSpc>
              <a:defRPr/>
            </a:pPr>
            <a:r>
              <a:rPr lang="en-US" sz="2000" dirty="0">
                <a:latin typeface="+mn-lt"/>
              </a:rPr>
              <a:t>with time. This increasing flux creates an induced </a:t>
            </a:r>
            <a:r>
              <a:rPr lang="en-US" sz="2000" dirty="0" err="1">
                <a:latin typeface="+mn-lt"/>
              </a:rPr>
              <a:t>emf</a:t>
            </a:r>
            <a:r>
              <a:rPr lang="en-US" sz="2000" dirty="0">
                <a:latin typeface="+mn-lt"/>
              </a:rPr>
              <a:t> in the circuit. </a:t>
            </a:r>
          </a:p>
          <a:p>
            <a:pPr marL="681038" indent="-5651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The direction of the induced </a:t>
            </a:r>
            <a:r>
              <a:rPr lang="en-US" sz="2000" dirty="0" err="1">
                <a:latin typeface="+mn-lt"/>
              </a:rPr>
              <a:t>emf</a:t>
            </a:r>
            <a:r>
              <a:rPr lang="en-US" sz="2000" dirty="0">
                <a:latin typeface="+mn-lt"/>
              </a:rPr>
              <a:t> is such that it would cause an induced current in the loop (if a current were not already flowing in the loop), which would establish a magnetic field that would oppose the change in the source magnetic field.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3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375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4" descr="32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46300"/>
            <a:ext cx="88392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 descr="32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83820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3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655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2" descr="32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05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Summary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14425"/>
            <a:ext cx="8140700" cy="4648200"/>
          </a:xfrm>
        </p:spPr>
        <p:txBody>
          <a:bodyPr/>
          <a:lstStyle/>
          <a:p>
            <a:pPr eaLnBrk="1" hangingPunct="1"/>
            <a:r>
              <a:rPr lang="en-US" altLang="zh-CN" sz="1800" smtClean="0">
                <a:ea typeface="SimSun" panose="02010600030101010101" pitchFamily="2" charset="-122"/>
              </a:rPr>
              <a:t>Inductance (units, henry H) is given by</a:t>
            </a:r>
          </a:p>
          <a:p>
            <a:pPr eaLnBrk="1" hangingPunct="1"/>
            <a:r>
              <a:rPr lang="en-US" altLang="zh-CN" sz="1800" smtClean="0">
                <a:ea typeface="SimSun" panose="02010600030101010101" pitchFamily="2" charset="-122"/>
              </a:rPr>
              <a:t>Inductance of a solenoid is:</a:t>
            </a:r>
          </a:p>
          <a:p>
            <a:pPr eaLnBrk="1" hangingPunct="1"/>
            <a:endParaRPr lang="en-US" altLang="zh-CN" sz="1800" smtClean="0">
              <a:ea typeface="SimSun" panose="02010600030101010101" pitchFamily="2" charset="-122"/>
            </a:endParaRPr>
          </a:p>
          <a:p>
            <a:pPr eaLnBrk="1" hangingPunct="1"/>
            <a:endParaRPr lang="en-US" altLang="zh-CN" sz="1800" smtClean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800" smtClean="0">
                <a:ea typeface="SimSun" panose="02010600030101010101" pitchFamily="2" charset="-122"/>
              </a:rPr>
              <a:t>EMF, in terms of inductance, is:</a:t>
            </a:r>
          </a:p>
          <a:p>
            <a:pPr eaLnBrk="1" hangingPunct="1"/>
            <a:endParaRPr lang="en-US" altLang="zh-CN" sz="1800" smtClean="0">
              <a:ea typeface="SimSun" panose="02010600030101010101" pitchFamily="2" charset="-122"/>
            </a:endParaRPr>
          </a:p>
          <a:p>
            <a:pPr eaLnBrk="1" hangingPunct="1"/>
            <a:endParaRPr lang="en-US" altLang="zh-CN" sz="1800" smtClean="0">
              <a:ea typeface="SimSun" panose="02010600030101010101" pitchFamily="2" charset="-122"/>
            </a:endParaRPr>
          </a:p>
          <a:p>
            <a:pPr eaLnBrk="1" hangingPunct="1"/>
            <a:endParaRPr lang="en-US" altLang="zh-CN" sz="1800" smtClean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800" smtClean="0">
                <a:ea typeface="SimSun" panose="02010600030101010101" pitchFamily="2" charset="-122"/>
              </a:rPr>
              <a:t>Energy in inductor:</a:t>
            </a:r>
          </a:p>
          <a:p>
            <a:pPr eaLnBrk="1" hangingPunct="1"/>
            <a:endParaRPr lang="en-US" altLang="zh-CN" sz="1800" smtClean="0">
              <a:ea typeface="SimSun" panose="02010600030101010101" pitchFamily="2" charset="-122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987925" y="1008063"/>
          <a:ext cx="9429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4" imgW="634680" imgH="393480" progId="Equation.3">
                  <p:embed/>
                </p:oleObj>
              </mc:Choice>
              <mc:Fallback>
                <p:oleObj name="Equation" r:id="rId4" imgW="634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1008063"/>
                        <a:ext cx="942975" cy="5842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733800" y="1463675"/>
          <a:ext cx="11318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6" imgW="749160" imgH="419040" progId="Equation.3">
                  <p:embed/>
                </p:oleObj>
              </mc:Choice>
              <mc:Fallback>
                <p:oleObj name="Equation" r:id="rId6" imgW="7491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463675"/>
                        <a:ext cx="1131888" cy="6318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894263" y="2330450"/>
          <a:ext cx="20907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8" imgW="1409400" imgH="393480" progId="Equation.3">
                  <p:embed/>
                </p:oleObj>
              </mc:Choice>
              <mc:Fallback>
                <p:oleObj name="Equation" r:id="rId8" imgW="1409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2330450"/>
                        <a:ext cx="2090737" cy="5842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8"/>
          <p:cNvSpPr txBox="1">
            <a:spLocks noChangeArrowheads="1"/>
          </p:cNvSpPr>
          <p:nvPr/>
        </p:nvSpPr>
        <p:spPr bwMode="auto">
          <a:xfrm>
            <a:off x="4946650" y="1646238"/>
            <a:ext cx="3049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(depends only on geometry)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406775" y="3567113"/>
          <a:ext cx="10556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10" imgW="698400" imgH="393480" progId="Equation.3">
                  <p:embed/>
                </p:oleObj>
              </mc:Choice>
              <mc:Fallback>
                <p:oleObj name="Equation" r:id="rId10" imgW="6984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3567113"/>
                        <a:ext cx="1055688" cy="5969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04"/>
          <p:cNvSpPr txBox="1">
            <a:spLocks noChangeArrowheads="1"/>
          </p:cNvSpPr>
          <p:nvPr/>
        </p:nvSpPr>
        <p:spPr bwMode="auto">
          <a:xfrm>
            <a:off x="4781550" y="3708400"/>
            <a:ext cx="2357438" cy="322263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D02518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Energy in magnetic field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207000" y="0"/>
          <a:ext cx="343852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Bitmap Image" r:id="rId5" imgW="3438095" imgH="1762371" progId="Paint.Picture">
                  <p:embed/>
                </p:oleObj>
              </mc:Choice>
              <mc:Fallback>
                <p:oleObj name="Bitmap Image" r:id="rId5" imgW="3438095" imgH="176237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0"/>
                        <a:ext cx="3438525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04800" y="1830388"/>
            <a:ext cx="883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8" rIns="91398" bIns="4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5)  The ring is moving to the right.  The magnetic field is uniform and constant in time.  You are looking from right to left.  What is the induced current?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92100" y="4252913"/>
            <a:ext cx="871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8" rIns="91398" bIns="4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6)  The ring is stationary.  The magnetic field is decreasing in time.  What is the induced current?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812925" y="5164138"/>
            <a:ext cx="290353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8" rIns="91398" bIns="4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a) zero                      b) clockwise                  c) counter-clockwise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87713" y="2851150"/>
            <a:ext cx="28575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8" rIns="91398" bIns="4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a) zero                        b) clockwise             c) counter-clockwise</a:t>
            </a:r>
          </a:p>
        </p:txBody>
      </p:sp>
      <p:sp>
        <p:nvSpPr>
          <p:cNvPr id="628743" name="Oval 7"/>
          <p:cNvSpPr>
            <a:spLocks noChangeArrowheads="1"/>
          </p:cNvSpPr>
          <p:nvPr/>
        </p:nvSpPr>
        <p:spPr bwMode="auto">
          <a:xfrm>
            <a:off x="3146425" y="2871788"/>
            <a:ext cx="1446213" cy="4270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8744" name="Oval 8"/>
          <p:cNvSpPr>
            <a:spLocks noChangeArrowheads="1"/>
          </p:cNvSpPr>
          <p:nvPr/>
        </p:nvSpPr>
        <p:spPr bwMode="auto">
          <a:xfrm>
            <a:off x="1606550" y="5549900"/>
            <a:ext cx="2287588" cy="4365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511798" y="313765"/>
            <a:ext cx="1752896" cy="4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lIns="102796" tIns="51399" rIns="102796" bIns="51399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US" altLang="en-US" dirty="0"/>
              <a:t>Preflight 16: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3" grpId="0" animBg="1"/>
      <p:bldP spid="6287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blackGray">
          <a:xfrm>
            <a:off x="-51778" y="257351"/>
            <a:ext cx="6048375" cy="1577975"/>
          </a:xfrm>
          <a:noFill/>
        </p:spPr>
        <p:txBody>
          <a:bodyPr lIns="103512" tIns="51756" rIns="103512" bIns="51756"/>
          <a:lstStyle/>
          <a:p>
            <a:pPr marL="285750" indent="-285750">
              <a:lnSpc>
                <a:spcPct val="85000"/>
              </a:lnSpc>
            </a:pPr>
            <a:r>
              <a:rPr lang="en-US" altLang="en-US" sz="1600" dirty="0"/>
              <a:t>A conducting rectangular loop moves with constant velocity v in the +x direction through a region of constant magnetic field B in the -z direction as shown.</a:t>
            </a:r>
          </a:p>
          <a:p>
            <a:pPr marL="914400" lvl="1" indent="0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en-US" altLang="en-US" sz="1600" dirty="0"/>
              <a:t> What is the direction of the induced current in the loop?</a:t>
            </a: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909206" y="2384424"/>
            <a:ext cx="7489980" cy="484726"/>
            <a:chOff x="509" y="1336"/>
            <a:chExt cx="4195" cy="271"/>
          </a:xfrm>
        </p:grpSpPr>
        <p:sp>
          <p:nvSpPr>
            <p:cNvPr id="29729" name="Rectangle 5"/>
            <p:cNvSpPr>
              <a:spLocks noChangeArrowheads="1"/>
            </p:cNvSpPr>
            <p:nvPr/>
          </p:nvSpPr>
          <p:spPr bwMode="blackGray">
            <a:xfrm>
              <a:off x="509" y="1336"/>
              <a:ext cx="62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(a) </a:t>
              </a:r>
              <a:r>
                <a:rPr lang="en-US" altLang="en-US" dirty="0" err="1"/>
                <a:t>ccw</a:t>
              </a:r>
              <a:endParaRPr lang="en-US" altLang="en-US" dirty="0"/>
            </a:p>
          </p:txBody>
        </p:sp>
        <p:sp>
          <p:nvSpPr>
            <p:cNvPr id="29730" name="Rectangle 6"/>
            <p:cNvSpPr>
              <a:spLocks noChangeArrowheads="1"/>
            </p:cNvSpPr>
            <p:nvPr/>
          </p:nvSpPr>
          <p:spPr bwMode="blackGray">
            <a:xfrm>
              <a:off x="1822" y="1353"/>
              <a:ext cx="56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(b) </a:t>
              </a:r>
              <a:r>
                <a:rPr lang="en-US" altLang="en-US" dirty="0" err="1"/>
                <a:t>cw</a:t>
              </a:r>
              <a:endParaRPr lang="en-US" altLang="en-US" dirty="0"/>
            </a:p>
          </p:txBody>
        </p:sp>
        <p:sp>
          <p:nvSpPr>
            <p:cNvPr id="29731" name="Rectangle 7"/>
            <p:cNvSpPr>
              <a:spLocks noChangeArrowheads="1"/>
            </p:cNvSpPr>
            <p:nvPr/>
          </p:nvSpPr>
          <p:spPr bwMode="blackGray">
            <a:xfrm>
              <a:off x="3062" y="1363"/>
              <a:ext cx="164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(c) no induced current</a:t>
              </a:r>
            </a:p>
          </p:txBody>
        </p:sp>
      </p:grpSp>
      <p:sp>
        <p:nvSpPr>
          <p:cNvPr id="29700" name="Rectangle 8"/>
          <p:cNvSpPr>
            <a:spLocks noChangeArrowheads="1"/>
          </p:cNvSpPr>
          <p:nvPr/>
        </p:nvSpPr>
        <p:spPr bwMode="blackGray">
          <a:xfrm>
            <a:off x="-104775" y="3000375"/>
            <a:ext cx="5986463" cy="135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2" tIns="51756" rIns="103512" bIns="51756">
            <a:spAutoFit/>
          </a:bodyPr>
          <a:lstStyle>
            <a:lvl1pPr marL="342900" indent="-3429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8588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A conducting rectangular loop moves with constant velocity v in the -y direction and a constant current I flows in the +x direction as shown. 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What is the direction of the induced current in the loop?</a:t>
            </a:r>
          </a:p>
        </p:txBody>
      </p:sp>
      <p:grpSp>
        <p:nvGrpSpPr>
          <p:cNvPr id="29701" name="Group 12"/>
          <p:cNvGrpSpPr>
            <a:grpSpLocks/>
          </p:cNvGrpSpPr>
          <p:nvPr/>
        </p:nvGrpSpPr>
        <p:grpSpPr bwMode="auto">
          <a:xfrm>
            <a:off x="5640388" y="384175"/>
            <a:ext cx="3503612" cy="1881188"/>
            <a:chOff x="3185" y="207"/>
            <a:chExt cx="1962" cy="1054"/>
          </a:xfrm>
        </p:grpSpPr>
        <p:sp>
          <p:nvSpPr>
            <p:cNvPr id="29717" name="Rectangle 13"/>
            <p:cNvSpPr>
              <a:spLocks noChangeArrowheads="1"/>
            </p:cNvSpPr>
            <p:nvPr/>
          </p:nvSpPr>
          <p:spPr bwMode="invGray">
            <a:xfrm>
              <a:off x="3465" y="406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8" name="Rectangle 14"/>
            <p:cNvSpPr>
              <a:spLocks noChangeArrowheads="1"/>
            </p:cNvSpPr>
            <p:nvPr/>
          </p:nvSpPr>
          <p:spPr bwMode="invGray">
            <a:xfrm>
              <a:off x="3469" y="578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9" name="Rectangle 15"/>
            <p:cNvSpPr>
              <a:spLocks noChangeArrowheads="1"/>
            </p:cNvSpPr>
            <p:nvPr/>
          </p:nvSpPr>
          <p:spPr bwMode="invGray">
            <a:xfrm>
              <a:off x="3474" y="751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0" name="Rectangle 16"/>
            <p:cNvSpPr>
              <a:spLocks noChangeArrowheads="1"/>
            </p:cNvSpPr>
            <p:nvPr/>
          </p:nvSpPr>
          <p:spPr bwMode="invGray">
            <a:xfrm>
              <a:off x="3479" y="910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1" name="Rectangle 17"/>
            <p:cNvSpPr>
              <a:spLocks noChangeArrowheads="1"/>
            </p:cNvSpPr>
            <p:nvPr/>
          </p:nvSpPr>
          <p:spPr bwMode="invGray">
            <a:xfrm>
              <a:off x="3719" y="647"/>
              <a:ext cx="316" cy="17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22" name="Line 18"/>
            <p:cNvSpPr>
              <a:spLocks noChangeShapeType="1"/>
            </p:cNvSpPr>
            <p:nvPr/>
          </p:nvSpPr>
          <p:spPr bwMode="invGray">
            <a:xfrm>
              <a:off x="4049" y="730"/>
              <a:ext cx="2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19"/>
            <p:cNvSpPr>
              <a:spLocks/>
            </p:cNvSpPr>
            <p:nvPr/>
          </p:nvSpPr>
          <p:spPr bwMode="invGray">
            <a:xfrm>
              <a:off x="4258" y="692"/>
              <a:ext cx="121" cy="76"/>
            </a:xfrm>
            <a:custGeom>
              <a:avLst/>
              <a:gdLst>
                <a:gd name="T0" fmla="*/ 0 w 243"/>
                <a:gd name="T1" fmla="*/ 19 h 151"/>
                <a:gd name="T2" fmla="*/ 3 w 243"/>
                <a:gd name="T3" fmla="*/ 10 h 151"/>
                <a:gd name="T4" fmla="*/ 0 w 243"/>
                <a:gd name="T5" fmla="*/ 0 h 151"/>
                <a:gd name="T6" fmla="*/ 30 w 243"/>
                <a:gd name="T7" fmla="*/ 10 h 151"/>
                <a:gd name="T8" fmla="*/ 0 w 243"/>
                <a:gd name="T9" fmla="*/ 19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151"/>
                <a:gd name="T17" fmla="*/ 243 w 243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151">
                  <a:moveTo>
                    <a:pt x="0" y="151"/>
                  </a:moveTo>
                  <a:lnTo>
                    <a:pt x="30" y="75"/>
                  </a:lnTo>
                  <a:lnTo>
                    <a:pt x="0" y="0"/>
                  </a:lnTo>
                  <a:lnTo>
                    <a:pt x="243" y="75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24" name="Rectangle 20"/>
            <p:cNvSpPr>
              <a:spLocks noChangeArrowheads="1"/>
            </p:cNvSpPr>
            <p:nvPr/>
          </p:nvSpPr>
          <p:spPr bwMode="invGray">
            <a:xfrm>
              <a:off x="4398" y="708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 b="1" i="1"/>
                <a:t>v</a:t>
              </a:r>
              <a:endParaRPr lang="en-US" altLang="en-US" b="1"/>
            </a:p>
          </p:txBody>
        </p:sp>
        <p:sp>
          <p:nvSpPr>
            <p:cNvPr id="29725" name="Line 21"/>
            <p:cNvSpPr>
              <a:spLocks noChangeShapeType="1"/>
            </p:cNvSpPr>
            <p:nvPr/>
          </p:nvSpPr>
          <p:spPr bwMode="invGray">
            <a:xfrm flipV="1">
              <a:off x="3386" y="262"/>
              <a:ext cx="0" cy="8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2"/>
            <p:cNvSpPr>
              <a:spLocks noChangeShapeType="1"/>
            </p:cNvSpPr>
            <p:nvPr/>
          </p:nvSpPr>
          <p:spPr bwMode="invGray">
            <a:xfrm flipV="1">
              <a:off x="3397" y="1053"/>
              <a:ext cx="1724" cy="1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Rectangle 23"/>
            <p:cNvSpPr>
              <a:spLocks noChangeArrowheads="1"/>
            </p:cNvSpPr>
            <p:nvPr/>
          </p:nvSpPr>
          <p:spPr bwMode="invGray">
            <a:xfrm>
              <a:off x="4959" y="1049"/>
              <a:ext cx="1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9000"/>
                </a:lnSpc>
              </a:pPr>
              <a:r>
                <a:rPr lang="en-US" altLang="en-US" b="1" i="1">
                  <a:solidFill>
                    <a:schemeClr val="tx2"/>
                  </a:solidFill>
                </a:rPr>
                <a:t>x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8" name="Rectangle 24"/>
            <p:cNvSpPr>
              <a:spLocks noChangeArrowheads="1"/>
            </p:cNvSpPr>
            <p:nvPr/>
          </p:nvSpPr>
          <p:spPr bwMode="invGray">
            <a:xfrm>
              <a:off x="3185" y="207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9000"/>
                </a:lnSpc>
              </a:pPr>
              <a:r>
                <a:rPr lang="en-US" altLang="en-US" b="1" i="1">
                  <a:solidFill>
                    <a:schemeClr val="tx2"/>
                  </a:solidFill>
                </a:rPr>
                <a:t>y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702" name="Group 25"/>
          <p:cNvGrpSpPr>
            <a:grpSpLocks/>
          </p:cNvGrpSpPr>
          <p:nvPr/>
        </p:nvGrpSpPr>
        <p:grpSpPr bwMode="auto">
          <a:xfrm>
            <a:off x="679019" y="4875217"/>
            <a:ext cx="7491766" cy="485036"/>
            <a:chOff x="380" y="2731"/>
            <a:chExt cx="4196" cy="272"/>
          </a:xfrm>
        </p:grpSpPr>
        <p:sp>
          <p:nvSpPr>
            <p:cNvPr id="29714" name="Rectangle 26"/>
            <p:cNvSpPr>
              <a:spLocks noChangeArrowheads="1"/>
            </p:cNvSpPr>
            <p:nvPr/>
          </p:nvSpPr>
          <p:spPr bwMode="blackGray">
            <a:xfrm>
              <a:off x="380" y="2731"/>
              <a:ext cx="629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(a) </a:t>
              </a:r>
              <a:r>
                <a:rPr lang="en-US" altLang="en-US" dirty="0" err="1"/>
                <a:t>ccw</a:t>
              </a:r>
              <a:endParaRPr lang="en-US" altLang="en-US" dirty="0"/>
            </a:p>
          </p:txBody>
        </p:sp>
        <p:sp>
          <p:nvSpPr>
            <p:cNvPr id="29715" name="Rectangle 27"/>
            <p:cNvSpPr>
              <a:spLocks noChangeArrowheads="1"/>
            </p:cNvSpPr>
            <p:nvPr/>
          </p:nvSpPr>
          <p:spPr bwMode="blackGray">
            <a:xfrm>
              <a:off x="1693" y="2748"/>
              <a:ext cx="562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(b) </a:t>
              </a:r>
              <a:r>
                <a:rPr lang="en-US" altLang="en-US" dirty="0" err="1"/>
                <a:t>cw</a:t>
              </a:r>
              <a:endParaRPr lang="en-US" altLang="en-US" dirty="0"/>
            </a:p>
          </p:txBody>
        </p:sp>
        <p:sp>
          <p:nvSpPr>
            <p:cNvPr id="29716" name="Rectangle 28"/>
            <p:cNvSpPr>
              <a:spLocks noChangeArrowheads="1"/>
            </p:cNvSpPr>
            <p:nvPr/>
          </p:nvSpPr>
          <p:spPr bwMode="blackGray">
            <a:xfrm>
              <a:off x="2934" y="2758"/>
              <a:ext cx="1642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(c) no induced current</a:t>
              </a:r>
            </a:p>
          </p:txBody>
        </p:sp>
      </p:grpSp>
      <p:sp>
        <p:nvSpPr>
          <p:cNvPr id="29703" name="Rectangle 32"/>
          <p:cNvSpPr>
            <a:spLocks noChangeArrowheads="1"/>
          </p:cNvSpPr>
          <p:nvPr/>
        </p:nvSpPr>
        <p:spPr bwMode="blackGray">
          <a:xfrm>
            <a:off x="7296150" y="3459163"/>
            <a:ext cx="563563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Line 33"/>
          <p:cNvSpPr>
            <a:spLocks noChangeShapeType="1"/>
          </p:cNvSpPr>
          <p:nvPr/>
        </p:nvSpPr>
        <p:spPr bwMode="black">
          <a:xfrm>
            <a:off x="7600950" y="3789363"/>
            <a:ext cx="1588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Freeform 34"/>
          <p:cNvSpPr>
            <a:spLocks/>
          </p:cNvSpPr>
          <p:nvPr/>
        </p:nvSpPr>
        <p:spPr bwMode="black">
          <a:xfrm>
            <a:off x="7532688" y="4160838"/>
            <a:ext cx="136525" cy="217487"/>
          </a:xfrm>
          <a:custGeom>
            <a:avLst/>
            <a:gdLst>
              <a:gd name="T0" fmla="*/ 0 w 151"/>
              <a:gd name="T1" fmla="*/ 0 h 242"/>
              <a:gd name="T2" fmla="*/ 2147483647 w 151"/>
              <a:gd name="T3" fmla="*/ 2147483647 h 242"/>
              <a:gd name="T4" fmla="*/ 2147483647 w 151"/>
              <a:gd name="T5" fmla="*/ 0 h 242"/>
              <a:gd name="T6" fmla="*/ 2147483647 w 151"/>
              <a:gd name="T7" fmla="*/ 2147483647 h 242"/>
              <a:gd name="T8" fmla="*/ 0 w 151"/>
              <a:gd name="T9" fmla="*/ 0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"/>
              <a:gd name="T16" fmla="*/ 0 h 242"/>
              <a:gd name="T17" fmla="*/ 151 w 15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" h="242">
                <a:moveTo>
                  <a:pt x="0" y="0"/>
                </a:moveTo>
                <a:lnTo>
                  <a:pt x="75" y="30"/>
                </a:lnTo>
                <a:lnTo>
                  <a:pt x="151" y="0"/>
                </a:lnTo>
                <a:lnTo>
                  <a:pt x="75" y="24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6" name="Rectangle 35"/>
          <p:cNvSpPr>
            <a:spLocks noChangeArrowheads="1"/>
          </p:cNvSpPr>
          <p:nvPr/>
        </p:nvSpPr>
        <p:spPr bwMode="blackGray">
          <a:xfrm>
            <a:off x="7754938" y="420687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US" altLang="en-US" b="1" i="1"/>
              <a:t>v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29707" name="Line 36"/>
          <p:cNvSpPr>
            <a:spLocks noChangeShapeType="1"/>
          </p:cNvSpPr>
          <p:nvPr/>
        </p:nvSpPr>
        <p:spPr bwMode="blackGray">
          <a:xfrm>
            <a:off x="6064250" y="3217863"/>
            <a:ext cx="2646363" cy="15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Freeform 37"/>
          <p:cNvSpPr>
            <a:spLocks/>
          </p:cNvSpPr>
          <p:nvPr/>
        </p:nvSpPr>
        <p:spPr bwMode="black">
          <a:xfrm>
            <a:off x="8645525" y="3151188"/>
            <a:ext cx="217488" cy="134937"/>
          </a:xfrm>
          <a:custGeom>
            <a:avLst/>
            <a:gdLst>
              <a:gd name="T0" fmla="*/ 0 w 243"/>
              <a:gd name="T1" fmla="*/ 2147483647 h 151"/>
              <a:gd name="T2" fmla="*/ 2147483647 w 243"/>
              <a:gd name="T3" fmla="*/ 2147483647 h 151"/>
              <a:gd name="T4" fmla="*/ 0 w 243"/>
              <a:gd name="T5" fmla="*/ 0 h 151"/>
              <a:gd name="T6" fmla="*/ 2147483647 w 243"/>
              <a:gd name="T7" fmla="*/ 2147483647 h 151"/>
              <a:gd name="T8" fmla="*/ 0 w 243"/>
              <a:gd name="T9" fmla="*/ 2147483647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"/>
              <a:gd name="T16" fmla="*/ 0 h 151"/>
              <a:gd name="T17" fmla="*/ 243 w 243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" h="151">
                <a:moveTo>
                  <a:pt x="0" y="151"/>
                </a:moveTo>
                <a:lnTo>
                  <a:pt x="30" y="76"/>
                </a:lnTo>
                <a:lnTo>
                  <a:pt x="0" y="0"/>
                </a:lnTo>
                <a:lnTo>
                  <a:pt x="243" y="76"/>
                </a:lnTo>
                <a:lnTo>
                  <a:pt x="0" y="15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9" name="Rectangle 38"/>
          <p:cNvSpPr>
            <a:spLocks noChangeArrowheads="1"/>
          </p:cNvSpPr>
          <p:nvPr/>
        </p:nvSpPr>
        <p:spPr bwMode="blackGray">
          <a:xfrm>
            <a:off x="8504238" y="2959100"/>
            <a:ext cx="1000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I</a:t>
            </a:r>
            <a:endParaRPr lang="en-US" altLang="en-US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9710" name="Line 39"/>
          <p:cNvSpPr>
            <a:spLocks noChangeShapeType="1"/>
          </p:cNvSpPr>
          <p:nvPr/>
        </p:nvSpPr>
        <p:spPr bwMode="blackGray">
          <a:xfrm flipV="1">
            <a:off x="5967413" y="3082925"/>
            <a:ext cx="0" cy="14366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40"/>
          <p:cNvSpPr>
            <a:spLocks noChangeShapeType="1"/>
          </p:cNvSpPr>
          <p:nvPr/>
        </p:nvSpPr>
        <p:spPr bwMode="blackGray">
          <a:xfrm>
            <a:off x="5986463" y="4514850"/>
            <a:ext cx="3022600" cy="47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41"/>
          <p:cNvSpPr>
            <a:spLocks noChangeArrowheads="1"/>
          </p:cNvSpPr>
          <p:nvPr/>
        </p:nvSpPr>
        <p:spPr bwMode="blackGray">
          <a:xfrm>
            <a:off x="8775700" y="4487863"/>
            <a:ext cx="3365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512" tIns="51756" rIns="103512" bIns="51756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9000"/>
              </a:lnSpc>
            </a:pPr>
            <a:r>
              <a:rPr lang="en-US" altLang="en-US" b="1" i="1">
                <a:solidFill>
                  <a:schemeClr val="tx2"/>
                </a:solidFill>
              </a:rPr>
              <a:t>x</a:t>
            </a:r>
            <a:endParaRPr lang="en-US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9713" name="Rectangle 42"/>
          <p:cNvSpPr>
            <a:spLocks noChangeArrowheads="1"/>
          </p:cNvSpPr>
          <p:nvPr/>
        </p:nvSpPr>
        <p:spPr bwMode="blackGray">
          <a:xfrm>
            <a:off x="5608638" y="2984500"/>
            <a:ext cx="3206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512" tIns="51756" rIns="103512" bIns="51756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9000"/>
              </a:lnSpc>
            </a:pPr>
            <a:r>
              <a:rPr lang="en-US" altLang="en-US" b="1" i="1">
                <a:solidFill>
                  <a:schemeClr val="tx2"/>
                </a:solidFill>
              </a:rPr>
              <a:t>y</a:t>
            </a:r>
            <a:endParaRPr lang="en-US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3"/>
          <p:cNvGrpSpPr>
            <a:grpSpLocks/>
          </p:cNvGrpSpPr>
          <p:nvPr/>
        </p:nvGrpSpPr>
        <p:grpSpPr bwMode="auto">
          <a:xfrm>
            <a:off x="909206" y="2384424"/>
            <a:ext cx="7489980" cy="484726"/>
            <a:chOff x="509" y="1336"/>
            <a:chExt cx="4195" cy="271"/>
          </a:xfrm>
        </p:grpSpPr>
        <p:sp>
          <p:nvSpPr>
            <p:cNvPr id="30745" name="Rectangle 4"/>
            <p:cNvSpPr>
              <a:spLocks noChangeArrowheads="1"/>
            </p:cNvSpPr>
            <p:nvPr/>
          </p:nvSpPr>
          <p:spPr bwMode="auto">
            <a:xfrm>
              <a:off x="509" y="1336"/>
              <a:ext cx="62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(a) </a:t>
              </a:r>
              <a:r>
                <a:rPr lang="en-US" altLang="en-US" dirty="0" err="1"/>
                <a:t>ccw</a:t>
              </a:r>
              <a:endParaRPr lang="en-US" altLang="en-US" dirty="0"/>
            </a:p>
          </p:txBody>
        </p:sp>
        <p:sp>
          <p:nvSpPr>
            <p:cNvPr id="30746" name="Rectangle 5"/>
            <p:cNvSpPr>
              <a:spLocks noChangeArrowheads="1"/>
            </p:cNvSpPr>
            <p:nvPr/>
          </p:nvSpPr>
          <p:spPr bwMode="auto">
            <a:xfrm>
              <a:off x="1822" y="1353"/>
              <a:ext cx="56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(b) </a:t>
              </a:r>
              <a:r>
                <a:rPr lang="en-US" altLang="en-US" dirty="0" err="1"/>
                <a:t>cw</a:t>
              </a:r>
              <a:endParaRPr lang="en-US" altLang="en-US" dirty="0"/>
            </a:p>
          </p:txBody>
        </p:sp>
        <p:sp>
          <p:nvSpPr>
            <p:cNvPr id="30747" name="Rectangle 6"/>
            <p:cNvSpPr>
              <a:spLocks noChangeArrowheads="1"/>
            </p:cNvSpPr>
            <p:nvPr/>
          </p:nvSpPr>
          <p:spPr bwMode="auto">
            <a:xfrm>
              <a:off x="3062" y="1363"/>
              <a:ext cx="164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(c) no induced current</a:t>
              </a:r>
            </a:p>
          </p:txBody>
        </p:sp>
      </p:grpSp>
      <p:grpSp>
        <p:nvGrpSpPr>
          <p:cNvPr id="30723" name="Group 7"/>
          <p:cNvGrpSpPr>
            <a:grpSpLocks/>
          </p:cNvGrpSpPr>
          <p:nvPr/>
        </p:nvGrpSpPr>
        <p:grpSpPr bwMode="auto">
          <a:xfrm>
            <a:off x="-1588" y="1706563"/>
            <a:ext cx="534988" cy="528637"/>
            <a:chOff x="-1" y="956"/>
            <a:chExt cx="300" cy="296"/>
          </a:xfrm>
        </p:grpSpPr>
        <p:sp>
          <p:nvSpPr>
            <p:cNvPr id="30743" name="AutoShape 8"/>
            <p:cNvSpPr>
              <a:spLocks noChangeArrowheads="1"/>
            </p:cNvSpPr>
            <p:nvPr/>
          </p:nvSpPr>
          <p:spPr bwMode="auto">
            <a:xfrm>
              <a:off x="29" y="956"/>
              <a:ext cx="268" cy="296"/>
            </a:xfrm>
            <a:prstGeom prst="roundRect">
              <a:avLst>
                <a:gd name="adj" fmla="val 12486"/>
              </a:avLst>
            </a:prstGeom>
            <a:solidFill>
              <a:srgbClr val="99CC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4" name="Rectangle 9"/>
            <p:cNvSpPr>
              <a:spLocks noChangeArrowheads="1"/>
            </p:cNvSpPr>
            <p:nvPr/>
          </p:nvSpPr>
          <p:spPr bwMode="auto">
            <a:xfrm>
              <a:off x="-1" y="999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1A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34890" name="Rectangle 10"/>
          <p:cNvSpPr>
            <a:spLocks noChangeArrowheads="1"/>
          </p:cNvSpPr>
          <p:nvPr/>
        </p:nvSpPr>
        <p:spPr bwMode="auto">
          <a:xfrm>
            <a:off x="4999038" y="2344738"/>
            <a:ext cx="3825875" cy="663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891" name="Rectangle 11"/>
          <p:cNvSpPr>
            <a:spLocks noChangeArrowheads="1"/>
          </p:cNvSpPr>
          <p:nvPr/>
        </p:nvSpPr>
        <p:spPr bwMode="auto">
          <a:xfrm>
            <a:off x="215900" y="3589573"/>
            <a:ext cx="8928100" cy="20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2" tIns="51756" rIns="103512" bIns="51756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9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</a:rPr>
              <a:t>  There is a</a:t>
            </a:r>
            <a:r>
              <a:rPr lang="en-US" altLang="en-US" sz="2000" dirty="0">
                <a:solidFill>
                  <a:srgbClr val="FF006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non-zero flux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2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000" i="1" baseline="-25000" dirty="0">
                <a:solidFill>
                  <a:schemeClr val="tx2"/>
                </a:solidFill>
              </a:rPr>
              <a:t>B</a:t>
            </a:r>
            <a:r>
              <a:rPr lang="en-US" altLang="en-US" sz="2000" dirty="0">
                <a:solidFill>
                  <a:srgbClr val="FF006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passing through the loop since </a:t>
            </a:r>
            <a:r>
              <a:rPr lang="en-US" altLang="en-US" sz="2000" i="1" dirty="0"/>
              <a:t>B</a:t>
            </a:r>
            <a:r>
              <a:rPr lang="en-US" altLang="en-US" sz="2000" dirty="0">
                <a:latin typeface="Arial" panose="020B0604020202020204" pitchFamily="34" charset="0"/>
              </a:rPr>
              <a:t> is perpendicular to the area of the loop.</a:t>
            </a:r>
          </a:p>
          <a:p>
            <a:pPr eaLnBrk="1" hangingPunct="1">
              <a:lnSpc>
                <a:spcPct val="89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9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</a:rPr>
              <a:t>  Since the velocity of the loop and the magnetic field are CONSTANT, however, this flux DOES NOT CHANGE IN TIME.</a:t>
            </a:r>
          </a:p>
          <a:p>
            <a:pPr eaLnBrk="1" hangingPunct="1">
              <a:lnSpc>
                <a:spcPct val="89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9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</a:rPr>
              <a:t>  Therefore, there is NO </a:t>
            </a:r>
            <a:r>
              <a:rPr lang="en-US" altLang="en-US" sz="2000" dirty="0" err="1">
                <a:latin typeface="Arial" panose="020B0604020202020204" pitchFamily="34" charset="0"/>
              </a:rPr>
              <a:t>emf</a:t>
            </a:r>
            <a:r>
              <a:rPr lang="en-US" altLang="en-US" sz="2000" dirty="0">
                <a:latin typeface="Arial" panose="020B0604020202020204" pitchFamily="34" charset="0"/>
              </a:rPr>
              <a:t> induced in the loop;  NO current will flow!!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3072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539750"/>
            <a:ext cx="6048375" cy="1577975"/>
          </a:xfrm>
          <a:noFill/>
        </p:spPr>
        <p:txBody>
          <a:bodyPr lIns="103512" tIns="51756" rIns="103512" bIns="51756"/>
          <a:lstStyle/>
          <a:p>
            <a:pPr marL="285750" indent="-285750">
              <a:lnSpc>
                <a:spcPct val="85000"/>
              </a:lnSpc>
            </a:pPr>
            <a:r>
              <a:rPr lang="en-US" altLang="en-US" sz="1600" dirty="0"/>
              <a:t>A conducting rectangular loop moves with constant velocity v in the +x direction through a region of constant magnetic field B in the -z direction as shown.</a:t>
            </a:r>
          </a:p>
          <a:p>
            <a:pPr marL="628650" lvl="1" indent="-228600">
              <a:lnSpc>
                <a:spcPct val="90000"/>
              </a:lnSpc>
            </a:pPr>
            <a:r>
              <a:rPr lang="en-US" altLang="en-US" sz="1600" dirty="0"/>
              <a:t> What is the direction of the induced current in the loop?</a:t>
            </a:r>
          </a:p>
        </p:txBody>
      </p:sp>
      <p:grpSp>
        <p:nvGrpSpPr>
          <p:cNvPr id="30727" name="Group 13"/>
          <p:cNvGrpSpPr>
            <a:grpSpLocks/>
          </p:cNvGrpSpPr>
          <p:nvPr/>
        </p:nvGrpSpPr>
        <p:grpSpPr bwMode="auto">
          <a:xfrm>
            <a:off x="0" y="1706563"/>
            <a:ext cx="534988" cy="528637"/>
            <a:chOff x="-1" y="956"/>
            <a:chExt cx="300" cy="296"/>
          </a:xfrm>
        </p:grpSpPr>
        <p:sp>
          <p:nvSpPr>
            <p:cNvPr id="30741" name="AutoShape 14"/>
            <p:cNvSpPr>
              <a:spLocks noChangeArrowheads="1"/>
            </p:cNvSpPr>
            <p:nvPr/>
          </p:nvSpPr>
          <p:spPr bwMode="auto">
            <a:xfrm>
              <a:off x="29" y="956"/>
              <a:ext cx="268" cy="296"/>
            </a:xfrm>
            <a:prstGeom prst="roundRect">
              <a:avLst>
                <a:gd name="adj" fmla="val 12486"/>
              </a:avLst>
            </a:prstGeom>
            <a:solidFill>
              <a:srgbClr val="99CC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2" name="Rectangle 15"/>
            <p:cNvSpPr>
              <a:spLocks noChangeArrowheads="1"/>
            </p:cNvSpPr>
            <p:nvPr/>
          </p:nvSpPr>
          <p:spPr bwMode="auto">
            <a:xfrm>
              <a:off x="-1" y="999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2A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728" name="Group 16"/>
          <p:cNvGrpSpPr>
            <a:grpSpLocks/>
          </p:cNvGrpSpPr>
          <p:nvPr/>
        </p:nvGrpSpPr>
        <p:grpSpPr bwMode="auto">
          <a:xfrm>
            <a:off x="5640388" y="384175"/>
            <a:ext cx="3503612" cy="1881188"/>
            <a:chOff x="3185" y="207"/>
            <a:chExt cx="1962" cy="1054"/>
          </a:xfrm>
        </p:grpSpPr>
        <p:sp>
          <p:nvSpPr>
            <p:cNvPr id="30729" name="Rectangle 17"/>
            <p:cNvSpPr>
              <a:spLocks noChangeArrowheads="1"/>
            </p:cNvSpPr>
            <p:nvPr/>
          </p:nvSpPr>
          <p:spPr bwMode="invGray">
            <a:xfrm>
              <a:off x="3465" y="406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0" name="Rectangle 18"/>
            <p:cNvSpPr>
              <a:spLocks noChangeArrowheads="1"/>
            </p:cNvSpPr>
            <p:nvPr/>
          </p:nvSpPr>
          <p:spPr bwMode="invGray">
            <a:xfrm>
              <a:off x="3469" y="578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1" name="Rectangle 19"/>
            <p:cNvSpPr>
              <a:spLocks noChangeArrowheads="1"/>
            </p:cNvSpPr>
            <p:nvPr/>
          </p:nvSpPr>
          <p:spPr bwMode="invGray">
            <a:xfrm>
              <a:off x="3474" y="751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2" name="Rectangle 20"/>
            <p:cNvSpPr>
              <a:spLocks noChangeArrowheads="1"/>
            </p:cNvSpPr>
            <p:nvPr/>
          </p:nvSpPr>
          <p:spPr bwMode="invGray">
            <a:xfrm>
              <a:off x="3479" y="910"/>
              <a:ext cx="15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>
                  <a:solidFill>
                    <a:srgbClr val="777777"/>
                  </a:solidFill>
                  <a:latin typeface="Arial" panose="020B0604020202020204" pitchFamily="34" charset="0"/>
                </a:rPr>
                <a:t>X X X X X X X X X X X X</a:t>
              </a:r>
              <a:endParaRPr lang="en-US" altLang="en-US" b="1">
                <a:solidFill>
                  <a:srgbClr val="777777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3" name="Rectangle 21"/>
            <p:cNvSpPr>
              <a:spLocks noChangeArrowheads="1"/>
            </p:cNvSpPr>
            <p:nvPr/>
          </p:nvSpPr>
          <p:spPr bwMode="invGray">
            <a:xfrm>
              <a:off x="3719" y="647"/>
              <a:ext cx="316" cy="17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4" name="Line 22"/>
            <p:cNvSpPr>
              <a:spLocks noChangeShapeType="1"/>
            </p:cNvSpPr>
            <p:nvPr/>
          </p:nvSpPr>
          <p:spPr bwMode="invGray">
            <a:xfrm>
              <a:off x="4049" y="730"/>
              <a:ext cx="2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Freeform 23"/>
            <p:cNvSpPr>
              <a:spLocks/>
            </p:cNvSpPr>
            <p:nvPr/>
          </p:nvSpPr>
          <p:spPr bwMode="invGray">
            <a:xfrm>
              <a:off x="4258" y="692"/>
              <a:ext cx="121" cy="76"/>
            </a:xfrm>
            <a:custGeom>
              <a:avLst/>
              <a:gdLst>
                <a:gd name="T0" fmla="*/ 0 w 243"/>
                <a:gd name="T1" fmla="*/ 19 h 151"/>
                <a:gd name="T2" fmla="*/ 3 w 243"/>
                <a:gd name="T3" fmla="*/ 10 h 151"/>
                <a:gd name="T4" fmla="*/ 0 w 243"/>
                <a:gd name="T5" fmla="*/ 0 h 151"/>
                <a:gd name="T6" fmla="*/ 30 w 243"/>
                <a:gd name="T7" fmla="*/ 10 h 151"/>
                <a:gd name="T8" fmla="*/ 0 w 243"/>
                <a:gd name="T9" fmla="*/ 19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151"/>
                <a:gd name="T17" fmla="*/ 243 w 243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151">
                  <a:moveTo>
                    <a:pt x="0" y="151"/>
                  </a:moveTo>
                  <a:lnTo>
                    <a:pt x="30" y="75"/>
                  </a:lnTo>
                  <a:lnTo>
                    <a:pt x="0" y="0"/>
                  </a:lnTo>
                  <a:lnTo>
                    <a:pt x="243" y="75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6" name="Rectangle 24"/>
            <p:cNvSpPr>
              <a:spLocks noChangeArrowheads="1"/>
            </p:cNvSpPr>
            <p:nvPr/>
          </p:nvSpPr>
          <p:spPr bwMode="invGray">
            <a:xfrm>
              <a:off x="4398" y="708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9000"/>
                </a:lnSpc>
              </a:pPr>
              <a:r>
                <a:rPr lang="en-US" altLang="en-US" b="1" i="1"/>
                <a:t>v</a:t>
              </a:r>
              <a:endParaRPr lang="en-US" altLang="en-US" b="1"/>
            </a:p>
          </p:txBody>
        </p:sp>
        <p:sp>
          <p:nvSpPr>
            <p:cNvPr id="30737" name="Line 25"/>
            <p:cNvSpPr>
              <a:spLocks noChangeShapeType="1"/>
            </p:cNvSpPr>
            <p:nvPr/>
          </p:nvSpPr>
          <p:spPr bwMode="invGray">
            <a:xfrm flipV="1">
              <a:off x="3386" y="262"/>
              <a:ext cx="0" cy="8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26"/>
            <p:cNvSpPr>
              <a:spLocks noChangeShapeType="1"/>
            </p:cNvSpPr>
            <p:nvPr/>
          </p:nvSpPr>
          <p:spPr bwMode="invGray">
            <a:xfrm flipV="1">
              <a:off x="3397" y="1053"/>
              <a:ext cx="1724" cy="1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27"/>
            <p:cNvSpPr>
              <a:spLocks noChangeArrowheads="1"/>
            </p:cNvSpPr>
            <p:nvPr/>
          </p:nvSpPr>
          <p:spPr bwMode="invGray">
            <a:xfrm>
              <a:off x="4959" y="1049"/>
              <a:ext cx="1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9000"/>
                </a:lnSpc>
              </a:pPr>
              <a:r>
                <a:rPr lang="en-US" altLang="en-US" b="1" i="1">
                  <a:solidFill>
                    <a:schemeClr val="tx2"/>
                  </a:solidFill>
                </a:rPr>
                <a:t>x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0" name="Rectangle 28"/>
            <p:cNvSpPr>
              <a:spLocks noChangeArrowheads="1"/>
            </p:cNvSpPr>
            <p:nvPr/>
          </p:nvSpPr>
          <p:spPr bwMode="invGray">
            <a:xfrm>
              <a:off x="3185" y="207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9000"/>
                </a:lnSpc>
              </a:pPr>
              <a:r>
                <a:rPr lang="en-US" altLang="en-US" b="1" i="1">
                  <a:solidFill>
                    <a:schemeClr val="tx2"/>
                  </a:solidFill>
                </a:rPr>
                <a:t>y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34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90" grpId="0" animBg="1"/>
      <p:bldP spid="634891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"/>
          <p:cNvGrpSpPr>
            <a:grpSpLocks/>
          </p:cNvGrpSpPr>
          <p:nvPr/>
        </p:nvGrpSpPr>
        <p:grpSpPr bwMode="auto">
          <a:xfrm>
            <a:off x="909206" y="2384424"/>
            <a:ext cx="7489980" cy="484726"/>
            <a:chOff x="509" y="1336"/>
            <a:chExt cx="4195" cy="271"/>
          </a:xfrm>
        </p:grpSpPr>
        <p:sp>
          <p:nvSpPr>
            <p:cNvPr id="31764" name="Rectangle 4"/>
            <p:cNvSpPr>
              <a:spLocks noChangeArrowheads="1"/>
            </p:cNvSpPr>
            <p:nvPr/>
          </p:nvSpPr>
          <p:spPr bwMode="auto">
            <a:xfrm>
              <a:off x="509" y="1336"/>
              <a:ext cx="62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(a) </a:t>
              </a:r>
              <a:r>
                <a:rPr lang="en-US" altLang="en-US" dirty="0" err="1"/>
                <a:t>ccw</a:t>
              </a:r>
              <a:endParaRPr lang="en-US" altLang="en-US" dirty="0"/>
            </a:p>
          </p:txBody>
        </p:sp>
        <p:sp>
          <p:nvSpPr>
            <p:cNvPr id="31765" name="Rectangle 5"/>
            <p:cNvSpPr>
              <a:spLocks noChangeArrowheads="1"/>
            </p:cNvSpPr>
            <p:nvPr/>
          </p:nvSpPr>
          <p:spPr bwMode="auto">
            <a:xfrm>
              <a:off x="1822" y="1353"/>
              <a:ext cx="56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(b) </a:t>
              </a:r>
              <a:r>
                <a:rPr lang="en-US" altLang="en-US" dirty="0" err="1"/>
                <a:t>cw</a:t>
              </a:r>
              <a:endParaRPr lang="en-US" altLang="en-US" dirty="0"/>
            </a:p>
          </p:txBody>
        </p:sp>
        <p:sp>
          <p:nvSpPr>
            <p:cNvPr id="31766" name="Rectangle 6"/>
            <p:cNvSpPr>
              <a:spLocks noChangeArrowheads="1"/>
            </p:cNvSpPr>
            <p:nvPr/>
          </p:nvSpPr>
          <p:spPr bwMode="auto">
            <a:xfrm>
              <a:off x="3062" y="1363"/>
              <a:ext cx="164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(c) no induced current</a:t>
              </a:r>
            </a:p>
          </p:txBody>
        </p:sp>
      </p:grp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0" y="527050"/>
            <a:ext cx="5986463" cy="135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2" tIns="51756" rIns="103512" bIns="51756">
            <a:spAutoFit/>
          </a:bodyPr>
          <a:lstStyle>
            <a:lvl1pPr marL="342900" indent="-3429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8588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A conducting rectangular loop moves with constant velocity v in the -y direction and a constant current I flows in the +x direction as shown. 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What is the direction of the induced current in the loop?</a:t>
            </a:r>
          </a:p>
        </p:txBody>
      </p:sp>
      <p:grpSp>
        <p:nvGrpSpPr>
          <p:cNvPr id="31748" name="Group 8"/>
          <p:cNvGrpSpPr>
            <a:grpSpLocks/>
          </p:cNvGrpSpPr>
          <p:nvPr/>
        </p:nvGrpSpPr>
        <p:grpSpPr bwMode="auto">
          <a:xfrm>
            <a:off x="-1588" y="1706563"/>
            <a:ext cx="534988" cy="528637"/>
            <a:chOff x="-1" y="956"/>
            <a:chExt cx="300" cy="296"/>
          </a:xfrm>
        </p:grpSpPr>
        <p:sp>
          <p:nvSpPr>
            <p:cNvPr id="31762" name="AutoShape 9"/>
            <p:cNvSpPr>
              <a:spLocks noChangeArrowheads="1"/>
            </p:cNvSpPr>
            <p:nvPr/>
          </p:nvSpPr>
          <p:spPr bwMode="auto">
            <a:xfrm>
              <a:off x="29" y="956"/>
              <a:ext cx="268" cy="296"/>
            </a:xfrm>
            <a:prstGeom prst="roundRect">
              <a:avLst>
                <a:gd name="adj" fmla="val 12486"/>
              </a:avLst>
            </a:prstGeom>
            <a:solidFill>
              <a:srgbClr val="99CC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3" name="Rectangle 10"/>
            <p:cNvSpPr>
              <a:spLocks noChangeArrowheads="1"/>
            </p:cNvSpPr>
            <p:nvPr/>
          </p:nvSpPr>
          <p:spPr bwMode="auto">
            <a:xfrm>
              <a:off x="-1" y="999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3512" tIns="51756" rIns="103512" bIns="51756">
              <a:spAutoFit/>
            </a:bodyPr>
            <a:lstStyle>
              <a:lvl1pPr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87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2B</a:t>
              </a:r>
              <a:endParaRPr lang="en-US" altLang="en-US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36939" name="Rectangle 11"/>
          <p:cNvSpPr>
            <a:spLocks noChangeArrowheads="1"/>
          </p:cNvSpPr>
          <p:nvPr/>
        </p:nvSpPr>
        <p:spPr bwMode="auto">
          <a:xfrm>
            <a:off x="3111500" y="2370138"/>
            <a:ext cx="1300163" cy="6127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6940" name="Rectangle 12"/>
          <p:cNvSpPr>
            <a:spLocks noChangeArrowheads="1"/>
          </p:cNvSpPr>
          <p:nvPr/>
        </p:nvSpPr>
        <p:spPr bwMode="auto">
          <a:xfrm>
            <a:off x="331788" y="3170238"/>
            <a:ext cx="8402637" cy="20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2" tIns="51756" rIns="103512" bIns="51756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9000"/>
              </a:lnSpc>
              <a:buFontTx/>
              <a:buChar char="•"/>
            </a:pPr>
            <a:r>
              <a:rPr lang="en-US" altLang="en-US" sz="2000" dirty="0">
                <a:latin typeface="+mj-lt"/>
              </a:rPr>
              <a:t> The flux through this loop</a:t>
            </a:r>
            <a:r>
              <a:rPr lang="en-US" altLang="en-US" sz="2000" dirty="0">
                <a:solidFill>
                  <a:srgbClr val="FF0066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DOES change in time since the loop is moving from a region of higher magnetic field to a region of lower field.</a:t>
            </a:r>
          </a:p>
          <a:p>
            <a:pPr eaLnBrk="1" hangingPunct="1">
              <a:lnSpc>
                <a:spcPct val="89000"/>
              </a:lnSpc>
              <a:buFontTx/>
              <a:buChar char="•"/>
            </a:pPr>
            <a:endParaRPr lang="en-US" altLang="en-US" sz="2000" dirty="0">
              <a:latin typeface="+mj-lt"/>
            </a:endParaRPr>
          </a:p>
          <a:p>
            <a:pPr eaLnBrk="1" hangingPunct="1">
              <a:lnSpc>
                <a:spcPct val="89000"/>
              </a:lnSpc>
              <a:buFontTx/>
              <a:buChar char="•"/>
            </a:pPr>
            <a:r>
              <a:rPr lang="en-US" altLang="en-US" sz="2000" dirty="0">
                <a:latin typeface="+mj-lt"/>
              </a:rPr>
              <a:t>  Therefore, by Lenz’ Law, an </a:t>
            </a:r>
            <a:r>
              <a:rPr lang="en-US" altLang="en-US" sz="2000" dirty="0" err="1">
                <a:latin typeface="+mj-lt"/>
              </a:rPr>
              <a:t>emf</a:t>
            </a:r>
            <a:r>
              <a:rPr lang="en-US" altLang="en-US" sz="2000" dirty="0">
                <a:latin typeface="+mj-lt"/>
              </a:rPr>
              <a:t> will be induced which will oppose the change in flux.</a:t>
            </a:r>
          </a:p>
          <a:p>
            <a:pPr eaLnBrk="1" hangingPunct="1">
              <a:lnSpc>
                <a:spcPct val="89000"/>
              </a:lnSpc>
              <a:buFontTx/>
              <a:buChar char="•"/>
            </a:pPr>
            <a:endParaRPr lang="en-US" altLang="en-US" sz="2000" dirty="0">
              <a:latin typeface="+mj-lt"/>
            </a:endParaRPr>
          </a:p>
          <a:p>
            <a:pPr eaLnBrk="1" hangingPunct="1">
              <a:lnSpc>
                <a:spcPct val="89000"/>
              </a:lnSpc>
              <a:buFontTx/>
              <a:buChar char="•"/>
            </a:pPr>
            <a:r>
              <a:rPr lang="en-US" altLang="en-US" sz="2000" dirty="0">
                <a:latin typeface="+mj-lt"/>
              </a:rPr>
              <a:t>  Current is induced in the clockwise direction to restore the flux.</a:t>
            </a:r>
            <a:endParaRPr lang="en-US" altLang="en-US" sz="2000" b="1" dirty="0">
              <a:latin typeface="+mj-lt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black">
          <a:xfrm>
            <a:off x="7327900" y="1144588"/>
            <a:ext cx="565150" cy="309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Line 14"/>
          <p:cNvSpPr>
            <a:spLocks noChangeShapeType="1"/>
          </p:cNvSpPr>
          <p:nvPr/>
        </p:nvSpPr>
        <p:spPr bwMode="black">
          <a:xfrm>
            <a:off x="7632700" y="1474788"/>
            <a:ext cx="3175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Freeform 15"/>
          <p:cNvSpPr>
            <a:spLocks/>
          </p:cNvSpPr>
          <p:nvPr/>
        </p:nvSpPr>
        <p:spPr bwMode="black">
          <a:xfrm>
            <a:off x="7566025" y="1846263"/>
            <a:ext cx="134938" cy="217487"/>
          </a:xfrm>
          <a:custGeom>
            <a:avLst/>
            <a:gdLst>
              <a:gd name="T0" fmla="*/ 0 w 151"/>
              <a:gd name="T1" fmla="*/ 0 h 242"/>
              <a:gd name="T2" fmla="*/ 2147483647 w 151"/>
              <a:gd name="T3" fmla="*/ 2147483647 h 242"/>
              <a:gd name="T4" fmla="*/ 2147483647 w 151"/>
              <a:gd name="T5" fmla="*/ 0 h 242"/>
              <a:gd name="T6" fmla="*/ 2147483647 w 151"/>
              <a:gd name="T7" fmla="*/ 2147483647 h 242"/>
              <a:gd name="T8" fmla="*/ 0 w 151"/>
              <a:gd name="T9" fmla="*/ 0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"/>
              <a:gd name="T16" fmla="*/ 0 h 242"/>
              <a:gd name="T17" fmla="*/ 151 w 15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" h="242">
                <a:moveTo>
                  <a:pt x="0" y="0"/>
                </a:moveTo>
                <a:lnTo>
                  <a:pt x="75" y="30"/>
                </a:lnTo>
                <a:lnTo>
                  <a:pt x="151" y="0"/>
                </a:lnTo>
                <a:lnTo>
                  <a:pt x="75" y="24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4" name="Rectangle 16"/>
          <p:cNvSpPr>
            <a:spLocks noChangeArrowheads="1"/>
          </p:cNvSpPr>
          <p:nvPr/>
        </p:nvSpPr>
        <p:spPr bwMode="black">
          <a:xfrm>
            <a:off x="7786688" y="18923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US" altLang="en-US" b="1" i="1"/>
              <a:t>v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31755" name="Line 17"/>
          <p:cNvSpPr>
            <a:spLocks noChangeShapeType="1"/>
          </p:cNvSpPr>
          <p:nvPr/>
        </p:nvSpPr>
        <p:spPr bwMode="black">
          <a:xfrm>
            <a:off x="6096000" y="903288"/>
            <a:ext cx="2646363" cy="15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Freeform 18"/>
          <p:cNvSpPr>
            <a:spLocks/>
          </p:cNvSpPr>
          <p:nvPr/>
        </p:nvSpPr>
        <p:spPr bwMode="black">
          <a:xfrm>
            <a:off x="8677275" y="835025"/>
            <a:ext cx="219075" cy="136525"/>
          </a:xfrm>
          <a:custGeom>
            <a:avLst/>
            <a:gdLst>
              <a:gd name="T0" fmla="*/ 0 w 243"/>
              <a:gd name="T1" fmla="*/ 2147483647 h 151"/>
              <a:gd name="T2" fmla="*/ 2147483647 w 243"/>
              <a:gd name="T3" fmla="*/ 2147483647 h 151"/>
              <a:gd name="T4" fmla="*/ 0 w 243"/>
              <a:gd name="T5" fmla="*/ 0 h 151"/>
              <a:gd name="T6" fmla="*/ 2147483647 w 243"/>
              <a:gd name="T7" fmla="*/ 2147483647 h 151"/>
              <a:gd name="T8" fmla="*/ 0 w 243"/>
              <a:gd name="T9" fmla="*/ 2147483647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"/>
              <a:gd name="T16" fmla="*/ 0 h 151"/>
              <a:gd name="T17" fmla="*/ 243 w 243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" h="151">
                <a:moveTo>
                  <a:pt x="0" y="151"/>
                </a:moveTo>
                <a:lnTo>
                  <a:pt x="30" y="76"/>
                </a:lnTo>
                <a:lnTo>
                  <a:pt x="0" y="0"/>
                </a:lnTo>
                <a:lnTo>
                  <a:pt x="243" y="76"/>
                </a:lnTo>
                <a:lnTo>
                  <a:pt x="0" y="15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Rectangle 19"/>
          <p:cNvSpPr>
            <a:spLocks noChangeArrowheads="1"/>
          </p:cNvSpPr>
          <p:nvPr/>
        </p:nvSpPr>
        <p:spPr bwMode="black">
          <a:xfrm>
            <a:off x="8537575" y="644525"/>
            <a:ext cx="100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I</a:t>
            </a:r>
            <a:endParaRPr lang="en-US" altLang="en-US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1758" name="Line 20"/>
          <p:cNvSpPr>
            <a:spLocks noChangeShapeType="1"/>
          </p:cNvSpPr>
          <p:nvPr/>
        </p:nvSpPr>
        <p:spPr bwMode="black">
          <a:xfrm flipV="1">
            <a:off x="5999163" y="766763"/>
            <a:ext cx="0" cy="14382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21"/>
          <p:cNvSpPr>
            <a:spLocks noChangeShapeType="1"/>
          </p:cNvSpPr>
          <p:nvPr/>
        </p:nvSpPr>
        <p:spPr bwMode="black">
          <a:xfrm>
            <a:off x="6019800" y="2198688"/>
            <a:ext cx="3021013" cy="6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22"/>
          <p:cNvSpPr>
            <a:spLocks noChangeArrowheads="1"/>
          </p:cNvSpPr>
          <p:nvPr/>
        </p:nvSpPr>
        <p:spPr bwMode="black">
          <a:xfrm>
            <a:off x="8809038" y="2171700"/>
            <a:ext cx="334962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512" tIns="51756" rIns="103512" bIns="51756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9000"/>
              </a:lnSpc>
            </a:pPr>
            <a:r>
              <a:rPr lang="en-US" altLang="en-US" b="1" i="1">
                <a:solidFill>
                  <a:schemeClr val="tx2"/>
                </a:solidFill>
              </a:rPr>
              <a:t>x</a:t>
            </a:r>
            <a:endParaRPr lang="en-US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1761" name="Rectangle 23"/>
          <p:cNvSpPr>
            <a:spLocks noChangeArrowheads="1"/>
          </p:cNvSpPr>
          <p:nvPr/>
        </p:nvSpPr>
        <p:spPr bwMode="black">
          <a:xfrm>
            <a:off x="5640388" y="669925"/>
            <a:ext cx="3222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512" tIns="51756" rIns="103512" bIns="51756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9000"/>
              </a:lnSpc>
            </a:pPr>
            <a:r>
              <a:rPr lang="en-US" altLang="en-US" b="1" i="1">
                <a:solidFill>
                  <a:schemeClr val="tx2"/>
                </a:solidFill>
              </a:rPr>
              <a:t>y</a:t>
            </a:r>
            <a:endParaRPr lang="en-US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36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6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6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6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6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6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9" grpId="0" animBg="1"/>
      <p:bldP spid="636940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 descr="32-01"/>
          <p:cNvSpPr>
            <a:spLocks noGrp="1" noChangeAspect="1" noChangeArrowheads="1"/>
          </p:cNvSpPr>
          <p:nvPr isPhoto="1"/>
        </p:nvSpPr>
        <p:spPr bwMode="auto">
          <a:xfrm>
            <a:off x="5089525" y="1954213"/>
            <a:ext cx="3402013" cy="3429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98438" y="173038"/>
            <a:ext cx="8483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en-US" dirty="0"/>
              <a:t>After the switch is closed, the current produces a magnetic flux through the area enclosed by the loop.</a:t>
            </a:r>
          </a:p>
          <a:p>
            <a:pPr algn="just">
              <a:defRPr/>
            </a:pPr>
            <a:r>
              <a:rPr lang="en-US" altLang="en-US" dirty="0"/>
              <a:t> As the current increases toward its equilibrium value, this magnetic flux changes in time and induces an </a:t>
            </a:r>
            <a:r>
              <a:rPr lang="en-US" altLang="en-US" dirty="0" err="1"/>
              <a:t>emf</a:t>
            </a:r>
            <a:r>
              <a:rPr lang="en-US" altLang="en-US" dirty="0"/>
              <a:t> in the loop</a:t>
            </a:r>
            <a:r>
              <a:rPr lang="en-US" kern="0" dirty="0"/>
              <a:t> (</a:t>
            </a:r>
            <a:r>
              <a:rPr lang="en-US" kern="0" dirty="0">
                <a:solidFill>
                  <a:srgbClr val="FF0000"/>
                </a:solidFill>
              </a:rPr>
              <a:t>back </a:t>
            </a:r>
            <a:r>
              <a:rPr lang="en-US" kern="0" dirty="0" err="1">
                <a:solidFill>
                  <a:srgbClr val="FF0000"/>
                </a:solidFill>
              </a:rPr>
              <a:t>emf</a:t>
            </a:r>
            <a:r>
              <a:rPr lang="en-US" kern="0" dirty="0">
                <a:solidFill>
                  <a:srgbClr val="FF0000"/>
                </a:solidFill>
              </a:rPr>
              <a:t> </a:t>
            </a:r>
            <a:r>
              <a:rPr lang="en-US" kern="0" dirty="0"/>
              <a:t>)</a:t>
            </a:r>
            <a:r>
              <a:rPr lang="en-US" altLang="en-US" dirty="0"/>
              <a:t>.</a:t>
            </a:r>
            <a:endParaRPr lang="en-US" dirty="0"/>
          </a:p>
        </p:txBody>
      </p:sp>
      <p:pic>
        <p:nvPicPr>
          <p:cNvPr id="18436" name="Picture 7" descr="32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557463"/>
            <a:ext cx="220980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1290638" y="5557838"/>
            <a:ext cx="510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emf set up in this case is called a </a:t>
            </a:r>
            <a:r>
              <a:rPr lang="en-US" altLang="en-US">
                <a:solidFill>
                  <a:srgbClr val="FF0000"/>
                </a:solidFill>
              </a:rPr>
              <a:t>self-induced emf.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4625" y="3228975"/>
            <a:ext cx="77724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current in the coil produces a magnetic field directed toward the left (a)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the current increases, the increasing flux creates an induced emf of the polarity shown (b)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polarity of the induced emf reverses if the current decreases (c)</a:t>
            </a:r>
          </a:p>
        </p:txBody>
      </p:sp>
      <p:sp>
        <p:nvSpPr>
          <p:cNvPr id="19459" name="Rectangle 3" descr="32-02"/>
          <p:cNvSpPr>
            <a:spLocks noGrp="1" noChangeAspect="1" noChangeArrowheads="1"/>
          </p:cNvSpPr>
          <p:nvPr isPhoto="1"/>
        </p:nvSpPr>
        <p:spPr bwMode="auto">
          <a:xfrm>
            <a:off x="0" y="646113"/>
            <a:ext cx="9144000" cy="2314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2" descr="FG28_0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7" b="8002"/>
          <a:stretch>
            <a:fillRect/>
          </a:stretch>
        </p:blipFill>
        <p:spPr bwMode="auto">
          <a:xfrm>
            <a:off x="6180138" y="296863"/>
            <a:ext cx="26670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36550" y="1760538"/>
          <a:ext cx="83343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3441600" imgH="419040" progId="Equation.DSMT4">
                  <p:embed/>
                </p:oleObj>
              </mc:Choice>
              <mc:Fallback>
                <p:oleObj name="Equation" r:id="rId4" imgW="3441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760538"/>
                        <a:ext cx="83343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244725" y="595313"/>
          <a:ext cx="18288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595313"/>
                        <a:ext cx="18288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598738" y="2792413"/>
          <a:ext cx="33829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8" imgW="1396800" imgH="393480" progId="Equation.DSMT4">
                  <p:embed/>
                </p:oleObj>
              </mc:Choice>
              <mc:Fallback>
                <p:oleObj name="Equation" r:id="rId8" imgW="1396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2792413"/>
                        <a:ext cx="33829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4602163" y="3767138"/>
          <a:ext cx="15382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0" imgW="634680" imgH="393480" progId="Equation.DSMT4">
                  <p:embed/>
                </p:oleObj>
              </mc:Choice>
              <mc:Fallback>
                <p:oleObj name="Equation" r:id="rId10" imgW="6346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3767138"/>
                        <a:ext cx="153828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63588" y="3819525"/>
            <a:ext cx="3074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Define: Self Inductance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023938" y="4335463"/>
            <a:ext cx="3063875" cy="5667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kern="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Inductance Units</a:t>
            </a:r>
          </a:p>
        </p:txBody>
      </p:sp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1000125" y="5029200"/>
          <a:ext cx="51054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2" imgW="2273040" imgH="431640" progId="Equation.DSMT4">
                  <p:embed/>
                </p:oleObj>
              </mc:Choice>
              <mc:Fallback>
                <p:oleObj name="Equation" r:id="rId12" imgW="227304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5029200"/>
                        <a:ext cx="51054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1571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Inductance of a Solenoid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1212850"/>
            <a:ext cx="8702675" cy="4535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magnetic flux through each turn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Therefore, the inductance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shows that 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 depends on the </a:t>
            </a:r>
            <a:r>
              <a:rPr lang="en-US" altLang="en-US" sz="2400" u="sng" smtClean="0"/>
              <a:t>geometry</a:t>
            </a:r>
            <a:r>
              <a:rPr lang="en-US" altLang="en-US" sz="2400" smtClean="0"/>
              <a:t> of the 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inductance is a measure of the </a:t>
            </a:r>
            <a:r>
              <a:rPr lang="en-US" altLang="en-US" sz="2400" b="1" smtClean="0"/>
              <a:t>opposition to a change in current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solidFill>
                <a:srgbClr val="FF0000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865313" y="1576388"/>
          <a:ext cx="33909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434960" imgH="431640" progId="Equation.DSMT4">
                  <p:embed/>
                </p:oleObj>
              </mc:Choice>
              <mc:Fallback>
                <p:oleObj name="Equation" r:id="rId3" imgW="14349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1576388"/>
                        <a:ext cx="33909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163763" y="2627313"/>
          <a:ext cx="27432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231560" imgH="419040" progId="Equation.DSMT4">
                  <p:embed/>
                </p:oleObj>
              </mc:Choice>
              <mc:Fallback>
                <p:oleObj name="Equation" r:id="rId5" imgW="12315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2627313"/>
                        <a:ext cx="27432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6" descr="FG28_0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378075"/>
            <a:ext cx="2667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15975" y="3287713"/>
            <a:ext cx="59928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  <a:r>
              <a:rPr lang="en-US" altLang="en-US"/>
              <a:t> = inductance of the solenoid</a:t>
            </a:r>
          </a:p>
          <a:p>
            <a:pPr eaLnBrk="1" hangingPunct="1"/>
            <a:r>
              <a:rPr lang="en-US" altLang="en-US" i="1"/>
              <a:t>N</a:t>
            </a:r>
            <a:r>
              <a:rPr lang="en-US" altLang="en-US"/>
              <a:t> = # of turns in solenoid</a:t>
            </a:r>
          </a:p>
          <a:p>
            <a:pPr eaLnBrk="1" hangingPunct="1"/>
            <a:r>
              <a:rPr lang="en-US" altLang="en-US" i="1"/>
              <a:t>l</a:t>
            </a:r>
            <a:r>
              <a:rPr lang="en-US" altLang="en-US"/>
              <a:t> = length of solenoid</a:t>
            </a:r>
          </a:p>
          <a:p>
            <a:pPr eaLnBrk="1" hangingPunct="1"/>
            <a:r>
              <a:rPr lang="en-US" altLang="en-US" i="1"/>
              <a:t>A</a:t>
            </a:r>
            <a:r>
              <a:rPr lang="en-US" altLang="en-US"/>
              <a:t> = cross sectional area of solenoid</a:t>
            </a:r>
          </a:p>
          <a:p>
            <a:pPr eaLnBrk="1" hangingPunct="1"/>
            <a:r>
              <a:rPr lang="en-US" altLang="en-US" i="1"/>
              <a:t>n</a:t>
            </a:r>
            <a:r>
              <a:rPr lang="en-US" altLang="en-US"/>
              <a:t> = # of turns per unit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11188"/>
            <a:ext cx="809625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8013" y="0"/>
            <a:ext cx="7772400" cy="6397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32-1    Inductance of a Solenoid</a:t>
            </a:r>
          </a:p>
        </p:txBody>
      </p:sp>
      <p:pic>
        <p:nvPicPr>
          <p:cNvPr id="20484" name="Picture 3" descr="32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1516063"/>
            <a:ext cx="701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701675"/>
            <a:ext cx="79533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33375" y="88900"/>
            <a:ext cx="8402638" cy="638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 32-2    calculating Inductance and </a:t>
            </a:r>
            <a:r>
              <a:rPr lang="en-US" sz="32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emf</a:t>
            </a:r>
            <a:endParaRPr 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1508" name="Picture 3" descr="32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695450"/>
            <a:ext cx="5894387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2" descr="32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3598863"/>
            <a:ext cx="81311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3" descr="32-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94188"/>
            <a:ext cx="7232650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358775"/>
            <a:ext cx="656272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53988" y="4111625"/>
            <a:ext cx="8670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Speaking anthropomorphically, the coil wants to fight the changes—so if it wants to push current rightward (when the current is already going rightward) then </a:t>
            </a:r>
            <a:r>
              <a:rPr lang="en-US" altLang="en-US" i="1"/>
              <a:t>i must be in </a:t>
            </a:r>
            <a:r>
              <a:rPr lang="en-US" altLang="en-US"/>
              <a:t>the process of decreasing.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341938"/>
            <a:ext cx="3733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00025" y="193675"/>
            <a:ext cx="1516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B050"/>
                </a:solidFill>
              </a:rPr>
              <a:t>Example </a:t>
            </a:r>
            <a:r>
              <a:rPr lang="en-US" altLang="en-US" u="sng"/>
              <a:t>:</a:t>
            </a:r>
            <a:r>
              <a:rPr lang="en-US" altLang="en-US"/>
              <a:t> 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17513" y="3633788"/>
            <a:ext cx="1516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B050"/>
                </a:solidFill>
              </a:rPr>
              <a:t>Example </a:t>
            </a:r>
            <a:r>
              <a:rPr lang="en-US" altLang="en-US" u="sng"/>
              <a:t>: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38282B1C3AF43B845CDBC9C94A07A" ma:contentTypeVersion="0" ma:contentTypeDescription="Create a new document." ma:contentTypeScope="" ma:versionID="7b69b4fb1363fc8d4c07efcca123e1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454F07-13A3-435E-8E47-1259D6D4BF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FDB544-5A2D-4BA1-B0EF-B038ACC083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32C487-5B88-4716-ACB1-86BA2099BD6B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1527</Words>
  <Application>Microsoft Office PowerPoint</Application>
  <PresentationFormat>On-screen Show (4:3)</PresentationFormat>
  <Paragraphs>186</Paragraphs>
  <Slides>26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Times New Roman</vt:lpstr>
      <vt:lpstr>Arial</vt:lpstr>
      <vt:lpstr>Calibri</vt:lpstr>
      <vt:lpstr>Symbol</vt:lpstr>
      <vt:lpstr>Script MT Bold</vt:lpstr>
      <vt:lpstr>Wingdings</vt:lpstr>
      <vt:lpstr>SimSun</vt:lpstr>
      <vt:lpstr>Default Design</vt:lpstr>
      <vt:lpstr>MathType 4.0 Equation</vt:lpstr>
      <vt:lpstr>MathType 5.0 Equation</vt:lpstr>
      <vt:lpstr>Microsoft Equation 3.0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Inductance of a Solenoid</vt:lpstr>
      <vt:lpstr>PowerPoint Presentation</vt:lpstr>
      <vt:lpstr>PowerPoint Presentation</vt:lpstr>
      <vt:lpstr>PowerPoint Presentation</vt:lpstr>
      <vt:lpstr>Example : A coil having 20 turns has an induced emf of 4 mV when the current is changing at the rate of 2 A/s. What is the inductance?</vt:lpstr>
      <vt:lpstr>Example A solenoid of area 0.002 m2 and length 30 cm, has 100 turns. If the current increases from 0 to 2 A in 0.1 s, what is the inductance of the solenoid?</vt:lpstr>
      <vt:lpstr>Example (Cont.): If the current in the 83.8-mH solenoid increased from 0 to 2 A in 0.1 s, what is the induced emf?</vt:lpstr>
      <vt:lpstr>Example :  What is the potential energy stored in a 0.3 H inductor if the current rises from 0 to a final value of 2 A?</vt:lpstr>
      <vt:lpstr>PowerPoint Presentation</vt:lpstr>
      <vt:lpstr>PowerPoint Presentation</vt:lpstr>
      <vt:lpstr>Example 4: The final steady current in a solenoid of 40 turns and length 20 cm is 5 A. What is the energy density?</vt:lpstr>
      <vt:lpstr>Example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</vt:vector>
  </TitlesOfParts>
  <Company>USNA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electric flux definition</dc:title>
  <dc:creator>devine</dc:creator>
  <cp:lastModifiedBy>Scanning Electron Microscope</cp:lastModifiedBy>
  <cp:revision>343</cp:revision>
  <dcterms:created xsi:type="dcterms:W3CDTF">2002-03-18T13:26:34Z</dcterms:created>
  <dcterms:modified xsi:type="dcterms:W3CDTF">2018-04-14T08:25:13Z</dcterms:modified>
</cp:coreProperties>
</file>