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60" r:id="rId6"/>
    <p:sldId id="261" r:id="rId7"/>
    <p:sldId id="281" r:id="rId8"/>
    <p:sldId id="263" r:id="rId9"/>
    <p:sldId id="264" r:id="rId10"/>
    <p:sldId id="265" r:id="rId11"/>
    <p:sldId id="262" r:id="rId12"/>
    <p:sldId id="266" r:id="rId13"/>
    <p:sldId id="257" r:id="rId14"/>
    <p:sldId id="272" r:id="rId15"/>
    <p:sldId id="282" r:id="rId16"/>
    <p:sldId id="283" r:id="rId17"/>
    <p:sldId id="284" r:id="rId18"/>
    <p:sldId id="270" r:id="rId19"/>
    <p:sldId id="267" r:id="rId20"/>
    <p:sldId id="268" r:id="rId21"/>
    <p:sldId id="269" r:id="rId22"/>
    <p:sldId id="273" r:id="rId23"/>
    <p:sldId id="275" r:id="rId24"/>
    <p:sldId id="276" r:id="rId25"/>
    <p:sldId id="258" r:id="rId26"/>
    <p:sldId id="25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8.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74166AF-278D-4508-8125-D897B017B496}" type="datetimeFigureOut">
              <a:rPr lang="en-US"/>
              <a:pPr>
                <a:defRPr/>
              </a:pPr>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FF56B85-0AE7-4423-B6AD-E779366F6A8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05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BACF89-343F-4A88-9000-02B0E9A5AA58}"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b="1" smtClean="0">
                <a:solidFill>
                  <a:srgbClr val="000000"/>
                </a:solidFill>
              </a:rPr>
              <a:t>Active Figure 31.1 </a:t>
            </a:r>
            <a:r>
              <a:rPr lang="en-US" altLang="en-US" smtClean="0">
                <a:solidFill>
                  <a:srgbClr val="000000"/>
                </a:solidFill>
              </a:rPr>
              <a:t>(a) When a magnet is moved toward a loop of wire connected to a sensitive ammeter, the ammeter deflects as shown, indicating that a current is induced in the loop. (b) When the magnet is held stationary, there is no induced current in the loop, even when the magnet is inside the loop. (c) When the magnet is moved away from the loop, the ammeter deflects in the opposite direction, indicating that the induced current is opposite that shown in part (a). Changing the direction of the magnet’s motion changes the direction of the current induced by that motion.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811FBF-7B78-4039-9874-914DBF4A81E5}"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Week 09, Day 1</a:t>
            </a:r>
          </a:p>
        </p:txBody>
      </p:sp>
      <p:sp>
        <p:nvSpPr>
          <p:cNvPr id="43011"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Class 20</a:t>
            </a:r>
          </a:p>
        </p:txBody>
      </p:sp>
      <p:sp>
        <p:nvSpPr>
          <p:cNvPr id="4301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213A67-5B0A-4C35-B588-BF135D89885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
        <p:nvSpPr>
          <p:cNvPr id="337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100">
                <a:latin typeface="Times New Roman" panose="02020603050405020304" pitchFamily="18" charset="0"/>
              </a:rPr>
              <a:t>Week 9, Day 2</a:t>
            </a:r>
          </a:p>
        </p:txBody>
      </p:sp>
      <p:sp>
        <p:nvSpPr>
          <p:cNvPr id="34819"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latin typeface="Times New Roman" panose="02020603050405020304" pitchFamily="18" charset="0"/>
              </a:rPr>
              <a:t>Class 22</a:t>
            </a:r>
          </a:p>
        </p:txBody>
      </p:sp>
      <p:sp>
        <p:nvSpPr>
          <p:cNvPr id="3482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7157E01-5C03-4777-9452-E7E43022020A}" type="slidenum">
              <a:rPr lang="en-US" altLang="en-US" sz="1100">
                <a:latin typeface="Times New Roman" panose="02020603050405020304" pitchFamily="18" charset="0"/>
              </a:rPr>
              <a:pPr algn="r" eaLnBrk="1" hangingPunct="1"/>
              <a:t>20</a:t>
            </a:fld>
            <a:endParaRPr lang="en-US" altLang="en-US" sz="1100">
              <a:latin typeface="Times New Roman" panose="02020603050405020304" pitchFamily="18" charset="0"/>
            </a:endParaRPr>
          </a:p>
        </p:txBody>
      </p:sp>
      <p:sp>
        <p:nvSpPr>
          <p:cNvPr id="348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66B0368-1C63-4796-AC40-EC457776C7AE}" type="datetimeFigureOut">
              <a:rPr lang="en-US"/>
              <a:pPr>
                <a:defRPr/>
              </a:pPr>
              <a:t>4/16/2018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4946FC-AC32-4400-958A-C607A45B84D1}" type="slidenum">
              <a:rPr lang="en-US" altLang="en-US"/>
              <a:pPr/>
              <a:t>‹#›</a:t>
            </a:fld>
            <a:endParaRPr lang="en-US" altLang="en-US"/>
          </a:p>
        </p:txBody>
      </p:sp>
    </p:spTree>
    <p:extLst>
      <p:ext uri="{BB962C8B-B14F-4D97-AF65-F5344CB8AC3E}">
        <p14:creationId xmlns:p14="http://schemas.microsoft.com/office/powerpoint/2010/main" val="59825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8C1DD7-298A-4250-B306-FC769ACE4ED9}" type="datetimeFigureOut">
              <a:rPr lang="en-US"/>
              <a:pPr>
                <a:defRPr/>
              </a:pPr>
              <a:t>4/16/2018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A958D41-53A9-4830-86D2-451E932AA33A}" type="slidenum">
              <a:rPr lang="en-US" altLang="en-US"/>
              <a:pPr/>
              <a:t>‹#›</a:t>
            </a:fld>
            <a:endParaRPr lang="en-US" altLang="en-US"/>
          </a:p>
        </p:txBody>
      </p:sp>
    </p:spTree>
    <p:extLst>
      <p:ext uri="{BB962C8B-B14F-4D97-AF65-F5344CB8AC3E}">
        <p14:creationId xmlns:p14="http://schemas.microsoft.com/office/powerpoint/2010/main" val="55434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59E1A4-1B07-4B1A-947C-87603B2BDF08}" type="datetimeFigureOut">
              <a:rPr lang="en-US"/>
              <a:pPr>
                <a:defRPr/>
              </a:pPr>
              <a:t>4/16/2018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C366D9-69D1-4E9F-8D07-9A272F0ABB15}" type="slidenum">
              <a:rPr lang="en-US" altLang="en-US"/>
              <a:pPr/>
              <a:t>‹#›</a:t>
            </a:fld>
            <a:endParaRPr lang="en-US" altLang="en-US"/>
          </a:p>
        </p:txBody>
      </p:sp>
    </p:spTree>
    <p:extLst>
      <p:ext uri="{BB962C8B-B14F-4D97-AF65-F5344CB8AC3E}">
        <p14:creationId xmlns:p14="http://schemas.microsoft.com/office/powerpoint/2010/main" val="3806218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A066ED0-F7E8-4E00-A173-1E537CAB100E}" type="datetimeFigureOut">
              <a:rPr lang="en-US"/>
              <a:pPr>
                <a:defRPr/>
              </a:pPr>
              <a:t>4/16/2018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B494283-03E7-409A-B4E6-319A1EBD7294}" type="slidenum">
              <a:rPr lang="en-US" altLang="en-US"/>
              <a:pPr/>
              <a:t>‹#›</a:t>
            </a:fld>
            <a:endParaRPr lang="en-US" altLang="en-US"/>
          </a:p>
        </p:txBody>
      </p:sp>
    </p:spTree>
    <p:extLst>
      <p:ext uri="{BB962C8B-B14F-4D97-AF65-F5344CB8AC3E}">
        <p14:creationId xmlns:p14="http://schemas.microsoft.com/office/powerpoint/2010/main" val="29481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620893-DF4E-4F6C-BBE2-3A61F9F1FB26}" type="datetimeFigureOut">
              <a:rPr lang="en-US"/>
              <a:pPr>
                <a:defRPr/>
              </a:pPr>
              <a:t>4/16/2018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F8C98C2-2339-4FA1-B75C-073BC0186013}" type="slidenum">
              <a:rPr lang="en-US" altLang="en-US"/>
              <a:pPr/>
              <a:t>‹#›</a:t>
            </a:fld>
            <a:endParaRPr lang="en-US" altLang="en-US"/>
          </a:p>
        </p:txBody>
      </p:sp>
    </p:spTree>
    <p:extLst>
      <p:ext uri="{BB962C8B-B14F-4D97-AF65-F5344CB8AC3E}">
        <p14:creationId xmlns:p14="http://schemas.microsoft.com/office/powerpoint/2010/main" val="280471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CCC1EC-ECB6-4A57-A2E7-BBA7FE7D6211}" type="datetimeFigureOut">
              <a:rPr lang="en-US"/>
              <a:pPr>
                <a:defRPr/>
              </a:pPr>
              <a:t>4/16/2018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99DAA9-F3E6-4312-8EB8-A024E9A82145}" type="slidenum">
              <a:rPr lang="en-US" altLang="en-US"/>
              <a:pPr/>
              <a:t>‹#›</a:t>
            </a:fld>
            <a:endParaRPr lang="en-US" altLang="en-US"/>
          </a:p>
        </p:txBody>
      </p:sp>
    </p:spTree>
    <p:extLst>
      <p:ext uri="{BB962C8B-B14F-4D97-AF65-F5344CB8AC3E}">
        <p14:creationId xmlns:p14="http://schemas.microsoft.com/office/powerpoint/2010/main" val="45636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E0376F-820D-4C15-8F0D-F8AC90FD0583}" type="datetimeFigureOut">
              <a:rPr lang="en-US"/>
              <a:pPr>
                <a:defRPr/>
              </a:pPr>
              <a:t>4/16/2018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3672C00-6011-46FB-996E-53BE8067137B}" type="slidenum">
              <a:rPr lang="en-US" altLang="en-US"/>
              <a:pPr/>
              <a:t>‹#›</a:t>
            </a:fld>
            <a:endParaRPr lang="en-US" altLang="en-US"/>
          </a:p>
        </p:txBody>
      </p:sp>
    </p:spTree>
    <p:extLst>
      <p:ext uri="{BB962C8B-B14F-4D97-AF65-F5344CB8AC3E}">
        <p14:creationId xmlns:p14="http://schemas.microsoft.com/office/powerpoint/2010/main" val="12130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C8DC7B-6B50-45CE-9B52-255C38A91F9D}" type="datetimeFigureOut">
              <a:rPr lang="en-US"/>
              <a:pPr>
                <a:defRPr/>
              </a:pPr>
              <a:t>4/16/2018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E763C8-5984-437F-B506-3E51D203435C}" type="slidenum">
              <a:rPr lang="en-US" altLang="en-US"/>
              <a:pPr/>
              <a:t>‹#›</a:t>
            </a:fld>
            <a:endParaRPr lang="en-US" altLang="en-US"/>
          </a:p>
        </p:txBody>
      </p:sp>
    </p:spTree>
    <p:extLst>
      <p:ext uri="{BB962C8B-B14F-4D97-AF65-F5344CB8AC3E}">
        <p14:creationId xmlns:p14="http://schemas.microsoft.com/office/powerpoint/2010/main" val="428794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53C773-C2E1-433C-A473-E3ADAF2F3C04}" type="datetimeFigureOut">
              <a:rPr lang="en-US"/>
              <a:pPr>
                <a:defRPr/>
              </a:pPr>
              <a:t>4/16/2018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7F1CFE8-057C-467F-92F3-383FD26CDEAF}" type="slidenum">
              <a:rPr lang="en-US" altLang="en-US"/>
              <a:pPr/>
              <a:t>‹#›</a:t>
            </a:fld>
            <a:endParaRPr lang="en-US" altLang="en-US"/>
          </a:p>
        </p:txBody>
      </p:sp>
    </p:spTree>
    <p:extLst>
      <p:ext uri="{BB962C8B-B14F-4D97-AF65-F5344CB8AC3E}">
        <p14:creationId xmlns:p14="http://schemas.microsoft.com/office/powerpoint/2010/main" val="423607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0DDC26-7752-4B73-B0CE-D30F85EEEEDC}" type="datetimeFigureOut">
              <a:rPr lang="en-US"/>
              <a:pPr>
                <a:defRPr/>
              </a:pPr>
              <a:t>4/16/2018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3D05B9-4252-409A-BCED-DAA0B91D0928}" type="slidenum">
              <a:rPr lang="en-US" altLang="en-US"/>
              <a:pPr/>
              <a:t>‹#›</a:t>
            </a:fld>
            <a:endParaRPr lang="en-US" altLang="en-US"/>
          </a:p>
        </p:txBody>
      </p:sp>
    </p:spTree>
    <p:extLst>
      <p:ext uri="{BB962C8B-B14F-4D97-AF65-F5344CB8AC3E}">
        <p14:creationId xmlns:p14="http://schemas.microsoft.com/office/powerpoint/2010/main" val="93906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FACD40-DFC5-4798-B705-CDFD89C8B90F}" type="datetimeFigureOut">
              <a:rPr lang="en-US"/>
              <a:pPr>
                <a:defRPr/>
              </a:pPr>
              <a:t>4/16/2018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A62001D-F5ED-4ACE-A29D-8BB65F33ADE1}" type="slidenum">
              <a:rPr lang="en-US" altLang="en-US"/>
              <a:pPr/>
              <a:t>‹#›</a:t>
            </a:fld>
            <a:endParaRPr lang="en-US" altLang="en-US"/>
          </a:p>
        </p:txBody>
      </p:sp>
    </p:spTree>
    <p:extLst>
      <p:ext uri="{BB962C8B-B14F-4D97-AF65-F5344CB8AC3E}">
        <p14:creationId xmlns:p14="http://schemas.microsoft.com/office/powerpoint/2010/main" val="180662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3F4ACC-0A43-4CAC-95DE-50C3EB3D73AC}" type="datetimeFigureOut">
              <a:rPr lang="en-US"/>
              <a:pPr>
                <a:defRPr/>
              </a:pPr>
              <a:t>4/16/2018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0919389-318B-4F7F-8583-6196B1AC9CCA}" type="slidenum">
              <a:rPr lang="en-US" altLang="en-US"/>
              <a:pPr/>
              <a:t>‹#›</a:t>
            </a:fld>
            <a:endParaRPr lang="en-US" altLang="en-US"/>
          </a:p>
        </p:txBody>
      </p:sp>
    </p:spTree>
    <p:extLst>
      <p:ext uri="{BB962C8B-B14F-4D97-AF65-F5344CB8AC3E}">
        <p14:creationId xmlns:p14="http://schemas.microsoft.com/office/powerpoint/2010/main" val="271446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B49D6E-D583-4335-B6E8-1A895AE71986}" type="datetimeFigureOut">
              <a:rPr lang="en-US"/>
              <a:pPr>
                <a:defRPr/>
              </a:pPr>
              <a:t>4/16/2018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BFF319-EABB-45CF-9722-536326754F2C}" type="slidenum">
              <a:rPr lang="en-US" altLang="en-US"/>
              <a:pPr/>
              <a:t>‹#›</a:t>
            </a:fld>
            <a:endParaRPr lang="en-US" altLang="en-US"/>
          </a:p>
        </p:txBody>
      </p:sp>
    </p:spTree>
    <p:extLst>
      <p:ext uri="{BB962C8B-B14F-4D97-AF65-F5344CB8AC3E}">
        <p14:creationId xmlns:p14="http://schemas.microsoft.com/office/powerpoint/2010/main" val="373696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8AACF22-A8E2-4171-94E1-C0CB8CAA7BFE}" type="datetimeFigureOut">
              <a:rPr lang="en-US"/>
              <a:pPr>
                <a:defRPr/>
              </a:pPr>
              <a:t>4/16/2018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887C379-9811-4896-9D29-860ED7C6FD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3.jpeg"/><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4.wmf"/><Relationship Id="rId4" Type="http://schemas.openxmlformats.org/officeDocument/2006/relationships/oleObject" Target="../embeddings/oleObject7.bin"/><Relationship Id="rId9" Type="http://schemas.openxmlformats.org/officeDocument/2006/relationships/image" Target="../media/image26.wmf"/></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image" Target="../media/image30.wmf"/><Relationship Id="rId5" Type="http://schemas.openxmlformats.org/officeDocument/2006/relationships/oleObject" Target="../embeddings/oleObject11.bin"/><Relationship Id="rId10" Type="http://schemas.openxmlformats.org/officeDocument/2006/relationships/oleObject" Target="../embeddings/oleObject13.bin"/><Relationship Id="rId4" Type="http://schemas.openxmlformats.org/officeDocument/2006/relationships/image" Target="../media/image27.wmf"/><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3.wmf"/><Relationship Id="rId4" Type="http://schemas.openxmlformats.org/officeDocument/2006/relationships/image" Target="../media/image28.wmf"/><Relationship Id="rId9"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34.png"/><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37.w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jpeg"/><Relationship Id="rId11" Type="http://schemas.openxmlformats.org/officeDocument/2006/relationships/image" Target="../media/image10.wmf"/><Relationship Id="rId5" Type="http://schemas.openxmlformats.org/officeDocument/2006/relationships/image" Target="../media/image8.wmf"/><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381000" y="2133600"/>
            <a:ext cx="8610600" cy="52322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800" dirty="0">
                <a:cs typeface="+mj-cs"/>
              </a:rPr>
              <a:t>Chapter 31</a:t>
            </a:r>
            <a:r>
              <a:rPr lang="ar-SA" sz="2800" dirty="0">
                <a:cs typeface="+mj-cs"/>
              </a:rPr>
              <a:t>         </a:t>
            </a:r>
            <a:r>
              <a:rPr lang="en-US" sz="2800" dirty="0">
                <a:cs typeface="+mj-cs"/>
              </a:rPr>
              <a:t>Faraday’s Law</a:t>
            </a:r>
            <a:endParaRPr lang="ar-SA" sz="2800" dirty="0">
              <a:cs typeface="+mj-cs"/>
            </a:endParaRPr>
          </a:p>
        </p:txBody>
      </p:sp>
      <p:sp>
        <p:nvSpPr>
          <p:cNvPr id="6" name="Rectangle 12"/>
          <p:cNvSpPr>
            <a:spLocks noChangeArrowheads="1"/>
          </p:cNvSpPr>
          <p:nvPr/>
        </p:nvSpPr>
        <p:spPr bwMode="auto">
          <a:xfrm>
            <a:off x="533400" y="3500438"/>
            <a:ext cx="8153399" cy="830997"/>
          </a:xfrm>
          <a:prstGeom prst="rect">
            <a:avLst/>
          </a:prstGeom>
          <a:noFill/>
          <a:ln w="9525">
            <a:noFill/>
            <a:miter lim="800000"/>
            <a:headEnd/>
            <a:tailEnd/>
          </a:ln>
        </p:spPr>
        <p:txBody>
          <a:bodyPr>
            <a:spAutoFit/>
          </a:bodyPr>
          <a:lstStyle/>
          <a:p>
            <a:pPr fontAlgn="auto">
              <a:spcBef>
                <a:spcPts val="0"/>
              </a:spcBef>
              <a:spcAft>
                <a:spcPts val="0"/>
              </a:spcAft>
              <a:defRPr/>
            </a:pPr>
            <a:r>
              <a:rPr lang="en-US" sz="2400" dirty="0">
                <a:cs typeface="+mj-cs"/>
              </a:rPr>
              <a:t>31.1</a:t>
            </a:r>
            <a:r>
              <a:rPr lang="ar-SA" sz="2400" dirty="0">
                <a:cs typeface="+mj-cs"/>
              </a:rPr>
              <a:t>     </a:t>
            </a:r>
            <a:r>
              <a:rPr lang="en-US" sz="2400" dirty="0">
                <a:cs typeface="+mj-cs"/>
              </a:rPr>
              <a:t> Faraday’s Law of Induction</a:t>
            </a:r>
          </a:p>
          <a:p>
            <a:pPr fontAlgn="auto">
              <a:spcBef>
                <a:spcPts val="0"/>
              </a:spcBef>
              <a:spcAft>
                <a:spcPts val="0"/>
              </a:spcAft>
              <a:defRPr/>
            </a:pPr>
            <a:r>
              <a:rPr lang="en-US" sz="2400" dirty="0">
                <a:cs typeface="+mj-cs"/>
              </a:rPr>
              <a:t>31.2 </a:t>
            </a:r>
            <a:r>
              <a:rPr lang="ar-SA" sz="2400" dirty="0">
                <a:cs typeface="+mj-cs"/>
              </a:rPr>
              <a:t>      </a:t>
            </a:r>
            <a:r>
              <a:rPr lang="en-US" sz="2400" dirty="0">
                <a:cs typeface="+mj-cs"/>
              </a:rPr>
              <a:t>Motional emf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icture 4"/>
          <p:cNvSpPr>
            <a:spLocks noChangeAspect="1" noChangeArrowheads="1"/>
          </p:cNvSpPr>
          <p:nvPr/>
        </p:nvSpPr>
        <p:spPr bwMode="auto">
          <a:xfrm>
            <a:off x="579438" y="1219200"/>
            <a:ext cx="76930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3429000"/>
            <a:ext cx="65627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
          <p:cNvSpPr>
            <a:spLocks noChangeArrowheads="1"/>
          </p:cNvSpPr>
          <p:nvPr/>
        </p:nvSpPr>
        <p:spPr bwMode="auto">
          <a:xfrm>
            <a:off x="457200" y="381000"/>
            <a:ext cx="7434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solidFill>
                  <a:srgbClr val="00B050"/>
                </a:solidFill>
                <a:latin typeface="Calibri" panose="020F0502020204030204" pitchFamily="34" charset="0"/>
              </a:rPr>
              <a:t>Example 31.1 </a:t>
            </a:r>
            <a:r>
              <a:rPr lang="en-US" altLang="en-US" sz="2800" b="1" dirty="0">
                <a:solidFill>
                  <a:srgbClr val="00B050"/>
                </a:solidFill>
                <a:latin typeface="Calibri" panose="020F0502020204030204" pitchFamily="34" charset="0"/>
              </a:rPr>
              <a:t>One Way to Induce an emf in a Coil</a:t>
            </a:r>
          </a:p>
        </p:txBody>
      </p:sp>
      <p:sp>
        <p:nvSpPr>
          <p:cNvPr id="16389" name="Rectangle 5"/>
          <p:cNvSpPr>
            <a:spLocks noChangeArrowheads="1"/>
          </p:cNvSpPr>
          <p:nvPr/>
        </p:nvSpPr>
        <p:spPr bwMode="auto">
          <a:xfrm>
            <a:off x="76200" y="9906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t>A coil consists of 200 turns of wire. Each turn is a square of side 18 cm, and a uniform magnetic field directed perpendicular to the plane of the coil is turned on. If the field changes linearly from 0 to 0.50 T in 0.80 s, what is the magnitude of the induced emf in the coil while the field is changing?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22288"/>
            <a:ext cx="76962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76600"/>
            <a:ext cx="64770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28600" y="762000"/>
            <a:ext cx="8626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In which direction is the current induced in the coil for each situation shown?</a:t>
            </a:r>
          </a:p>
        </p:txBody>
      </p:sp>
      <p:pic>
        <p:nvPicPr>
          <p:cNvPr id="542724" name="Picture 4" descr="emf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21621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5" name="Text Box 5"/>
          <p:cNvSpPr txBox="1">
            <a:spLocks noChangeArrowheads="1"/>
          </p:cNvSpPr>
          <p:nvPr/>
        </p:nvSpPr>
        <p:spPr bwMode="auto">
          <a:xfrm>
            <a:off x="1262063" y="5327650"/>
            <a:ext cx="2700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(counterclockwise)</a:t>
            </a:r>
          </a:p>
        </p:txBody>
      </p:sp>
      <p:pic>
        <p:nvPicPr>
          <p:cNvPr id="542726" name="Picture 6" descr="emf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550" y="1990725"/>
            <a:ext cx="30670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7" name="Text Box 7"/>
          <p:cNvSpPr txBox="1">
            <a:spLocks noChangeArrowheads="1"/>
          </p:cNvSpPr>
          <p:nvPr/>
        </p:nvSpPr>
        <p:spPr bwMode="auto">
          <a:xfrm>
            <a:off x="5808663" y="5327650"/>
            <a:ext cx="1811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(no current)</a:t>
            </a:r>
          </a:p>
        </p:txBody>
      </p:sp>
      <p:sp>
        <p:nvSpPr>
          <p:cNvPr id="542728" name="Rectangle 8"/>
          <p:cNvSpPr>
            <a:spLocks noChangeArrowheads="1"/>
          </p:cNvSpPr>
          <p:nvPr/>
        </p:nvSpPr>
        <p:spPr bwMode="auto">
          <a:xfrm>
            <a:off x="533400" y="1676400"/>
            <a:ext cx="3962400" cy="44196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42729" name="Rectangle 9"/>
          <p:cNvSpPr>
            <a:spLocks noChangeArrowheads="1"/>
          </p:cNvSpPr>
          <p:nvPr/>
        </p:nvSpPr>
        <p:spPr bwMode="auto">
          <a:xfrm>
            <a:off x="4724400" y="1676400"/>
            <a:ext cx="3962400" cy="44196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2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27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427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27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5" grpId="0"/>
      <p:bldP spid="542727" grpId="0"/>
      <p:bldP spid="542728" grpId="0" animBg="1"/>
      <p:bldP spid="5427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mf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28098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747" name="Text Box 3"/>
          <p:cNvSpPr txBox="1">
            <a:spLocks noChangeArrowheads="1"/>
          </p:cNvSpPr>
          <p:nvPr/>
        </p:nvSpPr>
        <p:spPr bwMode="auto">
          <a:xfrm>
            <a:off x="957263" y="3803650"/>
            <a:ext cx="2700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(counterclockwise)</a:t>
            </a:r>
          </a:p>
        </p:txBody>
      </p:sp>
      <p:pic>
        <p:nvPicPr>
          <p:cNvPr id="543748" name="Picture 4" descr="emf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650" y="838200"/>
            <a:ext cx="24193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749" name="Text Box 5"/>
          <p:cNvSpPr txBox="1">
            <a:spLocks noChangeArrowheads="1"/>
          </p:cNvSpPr>
          <p:nvPr/>
        </p:nvSpPr>
        <p:spPr bwMode="auto">
          <a:xfrm>
            <a:off x="6019800" y="3803650"/>
            <a:ext cx="168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(clockwise)</a:t>
            </a:r>
          </a:p>
        </p:txBody>
      </p:sp>
      <p:sp>
        <p:nvSpPr>
          <p:cNvPr id="19462" name="Rectangle 6"/>
          <p:cNvSpPr>
            <a:spLocks noChangeArrowheads="1"/>
          </p:cNvSpPr>
          <p:nvPr/>
        </p:nvSpPr>
        <p:spPr bwMode="auto">
          <a:xfrm>
            <a:off x="381000" y="304800"/>
            <a:ext cx="3962400" cy="44196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43751" name="Rectangle 7"/>
          <p:cNvSpPr>
            <a:spLocks noChangeArrowheads="1"/>
          </p:cNvSpPr>
          <p:nvPr/>
        </p:nvSpPr>
        <p:spPr bwMode="auto">
          <a:xfrm>
            <a:off x="4876800" y="304800"/>
            <a:ext cx="3962400" cy="44196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37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37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3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p:bldP spid="543749" grpId="0"/>
      <p:bldP spid="5437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mf4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17811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2895600" y="228600"/>
            <a:ext cx="61118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Rotating the coil about the vertical diameter by pulling the left side toward the reader and pushing the right side away from the reader in a magnetic field that points from right to left in the plane of the page.</a:t>
            </a:r>
          </a:p>
        </p:txBody>
      </p:sp>
      <p:sp>
        <p:nvSpPr>
          <p:cNvPr id="20484" name="Text Box 4"/>
          <p:cNvSpPr txBox="1">
            <a:spLocks noChangeArrowheads="1"/>
          </p:cNvSpPr>
          <p:nvPr/>
        </p:nvSpPr>
        <p:spPr bwMode="auto">
          <a:xfrm>
            <a:off x="347663" y="2584450"/>
            <a:ext cx="2700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(counterclockwise)</a:t>
            </a:r>
          </a:p>
        </p:txBody>
      </p:sp>
      <p:sp>
        <p:nvSpPr>
          <p:cNvPr id="20485" name="Rectangle 10"/>
          <p:cNvSpPr>
            <a:spLocks noChangeArrowheads="1"/>
          </p:cNvSpPr>
          <p:nvPr/>
        </p:nvSpPr>
        <p:spPr bwMode="auto">
          <a:xfrm>
            <a:off x="152400" y="152400"/>
            <a:ext cx="8915400" cy="30480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sz="half" idx="1"/>
          </p:nvPr>
        </p:nvSpPr>
        <p:spPr>
          <a:xfrm>
            <a:off x="304800" y="1143000"/>
            <a:ext cx="6019800" cy="2590800"/>
          </a:xfrm>
        </p:spPr>
        <p:txBody>
          <a:bodyPr/>
          <a:lstStyle/>
          <a:p>
            <a:pPr eaLnBrk="1" hangingPunct="1">
              <a:lnSpc>
                <a:spcPct val="90000"/>
              </a:lnSpc>
            </a:pPr>
            <a:r>
              <a:rPr lang="en-US" altLang="en-US" sz="2400" dirty="0" smtClean="0">
                <a:solidFill>
                  <a:srgbClr val="0070C0"/>
                </a:solidFill>
              </a:rPr>
              <a:t>A </a:t>
            </a:r>
            <a:r>
              <a:rPr lang="en-US" altLang="en-US" sz="2400" b="1" dirty="0" smtClean="0">
                <a:solidFill>
                  <a:srgbClr val="0070C0"/>
                </a:solidFill>
              </a:rPr>
              <a:t>motional emf</a:t>
            </a:r>
            <a:r>
              <a:rPr lang="en-US" altLang="en-US" sz="2400" dirty="0" smtClean="0">
                <a:solidFill>
                  <a:srgbClr val="0070C0"/>
                </a:solidFill>
              </a:rPr>
              <a:t> is the emf induced in a conductor moving through a constant magnetic field</a:t>
            </a:r>
          </a:p>
          <a:p>
            <a:pPr eaLnBrk="1" hangingPunct="1">
              <a:lnSpc>
                <a:spcPct val="90000"/>
              </a:lnSpc>
            </a:pPr>
            <a:r>
              <a:rPr lang="en-US" altLang="en-US" sz="2400" dirty="0" smtClean="0">
                <a:solidFill>
                  <a:srgbClr val="C00000"/>
                </a:solidFill>
              </a:rPr>
              <a:t>The electrons in the conductor experience a force, that is directed along </a:t>
            </a:r>
            <a:r>
              <a:rPr lang="en-US" altLang="en-US" sz="2400" i="1" dirty="0" smtClean="0">
                <a:solidFill>
                  <a:srgbClr val="C00000"/>
                </a:solidFill>
                <a:ea typeface="ヒラギノ角ゴ Pro W3" pitchFamily="1" charset="-128"/>
              </a:rPr>
              <a:t>ℓ</a:t>
            </a:r>
            <a:r>
              <a:rPr lang="en-US" altLang="en-US" sz="2400" i="1" dirty="0" smtClean="0">
                <a:latin typeface="TypoUpright BT" pitchFamily="66" charset="0"/>
              </a:rPr>
              <a:t> </a:t>
            </a:r>
          </a:p>
        </p:txBody>
      </p:sp>
      <p:graphicFrame>
        <p:nvGraphicFramePr>
          <p:cNvPr id="5122" name="Object 8"/>
          <p:cNvGraphicFramePr>
            <a:graphicFrameLocks noChangeAspect="1"/>
          </p:cNvGraphicFramePr>
          <p:nvPr/>
        </p:nvGraphicFramePr>
        <p:xfrm>
          <a:off x="1524000" y="2971800"/>
          <a:ext cx="1447800" cy="496888"/>
        </p:xfrm>
        <a:graphic>
          <a:graphicData uri="http://schemas.openxmlformats.org/presentationml/2006/ole">
            <mc:AlternateContent xmlns:mc="http://schemas.openxmlformats.org/markup-compatibility/2006">
              <mc:Choice xmlns:v="urn:schemas-microsoft-com:vml" Requires="v">
                <p:oleObj spid="_x0000_s3085" name="Equation" r:id="rId3" imgW="850680" imgH="291960" progId="Equation.DSMT4">
                  <p:embed/>
                </p:oleObj>
              </mc:Choice>
              <mc:Fallback>
                <p:oleObj name="Equation" r:id="rId3" imgW="850680" imgH="29196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971800"/>
                        <a:ext cx="1447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25" name="Picture 10" descr="31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914400"/>
            <a:ext cx="2527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04800" y="3733800"/>
            <a:ext cx="8229600" cy="2014538"/>
          </a:xfrm>
          <a:prstGeom prst="rect">
            <a:avLst/>
          </a:prstGeom>
          <a:noFill/>
          <a:ln w="9525">
            <a:noFill/>
            <a:miter lim="800000"/>
            <a:headEnd/>
            <a:tailEnd/>
          </a:ln>
        </p:spPr>
        <p:txBody>
          <a:bodyPr/>
          <a:lstStyle/>
          <a:p>
            <a:pPr marL="342900" indent="-342900" fontAlgn="auto">
              <a:spcBef>
                <a:spcPct val="20000"/>
              </a:spcBef>
              <a:spcAft>
                <a:spcPts val="0"/>
              </a:spcAft>
              <a:buClr>
                <a:schemeClr val="tx2"/>
              </a:buClr>
              <a:buSzPct val="70000"/>
              <a:buFont typeface="Wingdings" pitchFamily="1" charset="2"/>
              <a:buChar char="l"/>
              <a:defRPr/>
            </a:pPr>
            <a:r>
              <a:rPr lang="en-US" sz="2400" kern="0" dirty="0">
                <a:solidFill>
                  <a:srgbClr val="00B050"/>
                </a:solidFill>
                <a:latin typeface="+mn-lt"/>
                <a:cs typeface="+mn-cs"/>
              </a:rPr>
              <a:t>Under the influence of the force, the electrons move to the lower end of the conductor and accumulate there</a:t>
            </a:r>
          </a:p>
          <a:p>
            <a:pPr marL="342900" indent="-342900" fontAlgn="auto">
              <a:spcBef>
                <a:spcPct val="20000"/>
              </a:spcBef>
              <a:spcAft>
                <a:spcPts val="0"/>
              </a:spcAft>
              <a:buClr>
                <a:schemeClr val="tx2"/>
              </a:buClr>
              <a:buSzPct val="70000"/>
              <a:buFont typeface="Wingdings" pitchFamily="1" charset="2"/>
              <a:buChar char="l"/>
              <a:defRPr/>
            </a:pPr>
            <a:r>
              <a:rPr lang="en-US" sz="2400" kern="0" dirty="0">
                <a:solidFill>
                  <a:srgbClr val="FFC000"/>
                </a:solidFill>
                <a:latin typeface="+mn-lt"/>
                <a:cs typeface="+mn-cs"/>
              </a:rPr>
              <a:t>As a result of the charge separation, an electric field is produced inside the conductor</a:t>
            </a:r>
          </a:p>
          <a:p>
            <a:pPr marL="342900" indent="-342900" fontAlgn="auto">
              <a:spcBef>
                <a:spcPct val="20000"/>
              </a:spcBef>
              <a:spcAft>
                <a:spcPts val="0"/>
              </a:spcAft>
              <a:buClr>
                <a:schemeClr val="tx2"/>
              </a:buClr>
              <a:buSzPct val="70000"/>
              <a:buFont typeface="Wingdings" pitchFamily="1" charset="2"/>
              <a:buChar char="l"/>
              <a:defRPr/>
            </a:pPr>
            <a:r>
              <a:rPr lang="en-US" sz="2400" kern="0" dirty="0">
                <a:latin typeface="+mn-lt"/>
                <a:cs typeface="+mn-cs"/>
              </a:rPr>
              <a:t>The charges accumulate at both ends of the conductor until they are in equilibrium with regard to the electric and magnetic forces</a:t>
            </a:r>
          </a:p>
        </p:txBody>
      </p:sp>
      <p:sp>
        <p:nvSpPr>
          <p:cNvPr id="10" name="Rectangle 4"/>
          <p:cNvSpPr>
            <a:spLocks noGrp="1" noChangeArrowheads="1"/>
          </p:cNvSpPr>
          <p:nvPr>
            <p:ph type="title"/>
          </p:nvPr>
        </p:nvSpPr>
        <p:spPr>
          <a:xfrm>
            <a:off x="457200" y="152400"/>
            <a:ext cx="7543800" cy="579438"/>
          </a:xfrm>
          <a:ln>
            <a:miter lim="800000"/>
            <a:headEnd/>
            <a:tailEnd/>
          </a:ln>
        </p:spPr>
        <p:txBody>
          <a:bodyPr rtlCol="0">
            <a:normAutofit/>
          </a:bodyPr>
          <a:lstStyle/>
          <a:p>
            <a:pPr algn="l" eaLnBrk="1" fontAlgn="auto" hangingPunct="1">
              <a:spcAft>
                <a:spcPts val="0"/>
              </a:spcAft>
              <a:defRPr/>
            </a:pPr>
            <a:r>
              <a:rPr lang="en-US" sz="3200" dirty="0"/>
              <a:t>31.2 </a:t>
            </a:r>
            <a:r>
              <a:rPr lang="ar-SA" sz="3200" dirty="0"/>
              <a:t>  </a:t>
            </a:r>
            <a:r>
              <a:rPr lang="en-US" sz="3200" dirty="0"/>
              <a:t>Motional emf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blinds(horizontal)">
                                      <p:cBhvr>
                                        <p:cTn id="7" dur="500"/>
                                        <p:tgtEl>
                                          <p:spTgt spid="5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blinds(horizontal)">
                                      <p:cBhvr>
                                        <p:cTn id="12" dur="500"/>
                                        <p:tgtEl>
                                          <p:spTgt spid="5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4">
                                            <p:txEl>
                                              <p:pRg st="1" end="1"/>
                                            </p:txEl>
                                          </p:spTgt>
                                        </p:tgtEl>
                                        <p:attrNameLst>
                                          <p:attrName>style.visibility</p:attrName>
                                        </p:attrNameLst>
                                      </p:cBhvr>
                                      <p:to>
                                        <p:strVal val="visible"/>
                                      </p:to>
                                    </p:set>
                                    <p:animEffect transition="in" filter="blinds(horizontal)">
                                      <p:cBhvr>
                                        <p:cTn id="17" dur="500"/>
                                        <p:tgtEl>
                                          <p:spTgt spid="5124">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blinds(horizontal)">
                                      <p:cBhvr>
                                        <p:cTn id="20" dur="500"/>
                                        <p:tgtEl>
                                          <p:spTgt spid="51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linds(horizontal)">
                                      <p:cBhvr>
                                        <p:cTn id="25" dur="500"/>
                                        <p:tgtEl>
                                          <p:spTgt spid="6">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blinds(horizontal)">
                                      <p:cBhvr>
                                        <p:cTn id="30" dur="500"/>
                                        <p:tgtEl>
                                          <p:spTgt spid="6">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blinds(horizontal)">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152400"/>
            <a:ext cx="7543800" cy="579438"/>
          </a:xfrm>
          <a:ln>
            <a:miter lim="800000"/>
            <a:headEnd/>
            <a:tailEnd/>
          </a:ln>
        </p:spPr>
        <p:txBody>
          <a:bodyPr rtlCol="0">
            <a:normAutofit fontScale="90000"/>
          </a:bodyPr>
          <a:lstStyle/>
          <a:p>
            <a:pPr algn="l" eaLnBrk="1" fontAlgn="auto" hangingPunct="1">
              <a:spcAft>
                <a:spcPts val="0"/>
              </a:spcAft>
              <a:defRPr/>
            </a:pPr>
            <a:r>
              <a:rPr lang="en-US" dirty="0"/>
              <a:t>31.2 </a:t>
            </a:r>
            <a:r>
              <a:rPr lang="ar-SA" dirty="0"/>
              <a:t>  </a:t>
            </a:r>
            <a:r>
              <a:rPr lang="en-US" dirty="0"/>
              <a:t>Motional emf</a:t>
            </a:r>
          </a:p>
        </p:txBody>
      </p:sp>
      <p:sp>
        <p:nvSpPr>
          <p:cNvPr id="27651" name="Rectangle 5"/>
          <p:cNvSpPr>
            <a:spLocks noGrp="1" noChangeArrowheads="1"/>
          </p:cNvSpPr>
          <p:nvPr>
            <p:ph type="body" idx="1"/>
          </p:nvPr>
        </p:nvSpPr>
        <p:spPr>
          <a:xfrm>
            <a:off x="228600" y="1295400"/>
            <a:ext cx="8610600" cy="3581400"/>
          </a:xfrm>
        </p:spPr>
        <p:txBody>
          <a:bodyPr rtlCol="0">
            <a:noAutofit/>
          </a:bodyPr>
          <a:lstStyle/>
          <a:p>
            <a:pPr eaLnBrk="1" fontAlgn="auto" hangingPunct="1">
              <a:spcAft>
                <a:spcPts val="0"/>
              </a:spcAft>
              <a:defRPr/>
            </a:pPr>
            <a:r>
              <a:rPr lang="en-US" sz="2400" dirty="0" smtClean="0">
                <a:solidFill>
                  <a:srgbClr val="FFC000"/>
                </a:solidFill>
              </a:rPr>
              <a:t>For equilibrium,                                                    </a:t>
            </a:r>
          </a:p>
          <a:p>
            <a:pPr eaLnBrk="1" fontAlgn="auto" hangingPunct="1">
              <a:spcAft>
                <a:spcPts val="0"/>
              </a:spcAft>
              <a:defRPr/>
            </a:pPr>
            <a:endParaRPr lang="en-US" sz="2400" dirty="0" smtClean="0">
              <a:solidFill>
                <a:srgbClr val="FFC000"/>
              </a:solidFill>
            </a:endParaRPr>
          </a:p>
          <a:p>
            <a:pPr eaLnBrk="1" fontAlgn="auto" hangingPunct="1">
              <a:spcAft>
                <a:spcPts val="0"/>
              </a:spcAft>
              <a:defRPr/>
            </a:pPr>
            <a:r>
              <a:rPr lang="en-US" b="1" dirty="0" smtClean="0">
                <a:solidFill>
                  <a:schemeClr val="tx1">
                    <a:lumMod val="95000"/>
                    <a:lumOff val="5000"/>
                  </a:schemeClr>
                </a:solidFill>
              </a:rPr>
              <a:t>or</a:t>
            </a:r>
            <a:endParaRPr lang="en-US" sz="2400" dirty="0" smtClean="0">
              <a:solidFill>
                <a:srgbClr val="0070C0"/>
              </a:solidFill>
            </a:endParaRPr>
          </a:p>
          <a:p>
            <a:pPr eaLnBrk="1" fontAlgn="auto" hangingPunct="1">
              <a:spcAft>
                <a:spcPts val="0"/>
              </a:spcAft>
              <a:defRPr/>
            </a:pPr>
            <a:r>
              <a:rPr lang="en-US" sz="2400" dirty="0" smtClean="0">
                <a:solidFill>
                  <a:srgbClr val="0070C0"/>
                </a:solidFill>
              </a:rPr>
              <a:t>The electric field is related to the potential difference across the ends of the conductor:</a:t>
            </a:r>
            <a:endParaRPr lang="en-US" sz="2400" dirty="0" smtClean="0">
              <a:solidFill>
                <a:srgbClr val="FF0000"/>
              </a:solidFill>
            </a:endParaRPr>
          </a:p>
          <a:p>
            <a:pPr eaLnBrk="1" fontAlgn="auto" hangingPunct="1">
              <a:spcAft>
                <a:spcPts val="0"/>
              </a:spcAft>
              <a:defRPr/>
            </a:pPr>
            <a:endParaRPr lang="en-US" sz="2400" dirty="0" smtClean="0"/>
          </a:p>
          <a:p>
            <a:pPr eaLnBrk="1" fontAlgn="auto" hangingPunct="1">
              <a:spcAft>
                <a:spcPts val="0"/>
              </a:spcAft>
              <a:defRPr/>
            </a:pPr>
            <a:r>
              <a:rPr lang="en-US" sz="2400" dirty="0" smtClean="0"/>
              <a:t>A potential difference is maintained between the ends of the conductor as long as the conductor continues to move through the uniform magnetic field</a:t>
            </a:r>
          </a:p>
          <a:p>
            <a:pPr eaLnBrk="1" fontAlgn="auto" hangingPunct="1">
              <a:spcAft>
                <a:spcPts val="0"/>
              </a:spcAft>
              <a:defRPr/>
            </a:pPr>
            <a:r>
              <a:rPr lang="en-US" sz="2400" dirty="0" smtClean="0">
                <a:solidFill>
                  <a:srgbClr val="C00000"/>
                </a:solidFill>
              </a:rPr>
              <a:t>If the direction of the motion is reversed, the polarity of the potential difference is also reversed</a:t>
            </a:r>
          </a:p>
        </p:txBody>
      </p:sp>
      <p:sp>
        <p:nvSpPr>
          <p:cNvPr id="33796" name="Date Placeholder 3"/>
          <p:cNvSpPr>
            <a:spLocks noGrp="1"/>
          </p:cNvSpPr>
          <p:nvPr>
            <p:ph type="dt" sz="quarter" idx="10"/>
          </p:nvPr>
        </p:nvSpPr>
        <p:spPr/>
        <p:txBody>
          <a:bodyPr/>
          <a:lstStyle/>
          <a:p>
            <a:pPr>
              <a:defRPr/>
            </a:pPr>
            <a:fld id="{E76BF79D-EF06-460D-9674-AD1B792B3DAD}" type="datetime1">
              <a:rPr lang="en-US" altLang="en-US"/>
              <a:pPr>
                <a:defRPr/>
              </a:pPr>
              <a:t>4/16/2018</a:t>
            </a:fld>
            <a:endParaRPr lang="en-US" altLang="en-US"/>
          </a:p>
        </p:txBody>
      </p:sp>
      <p:sp>
        <p:nvSpPr>
          <p:cNvPr id="33797"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22DBA0-1A6B-4544-97BA-B126C4C5DE98}" type="slidenum">
              <a:rPr lang="en-US" altLang="en-US">
                <a:solidFill>
                  <a:srgbClr val="898989"/>
                </a:solidFill>
                <a:latin typeface="Calibri" panose="020F0502020204030204" pitchFamily="34" charset="0"/>
              </a:rPr>
              <a:pPr eaLnBrk="1" hangingPunct="1"/>
              <a:t>16</a:t>
            </a:fld>
            <a:endParaRPr lang="en-US" altLang="en-US">
              <a:solidFill>
                <a:srgbClr val="898989"/>
              </a:solidFill>
              <a:latin typeface="Calibri" panose="020F0502020204030204" pitchFamily="34" charset="0"/>
            </a:endParaRPr>
          </a:p>
        </p:txBody>
      </p:sp>
      <p:graphicFrame>
        <p:nvGraphicFramePr>
          <p:cNvPr id="8194" name="Object 2"/>
          <p:cNvGraphicFramePr>
            <a:graphicFrameLocks noChangeAspect="1"/>
          </p:cNvGraphicFramePr>
          <p:nvPr/>
        </p:nvGraphicFramePr>
        <p:xfrm>
          <a:off x="3048000" y="1219200"/>
          <a:ext cx="2133600" cy="990600"/>
        </p:xfrm>
        <a:graphic>
          <a:graphicData uri="http://schemas.openxmlformats.org/presentationml/2006/ole">
            <mc:AlternateContent xmlns:mc="http://schemas.openxmlformats.org/markup-compatibility/2006">
              <mc:Choice xmlns:v="urn:schemas-microsoft-com:vml" Requires="v">
                <p:oleObj spid="_x0000_s4117" name="Equation" r:id="rId4" imgW="622080" imgH="431640" progId="Equation.3">
                  <p:embed/>
                </p:oleObj>
              </mc:Choice>
              <mc:Fallback>
                <p:oleObj name="Equation" r:id="rId4" imgW="622080" imgH="4316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219200"/>
                        <a:ext cx="2133600" cy="990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4"/>
          <p:cNvGraphicFramePr>
            <a:graphicFrameLocks noChangeAspect="1"/>
          </p:cNvGraphicFramePr>
          <p:nvPr/>
        </p:nvGraphicFramePr>
        <p:xfrm>
          <a:off x="1676400" y="2286000"/>
          <a:ext cx="1143000" cy="431800"/>
        </p:xfrm>
        <a:graphic>
          <a:graphicData uri="http://schemas.openxmlformats.org/presentationml/2006/ole">
            <mc:AlternateContent xmlns:mc="http://schemas.openxmlformats.org/markup-compatibility/2006">
              <mc:Choice xmlns:v="urn:schemas-microsoft-com:vml" Requires="v">
                <p:oleObj spid="_x0000_s4118" name="Equation" r:id="rId6" imgW="469800" imgH="177480" progId="Equation.3">
                  <p:embed/>
                </p:oleObj>
              </mc:Choice>
              <mc:Fallback>
                <p:oleObj name="Equation" r:id="rId6" imgW="469800" imgH="177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286000"/>
                        <a:ext cx="1143000" cy="431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5"/>
          <p:cNvGraphicFramePr>
            <a:graphicFrameLocks noChangeAspect="1"/>
          </p:cNvGraphicFramePr>
          <p:nvPr/>
        </p:nvGraphicFramePr>
        <p:xfrm>
          <a:off x="3810000" y="3352800"/>
          <a:ext cx="2590800" cy="496888"/>
        </p:xfrm>
        <a:graphic>
          <a:graphicData uri="http://schemas.openxmlformats.org/presentationml/2006/ole">
            <mc:AlternateContent xmlns:mc="http://schemas.openxmlformats.org/markup-compatibility/2006">
              <mc:Choice xmlns:v="urn:schemas-microsoft-com:vml" Requires="v">
                <p:oleObj spid="_x0000_s4119" name="Equation" r:id="rId8" imgW="927000" imgH="177480" progId="Equation.3">
                  <p:embed/>
                </p:oleObj>
              </mc:Choice>
              <mc:Fallback>
                <p:oleObj name="Equation" r:id="rId8" imgW="927000" imgH="17748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3352800"/>
                        <a:ext cx="2590800" cy="496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additive="base">
                                        <p:cTn id="31"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7651">
                                            <p:txEl>
                                              <p:pRg st="5" end="5"/>
                                            </p:txEl>
                                          </p:spTgt>
                                        </p:tgtEl>
                                        <p:attrNameLst>
                                          <p:attrName>style.visibility</p:attrName>
                                        </p:attrNameLst>
                                      </p:cBhvr>
                                      <p:to>
                                        <p:strVal val="visible"/>
                                      </p:to>
                                    </p:set>
                                    <p:anim calcmode="lin" valueType="num">
                                      <p:cBhvr additive="base">
                                        <p:cTn id="43"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7651">
                                            <p:txEl>
                                              <p:pRg st="6" end="6"/>
                                            </p:txEl>
                                          </p:spTgt>
                                        </p:tgtEl>
                                        <p:attrNameLst>
                                          <p:attrName>style.visibility</p:attrName>
                                        </p:attrNameLst>
                                      </p:cBhvr>
                                      <p:to>
                                        <p:strVal val="visible"/>
                                      </p:to>
                                    </p:set>
                                    <p:anim calcmode="lin" valueType="num">
                                      <p:cBhvr additive="base">
                                        <p:cTn id="49"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a:xfrm>
            <a:off x="457200" y="152400"/>
            <a:ext cx="7543800" cy="579438"/>
          </a:xfrm>
        </p:spPr>
        <p:txBody>
          <a:bodyPr/>
          <a:lstStyle/>
          <a:p>
            <a:pPr eaLnBrk="1" hangingPunct="1"/>
            <a:r>
              <a:rPr lang="en-US" altLang="en-US" sz="3200" smtClean="0"/>
              <a:t>Sliding Conducting Bar</a:t>
            </a:r>
          </a:p>
        </p:txBody>
      </p:sp>
      <p:sp>
        <p:nvSpPr>
          <p:cNvPr id="28675" name="Rectangle 3"/>
          <p:cNvSpPr>
            <a:spLocks noGrp="1" noChangeArrowheads="1"/>
          </p:cNvSpPr>
          <p:nvPr>
            <p:ph type="body" sz="half" idx="2"/>
          </p:nvPr>
        </p:nvSpPr>
        <p:spPr>
          <a:xfrm>
            <a:off x="0" y="1524000"/>
            <a:ext cx="6400800" cy="2895600"/>
          </a:xfrm>
        </p:spPr>
        <p:txBody>
          <a:bodyPr/>
          <a:lstStyle/>
          <a:p>
            <a:pPr eaLnBrk="1" hangingPunct="1"/>
            <a:r>
              <a:rPr lang="en-US" altLang="en-US" sz="2400" dirty="0" smtClean="0">
                <a:solidFill>
                  <a:srgbClr val="C00000"/>
                </a:solidFill>
              </a:rPr>
              <a:t>A bar moving through a uniform field and the equivalent circuit diagram</a:t>
            </a:r>
          </a:p>
          <a:p>
            <a:pPr eaLnBrk="1" hangingPunct="1"/>
            <a:r>
              <a:rPr lang="en-US" altLang="en-US" sz="2400" dirty="0" smtClean="0">
                <a:solidFill>
                  <a:srgbClr val="0070C0"/>
                </a:solidFill>
              </a:rPr>
              <a:t>Assume the bar has zero resistance</a:t>
            </a:r>
          </a:p>
          <a:p>
            <a:pPr eaLnBrk="1" hangingPunct="1"/>
            <a:r>
              <a:rPr lang="en-US" altLang="en-US" sz="2400" dirty="0" smtClean="0"/>
              <a:t>The stationary part of the circuit has a resistance </a:t>
            </a:r>
            <a:r>
              <a:rPr lang="en-US" altLang="en-US" sz="2400" i="1" dirty="0" smtClean="0"/>
              <a:t>R </a:t>
            </a:r>
            <a:r>
              <a:rPr lang="en-US" altLang="en-US" sz="2000" dirty="0" smtClean="0"/>
              <a:t>The </a:t>
            </a:r>
            <a:r>
              <a:rPr lang="en-US" altLang="en-US" sz="2400" dirty="0" smtClean="0"/>
              <a:t>induced emf is</a:t>
            </a:r>
          </a:p>
          <a:p>
            <a:pPr eaLnBrk="1" hangingPunct="1">
              <a:buFont typeface="Arial" panose="020B0604020202020204" pitchFamily="34" charset="0"/>
              <a:buNone/>
            </a:pPr>
            <a:endParaRPr lang="en-US" altLang="en-US" sz="2400" dirty="0" smtClean="0"/>
          </a:p>
          <a:p>
            <a:pPr eaLnBrk="1" hangingPunct="1"/>
            <a:endParaRPr lang="en-US" altLang="en-US" sz="2400" dirty="0" smtClean="0"/>
          </a:p>
          <a:p>
            <a:pPr eaLnBrk="1" hangingPunct="1"/>
            <a:endParaRPr lang="en-US" altLang="en-US" sz="2400" dirty="0" smtClean="0"/>
          </a:p>
          <a:p>
            <a:pPr eaLnBrk="1" hangingPunct="1"/>
            <a:r>
              <a:rPr lang="en-US" altLang="en-US" sz="2400" dirty="0" smtClean="0"/>
              <a:t>Since the resistance in the circuit is </a:t>
            </a:r>
            <a:r>
              <a:rPr lang="en-US" altLang="en-US" sz="2400" i="1" dirty="0" smtClean="0"/>
              <a:t>R</a:t>
            </a:r>
            <a:r>
              <a:rPr lang="en-US" altLang="en-US" sz="2400" dirty="0" smtClean="0"/>
              <a:t>, the current is </a:t>
            </a:r>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000" dirty="0" smtClean="0"/>
          </a:p>
          <a:p>
            <a:pPr eaLnBrk="1" hangingPunct="1"/>
            <a:endParaRPr lang="en-US" altLang="en-US" sz="2400" i="1" dirty="0" smtClean="0"/>
          </a:p>
          <a:p>
            <a:pPr eaLnBrk="1" hangingPunct="1"/>
            <a:endParaRPr lang="en-US" altLang="en-US" sz="2400" i="1" dirty="0" smtClean="0"/>
          </a:p>
        </p:txBody>
      </p:sp>
      <p:graphicFrame>
        <p:nvGraphicFramePr>
          <p:cNvPr id="28678" name="Object 4"/>
          <p:cNvGraphicFramePr>
            <a:graphicFrameLocks noChangeAspect="1"/>
          </p:cNvGraphicFramePr>
          <p:nvPr/>
        </p:nvGraphicFramePr>
        <p:xfrm>
          <a:off x="685800" y="4114800"/>
          <a:ext cx="3757613" cy="819150"/>
        </p:xfrm>
        <a:graphic>
          <a:graphicData uri="http://schemas.openxmlformats.org/presentationml/2006/ole">
            <mc:AlternateContent xmlns:mc="http://schemas.openxmlformats.org/markup-compatibility/2006">
              <mc:Choice xmlns:v="urn:schemas-microsoft-com:vml" Requires="v">
                <p:oleObj spid="_x0000_s5148" name="Equation" r:id="rId3" imgW="1803240" imgH="393480" progId="Equation.DSMT4">
                  <p:embed/>
                </p:oleObj>
              </mc:Choice>
              <mc:Fallback>
                <p:oleObj name="Equation" r:id="rId3" imgW="1803240" imgH="393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14800"/>
                        <a:ext cx="3757613"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9" name="Object 5"/>
          <p:cNvGraphicFramePr>
            <a:graphicFrameLocks noChangeAspect="1"/>
          </p:cNvGraphicFramePr>
          <p:nvPr/>
        </p:nvGraphicFramePr>
        <p:xfrm>
          <a:off x="2590800" y="5638800"/>
          <a:ext cx="1905000" cy="938213"/>
        </p:xfrm>
        <a:graphic>
          <a:graphicData uri="http://schemas.openxmlformats.org/presentationml/2006/ole">
            <mc:AlternateContent xmlns:mc="http://schemas.openxmlformats.org/markup-compatibility/2006">
              <mc:Choice xmlns:v="urn:schemas-microsoft-com:vml" Requires="v">
                <p:oleObj spid="_x0000_s5149" name="Equation" r:id="rId5" imgW="850680" imgH="419040" progId="Equation.DSMT4">
                  <p:embed/>
                </p:oleObj>
              </mc:Choice>
              <mc:Fallback>
                <p:oleObj name="Equation" r:id="rId5" imgW="850680" imgH="4190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5638800"/>
                        <a:ext cx="1905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6858000" y="5334000"/>
          <a:ext cx="1835150" cy="415925"/>
        </p:xfrm>
        <a:graphic>
          <a:graphicData uri="http://schemas.openxmlformats.org/presentationml/2006/ole">
            <mc:AlternateContent xmlns:mc="http://schemas.openxmlformats.org/markup-compatibility/2006">
              <mc:Choice xmlns:v="urn:schemas-microsoft-com:vml" Requires="v">
                <p:oleObj spid="_x0000_s5150" name="Equation" r:id="rId7" imgW="952200" imgH="215640" progId="Equation.3">
                  <p:embed/>
                </p:oleObj>
              </mc:Choice>
              <mc:Fallback>
                <p:oleObj name="Equation" r:id="rId7" imgW="95220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5334000"/>
                        <a:ext cx="1835150" cy="4159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5" descr="SE31_09"/>
          <p:cNvPicPr>
            <a:picLocks noChangeAspect="1" noChangeArrowheads="1"/>
          </p:cNvPicPr>
          <p:nvPr/>
        </p:nvPicPr>
        <p:blipFill>
          <a:blip r:embed="rId9">
            <a:extLst>
              <a:ext uri="{28A0092B-C50C-407E-A947-70E740481C1C}">
                <a14:useLocalDpi xmlns:a14="http://schemas.microsoft.com/office/drawing/2010/main" val="0"/>
              </a:ext>
            </a:extLst>
          </a:blip>
          <a:srcRect t="12500" r="49991" b="16251"/>
          <a:stretch>
            <a:fillRect/>
          </a:stretch>
        </p:blipFill>
        <p:spPr bwMode="auto">
          <a:xfrm>
            <a:off x="6453188" y="533400"/>
            <a:ext cx="256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SE31_09"/>
          <p:cNvPicPr>
            <a:picLocks noChangeAspect="1" noChangeArrowheads="1"/>
          </p:cNvPicPr>
          <p:nvPr/>
        </p:nvPicPr>
        <p:blipFill>
          <a:blip r:embed="rId9">
            <a:extLst>
              <a:ext uri="{28A0092B-C50C-407E-A947-70E740481C1C}">
                <a14:useLocalDpi xmlns:a14="http://schemas.microsoft.com/office/drawing/2010/main" val="0"/>
              </a:ext>
            </a:extLst>
          </a:blip>
          <a:srcRect l="51572" t="17500" r="1544" b="28751"/>
          <a:stretch>
            <a:fillRect/>
          </a:stretch>
        </p:blipFill>
        <p:spPr bwMode="auto">
          <a:xfrm>
            <a:off x="6400800" y="3276600"/>
            <a:ext cx="2743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5" name="Object 5"/>
          <p:cNvGraphicFramePr>
            <a:graphicFrameLocks noChangeAspect="1"/>
          </p:cNvGraphicFramePr>
          <p:nvPr/>
        </p:nvGraphicFramePr>
        <p:xfrm>
          <a:off x="685800" y="3657600"/>
          <a:ext cx="1835150" cy="415925"/>
        </p:xfrm>
        <a:graphic>
          <a:graphicData uri="http://schemas.openxmlformats.org/presentationml/2006/ole">
            <mc:AlternateContent xmlns:mc="http://schemas.openxmlformats.org/markup-compatibility/2006">
              <mc:Choice xmlns:v="urn:schemas-microsoft-com:vml" Requires="v">
                <p:oleObj spid="_x0000_s5151" name="Equation" r:id="rId10" imgW="952200" imgH="215640" progId="Equation.3">
                  <p:embed/>
                </p:oleObj>
              </mc:Choice>
              <mc:Fallback>
                <p:oleObj name="Equation" r:id="rId10" imgW="952200" imgH="2156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3657600"/>
                        <a:ext cx="1835150" cy="4159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6" dur="500"/>
                                        <p:tgtEl>
                                          <p:spTgt spid="286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21" dur="500"/>
                                        <p:tgtEl>
                                          <p:spTgt spid="2867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12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8678"/>
                                        </p:tgtEl>
                                        <p:attrNameLst>
                                          <p:attrName>style.visibility</p:attrName>
                                        </p:attrNameLst>
                                      </p:cBhvr>
                                      <p:to>
                                        <p:strVal val="visible"/>
                                      </p:to>
                                    </p:set>
                                    <p:animEffect transition="in" filter="blinds(horizontal)">
                                      <p:cBhvr>
                                        <p:cTn id="30" dur="500"/>
                                        <p:tgtEl>
                                          <p:spTgt spid="2867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28675">
                                            <p:txEl>
                                              <p:pRg st="6" end="6"/>
                                            </p:txEl>
                                          </p:spTgt>
                                        </p:tgtEl>
                                        <p:attrNameLst>
                                          <p:attrName>style.visibility</p:attrName>
                                        </p:attrNameLst>
                                      </p:cBhvr>
                                      <p:to>
                                        <p:strVal val="visible"/>
                                      </p:to>
                                    </p:set>
                                    <p:animEffect transition="in" filter="blinds(horizontal)">
                                      <p:cBhvr>
                                        <p:cTn id="35" dur="500"/>
                                        <p:tgtEl>
                                          <p:spTgt spid="28675">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28679"/>
                                        </p:tgtEl>
                                        <p:attrNameLst>
                                          <p:attrName>style.visibility</p:attrName>
                                        </p:attrNameLst>
                                      </p:cBhvr>
                                      <p:to>
                                        <p:strVal val="visible"/>
                                      </p:to>
                                    </p:set>
                                    <p:animEffect transition="in" filter="blinds(horizontal)">
                                      <p:cBhvr>
                                        <p:cTn id="40" dur="500"/>
                                        <p:tgtEl>
                                          <p:spTgt spid="2867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5"/>
          <p:cNvSpPr>
            <a:spLocks noGrp="1" noChangeArrowheads="1"/>
          </p:cNvSpPr>
          <p:nvPr>
            <p:ph type="title"/>
          </p:nvPr>
        </p:nvSpPr>
        <p:spPr>
          <a:xfrm>
            <a:off x="457200" y="152400"/>
            <a:ext cx="7543800" cy="579438"/>
          </a:xfrm>
        </p:spPr>
        <p:txBody>
          <a:bodyPr/>
          <a:lstStyle/>
          <a:p>
            <a:pPr eaLnBrk="1" hangingPunct="1"/>
            <a:r>
              <a:rPr lang="en-US" altLang="en-US" sz="2400" smtClean="0"/>
              <a:t>Sliding Conducting Bar, Energy Considerations</a:t>
            </a:r>
          </a:p>
        </p:txBody>
      </p:sp>
      <p:sp>
        <p:nvSpPr>
          <p:cNvPr id="6148" name="Rectangle 6"/>
          <p:cNvSpPr>
            <a:spLocks noGrp="1" noChangeArrowheads="1"/>
          </p:cNvSpPr>
          <p:nvPr>
            <p:ph type="body" idx="1"/>
          </p:nvPr>
        </p:nvSpPr>
        <p:spPr>
          <a:xfrm>
            <a:off x="228600" y="762000"/>
            <a:ext cx="8610600" cy="2590800"/>
          </a:xfrm>
        </p:spPr>
        <p:txBody>
          <a:bodyPr rtlCol="0">
            <a:normAutofit lnSpcReduction="10000"/>
          </a:bodyPr>
          <a:lstStyle/>
          <a:p>
            <a:pPr eaLnBrk="1" fontAlgn="auto" hangingPunct="1">
              <a:lnSpc>
                <a:spcPct val="90000"/>
              </a:lnSpc>
              <a:spcAft>
                <a:spcPts val="0"/>
              </a:spcAft>
              <a:buFont typeface="Wingdings" pitchFamily="1" charset="2"/>
              <a:buChar char="l"/>
              <a:defRPr/>
            </a:pPr>
            <a:r>
              <a:rPr lang="en-US" sz="2400" dirty="0" smtClean="0"/>
              <a:t>The applied force does work on the conducting bar</a:t>
            </a:r>
          </a:p>
          <a:p>
            <a:pPr eaLnBrk="1" fontAlgn="auto" hangingPunct="1">
              <a:lnSpc>
                <a:spcPct val="90000"/>
              </a:lnSpc>
              <a:spcAft>
                <a:spcPts val="0"/>
              </a:spcAft>
              <a:buFont typeface="Wingdings" pitchFamily="1" charset="2"/>
              <a:buChar char="l"/>
              <a:defRPr/>
            </a:pPr>
            <a:r>
              <a:rPr lang="en-US" sz="2400" dirty="0" smtClean="0">
                <a:solidFill>
                  <a:srgbClr val="C00000"/>
                </a:solidFill>
              </a:rPr>
              <a:t>This moves the charges through a magnetic field and establishes a current</a:t>
            </a:r>
          </a:p>
          <a:p>
            <a:pPr eaLnBrk="1" fontAlgn="auto" hangingPunct="1">
              <a:lnSpc>
                <a:spcPct val="90000"/>
              </a:lnSpc>
              <a:spcAft>
                <a:spcPts val="0"/>
              </a:spcAft>
              <a:buFont typeface="Wingdings" pitchFamily="1" charset="2"/>
              <a:buChar char="l"/>
              <a:defRPr/>
            </a:pPr>
            <a:r>
              <a:rPr lang="en-US" sz="2400" dirty="0" smtClean="0">
                <a:solidFill>
                  <a:schemeClr val="tx2">
                    <a:lumMod val="60000"/>
                    <a:lumOff val="40000"/>
                  </a:schemeClr>
                </a:solidFill>
              </a:rPr>
              <a:t>The change in energy of the system during some time interval must be equal to the transfer of energy into the system by work</a:t>
            </a:r>
          </a:p>
          <a:p>
            <a:pPr eaLnBrk="1" fontAlgn="auto" hangingPunct="1">
              <a:lnSpc>
                <a:spcPct val="90000"/>
              </a:lnSpc>
              <a:spcAft>
                <a:spcPts val="0"/>
              </a:spcAft>
              <a:buFont typeface="Wingdings" pitchFamily="1" charset="2"/>
              <a:buChar char="l"/>
              <a:defRPr/>
            </a:pPr>
            <a:r>
              <a:rPr lang="en-US" sz="2400" dirty="0" smtClean="0">
                <a:solidFill>
                  <a:srgbClr val="00B050"/>
                </a:solidFill>
              </a:rPr>
              <a:t>The power input is equal to the rate at which energy is delivered to the resistor</a:t>
            </a:r>
          </a:p>
        </p:txBody>
      </p:sp>
      <p:graphicFrame>
        <p:nvGraphicFramePr>
          <p:cNvPr id="2" name="Object 5"/>
          <p:cNvGraphicFramePr>
            <a:graphicFrameLocks noChangeAspect="1"/>
          </p:cNvGraphicFramePr>
          <p:nvPr/>
        </p:nvGraphicFramePr>
        <p:xfrm>
          <a:off x="457200" y="5562600"/>
          <a:ext cx="1701800" cy="838200"/>
        </p:xfrm>
        <a:graphic>
          <a:graphicData uri="http://schemas.openxmlformats.org/presentationml/2006/ole">
            <mc:AlternateContent xmlns:mc="http://schemas.openxmlformats.org/markup-compatibility/2006">
              <mc:Choice xmlns:v="urn:schemas-microsoft-com:vml" Requires="v">
                <p:oleObj spid="_x0000_s6172" name="Equation" r:id="rId3" imgW="850680" imgH="419040" progId="Equation.DSMT4">
                  <p:embed/>
                </p:oleObj>
              </mc:Choice>
              <mc:Fallback>
                <p:oleObj name="Equation" r:id="rId3" imgW="850680" imgH="41904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562600"/>
                        <a:ext cx="1701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4"/>
          <p:cNvGraphicFramePr>
            <a:graphicFrameLocks noChangeAspect="1"/>
          </p:cNvGraphicFramePr>
          <p:nvPr/>
        </p:nvGraphicFramePr>
        <p:xfrm>
          <a:off x="533400" y="4876800"/>
          <a:ext cx="3124200" cy="681038"/>
        </p:xfrm>
        <a:graphic>
          <a:graphicData uri="http://schemas.openxmlformats.org/presentationml/2006/ole">
            <mc:AlternateContent xmlns:mc="http://schemas.openxmlformats.org/markup-compatibility/2006">
              <mc:Choice xmlns:v="urn:schemas-microsoft-com:vml" Requires="v">
                <p:oleObj spid="_x0000_s6173" name="Equation" r:id="rId5" imgW="1803240" imgH="393480" progId="Equation.DSMT4">
                  <p:embed/>
                </p:oleObj>
              </mc:Choice>
              <mc:Fallback>
                <p:oleObj name="Equation" r:id="rId5" imgW="1803240" imgH="3934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876800"/>
                        <a:ext cx="3124200"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4"/>
          <p:cNvGraphicFramePr>
            <a:graphicFrameLocks noChangeAspect="1"/>
          </p:cNvGraphicFramePr>
          <p:nvPr/>
        </p:nvGraphicFramePr>
        <p:xfrm>
          <a:off x="582613" y="4038600"/>
          <a:ext cx="4446587" cy="906463"/>
        </p:xfrm>
        <a:graphic>
          <a:graphicData uri="http://schemas.openxmlformats.org/presentationml/2006/ole">
            <mc:AlternateContent xmlns:mc="http://schemas.openxmlformats.org/markup-compatibility/2006">
              <mc:Choice xmlns:v="urn:schemas-microsoft-com:vml" Requires="v">
                <p:oleObj spid="_x0000_s6174" name="Equation" r:id="rId7" imgW="2057400" imgH="419040" progId="Equation.3">
                  <p:embed/>
                </p:oleObj>
              </mc:Choice>
              <mc:Fallback>
                <p:oleObj name="Equation" r:id="rId7" imgW="2057400" imgH="419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613" y="4038600"/>
                        <a:ext cx="4446587" cy="9064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11"/>
          <p:cNvSpPr txBox="1">
            <a:spLocks noChangeArrowheads="1"/>
          </p:cNvSpPr>
          <p:nvPr/>
        </p:nvSpPr>
        <p:spPr bwMode="auto">
          <a:xfrm>
            <a:off x="533400" y="3124200"/>
            <a:ext cx="5373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0000"/>
                </a:solidFill>
                <a:latin typeface="Calibri" panose="020F0502020204030204" pitchFamily="34" charset="0"/>
              </a:rPr>
              <a:t>If the bar is moved with constant velocity,</a:t>
            </a:r>
          </a:p>
        </p:txBody>
      </p:sp>
      <p:graphicFrame>
        <p:nvGraphicFramePr>
          <p:cNvPr id="11" name="Object 6"/>
          <p:cNvGraphicFramePr>
            <a:graphicFrameLocks noChangeAspect="1"/>
          </p:cNvGraphicFramePr>
          <p:nvPr/>
        </p:nvGraphicFramePr>
        <p:xfrm>
          <a:off x="606425" y="3581400"/>
          <a:ext cx="2060575" cy="522288"/>
        </p:xfrm>
        <a:graphic>
          <a:graphicData uri="http://schemas.openxmlformats.org/presentationml/2006/ole">
            <mc:AlternateContent xmlns:mc="http://schemas.openxmlformats.org/markup-compatibility/2006">
              <mc:Choice xmlns:v="urn:schemas-microsoft-com:vml" Requires="v">
                <p:oleObj spid="_x0000_s6175" name="Equation" r:id="rId9" imgW="952200" imgH="241200" progId="Equation.3">
                  <p:embed/>
                </p:oleObj>
              </mc:Choice>
              <mc:Fallback>
                <p:oleObj name="Equation" r:id="rId9" imgW="952200" imgH="2412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425" y="3581400"/>
                        <a:ext cx="2060575" cy="5222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046697021"/>
              </p:ext>
            </p:extLst>
          </p:nvPr>
        </p:nvGraphicFramePr>
        <p:xfrm>
          <a:off x="6172200" y="4038600"/>
          <a:ext cx="1701800" cy="838200"/>
        </p:xfrm>
        <a:graphic>
          <a:graphicData uri="http://schemas.openxmlformats.org/presentationml/2006/ole">
            <mc:AlternateContent xmlns:mc="http://schemas.openxmlformats.org/markup-compatibility/2006">
              <mc:Choice xmlns:v="urn:schemas-microsoft-com:vml" Requires="v">
                <p:oleObj spid="_x0000_s6176" name="Equation" r:id="rId11" imgW="850680" imgH="419040" progId="Equation.DSMT4">
                  <p:embed/>
                </p:oleObj>
              </mc:Choice>
              <mc:Fallback>
                <p:oleObj name="Equation" r:id="rId11" imgW="850680" imgH="419040" progId="Equation.DSMT4">
                  <p:embed/>
                  <p:pic>
                    <p:nvPicPr>
                      <p:cNvPr id="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38600"/>
                        <a:ext cx="1701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linds(horizont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A rectangular wire loop is pulled thru a uniform B field penetrating its top half, as shown.  The induced current :</a:t>
            </a:r>
          </a:p>
        </p:txBody>
      </p:sp>
      <p:grpSp>
        <p:nvGrpSpPr>
          <p:cNvPr id="21507" name="Group 6"/>
          <p:cNvGrpSpPr>
            <a:grpSpLocks noChangeAspect="1"/>
          </p:cNvGrpSpPr>
          <p:nvPr/>
        </p:nvGrpSpPr>
        <p:grpSpPr bwMode="auto">
          <a:xfrm>
            <a:off x="4343400" y="1905000"/>
            <a:ext cx="4800600" cy="2057400"/>
            <a:chOff x="1800" y="1800"/>
            <a:chExt cx="8640" cy="3240"/>
          </a:xfrm>
        </p:grpSpPr>
        <p:sp>
          <p:nvSpPr>
            <p:cNvPr id="21511" name="AutoShape 7"/>
            <p:cNvSpPr>
              <a:spLocks noChangeAspect="1" noChangeArrowheads="1"/>
            </p:cNvSpPr>
            <p:nvPr/>
          </p:nvSpPr>
          <p:spPr bwMode="auto">
            <a:xfrm>
              <a:off x="1800" y="1800"/>
              <a:ext cx="86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12" name="Line 8"/>
            <p:cNvSpPr>
              <a:spLocks noChangeShapeType="1"/>
            </p:cNvSpPr>
            <p:nvPr/>
          </p:nvSpPr>
          <p:spPr bwMode="auto">
            <a:xfrm>
              <a:off x="8280" y="4500"/>
              <a:ext cx="1080" cy="1"/>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1513" name="Group 9"/>
            <p:cNvGrpSpPr>
              <a:grpSpLocks/>
            </p:cNvGrpSpPr>
            <p:nvPr/>
          </p:nvGrpSpPr>
          <p:grpSpPr bwMode="auto">
            <a:xfrm>
              <a:off x="4275" y="1980"/>
              <a:ext cx="540" cy="540"/>
              <a:chOff x="4260" y="3000"/>
              <a:chExt cx="540" cy="540"/>
            </a:xfrm>
          </p:grpSpPr>
          <p:sp>
            <p:nvSpPr>
              <p:cNvPr id="21586" name="Oval 10"/>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87" name="Oval 11"/>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14" name="Group 12"/>
            <p:cNvGrpSpPr>
              <a:grpSpLocks/>
            </p:cNvGrpSpPr>
            <p:nvPr/>
          </p:nvGrpSpPr>
          <p:grpSpPr bwMode="auto">
            <a:xfrm>
              <a:off x="5220" y="1980"/>
              <a:ext cx="540" cy="540"/>
              <a:chOff x="4260" y="3000"/>
              <a:chExt cx="540" cy="540"/>
            </a:xfrm>
          </p:grpSpPr>
          <p:sp>
            <p:nvSpPr>
              <p:cNvPr id="21584" name="Oval 13"/>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85" name="Oval 14"/>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15" name="Group 15"/>
            <p:cNvGrpSpPr>
              <a:grpSpLocks/>
            </p:cNvGrpSpPr>
            <p:nvPr/>
          </p:nvGrpSpPr>
          <p:grpSpPr bwMode="auto">
            <a:xfrm>
              <a:off x="6120" y="1980"/>
              <a:ext cx="540" cy="540"/>
              <a:chOff x="4260" y="3000"/>
              <a:chExt cx="540" cy="540"/>
            </a:xfrm>
          </p:grpSpPr>
          <p:sp>
            <p:nvSpPr>
              <p:cNvPr id="21582" name="Oval 16"/>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83" name="Oval 17"/>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16" name="Group 18"/>
            <p:cNvGrpSpPr>
              <a:grpSpLocks/>
            </p:cNvGrpSpPr>
            <p:nvPr/>
          </p:nvGrpSpPr>
          <p:grpSpPr bwMode="auto">
            <a:xfrm>
              <a:off x="7020" y="1980"/>
              <a:ext cx="540" cy="540"/>
              <a:chOff x="4260" y="3000"/>
              <a:chExt cx="540" cy="540"/>
            </a:xfrm>
          </p:grpSpPr>
          <p:sp>
            <p:nvSpPr>
              <p:cNvPr id="21580" name="Oval 19"/>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81" name="Oval 20"/>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17" name="Group 21"/>
            <p:cNvGrpSpPr>
              <a:grpSpLocks/>
            </p:cNvGrpSpPr>
            <p:nvPr/>
          </p:nvGrpSpPr>
          <p:grpSpPr bwMode="auto">
            <a:xfrm>
              <a:off x="3240" y="1980"/>
              <a:ext cx="540" cy="540"/>
              <a:chOff x="4260" y="3000"/>
              <a:chExt cx="540" cy="540"/>
            </a:xfrm>
          </p:grpSpPr>
          <p:sp>
            <p:nvSpPr>
              <p:cNvPr id="21578" name="Oval 22"/>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79" name="Oval 23"/>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18" name="Group 24"/>
            <p:cNvGrpSpPr>
              <a:grpSpLocks/>
            </p:cNvGrpSpPr>
            <p:nvPr/>
          </p:nvGrpSpPr>
          <p:grpSpPr bwMode="auto">
            <a:xfrm>
              <a:off x="7965" y="1980"/>
              <a:ext cx="540" cy="540"/>
              <a:chOff x="4260" y="3000"/>
              <a:chExt cx="540" cy="540"/>
            </a:xfrm>
          </p:grpSpPr>
          <p:sp>
            <p:nvSpPr>
              <p:cNvPr id="21576" name="Oval 25"/>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77" name="Oval 26"/>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19" name="Group 27"/>
            <p:cNvGrpSpPr>
              <a:grpSpLocks/>
            </p:cNvGrpSpPr>
            <p:nvPr/>
          </p:nvGrpSpPr>
          <p:grpSpPr bwMode="auto">
            <a:xfrm>
              <a:off x="8865" y="1980"/>
              <a:ext cx="540" cy="540"/>
              <a:chOff x="4260" y="3000"/>
              <a:chExt cx="540" cy="540"/>
            </a:xfrm>
          </p:grpSpPr>
          <p:sp>
            <p:nvSpPr>
              <p:cNvPr id="21574" name="Oval 28"/>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75" name="Oval 29"/>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20" name="Group 30"/>
            <p:cNvGrpSpPr>
              <a:grpSpLocks/>
            </p:cNvGrpSpPr>
            <p:nvPr/>
          </p:nvGrpSpPr>
          <p:grpSpPr bwMode="auto">
            <a:xfrm>
              <a:off x="9765" y="1980"/>
              <a:ext cx="540" cy="540"/>
              <a:chOff x="4260" y="3000"/>
              <a:chExt cx="540" cy="540"/>
            </a:xfrm>
          </p:grpSpPr>
          <p:sp>
            <p:nvSpPr>
              <p:cNvPr id="21572" name="Oval 31"/>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73" name="Oval 32"/>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21" name="Group 33"/>
            <p:cNvGrpSpPr>
              <a:grpSpLocks/>
            </p:cNvGrpSpPr>
            <p:nvPr/>
          </p:nvGrpSpPr>
          <p:grpSpPr bwMode="auto">
            <a:xfrm>
              <a:off x="4275" y="2700"/>
              <a:ext cx="540" cy="540"/>
              <a:chOff x="4260" y="3000"/>
              <a:chExt cx="540" cy="540"/>
            </a:xfrm>
          </p:grpSpPr>
          <p:sp>
            <p:nvSpPr>
              <p:cNvPr id="21570" name="Oval 34"/>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71" name="Oval 35"/>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22" name="Group 36"/>
            <p:cNvGrpSpPr>
              <a:grpSpLocks/>
            </p:cNvGrpSpPr>
            <p:nvPr/>
          </p:nvGrpSpPr>
          <p:grpSpPr bwMode="auto">
            <a:xfrm>
              <a:off x="5220" y="2700"/>
              <a:ext cx="540" cy="540"/>
              <a:chOff x="4260" y="3000"/>
              <a:chExt cx="540" cy="540"/>
            </a:xfrm>
          </p:grpSpPr>
          <p:sp>
            <p:nvSpPr>
              <p:cNvPr id="21568" name="Oval 37"/>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69" name="Oval 38"/>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23" name="Group 39"/>
            <p:cNvGrpSpPr>
              <a:grpSpLocks/>
            </p:cNvGrpSpPr>
            <p:nvPr/>
          </p:nvGrpSpPr>
          <p:grpSpPr bwMode="auto">
            <a:xfrm>
              <a:off x="6120" y="2700"/>
              <a:ext cx="540" cy="540"/>
              <a:chOff x="4260" y="3000"/>
              <a:chExt cx="540" cy="540"/>
            </a:xfrm>
          </p:grpSpPr>
          <p:sp>
            <p:nvSpPr>
              <p:cNvPr id="21566" name="Oval 40"/>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67" name="Oval 41"/>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24" name="Group 42"/>
            <p:cNvGrpSpPr>
              <a:grpSpLocks/>
            </p:cNvGrpSpPr>
            <p:nvPr/>
          </p:nvGrpSpPr>
          <p:grpSpPr bwMode="auto">
            <a:xfrm>
              <a:off x="7020" y="2700"/>
              <a:ext cx="540" cy="540"/>
              <a:chOff x="4260" y="3000"/>
              <a:chExt cx="540" cy="540"/>
            </a:xfrm>
          </p:grpSpPr>
          <p:sp>
            <p:nvSpPr>
              <p:cNvPr id="21564" name="Oval 43"/>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65" name="Oval 44"/>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25" name="Group 45"/>
            <p:cNvGrpSpPr>
              <a:grpSpLocks/>
            </p:cNvGrpSpPr>
            <p:nvPr/>
          </p:nvGrpSpPr>
          <p:grpSpPr bwMode="auto">
            <a:xfrm>
              <a:off x="3240" y="2700"/>
              <a:ext cx="540" cy="540"/>
              <a:chOff x="4260" y="3000"/>
              <a:chExt cx="540" cy="540"/>
            </a:xfrm>
          </p:grpSpPr>
          <p:sp>
            <p:nvSpPr>
              <p:cNvPr id="21562" name="Oval 46"/>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63" name="Oval 47"/>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26" name="Group 48"/>
            <p:cNvGrpSpPr>
              <a:grpSpLocks/>
            </p:cNvGrpSpPr>
            <p:nvPr/>
          </p:nvGrpSpPr>
          <p:grpSpPr bwMode="auto">
            <a:xfrm>
              <a:off x="7965" y="2700"/>
              <a:ext cx="540" cy="540"/>
              <a:chOff x="4260" y="3000"/>
              <a:chExt cx="540" cy="540"/>
            </a:xfrm>
          </p:grpSpPr>
          <p:sp>
            <p:nvSpPr>
              <p:cNvPr id="21560" name="Oval 49"/>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61" name="Oval 50"/>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27" name="Group 51"/>
            <p:cNvGrpSpPr>
              <a:grpSpLocks/>
            </p:cNvGrpSpPr>
            <p:nvPr/>
          </p:nvGrpSpPr>
          <p:grpSpPr bwMode="auto">
            <a:xfrm>
              <a:off x="8865" y="2700"/>
              <a:ext cx="540" cy="540"/>
              <a:chOff x="4260" y="3000"/>
              <a:chExt cx="540" cy="540"/>
            </a:xfrm>
          </p:grpSpPr>
          <p:sp>
            <p:nvSpPr>
              <p:cNvPr id="21558" name="Oval 52"/>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59" name="Oval 53"/>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28" name="Group 54"/>
            <p:cNvGrpSpPr>
              <a:grpSpLocks/>
            </p:cNvGrpSpPr>
            <p:nvPr/>
          </p:nvGrpSpPr>
          <p:grpSpPr bwMode="auto">
            <a:xfrm>
              <a:off x="9765" y="2700"/>
              <a:ext cx="540" cy="540"/>
              <a:chOff x="4260" y="3000"/>
              <a:chExt cx="540" cy="540"/>
            </a:xfrm>
          </p:grpSpPr>
          <p:sp>
            <p:nvSpPr>
              <p:cNvPr id="21556" name="Oval 55"/>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57" name="Oval 56"/>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29" name="Group 57"/>
            <p:cNvGrpSpPr>
              <a:grpSpLocks/>
            </p:cNvGrpSpPr>
            <p:nvPr/>
          </p:nvGrpSpPr>
          <p:grpSpPr bwMode="auto">
            <a:xfrm>
              <a:off x="4275" y="3510"/>
              <a:ext cx="540" cy="540"/>
              <a:chOff x="4260" y="3000"/>
              <a:chExt cx="540" cy="540"/>
            </a:xfrm>
          </p:grpSpPr>
          <p:sp>
            <p:nvSpPr>
              <p:cNvPr id="21554" name="Oval 58"/>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55" name="Oval 59"/>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30" name="Group 60"/>
            <p:cNvGrpSpPr>
              <a:grpSpLocks/>
            </p:cNvGrpSpPr>
            <p:nvPr/>
          </p:nvGrpSpPr>
          <p:grpSpPr bwMode="auto">
            <a:xfrm>
              <a:off x="5220" y="3510"/>
              <a:ext cx="540" cy="540"/>
              <a:chOff x="4260" y="3000"/>
              <a:chExt cx="540" cy="540"/>
            </a:xfrm>
          </p:grpSpPr>
          <p:sp>
            <p:nvSpPr>
              <p:cNvPr id="21552" name="Oval 61"/>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53" name="Oval 62"/>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31" name="Group 63"/>
            <p:cNvGrpSpPr>
              <a:grpSpLocks/>
            </p:cNvGrpSpPr>
            <p:nvPr/>
          </p:nvGrpSpPr>
          <p:grpSpPr bwMode="auto">
            <a:xfrm>
              <a:off x="6120" y="3510"/>
              <a:ext cx="540" cy="540"/>
              <a:chOff x="4260" y="3000"/>
              <a:chExt cx="540" cy="540"/>
            </a:xfrm>
          </p:grpSpPr>
          <p:sp>
            <p:nvSpPr>
              <p:cNvPr id="21550" name="Oval 64"/>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51" name="Oval 65"/>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32" name="Group 66"/>
            <p:cNvGrpSpPr>
              <a:grpSpLocks/>
            </p:cNvGrpSpPr>
            <p:nvPr/>
          </p:nvGrpSpPr>
          <p:grpSpPr bwMode="auto">
            <a:xfrm>
              <a:off x="7020" y="3510"/>
              <a:ext cx="540" cy="540"/>
              <a:chOff x="4260" y="3000"/>
              <a:chExt cx="540" cy="540"/>
            </a:xfrm>
          </p:grpSpPr>
          <p:sp>
            <p:nvSpPr>
              <p:cNvPr id="21548" name="Oval 67"/>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49" name="Oval 68"/>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33" name="Group 69"/>
            <p:cNvGrpSpPr>
              <a:grpSpLocks/>
            </p:cNvGrpSpPr>
            <p:nvPr/>
          </p:nvGrpSpPr>
          <p:grpSpPr bwMode="auto">
            <a:xfrm>
              <a:off x="3240" y="3510"/>
              <a:ext cx="540" cy="540"/>
              <a:chOff x="4260" y="3000"/>
              <a:chExt cx="540" cy="540"/>
            </a:xfrm>
          </p:grpSpPr>
          <p:sp>
            <p:nvSpPr>
              <p:cNvPr id="21546" name="Oval 70"/>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47" name="Oval 71"/>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34" name="Group 72"/>
            <p:cNvGrpSpPr>
              <a:grpSpLocks/>
            </p:cNvGrpSpPr>
            <p:nvPr/>
          </p:nvGrpSpPr>
          <p:grpSpPr bwMode="auto">
            <a:xfrm>
              <a:off x="7965" y="3510"/>
              <a:ext cx="540" cy="540"/>
              <a:chOff x="4260" y="3000"/>
              <a:chExt cx="540" cy="540"/>
            </a:xfrm>
          </p:grpSpPr>
          <p:sp>
            <p:nvSpPr>
              <p:cNvPr id="21544" name="Oval 73"/>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45" name="Oval 74"/>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35" name="Group 75"/>
            <p:cNvGrpSpPr>
              <a:grpSpLocks/>
            </p:cNvGrpSpPr>
            <p:nvPr/>
          </p:nvGrpSpPr>
          <p:grpSpPr bwMode="auto">
            <a:xfrm>
              <a:off x="8865" y="3510"/>
              <a:ext cx="540" cy="540"/>
              <a:chOff x="4260" y="3000"/>
              <a:chExt cx="540" cy="540"/>
            </a:xfrm>
          </p:grpSpPr>
          <p:sp>
            <p:nvSpPr>
              <p:cNvPr id="21542" name="Oval 76"/>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43" name="Oval 77"/>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1536" name="Group 78"/>
            <p:cNvGrpSpPr>
              <a:grpSpLocks/>
            </p:cNvGrpSpPr>
            <p:nvPr/>
          </p:nvGrpSpPr>
          <p:grpSpPr bwMode="auto">
            <a:xfrm>
              <a:off x="9765" y="3510"/>
              <a:ext cx="540" cy="540"/>
              <a:chOff x="4260" y="3000"/>
              <a:chExt cx="540" cy="540"/>
            </a:xfrm>
          </p:grpSpPr>
          <p:sp>
            <p:nvSpPr>
              <p:cNvPr id="21540" name="Oval 79"/>
              <p:cNvSpPr>
                <a:spLocks noChangeArrowheads="1"/>
              </p:cNvSpPr>
              <p:nvPr/>
            </p:nvSpPr>
            <p:spPr bwMode="auto">
              <a:xfrm>
                <a:off x="4260" y="3000"/>
                <a:ext cx="540" cy="54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41" name="Oval 80"/>
              <p:cNvSpPr>
                <a:spLocks noChangeArrowheads="1"/>
              </p:cNvSpPr>
              <p:nvPr/>
            </p:nvSpPr>
            <p:spPr bwMode="auto">
              <a:xfrm>
                <a:off x="4500" y="3241"/>
                <a:ext cx="72" cy="7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21537" name="Rectangle 81"/>
            <p:cNvSpPr>
              <a:spLocks noChangeArrowheads="1"/>
            </p:cNvSpPr>
            <p:nvPr/>
          </p:nvSpPr>
          <p:spPr bwMode="auto">
            <a:xfrm>
              <a:off x="5940" y="2700"/>
              <a:ext cx="2160" cy="216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38" name="Text Box 82"/>
            <p:cNvSpPr txBox="1">
              <a:spLocks noChangeArrowheads="1"/>
            </p:cNvSpPr>
            <p:nvPr/>
          </p:nvSpPr>
          <p:spPr bwMode="auto">
            <a:xfrm>
              <a:off x="9316" y="3960"/>
              <a:ext cx="72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latin typeface="Times New Roman" panose="02020603050405020304" pitchFamily="18" charset="0"/>
                </a:rPr>
                <a:t>v</a:t>
              </a:r>
              <a:endParaRPr lang="en-US" altLang="en-US">
                <a:latin typeface="Calibri" panose="020F0502020204030204" pitchFamily="34" charset="0"/>
              </a:endParaRPr>
            </a:p>
          </p:txBody>
        </p:sp>
        <p:sp>
          <p:nvSpPr>
            <p:cNvPr id="21539" name="Text Box 83"/>
            <p:cNvSpPr txBox="1">
              <a:spLocks noChangeArrowheads="1"/>
            </p:cNvSpPr>
            <p:nvPr/>
          </p:nvSpPr>
          <p:spPr bwMode="auto">
            <a:xfrm>
              <a:off x="1980" y="1800"/>
              <a:ext cx="192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latin typeface="Times New Roman" panose="02020603050405020304" pitchFamily="18" charset="0"/>
                </a:rPr>
                <a:t>B</a:t>
              </a:r>
              <a:r>
                <a:rPr lang="en-US" altLang="en-US" sz="3200" baseline="-25000">
                  <a:latin typeface="Times New Roman" panose="02020603050405020304" pitchFamily="18" charset="0"/>
                </a:rPr>
                <a:t>out</a:t>
              </a:r>
              <a:endParaRPr lang="en-US" altLang="en-US">
                <a:latin typeface="Calibri" panose="020F0502020204030204" pitchFamily="34" charset="0"/>
              </a:endParaRPr>
            </a:p>
          </p:txBody>
        </p:sp>
      </p:grpSp>
      <p:sp>
        <p:nvSpPr>
          <p:cNvPr id="4103" name="TPAnswers"/>
          <p:cNvSpPr>
            <a:spLocks noGrp="1" noChangeArrowheads="1"/>
          </p:cNvSpPr>
          <p:nvPr>
            <p:ph type="body" sz="half" idx="2"/>
            <p:custDataLst>
              <p:tags r:id="rId2"/>
            </p:custDataLst>
          </p:nvPr>
        </p:nvSpPr>
        <p:spPr>
          <a:xfrm>
            <a:off x="228600" y="1981200"/>
            <a:ext cx="8534400" cy="2209800"/>
          </a:xfrm>
        </p:spPr>
        <p:txBody>
          <a:bodyPr rtlCol="0">
            <a:normAutofit fontScale="92500" lnSpcReduction="10000"/>
          </a:bodyPr>
          <a:lstStyle/>
          <a:p>
            <a:pPr marL="609600" indent="-609600" eaLnBrk="1" fontAlgn="auto" hangingPunct="1">
              <a:spcAft>
                <a:spcPts val="13"/>
              </a:spcAft>
              <a:buFontTx/>
              <a:buAutoNum type="arabicPeriod"/>
              <a:tabLst>
                <a:tab pos="463550" algn="l"/>
                <a:tab pos="4121150" algn="l"/>
                <a:tab pos="4572000" algn="l"/>
                <a:tab pos="5032375" algn="l"/>
              </a:tabLst>
              <a:defRPr/>
            </a:pPr>
            <a:r>
              <a:rPr lang="en-US" altLang="ja-JP" sz="2800" dirty="0" smtClean="0">
                <a:solidFill>
                  <a:srgbClr val="000000"/>
                </a:solidFill>
                <a:cs typeface="Times New Roman" pitchFamily="18" charset="0"/>
              </a:rPr>
              <a:t>Current CW</a:t>
            </a:r>
          </a:p>
          <a:p>
            <a:pPr marL="609600" indent="-609600" eaLnBrk="1" fontAlgn="auto" hangingPunct="1">
              <a:spcAft>
                <a:spcPts val="13"/>
              </a:spcAft>
              <a:buFontTx/>
              <a:buAutoNum type="arabicPeriod"/>
              <a:tabLst>
                <a:tab pos="463550" algn="l"/>
                <a:tab pos="4121150" algn="l"/>
                <a:tab pos="4572000" algn="l"/>
                <a:tab pos="5032375" algn="l"/>
              </a:tabLst>
              <a:defRPr/>
            </a:pPr>
            <a:r>
              <a:rPr lang="en-US" altLang="ja-JP" sz="2800" dirty="0" smtClean="0">
                <a:solidFill>
                  <a:srgbClr val="000000"/>
                </a:solidFill>
                <a:cs typeface="Times New Roman" pitchFamily="18" charset="0"/>
              </a:rPr>
              <a:t>Current CW, </a:t>
            </a:r>
          </a:p>
          <a:p>
            <a:pPr marL="609600" indent="-609600" eaLnBrk="1" fontAlgn="auto" hangingPunct="1">
              <a:spcAft>
                <a:spcPts val="13"/>
              </a:spcAft>
              <a:buFontTx/>
              <a:buAutoNum type="arabicPeriod"/>
              <a:tabLst>
                <a:tab pos="463550" algn="l"/>
                <a:tab pos="4121150" algn="l"/>
                <a:tab pos="4572000" algn="l"/>
                <a:tab pos="5032375" algn="l"/>
              </a:tabLst>
              <a:defRPr/>
            </a:pPr>
            <a:r>
              <a:rPr lang="en-US" altLang="ja-JP" sz="2800" dirty="0" smtClean="0">
                <a:solidFill>
                  <a:srgbClr val="000000"/>
                </a:solidFill>
                <a:cs typeface="Times New Roman" pitchFamily="18" charset="0"/>
              </a:rPr>
              <a:t>Current CCW, </a:t>
            </a:r>
          </a:p>
          <a:p>
            <a:pPr marL="609600" indent="-609600" eaLnBrk="1" fontAlgn="auto" hangingPunct="1">
              <a:spcAft>
                <a:spcPts val="13"/>
              </a:spcAft>
              <a:buFontTx/>
              <a:buAutoNum type="arabicPeriod"/>
              <a:tabLst>
                <a:tab pos="463550" algn="l"/>
                <a:tab pos="4121150" algn="l"/>
                <a:tab pos="4572000" algn="l"/>
                <a:tab pos="5032375" algn="l"/>
              </a:tabLst>
              <a:defRPr/>
            </a:pPr>
            <a:r>
              <a:rPr lang="en-US" altLang="ja-JP" sz="2800" dirty="0" smtClean="0">
                <a:solidFill>
                  <a:srgbClr val="000000"/>
                </a:solidFill>
                <a:cs typeface="Times New Roman" pitchFamily="18" charset="0"/>
              </a:rPr>
              <a:t>Current CCW, </a:t>
            </a:r>
          </a:p>
          <a:p>
            <a:pPr marL="609600" indent="-609600" eaLnBrk="1" fontAlgn="auto" hangingPunct="1">
              <a:spcAft>
                <a:spcPts val="13"/>
              </a:spcAft>
              <a:buFontTx/>
              <a:buAutoNum type="arabicPeriod"/>
              <a:tabLst>
                <a:tab pos="463550" algn="l"/>
                <a:tab pos="4121150" algn="l"/>
                <a:tab pos="4572000" algn="l"/>
                <a:tab pos="5032375" algn="l"/>
              </a:tabLst>
              <a:defRPr/>
            </a:pPr>
            <a:r>
              <a:rPr lang="en-US" altLang="ja-JP" sz="2800" dirty="0" smtClean="0">
                <a:solidFill>
                  <a:srgbClr val="000000"/>
                </a:solidFill>
                <a:cs typeface="Times New Roman" pitchFamily="18" charset="0"/>
              </a:rPr>
              <a:t>No current, </a:t>
            </a:r>
          </a:p>
        </p:txBody>
      </p:sp>
      <p:sp>
        <p:nvSpPr>
          <p:cNvPr id="89" name="Rectangle 3"/>
          <p:cNvSpPr txBox="1">
            <a:spLocks noChangeArrowheads="1"/>
          </p:cNvSpPr>
          <p:nvPr/>
        </p:nvSpPr>
        <p:spPr bwMode="auto">
          <a:xfrm>
            <a:off x="0" y="4343400"/>
            <a:ext cx="876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en-US" altLang="en-US" sz="2400" dirty="0">
                <a:latin typeface="Calibri" panose="020F0502020204030204" pitchFamily="34" charset="0"/>
              </a:rPr>
              <a:t>.  </a:t>
            </a:r>
            <a:r>
              <a:rPr lang="en-US" altLang="en-US" sz="2400" dirty="0">
                <a:solidFill>
                  <a:srgbClr val="FF0000"/>
                </a:solidFill>
                <a:latin typeface="Calibri" panose="020F0502020204030204" pitchFamily="34" charset="0"/>
              </a:rPr>
              <a:t>No current</a:t>
            </a:r>
          </a:p>
          <a:p>
            <a:pPr eaLnBrk="1" hangingPunct="1">
              <a:lnSpc>
                <a:spcPct val="90000"/>
              </a:lnSpc>
              <a:spcBef>
                <a:spcPct val="20000"/>
              </a:spcBef>
            </a:pPr>
            <a:r>
              <a:rPr lang="en-US" altLang="ja-JP" sz="2400" dirty="0">
                <a:latin typeface="Calibri" panose="020F0502020204030204" pitchFamily="34" charset="0"/>
              </a:rPr>
              <a:t>The motion does not change the magnetic flux, so Faraday’s Law says there is no induced EMF, or current, or force, or torque.</a:t>
            </a:r>
          </a:p>
          <a:p>
            <a:pPr eaLnBrk="1" hangingPunct="1">
              <a:lnSpc>
                <a:spcPct val="90000"/>
              </a:lnSpc>
              <a:spcBef>
                <a:spcPct val="20000"/>
              </a:spcBef>
            </a:pPr>
            <a:r>
              <a:rPr lang="en-US" altLang="ja-JP" sz="2400" dirty="0">
                <a:latin typeface="Calibri" panose="020F0502020204030204" pitchFamily="34" charset="0"/>
              </a:rPr>
              <a:t>Of course, if we were pulling at all up or down there would be a force to oppose that motion.</a:t>
            </a:r>
          </a:p>
        </p:txBody>
      </p:sp>
      <p:sp>
        <p:nvSpPr>
          <p:cNvPr id="21510" name="Rectangle 4"/>
          <p:cNvSpPr>
            <a:spLocks noGrp="1" noChangeArrowheads="1"/>
          </p:cNvSpPr>
          <p:nvPr>
            <p:ph type="title" idx="4294967295"/>
          </p:nvPr>
        </p:nvSpPr>
        <p:spPr>
          <a:xfrm>
            <a:off x="304800" y="-76200"/>
            <a:ext cx="8229600" cy="1143000"/>
          </a:xfrm>
        </p:spPr>
        <p:txBody>
          <a:bodyPr/>
          <a:lstStyle/>
          <a:p>
            <a:pPr algn="l" eaLnBrk="1" hangingPunct="1"/>
            <a:r>
              <a:rPr lang="en-US" altLang="en-US" smtClean="0">
                <a:solidFill>
                  <a:srgbClr val="00B050"/>
                </a:solidFill>
              </a:rPr>
              <a:t>example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hidden="1"/>
          <p:cNvSpPr>
            <a:spLocks noGrp="1" noChangeArrowheads="1"/>
          </p:cNvSpPr>
          <p:nvPr>
            <p:ph type="title"/>
          </p:nvPr>
        </p:nvSpPr>
        <p:spPr/>
        <p:txBody>
          <a:bodyPr/>
          <a:lstStyle/>
          <a:p>
            <a:pPr eaLnBrk="1" hangingPunct="1"/>
            <a:endParaRPr lang="en-US" altLang="en-US" smtClean="0"/>
          </a:p>
        </p:txBody>
      </p:sp>
      <p:sp>
        <p:nvSpPr>
          <p:cNvPr id="10243" name="Rectangle 3" descr="31-01"/>
          <p:cNvSpPr>
            <a:spLocks noGrp="1" noChangeAspect="1" noChangeArrowheads="1"/>
          </p:cNvSpPr>
          <p:nvPr/>
        </p:nvSpPr>
        <p:spPr bwMode="auto">
          <a:xfrm>
            <a:off x="5715000" y="685800"/>
            <a:ext cx="3352800" cy="5029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 name="Rectangle 4"/>
          <p:cNvSpPr/>
          <p:nvPr/>
        </p:nvSpPr>
        <p:spPr>
          <a:xfrm>
            <a:off x="304800" y="228600"/>
            <a:ext cx="4928785" cy="461665"/>
          </a:xfrm>
          <a:prstGeom prst="rect">
            <a:avLst/>
          </a:prstGeom>
        </p:spPr>
        <p:txBody>
          <a:bodyPr wrap="none">
            <a:spAutoFit/>
          </a:bodyPr>
          <a:lstStyle/>
          <a:p>
            <a:pPr fontAlgn="auto">
              <a:spcBef>
                <a:spcPts val="0"/>
              </a:spcBef>
              <a:spcAft>
                <a:spcPts val="0"/>
              </a:spcAft>
              <a:defRPr/>
            </a:pPr>
            <a:r>
              <a:rPr lang="en-US" sz="2400" dirty="0">
                <a:cs typeface="+mj-cs"/>
              </a:rPr>
              <a:t>31.1</a:t>
            </a:r>
            <a:r>
              <a:rPr lang="ar-SA" sz="2400" dirty="0">
                <a:cs typeface="+mj-cs"/>
              </a:rPr>
              <a:t>     </a:t>
            </a:r>
            <a:r>
              <a:rPr lang="en-US" sz="2400" dirty="0">
                <a:cs typeface="+mj-cs"/>
              </a:rPr>
              <a:t> Faraday’s Law of Induction</a:t>
            </a:r>
          </a:p>
        </p:txBody>
      </p:sp>
      <p:sp>
        <p:nvSpPr>
          <p:cNvPr id="6" name="Rectangle 5"/>
          <p:cNvSpPr/>
          <p:nvPr/>
        </p:nvSpPr>
        <p:spPr>
          <a:xfrm>
            <a:off x="0" y="1295400"/>
            <a:ext cx="5562600" cy="4401205"/>
          </a:xfrm>
          <a:prstGeom prst="rect">
            <a:avLst/>
          </a:prstGeom>
        </p:spPr>
        <p:txBody>
          <a:bodyPr>
            <a:spAutoFit/>
          </a:bodyPr>
          <a:lstStyle/>
          <a:p>
            <a:pPr fontAlgn="auto">
              <a:spcBef>
                <a:spcPts val="0"/>
              </a:spcBef>
              <a:spcAft>
                <a:spcPts val="0"/>
              </a:spcAft>
              <a:defRPr/>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Figure 31.1 (a) When a magnet is moved toward a loop of wire connected to a sensitive ammeter, the ammeter deflects as shown, indicating that a current is induced in the loop. </a:t>
            </a:r>
            <a:endParaRPr lang="en-US"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b) When the magnet is held stationary, there is no induced current in the loop, even when the magnet is inside the loop</a:t>
            </a:r>
            <a:r>
              <a:rPr lang="en-US"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(c) When the magnet is moved away from the loop, the ammeter deflects in the opposite direction, indicating that the induced current is opposite that shown in part </a:t>
            </a:r>
            <a:endParaRPr lang="en-US"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a). Changing the direction of the magnet’s motion changes the direction of the current induced by that motion.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52400" y="1066800"/>
            <a:ext cx="609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A circuit in the form of a rectangular piece of wire is pulled away from a long wire carrying current </a:t>
            </a:r>
            <a:r>
              <a:rPr lang="en-US" altLang="en-US" sz="2400" i="1">
                <a:latin typeface="Calibri" panose="020F0502020204030204" pitchFamily="34" charset="0"/>
              </a:rPr>
              <a:t>I</a:t>
            </a:r>
            <a:r>
              <a:rPr lang="en-US" altLang="en-US" sz="2400">
                <a:latin typeface="Calibri" panose="020F0502020204030204" pitchFamily="34" charset="0"/>
              </a:rPr>
              <a:t> in the direction shown in the sketch.  The induced current in the rectangular circuit is</a:t>
            </a:r>
          </a:p>
        </p:txBody>
      </p:sp>
      <p:pic>
        <p:nvPicPr>
          <p:cNvPr id="22531" name="Picture 10"/>
          <p:cNvPicPr>
            <a:picLocks noChangeAspect="1" noChangeArrowheads="1"/>
          </p:cNvPicPr>
          <p:nvPr/>
        </p:nvPicPr>
        <p:blipFill>
          <a:blip r:embed="rId5">
            <a:extLst>
              <a:ext uri="{28A0092B-C50C-407E-A947-70E740481C1C}">
                <a14:useLocalDpi xmlns:a14="http://schemas.microsoft.com/office/drawing/2010/main" val="0"/>
              </a:ext>
            </a:extLst>
          </a:blip>
          <a:srcRect l="6000" t="16196" r="3999" b="6876"/>
          <a:stretch>
            <a:fillRect/>
          </a:stretch>
        </p:blipFill>
        <p:spPr bwMode="auto">
          <a:xfrm>
            <a:off x="6400800" y="914400"/>
            <a:ext cx="2667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PAnswers"/>
          <p:cNvSpPr>
            <a:spLocks noGrp="1" noChangeArrowheads="1"/>
          </p:cNvSpPr>
          <p:nvPr>
            <p:ph type="body" sz="half" idx="4294967295"/>
            <p:custDataLst>
              <p:tags r:id="rId2"/>
            </p:custDataLst>
          </p:nvPr>
        </p:nvSpPr>
        <p:spPr>
          <a:xfrm>
            <a:off x="304800" y="2667000"/>
            <a:ext cx="6908800" cy="1371600"/>
          </a:xfrm>
        </p:spPr>
        <p:txBody>
          <a:bodyPr/>
          <a:lstStyle/>
          <a:p>
            <a:pPr marL="609600" indent="-609600" eaLnBrk="1" hangingPunct="1">
              <a:lnSpc>
                <a:spcPct val="90000"/>
              </a:lnSpc>
              <a:spcAft>
                <a:spcPts val="13"/>
              </a:spcAft>
              <a:buFontTx/>
              <a:buAutoNum type="arabicPeriod"/>
              <a:tabLst>
                <a:tab pos="463550" algn="l"/>
                <a:tab pos="4121150" algn="l"/>
                <a:tab pos="4572000" algn="l"/>
                <a:tab pos="5032375" algn="l"/>
              </a:tabLst>
            </a:pPr>
            <a:r>
              <a:rPr lang="en-US" altLang="ja-JP" sz="2600" smtClean="0">
                <a:solidFill>
                  <a:srgbClr val="000000"/>
                </a:solidFill>
                <a:cs typeface="Times New Roman" panose="02020603050405020304" pitchFamily="18" charset="0"/>
              </a:rPr>
              <a:t>Clockwise</a:t>
            </a:r>
          </a:p>
          <a:p>
            <a:pPr marL="609600" indent="-609600" eaLnBrk="1" hangingPunct="1">
              <a:lnSpc>
                <a:spcPct val="90000"/>
              </a:lnSpc>
              <a:spcAft>
                <a:spcPts val="13"/>
              </a:spcAft>
              <a:buFontTx/>
              <a:buAutoNum type="arabicPeriod"/>
              <a:tabLst>
                <a:tab pos="463550" algn="l"/>
                <a:tab pos="4121150" algn="l"/>
                <a:tab pos="4572000" algn="l"/>
                <a:tab pos="5032375" algn="l"/>
              </a:tabLst>
            </a:pPr>
            <a:r>
              <a:rPr lang="en-US" altLang="ja-JP" sz="2600" smtClean="0">
                <a:solidFill>
                  <a:srgbClr val="000000"/>
                </a:solidFill>
                <a:cs typeface="Times New Roman" panose="02020603050405020304" pitchFamily="18" charset="0"/>
              </a:rPr>
              <a:t>Counterclockwise </a:t>
            </a:r>
          </a:p>
          <a:p>
            <a:pPr marL="609600" indent="-609600" eaLnBrk="1" hangingPunct="1">
              <a:lnSpc>
                <a:spcPct val="90000"/>
              </a:lnSpc>
              <a:spcAft>
                <a:spcPts val="13"/>
              </a:spcAft>
              <a:buFontTx/>
              <a:buAutoNum type="arabicPeriod"/>
              <a:tabLst>
                <a:tab pos="463550" algn="l"/>
                <a:tab pos="4121150" algn="l"/>
                <a:tab pos="4572000" algn="l"/>
                <a:tab pos="5032375" algn="l"/>
              </a:tabLst>
            </a:pPr>
            <a:r>
              <a:rPr lang="en-US" altLang="ja-JP" sz="2600" smtClean="0">
                <a:solidFill>
                  <a:srgbClr val="000000"/>
                </a:solidFill>
                <a:cs typeface="Times New Roman" panose="02020603050405020304" pitchFamily="18" charset="0"/>
              </a:rPr>
              <a:t>Neither, the current is zero</a:t>
            </a:r>
          </a:p>
        </p:txBody>
      </p:sp>
      <p:sp>
        <p:nvSpPr>
          <p:cNvPr id="11" name="Rectangle 4"/>
          <p:cNvSpPr>
            <a:spLocks noChangeArrowheads="1"/>
          </p:cNvSpPr>
          <p:nvPr/>
        </p:nvSpPr>
        <p:spPr bwMode="auto">
          <a:xfrm>
            <a:off x="228600" y="40386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1. Induced current is </a:t>
            </a:r>
            <a:r>
              <a:rPr lang="en-US" altLang="en-US" sz="2400" b="1">
                <a:latin typeface="Calibri" panose="020F0502020204030204" pitchFamily="34" charset="0"/>
              </a:rPr>
              <a:t>clockwise</a:t>
            </a:r>
          </a:p>
        </p:txBody>
      </p:sp>
      <p:sp>
        <p:nvSpPr>
          <p:cNvPr id="12" name="Rectangle 3"/>
          <p:cNvSpPr txBox="1">
            <a:spLocks noChangeArrowheads="1"/>
          </p:cNvSpPr>
          <p:nvPr/>
        </p:nvSpPr>
        <p:spPr bwMode="auto">
          <a:xfrm>
            <a:off x="381000" y="4724400"/>
            <a:ext cx="8001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63550" algn="l"/>
                <a:tab pos="4121150" algn="l"/>
                <a:tab pos="4572000" algn="l"/>
                <a:tab pos="5032375" algn="l"/>
              </a:tabLs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ja-JP" sz="2400">
                <a:solidFill>
                  <a:srgbClr val="000000"/>
                </a:solidFill>
                <a:latin typeface="Calibri" panose="020F0502020204030204" pitchFamily="34" charset="0"/>
                <a:cs typeface="Times New Roman" panose="02020603050405020304" pitchFamily="18" charset="0"/>
              </a:rPr>
              <a:t>B due to I is into page; the flux through the circuit due to that field decreases as the circuit moves away.  So the induced current is clockwise (to make a B into the page)</a:t>
            </a:r>
          </a:p>
        </p:txBody>
      </p:sp>
      <p:sp>
        <p:nvSpPr>
          <p:cNvPr id="7" name="Rectangle 4"/>
          <p:cNvSpPr txBox="1">
            <a:spLocks noChangeArrowheads="1"/>
          </p:cNvSpPr>
          <p:nvPr/>
        </p:nvSpPr>
        <p:spPr bwMode="auto">
          <a:xfrm>
            <a:off x="304800" y="-76200"/>
            <a:ext cx="8229600" cy="1143000"/>
          </a:xfrm>
          <a:prstGeom prst="rect">
            <a:avLst/>
          </a:prstGeom>
          <a:noFill/>
          <a:ln w="9525">
            <a:noFill/>
            <a:miter lim="800000"/>
            <a:headEnd/>
            <a:tailEnd/>
          </a:ln>
        </p:spPr>
        <p:txBody>
          <a:bodyPr anchor="ctr"/>
          <a:lstStyle/>
          <a:p>
            <a:pPr>
              <a:defRPr/>
            </a:pPr>
            <a:r>
              <a:rPr lang="en-US" sz="4400">
                <a:solidFill>
                  <a:srgbClr val="00B050"/>
                </a:solidFill>
                <a:latin typeface="+mj-lt"/>
                <a:ea typeface="+mj-ea"/>
                <a:cs typeface="+mj-cs"/>
              </a:rPr>
              <a:t>example</a:t>
            </a:r>
            <a:endParaRPr lang="en-US" sz="4400" dirty="0">
              <a:solidFill>
                <a:srgbClr val="00B050"/>
              </a:solidFill>
              <a:latin typeface="+mj-lt"/>
              <a:ea typeface="+mj-ea"/>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a:xfrm>
            <a:off x="304800" y="-76200"/>
            <a:ext cx="8229600" cy="1143000"/>
          </a:xfrm>
        </p:spPr>
        <p:txBody>
          <a:bodyPr/>
          <a:lstStyle/>
          <a:p>
            <a:pPr algn="l" eaLnBrk="1" hangingPunct="1"/>
            <a:r>
              <a:rPr lang="en-US" altLang="en-US" smtClean="0">
                <a:solidFill>
                  <a:srgbClr val="00B050"/>
                </a:solidFill>
              </a:rPr>
              <a:t>example</a:t>
            </a:r>
          </a:p>
        </p:txBody>
      </p:sp>
      <p:sp>
        <p:nvSpPr>
          <p:cNvPr id="23555" name="Rectangle 5"/>
          <p:cNvSpPr>
            <a:spLocks noGrp="1" noChangeArrowheads="1"/>
          </p:cNvSpPr>
          <p:nvPr>
            <p:ph type="body" sz="half" idx="4294967295"/>
          </p:nvPr>
        </p:nvSpPr>
        <p:spPr>
          <a:xfrm>
            <a:off x="0" y="838200"/>
            <a:ext cx="8991600" cy="1981200"/>
          </a:xfrm>
        </p:spPr>
        <p:txBody>
          <a:bodyPr/>
          <a:lstStyle/>
          <a:p>
            <a:pPr eaLnBrk="1" hangingPunct="1"/>
            <a:r>
              <a:rPr lang="en-US" altLang="en-US" sz="2400" smtClean="0"/>
              <a:t>A circular flat coil has 200 turns of wire with a total resistance of 25 </a:t>
            </a:r>
            <a:r>
              <a:rPr lang="en-US" altLang="en-US" sz="2400" smtClean="0">
                <a:latin typeface="Symbol" panose="05050102010706020507" pitchFamily="18" charset="2"/>
              </a:rPr>
              <a:t>W</a:t>
            </a:r>
            <a:r>
              <a:rPr lang="en-US" altLang="en-US" sz="2400" smtClean="0"/>
              <a:t> and an enclosed area of 100 cm</a:t>
            </a:r>
            <a:r>
              <a:rPr lang="en-US" altLang="en-US" sz="2400" baseline="30000" smtClean="0"/>
              <a:t>2</a:t>
            </a:r>
            <a:r>
              <a:rPr lang="en-US" altLang="en-US" sz="2400" smtClean="0"/>
              <a:t>. </a:t>
            </a:r>
          </a:p>
          <a:p>
            <a:pPr eaLnBrk="1" hangingPunct="1"/>
            <a:r>
              <a:rPr lang="en-US" altLang="en-US" sz="2400" smtClean="0"/>
              <a:t>There is a perpendicular magnetic field of 0.50 T that is turned off in 200 ms.</a:t>
            </a:r>
          </a:p>
          <a:p>
            <a:pPr eaLnBrk="1" hangingPunct="1"/>
            <a:r>
              <a:rPr lang="en-US" altLang="en-US" sz="2400" smtClean="0"/>
              <a:t>Find the current induced in the coil.</a:t>
            </a:r>
          </a:p>
        </p:txBody>
      </p:sp>
      <p:sp>
        <p:nvSpPr>
          <p:cNvPr id="6" name="Rectangle 3"/>
          <p:cNvSpPr txBox="1">
            <a:spLocks noChangeArrowheads="1"/>
          </p:cNvSpPr>
          <p:nvPr/>
        </p:nvSpPr>
        <p:spPr bwMode="auto">
          <a:xfrm>
            <a:off x="228600" y="3048000"/>
            <a:ext cx="891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dirty="0">
                <a:latin typeface="Calibri" panose="020F0502020204030204" pitchFamily="34" charset="0"/>
              </a:rPr>
              <a:t>The magnetic flux is </a:t>
            </a:r>
            <a:r>
              <a:rPr lang="en-US" altLang="en-US" sz="2400" dirty="0">
                <a:latin typeface="Symbol" panose="05050102010706020507" pitchFamily="18" charset="2"/>
              </a:rPr>
              <a:t>F</a:t>
            </a:r>
            <a:r>
              <a:rPr lang="en-US" altLang="en-US" sz="2400" dirty="0">
                <a:latin typeface="Calibri" panose="020F0502020204030204" pitchFamily="34" charset="0"/>
              </a:rPr>
              <a:t> </a:t>
            </a:r>
            <a:r>
              <a:rPr lang="en-US" altLang="en-US" sz="2400" i="1" dirty="0">
                <a:latin typeface="Times New Roman" panose="02020603050405020304" pitchFamily="18" charset="0"/>
              </a:rPr>
              <a:t>= BA</a:t>
            </a:r>
            <a:r>
              <a:rPr lang="en-US" altLang="en-US" sz="2000" dirty="0">
                <a:latin typeface="Calibri" panose="020F0502020204030204" pitchFamily="34" charset="0"/>
              </a:rPr>
              <a:t>= (0.50 T)(100 cm</a:t>
            </a:r>
            <a:r>
              <a:rPr lang="en-US" altLang="en-US" sz="2000" baseline="30000" dirty="0">
                <a:latin typeface="Calibri" panose="020F0502020204030204" pitchFamily="34" charset="0"/>
              </a:rPr>
              <a:t>2</a:t>
            </a:r>
            <a:r>
              <a:rPr lang="en-US" altLang="en-US" sz="2000" dirty="0">
                <a:latin typeface="Calibri" panose="020F0502020204030204" pitchFamily="34" charset="0"/>
              </a:rPr>
              <a:t>)</a:t>
            </a:r>
          </a:p>
          <a:p>
            <a:pPr eaLnBrk="1" hangingPunct="1">
              <a:spcBef>
                <a:spcPct val="20000"/>
              </a:spcBef>
            </a:pPr>
            <a:r>
              <a:rPr lang="en-US" altLang="en-US" sz="2000" dirty="0">
                <a:latin typeface="Calibri" panose="020F0502020204030204" pitchFamily="34" charset="0"/>
              </a:rPr>
              <a:t>= (0.50 T)(0.010 m</a:t>
            </a:r>
            <a:r>
              <a:rPr lang="en-US" altLang="en-US" sz="2000" baseline="30000" dirty="0">
                <a:latin typeface="Calibri" panose="020F0502020204030204" pitchFamily="34" charset="0"/>
              </a:rPr>
              <a:t>2</a:t>
            </a:r>
            <a:r>
              <a:rPr lang="en-US" altLang="en-US" sz="2000" dirty="0">
                <a:latin typeface="Calibri" panose="020F0502020204030204" pitchFamily="34" charset="0"/>
              </a:rPr>
              <a:t>)= 0.0050 T m</a:t>
            </a:r>
            <a:r>
              <a:rPr lang="en-US" altLang="en-US" sz="2000" baseline="30000" dirty="0">
                <a:latin typeface="Calibri" panose="020F0502020204030204" pitchFamily="34" charset="0"/>
              </a:rPr>
              <a:t>2</a:t>
            </a:r>
            <a:endParaRPr lang="en-US" altLang="en-US" sz="2400" dirty="0">
              <a:latin typeface="Calibri" panose="020F0502020204030204" pitchFamily="34" charset="0"/>
            </a:endParaRPr>
          </a:p>
          <a:p>
            <a:pPr eaLnBrk="1" hangingPunct="1">
              <a:spcBef>
                <a:spcPct val="20000"/>
              </a:spcBef>
              <a:buFont typeface="Arial" panose="020B0604020202020204" pitchFamily="34" charset="0"/>
              <a:buChar char="•"/>
            </a:pPr>
            <a:r>
              <a:rPr lang="en-US" altLang="en-US" sz="2400" dirty="0">
                <a:latin typeface="Calibri" panose="020F0502020204030204" pitchFamily="34" charset="0"/>
              </a:rPr>
              <a:t>The change in flux is negative since it is turned off.</a:t>
            </a:r>
          </a:p>
          <a:p>
            <a:pPr eaLnBrk="1" hangingPunct="1">
              <a:spcBef>
                <a:spcPct val="20000"/>
              </a:spcBef>
            </a:pPr>
            <a:r>
              <a:rPr lang="en-US" altLang="en-US" sz="2400" dirty="0">
                <a:latin typeface="Calibri" panose="020F0502020204030204" pitchFamily="34" charset="0"/>
              </a:rPr>
              <a:t>The induced emf is  </a:t>
            </a:r>
            <a:r>
              <a:rPr lang="en-US" altLang="en-US" sz="2000" dirty="0">
                <a:latin typeface="French Script MT" panose="03020402040607040605" pitchFamily="66" charset="0"/>
              </a:rPr>
              <a:t>E</a:t>
            </a:r>
            <a:r>
              <a:rPr lang="en-US" altLang="en-US" sz="2000" dirty="0">
                <a:latin typeface="Calibri" panose="020F0502020204030204" pitchFamily="34" charset="0"/>
              </a:rPr>
              <a:t> = </a:t>
            </a:r>
            <a:r>
              <a:rPr lang="en-US" altLang="en-US" sz="2000" dirty="0">
                <a:latin typeface="Symbol" panose="05050102010706020507" pitchFamily="18" charset="2"/>
              </a:rPr>
              <a:t>-</a:t>
            </a:r>
            <a:r>
              <a:rPr lang="en-US" altLang="en-US" sz="2000" i="1" dirty="0">
                <a:latin typeface="Times New Roman" panose="02020603050405020304" pitchFamily="18" charset="0"/>
              </a:rPr>
              <a:t>N</a:t>
            </a:r>
            <a:r>
              <a:rPr lang="en-US" altLang="en-US" sz="2000" dirty="0">
                <a:latin typeface="Calibri" panose="020F0502020204030204" pitchFamily="34" charset="0"/>
              </a:rPr>
              <a:t> </a:t>
            </a:r>
            <a:r>
              <a:rPr lang="en-US" altLang="en-US" sz="2000" dirty="0">
                <a:latin typeface="Symbol" panose="05050102010706020507" pitchFamily="18" charset="2"/>
              </a:rPr>
              <a:t>DF</a:t>
            </a:r>
            <a:r>
              <a:rPr lang="en-US" altLang="en-US" sz="2000" dirty="0">
                <a:latin typeface="Calibri" panose="020F0502020204030204" pitchFamily="34" charset="0"/>
              </a:rPr>
              <a:t>/</a:t>
            </a:r>
            <a:r>
              <a:rPr lang="en-US" altLang="en-US" sz="2000" dirty="0">
                <a:latin typeface="Symbol" panose="05050102010706020507" pitchFamily="18" charset="2"/>
              </a:rPr>
              <a:t>D</a:t>
            </a:r>
            <a:r>
              <a:rPr lang="en-US" altLang="en-US" sz="2000" i="1" dirty="0">
                <a:latin typeface="Times New Roman" panose="02020603050405020304" pitchFamily="18" charset="0"/>
              </a:rPr>
              <a:t>t  </a:t>
            </a:r>
            <a:r>
              <a:rPr lang="en-US" altLang="en-US" sz="2000" dirty="0">
                <a:latin typeface="Calibri" panose="020F0502020204030204" pitchFamily="34" charset="0"/>
              </a:rPr>
              <a:t>= -(200)(-0.0050 Tm</a:t>
            </a:r>
            <a:r>
              <a:rPr lang="en-US" altLang="en-US" sz="2000" baseline="30000" dirty="0">
                <a:latin typeface="Calibri" panose="020F0502020204030204" pitchFamily="34" charset="0"/>
              </a:rPr>
              <a:t>2</a:t>
            </a:r>
            <a:r>
              <a:rPr lang="en-US" altLang="en-US" sz="2000" dirty="0">
                <a:latin typeface="Calibri" panose="020F0502020204030204" pitchFamily="34" charset="0"/>
              </a:rPr>
              <a:t>) / (0.20 s)</a:t>
            </a:r>
          </a:p>
          <a:p>
            <a:pPr lvl="1" eaLnBrk="1" hangingPunct="1">
              <a:spcBef>
                <a:spcPct val="20000"/>
              </a:spcBef>
            </a:pPr>
            <a:r>
              <a:rPr lang="en-US" altLang="en-US" sz="2000" dirty="0">
                <a:latin typeface="Calibri" panose="020F0502020204030204" pitchFamily="34" charset="0"/>
              </a:rPr>
              <a:t> </a:t>
            </a:r>
            <a:r>
              <a:rPr lang="en-US" altLang="en-US" sz="2000" dirty="0">
                <a:latin typeface="French Script MT" panose="03020402040607040605" pitchFamily="66" charset="0"/>
              </a:rPr>
              <a:t>E</a:t>
            </a:r>
            <a:r>
              <a:rPr lang="en-US" altLang="en-US" sz="2000" dirty="0">
                <a:latin typeface="Calibri" panose="020F0502020204030204" pitchFamily="34" charset="0"/>
              </a:rPr>
              <a:t> = </a:t>
            </a:r>
            <a:r>
              <a:rPr lang="en-US" altLang="en-US" sz="2000" dirty="0">
                <a:latin typeface="Symbol" panose="05050102010706020507" pitchFamily="18" charset="2"/>
              </a:rPr>
              <a:t>D</a:t>
            </a:r>
            <a:r>
              <a:rPr lang="en-US" altLang="en-US" sz="2000" i="1" dirty="0">
                <a:latin typeface="Times New Roman" panose="02020603050405020304" pitchFamily="18" charset="0"/>
              </a:rPr>
              <a:t>V</a:t>
            </a:r>
            <a:r>
              <a:rPr lang="en-US" altLang="en-US" sz="2000" dirty="0">
                <a:latin typeface="Calibri" panose="020F0502020204030204" pitchFamily="34" charset="0"/>
              </a:rPr>
              <a:t> = 5.0 V</a:t>
            </a:r>
          </a:p>
        </p:txBody>
      </p:sp>
      <p:sp>
        <p:nvSpPr>
          <p:cNvPr id="7" name="Rectangle 6"/>
          <p:cNvSpPr>
            <a:spLocks noChangeArrowheads="1"/>
          </p:cNvSpPr>
          <p:nvPr/>
        </p:nvSpPr>
        <p:spPr bwMode="auto">
          <a:xfrm>
            <a:off x="304800" y="5105400"/>
            <a:ext cx="7315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Calibri" panose="020F0502020204030204" pitchFamily="34" charset="0"/>
              </a:rPr>
              <a:t>The induced current comes from Ohm’s Law.</a:t>
            </a:r>
          </a:p>
          <a:p>
            <a:pPr lvl="1" eaLnBrk="1" hangingPunct="1"/>
            <a:r>
              <a:rPr lang="en-US" altLang="en-US" sz="2400" i="1">
                <a:latin typeface="Times New Roman" panose="02020603050405020304" pitchFamily="18" charset="0"/>
              </a:rPr>
              <a:t>I = V/R  </a:t>
            </a:r>
            <a:r>
              <a:rPr lang="en-US" altLang="en-US" sz="2400">
                <a:latin typeface="Calibri" panose="020F0502020204030204" pitchFamily="34" charset="0"/>
              </a:rPr>
              <a:t>= (5.0 V) / (25 </a:t>
            </a:r>
            <a:r>
              <a:rPr lang="en-US" altLang="en-US" sz="2400">
                <a:latin typeface="Symbol" panose="05050102010706020507" pitchFamily="18" charset="2"/>
              </a:rPr>
              <a:t>W</a:t>
            </a:r>
            <a:r>
              <a:rPr lang="en-US" altLang="en-US" sz="2400">
                <a:latin typeface="Calibri" panose="020F0502020204030204" pitchFamily="34" charset="0"/>
              </a:rPr>
              <a:t>)  = 0.20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304800" y="914400"/>
            <a:ext cx="8594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Consider the circuit </a:t>
            </a:r>
            <a:r>
              <a:rPr lang="ar-SA" altLang="en-US" sz="2400">
                <a:latin typeface="Calibri" panose="020F0502020204030204" pitchFamily="34" charset="0"/>
              </a:rPr>
              <a:t>.</a:t>
            </a:r>
            <a:r>
              <a:rPr lang="en-US" altLang="en-US" sz="2400">
                <a:latin typeface="Calibri" panose="020F0502020204030204" pitchFamily="34" charset="0"/>
              </a:rPr>
              <a:t>the length of the moving rod is</a:t>
            </a:r>
            <a:r>
              <a:rPr lang="ar-SA" altLang="en-US" sz="2400">
                <a:latin typeface="Calibri" panose="020F0502020204030204" pitchFamily="34" charset="0"/>
              </a:rPr>
              <a:t> </a:t>
            </a:r>
            <a:r>
              <a:rPr lang="en-US" altLang="en-US" sz="2400">
                <a:latin typeface="Calibri" panose="020F0502020204030204" pitchFamily="34" charset="0"/>
              </a:rPr>
              <a:t>0.2</a:t>
            </a:r>
            <a:r>
              <a:rPr lang="ar-SA" altLang="en-US" sz="2400">
                <a:latin typeface="Calibri" panose="020F0502020204030204" pitchFamily="34" charset="0"/>
              </a:rPr>
              <a:t> </a:t>
            </a:r>
            <a:r>
              <a:rPr lang="en-US" altLang="en-US" sz="2400">
                <a:latin typeface="Calibri" panose="020F0502020204030204" pitchFamily="34" charset="0"/>
              </a:rPr>
              <a:t>m, its speed is 0.1m/s</a:t>
            </a:r>
            <a:r>
              <a:rPr lang="ar-SA" altLang="en-US" sz="2400">
                <a:latin typeface="Calibri" panose="020F0502020204030204" pitchFamily="34" charset="0"/>
              </a:rPr>
              <a:t> , </a:t>
            </a:r>
            <a:r>
              <a:rPr lang="en-US" altLang="en-US" sz="2400">
                <a:latin typeface="Calibri" panose="020F0502020204030204" pitchFamily="34" charset="0"/>
              </a:rPr>
              <a:t>the magnetic field-strength is 1T</a:t>
            </a:r>
            <a:r>
              <a:rPr lang="ar-SA" altLang="en-US" sz="2400">
                <a:latin typeface="Calibri" panose="020F0502020204030204" pitchFamily="34" charset="0"/>
              </a:rPr>
              <a:t>), </a:t>
            </a:r>
            <a:r>
              <a:rPr lang="en-US" altLang="en-US" sz="2400">
                <a:latin typeface="Calibri" panose="020F0502020204030204" pitchFamily="34" charset="0"/>
              </a:rPr>
              <a:t>and the resistance of the circuit is 0.02</a:t>
            </a:r>
            <a:r>
              <a:rPr lang="el-GR" altLang="en-US" sz="2400">
                <a:latin typeface="Calibri" panose="020F0502020204030204" pitchFamily="34" charset="0"/>
              </a:rPr>
              <a:t>Ω</a:t>
            </a:r>
            <a:r>
              <a:rPr lang="en-US" altLang="en-US" sz="2400">
                <a:latin typeface="Calibri" panose="020F0502020204030204" pitchFamily="34" charset="0"/>
              </a:rPr>
              <a:t>)</a:t>
            </a:r>
            <a:endParaRPr lang="el-GR" altLang="en-US" sz="2400">
              <a:latin typeface="Calibri" panose="020F0502020204030204" pitchFamily="34" charset="0"/>
            </a:endParaRPr>
          </a:p>
        </p:txBody>
      </p:sp>
      <p:sp>
        <p:nvSpPr>
          <p:cNvPr id="24579" name="Rectangle 9"/>
          <p:cNvSpPr>
            <a:spLocks noChangeArrowheads="1"/>
          </p:cNvSpPr>
          <p:nvPr/>
        </p:nvSpPr>
        <p:spPr bwMode="auto">
          <a:xfrm>
            <a:off x="395288" y="2349500"/>
            <a:ext cx="78454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1.What is the emf generated around the circuit? </a:t>
            </a: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r>
              <a:rPr lang="en-US" altLang="en-US" sz="2400" dirty="0">
                <a:latin typeface="Calibri" panose="020F0502020204030204" pitchFamily="34" charset="0"/>
              </a:rPr>
              <a:t>2.What current flows around the circuit? </a:t>
            </a: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p:txBody>
      </p:sp>
      <p:pic>
        <p:nvPicPr>
          <p:cNvPr id="604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852738"/>
            <a:ext cx="41862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953000"/>
            <a:ext cx="29511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5"/>
          <p:cNvSpPr>
            <a:spLocks noChangeArrowheads="1"/>
          </p:cNvSpPr>
          <p:nvPr/>
        </p:nvSpPr>
        <p:spPr bwMode="auto">
          <a:xfrm>
            <a:off x="838200" y="304800"/>
            <a:ext cx="1595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0B050"/>
                </a:solidFill>
                <a:latin typeface="Calibri" panose="020F0502020204030204" pitchFamily="34" charset="0"/>
              </a:rPr>
              <a:t>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26"/>
                                        </p:tgtEl>
                                        <p:attrNameLst>
                                          <p:attrName>style.visibility</p:attrName>
                                        </p:attrNameLst>
                                      </p:cBhvr>
                                      <p:to>
                                        <p:strVal val="visible"/>
                                      </p:to>
                                    </p:set>
                                    <p:anim calcmode="lin" valueType="num">
                                      <p:cBhvr additive="base">
                                        <p:cTn id="7" dur="500" fill="hold"/>
                                        <p:tgtEl>
                                          <p:spTgt spid="60426"/>
                                        </p:tgtEl>
                                        <p:attrNameLst>
                                          <p:attrName>ppt_x</p:attrName>
                                        </p:attrNameLst>
                                      </p:cBhvr>
                                      <p:tavLst>
                                        <p:tav tm="0">
                                          <p:val>
                                            <p:strVal val="#ppt_x"/>
                                          </p:val>
                                        </p:tav>
                                        <p:tav tm="100000">
                                          <p:val>
                                            <p:strVal val="#ppt_x"/>
                                          </p:val>
                                        </p:tav>
                                      </p:tavLst>
                                    </p:anim>
                                    <p:anim calcmode="lin" valueType="num">
                                      <p:cBhvr additive="base">
                                        <p:cTn id="8" dur="500" fill="hold"/>
                                        <p:tgtEl>
                                          <p:spTgt spid="604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427"/>
                                        </p:tgtEl>
                                        <p:attrNameLst>
                                          <p:attrName>style.visibility</p:attrName>
                                        </p:attrNameLst>
                                      </p:cBhvr>
                                      <p:to>
                                        <p:strVal val="visible"/>
                                      </p:to>
                                    </p:set>
                                    <p:anim calcmode="lin" valueType="num">
                                      <p:cBhvr additive="base">
                                        <p:cTn id="13" dur="500" fill="hold"/>
                                        <p:tgtEl>
                                          <p:spTgt spid="60427"/>
                                        </p:tgtEl>
                                        <p:attrNameLst>
                                          <p:attrName>ppt_x</p:attrName>
                                        </p:attrNameLst>
                                      </p:cBhvr>
                                      <p:tavLst>
                                        <p:tav tm="0">
                                          <p:val>
                                            <p:strVal val="#ppt_x"/>
                                          </p:val>
                                        </p:tav>
                                        <p:tav tm="100000">
                                          <p:val>
                                            <p:strVal val="#ppt_x"/>
                                          </p:val>
                                        </p:tav>
                                      </p:tavLst>
                                    </p:anim>
                                    <p:anim calcmode="lin" valueType="num">
                                      <p:cBhvr additive="base">
                                        <p:cTn id="14" dur="500" fill="hold"/>
                                        <p:tgtEl>
                                          <p:spTgt spid="60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381000" y="981075"/>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3.What is the magnitude and direction of the force acting on the moving rod due to the fact that a current is flowing along it?</a:t>
            </a:r>
          </a:p>
          <a:p>
            <a:pPr eaLnBrk="1" hangingPunct="1"/>
            <a:r>
              <a:rPr lang="ar-SA" altLang="en-US" sz="2400">
                <a:latin typeface="Calibri" panose="020F0502020204030204" pitchFamily="34" charset="0"/>
              </a:rPr>
              <a:t/>
            </a:r>
            <a:br>
              <a:rPr lang="ar-SA" altLang="en-US" sz="2400">
                <a:latin typeface="Calibri" panose="020F0502020204030204" pitchFamily="34" charset="0"/>
              </a:rPr>
            </a:br>
            <a:endParaRPr lang="en-US" altLang="en-US" sz="2400">
              <a:latin typeface="Calibri" panose="020F0502020204030204" pitchFamily="34" charset="0"/>
            </a:endParaRPr>
          </a:p>
        </p:txBody>
      </p:sp>
      <p:pic>
        <p:nvPicPr>
          <p:cNvPr id="614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928938"/>
            <a:ext cx="80533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7"/>
          <p:cNvSpPr>
            <a:spLocks noChangeArrowheads="1"/>
          </p:cNvSpPr>
          <p:nvPr/>
        </p:nvSpPr>
        <p:spPr bwMode="auto">
          <a:xfrm>
            <a:off x="611188" y="3933825"/>
            <a:ext cx="663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alibri" panose="020F0502020204030204" pitchFamily="34" charset="0"/>
              </a:rPr>
              <a:t>4.What is the power delivered by the applied force?</a:t>
            </a:r>
          </a:p>
        </p:txBody>
      </p:sp>
      <p:graphicFrame>
        <p:nvGraphicFramePr>
          <p:cNvPr id="7170" name="Object 3"/>
          <p:cNvGraphicFramePr>
            <a:graphicFrameLocks noChangeAspect="1"/>
          </p:cNvGraphicFramePr>
          <p:nvPr/>
        </p:nvGraphicFramePr>
        <p:xfrm>
          <a:off x="1295400" y="1981200"/>
          <a:ext cx="5791200" cy="533400"/>
        </p:xfrm>
        <a:graphic>
          <a:graphicData uri="http://schemas.openxmlformats.org/presentationml/2006/ole">
            <mc:AlternateContent xmlns:mc="http://schemas.openxmlformats.org/markup-compatibility/2006">
              <mc:Choice xmlns:v="urn:schemas-microsoft-com:vml" Requires="v">
                <p:oleObj spid="_x0000_s7183" name="Equation" r:id="rId4" imgW="1688760" imgH="177480" progId="Equation.3">
                  <p:embed/>
                </p:oleObj>
              </mc:Choice>
              <mc:Fallback>
                <p:oleObj name="Equation" r:id="rId4" imgW="1688760" imgH="177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5791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5"/>
          <p:cNvGraphicFramePr>
            <a:graphicFrameLocks noChangeAspect="1"/>
          </p:cNvGraphicFramePr>
          <p:nvPr/>
        </p:nvGraphicFramePr>
        <p:xfrm>
          <a:off x="914400" y="4495800"/>
          <a:ext cx="4191000" cy="990600"/>
        </p:xfrm>
        <a:graphic>
          <a:graphicData uri="http://schemas.openxmlformats.org/presentationml/2006/ole">
            <mc:AlternateContent xmlns:mc="http://schemas.openxmlformats.org/markup-compatibility/2006">
              <mc:Choice xmlns:v="urn:schemas-microsoft-com:vml" Requires="v">
                <p:oleObj spid="_x0000_s7184" name="Equation" r:id="rId6" imgW="1663560" imgH="406080" progId="Equation.3">
                  <p:embed/>
                </p:oleObj>
              </mc:Choice>
              <mc:Fallback>
                <p:oleObj name="Equation" r:id="rId6" imgW="1663560" imgH="4060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495800"/>
                        <a:ext cx="4191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additive="base">
                                        <p:cTn id="7" dur="500" fill="hold"/>
                                        <p:tgtEl>
                                          <p:spTgt spid="61446"/>
                                        </p:tgtEl>
                                        <p:attrNameLst>
                                          <p:attrName>ppt_x</p:attrName>
                                        </p:attrNameLst>
                                      </p:cBhvr>
                                      <p:tavLst>
                                        <p:tav tm="0">
                                          <p:val>
                                            <p:strVal val="#ppt_x"/>
                                          </p:val>
                                        </p:tav>
                                        <p:tav tm="100000">
                                          <p:val>
                                            <p:strVal val="#ppt_x"/>
                                          </p:val>
                                        </p:tav>
                                      </p:tavLst>
                                    </p:anim>
                                    <p:anim calcmode="lin" valueType="num">
                                      <p:cBhvr additive="base">
                                        <p:cTn id="8" dur="500" fill="hold"/>
                                        <p:tgtEl>
                                          <p:spTgt spid="614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2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99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228600" y="2286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Wingdings" panose="05000000000000000000" pitchFamily="2" charset="2"/>
              <a:buNone/>
            </a:pPr>
            <a:r>
              <a:rPr lang="en-US" altLang="en-US" sz="2800" b="1">
                <a:solidFill>
                  <a:srgbClr val="000000"/>
                </a:solidFill>
                <a:latin typeface="Calibri" panose="020F0502020204030204" pitchFamily="34" charset="0"/>
              </a:rPr>
              <a:t>Lenz’s Law</a:t>
            </a:r>
          </a:p>
        </p:txBody>
      </p:sp>
      <p:pic>
        <p:nvPicPr>
          <p:cNvPr id="12291" name="Picture 8"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0"/>
            <a:ext cx="4495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14"/>
          <p:cNvSpPr txBox="1">
            <a:spLocks noChangeArrowheads="1"/>
          </p:cNvSpPr>
          <p:nvPr/>
        </p:nvSpPr>
        <p:spPr bwMode="auto">
          <a:xfrm>
            <a:off x="5257800" y="762000"/>
            <a:ext cx="3352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Times New Roman" panose="02020603050405020304" pitchFamily="18" charset="0"/>
              </a:rPr>
              <a:t>The </a:t>
            </a:r>
            <a:r>
              <a:rPr lang="en-US" altLang="en-US" sz="2400" dirty="0" smtClean="0">
                <a:latin typeface="Times New Roman" panose="02020603050405020304" pitchFamily="18" charset="0"/>
              </a:rPr>
              <a:t>magnet </a:t>
            </a:r>
            <a:r>
              <a:rPr lang="en-US" altLang="en-US" sz="2400" dirty="0">
                <a:latin typeface="Times New Roman" panose="02020603050405020304" pitchFamily="18" charset="0"/>
              </a:rPr>
              <a:t>is moving away from the coil so the magnetic field is decreasing, thus the current is in a direction to off-set the decrease.</a:t>
            </a:r>
            <a:endParaRPr lang="es-ES" altLang="en-US" sz="2400" dirty="0">
              <a:latin typeface="Times New Roman" panose="02020603050405020304" pitchFamily="18" charset="0"/>
            </a:endParaRPr>
          </a:p>
        </p:txBody>
      </p:sp>
      <p:sp>
        <p:nvSpPr>
          <p:cNvPr id="12293" name="Text Box 15"/>
          <p:cNvSpPr txBox="1">
            <a:spLocks noChangeArrowheads="1"/>
          </p:cNvSpPr>
          <p:nvPr/>
        </p:nvSpPr>
        <p:spPr bwMode="auto">
          <a:xfrm>
            <a:off x="914400" y="3733800"/>
            <a:ext cx="304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Times New Roman" panose="02020603050405020304" pitchFamily="18" charset="0"/>
              </a:rPr>
              <a:t>The </a:t>
            </a:r>
            <a:r>
              <a:rPr lang="en-US" altLang="en-US" sz="2400" dirty="0" smtClean="0">
                <a:latin typeface="Times New Roman" panose="02020603050405020304" pitchFamily="18" charset="0"/>
              </a:rPr>
              <a:t>magnet </a:t>
            </a:r>
            <a:r>
              <a:rPr lang="en-US" altLang="en-US" sz="2400" dirty="0">
                <a:latin typeface="Times New Roman" panose="02020603050405020304" pitchFamily="18" charset="0"/>
              </a:rPr>
              <a:t>is moving toward the coil so the magnetic field is increasing, thus the current is in a direction to off-set the increase.</a:t>
            </a:r>
            <a:endParaRPr lang="es-ES" altLang="en-US" sz="2400" dirty="0">
              <a:latin typeface="Times New Roman" panose="02020603050405020304" pitchFamily="18" charset="0"/>
            </a:endParaRPr>
          </a:p>
        </p:txBody>
      </p:sp>
      <p:pic>
        <p:nvPicPr>
          <p:cNvPr id="12294" name="Picture 10" descr="msotw9_te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50292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304800" y="1219200"/>
            <a:ext cx="861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If the magnet is held stationary and the coil is </a:t>
            </a:r>
            <a:r>
              <a:rPr lang="en-US" altLang="en-US" sz="2400" dirty="0">
                <a:solidFill>
                  <a:srgbClr val="FF0000"/>
                </a:solidFill>
                <a:latin typeface="Times New Roman" panose="02020603050405020304" pitchFamily="18" charset="0"/>
                <a:cs typeface="Times New Roman" panose="02020603050405020304" pitchFamily="18" charset="0"/>
              </a:rPr>
              <a:t>moved toward or away </a:t>
            </a:r>
            <a:r>
              <a:rPr lang="en-US" altLang="en-US" sz="2400" dirty="0">
                <a:latin typeface="Times New Roman" panose="02020603050405020304" pitchFamily="18" charset="0"/>
                <a:cs typeface="Times New Roman" panose="02020603050405020304" pitchFamily="18" charset="0"/>
              </a:rPr>
              <a:t>from the magnet, </a:t>
            </a:r>
            <a:r>
              <a:rPr lang="en-US" altLang="en-US" sz="2400" dirty="0">
                <a:solidFill>
                  <a:srgbClr val="FF0000"/>
                </a:solidFill>
                <a:latin typeface="Times New Roman" panose="02020603050405020304" pitchFamily="18" charset="0"/>
                <a:cs typeface="Times New Roman" panose="02020603050405020304" pitchFamily="18" charset="0"/>
              </a:rPr>
              <a:t>the galvanometer needle will also deflect.</a:t>
            </a:r>
          </a:p>
          <a:p>
            <a:pPr eaLnBrk="1" hangingPunct="1">
              <a:spcBef>
                <a:spcPct val="2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From these observations, you can conclude that </a:t>
            </a:r>
            <a:r>
              <a:rPr lang="en-US" altLang="en-US" sz="2400" dirty="0">
                <a:solidFill>
                  <a:srgbClr val="FF0000"/>
                </a:solidFill>
                <a:latin typeface="Times New Roman" panose="02020603050405020304" pitchFamily="18" charset="0"/>
                <a:cs typeface="Times New Roman" panose="02020603050405020304" pitchFamily="18" charset="0"/>
              </a:rPr>
              <a:t>a current </a:t>
            </a:r>
            <a:r>
              <a:rPr lang="en-US" altLang="en-US" sz="2400" dirty="0">
                <a:latin typeface="Times New Roman" panose="02020603050405020304" pitchFamily="18" charset="0"/>
                <a:cs typeface="Times New Roman" panose="02020603050405020304" pitchFamily="18" charset="0"/>
              </a:rPr>
              <a:t>is set up in the circuit as long as there is </a:t>
            </a:r>
            <a:r>
              <a:rPr lang="en-US" altLang="en-US" sz="2400" dirty="0">
                <a:solidFill>
                  <a:srgbClr val="FF0000"/>
                </a:solidFill>
                <a:latin typeface="Times New Roman" panose="02020603050405020304" pitchFamily="18" charset="0"/>
                <a:cs typeface="Times New Roman" panose="02020603050405020304" pitchFamily="18" charset="0"/>
              </a:rPr>
              <a:t>relative motion between the magnet and the coil.</a:t>
            </a:r>
          </a:p>
          <a:p>
            <a:pPr eaLnBrk="1" hangingPunct="1">
              <a:spcBef>
                <a:spcPct val="2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This </a:t>
            </a:r>
            <a:r>
              <a:rPr lang="en-US" altLang="en-US" sz="2400" dirty="0">
                <a:solidFill>
                  <a:srgbClr val="FF0000"/>
                </a:solidFill>
                <a:latin typeface="Times New Roman" panose="02020603050405020304" pitchFamily="18" charset="0"/>
                <a:cs typeface="Times New Roman" panose="02020603050405020304" pitchFamily="18" charset="0"/>
              </a:rPr>
              <a:t>current is set up </a:t>
            </a:r>
            <a:r>
              <a:rPr lang="en-US" altLang="en-US" sz="2400" dirty="0">
                <a:latin typeface="Times New Roman" panose="02020603050405020304" pitchFamily="18" charset="0"/>
                <a:cs typeface="Times New Roman" panose="02020603050405020304" pitchFamily="18" charset="0"/>
              </a:rPr>
              <a:t>in the circuit even though </a:t>
            </a:r>
            <a:r>
              <a:rPr lang="en-US" altLang="en-US" sz="2400" dirty="0">
                <a:solidFill>
                  <a:srgbClr val="FF0000"/>
                </a:solidFill>
                <a:latin typeface="Times New Roman" panose="02020603050405020304" pitchFamily="18" charset="0"/>
                <a:cs typeface="Times New Roman" panose="02020603050405020304" pitchFamily="18" charset="0"/>
              </a:rPr>
              <a:t>there are no batteries in the circuit.</a:t>
            </a:r>
          </a:p>
          <a:p>
            <a:pPr eaLnBrk="1" hangingPunct="1">
              <a:spcBef>
                <a:spcPct val="20000"/>
              </a:spcBef>
              <a:buFont typeface="Arial" panose="020B0604020202020204" pitchFamily="34" charset="0"/>
              <a:buChar char="•"/>
            </a:pPr>
            <a:r>
              <a:rPr lang="en-US" altLang="en-US" sz="2400" dirty="0">
                <a:solidFill>
                  <a:srgbClr val="FF0000"/>
                </a:solidFill>
                <a:latin typeface="Times New Roman" panose="02020603050405020304" pitchFamily="18" charset="0"/>
                <a:cs typeface="Times New Roman" panose="02020603050405020304" pitchFamily="18" charset="0"/>
              </a:rPr>
              <a:t>The current is said to be an induced current, which is produced by an induced </a:t>
            </a:r>
            <a:r>
              <a:rPr lang="en-US" altLang="en-US" sz="2400" dirty="0" err="1" smtClean="0">
                <a:solidFill>
                  <a:srgbClr val="FF0000"/>
                </a:solidFill>
                <a:latin typeface="Times New Roman" panose="02020603050405020304" pitchFamily="18" charset="0"/>
                <a:cs typeface="Times New Roman" panose="02020603050405020304" pitchFamily="18" charset="0"/>
              </a:rPr>
              <a:t>emf</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5562600" cy="914400"/>
          </a:xfrm>
          <a:prstGeom prst="rect">
            <a:avLst/>
          </a:prstGeom>
        </p:spPr>
        <p:txBody>
          <a:bodyPr/>
          <a:lstStyle/>
          <a:p>
            <a:pPr algn="ctr" fontAlgn="auto">
              <a:spcAft>
                <a:spcPts val="0"/>
              </a:spcAft>
              <a:defRPr/>
            </a:pPr>
            <a:r>
              <a:rPr lang="en-US" sz="3600" dirty="0">
                <a:solidFill>
                  <a:srgbClr val="FF0000"/>
                </a:solidFill>
                <a:latin typeface="+mj-lt"/>
                <a:ea typeface="+mj-ea"/>
                <a:cs typeface="+mj-cs"/>
              </a:rPr>
              <a:t>Faraday’s Experiment</a:t>
            </a:r>
          </a:p>
        </p:txBody>
      </p:sp>
      <p:sp>
        <p:nvSpPr>
          <p:cNvPr id="14339" name="Content Placeholder 2"/>
          <p:cNvSpPr txBox="1">
            <a:spLocks/>
          </p:cNvSpPr>
          <p:nvPr/>
        </p:nvSpPr>
        <p:spPr bwMode="auto">
          <a:xfrm>
            <a:off x="3886200" y="609600"/>
            <a:ext cx="5257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a:latin typeface="Calibri" panose="020F0502020204030204" pitchFamily="34" charset="0"/>
              </a:rPr>
              <a:t>A coil is connected to a switch and a battery.</a:t>
            </a:r>
          </a:p>
          <a:p>
            <a:pPr eaLnBrk="1" hangingPunct="1">
              <a:spcBef>
                <a:spcPct val="20000"/>
              </a:spcBef>
              <a:buFont typeface="Arial" panose="020B0604020202020204" pitchFamily="34" charset="0"/>
              <a:buChar char="•"/>
            </a:pPr>
            <a:r>
              <a:rPr lang="en-US" altLang="en-US" sz="2400">
                <a:latin typeface="Calibri" panose="020F0502020204030204" pitchFamily="34" charset="0"/>
              </a:rPr>
              <a:t>This is called the primary coil and the circuit is called the primary circuit.</a:t>
            </a:r>
          </a:p>
          <a:p>
            <a:pPr eaLnBrk="1" hangingPunct="1">
              <a:spcBef>
                <a:spcPct val="20000"/>
              </a:spcBef>
              <a:buFont typeface="Arial" panose="020B0604020202020204" pitchFamily="34" charset="0"/>
              <a:buChar char="•"/>
            </a:pPr>
            <a:r>
              <a:rPr lang="en-US" altLang="en-US" sz="2400">
                <a:latin typeface="Calibri" panose="020F0502020204030204" pitchFamily="34" charset="0"/>
              </a:rPr>
              <a:t>The coil is wrapped around an iron ring to intensify the magnetic field produced by the current through the coil.</a:t>
            </a:r>
          </a:p>
          <a:p>
            <a:pPr eaLnBrk="1" hangingPunct="1">
              <a:spcBef>
                <a:spcPct val="20000"/>
              </a:spcBef>
            </a:pPr>
            <a:endParaRPr lang="en-US" altLang="en-US" sz="2800">
              <a:latin typeface="Calibri" panose="020F0502020204030204" pitchFamily="34" charset="0"/>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96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Content Placeholder 2"/>
          <p:cNvSpPr txBox="1">
            <a:spLocks/>
          </p:cNvSpPr>
          <p:nvPr/>
        </p:nvSpPr>
        <p:spPr bwMode="auto">
          <a:xfrm>
            <a:off x="228600" y="4038600"/>
            <a:ext cx="8763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dirty="0">
                <a:latin typeface="Calibri" panose="020F0502020204030204" pitchFamily="34" charset="0"/>
              </a:rPr>
              <a:t>A second coil, on the right, is </a:t>
            </a:r>
            <a:r>
              <a:rPr lang="en-US" altLang="en-US" sz="2400" dirty="0" smtClean="0">
                <a:latin typeface="Calibri" panose="020F0502020204030204" pitchFamily="34" charset="0"/>
              </a:rPr>
              <a:t>wrapped around </a:t>
            </a:r>
            <a:r>
              <a:rPr lang="en-US" altLang="en-US" sz="2400" dirty="0">
                <a:latin typeface="Calibri" panose="020F0502020204030204" pitchFamily="34" charset="0"/>
              </a:rPr>
              <a:t>the iron ring and is connected to a galvanometer</a:t>
            </a:r>
            <a:r>
              <a:rPr lang="en-US" altLang="en-US" sz="2400" dirty="0" smtClean="0">
                <a:latin typeface="Calibri" panose="020F0502020204030204" pitchFamily="34" charset="0"/>
              </a:rPr>
              <a:t>.</a:t>
            </a:r>
            <a:endParaRPr lang="en-US" altLang="en-US" sz="2400" dirty="0">
              <a:latin typeface="Calibri" panose="020F0502020204030204" pitchFamily="34" charset="0"/>
            </a:endParaRPr>
          </a:p>
          <a:p>
            <a:pPr eaLnBrk="1" hangingPunct="1">
              <a:spcBef>
                <a:spcPct val="20000"/>
              </a:spcBef>
              <a:buFont typeface="Arial" panose="020B0604020202020204" pitchFamily="34" charset="0"/>
              <a:buChar char="•"/>
            </a:pPr>
            <a:r>
              <a:rPr lang="en-US" altLang="en-US" sz="2400" dirty="0">
                <a:latin typeface="Calibri" panose="020F0502020204030204" pitchFamily="34" charset="0"/>
              </a:rPr>
              <a:t>This is secondary coil and the circuit is the secondary circuit.</a:t>
            </a:r>
          </a:p>
          <a:p>
            <a:pPr eaLnBrk="1" hangingPunct="1">
              <a:spcBef>
                <a:spcPct val="20000"/>
              </a:spcBef>
              <a:buFont typeface="Arial" panose="020B0604020202020204" pitchFamily="34" charset="0"/>
              <a:buChar char="•"/>
            </a:pPr>
            <a:r>
              <a:rPr lang="en-US" altLang="en-US" sz="2400" dirty="0">
                <a:latin typeface="Calibri" panose="020F0502020204030204" pitchFamily="34" charset="0"/>
              </a:rPr>
              <a:t>There is no battery in the secondary circuit and the secondary circuit is not connected to the primary coil.</a:t>
            </a:r>
          </a:p>
          <a:p>
            <a:pPr eaLnBrk="1" hangingPunct="1">
              <a:spcBef>
                <a:spcPct val="20000"/>
              </a:spcBef>
              <a:buFont typeface="Arial" panose="020B0604020202020204" pitchFamily="34" charset="0"/>
              <a:buChar char="•"/>
            </a:pPr>
            <a:endParaRPr lang="en-US" altLang="en-US" sz="2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txBox="1">
            <a:spLocks/>
          </p:cNvSpPr>
          <p:nvPr/>
        </p:nvSpPr>
        <p:spPr bwMode="auto">
          <a:xfrm>
            <a:off x="0" y="152400"/>
            <a:ext cx="914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en-US" altLang="en-US" sz="2000">
                <a:latin typeface="Calibri" panose="020F0502020204030204" pitchFamily="34" charset="0"/>
              </a:rPr>
              <a:t>The only purpose of this circuit is to detect any current that might be produced by a change in the magnetic field.</a:t>
            </a:r>
          </a:p>
          <a:p>
            <a:pPr eaLnBrk="1" hangingPunct="1">
              <a:spcBef>
                <a:spcPct val="20000"/>
              </a:spcBef>
              <a:buFont typeface="Arial" panose="020B0604020202020204" pitchFamily="34" charset="0"/>
              <a:buChar char="•"/>
            </a:pPr>
            <a:r>
              <a:rPr lang="en-US" altLang="en-US" sz="2000">
                <a:latin typeface="Calibri" panose="020F0502020204030204" pitchFamily="34" charset="0"/>
              </a:rPr>
              <a:t>When the switch in the primary circuit is closed, the galvanometer in the secondary circuit deflects in one direction and then returns to zero.</a:t>
            </a:r>
          </a:p>
        </p:txBody>
      </p:sp>
      <p:sp>
        <p:nvSpPr>
          <p:cNvPr id="15363" name="Content Placeholder 2"/>
          <p:cNvSpPr txBox="1">
            <a:spLocks/>
          </p:cNvSpPr>
          <p:nvPr/>
        </p:nvSpPr>
        <p:spPr bwMode="auto">
          <a:xfrm>
            <a:off x="0" y="1600200"/>
            <a:ext cx="8915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en-US" altLang="en-US" sz="2000">
                <a:latin typeface="Calibri" panose="020F0502020204030204" pitchFamily="34" charset="0"/>
              </a:rPr>
              <a:t>When the switch is opened, the galvanometer deflects in the opposite direction and again returns to zero.</a:t>
            </a:r>
          </a:p>
          <a:p>
            <a:pPr eaLnBrk="1" hangingPunct="1">
              <a:spcBef>
                <a:spcPct val="20000"/>
              </a:spcBef>
              <a:buFont typeface="Arial" panose="020B0604020202020204" pitchFamily="34" charset="0"/>
              <a:buChar char="•"/>
            </a:pPr>
            <a:r>
              <a:rPr lang="en-US" altLang="en-US" sz="2000">
                <a:latin typeface="Calibri" panose="020F0502020204030204" pitchFamily="34" charset="0"/>
              </a:rPr>
              <a:t>The galvanometer reads zero when there is a steady current in the primary circuit.</a:t>
            </a:r>
          </a:p>
        </p:txBody>
      </p:sp>
      <p:sp>
        <p:nvSpPr>
          <p:cNvPr id="15364" name="Content Placeholder 2"/>
          <p:cNvSpPr txBox="1">
            <a:spLocks/>
          </p:cNvSpPr>
          <p:nvPr/>
        </p:nvSpPr>
        <p:spPr bwMode="auto">
          <a:xfrm>
            <a:off x="76200" y="2895600"/>
            <a:ext cx="8915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en-US" altLang="en-US" sz="2000" dirty="0">
                <a:latin typeface="Calibri" panose="020F0502020204030204" pitchFamily="34" charset="0"/>
              </a:rPr>
              <a:t>Faraday concluded that an electric current can be produced by a changing magnetic field.</a:t>
            </a:r>
          </a:p>
          <a:p>
            <a:pPr eaLnBrk="1" hangingPunct="1">
              <a:spcBef>
                <a:spcPct val="20000"/>
              </a:spcBef>
              <a:buFont typeface="Arial" panose="020B0604020202020204" pitchFamily="34" charset="0"/>
              <a:buChar char="•"/>
            </a:pPr>
            <a:r>
              <a:rPr lang="en-US" altLang="en-US" sz="2000" dirty="0">
                <a:latin typeface="Calibri" panose="020F0502020204030204" pitchFamily="34" charset="0"/>
              </a:rPr>
              <a:t>A current cannot be produced by a steady magnetic field.</a:t>
            </a:r>
          </a:p>
          <a:p>
            <a:pPr eaLnBrk="1" hangingPunct="1">
              <a:spcBef>
                <a:spcPct val="20000"/>
              </a:spcBef>
              <a:buFont typeface="Arial" panose="020B0604020202020204" pitchFamily="34" charset="0"/>
              <a:buChar char="•"/>
            </a:pPr>
            <a:r>
              <a:rPr lang="en-US" altLang="en-US" sz="2000" dirty="0">
                <a:latin typeface="Calibri" panose="020F0502020204030204" pitchFamily="34" charset="0"/>
              </a:rPr>
              <a:t>The current that is produced in the secondary circuit occurs for only an instant while the magnetic field through the secondary coil is changing.</a:t>
            </a:r>
          </a:p>
          <a:p>
            <a:pPr eaLnBrk="1" hangingPunct="1">
              <a:spcBef>
                <a:spcPct val="20000"/>
              </a:spcBef>
              <a:buFont typeface="Arial" panose="020B0604020202020204" pitchFamily="34" charset="0"/>
              <a:buChar char="•"/>
            </a:pPr>
            <a:r>
              <a:rPr lang="en-US" altLang="en-US" sz="2000" dirty="0">
                <a:latin typeface="Calibri" panose="020F0502020204030204" pitchFamily="34" charset="0"/>
              </a:rPr>
              <a:t>In effect, the secondary circuit behaves as though there were a source of EMF connected to it for a short instant.</a:t>
            </a:r>
          </a:p>
          <a:p>
            <a:pPr eaLnBrk="1" hangingPunct="1">
              <a:spcBef>
                <a:spcPct val="20000"/>
              </a:spcBef>
              <a:buFont typeface="Arial" panose="020B0604020202020204" pitchFamily="34" charset="0"/>
              <a:buChar char="•"/>
            </a:pPr>
            <a:r>
              <a:rPr lang="en-US" altLang="en-US" sz="2000" b="1" dirty="0">
                <a:solidFill>
                  <a:srgbClr val="FF0000"/>
                </a:solidFill>
                <a:latin typeface="Calibri" panose="020F0502020204030204" pitchFamily="34" charset="0"/>
              </a:rPr>
              <a:t>An induced EMF is produced in the secondary circuit by the changing magnetic field.</a:t>
            </a:r>
          </a:p>
          <a:p>
            <a:pPr eaLnBrk="1" hangingPunct="1">
              <a:spcBef>
                <a:spcPct val="20000"/>
              </a:spcBef>
              <a:buFont typeface="Arial" panose="020B0604020202020204" pitchFamily="34" charset="0"/>
              <a:buChar char="•"/>
            </a:pPr>
            <a:endParaRPr lang="en-US" altLang="en-US" sz="2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nvGraphicFramePr>
        <p:xfrm>
          <a:off x="228600" y="2000250"/>
          <a:ext cx="4343400" cy="3638550"/>
        </p:xfrm>
        <a:graphic>
          <a:graphicData uri="http://schemas.openxmlformats.org/presentationml/2006/ole">
            <mc:AlternateContent xmlns:mc="http://schemas.openxmlformats.org/markup-compatibility/2006">
              <mc:Choice xmlns:v="urn:schemas-microsoft-com:vml" Requires="v">
                <p:oleObj spid="_x0000_s1042" name="Equation" r:id="rId3" imgW="1968480" imgH="1955520" progId="Equation.3">
                  <p:embed/>
                </p:oleObj>
              </mc:Choice>
              <mc:Fallback>
                <p:oleObj name="Equation" r:id="rId3" imgW="1968480" imgH="195552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00250"/>
                        <a:ext cx="43434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3"/>
          <p:cNvSpPr>
            <a:spLocks noChangeArrowheads="1"/>
          </p:cNvSpPr>
          <p:nvPr/>
        </p:nvSpPr>
        <p:spPr bwMode="auto">
          <a:xfrm>
            <a:off x="228600" y="93663"/>
            <a:ext cx="86868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In both experiments, an EMF is induced in a circuit when the magnetic flux through the circuit changes with time.</a:t>
            </a:r>
          </a:p>
          <a:p>
            <a:pPr eaLnBrk="1" hangingPunct="1"/>
            <a:r>
              <a:rPr lang="en-US" altLang="en-US" sz="2400" dirty="0">
                <a:latin typeface="Calibri" panose="020F0502020204030204" pitchFamily="34" charset="0"/>
              </a:rPr>
              <a:t>Faraday’s Law of Induction:  </a:t>
            </a:r>
            <a:r>
              <a:rPr lang="en-US" altLang="en-US" sz="2400" b="1" dirty="0">
                <a:latin typeface="Calibri" panose="020F0502020204030204" pitchFamily="34" charset="0"/>
              </a:rPr>
              <a:t>The EMF induced in a circuit is directly proportional to the time rate of change of magnetic flux through the circuit.</a:t>
            </a:r>
          </a:p>
          <a:p>
            <a:pPr eaLnBrk="1" hangingPunct="1"/>
            <a:endParaRPr lang="en-US" altLang="en-US" sz="2400" b="1" dirty="0">
              <a:latin typeface="Calibri" panose="020F0502020204030204" pitchFamily="34" charset="0"/>
            </a:endParaRPr>
          </a:p>
          <a:p>
            <a:pPr lvl="1" eaLnBrk="1" hangingPunct="1"/>
            <a:endParaRPr lang="en-US" altLang="en-US" sz="2000" dirty="0">
              <a:latin typeface="Calibri" panose="020F0502020204030204" pitchFamily="34" charset="0"/>
            </a:endParaRPr>
          </a:p>
          <a:p>
            <a:pPr lvl="1" eaLnBrk="1" hangingPunct="1"/>
            <a:endParaRPr lang="ar-SA" altLang="en-US" sz="2000" dirty="0">
              <a:latin typeface="Calibri" panose="020F0502020204030204" pitchFamily="34" charset="0"/>
              <a:cs typeface="Times New Roman" panose="02020603050405020304" pitchFamily="18" charset="0"/>
            </a:endParaRPr>
          </a:p>
          <a:p>
            <a:pPr lvl="1" eaLnBrk="1" hangingPunct="1"/>
            <a:endParaRPr lang="ar-SA" altLang="en-US" sz="2000" dirty="0">
              <a:latin typeface="Calibri" panose="020F0502020204030204" pitchFamily="34" charset="0"/>
              <a:cs typeface="Times New Roman" panose="02020603050405020304" pitchFamily="18" charset="0"/>
            </a:endParaRPr>
          </a:p>
          <a:p>
            <a:pPr lvl="1" eaLnBrk="1" hangingPunct="1"/>
            <a:endParaRPr lang="ar-SA" altLang="en-US" sz="2000" dirty="0">
              <a:latin typeface="Calibri" panose="020F0502020204030204" pitchFamily="34" charset="0"/>
              <a:cs typeface="Times New Roman" panose="02020603050405020304" pitchFamily="18" charset="0"/>
            </a:endParaRPr>
          </a:p>
          <a:p>
            <a:pPr lvl="1" eaLnBrk="1" hangingPunct="1"/>
            <a:endParaRPr lang="ar-SA" altLang="en-US" sz="2000" dirty="0">
              <a:latin typeface="Calibri" panose="020F0502020204030204" pitchFamily="34" charset="0"/>
              <a:cs typeface="Times New Roman" panose="02020603050405020304" pitchFamily="18" charset="0"/>
            </a:endParaRPr>
          </a:p>
          <a:p>
            <a:pPr lvl="1" eaLnBrk="1" hangingPunct="1"/>
            <a:endParaRPr lang="ar-SA" altLang="en-US" sz="2000" dirty="0">
              <a:latin typeface="Calibri" panose="020F0502020204030204" pitchFamily="34" charset="0"/>
              <a:cs typeface="Times New Roman" panose="02020603050405020304" pitchFamily="18" charset="0"/>
            </a:endParaRPr>
          </a:p>
          <a:p>
            <a:pPr lvl="1" eaLnBrk="1" hangingPunct="1"/>
            <a:endParaRPr lang="en-US" altLang="en-US" sz="2000" dirty="0">
              <a:latin typeface="Calibri" panose="020F0502020204030204" pitchFamily="34" charset="0"/>
              <a:cs typeface="Times New Roman" panose="02020603050405020304" pitchFamily="18" charset="0"/>
            </a:endParaRPr>
          </a:p>
          <a:p>
            <a:pPr lvl="1" eaLnBrk="1" hangingPunct="1"/>
            <a:endParaRPr lang="en-US" altLang="en-US" sz="2000" dirty="0">
              <a:latin typeface="Calibri" panose="020F0502020204030204" pitchFamily="34" charset="0"/>
              <a:cs typeface="Times New Roman" panose="02020603050405020304" pitchFamily="18" charset="0"/>
            </a:endParaRPr>
          </a:p>
          <a:p>
            <a:pPr lvl="1" eaLnBrk="1" hangingPunct="1"/>
            <a:endParaRPr lang="en-US" altLang="en-US" sz="2000" dirty="0">
              <a:latin typeface="Calibri" panose="020F0502020204030204" pitchFamily="34" charset="0"/>
              <a:cs typeface="Times New Roman" panose="02020603050405020304" pitchFamily="18" charset="0"/>
            </a:endParaRPr>
          </a:p>
          <a:p>
            <a:pPr lvl="1" eaLnBrk="1" hangingPunct="1"/>
            <a:endParaRPr lang="ar-SA" altLang="en-US" sz="2000" dirty="0">
              <a:latin typeface="Calibri" panose="020F0502020204030204" pitchFamily="34" charset="0"/>
              <a:cs typeface="Times New Roman" panose="02020603050405020304" pitchFamily="18" charset="0"/>
            </a:endParaRPr>
          </a:p>
          <a:p>
            <a:pPr lvl="1" eaLnBrk="1" hangingPunct="1"/>
            <a:endParaRPr lang="en-US" altLang="en-US" sz="2000" dirty="0">
              <a:latin typeface="Calibri" panose="020F0502020204030204" pitchFamily="34" charset="0"/>
              <a:cs typeface="Times New Roman" panose="02020603050405020304" pitchFamily="18" charset="0"/>
            </a:endParaRPr>
          </a:p>
          <a:p>
            <a:pPr lvl="1" eaLnBrk="1" hangingPunct="1"/>
            <a:r>
              <a:rPr lang="en-US" altLang="en-US" sz="2000" dirty="0">
                <a:latin typeface="Calibri" panose="020F0502020204030204" pitchFamily="34" charset="0"/>
                <a:cs typeface="Times New Roman" panose="02020603050405020304" pitchFamily="18" charset="0"/>
              </a:rPr>
              <a:t>Magnetic flux </a:t>
            </a:r>
            <a:r>
              <a:rPr lang="el-GR" altLang="en-US" sz="2000" dirty="0">
                <a:latin typeface="Times New Roman" panose="02020603050405020304" pitchFamily="18" charset="0"/>
                <a:cs typeface="Times New Roman" panose="02020603050405020304" pitchFamily="18" charset="0"/>
              </a:rPr>
              <a:t>Φ</a:t>
            </a:r>
            <a:r>
              <a:rPr lang="en-US" altLang="en-US" sz="2000" baseline="-25000" dirty="0">
                <a:latin typeface="Calibri" panose="020F0502020204030204" pitchFamily="34" charset="0"/>
                <a:cs typeface="Times New Roman" panose="02020603050405020304" pitchFamily="18" charset="0"/>
              </a:rPr>
              <a:t>B </a:t>
            </a:r>
            <a:r>
              <a:rPr lang="en-US" altLang="en-US" sz="2000" dirty="0">
                <a:latin typeface="Calibri" panose="020F0502020204030204" pitchFamily="34" charset="0"/>
                <a:cs typeface="Times New Roman" panose="02020603050405020304" pitchFamily="18" charset="0"/>
              </a:rPr>
              <a:t>:</a:t>
            </a:r>
            <a:endParaRPr lang="en-US" altLang="en-US" sz="2000" dirty="0">
              <a:latin typeface="Calibri" panose="020F0502020204030204" pitchFamily="34" charset="0"/>
            </a:endParaRPr>
          </a:p>
        </p:txBody>
      </p:sp>
      <p:sp>
        <p:nvSpPr>
          <p:cNvPr id="5" name="Rectangle 4"/>
          <p:cNvSpPr/>
          <p:nvPr/>
        </p:nvSpPr>
        <p:spPr>
          <a:xfrm>
            <a:off x="2895600" y="1600200"/>
            <a:ext cx="5943600"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lvl="1" fontAlgn="auto">
              <a:spcBef>
                <a:spcPts val="0"/>
              </a:spcBef>
              <a:spcAft>
                <a:spcPts val="0"/>
              </a:spcAft>
              <a:defRPr/>
            </a:pPr>
            <a:r>
              <a:rPr lang="en-US" sz="2000" dirty="0">
                <a:solidFill>
                  <a:srgbClr val="00B050"/>
                </a:solidFill>
              </a:rPr>
              <a:t>where </a:t>
            </a:r>
            <a:r>
              <a:rPr lang="el-GR" sz="2000" dirty="0">
                <a:solidFill>
                  <a:srgbClr val="00B050"/>
                </a:solidFill>
                <a:latin typeface="Times New Roman" pitchFamily="18" charset="0"/>
                <a:cs typeface="Times New Roman" pitchFamily="18" charset="0"/>
              </a:rPr>
              <a:t>Φ</a:t>
            </a:r>
            <a:r>
              <a:rPr lang="en-US" sz="2000" baseline="-25000" dirty="0">
                <a:solidFill>
                  <a:srgbClr val="00B050"/>
                </a:solidFill>
                <a:cs typeface="Times New Roman" pitchFamily="18" charset="0"/>
              </a:rPr>
              <a:t>B</a:t>
            </a:r>
            <a:r>
              <a:rPr lang="en-US" sz="2000" dirty="0">
                <a:solidFill>
                  <a:srgbClr val="00B050"/>
                </a:solidFill>
                <a:cs typeface="Times New Roman" pitchFamily="18" charset="0"/>
              </a:rPr>
              <a:t> is the magnetic flux threading the circuit</a:t>
            </a:r>
            <a:r>
              <a:rPr lang="en-US" dirty="0">
                <a:cs typeface="Times New Roman" pitchFamily="18" charset="0"/>
              </a:rPr>
              <a:t>.</a:t>
            </a:r>
          </a:p>
        </p:txBody>
      </p:sp>
      <p:graphicFrame>
        <p:nvGraphicFramePr>
          <p:cNvPr id="1027" name="Object 3"/>
          <p:cNvGraphicFramePr>
            <a:graphicFrameLocks noChangeAspect="1"/>
          </p:cNvGraphicFramePr>
          <p:nvPr/>
        </p:nvGraphicFramePr>
        <p:xfrm>
          <a:off x="2667000" y="5562600"/>
          <a:ext cx="2628900" cy="533400"/>
        </p:xfrm>
        <a:graphic>
          <a:graphicData uri="http://schemas.openxmlformats.org/presentationml/2006/ole">
            <mc:AlternateContent xmlns:mc="http://schemas.openxmlformats.org/markup-compatibility/2006">
              <mc:Choice xmlns:v="urn:schemas-microsoft-com:vml" Requires="v">
                <p:oleObj spid="_x0000_s1043" name="Equation" r:id="rId5" imgW="876240" imgH="279360" progId="Equation.3">
                  <p:embed/>
                </p:oleObj>
              </mc:Choice>
              <mc:Fallback>
                <p:oleObj name="Equation" r:id="rId5" imgW="876240" imgH="27936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562600"/>
                        <a:ext cx="26289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 name="Rectangle 6"/>
          <p:cNvSpPr>
            <a:spLocks noChangeArrowheads="1"/>
          </p:cNvSpPr>
          <p:nvPr/>
        </p:nvSpPr>
        <p:spPr bwMode="auto">
          <a:xfrm>
            <a:off x="2667000" y="20574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FF0000"/>
                </a:solidFill>
                <a:latin typeface="Calibri" panose="020F0502020204030204" pitchFamily="34" charset="0"/>
              </a:rPr>
              <a:t>The negative sign </a:t>
            </a:r>
            <a:r>
              <a:rPr lang="en-US" altLang="en-US" dirty="0">
                <a:latin typeface="Calibri" panose="020F0502020204030204" pitchFamily="34" charset="0"/>
              </a:rPr>
              <a:t>is a consequence of Lenz’s law (</a:t>
            </a:r>
            <a:r>
              <a:rPr lang="en-US" altLang="en-US" dirty="0">
                <a:solidFill>
                  <a:srgbClr val="FF0000"/>
                </a:solidFill>
                <a:latin typeface="Calibri" panose="020F0502020204030204" pitchFamily="34" charset="0"/>
              </a:rPr>
              <a:t>the induced EMF opposes the change in the magnetic flux in the circuit).</a:t>
            </a:r>
          </a:p>
        </p:txBody>
      </p:sp>
      <p:sp>
        <p:nvSpPr>
          <p:cNvPr id="1031" name="Rectangle 7"/>
          <p:cNvSpPr>
            <a:spLocks noChangeArrowheads="1"/>
          </p:cNvSpPr>
          <p:nvPr/>
        </p:nvSpPr>
        <p:spPr bwMode="auto">
          <a:xfrm>
            <a:off x="381000" y="3011488"/>
            <a:ext cx="8458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If the circuit is a coil consisting </a:t>
            </a:r>
            <a:r>
              <a:rPr lang="en-US" altLang="en-US" sz="2400" dirty="0">
                <a:solidFill>
                  <a:srgbClr val="FF0000"/>
                </a:solidFill>
                <a:latin typeface="Calibri" panose="020F0502020204030204" pitchFamily="34" charset="0"/>
              </a:rPr>
              <a:t>of N loops all of the same area and if the flux threads all loops, the induced EMF is</a:t>
            </a:r>
          </a:p>
        </p:txBody>
      </p:sp>
      <p:sp>
        <p:nvSpPr>
          <p:cNvPr id="1032" name="Text Box 23"/>
          <p:cNvSpPr txBox="1">
            <a:spLocks noChangeArrowheads="1"/>
          </p:cNvSpPr>
          <p:nvPr/>
        </p:nvSpPr>
        <p:spPr bwMode="auto">
          <a:xfrm>
            <a:off x="5638800" y="4572000"/>
            <a:ext cx="32004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solidFill>
                  <a:srgbClr val="FF0000"/>
                </a:solidFill>
                <a:latin typeface="Calibri" panose="020F0502020204030204" pitchFamily="34" charset="0"/>
              </a:rPr>
              <a:t>A</a:t>
            </a:r>
            <a:r>
              <a:rPr lang="en-US" altLang="en-US" dirty="0">
                <a:latin typeface="Calibri" panose="020F0502020204030204" pitchFamily="34" charset="0"/>
              </a:rPr>
              <a:t> is the area of one loop,</a:t>
            </a:r>
            <a:r>
              <a:rPr lang="el-GR" altLang="en-US" sz="3200" dirty="0">
                <a:solidFill>
                  <a:srgbClr val="FF0000"/>
                </a:solidFill>
                <a:latin typeface="Calibri" panose="020F0502020204030204" pitchFamily="34" charset="0"/>
              </a:rPr>
              <a:t>ε</a:t>
            </a:r>
            <a:r>
              <a:rPr lang="en-US" altLang="en-US" dirty="0">
                <a:latin typeface="Calibri" panose="020F0502020204030204" pitchFamily="34" charset="0"/>
              </a:rPr>
              <a:t>is the induced emf, and B</a:t>
            </a:r>
            <a:r>
              <a:rPr lang="en-US" altLang="en-US" baseline="-25000" dirty="0">
                <a:latin typeface="Calibri" panose="020F0502020204030204" pitchFamily="34" charset="0"/>
                <a:cs typeface="Times New Roman" panose="02020603050405020304" pitchFamily="18" charset="0"/>
              </a:rPr>
              <a:t>┴</a:t>
            </a:r>
            <a:r>
              <a:rPr lang="en-US" altLang="en-US" dirty="0">
                <a:latin typeface="Calibri" panose="020F0502020204030204" pitchFamily="34" charset="0"/>
              </a:rPr>
              <a:t> is the perpendicular component of the magnetic field. </a:t>
            </a:r>
          </a:p>
        </p:txBody>
      </p:sp>
      <p:sp>
        <p:nvSpPr>
          <p:cNvPr id="1033" name="Rectangle 9"/>
          <p:cNvSpPr>
            <a:spLocks noChangeArrowheads="1"/>
          </p:cNvSpPr>
          <p:nvPr/>
        </p:nvSpPr>
        <p:spPr bwMode="auto">
          <a:xfrm>
            <a:off x="5638800" y="39624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latin typeface="Calibri" panose="020F0502020204030204" pitchFamily="34" charset="0"/>
              </a:rPr>
              <a:t>where</a:t>
            </a:r>
            <a:r>
              <a:rPr lang="en-US" altLang="en-US">
                <a:solidFill>
                  <a:srgbClr val="FF0000"/>
                </a:solidFill>
                <a:latin typeface="Calibri" panose="020F0502020204030204" pitchFamily="34" charset="0"/>
              </a:rPr>
              <a:t> N </a:t>
            </a:r>
            <a:r>
              <a:rPr lang="en-US" altLang="en-US">
                <a:latin typeface="Calibri" panose="020F0502020204030204" pitchFamily="34" charset="0"/>
              </a:rPr>
              <a:t>is the number of turns in the loops,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l="4762" r="4762" b="4167"/>
          <a:stretch>
            <a:fillRect/>
          </a:stretch>
        </p:blipFill>
        <p:spPr bwMode="auto">
          <a:xfrm>
            <a:off x="6248400" y="1143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3"/>
          <p:cNvGraphicFramePr>
            <a:graphicFrameLocks noChangeAspect="1"/>
          </p:cNvGraphicFramePr>
          <p:nvPr/>
        </p:nvGraphicFramePr>
        <p:xfrm>
          <a:off x="609600" y="1752600"/>
          <a:ext cx="3735388" cy="838200"/>
        </p:xfrm>
        <a:graphic>
          <a:graphicData uri="http://schemas.openxmlformats.org/presentationml/2006/ole">
            <mc:AlternateContent xmlns:mc="http://schemas.openxmlformats.org/markup-compatibility/2006">
              <mc:Choice xmlns:v="urn:schemas-microsoft-com:vml" Requires="v">
                <p:oleObj spid="_x0000_s2070" name="Equation" r:id="rId4" imgW="1206360" imgH="393480" progId="Equation.3">
                  <p:embed/>
                </p:oleObj>
              </mc:Choice>
              <mc:Fallback>
                <p:oleObj name="Equation" r:id="rId4" imgW="1206360" imgH="393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52600"/>
                        <a:ext cx="37353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4" name="Content Placeholder 2"/>
          <p:cNvSpPr txBox="1">
            <a:spLocks/>
          </p:cNvSpPr>
          <p:nvPr/>
        </p:nvSpPr>
        <p:spPr bwMode="auto">
          <a:xfrm>
            <a:off x="152400" y="152400"/>
            <a:ext cx="716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dirty="0">
                <a:latin typeface="Calibri" panose="020F0502020204030204" pitchFamily="34" charset="0"/>
              </a:rPr>
              <a:t>Suppose the magnetic field is uniform over a loop of area A lying in a plane as shown in the figure below.</a:t>
            </a:r>
          </a:p>
          <a:p>
            <a:pPr eaLnBrk="1" hangingPunct="1">
              <a:spcBef>
                <a:spcPct val="20000"/>
              </a:spcBef>
              <a:buFont typeface="Arial" panose="020B0604020202020204" pitchFamily="34" charset="0"/>
              <a:buChar char="•"/>
            </a:pPr>
            <a:r>
              <a:rPr lang="en-US" altLang="en-US" sz="2400" dirty="0">
                <a:latin typeface="Calibri" panose="020F0502020204030204" pitchFamily="34" charset="0"/>
              </a:rPr>
              <a:t>The flux through the loop is equal to </a:t>
            </a:r>
            <a:r>
              <a:rPr lang="en-US" altLang="en-US" sz="2400" dirty="0" err="1">
                <a:latin typeface="Calibri" panose="020F0502020204030204" pitchFamily="34" charset="0"/>
              </a:rPr>
              <a:t>B</a:t>
            </a:r>
            <a:r>
              <a:rPr lang="en-US" altLang="en-US" sz="2400" dirty="0" err="1">
                <a:latin typeface="Times New Roman" panose="02020603050405020304" pitchFamily="18" charset="0"/>
                <a:cs typeface="Times New Roman" panose="02020603050405020304" pitchFamily="18" charset="0"/>
              </a:rPr>
              <a:t>·</a:t>
            </a:r>
            <a:r>
              <a:rPr lang="en-US" altLang="en-US" sz="2400" dirty="0" err="1">
                <a:latin typeface="Calibri" panose="020F0502020204030204" pitchFamily="34" charset="0"/>
              </a:rPr>
              <a:t>A</a:t>
            </a:r>
            <a:r>
              <a:rPr lang="en-US" altLang="en-US" sz="2400" dirty="0" err="1">
                <a:latin typeface="Times New Roman" panose="02020603050405020304" pitchFamily="18" charset="0"/>
                <a:cs typeface="Times New Roman" panose="02020603050405020304" pitchFamily="18" charset="0"/>
              </a:rPr>
              <a:t>·</a:t>
            </a:r>
            <a:r>
              <a:rPr lang="en-US" altLang="en-US" sz="2400" dirty="0" err="1">
                <a:latin typeface="Calibri" panose="020F0502020204030204" pitchFamily="34" charset="0"/>
              </a:rPr>
              <a:t>cos</a:t>
            </a:r>
            <a:r>
              <a:rPr lang="en-US" altLang="en-US" sz="2400" dirty="0">
                <a:latin typeface="Calibri" panose="020F0502020204030204" pitchFamily="34" charset="0"/>
              </a:rPr>
              <a:t> </a:t>
            </a:r>
            <a:r>
              <a:rPr lang="en-US" altLang="en-US" sz="2400" dirty="0">
                <a:latin typeface="Calibri" panose="020F0502020204030204" pitchFamily="34" charset="0"/>
                <a:sym typeface="Symbol" panose="05050102010706020507" pitchFamily="18" charset="2"/>
              </a:rPr>
              <a:t></a:t>
            </a:r>
            <a:r>
              <a:rPr lang="en-US" altLang="en-US" sz="2400" dirty="0">
                <a:latin typeface="Calibri" panose="020F0502020204030204" pitchFamily="34" charset="0"/>
              </a:rPr>
              <a:t>; and the induced EMF is:</a:t>
            </a:r>
          </a:p>
          <a:p>
            <a:pPr eaLnBrk="1" hangingPunct="1">
              <a:spcBef>
                <a:spcPct val="20000"/>
              </a:spcBef>
              <a:buFont typeface="Arial" panose="020B0604020202020204" pitchFamily="34" charset="0"/>
              <a:buChar char="•"/>
            </a:pPr>
            <a:endParaRPr lang="en-US" altLang="en-US" sz="2400" dirty="0">
              <a:latin typeface="Calibri" panose="020F0502020204030204" pitchFamily="34" charset="0"/>
            </a:endParaRPr>
          </a:p>
          <a:p>
            <a:pPr eaLnBrk="1" hangingPunct="1">
              <a:spcBef>
                <a:spcPct val="20000"/>
              </a:spcBef>
              <a:buFont typeface="Arial" panose="020B0604020202020204" pitchFamily="34" charset="0"/>
              <a:buChar char="•"/>
            </a:pPr>
            <a:endParaRPr lang="en-US" altLang="en-US" sz="2400" dirty="0">
              <a:latin typeface="Calibri" panose="020F0502020204030204" pitchFamily="34" charset="0"/>
            </a:endParaRPr>
          </a:p>
          <a:p>
            <a:pPr eaLnBrk="1" hangingPunct="1">
              <a:spcBef>
                <a:spcPct val="20000"/>
              </a:spcBef>
            </a:pPr>
            <a:endParaRPr lang="en-US" altLang="en-US" sz="2400" dirty="0">
              <a:latin typeface="Calibri" panose="020F0502020204030204" pitchFamily="34" charset="0"/>
            </a:endParaRPr>
          </a:p>
          <a:p>
            <a:pPr eaLnBrk="1" hangingPunct="1">
              <a:spcBef>
                <a:spcPct val="20000"/>
              </a:spcBef>
            </a:pPr>
            <a:endParaRPr lang="en-US" altLang="en-US" sz="2400" dirty="0">
              <a:latin typeface="Calibri" panose="020F0502020204030204" pitchFamily="34" charset="0"/>
            </a:endParaRPr>
          </a:p>
        </p:txBody>
      </p:sp>
      <p:sp>
        <p:nvSpPr>
          <p:cNvPr id="6" name="Text Box 8"/>
          <p:cNvSpPr txBox="1">
            <a:spLocks noChangeArrowheads="1"/>
          </p:cNvSpPr>
          <p:nvPr/>
        </p:nvSpPr>
        <p:spPr bwMode="auto">
          <a:xfrm>
            <a:off x="191294" y="2590800"/>
            <a:ext cx="5105400"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FF0000"/>
                </a:solidFill>
                <a:latin typeface="Calibri" panose="020F0502020204030204" pitchFamily="34" charset="0"/>
              </a:rPr>
              <a:t>To induce an emf we can change,</a:t>
            </a:r>
            <a:endParaRPr lang="en-US" altLang="en-US" sz="2400" dirty="0">
              <a:latin typeface="Calibri" panose="020F0502020204030204" pitchFamily="34" charset="0"/>
            </a:endParaRPr>
          </a:p>
          <a:p>
            <a:pPr eaLnBrk="1" hangingPunct="1">
              <a:buFontTx/>
              <a:buChar char="•"/>
            </a:pPr>
            <a:r>
              <a:rPr lang="en-US" altLang="en-US" sz="2400" dirty="0">
                <a:latin typeface="Calibri" panose="020F0502020204030204" pitchFamily="34" charset="0"/>
              </a:rPr>
              <a:t>the magnitude of B</a:t>
            </a:r>
          </a:p>
          <a:p>
            <a:pPr eaLnBrk="1" hangingPunct="1">
              <a:buFontTx/>
              <a:buChar char="•"/>
            </a:pPr>
            <a:r>
              <a:rPr lang="en-US" altLang="en-US" sz="2400" dirty="0">
                <a:latin typeface="Calibri" panose="020F0502020204030204" pitchFamily="34" charset="0"/>
              </a:rPr>
              <a:t>the area enclosed by the loop</a:t>
            </a:r>
          </a:p>
          <a:p>
            <a:pPr eaLnBrk="1" hangingPunct="1">
              <a:buFontTx/>
              <a:buChar char="•"/>
            </a:pPr>
            <a:r>
              <a:rPr lang="en-US" altLang="en-US" sz="2400" dirty="0">
                <a:latin typeface="Calibri" panose="020F0502020204030204" pitchFamily="34" charset="0"/>
              </a:rPr>
              <a:t>the angle between B and the normal to the area</a:t>
            </a:r>
          </a:p>
          <a:p>
            <a:pPr eaLnBrk="1" hangingPunct="1">
              <a:buFontTx/>
              <a:buChar char="•"/>
            </a:pPr>
            <a:r>
              <a:rPr lang="en-US" altLang="en-US" sz="2400" dirty="0">
                <a:latin typeface="Calibri" panose="020F0502020204030204" pitchFamily="34" charset="0"/>
              </a:rPr>
              <a:t>any combination of the above over time.</a:t>
            </a:r>
          </a:p>
        </p:txBody>
      </p:sp>
      <p:pic>
        <p:nvPicPr>
          <p:cNvPr id="2056" name="Picture 11" descr="FG29_005"/>
          <p:cNvPicPr>
            <a:picLocks noChangeAspect="1" noChangeArrowheads="1"/>
          </p:cNvPicPr>
          <p:nvPr/>
        </p:nvPicPr>
        <p:blipFill>
          <a:blip r:embed="rId6">
            <a:extLst>
              <a:ext uri="{28A0092B-C50C-407E-A947-70E740481C1C}">
                <a14:useLocalDpi xmlns:a14="http://schemas.microsoft.com/office/drawing/2010/main" val="0"/>
              </a:ext>
            </a:extLst>
          </a:blip>
          <a:srcRect t="27107" b="29156"/>
          <a:stretch>
            <a:fillRect/>
          </a:stretch>
        </p:blipFill>
        <p:spPr bwMode="auto">
          <a:xfrm>
            <a:off x="1524000" y="4914900"/>
            <a:ext cx="3581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descr="FG29_006"/>
          <p:cNvPicPr>
            <a:picLocks noChangeAspect="1" noChangeArrowheads="1"/>
          </p:cNvPicPr>
          <p:nvPr/>
        </p:nvPicPr>
        <p:blipFill>
          <a:blip r:embed="rId7">
            <a:extLst>
              <a:ext uri="{28A0092B-C50C-407E-A947-70E740481C1C}">
                <a14:useLocalDpi xmlns:a14="http://schemas.microsoft.com/office/drawing/2010/main" val="0"/>
              </a:ext>
            </a:extLst>
          </a:blip>
          <a:srcRect t="14394" b="17241"/>
          <a:stretch>
            <a:fillRect/>
          </a:stretch>
        </p:blipFill>
        <p:spPr bwMode="auto">
          <a:xfrm>
            <a:off x="5638800" y="2819400"/>
            <a:ext cx="3505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 name="Object 3"/>
          <p:cNvGraphicFramePr>
            <a:graphicFrameLocks noChangeAspect="1"/>
          </p:cNvGraphicFramePr>
          <p:nvPr/>
        </p:nvGraphicFramePr>
        <p:xfrm>
          <a:off x="4953000" y="5791200"/>
          <a:ext cx="2420938" cy="681038"/>
        </p:xfrm>
        <a:graphic>
          <a:graphicData uri="http://schemas.openxmlformats.org/presentationml/2006/ole">
            <mc:AlternateContent xmlns:mc="http://schemas.openxmlformats.org/markup-compatibility/2006">
              <mc:Choice xmlns:v="urn:schemas-microsoft-com:vml" Requires="v">
                <p:oleObj spid="_x0000_s2071" name="Equation" r:id="rId8" imgW="1143000" imgH="253800" progId="Equation.DSMT4">
                  <p:embed/>
                </p:oleObj>
              </mc:Choice>
              <mc:Fallback>
                <p:oleObj name="Equation" r:id="rId8" imgW="1143000" imgH="2538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5791200"/>
                        <a:ext cx="2420938"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6400800" y="4648200"/>
          <a:ext cx="2124075" cy="681038"/>
        </p:xfrm>
        <a:graphic>
          <a:graphicData uri="http://schemas.openxmlformats.org/presentationml/2006/ole">
            <mc:AlternateContent xmlns:mc="http://schemas.openxmlformats.org/markup-compatibility/2006">
              <mc:Choice xmlns:v="urn:schemas-microsoft-com:vml" Requires="v">
                <p:oleObj spid="_x0000_s2072" name="Equation" r:id="rId10" imgW="1002960" imgH="253800" progId="Equation.DSMT4">
                  <p:embed/>
                </p:oleObj>
              </mc:Choice>
              <mc:Fallback>
                <p:oleObj name="Equation" r:id="rId10" imgW="1002960" imgH="2538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4648200"/>
                        <a:ext cx="2124075"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ID" val="1E9A254578DE489F83246685400B3AEC"/>
  <p:tag name="SLIDETYPE" val="Q"/>
  <p:tag name="DEMOGRAPHIC" val="False"/>
  <p:tag name="SPEEDSCORING" val="False"/>
  <p:tag name="CORRECTPOINTVALUE" val="100"/>
  <p:tag name="INCORRECTPOINTVALUE" val="0"/>
  <p:tag name="VALUEFORMAT" val="0%"/>
  <p:tag name="QUESTIONALIAS" val="PRS: Loop in Uniform Field"/>
  <p:tag name="ANSWERSALIAS" val="Current CW, Force Left, No Torque|smicln|Current CW, No Force, Torque Rotates CCW|smicln|Current CCW, Force Left, No Torque|smicln|Current CCW, No Force, Torque Rotates CCW|smicln|No current, force or torque"/>
  <p:tag name="CHARTCOLORINDICES" val="2,43,42,35,45,36,46,9,5,16,10,3"/>
  <p:tag name="VALUES" val="Incorrect|smicln|Incorrect|smicln|Incorrect|smicln|Incorrect|smicln|Correct"/>
  <p:tag name="RESPONSESGATHERED" val="False"/>
  <p:tag name="SLIDEORDER" val="5"/>
  <p:tag name="SLIDEGUID" val="5C66D87661BC487387DCF37192CB3424"/>
</p:tagLst>
</file>

<file path=ppt/tags/tag5.xml><?xml version="1.0" encoding="utf-8"?>
<p:tagLst xmlns:a="http://schemas.openxmlformats.org/drawingml/2006/main" xmlns:r="http://schemas.openxmlformats.org/officeDocument/2006/relationships" xmlns:p="http://schemas.openxmlformats.org/presentationml/2006/main">
  <p:tag name="ANSWERBULLETS" val="3"/>
  <p:tag name="TEXTLENGTH" val="179"/>
  <p:tag name="FONTSIZE" val="28"/>
  <p:tag name="BULLETTYPE" val="ppBulletArabicPeriod"/>
  <p:tag name="ANSWERTEXT" val="Current CW, Force Left, No Torque&#10;Current CW, No Force, Torque Rotates CCW&#10;Current CCW, Force Left, No Torque&#10;Current CCW, No Force, Torque Rotates CCW&#10;No current, force or torque"/>
  <p:tag name="OLDNUMANSWERS" val="5"/>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ID" val="E9A6867B83904254AA71DB7103766698"/>
  <p:tag name="SLIDETYPE" val="Q"/>
  <p:tag name="DEMOGRAPHIC" val="False"/>
  <p:tag name="SPEEDSCORING" val="False"/>
  <p:tag name="CORRECTPOINTVALUE" val="100"/>
  <p:tag name="INCORRECTPOINTVALUE" val="0"/>
  <p:tag name="VALUEFORMAT" val="0%"/>
  <p:tag name="QUESTIONALIAS" val="PRS: Circuit"/>
  <p:tag name="ANSWERSALIAS" val="Clockwise|smicln|Counterclockwise |smicln|Neither, the current is zero"/>
  <p:tag name="CHARTCOLORINDICES" val="2,43,42,35,45,36,46,9,5,16,10,3"/>
  <p:tag name="VALUES" val="Correct|smicln|Incorrect|smicln|Incorrect"/>
  <p:tag name="RESPONSESGATHERED" val="False"/>
  <p:tag name="SLIDEORDER" val="3"/>
  <p:tag name="SLIDEGUID" val="3F330E11495F4F05B6D138DBBC48FB10"/>
</p:tagLst>
</file>

<file path=ppt/tags/tag7.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56"/>
  <p:tag name="FONTSIZE" val="26"/>
  <p:tag name="BULLETTYPE" val="ppBulletArabicPeriod"/>
  <p:tag name="ANSWERTEXT" val="Clockwise&#10;Counterclockwise &#10;Neither, the current is zero"/>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138282B1C3AF43B845CDBC9C94A07A" ma:contentTypeVersion="0" ma:contentTypeDescription="Create a new document." ma:contentTypeScope="" ma:versionID="7b69b4fb1363fc8d4c07efcca123e15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38B399-1BDA-4062-ACA6-C78754715E32}">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FBBC590-EDC4-410B-92F3-276FF4D07B64}">
  <ds:schemaRefs>
    <ds:schemaRef ds:uri="http://schemas.microsoft.com/sharepoint/v3/contenttype/forms"/>
  </ds:schemaRefs>
</ds:datastoreItem>
</file>

<file path=customXml/itemProps3.xml><?xml version="1.0" encoding="utf-8"?>
<ds:datastoreItem xmlns:ds="http://schemas.openxmlformats.org/officeDocument/2006/customXml" ds:itemID="{DF3ED798-1F38-4FC7-A5E5-075F321719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683</TotalTime>
  <Words>1741</Words>
  <Application>Microsoft Office PowerPoint</Application>
  <PresentationFormat>On-screen Show (4:3)</PresentationFormat>
  <Paragraphs>156</Paragraphs>
  <Slides>23</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ＭＳ Ｐゴシック</vt:lpstr>
      <vt:lpstr>Arial</vt:lpstr>
      <vt:lpstr>Calibri</vt:lpstr>
      <vt:lpstr>French Script MT</vt:lpstr>
      <vt:lpstr>Symbol</vt:lpstr>
      <vt:lpstr>Times New Roman</vt:lpstr>
      <vt:lpstr>TypoUpright BT</vt:lpstr>
      <vt:lpstr>Wingdings</vt:lpstr>
      <vt:lpstr>ヒラギノ角ゴ Pro W3</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31.2   Motional emf</vt:lpstr>
      <vt:lpstr>31.2   Motional emf</vt:lpstr>
      <vt:lpstr>Sliding Conducting Bar</vt:lpstr>
      <vt:lpstr>Sliding Conducting Bar, Energy Considerations</vt:lpstr>
      <vt:lpstr>example</vt:lpstr>
      <vt:lpstr>PowerPoint Presentation</vt:lpstr>
      <vt:lpstr>example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Scanning Electron Microscope</cp:lastModifiedBy>
  <cp:revision>11</cp:revision>
  <dcterms:created xsi:type="dcterms:W3CDTF">2012-11-16T21:49:00Z</dcterms:created>
  <dcterms:modified xsi:type="dcterms:W3CDTF">2018-04-16T09:44:09Z</dcterms:modified>
</cp:coreProperties>
</file>