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27A26-0412-4230-AF74-47D32261B03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97AA5-DF4D-40C1-B3C9-876272F6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5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48CDBF-C742-4D5F-9193-8740486EB900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Figure 30.12 </a:t>
            </a:r>
            <a:r>
              <a:rPr lang="en-US" altLang="en-US" smtClean="0"/>
              <a:t>(Example 30.4) A long, straight wire of radius </a:t>
            </a:r>
            <a:r>
              <a:rPr lang="en-US" altLang="en-US" i="1" smtClean="0"/>
              <a:t>R </a:t>
            </a:r>
            <a:r>
              <a:rPr lang="en-US" altLang="en-US" smtClean="0"/>
              <a:t>carrying a steady current </a:t>
            </a:r>
            <a:r>
              <a:rPr lang="en-US" altLang="en-US" i="1" smtClean="0"/>
              <a:t>I </a:t>
            </a:r>
            <a:r>
              <a:rPr lang="en-US" altLang="en-US" smtClean="0"/>
              <a:t>uniformly distributed across the cross section of the wire. The magnetic field at any point can be calculated from Ampère’s law using a circular path of radius </a:t>
            </a:r>
            <a:r>
              <a:rPr lang="en-US" altLang="en-US" i="1" smtClean="0"/>
              <a:t>r</a:t>
            </a:r>
            <a:r>
              <a:rPr lang="en-US" altLang="en-US" smtClean="0"/>
              <a:t>, concentric with the wire. </a:t>
            </a:r>
          </a:p>
        </p:txBody>
      </p:sp>
    </p:spTree>
    <p:extLst>
      <p:ext uri="{BB962C8B-B14F-4D97-AF65-F5344CB8AC3E}">
        <p14:creationId xmlns:p14="http://schemas.microsoft.com/office/powerpoint/2010/main" val="894809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2281FB-9BB2-4BA6-B6A9-4D695E5C0030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smtClean="0"/>
              <a:t>Figure 30.22 </a:t>
            </a:r>
            <a:r>
              <a:rPr lang="en-US" altLang="en-US" smtClean="0"/>
              <a:t>(Example 30.8) The magnetic field due to the wire carrying a current </a:t>
            </a:r>
            <a:r>
              <a:rPr lang="en-US" altLang="en-US" i="1" smtClean="0"/>
              <a:t>I </a:t>
            </a:r>
            <a:r>
              <a:rPr lang="en-US" altLang="en-US" smtClean="0"/>
              <a:t>is not uniform over the rectangular loop.</a:t>
            </a:r>
          </a:p>
        </p:txBody>
      </p:sp>
    </p:spTree>
    <p:extLst>
      <p:ext uri="{BB962C8B-B14F-4D97-AF65-F5344CB8AC3E}">
        <p14:creationId xmlns:p14="http://schemas.microsoft.com/office/powerpoint/2010/main" val="331692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4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7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7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0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0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5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5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2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BC37-B41F-430B-BAD1-A7083BFA1FE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E7F2B-7939-4153-A627-C1DA05A5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2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1300" y="1244599"/>
            <a:ext cx="6629400" cy="11858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30  Examples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55938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4,8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5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3795" name="Picture 5" descr="30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3810000"/>
            <a:ext cx="2409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30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1"/>
            <a:ext cx="67056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7" descr="30-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1"/>
            <a:ext cx="80772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1981200" y="2438400"/>
            <a:ext cx="8229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dirty="0">
                <a:latin typeface="Calibri" panose="020F0502020204030204" pitchFamily="34" charset="0"/>
              </a:rPr>
              <a:t>Let us choose for our path of integration circle 1 in Figure …From symmetry, B must be constant in magnitude and parallel to </a:t>
            </a:r>
            <a:r>
              <a:rPr lang="en-US" altLang="en-US" i="1" dirty="0">
                <a:latin typeface="Calibri" panose="020F0502020204030204" pitchFamily="34" charset="0"/>
              </a:rPr>
              <a:t>ds at every </a:t>
            </a:r>
            <a:r>
              <a:rPr lang="en-US" altLang="en-US" dirty="0">
                <a:latin typeface="Calibri" panose="020F0502020204030204" pitchFamily="34" charset="0"/>
              </a:rPr>
              <a:t>point on this circle. Because the total current passing through the plane of the circle is </a:t>
            </a:r>
            <a:r>
              <a:rPr lang="en-US" altLang="en-US" i="1" dirty="0">
                <a:latin typeface="Calibri" panose="020F0502020204030204" pitchFamily="34" charset="0"/>
              </a:rPr>
              <a:t>I</a:t>
            </a:r>
            <a:r>
              <a:rPr lang="en-US" altLang="en-US" i="1" baseline="-25000" dirty="0">
                <a:latin typeface="Calibri" panose="020F0502020204030204" pitchFamily="34" charset="0"/>
              </a:rPr>
              <a:t>0</a:t>
            </a:r>
            <a:r>
              <a:rPr lang="en-US" altLang="en-US" i="1" dirty="0">
                <a:latin typeface="Calibri" panose="020F0502020204030204" pitchFamily="34" charset="0"/>
              </a:rPr>
              <a:t>, Ampère’s law gives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pic>
        <p:nvPicPr>
          <p:cNvPr id="33799" name="Picture 8" descr="30-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34115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TextBox 9"/>
          <p:cNvSpPr txBox="1">
            <a:spLocks noChangeArrowheads="1"/>
          </p:cNvSpPr>
          <p:nvPr/>
        </p:nvSpPr>
        <p:spPr bwMode="auto">
          <a:xfrm>
            <a:off x="3810000" y="4951413"/>
            <a:ext cx="6858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dirty="0">
                <a:latin typeface="Calibri" panose="020F0502020204030204" pitchFamily="34" charset="0"/>
              </a:rPr>
              <a:t>Now consider the interior of the wire, where </a:t>
            </a:r>
            <a:r>
              <a:rPr lang="en-US" altLang="en-US" i="1" dirty="0">
                <a:latin typeface="Calibri" panose="020F0502020204030204" pitchFamily="34" charset="0"/>
              </a:rPr>
              <a:t>r &lt;R. Here </a:t>
            </a:r>
            <a:r>
              <a:rPr lang="en-US" altLang="en-US" dirty="0">
                <a:latin typeface="Calibri" panose="020F0502020204030204" pitchFamily="34" charset="0"/>
              </a:rPr>
              <a:t>the current </a:t>
            </a:r>
            <a:r>
              <a:rPr lang="en-US" altLang="en-US" i="1" dirty="0">
                <a:latin typeface="Calibri" panose="020F0502020204030204" pitchFamily="34" charset="0"/>
              </a:rPr>
              <a:t>I passing through the plane of circle 2 is less than </a:t>
            </a:r>
            <a:r>
              <a:rPr lang="en-US" altLang="en-US" dirty="0">
                <a:latin typeface="Calibri" panose="020F0502020204030204" pitchFamily="34" charset="0"/>
              </a:rPr>
              <a:t>the total current </a:t>
            </a:r>
            <a:r>
              <a:rPr lang="en-US" altLang="en-US" i="1" dirty="0">
                <a:latin typeface="Calibri" panose="020F0502020204030204" pitchFamily="34" charset="0"/>
              </a:rPr>
              <a:t>I </a:t>
            </a:r>
            <a:r>
              <a:rPr lang="en-US" altLang="en-US" i="1" baseline="-25000" dirty="0">
                <a:latin typeface="Calibri" panose="020F0502020204030204" pitchFamily="34" charset="0"/>
              </a:rPr>
              <a:t>0</a:t>
            </a:r>
            <a:r>
              <a:rPr lang="en-US" altLang="en-US" i="1" dirty="0">
                <a:latin typeface="Calibri" panose="020F0502020204030204" pitchFamily="34" charset="0"/>
              </a:rPr>
              <a:t> . Because the current is uniform over the </a:t>
            </a:r>
            <a:r>
              <a:rPr lang="en-US" altLang="en-US" dirty="0">
                <a:latin typeface="Calibri" panose="020F0502020204030204" pitchFamily="34" charset="0"/>
              </a:rPr>
              <a:t>cross-section of the wire, the fraction of the current enclosed by circle 2 must equal the ratio of the area </a:t>
            </a:r>
            <a:r>
              <a:rPr lang="en-US" altLang="en-US" i="1" dirty="0">
                <a:latin typeface="Calibri" panose="020F0502020204030204" pitchFamily="34" charset="0"/>
              </a:rPr>
              <a:t>r </a:t>
            </a:r>
            <a:r>
              <a:rPr lang="en-US" altLang="en-US" i="1" baseline="30000" dirty="0">
                <a:latin typeface="Calibri" panose="020F0502020204030204" pitchFamily="34" charset="0"/>
              </a:rPr>
              <a:t>2</a:t>
            </a:r>
            <a:r>
              <a:rPr lang="en-US" altLang="en-US" i="1" dirty="0">
                <a:latin typeface="Calibri" panose="020F0502020204030204" pitchFamily="34" charset="0"/>
              </a:rPr>
              <a:t> enclosed by </a:t>
            </a:r>
            <a:r>
              <a:rPr lang="en-US" altLang="en-US" dirty="0">
                <a:latin typeface="Calibri" panose="020F0502020204030204" pitchFamily="34" charset="0"/>
              </a:rPr>
              <a:t>circle 2 to the cross-sectional area </a:t>
            </a:r>
            <a:r>
              <a:rPr lang="en-US" altLang="en-US" i="1" dirty="0">
                <a:latin typeface="Calibri" panose="020F0502020204030204" pitchFamily="34" charset="0"/>
              </a:rPr>
              <a:t>R</a:t>
            </a:r>
            <a:r>
              <a:rPr lang="en-US" altLang="en-US" i="1" baseline="30000" dirty="0">
                <a:latin typeface="Calibri" panose="020F0502020204030204" pitchFamily="34" charset="0"/>
              </a:rPr>
              <a:t>2</a:t>
            </a:r>
            <a:r>
              <a:rPr lang="en-US" altLang="en-US" i="1" dirty="0">
                <a:latin typeface="Calibri" panose="020F0502020204030204" pitchFamily="34" charset="0"/>
              </a:rPr>
              <a:t> of the wire: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5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8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1" name="Rectangle 3" descr="30-22"/>
          <p:cNvSpPr>
            <a:spLocks noGrp="1" noChangeAspect="1" noChangeArrowheads="1"/>
          </p:cNvSpPr>
          <p:nvPr isPhoto="1"/>
        </p:nvSpPr>
        <p:spPr bwMode="auto">
          <a:xfrm>
            <a:off x="7081838" y="2590800"/>
            <a:ext cx="3586162" cy="4114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3012" name="Text Box 4" descr="23-01"/>
          <p:cNvSpPr txBox="1">
            <a:spLocks noChangeArrowheads="1"/>
          </p:cNvSpPr>
          <p:nvPr/>
        </p:nvSpPr>
        <p:spPr bwMode="auto">
          <a:xfrm>
            <a:off x="9229036" y="6477001"/>
            <a:ext cx="13516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400">
                <a:latin typeface="Calibri" panose="020F0502020204030204" pitchFamily="34" charset="0"/>
              </a:rPr>
              <a:t>Fig 30-22, p.941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1905000" y="685801"/>
            <a:ext cx="838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dirty="0">
                <a:latin typeface="Calibri" panose="020F0502020204030204" pitchFamily="34" charset="0"/>
              </a:rPr>
              <a:t>A rectangular loop of width </a:t>
            </a:r>
            <a:r>
              <a:rPr lang="en-US" altLang="en-US" i="1" dirty="0">
                <a:latin typeface="Calibri" panose="020F0502020204030204" pitchFamily="34" charset="0"/>
              </a:rPr>
              <a:t>a and length b is located near a </a:t>
            </a:r>
            <a:r>
              <a:rPr lang="en-US" altLang="en-US" dirty="0">
                <a:latin typeface="Calibri" panose="020F0502020204030204" pitchFamily="34" charset="0"/>
              </a:rPr>
              <a:t>long wire carrying a current </a:t>
            </a:r>
            <a:r>
              <a:rPr lang="en-US" altLang="en-US" i="1" dirty="0">
                <a:latin typeface="Calibri" panose="020F0502020204030204" pitchFamily="34" charset="0"/>
              </a:rPr>
              <a:t>I (Fig. 30.21). The distance between </a:t>
            </a:r>
            <a:r>
              <a:rPr lang="en-US" altLang="en-US" dirty="0">
                <a:latin typeface="Calibri" panose="020F0502020204030204" pitchFamily="34" charset="0"/>
              </a:rPr>
              <a:t>the wire and the closest side of the loop is </a:t>
            </a:r>
            <a:r>
              <a:rPr lang="en-US" altLang="en-US" i="1" dirty="0">
                <a:latin typeface="Calibri" panose="020F0502020204030204" pitchFamily="34" charset="0"/>
              </a:rPr>
              <a:t>c . The wire </a:t>
            </a:r>
            <a:r>
              <a:rPr lang="en-US" altLang="en-US" dirty="0">
                <a:latin typeface="Calibri" panose="020F0502020204030204" pitchFamily="34" charset="0"/>
              </a:rPr>
              <a:t>is parallel to the long side of the loop. Find the total magnetic flux through the loop due to the current in the wire.</a:t>
            </a:r>
          </a:p>
        </p:txBody>
      </p:sp>
      <p:pic>
        <p:nvPicPr>
          <p:cNvPr id="43014" name="Picture 5" descr="30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52400"/>
            <a:ext cx="54387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6" descr="30-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600"/>
            <a:ext cx="19050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7" descr="30-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4495800"/>
            <a:ext cx="29702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Rectangle 8"/>
          <p:cNvSpPr>
            <a:spLocks noChangeArrowheads="1"/>
          </p:cNvSpPr>
          <p:nvPr/>
        </p:nvSpPr>
        <p:spPr bwMode="auto">
          <a:xfrm>
            <a:off x="1524000" y="3352801"/>
            <a:ext cx="556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Because B is parallel to </a:t>
            </a:r>
            <a:r>
              <a:rPr lang="en-US" altLang="en-US" i="1" dirty="0" err="1">
                <a:latin typeface="Calibri" panose="020F0502020204030204" pitchFamily="34" charset="0"/>
              </a:rPr>
              <a:t>dA</a:t>
            </a:r>
            <a:r>
              <a:rPr lang="en-US" altLang="en-US" i="1" dirty="0">
                <a:latin typeface="Calibri" panose="020F0502020204030204" pitchFamily="34" charset="0"/>
              </a:rPr>
              <a:t> at any point within the loop, </a:t>
            </a:r>
            <a:r>
              <a:rPr lang="en-US" altLang="en-US" dirty="0">
                <a:latin typeface="Calibri" panose="020F0502020204030204" pitchFamily="34" charset="0"/>
              </a:rPr>
              <a:t>the magnetic flux  through an area element </a:t>
            </a:r>
            <a:r>
              <a:rPr lang="en-US" altLang="en-US" i="1" dirty="0" err="1">
                <a:latin typeface="Calibri" panose="020F0502020204030204" pitchFamily="34" charset="0"/>
              </a:rPr>
              <a:t>dA</a:t>
            </a:r>
            <a:r>
              <a:rPr lang="en-US" altLang="en-US" i="1" dirty="0">
                <a:latin typeface="Calibri" panose="020F0502020204030204" pitchFamily="34" charset="0"/>
              </a:rPr>
              <a:t> is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0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3" grpId="0"/>
      <p:bldP spid="430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30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1"/>
            <a:ext cx="7054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 descr="30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110" y="1905000"/>
            <a:ext cx="8535634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55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2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Widescreen</PresentationFormat>
  <Paragraphs>11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Chapter 30  Examples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30  Examples</dc:title>
  <dc:creator>Scanning Electron Microscope</dc:creator>
  <cp:lastModifiedBy>Scanning Electron Microscope</cp:lastModifiedBy>
  <cp:revision>1</cp:revision>
  <dcterms:created xsi:type="dcterms:W3CDTF">2018-04-11T08:04:03Z</dcterms:created>
  <dcterms:modified xsi:type="dcterms:W3CDTF">2018-04-11T08:04:18Z</dcterms:modified>
</cp:coreProperties>
</file>