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2"/>
  </p:notesMasterIdLst>
  <p:sldIdLst>
    <p:sldId id="257" r:id="rId5"/>
    <p:sldId id="258" r:id="rId6"/>
    <p:sldId id="259" r:id="rId7"/>
    <p:sldId id="260" r:id="rId8"/>
    <p:sldId id="261" r:id="rId9"/>
    <p:sldId id="262" r:id="rId10"/>
    <p:sldId id="293" r:id="rId11"/>
    <p:sldId id="290" r:id="rId12"/>
    <p:sldId id="299" r:id="rId13"/>
    <p:sldId id="263" r:id="rId14"/>
    <p:sldId id="310" r:id="rId15"/>
    <p:sldId id="264" r:id="rId16"/>
    <p:sldId id="291" r:id="rId17"/>
    <p:sldId id="265" r:id="rId18"/>
    <p:sldId id="303" r:id="rId19"/>
    <p:sldId id="266" r:id="rId20"/>
    <p:sldId id="304" r:id="rId21"/>
    <p:sldId id="305" r:id="rId22"/>
    <p:sldId id="292" r:id="rId23"/>
    <p:sldId id="320" r:id="rId24"/>
    <p:sldId id="300" r:id="rId25"/>
    <p:sldId id="301" r:id="rId26"/>
    <p:sldId id="302" r:id="rId27"/>
    <p:sldId id="325" r:id="rId28"/>
    <p:sldId id="326" r:id="rId29"/>
    <p:sldId id="267" r:id="rId30"/>
    <p:sldId id="268" r:id="rId31"/>
    <p:sldId id="269" r:id="rId32"/>
    <p:sldId id="270" r:id="rId33"/>
    <p:sldId id="271" r:id="rId34"/>
    <p:sldId id="272" r:id="rId35"/>
    <p:sldId id="273" r:id="rId36"/>
    <p:sldId id="298" r:id="rId37"/>
    <p:sldId id="295" r:id="rId38"/>
    <p:sldId id="314" r:id="rId39"/>
    <p:sldId id="296" r:id="rId40"/>
    <p:sldId id="306" r:id="rId41"/>
    <p:sldId id="307" r:id="rId42"/>
    <p:sldId id="308" r:id="rId43"/>
    <p:sldId id="276" r:id="rId44"/>
    <p:sldId id="277" r:id="rId45"/>
    <p:sldId id="278" r:id="rId46"/>
    <p:sldId id="279" r:id="rId47"/>
    <p:sldId id="280" r:id="rId48"/>
    <p:sldId id="281" r:id="rId49"/>
    <p:sldId id="282" r:id="rId50"/>
    <p:sldId id="297"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5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ink/ink1.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24.717"/>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18 0 46,'-4'0'15,"22"13"0,4 14-2,9 5 1,18 8-2,5 5-1,13 8-1,4 1-4,10 4-1,-5-8-2,0 3-1,-5-3-1,-4-6 1,-13-8-1,-5 0-1,-9-5 1,-4 1-1,-9-10 0,-5 0-1,-4 1-2,-9-5-3,4 0-5,-4-1-7,-9-12-11,13 8-1</inkml:trace>
  <inkml:trace contextRef="#ctx0" brushRef="#br0" timeOffset="408">813 260 55,'-67'67'12,"-9"9"0,-4 4-1,-9 6-1,4 3-3,0-8-3,13 4-1,1-9-2,8-9-2,14-9-4,14-13-4,12-5-6,5-31-9</inkml:trace>
</inkml:ink>
</file>

<file path=ppt/ink/ink10.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44.622"/>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0 0 54,'26'22'26,"-3"10"-9,8 4-2,9 4-2,9 9-3,4 10-2,5-1-3,5 5 0,-1-9-1,-4 5-1,-9-10 0,-5 0 0,-8-8-2,-5-5 0,-9-5-1,-8-13-1,-5 5-5,-9-14-6,0-9-9,4 4-11,-17-26 1</inkml:trace>
  <inkml:trace contextRef="#ctx0" brushRef="#br0" timeOffset="279">654 188 50,'-26'9'19,"3"18"-5,-8 5-3,-9 4 0,0 9-1,-18 4-1,5 1-2,-10-1-1,10 5-2,-10-5-2,19-8 0,-1-1-2,10-13-3,13 0-4,8-13-6,10-14-8,17 9-7,-4-23 0</inkml:trace>
</inkml:ink>
</file>

<file path=ppt/ink/ink11.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21.837"/>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0 0 46,'5'4'13,"8"5"0,14 9-2,14 5 0,3 17-1,19 10 0,13 8-2,10 10-2,3 9-1,6 4-1,-1-9-2,-10 4 0,-3-8 0,-1-5-1,-17-9 0,-9-4 1,-5-10-2,-8-8-1,-10-5-4,-9-9-4,-4-9-7,-4 4-13,-14-35 1</inkml:trace>
  <inkml:trace contextRef="#ctx0" brushRef="#br0" timeOffset="339">990 148 58,'-35'41'5,"-10"4"-1,0 9 0,-9 5 0,-9 4-1,1 4 1,0-4 0,-6 0-1,10 5 0,0-9-1,4-5-1,14-5-3,4-8-4,13-14-3,10-9-5,22 0-7</inkml:trace>
  <inkml:trace contextRef="#ctx0" brushRef="#br0" timeOffset="827">2124 193 56,'27'27'14,"13"14"-1,10 9 1,8 13-2,14 13-1,-5-4-1,9 14-2,5-1-2,0 6-1,-10-10-2,-3 0-1,-5-5-1,-5-8 0,-13-9-1,-5-14-1,-4-5-1,-23-17-6,5-10-6,-4-8-12,-19-28-3,14 5-1</inkml:trace>
  <inkml:trace contextRef="#ctx0" brushRef="#br0" timeOffset="1126">3088 320 55,'-13'-5'13,"-1"14"-3,-8 5 0,-5 13-1,-13 0-1,-10 9-1,-3 9-1,-10 4-1,-5 10-1,-8 4-1,-9 5-1,4-1 0,5 1-2,9-1 0,0-8-1,13-1-2,4-22-1,23-4-2,14-9-5,9-23-7,26 9-9</inkml:trace>
  <inkml:trace contextRef="#ctx0" brushRef="#br0" timeOffset="1614">4047 405 55,'13'18'19,"5"5"-3,14 17-1,13 10-2,13 17-2,14 10-1,8 4-3,15 14-2,-2-5-1,1-5-1,0-4-1,-13-13-1,-5-9 0,-13-10 0,-9-13 0,-14-13-2,-9-1-3,-17-17-5,-1-10-8,-13-4-8,-18-22-6,14 8 1</inkml:trace>
  <inkml:trace contextRef="#ctx0" brushRef="#br0" timeOffset="1933">4925 495 46,'-9'27'26,"-22"-4"1,-10 17-15,-8 14-1,-9 14-3,-5 13-1,-13-4-1,-5 13-2,-3-14 0,7 5-2,1 1 0,13-10-2,5-18 1,9 0-4,17-14-4,5-8-8,5-14-14,22-5 0,-9-26 0</inkml:trace>
</inkml:ink>
</file>

<file path=ppt/ink/ink12.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29.349"/>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0 0 55,'17'13'17,"6"10"-1,16 4-1,9 13 0,15 5-3,12 9-3,18 5-2,5 13-1,12-5-3,-4-4 0,-9 4-2,-4-4 0,-8-9 0,-15-4-1,-13-10-2,-16-13-1,-11-4-8,-12-10-9,-18-17-10,4-1 0</inkml:trace>
  <inkml:trace contextRef="#ctx0" brushRef="#br0" timeOffset="279">893 162 59,'-8'27'27,"-32"0"-11,-1 4-3,-2 14-3,-10 5-2,-10 8-1,-7-4-1,-1 4-1,-4 1-1,9-5-2,-5-5-1,8-4-1,11-9-2,7-9-4,15 5-6,12-10-10,9-13-8,22 9 0</inkml:trace>
</inkml:ink>
</file>

<file path=ppt/ink/ink13.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38.017"/>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539 0 54,'5'0'21,"-10"-4"-2,1 4-3,0 9-1,-10 4-5,5 19-2,-9-1-3,0 23-2,-4 9 0,-5 17 0,-14 10 0,10 18 0,-14 0 0,5 14 0,-5-2 0,9 2 0,-4-14-1,8-4 0,1-14-1,9-15 0,-1-12 0,10-18-1,-1-18 0,5-22 0,5-19 1,4-13-2,4-27 1,5-9 0,9-26-1,0-6 0,5-13 1,8 0 0,5-9 0,-5 6 0,5-2 0,-5 14 1,5 9-1,0 14 1,-4 9-1,-1 18 1,-4 8 0,4 23-1,-8 18 1,4 9 0,-5 27 0,5 9 0,0 17 1,4 19-1,1 14 1,4 13-1,-5 4 1,0 9-1,-8-9-1,4 5 1,-9-13-1,0-9 1,-9-15 0,4-8-1,-4-18 1,-5-9-2,1-18 1,-5-9-2,0-9-1,0-18-3,0-5-4,-18-17-4,14-1-11,-5 1-9,-14-14-1</inkml:trace>
  <inkml:trace contextRef="#ctx0" brushRef="#br0" timeOffset="647">199 997 47,'-18'-13'29,"13"13"-9,5 0-2,0-9-1,18 4-1,-4-8-3,21 13-3,1-14-2,14 14-2,3-9-1,15 0-1,-1 5-2,-4-1 0,0 5-1,-5-4 0,-9 4 0,-8 0 0,-10 4 0,-4 1 0,-9-5-1,-5 4 1,-8-4-1,-5 9-1,-5-9-2,-8 0-4,8 5-14,-4-5-15,-9 0 0,10 0 1</inkml:trace>
</inkml:ink>
</file>

<file path=ppt/ink/ink14.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46.226"/>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103 0 53,'27'23'28,"5"-5"-7,8 13-3,19 9-3,3-4-4,10 18-3,0-2-2,5 11-2,0-5-2,-11 0-1,-7 0-1,-9-9 0,-10 5-3,-9-14-5,-3-14-13,-6 1-10,-17-27 0</inkml:trace>
  <inkml:trace contextRef="#ctx0" brushRef="#br0" timeOffset="259">805 157 63,'-41'22'27,"5"10"-12,-14 16-2,-7 5-2,-7 10-4,-8 4-1,-4 0-1,0-9-2,4 5 0,4-6-2,9-3-1,15-5 1,3-18-3,19 0-3,4-17-7,18-10-8,22-4-9,0-13 0</inkml:trace>
</inkml:ink>
</file>

<file path=ppt/ink/ink15.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28.323"/>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18 26 58,'-5'-9'14,"-4"-4"0,5 9-3,8 4 0,10 9-2,8 13-1,9 14-1,14 13-1,5 0-1,12 18-1,10 5 0,4 4-2,-4-5 0,0 5-1,-5-9 0,-5-4 0,-8-5-2,-9-9 1,-9-9-2,-14-8-3,0-1-4,-13-22-5,-9-9-9,0-5-6,-18-12 0</inkml:trace>
  <inkml:trace contextRef="#ctx0" brushRef="#br0" timeOffset="319">667 138 53,'0'36'25,"-14"0"-11,-8 13-1,-4 14-2,-19 8-2,0 10-1,-13-10-1,-1 1-1,-4-1-3,1-8-4,3-5-5,6-4-11,-1-28-12,18 10 0</inkml:trace>
</inkml:ink>
</file>

<file path=ppt/ink/ink16.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30.435"/>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252 10 61,'-9'-9'20,"-5"9"-2,10 5-2,4 13-3,13 4-1,14 15-3,9 13-1,14 12-2,8 11-1,18 8-1,5 5-1,5 1-1,-5-11 0,4 1-1,-8-18 0,-14-5 0,-5-8-1,-13-15 0,-14-8-1,-4-10 0,-9-4-3,-18-13-2,5-1-6,-19-4-7,-4-13-12,9 4-2,-13-14 2</inkml:trace>
  <inkml:trace contextRef="#ctx0" brushRef="#br0" timeOffset="319">944 195 47,'-9'-13'27,"18"22"-1,-18 4-8,-9 15-2,0 22-4,-27 8-1,0 24-1,-27 4-3,5 13 0,-19 1-2,-4 13-2,1-14 0,8 1-2,4-23-1,5-9-2,18-10-2,5-17-5,22-14-10,4-9-14,1-22-1,22-5 0</inkml:trace>
</inkml:ink>
</file>

<file path=ppt/ink/ink17.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34.141"/>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0 5 54,'-5'-9'12,"10"9"-1,-1 0 0,6 5 0,8 8-1,0 6-1,13 12 0,10 5-1,14 9 0,4 5-2,18 4-1,0-4-1,4 4-1,1-4-1,-5-14 0,-14 0-1,1-9 1,-14 0 0,-9-9-2,-10 1 1,-13-6-1,1-4-2,-15-9-3,10 0-4,-14 0-10,0-13-12,13 13-1,-17-23 2</inkml:trace>
  <inkml:trace contextRef="#ctx0" brushRef="#br0" timeOffset="578">739 87 60,'-9'4'14,"-5"-4"0,-4 5-2,4 4-1,-8 0-1,-1 9-1,-9 4-1,5 10-1,-18 4-2,4 14-1,-13 4 0,-1 14-1,1-5-1,4 0-1,0-4 0,5-5 0,4-9-1,9-8 0,10-15-2,3-13-3,15 5-3,-5-14-8,4-9-12,14 9-2,-9-9 0</inkml:trace>
</inkml:ink>
</file>

<file path=ppt/ink/ink18.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33.245"/>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0 5 48,'0'0'15,"0"4"-2,14 1 1,-1 8-2,14 10-1,9 8 0,13 9-2,14 14-1,9 4-3,8 1 0,14 8-2,0 0 0,-4-13-1,-5 0 1,-4-14-1,-14-4 0,-13-14 0,-9-4 0,-14-5-2,-13-8 0,-14-5-5,-13-5-4,5 1-5,-18-14-5,-1-4-12,10 8 0</inkml:trace>
  <inkml:trace contextRef="#ctx0" brushRef="#br0" timeOffset="319">834 0 68,'4'14'18,"-17"4"-2,-5 13-4,-5 9-2,-17 14-1,-5 13-2,-17 1 0,3 17 0,-12-9-2,-6 5-1,-3-5 0,8-5-2,5-12 0,9-10-2,8-9-1,10-17-2,13-10-4,9-22-10,14-13-13,17-1-2,1-26 1</inkml:trace>
</inkml:ink>
</file>

<file path=ppt/ink/ink19.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35.476"/>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85 0 68,'18'31'19,"9"10"-2,18 4-1,18 13-1,-5 5-1,23 13-3,-5-9-4,5 18 0,-5-4-2,1-4-1,-14 4-3,-5-9 1,-13-9-1,-5-5-1,-13-9 1,-4-13-2,-14-18 0,-9-13-2,0-10-3,-18-22-5,9 5-7,-14-23-6,1-9-8,8 0-1</inkml:trace>
  <inkml:trace contextRef="#ctx0" brushRef="#br0" timeOffset="289">875 40 58,'9'5'25,"-18"4"-5,0 13-5,0 14-3,-18 13-3,5 14-1,-27 5-1,8 12 0,-26 1-2,4 13 0,-13-3-2,4 3 0,-9-9-2,9 0 1,9-8-1,-4-10-1,22-9-1,0-17-2,23-6-6,-10-17-13,19-18-10,17-4 0,-8-23-1</inkml:trace>
</inkml:ink>
</file>

<file path=ppt/ink/ink2.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15.571"/>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210 68 53,'0'0'14,"0"0"-2,0 0-1,0 0 0,5 4-1,8 10 0,5 3-3,9 15 0,-1 8-3,19 5 1,-5 4-1,14 14-1,-1-9-1,-3 8-1,-1-8 0,0 4 0,-5-8 0,1-10 0,-9 0 0,-5-4-1,-9-9 1,1 0 0,-10-9-1,1-5 0,-10-4-1,0-4 0,1-1-3,-14-8-3,9-5-5,-4-5-5,-5-8-6,13-5-7</inkml:trace>
  <inkml:trace contextRef="#ctx0" brushRef="#br0" timeOffset="368">907 0 58,'0'0'19,"-5"9"-5,-4 0-1,-4 9-2,-5 0-2,0 14-1,-9-1-2,-4 5-1,-9 9-1,-5-1-1,-8 10-1,-1 4-1,-8 5 0,-1 0 0,-4 4-1,5 0 1,-1 0-1,10-4 0,-1-9 0,9 0 0,5-14 0,13-4 0,1-9 0,8-9 0,9-5-2,4-8 0,10-5-5,-1-9-6,10-5-10,12 5-6,-3-18 0</inkml:trace>
</inkml:ink>
</file>

<file path=ppt/ink/ink20.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08.079"/>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138 3890 50,'-4'-22'8,"-1"-1"-2,1-8 1,4-5-1,-5 0 0,10-9-2,-5 1 0,4-6-1,1-4 0,4 1 0,0-6 0,4 1-1,1 4 1,8-4 0,5-4 0,4-1 0,5-4 0,4-5-1,10 0 0,3-4 0,10-5-1,4-4 1,5-4 0,7-1-1,11 1 1,4-10-1,-5 0 0,10-4 0,4 0-1,-5 0 1,10 0-1,-1 0 1,5 0-1,5 0 0,8 9 0,-4 0 1,3 0 0,2 4-1,3 5 1,-3 5-1,4-1 1,-5 9-1,0 1 1,1 8 0,3 0-1,-8 0 1,0 10-1,-5-1 1,-4 9 0,4-4 0,-4 4 0,4 0 0,1 5 1,4 4-1,-5 5-1,9-1 1,-4 5 0,0 5 0,3 4 0,2 0 1,-1 5-1,0 4 0,5 0 0,-9 4 1,9 5 0,-9 0-1,4 9 0,-13 5 0,5-1-1,-6 14 1,0 0 0,6 0-1,-5 9 0,0 0 0,-5 4 1,1 0-1,-1 5 0,0 0 0,-4 0 0,-4 8 0,-1-3 1,5 3-1,-1 1 0,-3 4 1,-1 5-1,-4 0 1,0 0-1,-4 4 1,-1 4-1,-4 1 0,-4 0 1,0 4-1,-1 0 1,-4 0-1,0 0 1,1 5-1,-1-5 1,0 5-1,0 4 1,-6-4-1,-2-1 1,-1 5 0,-9 5-1,-4 0 1,-1-1-1,-8 5 1,0 0 0,-9 5-1,0-1 0,-5 10 0,-4-1 1,-5 5-1,-4 5 0,-4-1 0,-1 1 0,-4 8 1,-5 1-1,1-14 0,-10 4 0,1 1 1,-1-1-1,-4-8 0,1-1 0,-10-4 1,0-4-2,-5-1 2,-4 10-2,-4-10 1,-5 5 1,-8 5-1,-1 0 1,-4-1-1,-1 5 0,-3-4 0,-6-5 1,-3 4-1,3 1 1,-7-5-2,-5 0 2,-5 0-1,-1 4 0,-3-8 1,-5-1-1,0-4 0,-5 5 0,1-9 1,-1-1-1,-4 5 0,-9-9 1,5 5-2,-5-5 2,0 0-1,0-4 0,1-9 0,-10 4-1,4-5 1,1-3 0,-5-1 0,0-9 0,-4 5 0,-5-5 0,0 0 0,0-4 0,-4-5 0,-4-4 0,4-5-1,4-4 1,-5 0-1,1-9 1,0 0-1,-1-9 1,1 0 0,-5 0-1,0-1 1,0 1 0,2-4 0,-2 4 1,-5-14-1,6 5-1,-6-9 1,6 0 0,-1-9 0,9-4 0,-5-1 0,-3-4 0,3 1 0,2-1 0,-6-5 0,5-4 0,-1-4 0,1-9 0,0-5 0,8-13 0,1-1 0,8-17 0,1 0 0,4-5 0,1 1 0,4-1-1,4-4 1,4-5 0,-4 1 0,9-1-1,4-4 1,5 0 0,0-9 0,0 0 0,9-5-1,-5 1 1,5-1 0,0 1 0,0-1-1,0-4 1,4 0 0,0 5-1,5 4 1,1 0 0,8 0 0,-5 0-1,9 4 1,5 10 0,0-1 0,4-4 0,0 9 0,5-5 0,4 1 0,0 8-1,4 0 1,1 5 0,4 0 0,-4 0 1,4 0-2,0 4 1,0 5 0,0-5 0,5 5 0,-5 4 0,4 1 0,5 3 0,0 6 0,1-1-1,-1 4 1,4 6 0,5-1 1,-4 0-1,4 5 0,0 4 0,4 0 1,-4 5-1,5 8 1,-5 1-3,4 8-3,-8 1-13,4 4-15,9 9 0,-14-9-1</inkml:trace>
</inkml:ink>
</file>

<file path=ppt/ink/ink21.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2:41.311"/>
    </inkml:context>
    <inkml:brush xml:id="br0">
      <inkml:brushProperty name="width" value="0.03528" units="cm"/>
      <inkml:brushProperty name="height" value="0.03528" units="cm"/>
      <inkml:brushProperty name="color" value="#C0504D"/>
      <inkml:brushProperty name="fitToCurve" value="1"/>
      <inkml:brushProperty name="ignorePressure" value="1"/>
    </inkml:brush>
    <inkml:brush xml:id="br1">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864 23 54,'0'-5'10,"-4"1"0,-1-1-1,1 5-1,-1-4 0,5-1-1,0 5-1,-4 0-1,4 0-1,4 0 0,1 9-1,8 0 0,5 5 1,5 4-1,8 0 0,9 13 0,10 1 0,3 4-1,6 5 0,8 8 0,-5-9-1,1 6 1,0-6 0,-5 1 0,-4-1-1,-9-9 1,-10-4-1,1-3 1,-13-6-1,-5-5-1,-5 0 1,-4-4-1,0-9-1,-9 5 1,0-5-2,-5-5-1,5 5-3,-8-4-7,3-5-7,5 9-11,-9-18 0</inkml:trace>
  <inkml:trace contextRef="#ctx0" brushRef="#br0" timeOffset="438">1724 136 63,'-22'13'18,"-5"5"-3,-4 5-2,-10 3-3,-3 6 0,-10-1-3,0 1-2,-9 4-1,1 0-1,-1-4-1,0 3-1,1-3 0,3 4 0,1-8-1,9-2 1,8 1-1,6-9 0,3 0 0,10-4-2,4-5 0,9 0-3,9-5-2,0-4-6,9-9-11,13 14-5,-8-23 0</inkml:trace>
  <inkml:trace contextRef="#ctx0" brushRef="#br0" timeOffset="1165">2781 63 56,'-4'-4'15,"4"4"0,0 4-3,0 1 0,9 4-1,0 0-2,9 8-2,9 2-1,4 8 0,5 0-1,9 9-1,4 0 0,5 4-1,-1-3 0,1 8-1,0-9 0,-5 4 0,0-13-1,-8 4 0,-1-7 0,-9-2 0,-4-4-1,-4-5 0,-1 1-1,-8-5-1,-1 4-1,-4-8-1,0 4-3,-9-9-6,0 0-6,4 0-13,-17-18 1</inkml:trace>
  <inkml:trace contextRef="#ctx0" brushRef="#br0" timeOffset="1534">3641 27 55,'-22'0'25,"4"18"-9,-13 5-2,-5 3-4,-9 16-2,-13-6-2,0 13 1,-9-4-2,-1 10-1,-8-11 0,0 10-1,-5 0-1,5 1-1,0-11 0,13 1 0,-4-4 0,13-6 0,5-3-1,13-9 0,9-5 0,10-9-2,12 5-2,1-14-4,17 0-7,5-5-11,0-8-5,18 13 1</inkml:trace>
  <inkml:trace contextRef="#ctx0" brushRef="#br0" timeOffset="2331">4596 127 62,'0'0'15,"0"0"-2,4 0 0,10 13-1,-1 1-1,14 13-1,4 0-2,9 13-1,1 0-2,13 10 0,-5-5-3,0 0 0,5 0-1,0-5 0,-5-3-1,-4-6 1,-5 1-1,-4-5 0,0-5 0,-9-4-1,-10 4-1,1-8 0,-9-1-2,-9-13-4,5 10-2,-5-15-6,-5-4-4,5 4-10,-13-22 1</inkml:trace>
  <inkml:trace contextRef="#ctx0" brushRef="#br0" timeOffset="2680">5379 36 65,'0'5'18,"-13"4"-4,-5 0-4,-4 13-1,-14 5-3,-4 10 0,-10 3-1,-3 9-1,-15 5 0,1 10 0,-9-6-2,-5 5 0,-4 5-1,0-1 1,0-4-1,9 0-1,4-13-1,5-10-2,13 1-6,5-5-14,9-27-6,13 8 0</inkml:trace>
  <inkml:trace contextRef="#ctx0" brushRef="#br1" timeOffset="44294">0 1049 46,'36'-4'1,"-10"-1"0,6 1 0,-10 0 1,5-1 0,0 1-1,0-1 1,0-4 1,0 0-2,4 0 1,0 0 0,1 0 0,4 0-1,-1 0 1,6-5-1,-6 5 1,6-5 0,4 1-1,-1 4 1,1-4 0,-5-1 0,5 1 0,-4 4-1,-1-5 1,0 10-1,-4-1 0,-5 1 0,-4-1-1,-4 5 0,-5-4 0,-5 4-1,-8 0 0,-1-5-3,-4 5-2,-9 0-3,0 0-5</inkml:trace>
</inkml:ink>
</file>

<file path=ppt/ink/ink22.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2:44.798"/>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89 36 56,'-9'0'11,"-4"-9"0,4 5-1,0-5-1,-4 4-1,8 1-1,-8-1 0,9 5-2,-5 0 0,9 0 0,-5 5-1,14 4 0,-4 4-1,17 14 1,0 5-1,14 13 0,8 4 0,6 19-1,3-6 0,5 6 0,-4-1 0,4 1-1,-9-10 0,-5 1 1,-4-14-1,-8-9 0,-6 0 0,-3-14-1,-5 1-1,-14-14-1,5 0-4,-14-18-4,5 4-9,-4-4-9,-5-18-4,9 5 1</inkml:trace>
  <inkml:trace contextRef="#ctx0" brushRef="#br0" timeOffset="408">696 167 52,'-22'13'13,"4"10"-1,-9-5-2,-4 9 0,-5-5-1,-4 9-1,-4 1-1,-6-1-1,1 10-2,0-10-1,-4 5 0,4-4-2,4-1 0,5-4 0,4-4 0,9-1-1,5-8 0,9 4-1,4-5 0,4-4 0,5 0-2,5-4-2,-1-1-2,10-4-5,-1 0-8,-8-18-7</inkml:trace>
</inkml:ink>
</file>

<file path=ppt/ink/ink23.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2:45.774"/>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0 76 59,'0'0'16,"14"9"-1,4 4-1,4 5-1,9 5-2,10 8-1,3 5-2,14 4-2,5 10-1,4-6-1,9-3-1,-9-1 0,5 0-1,-5-8 1,-9-1-1,-5-4 0,-12-9-1,-6 0-1,-8 0 0,-9-9 0,-9-5-1,5 1-2,-14-14-2,4 9-3,-8-9-7,4-5-11,4 10-6,-17-19 1</inkml:trace>
  <inkml:trace contextRef="#ctx0" brushRef="#br0" timeOffset="339">912 0 49,'-4'13'27,"-18"1"-10,-5 13-2,-5 8-4,-8 6-3,-4 8 0,-15 0-2,1 10-2,-4-1-1,-5 0 0,4-4-1,0 4-1,1-9 1,4-4-2,4 0 0,14-14-1,0 1-1,8-10-2,6 1-5,3-14-4,14-5-11,9 10-5,-4-19 0</inkml:trace>
</inkml:ink>
</file>

<file path=ppt/ink/ink24.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2:46.790"/>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0 4 57,'9'5'15,"0"4"-2,9 0-1,9 9-1,4 5-1,14 4-2,4 5-1,14 9 0,-5-5-2,14 10 0,-5-6-1,10 6-1,-10-5 0,0 0 0,-9-5-1,1 5-1,-10-9 0,-9 4 0,-4-9-1,-4 5 1,-14-9-2,0-5 1,-5 0-2,-8-8-2,-1-1-2,-13-14-5,5 5-5,-5-4-8,-9-19-6,13 5-1</inkml:trace>
  <inkml:trace contextRef="#ctx0" brushRef="#br0" timeOffset="349">996 0 53,'-18'-10'25,"4"20"-10,-8-1-3,-10 13-2,-4 1-2,-4 9-1,-9 0-1,-5 9-1,-4 4-1,-5 1-2,5 4 0,-5 0-1,0 0 0,-4 0 0,8 0-1,6-10 0,8-3 0,4-5-1,10-10-1,13-3-1,5-6-3,17-8-3,5-1-5,4-8-7,19 13-8</inkml:trace>
</inkml:ink>
</file>

<file path=ppt/ink/ink25.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2:47.727"/>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1 0 56,'-5'9'13,"5"5"-1,5 4-1,4 9-1,9 5 0,0 4-1,18 13 0,0-3 0,13 4-2,-4-5-2,13 9 0,0-9-1,5 0 0,-9-5-1,4-4-1,-13-4-1,4 1 0,-8-11 0,-1 5 0,-8-9-1,-5 5 1,-1-5-1,-3-5-1,-10 1 0,1-1-1,-5-4-1,-9-4-4,0 4-4,-5-14-7,-4-4-10,9 9-4</inkml:trace>
  <inkml:trace contextRef="#ctx0" brushRef="#br0" timeOffset="368">929 77 71,'-18'-4'27,"5"8"-11,-5 10-5,-9-1-2,-4 10-3,-10 4-1,-3 14-1,-6-9 0,1 13-1,-5 0 1,0 9-1,5-9-1,-5 4 0,5-4 0,8-4-1,1-4-1,4-5-1,5-1-1,4-13 0,9 5-2,-5-10-1,10 1-3,0-5-6,-1-9-10,14 18-7,-18-23 2</inkml:trace>
</inkml:ink>
</file>

<file path=ppt/ink/ink26.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2:48.982"/>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86 0 46,'9'13'14,"0"-4"-2,9 9 0,4 4 0,5 10-1,4 3-1,9 10-1,5 4-1,4 5-2,5 0-1,0-1-1,8 5-1,-8-8-1,-1-6-1,-3-3 0,-6-10 0,-8 0-2,-9-8 0,0-6-3,-18-8-2,4-4-5,-17-5-7,-5-18-11,13 9-1</inkml:trace>
  <inkml:trace contextRef="#ctx0" brushRef="#br0" timeOffset="359">806 120 47,'-23'14'15,"5"4"-2,-8 9-1,-6-1-1,1 10-1,-5 0-1,-4 13-2,-9 0-1,-5 9-2,1 1-1,-6 3-1,-3 1-1,-1 4 1,10-9-1,-5-9-1,13 0 1,0-17-1,23-1 0,-5-13-1,23-9-3,4-14-7,13-13-11,18 10-7,-4-24 1</inkml:trace>
</inkml:ink>
</file>

<file path=ppt/ink/ink27.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2:49.908"/>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148 59 49,'9'9'14,"4"-5"0,10 10-1,8 3-1,10 6-2,8 8-2,9 5-2,5 4-1,0 5-1,5 9 0,-11-5 0,2 0-1,-9 0 0,-5-3 0,-9-5-1,-1-6 1,-8-8-2,-5 0 1,1-5-2,-10-4 0,5 0-1,-9-9-2,5 5-2,-9-5-7,-5-9-12,13 4-6,-26-13 0</inkml:trace>
  <inkml:trace contextRef="#ctx0" brushRef="#br0" timeOffset="369">1122 0 68,'9'0'15,"-18"5"-4,-9-1 0,-5 10-3,-7-5 0,-6 13-1,-14 1 0,5 8-2,-9 0-1,-4 5-1,-5 4-1,0 10 0,-5-1-1,2 9 0,-2 0-1,-4 9 0,1 2 0,-1-7 0,4 1 0,5-14-1,15 0-2,-2-17-2,23-1-3,9-18-10,4-26-11,37 9 0</inkml:trace>
  <inkml:trace contextRef="#ctx0" brushRef="#br0" timeOffset="1056">2096 153 54,'-9'-9'15,"9"18"-3,0-5-1,9 10-1,4 8-2,14-4-1,9 13 0,10 1 0,11 8 0,2 0-1,17 5-1,1 4 0,-6-4-2,1 1 1,-4-2-2,-15-12 0,1-1-1,-13-4 0,-10 0 0,-13-14-1,0 1-1,-4-5 0,-10-5-2,1 1-1,-5-5-3,0 0-5,0-5-6,-5-4-7,14 9-6</inkml:trace>
  <inkml:trace contextRef="#ctx0" brushRef="#br0" timeOffset="1425">2998 54 56,'-5'23'25,"-16"-10"-10,-6 9-4,-9 10-1,-14-1-3,1 5 0,-10 4-3,-8 5-1,0 0 0,-10 8-1,-3 6 1,3 3-1,-4-2 0,1 2 0,8 1 0,4-9-1,11-5 0,12-9-1,9-13-2,13-5-1,10-8-1,8-14-4,19 0-6,4-9-8,0-14-6,31 14-1</inkml:trace>
  <inkml:trace contextRef="#ctx0" brushRef="#br0" timeOffset="2043">3932 117 48,'-18'-9'18,"14"9"-2,-5-5-1,4 10-2,10 4-1,-1 4-2,10 14-2,4-9-1,12 13 0,2 5-1,18 9 0,-5 0-2,9 4 1,3-4-2,2 4 1,-1 1 0,1 0-1,-9-10 0,-2-4 0,-3-5-1,-4-4 0,-10-5-1,1 1 0,-5-1 0,-5 0-2,-9-4 2,1-9-2,-5 9 0,-5-9-1,1 4-1,-14-13-3,9 5-4,-18-23-6,18 0-11,0 14-8,-18-28 1</inkml:trace>
  <inkml:trace contextRef="#ctx0" brushRef="#br0" timeOffset="2461">4794 238 48,'-9'-18'22,"22"13"-8,-22 1-4,0 4-1,-4 0-1,-19 4 0,10 5 1,-22 0-1,7 9 1,-12-4-2,-5 12 0,-14 6-2,6 4-2,-10 13-1,4 0 0,-3 5-1,-1 5-1,9 4 1,0 4-2,10-9 2,3 0-1,1-9 2,13 1-1,4-19 0,5 5 0,0-18 1,14 0-1,0-14 0,4 5 0,0-9-1,4 0 0,1 0-1,4-9 0,0 5-3,-5-5-3,10 4-6,-5-4-12,-5-9-8,19 5 1</inkml:trace>
</inkml:ink>
</file>

<file path=ppt/ink/ink28.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3:26.741"/>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734 1007 46,'45'-31'1,"0"0"0,-1 0 1,-3 4-1,-5-5 0,4 5 1,-4-4-1,4 4 0,-9 0 0,1 0 0,3 1 0,-3 3-1,4-4 0,-9 5 1,8-1-1,-3-2 1,4 2 0,-1 1-1,-3-1 1,8-4 0,-4 5 0,4 0-1,-4-1 1,0 5-1,-5-4 1,0 8 0,1-3-1,-5 3 1,0 1 0,-1-1-1,6 1 1,-5-1 0,-1 5-1,6-9 1,0 10-1,0-6 1,-1 5-1,-4-4 1,4 5 0,-9-1-1,10 0 1,-5 0 0,4 0 0,0 4 0,5-4 1,-4 0 0,3-8-1,1 8 1,0-5 0,0 5-1,0 0 0,-5 0 0,0 0-1,5 9 0,-9-4 1,9-1-1,-5 5 0,5 0 1,0-4-1,4-1 1,-4 5-1,9-4 0,0-1 1,-5 1-1,9-1 0,0 1 1,1 4-1,-1-4 0,0-1 0,1 5 0,0 0 0,-1 0 0,0-4 0,-4 4 0,0 0 0,4 0 0,-9 0 0,5 0 1,-5 4-1,5-4 0,-4 5 0,3-1 0,6-4 0,-1 4 0,-4 1 0,4-1 0,5 5 0,-5-4 1,5 4-1,-5-5 0,0 5 0,0 0 1,1 5-1,-1-10 0,5 10 1,-5-5-1,6 0 1,-2-1 0,-3 1 0,3 0-1,1 0 1,-5 5 0,1-5-1,-1 4 1,-4 0-1,-1 0 1,1 5-1,-4 0 1,-1 0-1,0 4 0,-4 1 1,0-1-1,0 0 0,-5 10 0,0-10 0,-4 5 1,0 0-1,0 0 0,-5 0 0,5 4 0,0-4 0,-5-1 0,5 5 0,5 1 0,-6 3 0,6-3 0,-5 4 0,4-1 0,0 6 0,-4-1 0,9 0 1,-14-4-1,11 4 0,-6 0 0,0 0 0,-1-4 0,-3 4 0,-1-4 0,1 5 0,-1-10 1,-9 9-1,10 1 1,-10-7 0,5 16-1,-4-10 1,4 9-1,-10-4 0,6 9 1,-5-5-1,4 0 1,1 4-1,-5-4 0,0 1 0,-5-5 1,10-1-1,-5-3 0,4-1 0,-4 5 1,4-9-1,1 4 0,-1-1 0,5 6 1,-4-5-2,3 5 1,1 4 0,0-4 1,-4 0-1,4 4 0,0-5 0,-14 1 0,9 0 0,-4 0 1,-4-5-1,-1 5 0,-4 0 0,5-5 0,-5 0 0,0 4 1,0-8-1,0 4 0,0 0 1,-5-4-1,1 5 0,-5-1 1,0 5-1,0-5 1,0 9-1,-4-9 0,-5 4 1,0 6-1,4-10 0,-4 0 1,-4 1-1,0 4 0,-1-10 1,1 6-1,-5 3 0,5-4 0,-10 5 0,5-5 0,1 5 1,-1 0-1,-5-1 0,1-3 0,0 3 0,-5 1 0,4-1 0,-3-4 1,-1 10-1,-1-6 1,-3-3-1,4 4 0,0-5 1,-4 0 0,4 1-1,-4 2 0,4-7 0,-5 0 0,6 4 0,-1 1 0,-4-5-1,4 4 1,0-4 0,0 0 0,-4-1 0,4 0 0,0 1 0,-4-5 0,4 1 1,0-1-1,-9 0 0,5 1 0,0-1 0,-9 1 0,8-1 0,-8-4 0,-5 4 0,0 1 0,1-7 0,-1 2-1,-5 0 2,5 0-2,-9-5 1,1 10 1,3-5-1,-8 0 0,9-1 0,-14 6 0,5-5 0,0 4 0,-5 0 0,5-8 0,-4 3 0,8-8-1,-18 9 1,14-10 0,-9-3 0,4 4-1,-4-5 1,-1 1 0,5-5-1,-4-5 1,0 1 0,5-1 0,-6-4 0,6 0-1,-5 0 1,4 0-1,-4 0 1,4 0-1,1 0 1,-1 0-1,0 0 0,1 0 0,-1 0 1,0 0-1,5-4 1,-6-1-1,2 1 1,4-5 0,-1 4 0,1-4 0,5-4 0,-1-1 0,9 5 0,0-9 0,5-4 0,-5 4 1,10-8-1,-10 4 0,9-9 0,-4 4 0,0-9 0,-1-5 0,-3 10 0,3-9 0,-3 4 0,3-4 0,1-5 0,0 1 0,-1 4 0,9-10 0,1 6 0,0-10 0,4 0-1,0 0 2,5 1-1,-1-5 0,1 0 0,4 4 1,-4-8-1,8 3 1,1-3-1,0-1 0,4 6 0,-5-6-1,5-4 2,1 0-2,-1-1 1,-5-3-1,10 4 1,-1-4 0,-4-5 0,9-1 1,-4 1-1,9 1 0,-1-1 0,1 0 0,-1 0 0,5-1 0,0 2 0,5-1 0,-5 4 0,4-8 0,10 8-1,-6 0 1,6-3 0,-1 4 0,5-6 0,-4-3 0,4 8 0,0-3 1,-1-1-1,1 0 0,-4-1 0,-1 6 0,1 0 1,4 4-1,-5-9 0,0 4-1,1 5 1,-1 4 0,5-3 0,5-1 0,-1 0 0,0-1 0,5 10 0,0 4 0,-5 2 0,5 2 0,0 1 0,0 9 1,0-5-2,4 5 1,1-1 0,3 1 0,2 0 0,4 5 0,-1-1 1,-4 0-1,9 9 0,-10 0 0,-3 5 0,-1 4 0,-4 5 0,-9 4 0,0 0-1,-5 9-4,-4 4-12,-9-8-9,18 17 0</inkml:trace>
</inkml:ink>
</file>

<file path=ppt/ink/ink3.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16.657"/>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220 166 47,'-13'-13'19,"8"8"-2,-4-3-2,5 3-2,4 1-3,-5 4-1,10 9-1,-1-1-2,10 10-1,4 6-1,9 12-1,9-5 0,13 19 0,0-6-1,9 6 1,1-1-2,4-4 1,-1-4-1,-3-5 0,-6 0 0,-3-9 0,-5-4 0,-9-1 0,-5-4 0,-4-4 0,-9-5-1,-5-5 0,-4 5-2,-9-13 0,0-1-3,-9-4-4,5-4-6,-10-5-9,-4-14-7,18 10-1</inkml:trace>
  <inkml:trace contextRef="#ctx0" brushRef="#br0" timeOffset="378">983 90 53,'9'0'19,"-14"-9"-5,5 14-3,0 4-1,-9 0 0,0 13 0,-13-8-1,-1 12-1,-13 2-2,-4 8-2,-9 0-1,-10 5-1,-3 3-1,-1-3 0,-4 8-1,-1-4 0,6 0 0,-6 5 0,6 4 1,3-4-1,10-5 1,0-1-1,8-12 0,5-1 1,14-8-1,-1-5 0,14-9-2,5-9 0,4 0-2,9-9-4,9 4-7,4-4-11,1-13-3,17 8-1</inkml:trace>
  <inkml:trace contextRef="#ctx0" brushRef="#br0" timeOffset="1195">1844 0 55,'18'14'13,"9"8"0,9 10 0,13 13 0,9 4-2,14 15-2,4-1-2,5 4-1,-5 0-2,0-4-1,-13-9 0,0-4 0,-14-5-1,-4-4 1,-9-10 0,-9-4-1,-5-4-1,-4-10 0,-4 0-1,-10-8-2,1-5-1,-5-9-4,-5 0-5,1-9-7,-10-13-9,14 13-2</inkml:trace>
  <inkml:trace contextRef="#ctx0" brushRef="#br0" timeOffset="1564">2826 32 53,'-18'9'14,"5"4"0,-10 1-2,1-1-1,-14 5-2,0 9-2,-9 4-2,-9 2-2,5 12 0,-14 0 0,0 4-1,-4 5 0,0 4-1,-5 5 0,0 1 1,1 3 0,3 5-1,-3-9 2,3 4-1,10-4 0,4-8 0,5-10 1,8-5-1,6-13-1,8-9 1,9-4-3,4-14-2,10 4-9,8-4-14,-4-18-4,23 14 0</inkml:trace>
</inkml:ink>
</file>

<file path=ppt/ink/ink4.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26.231"/>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0 0 52,'-4'0'17,"13"9"0,4 4-4,5 14 0,9 5-3,9 4-1,9 13-2,9-4-2,0 9-1,5 0-2,0 0 1,-5-9-2,0 4 1,-9-8-2,-5-1-1,-4-8-1,-4-1-4,-5-8-4,-9-5-6,-5-10-9,5 6-4</inkml:trace>
  <inkml:trace contextRef="#ctx0" brushRef="#br0" timeOffset="309">775 148 54,'-23'-4'26,"-8"17"-11,-5 5-1,-14 5-4,-4 13-1,-9-5-2,0 9-1,-4 1-2,4 4-2,-1-9-4,10 4-2,9 1-7,0-1-7,0-13-10,23 14-1</inkml:trace>
</inkml:ink>
</file>

<file path=ppt/ink/ink5.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41.872"/>
    </inkml:context>
    <inkml:brush xml:id="br0">
      <inkml:brushProperty name="width" value="0.03528" units="cm"/>
      <inkml:brushProperty name="height" value="0.03528" units="cm"/>
      <inkml:brushProperty name="color" value="#C0504D"/>
      <inkml:brushProperty name="fitToCurve" value="1"/>
      <inkml:brushProperty name="ignorePressure" value="1"/>
    </inkml:brush>
    <inkml:brush xml:id="br1">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1640 0 46,'4'0'15,"-4"-4"-1,9 8-1,5 5 0,-1 5-2,14 13-1,4 4-1,19 14-1,-6 9-3,15 13 0,3-4-2,6 9 0,-6-4 0,6-5-1,-6-9 1,5-5-1,-13-8 0,0-5 0,-14-5-1,1-4 1,-10 0-1,-4-4-1,-5-1-1,-8-9-2,-5 5-1,-9-13-3,4-1-3,-8-8-5,-1-5-6,1 0-10,-10-18 1</inkml:trace>
  <inkml:trace contextRef="#ctx0" brushRef="#br0" timeOffset="369">2554 68 55,'-14'13'14,"-13"1"-3,-4 8 0,-9 5-2,-10 4-1,-3 1-1,-10 4-2,-4 0-1,0 0-1,-1 9-1,1-9-1,4 0-1,1 0 0,8 0 1,5-9-1,4 0 0,14-5 0,4-4-1,9-4-1,9-5-1,9-5-3,4 1-3,10-10-5,13 10-10,-1-19-2</inkml:trace>
  <inkml:trace contextRef="#ctx0" brushRef="#br0" timeOffset="1893">0 113 49,'9'4'10,"-4"-4"0,12 14-1,1 4 0,14 8-1,4 15 0,13-1-2,5 10 0,8-1 0,10 5-1,-5-4 0,5-10 0,-9 1-1,-5-5 1,-9-14-1,-4 5 0,-14-4-1,-4-1 0,-9-4-2,-13-4 0,-1-1-3,-4-4-1,-4 0-3,-5-4-4,4-5-6,1 0-9,-10-14-4</inkml:trace>
  <inkml:trace contextRef="#ctx0" brushRef="#br0" timeOffset="2242">748 207 51,'-13'22'13,"-14"5"-1,-4 9-1,-10 5-1,-8-1-1,4 14-1,-13 0-2,0 0-2,4 5-2,-4-5-3,8 0-6,10-9-9,-5-14-10,27 5 0</inkml:trace>
  <inkml:trace contextRef="#ctx0" brushRef="#br1" timeOffset="20733">2993 342 46,'0'-9'0,"0"9"1,0-5 0,0 1 0,0-1 0,0 5-1,0-4 1,0 4-1,0 0 1,0 0-1,0 0 0,0 0 0,0 0 0,0 0 0,0 0 0,0 0-1,0 0 1,0 0-1,0 0 0,-5 4-1,1 1-2</inkml:trace>
</inkml:ink>
</file>

<file path=ppt/ink/ink6.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39.820"/>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286 268 64,'5'-9'26,"-14"0"-10,4 14-3,5 13-3,-9 9-1,9 13 0,0 19-1,5 13 0,-5 8-1,4 19 0,-4 9-1,5 9-2,-5 4 0,0-4-1,-5-9-1,1-5-1,-1-18-1,-4-13 0,5-22-1,-10-19-1,10-13-1,-10-27-4,14-9-5,-9-31-8,9-14-8,9-5-7,-9-30 2</inkml:trace>
  <inkml:trace contextRef="#ctx0" brushRef="#br0" timeOffset="329">129 358 64,'-27'5'21,"-4"-5"-4,8-9-2,14-5-2,5-8-2,13-1 1,9-17-2,22 9-1,1-19-2,17 10-1,9-1-1,10 10-2,-1 4-1,9 4 0,-4 10-2,0 8 1,-5 19-1,-9-1 1,-8 10-1,-10 8 0,-8 10 1,-15 4-1,-17 9 0,-9 8 0,-13 6 1,-14 4-2,-9 0 2,-13-1-2,-5-3 1,-9-5 0,0-9 0,0-10-1,-4-12 1,13-10 0,0-8 0,9-10 0,5-8 0,13-10 0,5 1 0,8-1 0,14-4 0,9 0-1,9 5 2,9 4-1,9 5 0,9-1 0,13 10 0,5-1 0,4 10 0,5 3 0,0 1 0,-5 9-1,-4 14 1,-4 4-1,-15 9 1,-12 4 0,-10 9 0,-13 5 0,-13 0 1,-14 0 0,-18-9-1,-13 0 1,-14 0 0,-9-5 0,-13-13 0,-5-5-1,-9-13 1,0-9-1,5-13 1,9-10-1,8-8-1,15-10 0,8 1-2,9-10-2,31 10-9,-4 0-19,14-14-2,13 4-1</inkml:trace>
</inkml:ink>
</file>

<file path=ppt/ink/ink7.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19.924"/>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224 0 53,'22'22'14,"5"14"-2,9 9 0,9 9-1,9-1 0,13 15-1,1-1-3,3 4-2,-3-3-1,-1-6-1,-4-8-1,-9 4 0,-9-13-1,-5-5-1,-13-8 1,-9-6-1,-5-8-1,-13-9-2,5-4-5,-14-10-6,0-13-6,4 0-8,-13-26 0</inkml:trace>
  <inkml:trace contextRef="#ctx0" brushRef="#br0" timeOffset="289">991 72 47,'-22'18'16,"0"8"-2,-14 10-2,-9 9-1,-9 9-1,-9 0-1,-9 4-3,-4 4-2,-5 1-1,-4 4-1,0-4-1,8-14 1,6 5-1,8-9-1,9-10-1,13-3-3,10-14-4,13-5-6,18 5-11,5-22-1</inkml:trace>
  <inkml:trace contextRef="#ctx0" brushRef="#br0" timeOffset="897">2077 63 50,'0'9'12,"0"4"-1,9 10 1,9 3 0,14 15 0,13 3-2,13 6-1,9 8-1,5 5-2,9-1-1,-5 1-1,5 0-2,-14-10 0,1 1 0,-15-14-1,-8 1 1,-9-15-1,-4 1-1,-14-9 0,0-4-1,-9-1-2,-9-13-3,0 5-3,-14-10-6,5-4-3,0-4-6,-13-23-5</inkml:trace>
  <inkml:trace contextRef="#ctx0" brushRef="#br0" timeOffset="1226">2890 90 47,'4'4'24,"-17"1"-8,-5 8-2,0 9-3,-14 10-1,1 8-2,-14 9-1,-4 5 0,-14 9-2,-4 8 0,-5 1-2,-4 0-1,-5 4-1,0-5-1,0 1-1,9-14-5,1 5-3,3-14-6,1-4-7,18 4-8,-10-22 0</inkml:trace>
</inkml:ink>
</file>

<file path=ppt/ink/ink8.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18.998"/>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200 0 54,'0'5'12,"14"13"-1,-1 9-1,10 9 1,13 4-1,4 14 0,19 9-2,-1 4-2,9 5-1,1-9-1,4 4-1,-5-4-2,-4-4 0,0-10 0,-14 0-1,-4-13 0,-9-4-1,0-6 0,-13-8-1,-1-4-2,-13-10-5,-4 1-6,-1-5-9,-17-18-4</inkml:trace>
  <inkml:trace contextRef="#ctx0" brushRef="#br0" timeOffset="349">1036 117 46,'-27'18'11,"5"-5"-2,-5 14 1,-18-4 0,4 13-1,-17 0 0,0 4-1,-10 5-2,1 5 0,-10-1-2,6 4-2,3 6-1,-4-5 1,9-5-2,0 5 1,10-9-1,8-4 0,9-10 0,4-4 0,10-5-1,4-8 0,13-5-3,5-9-4,14-9-4,8 0-5,1-18-9</inkml:trace>
</inkml:ink>
</file>

<file path=ppt/ink/ink9.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03-15T12:51:27.257"/>
    </inkml:context>
    <inkml:brush xml:id="br0">
      <inkml:brushProperty name="width" value="0.03528" units="cm"/>
      <inkml:brushProperty name="height" value="0.03528" units="cm"/>
      <inkml:brushProperty name="color" value="#C0504D"/>
      <inkml:brushProperty name="fitToCurve" value="1"/>
      <inkml:brushProperty name="ignorePressure" value="1"/>
    </inkml:brush>
  </inkml:definitions>
  <inkml:trace contextRef="#ctx0" brushRef="#br0">81 99 50,'-5'-14'14,"14"10"0,9 8-2,4 1 0,14 13-2,13 4 0,14 14-1,0 0-2,18 9-2,4-1-2,0 6 0,0-1-1,-4 0-1,-5-13 0,-14 0-1,-3 0 0,-19-14 0,-4 1-4,-14-14-4,-8 0-8,-10-9-9,-17-14-4</inkml:trace>
  <inkml:trace contextRef="#ctx0" brushRef="#br0" timeOffset="309">788 0 62,'-18'23'18,"-13"8"-5,-9 9-4,-5 14-1,-13 4-2,-5 10 0,-4-6-2,-5 6-1,-4 3-1,4-8 0,5 0-4,0-10-6,18-8-8,17 5-11,1-28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3DCA12-D89F-4204-A1DA-6E66DE8C98F9}" type="datetimeFigureOut">
              <a:rPr lang="en-US"/>
              <a:pPr>
                <a:defRPr/>
              </a:pPr>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448D7D2-6A05-4C5F-891F-F6E220CD029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C3B3AD-09AE-4E7B-8CD5-137ECC470B8B}"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solidFill>
                  <a:srgbClr val="000000"/>
                </a:solidFill>
              </a:rPr>
              <a:t>Figure 30.1 </a:t>
            </a:r>
            <a:r>
              <a:rPr lang="en-US" altLang="en-US" smtClean="0">
                <a:solidFill>
                  <a:srgbClr val="000000"/>
                </a:solidFill>
              </a:rPr>
              <a:t>The magnetic field </a:t>
            </a:r>
            <a:r>
              <a:rPr lang="en-US" altLang="en-US" i="1" smtClean="0">
                <a:solidFill>
                  <a:srgbClr val="000000"/>
                </a:solidFill>
              </a:rPr>
              <a:t>d</a:t>
            </a:r>
            <a:r>
              <a:rPr lang="en-US" altLang="en-US" b="1" smtClean="0">
                <a:solidFill>
                  <a:srgbClr val="000000"/>
                </a:solidFill>
              </a:rPr>
              <a:t>B </a:t>
            </a:r>
            <a:r>
              <a:rPr lang="en-US" altLang="en-US" smtClean="0">
                <a:solidFill>
                  <a:srgbClr val="000000"/>
                </a:solidFill>
              </a:rPr>
              <a:t>at a point due to the current </a:t>
            </a:r>
            <a:r>
              <a:rPr lang="en-US" altLang="en-US" i="1" smtClean="0">
                <a:solidFill>
                  <a:srgbClr val="000000"/>
                </a:solidFill>
              </a:rPr>
              <a:t>I </a:t>
            </a:r>
            <a:r>
              <a:rPr lang="en-US" altLang="en-US" smtClean="0">
                <a:solidFill>
                  <a:srgbClr val="000000"/>
                </a:solidFill>
              </a:rPr>
              <a:t>through a length element </a:t>
            </a:r>
            <a:r>
              <a:rPr lang="en-US" altLang="en-US" i="1" smtClean="0">
                <a:solidFill>
                  <a:srgbClr val="000000"/>
                </a:solidFill>
              </a:rPr>
              <a:t>d</a:t>
            </a:r>
            <a:r>
              <a:rPr lang="en-US" altLang="en-US" b="1" smtClean="0">
                <a:solidFill>
                  <a:srgbClr val="000000"/>
                </a:solidFill>
              </a:rPr>
              <a:t>s </a:t>
            </a:r>
            <a:r>
              <a:rPr lang="en-US" altLang="en-US" smtClean="0">
                <a:solidFill>
                  <a:srgbClr val="000000"/>
                </a:solidFill>
              </a:rPr>
              <a:t>is given by the Biot–Savart law. The direction of the field is out of the page at </a:t>
            </a:r>
            <a:r>
              <a:rPr lang="en-US" altLang="en-US" i="1" smtClean="0">
                <a:solidFill>
                  <a:srgbClr val="000000"/>
                </a:solidFill>
              </a:rPr>
              <a:t>P </a:t>
            </a:r>
            <a:r>
              <a:rPr lang="en-US" altLang="en-US" smtClean="0">
                <a:solidFill>
                  <a:srgbClr val="000000"/>
                </a:solidFill>
              </a:rPr>
              <a:t>and into the page at </a:t>
            </a:r>
            <a:r>
              <a:rPr lang="en-US" altLang="en-US" i="1" smtClean="0">
                <a:solidFill>
                  <a:srgbClr val="000000"/>
                </a:solidFill>
              </a:rPr>
              <a:t>P</a:t>
            </a:r>
            <a:r>
              <a:rPr lang="en-US" altLang="en-US" smtClean="0">
                <a:solidFill>
                  <a:srgbClr val="000000"/>
                </a:solidFill>
              </a:rPr>
              <a:t>. </a:t>
            </a: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59C568-5FA7-4677-9318-D0B962B9115C}"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 </a:t>
            </a: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857CE5-6ACB-4A78-A637-57F456333CF7}" type="slidenum">
              <a:rPr lang="en-US" altLang="en-US"/>
              <a:pPr eaLnBrk="1" hangingPunct="1"/>
              <a:t>20</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48CDBF-C742-4D5F-9193-8740486EB900}"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Figure 30.12 </a:t>
            </a:r>
            <a:r>
              <a:rPr lang="en-US" altLang="en-US" smtClean="0"/>
              <a:t>(Example 30.4) A long, straight wire of radius </a:t>
            </a:r>
            <a:r>
              <a:rPr lang="en-US" altLang="en-US" i="1" smtClean="0"/>
              <a:t>R </a:t>
            </a:r>
            <a:r>
              <a:rPr lang="en-US" altLang="en-US" smtClean="0"/>
              <a:t>carrying a steady current </a:t>
            </a:r>
            <a:r>
              <a:rPr lang="en-US" altLang="en-US" i="1" smtClean="0"/>
              <a:t>I </a:t>
            </a:r>
            <a:r>
              <a:rPr lang="en-US" altLang="en-US" smtClean="0"/>
              <a:t>uniformly distributed across the cross section of the wire. The magnetic field at any point can be calculated from Ampère’s law using a circular path of radius </a:t>
            </a:r>
            <a:r>
              <a:rPr lang="en-US" altLang="en-US" i="1" smtClean="0"/>
              <a:t>r</a:t>
            </a:r>
            <a:r>
              <a:rPr lang="en-US" altLang="en-US" smtClean="0"/>
              <a:t>, concentric with the wire.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12DEA4-81FA-405B-8DE5-30A3E7E7074B}"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Figure 30.13 </a:t>
            </a:r>
            <a:r>
              <a:rPr lang="en-US" altLang="en-US" smtClean="0"/>
              <a:t>(Example 30.4) Magnitude of the magnetic field versus </a:t>
            </a:r>
            <a:r>
              <a:rPr lang="en-US" altLang="en-US" i="1" smtClean="0"/>
              <a:t>r </a:t>
            </a:r>
            <a:r>
              <a:rPr lang="en-US" altLang="en-US" smtClean="0"/>
              <a:t>for the wire shown in Figure 30.12. The field is proportional to </a:t>
            </a:r>
            <a:r>
              <a:rPr lang="en-US" altLang="en-US" i="1" smtClean="0"/>
              <a:t>r </a:t>
            </a:r>
            <a:r>
              <a:rPr lang="en-US" altLang="en-US" smtClean="0"/>
              <a:t>inside the wire and varies as  1/</a:t>
            </a:r>
            <a:r>
              <a:rPr lang="en-US" altLang="en-US" i="1" smtClean="0"/>
              <a:t>r </a:t>
            </a:r>
            <a:r>
              <a:rPr lang="en-US" altLang="en-US" smtClean="0"/>
              <a:t>outside the wire.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946DD-F15D-4103-8972-8200E9905EBF}"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Figure 30.17 </a:t>
            </a:r>
            <a:r>
              <a:rPr lang="en-US" altLang="en-US" smtClean="0"/>
              <a:t>The magnetic field lines for a loosely wound solenoid.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552877-8882-43A4-8D19-7468FFAE363B}"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Figure 30.18 </a:t>
            </a:r>
            <a:r>
              <a:rPr lang="en-US" altLang="en-US" smtClean="0"/>
              <a:t>(a) Magnetic field lines for a tightly wound solenoid of finite length, carrying a steady current. Magnetic field lines for a tightly wound solenoid of finite length, carrying a steady current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9B2FA1-DD3F-43AE-95B5-E97AEE90A1FE}"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B73CA6-EEE4-467C-886F-995B90FD8F7B}"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solidFill>
                  <a:srgbClr val="000000"/>
                </a:solidFill>
              </a:rPr>
              <a:t>Figure 30.19 </a:t>
            </a:r>
            <a:r>
              <a:rPr lang="en-US" altLang="en-US" smtClean="0">
                <a:solidFill>
                  <a:srgbClr val="000000"/>
                </a:solidFill>
              </a:rPr>
              <a:t>Cross-sectional view of an ideal solenoid, where the interior magnetic field is uniform and the exterior field is close to zero. Ampère’s law applied to the circular path near the bottom whose plane is perpendicular to the page can be used to show that there is a weak field outside the solenoid. Ampère’s law applied to the rectangular dashed path in the plane of the page can be used to calculate the magnitude of the interior field.</a:t>
            </a: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02CC1D-9B77-4C07-BA45-55253290167F}"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000000"/>
                </a:solidFill>
              </a:rPr>
              <a:t>Active Figure 30.21 </a:t>
            </a:r>
            <a:r>
              <a:rPr lang="en-US" altLang="en-US" smtClean="0">
                <a:solidFill>
                  <a:srgbClr val="000000"/>
                </a:solidFill>
              </a:rPr>
              <a:t>Magnetic flux through a plane lying in a magnetic field. (a) The flux through the plane is zero when the magnetic field is parallel to the plane surface. (b) The flux through the plane is a maximum when the magnetic field is perpendicular to the plane.</a:t>
            </a:r>
          </a:p>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AC2A53-0612-449A-A1EA-20B8FCC64E38}"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4F7C76-95F4-4AF6-B3B9-9071DC86EB4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Figure 30.3 </a:t>
            </a:r>
            <a:r>
              <a:rPr lang="en-US" altLang="en-US" smtClean="0"/>
              <a:t>(Example 30.1) (a) A thin, straight wire carrying a current </a:t>
            </a:r>
            <a:r>
              <a:rPr lang="en-US" altLang="en-US" i="1" smtClean="0"/>
              <a:t>I</a:t>
            </a:r>
            <a:r>
              <a:rPr lang="en-US" altLang="en-US" smtClean="0"/>
              <a:t>. The magnetic field at point </a:t>
            </a:r>
            <a:r>
              <a:rPr lang="en-US" altLang="en-US" i="1" smtClean="0"/>
              <a:t>P </a:t>
            </a:r>
            <a:r>
              <a:rPr lang="en-US" altLang="en-US" smtClean="0"/>
              <a:t>due to the current in each element </a:t>
            </a:r>
            <a:r>
              <a:rPr lang="en-US" altLang="en-US" i="1" smtClean="0"/>
              <a:t>d</a:t>
            </a:r>
            <a:r>
              <a:rPr lang="en-US" altLang="en-US" b="1" smtClean="0"/>
              <a:t>s </a:t>
            </a:r>
            <a:r>
              <a:rPr lang="en-US" altLang="en-US" smtClean="0"/>
              <a:t>of the wire is out of the page, so the net field at point </a:t>
            </a:r>
            <a:r>
              <a:rPr lang="en-US" altLang="en-US" i="1" smtClean="0"/>
              <a:t>P </a:t>
            </a:r>
            <a:r>
              <a:rPr lang="en-US" altLang="en-US" smtClean="0"/>
              <a:t>is also out of the page. (b) The angles 1 and 2 used for determining the net field. When the wire is infinitely long, 1  0 and 2  180°.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2281FB-9BB2-4BA6-B6A9-4D695E5C0030}"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Figure 30.22 </a:t>
            </a:r>
            <a:r>
              <a:rPr lang="en-US" altLang="en-US" smtClean="0"/>
              <a:t>(Example 30.8) The magnetic field due to the wire carrying a current </a:t>
            </a:r>
            <a:r>
              <a:rPr lang="en-US" altLang="en-US" i="1" smtClean="0"/>
              <a:t>I </a:t>
            </a:r>
            <a:r>
              <a:rPr lang="en-US" altLang="en-US" smtClean="0"/>
              <a:t>is not uniform over the rectangular loop.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A57918-0357-4E98-B640-DC0493702D33}"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Figure 30.23 </a:t>
            </a:r>
            <a:r>
              <a:rPr lang="en-US" altLang="en-US" smtClean="0"/>
              <a:t>The magnetic field lines of a bar magnet form closed loops. Note that the net magnetic flux through a closed surface surrounding one of the poles (or any other closed surface) is zero. (The dashed line represents the intersection of the surface with the page.)</a:t>
            </a:r>
          </a:p>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81714A-3C7A-49C3-9BF4-0CF46D28DB5D}"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Figure 30.24 </a:t>
            </a:r>
            <a:r>
              <a:rPr lang="en-US" altLang="en-US" smtClean="0"/>
              <a:t>The electric field lines surrounding an electric  dipole begin on the positive charge and terminate on the negative charge. The electric flux through a closed surface surrounding one of the charges is not zero.</a:t>
            </a:r>
          </a:p>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C79BC5-ACC7-45CC-844B-DFB6DC20B055}"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Figure 30.4 </a:t>
            </a:r>
            <a:r>
              <a:rPr lang="en-US" altLang="en-US" smtClean="0"/>
              <a:t>The right-hand rule for determining the direction of the magnetic field surrounding a long, straight wire carrying a current. Note that the magnetic field lines form circles around the wire.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4678F9-1830-41B4-8022-02EF0F697A3B}"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solidFill>
                  <a:srgbClr val="000000"/>
                </a:solidFill>
              </a:rPr>
              <a:t>Figure 30.7 </a:t>
            </a:r>
            <a:r>
              <a:rPr lang="en-US" altLang="en-US" smtClean="0">
                <a:solidFill>
                  <a:srgbClr val="000000"/>
                </a:solidFill>
              </a:rPr>
              <a:t>(Example 30.3) (a) Magnetic field lines surrounding a current loop. (b) Magnetic field lines surrounding a current loop, displayed with iron filings. (c) Magnetic field lines surrounding a bar magnet. Note the similarity between this line pattern and that of a current loop. © </a:t>
            </a:r>
            <a:r>
              <a:rPr lang="en-US" altLang="en-US" i="1" smtClean="0">
                <a:solidFill>
                  <a:srgbClr val="000000"/>
                </a:solidFill>
              </a:rPr>
              <a:t>Richard Megna, Fundamental Photographs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3C6652-E121-4E6C-A1FB-FCB057B9306E}"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Active Figure 30.8 </a:t>
            </a:r>
            <a:r>
              <a:rPr lang="en-US" altLang="en-US" smtClean="0"/>
              <a:t>Two parallel wires that each carry a steady current exert a force on each other. The field B2 due to the current in wire 2 exerts a force of magnitude </a:t>
            </a:r>
            <a:r>
              <a:rPr lang="en-US" altLang="en-US" i="1" smtClean="0"/>
              <a:t>F</a:t>
            </a:r>
            <a:r>
              <a:rPr lang="en-US" altLang="en-US" smtClean="0"/>
              <a:t>1  </a:t>
            </a:r>
            <a:r>
              <a:rPr lang="en-US" altLang="en-US" i="1" smtClean="0"/>
              <a:t>I</a:t>
            </a:r>
            <a:r>
              <a:rPr lang="en-US" altLang="en-US" smtClean="0"/>
              <a:t>1</a:t>
            </a:r>
            <a:r>
              <a:rPr lang="en-US" altLang="en-US" i="1" smtClean="0"/>
              <a:t>B</a:t>
            </a:r>
            <a:r>
              <a:rPr lang="en-US" altLang="en-US" smtClean="0"/>
              <a:t>2 on wire 1. The force is attractive if the currents are parallel (as shown) and repulsive if the currents are antiparallel.</a:t>
            </a:r>
          </a:p>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6AC03C-B62C-4623-8B50-F2614658226E}"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Andre-Marie Ampère French Physicist (1775–1836) </a:t>
            </a:r>
            <a:r>
              <a:rPr lang="en-US" altLang="en-US" smtClean="0"/>
              <a:t>Ampère is credited with the discovery of electromagnetism— the relationship between electric currents and magnetic fields. Ampère’s genius, particularly in  mathematics, became evident by the time he was 12 years old; his personal life, however, was filled with tragedy. His  father, a wealthy city official, was  guillotined during the French Revolution, and his wife died  young, in 1803. Ampère died at the age of 61 of pneumonia. His  judgment of his life is clear from the epitaph he chose for his gravestone: </a:t>
            </a:r>
            <a:r>
              <a:rPr lang="en-US" altLang="en-US" i="1" smtClean="0"/>
              <a:t>Tandem Felix </a:t>
            </a:r>
            <a:r>
              <a:rPr lang="en-US" altLang="en-US" smtClean="0"/>
              <a:t>(Happy at Last).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012BBA-528F-4D05-9242-B181BFC488F4}"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solidFill>
                  <a:srgbClr val="000000"/>
                </a:solidFill>
              </a:rPr>
              <a:t>Active Figure 30.9 </a:t>
            </a:r>
            <a:r>
              <a:rPr lang="en-US" altLang="en-US" smtClean="0">
                <a:solidFill>
                  <a:srgbClr val="000000"/>
                </a:solidFill>
              </a:rPr>
              <a:t>(a) When no current is present in the wire, all compass needles point in the same direction (toward the Earth’s north pole). (b) When the wire carries a strong current, the compass needles deflect in a direction tangent to the circle, which is the direction of the magnetic field created by the current. (c) Circular magnetic field lines surrounding a current-carrying conductor, displayed with iron filings.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E75BE6-7B3A-4D14-ACDF-FCDAEEFD5CEC}" type="datetime1">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6" name="Slide Number Placeholder 5"/>
          <p:cNvSpPr>
            <a:spLocks noGrp="1"/>
          </p:cNvSpPr>
          <p:nvPr>
            <p:ph type="sldNum" sz="quarter" idx="12"/>
          </p:nvPr>
        </p:nvSpPr>
        <p:spPr/>
        <p:txBody>
          <a:bodyPr/>
          <a:lstStyle>
            <a:lvl1pPr>
              <a:defRPr/>
            </a:lvl1pPr>
          </a:lstStyle>
          <a:p>
            <a:fld id="{5DCCB92F-3A7C-4460-BCD0-C15531792E57}" type="slidenum">
              <a:rPr lang="en-US" altLang="en-US"/>
              <a:pPr/>
              <a:t>‹#›</a:t>
            </a:fld>
            <a:endParaRPr lang="en-US" altLang="en-US"/>
          </a:p>
        </p:txBody>
      </p:sp>
    </p:spTree>
    <p:extLst>
      <p:ext uri="{BB962C8B-B14F-4D97-AF65-F5344CB8AC3E}">
        <p14:creationId xmlns:p14="http://schemas.microsoft.com/office/powerpoint/2010/main" val="78837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9CF6A5-DA04-4BFF-BE20-630136FBF299}" type="datetime1">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6" name="Slide Number Placeholder 5"/>
          <p:cNvSpPr>
            <a:spLocks noGrp="1"/>
          </p:cNvSpPr>
          <p:nvPr>
            <p:ph type="sldNum" sz="quarter" idx="12"/>
          </p:nvPr>
        </p:nvSpPr>
        <p:spPr/>
        <p:txBody>
          <a:bodyPr/>
          <a:lstStyle>
            <a:lvl1pPr>
              <a:defRPr/>
            </a:lvl1pPr>
          </a:lstStyle>
          <a:p>
            <a:fld id="{D2173D9D-71F4-4EA2-B645-9A21AFF829E6}" type="slidenum">
              <a:rPr lang="en-US" altLang="en-US"/>
              <a:pPr/>
              <a:t>‹#›</a:t>
            </a:fld>
            <a:endParaRPr lang="en-US" altLang="en-US"/>
          </a:p>
        </p:txBody>
      </p:sp>
    </p:spTree>
    <p:extLst>
      <p:ext uri="{BB962C8B-B14F-4D97-AF65-F5344CB8AC3E}">
        <p14:creationId xmlns:p14="http://schemas.microsoft.com/office/powerpoint/2010/main" val="162218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4D4C05-FA87-4407-972E-9A5225D1FD3A}" type="datetime1">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6" name="Slide Number Placeholder 5"/>
          <p:cNvSpPr>
            <a:spLocks noGrp="1"/>
          </p:cNvSpPr>
          <p:nvPr>
            <p:ph type="sldNum" sz="quarter" idx="12"/>
          </p:nvPr>
        </p:nvSpPr>
        <p:spPr/>
        <p:txBody>
          <a:bodyPr/>
          <a:lstStyle>
            <a:lvl1pPr>
              <a:defRPr/>
            </a:lvl1pPr>
          </a:lstStyle>
          <a:p>
            <a:fld id="{B634255B-3C98-492A-9E3F-897BBEB29CFD}" type="slidenum">
              <a:rPr lang="en-US" altLang="en-US"/>
              <a:pPr/>
              <a:t>‹#›</a:t>
            </a:fld>
            <a:endParaRPr lang="en-US" altLang="en-US"/>
          </a:p>
        </p:txBody>
      </p:sp>
    </p:spTree>
    <p:extLst>
      <p:ext uri="{BB962C8B-B14F-4D97-AF65-F5344CB8AC3E}">
        <p14:creationId xmlns:p14="http://schemas.microsoft.com/office/powerpoint/2010/main" val="161710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37270A-AA08-4B30-BE79-FA716B43F116}" type="datetime1">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6" name="Slide Number Placeholder 5"/>
          <p:cNvSpPr>
            <a:spLocks noGrp="1"/>
          </p:cNvSpPr>
          <p:nvPr>
            <p:ph type="sldNum" sz="quarter" idx="12"/>
          </p:nvPr>
        </p:nvSpPr>
        <p:spPr/>
        <p:txBody>
          <a:bodyPr/>
          <a:lstStyle>
            <a:lvl1pPr>
              <a:defRPr/>
            </a:lvl1pPr>
          </a:lstStyle>
          <a:p>
            <a:fld id="{BFB8BE22-0D1F-4545-BE50-0ABBADCF1764}" type="slidenum">
              <a:rPr lang="en-US" altLang="en-US"/>
              <a:pPr/>
              <a:t>‹#›</a:t>
            </a:fld>
            <a:endParaRPr lang="en-US" altLang="en-US"/>
          </a:p>
        </p:txBody>
      </p:sp>
    </p:spTree>
    <p:extLst>
      <p:ext uri="{BB962C8B-B14F-4D97-AF65-F5344CB8AC3E}">
        <p14:creationId xmlns:p14="http://schemas.microsoft.com/office/powerpoint/2010/main" val="24236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1EB76D-283A-4E63-83DB-DC3EDE1681A7}" type="datetime1">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6" name="Slide Number Placeholder 5"/>
          <p:cNvSpPr>
            <a:spLocks noGrp="1"/>
          </p:cNvSpPr>
          <p:nvPr>
            <p:ph type="sldNum" sz="quarter" idx="12"/>
          </p:nvPr>
        </p:nvSpPr>
        <p:spPr/>
        <p:txBody>
          <a:bodyPr/>
          <a:lstStyle>
            <a:lvl1pPr>
              <a:defRPr/>
            </a:lvl1pPr>
          </a:lstStyle>
          <a:p>
            <a:fld id="{C6C823E0-048F-43E2-AE6F-5A5C763F6866}" type="slidenum">
              <a:rPr lang="en-US" altLang="en-US"/>
              <a:pPr/>
              <a:t>‹#›</a:t>
            </a:fld>
            <a:endParaRPr lang="en-US" altLang="en-US"/>
          </a:p>
        </p:txBody>
      </p:sp>
    </p:spTree>
    <p:extLst>
      <p:ext uri="{BB962C8B-B14F-4D97-AF65-F5344CB8AC3E}">
        <p14:creationId xmlns:p14="http://schemas.microsoft.com/office/powerpoint/2010/main" val="93596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5498D-A71B-48E8-B571-AAF4E067308E}" type="datetime1">
              <a:rPr lang="en-US"/>
              <a:pPr>
                <a:defRPr/>
              </a:pPr>
              <a:t>4/12/2018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7" name="Slide Number Placeholder 5"/>
          <p:cNvSpPr>
            <a:spLocks noGrp="1"/>
          </p:cNvSpPr>
          <p:nvPr>
            <p:ph type="sldNum" sz="quarter" idx="12"/>
          </p:nvPr>
        </p:nvSpPr>
        <p:spPr/>
        <p:txBody>
          <a:bodyPr/>
          <a:lstStyle>
            <a:lvl1pPr>
              <a:defRPr/>
            </a:lvl1pPr>
          </a:lstStyle>
          <a:p>
            <a:fld id="{1E2C5672-59B1-4DBF-8C36-CAEF10DAAD16}" type="slidenum">
              <a:rPr lang="en-US" altLang="en-US"/>
              <a:pPr/>
              <a:t>‹#›</a:t>
            </a:fld>
            <a:endParaRPr lang="en-US" altLang="en-US"/>
          </a:p>
        </p:txBody>
      </p:sp>
    </p:spTree>
    <p:extLst>
      <p:ext uri="{BB962C8B-B14F-4D97-AF65-F5344CB8AC3E}">
        <p14:creationId xmlns:p14="http://schemas.microsoft.com/office/powerpoint/2010/main" val="396126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12A96D-D84E-4329-B270-CEE64EAEF626}" type="datetime1">
              <a:rPr lang="en-US"/>
              <a:pPr>
                <a:defRPr/>
              </a:pPr>
              <a:t>4/12/2018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9" name="Slide Number Placeholder 5"/>
          <p:cNvSpPr>
            <a:spLocks noGrp="1"/>
          </p:cNvSpPr>
          <p:nvPr>
            <p:ph type="sldNum" sz="quarter" idx="12"/>
          </p:nvPr>
        </p:nvSpPr>
        <p:spPr/>
        <p:txBody>
          <a:bodyPr/>
          <a:lstStyle>
            <a:lvl1pPr>
              <a:defRPr/>
            </a:lvl1pPr>
          </a:lstStyle>
          <a:p>
            <a:fld id="{6F435F6A-3A77-4E48-8C1E-E169A5B80755}" type="slidenum">
              <a:rPr lang="en-US" altLang="en-US"/>
              <a:pPr/>
              <a:t>‹#›</a:t>
            </a:fld>
            <a:endParaRPr lang="en-US" altLang="en-US"/>
          </a:p>
        </p:txBody>
      </p:sp>
    </p:spTree>
    <p:extLst>
      <p:ext uri="{BB962C8B-B14F-4D97-AF65-F5344CB8AC3E}">
        <p14:creationId xmlns:p14="http://schemas.microsoft.com/office/powerpoint/2010/main" val="61950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9F2190-8D55-47FE-B79E-9D5484DB75CA}" type="datetime1">
              <a:rPr lang="en-US"/>
              <a:pPr>
                <a:defRPr/>
              </a:pPr>
              <a:t>4/12/2018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5" name="Slide Number Placeholder 5"/>
          <p:cNvSpPr>
            <a:spLocks noGrp="1"/>
          </p:cNvSpPr>
          <p:nvPr>
            <p:ph type="sldNum" sz="quarter" idx="12"/>
          </p:nvPr>
        </p:nvSpPr>
        <p:spPr/>
        <p:txBody>
          <a:bodyPr/>
          <a:lstStyle>
            <a:lvl1pPr>
              <a:defRPr/>
            </a:lvl1pPr>
          </a:lstStyle>
          <a:p>
            <a:fld id="{E4A55D9E-8493-48C5-998C-501AE7C1AC04}" type="slidenum">
              <a:rPr lang="en-US" altLang="en-US"/>
              <a:pPr/>
              <a:t>‹#›</a:t>
            </a:fld>
            <a:endParaRPr lang="en-US" altLang="en-US"/>
          </a:p>
        </p:txBody>
      </p:sp>
    </p:spTree>
    <p:extLst>
      <p:ext uri="{BB962C8B-B14F-4D97-AF65-F5344CB8AC3E}">
        <p14:creationId xmlns:p14="http://schemas.microsoft.com/office/powerpoint/2010/main" val="197538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934E50-88DA-4042-A0F6-55F4D81E020D}" type="datetime1">
              <a:rPr lang="en-US"/>
              <a:pPr>
                <a:defRPr/>
              </a:pPr>
              <a:t>4/12/2018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4" name="Slide Number Placeholder 5"/>
          <p:cNvSpPr>
            <a:spLocks noGrp="1"/>
          </p:cNvSpPr>
          <p:nvPr>
            <p:ph type="sldNum" sz="quarter" idx="12"/>
          </p:nvPr>
        </p:nvSpPr>
        <p:spPr/>
        <p:txBody>
          <a:bodyPr/>
          <a:lstStyle>
            <a:lvl1pPr>
              <a:defRPr/>
            </a:lvl1pPr>
          </a:lstStyle>
          <a:p>
            <a:fld id="{D1DFBB07-20CA-4789-BDE5-206B348A8446}" type="slidenum">
              <a:rPr lang="en-US" altLang="en-US"/>
              <a:pPr/>
              <a:t>‹#›</a:t>
            </a:fld>
            <a:endParaRPr lang="en-US" altLang="en-US"/>
          </a:p>
        </p:txBody>
      </p:sp>
    </p:spTree>
    <p:extLst>
      <p:ext uri="{BB962C8B-B14F-4D97-AF65-F5344CB8AC3E}">
        <p14:creationId xmlns:p14="http://schemas.microsoft.com/office/powerpoint/2010/main" val="156611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EAE3FF-CE69-4742-BB77-FD6C234CF6FE}" type="datetime1">
              <a:rPr lang="en-US"/>
              <a:pPr>
                <a:defRPr/>
              </a:pPr>
              <a:t>4/12/2018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7" name="Slide Number Placeholder 5"/>
          <p:cNvSpPr>
            <a:spLocks noGrp="1"/>
          </p:cNvSpPr>
          <p:nvPr>
            <p:ph type="sldNum" sz="quarter" idx="12"/>
          </p:nvPr>
        </p:nvSpPr>
        <p:spPr/>
        <p:txBody>
          <a:bodyPr/>
          <a:lstStyle>
            <a:lvl1pPr>
              <a:defRPr/>
            </a:lvl1pPr>
          </a:lstStyle>
          <a:p>
            <a:fld id="{0E0B1FD0-C6B5-4A39-87D2-47357AB63976}" type="slidenum">
              <a:rPr lang="en-US" altLang="en-US"/>
              <a:pPr/>
              <a:t>‹#›</a:t>
            </a:fld>
            <a:endParaRPr lang="en-US" altLang="en-US"/>
          </a:p>
        </p:txBody>
      </p:sp>
    </p:spTree>
    <p:extLst>
      <p:ext uri="{BB962C8B-B14F-4D97-AF65-F5344CB8AC3E}">
        <p14:creationId xmlns:p14="http://schemas.microsoft.com/office/powerpoint/2010/main" val="113640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C653F9-9460-4AD5-9240-D6C664380FCF}" type="datetime1">
              <a:rPr lang="en-US"/>
              <a:pPr>
                <a:defRPr/>
              </a:pPr>
              <a:t>4/12/2018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T- Norah Ali Al-Moneef                                                               king Saud university</a:t>
            </a:r>
          </a:p>
        </p:txBody>
      </p:sp>
      <p:sp>
        <p:nvSpPr>
          <p:cNvPr id="7" name="Slide Number Placeholder 5"/>
          <p:cNvSpPr>
            <a:spLocks noGrp="1"/>
          </p:cNvSpPr>
          <p:nvPr>
            <p:ph type="sldNum" sz="quarter" idx="12"/>
          </p:nvPr>
        </p:nvSpPr>
        <p:spPr/>
        <p:txBody>
          <a:bodyPr/>
          <a:lstStyle>
            <a:lvl1pPr>
              <a:defRPr/>
            </a:lvl1pPr>
          </a:lstStyle>
          <a:p>
            <a:fld id="{EDB99A4E-ECF7-45C9-80EF-E15504A537E6}" type="slidenum">
              <a:rPr lang="en-US" altLang="en-US"/>
              <a:pPr/>
              <a:t>‹#›</a:t>
            </a:fld>
            <a:endParaRPr lang="en-US" altLang="en-US"/>
          </a:p>
        </p:txBody>
      </p:sp>
    </p:spTree>
    <p:extLst>
      <p:ext uri="{BB962C8B-B14F-4D97-AF65-F5344CB8AC3E}">
        <p14:creationId xmlns:p14="http://schemas.microsoft.com/office/powerpoint/2010/main" val="183544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54B35E3-E8A9-4119-A9FA-AD4DABF720D0}" type="datetime1">
              <a:rPr lang="en-US"/>
              <a:pPr>
                <a:defRPr/>
              </a:pPr>
              <a:t>4/12/2018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T- Norah Ali Al-Moneef                                                               king Saud university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1CB8B68-E2D0-45BE-9A6D-7D328D8545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0.bin"/><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png"/><Relationship Id="rId5" Type="http://schemas.openxmlformats.org/officeDocument/2006/relationships/image" Target="../media/image30.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3.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36.w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4.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0.bin"/><Relationship Id="rId14" Type="http://schemas.openxmlformats.org/officeDocument/2006/relationships/image" Target="../media/image48.w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66.wmf"/><Relationship Id="rId5" Type="http://schemas.openxmlformats.org/officeDocument/2006/relationships/oleObject" Target="../embeddings/oleObject23.bin"/><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slideLayout" Target="../slideLayouts/slideLayout7.xml"/><Relationship Id="rId7" Type="http://schemas.openxmlformats.org/officeDocument/2006/relationships/image" Target="../media/image71.wmf"/><Relationship Id="rId2" Type="http://schemas.openxmlformats.org/officeDocument/2006/relationships/tags" Target="../tags/tag1.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70.wmf"/><Relationship Id="rId4" Type="http://schemas.openxmlformats.org/officeDocument/2006/relationships/oleObject" Target="../embeddings/oleObject24.bin"/><Relationship Id="rId9" Type="http://schemas.openxmlformats.org/officeDocument/2006/relationships/image" Target="../media/image7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3.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5.png"/><Relationship Id="rId5" Type="http://schemas.openxmlformats.org/officeDocument/2006/relationships/image" Target="../media/image74.w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image" Target="../media/image83.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96.emf"/><Relationship Id="rId21" Type="http://schemas.openxmlformats.org/officeDocument/2006/relationships/image" Target="../media/image87.emf"/><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100.emf"/><Relationship Id="rId50" Type="http://schemas.openxmlformats.org/officeDocument/2006/relationships/customXml" Target="../ink/ink25.xml"/><Relationship Id="rId55" Type="http://schemas.openxmlformats.org/officeDocument/2006/relationships/image" Target="../media/image104.emf"/><Relationship Id="rId7" Type="http://schemas.openxmlformats.org/officeDocument/2006/relationships/image" Target="../media/image80.emf"/><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91.emf"/><Relationship Id="rId11" Type="http://schemas.openxmlformats.org/officeDocument/2006/relationships/image" Target="../media/image82.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95.emf"/><Relationship Id="rId40" Type="http://schemas.openxmlformats.org/officeDocument/2006/relationships/customXml" Target="../ink/ink20.xml"/><Relationship Id="rId45" Type="http://schemas.openxmlformats.org/officeDocument/2006/relationships/image" Target="../media/image99.emf"/><Relationship Id="rId53" Type="http://schemas.openxmlformats.org/officeDocument/2006/relationships/image" Target="../media/image103.emf"/><Relationship Id="rId5" Type="http://schemas.openxmlformats.org/officeDocument/2006/relationships/image" Target="../media/image79.emf"/><Relationship Id="rId19" Type="http://schemas.openxmlformats.org/officeDocument/2006/relationships/image" Target="../media/image86.emf"/><Relationship Id="rId4" Type="http://schemas.openxmlformats.org/officeDocument/2006/relationships/customXml" Target="../ink/ink2.xml"/><Relationship Id="rId9" Type="http://schemas.openxmlformats.org/officeDocument/2006/relationships/image" Target="../media/image81.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90.emf"/><Relationship Id="rId30" Type="http://schemas.openxmlformats.org/officeDocument/2006/relationships/customXml" Target="../ink/ink15.xml"/><Relationship Id="rId35" Type="http://schemas.openxmlformats.org/officeDocument/2006/relationships/image" Target="../media/image94.emf"/><Relationship Id="rId43" Type="http://schemas.openxmlformats.org/officeDocument/2006/relationships/image" Target="../media/image98.emf"/><Relationship Id="rId48" Type="http://schemas.openxmlformats.org/officeDocument/2006/relationships/customXml" Target="../ink/ink24.xml"/><Relationship Id="rId56" Type="http://schemas.openxmlformats.org/officeDocument/2006/relationships/customXml" Target="../ink/ink28.xml"/><Relationship Id="rId8" Type="http://schemas.openxmlformats.org/officeDocument/2006/relationships/customXml" Target="../ink/ink4.xml"/><Relationship Id="rId51" Type="http://schemas.openxmlformats.org/officeDocument/2006/relationships/image" Target="../media/image102.emf"/><Relationship Id="rId3" Type="http://schemas.openxmlformats.org/officeDocument/2006/relationships/image" Target="../media/image78.emf"/><Relationship Id="rId12" Type="http://schemas.openxmlformats.org/officeDocument/2006/relationships/customXml" Target="../ink/ink6.xml"/><Relationship Id="rId17" Type="http://schemas.openxmlformats.org/officeDocument/2006/relationships/image" Target="../media/image85.emf"/><Relationship Id="rId25" Type="http://schemas.openxmlformats.org/officeDocument/2006/relationships/image" Target="../media/image89.emf"/><Relationship Id="rId33" Type="http://schemas.openxmlformats.org/officeDocument/2006/relationships/image" Target="../media/image93.emf"/><Relationship Id="rId38" Type="http://schemas.openxmlformats.org/officeDocument/2006/relationships/customXml" Target="../ink/ink19.xml"/><Relationship Id="rId46" Type="http://schemas.openxmlformats.org/officeDocument/2006/relationships/customXml" Target="../ink/ink23.xml"/><Relationship Id="rId20" Type="http://schemas.openxmlformats.org/officeDocument/2006/relationships/customXml" Target="../ink/ink10.xml"/><Relationship Id="rId41" Type="http://schemas.openxmlformats.org/officeDocument/2006/relationships/image" Target="../media/image97.emf"/><Relationship Id="rId54"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84.emf"/><Relationship Id="rId23" Type="http://schemas.openxmlformats.org/officeDocument/2006/relationships/image" Target="../media/image88.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101.emf"/><Relationship Id="rId57" Type="http://schemas.openxmlformats.org/officeDocument/2006/relationships/image" Target="../media/image105.emf"/><Relationship Id="rId10" Type="http://schemas.openxmlformats.org/officeDocument/2006/relationships/customXml" Target="../ink/ink5.xml"/><Relationship Id="rId31" Type="http://schemas.openxmlformats.org/officeDocument/2006/relationships/image" Target="../media/image92.emf"/><Relationship Id="rId44" Type="http://schemas.openxmlformats.org/officeDocument/2006/relationships/customXml" Target="../ink/ink22.xml"/><Relationship Id="rId52" Type="http://schemas.openxmlformats.org/officeDocument/2006/relationships/customXml" Target="../ink/ink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86.png"/><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101.wmf"/><Relationship Id="rId3" Type="http://schemas.openxmlformats.org/officeDocument/2006/relationships/slideLayout" Target="../slideLayouts/slideLayout7.xml"/><Relationship Id="rId7" Type="http://schemas.openxmlformats.org/officeDocument/2006/relationships/image" Target="../media/image98.wmf"/><Relationship Id="rId12" Type="http://schemas.openxmlformats.org/officeDocument/2006/relationships/oleObject" Target="../embeddings/oleObject33.bin"/><Relationship Id="rId2" Type="http://schemas.openxmlformats.org/officeDocument/2006/relationships/tags" Target="../tags/tag2.xml"/><Relationship Id="rId1" Type="http://schemas.openxmlformats.org/officeDocument/2006/relationships/vmlDrawing" Target="../drawings/vmlDrawing15.vml"/><Relationship Id="rId6" Type="http://schemas.openxmlformats.org/officeDocument/2006/relationships/oleObject" Target="../embeddings/oleObject30.bin"/><Relationship Id="rId11" Type="http://schemas.openxmlformats.org/officeDocument/2006/relationships/image" Target="../media/image100.wmf"/><Relationship Id="rId5" Type="http://schemas.openxmlformats.org/officeDocument/2006/relationships/image" Target="../media/image97.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99.w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 y="228600"/>
            <a:ext cx="8839200" cy="1470025"/>
          </a:xfrm>
          <a:ln>
            <a:miter lim="800000"/>
            <a:headEnd/>
            <a:tailEnd/>
          </a:ln>
        </p:spPr>
        <p:txBody>
          <a:bodyPr rtlCol="0">
            <a:normAutofit/>
          </a:bodyPr>
          <a:lstStyle/>
          <a:p>
            <a:pPr algn="l" eaLnBrk="1" fontAlgn="auto" hangingPunct="1">
              <a:spcAft>
                <a:spcPts val="0"/>
              </a:spcAft>
              <a:defRPr/>
            </a:pPr>
            <a:r>
              <a:rPr lang="en-US" sz="3600" dirty="0" smtClean="0">
                <a:latin typeface="Times New Roman" panose="02020603050405020304" pitchFamily="18" charset="0"/>
                <a:cs typeface="Times New Roman" panose="02020603050405020304" pitchFamily="18" charset="0"/>
              </a:rPr>
              <a:t>                               Chapter </a:t>
            </a:r>
            <a:r>
              <a:rPr lang="en-US" sz="3600" dirty="0">
                <a:latin typeface="Times New Roman" panose="02020603050405020304" pitchFamily="18" charset="0"/>
                <a:cs typeface="Times New Roman" panose="02020603050405020304" pitchFamily="18" charset="0"/>
              </a:rPr>
              <a:t>30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Sources of the Magnetic Field</a:t>
            </a:r>
          </a:p>
        </p:txBody>
      </p:sp>
      <p:sp>
        <p:nvSpPr>
          <p:cNvPr id="6147" name="عنوان فرعي 2"/>
          <p:cNvSpPr>
            <a:spLocks noGrp="1"/>
          </p:cNvSpPr>
          <p:nvPr>
            <p:ph type="subTitle" idx="1"/>
          </p:nvPr>
        </p:nvSpPr>
        <p:spPr>
          <a:xfrm>
            <a:off x="0" y="1905000"/>
            <a:ext cx="9144000" cy="3352800"/>
          </a:xfrm>
          <a:ln>
            <a:miter lim="800000"/>
            <a:headEnd/>
            <a:tailEnd/>
          </a:ln>
        </p:spPr>
        <p:txBody>
          <a:bodyPr rtlCol="0">
            <a:normAutofit/>
          </a:bodyPr>
          <a:lstStyle/>
          <a:p>
            <a:pPr algn="l" eaLnBrk="1" fontAlgn="auto" hangingPunct="1">
              <a:lnSpc>
                <a:spcPct val="90000"/>
              </a:lnSpc>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30.1  </a:t>
            </a: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Biot–Savart Law</a:t>
            </a:r>
          </a:p>
          <a:p>
            <a:pPr algn="l" eaLnBrk="1" fontAlgn="auto" hangingPunct="1">
              <a:lnSpc>
                <a:spcPct val="90000"/>
              </a:lnSpc>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30.2  </a:t>
            </a: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Magnetic Force Between Two </a:t>
            </a:r>
            <a:r>
              <a:rPr lang="en-US" sz="2800" dirty="0" smtClean="0">
                <a:solidFill>
                  <a:schemeClr val="tx1"/>
                </a:solidFill>
                <a:latin typeface="Times New Roman" panose="02020603050405020304" pitchFamily="18" charset="0"/>
                <a:cs typeface="Times New Roman" panose="02020603050405020304" pitchFamily="18" charset="0"/>
              </a:rPr>
              <a:t>Parallel Conductors</a:t>
            </a:r>
            <a:endParaRPr lang="en-US" sz="2800" dirty="0">
              <a:solidFill>
                <a:schemeClr val="tx1"/>
              </a:solidFill>
              <a:latin typeface="Times New Roman" panose="02020603050405020304" pitchFamily="18" charset="0"/>
              <a:cs typeface="Times New Roman" panose="02020603050405020304" pitchFamily="18" charset="0"/>
            </a:endParaRPr>
          </a:p>
          <a:p>
            <a:pPr algn="l" eaLnBrk="1" fontAlgn="auto" hangingPunct="1">
              <a:lnSpc>
                <a:spcPct val="90000"/>
              </a:lnSpc>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30.3  </a:t>
            </a:r>
            <a:r>
              <a:rPr lang="en-US" sz="2800" dirty="0" smtClean="0">
                <a:solidFill>
                  <a:schemeClr val="tx1"/>
                </a:solidFill>
                <a:latin typeface="Times New Roman" panose="02020603050405020304" pitchFamily="18" charset="0"/>
                <a:cs typeface="Times New Roman" panose="02020603050405020304" pitchFamily="18" charset="0"/>
              </a:rPr>
              <a:t>Ampere's </a:t>
            </a:r>
            <a:r>
              <a:rPr lang="en-US" sz="2800" dirty="0">
                <a:solidFill>
                  <a:schemeClr val="tx1"/>
                </a:solidFill>
                <a:latin typeface="Times New Roman" panose="02020603050405020304" pitchFamily="18" charset="0"/>
                <a:cs typeface="Times New Roman" panose="02020603050405020304" pitchFamily="18" charset="0"/>
              </a:rPr>
              <a:t>Law</a:t>
            </a:r>
          </a:p>
          <a:p>
            <a:pPr algn="l" eaLnBrk="1" fontAlgn="auto" hangingPunct="1">
              <a:lnSpc>
                <a:spcPct val="90000"/>
              </a:lnSpc>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30.4  </a:t>
            </a: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Magnetic Field of a Solenoid</a:t>
            </a:r>
          </a:p>
          <a:p>
            <a:pPr algn="l" eaLnBrk="1" fontAlgn="auto" hangingPunct="1">
              <a:lnSpc>
                <a:spcPct val="90000"/>
              </a:lnSpc>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30.5  </a:t>
            </a:r>
            <a:r>
              <a:rPr lang="en-US" sz="2800" dirty="0" smtClean="0">
                <a:solidFill>
                  <a:schemeClr val="tx1"/>
                </a:solidFill>
                <a:latin typeface="Times New Roman" panose="02020603050405020304" pitchFamily="18" charset="0"/>
                <a:cs typeface="Times New Roman" panose="02020603050405020304" pitchFamily="18" charset="0"/>
              </a:rPr>
              <a:t>Magnetic </a:t>
            </a:r>
            <a:r>
              <a:rPr lang="en-US" sz="2800" dirty="0">
                <a:solidFill>
                  <a:schemeClr val="tx1"/>
                </a:solidFill>
                <a:latin typeface="Times New Roman" panose="02020603050405020304" pitchFamily="18" charset="0"/>
                <a:cs typeface="Times New Roman" panose="02020603050405020304" pitchFamily="18" charset="0"/>
              </a:rPr>
              <a:t>Flux</a:t>
            </a:r>
          </a:p>
          <a:p>
            <a:pPr algn="l" eaLnBrk="1" fontAlgn="auto" hangingPunct="1">
              <a:lnSpc>
                <a:spcPct val="90000"/>
              </a:lnSpc>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30.6  </a:t>
            </a:r>
            <a:r>
              <a:rPr lang="en-US" sz="2800" dirty="0" smtClean="0">
                <a:solidFill>
                  <a:schemeClr val="tx1"/>
                </a:solidFill>
                <a:latin typeface="Times New Roman" panose="02020603050405020304" pitchFamily="18" charset="0"/>
                <a:cs typeface="Times New Roman" panose="02020603050405020304" pitchFamily="18" charset="0"/>
              </a:rPr>
              <a:t>Gauss’s </a:t>
            </a:r>
            <a:r>
              <a:rPr lang="en-US" sz="2800" dirty="0">
                <a:solidFill>
                  <a:schemeClr val="tx1"/>
                </a:solidFill>
                <a:latin typeface="Times New Roman" panose="02020603050405020304" pitchFamily="18" charset="0"/>
                <a:cs typeface="Times New Roman" panose="02020603050405020304" pitchFamily="18" charset="0"/>
              </a:rPr>
              <a:t>Law in Magnetism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additive="base">
                                        <p:cTn id="19"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additive="base">
                                        <p:cTn id="31"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xEl>
                                              <p:pRg st="4" end="4"/>
                                            </p:txEl>
                                          </p:spTgt>
                                        </p:tgtEl>
                                        <p:attrNameLst>
                                          <p:attrName>style.visibility</p:attrName>
                                        </p:attrNameLst>
                                      </p:cBhvr>
                                      <p:to>
                                        <p:strVal val="visible"/>
                                      </p:to>
                                    </p:set>
                                    <p:anim calcmode="lin" valueType="num">
                                      <p:cBhvr additive="base">
                                        <p:cTn id="37"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7">
                                            <p:txEl>
                                              <p:pRg st="5" end="5"/>
                                            </p:txEl>
                                          </p:spTgt>
                                        </p:tgtEl>
                                        <p:attrNameLst>
                                          <p:attrName>style.visibility</p:attrName>
                                        </p:attrNameLst>
                                      </p:cBhvr>
                                      <p:to>
                                        <p:strVal val="visible"/>
                                      </p:to>
                                    </p:set>
                                    <p:anim calcmode="lin" valueType="num">
                                      <p:cBhvr additive="base">
                                        <p:cTn id="43"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hidden="1"/>
          <p:cNvSpPr>
            <a:spLocks noGrp="1" noChangeArrowheads="1"/>
          </p:cNvSpPr>
          <p:nvPr>
            <p:ph type="title"/>
          </p:nvPr>
        </p:nvSpPr>
        <p:spPr/>
        <p:txBody>
          <a:bodyPr/>
          <a:lstStyle/>
          <a:p>
            <a:pPr eaLnBrk="1" hangingPunct="1"/>
            <a:endParaRPr lang="en-US" altLang="en-US" smtClean="0"/>
          </a:p>
        </p:txBody>
      </p:sp>
      <p:sp>
        <p:nvSpPr>
          <p:cNvPr id="23555" name="Rectangle 3" descr="30-08"/>
          <p:cNvSpPr>
            <a:spLocks noGrp="1" noChangeAspect="1" noChangeArrowheads="1"/>
          </p:cNvSpPr>
          <p:nvPr isPhoto="1"/>
        </p:nvSpPr>
        <p:spPr bwMode="auto">
          <a:xfrm>
            <a:off x="228600" y="2743200"/>
            <a:ext cx="3732213" cy="3124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3556" name="TextBox 7"/>
          <p:cNvSpPr txBox="1">
            <a:spLocks noChangeArrowheads="1"/>
          </p:cNvSpPr>
          <p:nvPr/>
        </p:nvSpPr>
        <p:spPr bwMode="auto">
          <a:xfrm>
            <a:off x="533400" y="11430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Calibri" panose="020F0502020204030204" pitchFamily="34" charset="0"/>
              </a:rPr>
              <a:t> Consider two long, straight, parallel wires separated by a distance </a:t>
            </a:r>
            <a:r>
              <a:rPr lang="en-US" altLang="en-US" sz="2000" i="1">
                <a:latin typeface="Calibri" panose="020F0502020204030204" pitchFamily="34" charset="0"/>
              </a:rPr>
              <a:t>a and carrying </a:t>
            </a:r>
            <a:r>
              <a:rPr lang="en-US" altLang="en-US" sz="2000">
                <a:latin typeface="Calibri" panose="020F0502020204030204" pitchFamily="34" charset="0"/>
              </a:rPr>
              <a:t>currents </a:t>
            </a:r>
            <a:r>
              <a:rPr lang="en-US" altLang="en-US" sz="2000" i="1">
                <a:latin typeface="Calibri" panose="020F0502020204030204" pitchFamily="34" charset="0"/>
              </a:rPr>
              <a:t>I</a:t>
            </a:r>
            <a:r>
              <a:rPr lang="en-US" altLang="en-US" sz="2000" i="1" baseline="-25000">
                <a:latin typeface="Calibri" panose="020F0502020204030204" pitchFamily="34" charset="0"/>
              </a:rPr>
              <a:t>1</a:t>
            </a:r>
            <a:r>
              <a:rPr lang="en-US" altLang="en-US" sz="2000" i="1">
                <a:latin typeface="Calibri" panose="020F0502020204030204" pitchFamily="34" charset="0"/>
              </a:rPr>
              <a:t> and I</a:t>
            </a:r>
            <a:r>
              <a:rPr lang="en-US" altLang="en-US" sz="2000" i="1" baseline="-25000">
                <a:latin typeface="Calibri" panose="020F0502020204030204" pitchFamily="34" charset="0"/>
              </a:rPr>
              <a:t>2</a:t>
            </a:r>
            <a:r>
              <a:rPr lang="en-US" altLang="en-US" sz="2000" i="1">
                <a:latin typeface="Calibri" panose="020F0502020204030204" pitchFamily="34" charset="0"/>
              </a:rPr>
              <a:t> in the same direction</a:t>
            </a:r>
            <a:endParaRPr lang="en-US" altLang="en-US" sz="2000">
              <a:latin typeface="Calibri" panose="020F0502020204030204" pitchFamily="34" charset="0"/>
            </a:endParaRPr>
          </a:p>
        </p:txBody>
      </p:sp>
      <p:sp>
        <p:nvSpPr>
          <p:cNvPr id="23557" name="TextBox 8"/>
          <p:cNvSpPr txBox="1">
            <a:spLocks noChangeArrowheads="1"/>
          </p:cNvSpPr>
          <p:nvPr/>
        </p:nvSpPr>
        <p:spPr bwMode="auto">
          <a:xfrm>
            <a:off x="471488" y="1981200"/>
            <a:ext cx="8062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B050"/>
                </a:solidFill>
                <a:latin typeface="Calibri" panose="020F0502020204030204" pitchFamily="34" charset="0"/>
              </a:rPr>
              <a:t> We can determine the force exerted on one wire due to the magnetic field set up by the other wire.</a:t>
            </a:r>
          </a:p>
        </p:txBody>
      </p:sp>
      <p:pic>
        <p:nvPicPr>
          <p:cNvPr id="23558" name="Picture 1025"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667000"/>
            <a:ext cx="4660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10"/>
          <p:cNvSpPr txBox="1">
            <a:spLocks noChangeArrowheads="1"/>
          </p:cNvSpPr>
          <p:nvPr/>
        </p:nvSpPr>
        <p:spPr bwMode="auto">
          <a:xfrm>
            <a:off x="3886200" y="5105400"/>
            <a:ext cx="480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Arial Narrow" panose="020B0606020202030204" pitchFamily="34" charset="0"/>
              </a:rPr>
              <a:t> parallel conductors carrying currents in the same direction attract each other, and parallel conductors carrying currents in opposite directions repel each other.</a:t>
            </a:r>
          </a:p>
        </p:txBody>
      </p:sp>
      <p:sp>
        <p:nvSpPr>
          <p:cNvPr id="10" name="Rectangle 9"/>
          <p:cNvSpPr/>
          <p:nvPr/>
        </p:nvSpPr>
        <p:spPr>
          <a:xfrm>
            <a:off x="381000" y="304800"/>
            <a:ext cx="8763000" cy="424732"/>
          </a:xfrm>
          <a:prstGeom prst="rect">
            <a:avLst/>
          </a:prstGeom>
          <a:noFill/>
          <a:ln>
            <a:noFill/>
          </a:ln>
          <a:effectLst/>
          <a:scene3d>
            <a:camera prst="orthographicFront">
              <a:rot lat="0" lon="0" rev="0"/>
            </a:camera>
            <a:lightRig rig="contrasting" dir="t">
              <a:rot lat="0" lon="0" rev="7800000"/>
            </a:lightRig>
          </a:scene3d>
          <a:sp3d>
            <a:bevelT w="139700" h="139700"/>
          </a:sp3d>
        </p:spPr>
        <p:txBody>
          <a:bodyPr>
            <a:spAutoFit/>
          </a:bodyPr>
          <a:lstStyle/>
          <a:p>
            <a:pPr fontAlgn="auto">
              <a:lnSpc>
                <a:spcPct val="90000"/>
              </a:lnSpc>
              <a:spcAft>
                <a:spcPts val="0"/>
              </a:spcAft>
              <a:defRPr/>
            </a:pPr>
            <a:r>
              <a:rPr lang="en-US" sz="2400" dirty="0">
                <a:latin typeface="Times New Roman" panose="02020603050405020304" pitchFamily="18" charset="0"/>
                <a:cs typeface="Times New Roman" panose="02020603050405020304" pitchFamily="18" charset="0"/>
              </a:rPr>
              <a:t>30.2     The Magnetic Force Between Two Parallel Conductors</a:t>
            </a:r>
          </a:p>
        </p:txBody>
      </p:sp>
      <p:sp>
        <p:nvSpPr>
          <p:cNvPr id="11" name="Text Box 15"/>
          <p:cNvSpPr txBox="1">
            <a:spLocks noChangeArrowheads="1"/>
          </p:cNvSpPr>
          <p:nvPr/>
        </p:nvSpPr>
        <p:spPr bwMode="auto">
          <a:xfrm>
            <a:off x="4724400" y="3535363"/>
            <a:ext cx="2438400" cy="15700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dirty="0">
                <a:latin typeface="Arial Narrow" pitchFamily="34" charset="0"/>
              </a:rPr>
              <a:t>RHR-</a:t>
            </a:r>
          </a:p>
          <a:p>
            <a:pPr>
              <a:defRPr/>
            </a:pPr>
            <a:r>
              <a:rPr lang="en-US" sz="2400" dirty="0">
                <a:latin typeface="Arial Narrow" pitchFamily="34" charset="0"/>
              </a:rPr>
              <a:t>Fingers along B</a:t>
            </a:r>
          </a:p>
          <a:p>
            <a:pPr>
              <a:defRPr/>
            </a:pPr>
            <a:r>
              <a:rPr lang="en-US" sz="2400" dirty="0">
                <a:latin typeface="Arial Narrow" pitchFamily="34" charset="0"/>
              </a:rPr>
              <a:t>Thumb along v</a:t>
            </a:r>
          </a:p>
          <a:p>
            <a:pPr>
              <a:defRPr/>
            </a:pPr>
            <a:r>
              <a:rPr lang="en-US" sz="2400" dirty="0">
                <a:latin typeface="Arial Narrow" pitchFamily="34" charset="0"/>
              </a:rPr>
              <a:t>Palm shows 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28600"/>
            <a:ext cx="89058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hidden="1"/>
          <p:cNvSpPr>
            <a:spLocks noGrp="1" noChangeArrowheads="1"/>
          </p:cNvSpPr>
          <p:nvPr>
            <p:ph type="title"/>
          </p:nvPr>
        </p:nvSpPr>
        <p:spPr/>
        <p:txBody>
          <a:bodyPr/>
          <a:lstStyle/>
          <a:p>
            <a:pPr eaLnBrk="1" hangingPunct="1"/>
            <a:endParaRPr lang="en-US" altLang="en-US" smtClean="0"/>
          </a:p>
        </p:txBody>
      </p:sp>
      <p:sp>
        <p:nvSpPr>
          <p:cNvPr id="5124" name="Rectangle 1027" descr="bio30-01"/>
          <p:cNvSpPr>
            <a:spLocks noGrp="1" noChangeAspect="1" noChangeArrowheads="1"/>
          </p:cNvSpPr>
          <p:nvPr/>
        </p:nvSpPr>
        <p:spPr bwMode="auto">
          <a:xfrm>
            <a:off x="0" y="0"/>
            <a:ext cx="2589213" cy="35052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125" name="TextBox 6"/>
          <p:cNvSpPr txBox="1">
            <a:spLocks noChangeArrowheads="1"/>
          </p:cNvSpPr>
          <p:nvPr/>
        </p:nvSpPr>
        <p:spPr bwMode="auto">
          <a:xfrm>
            <a:off x="3048000" y="563563"/>
            <a:ext cx="5867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 Because the magnitudes of the forces are the same on both wires, we denote the magnitude of the magnetic force between the wires as simply </a:t>
            </a:r>
            <a:r>
              <a:rPr lang="en-US" altLang="en-US" sz="2400" i="1">
                <a:latin typeface="Calibri" panose="020F0502020204030204" pitchFamily="34" charset="0"/>
              </a:rPr>
              <a:t>F</a:t>
            </a:r>
            <a:r>
              <a:rPr lang="en-US" altLang="en-US" sz="2400" i="1" baseline="-25000">
                <a:latin typeface="Calibri" panose="020F0502020204030204" pitchFamily="34" charset="0"/>
              </a:rPr>
              <a:t>B</a:t>
            </a:r>
            <a:r>
              <a:rPr lang="en-US" altLang="en-US" sz="2400" i="1">
                <a:latin typeface="Calibri" panose="020F0502020204030204" pitchFamily="34" charset="0"/>
              </a:rPr>
              <a:t> .</a:t>
            </a:r>
            <a:endParaRPr lang="en-US" altLang="en-US" sz="2400">
              <a:latin typeface="Calibri" panose="020F0502020204030204" pitchFamily="34" charset="0"/>
            </a:endParaRPr>
          </a:p>
        </p:txBody>
      </p:sp>
      <p:sp>
        <p:nvSpPr>
          <p:cNvPr id="11" name="Rectangle 3"/>
          <p:cNvSpPr txBox="1">
            <a:spLocks noChangeArrowheads="1"/>
          </p:cNvSpPr>
          <p:nvPr/>
        </p:nvSpPr>
        <p:spPr>
          <a:xfrm>
            <a:off x="2819400" y="2362200"/>
            <a:ext cx="3657600" cy="381000"/>
          </a:xfrm>
          <a:prstGeom prst="rect">
            <a:avLst/>
          </a:prstGeom>
        </p:spPr>
        <p:txBody>
          <a:bodyPr/>
          <a:lstStyle/>
          <a:p>
            <a:pPr marL="342900" indent="-342900">
              <a:spcBef>
                <a:spcPct val="20000"/>
              </a:spcBef>
              <a:defRPr/>
            </a:pPr>
            <a:r>
              <a:rPr lang="en-US" sz="2800" dirty="0">
                <a:solidFill>
                  <a:srgbClr val="FF0000"/>
                </a:solidFill>
                <a:latin typeface="Calibri" pitchFamily="34" charset="0"/>
              </a:rPr>
              <a:t>Force per unit length:</a:t>
            </a:r>
          </a:p>
          <a:p>
            <a:pPr marL="342900" indent="-342900">
              <a:spcBef>
                <a:spcPct val="20000"/>
              </a:spcBef>
              <a:buFont typeface="Arial" pitchFamily="34" charset="0"/>
              <a:buChar char="•"/>
              <a:defRPr/>
            </a:pPr>
            <a:endParaRPr lang="en-US" sz="4400" dirty="0">
              <a:solidFill>
                <a:srgbClr val="FF0000"/>
              </a:solidFill>
              <a:latin typeface="+mn-lt"/>
              <a:cs typeface="+mn-cs"/>
            </a:endParaRPr>
          </a:p>
        </p:txBody>
      </p:sp>
      <p:graphicFrame>
        <p:nvGraphicFramePr>
          <p:cNvPr id="5122" name="Object 2"/>
          <p:cNvGraphicFramePr>
            <a:graphicFrameLocks noChangeAspect="1"/>
          </p:cNvGraphicFramePr>
          <p:nvPr/>
        </p:nvGraphicFramePr>
        <p:xfrm>
          <a:off x="6400800" y="2057400"/>
          <a:ext cx="2343150" cy="1100138"/>
        </p:xfrm>
        <a:graphic>
          <a:graphicData uri="http://schemas.openxmlformats.org/presentationml/2006/ole">
            <mc:AlternateContent xmlns:mc="http://schemas.openxmlformats.org/markup-compatibility/2006">
              <mc:Choice xmlns:v="urn:schemas-microsoft-com:vml" Requires="v">
                <p:oleObj spid="_x0000_s5140" name="Equation" r:id="rId5" imgW="837836" imgH="393529" progId="Equation.DSMT4">
                  <p:embed/>
                </p:oleObj>
              </mc:Choice>
              <mc:Fallback>
                <p:oleObj name="Equation" r:id="rId5" imgW="837836" imgH="393529"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057400"/>
                        <a:ext cx="234315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2"/>
          <p:cNvSpPr txBox="1">
            <a:spLocks noChangeArrowheads="1"/>
          </p:cNvSpPr>
          <p:nvPr/>
        </p:nvSpPr>
        <p:spPr bwMode="auto">
          <a:xfrm>
            <a:off x="3505200" y="3048000"/>
            <a:ext cx="3733800" cy="533400"/>
          </a:xfrm>
          <a:prstGeom prst="rect">
            <a:avLst/>
          </a:prstGeom>
          <a:noFill/>
          <a:ln w="9525">
            <a:noFill/>
            <a:miter lim="800000"/>
            <a:headEnd/>
            <a:tailEnd/>
          </a:ln>
        </p:spPr>
        <p:txBody>
          <a:bodyPr anchor="ctr"/>
          <a:lstStyle/>
          <a:p>
            <a:pPr>
              <a:defRPr/>
            </a:pPr>
            <a:r>
              <a:rPr lang="en-US" sz="2800" u="sng" dirty="0">
                <a:solidFill>
                  <a:srgbClr val="00B050"/>
                </a:solidFill>
                <a:latin typeface="Arial Narrow" pitchFamily="34" charset="0"/>
                <a:ea typeface="+mj-ea"/>
                <a:cs typeface="+mj-cs"/>
              </a:rPr>
              <a:t>Definition of the Ampere</a:t>
            </a:r>
          </a:p>
        </p:txBody>
      </p:sp>
      <p:sp>
        <p:nvSpPr>
          <p:cNvPr id="14" name="Rectangle 3"/>
          <p:cNvSpPr txBox="1">
            <a:spLocks noChangeArrowheads="1"/>
          </p:cNvSpPr>
          <p:nvPr/>
        </p:nvSpPr>
        <p:spPr>
          <a:xfrm>
            <a:off x="0" y="3505200"/>
            <a:ext cx="8991600" cy="1600200"/>
          </a:xfrm>
          <a:prstGeom prst="rect">
            <a:avLst/>
          </a:prstGeom>
        </p:spPr>
        <p:txBody>
          <a:bodyPr/>
          <a:lstStyle/>
          <a:p>
            <a:pPr marL="342900" indent="-342900">
              <a:spcBef>
                <a:spcPct val="20000"/>
              </a:spcBef>
              <a:buFont typeface="Arial" pitchFamily="34" charset="0"/>
              <a:buChar char="•"/>
              <a:defRPr/>
            </a:pPr>
            <a:r>
              <a:rPr lang="en-US" sz="2400" dirty="0">
                <a:latin typeface="Arial Narrow" pitchFamily="34" charset="0"/>
                <a:cs typeface="+mn-cs"/>
              </a:rPr>
              <a:t>When the magnitude of the force per unit length between two long parallel wires that carry identical currents and are separated by 1 m is 2 x 10</a:t>
            </a:r>
            <a:r>
              <a:rPr lang="en-US" sz="2400" baseline="30000" dirty="0">
                <a:latin typeface="Arial Narrow" pitchFamily="34" charset="0"/>
                <a:cs typeface="+mn-cs"/>
              </a:rPr>
              <a:t>-7</a:t>
            </a:r>
            <a:r>
              <a:rPr lang="en-US" sz="2400" dirty="0">
                <a:latin typeface="Arial Narrow" pitchFamily="34" charset="0"/>
                <a:cs typeface="+mn-cs"/>
              </a:rPr>
              <a:t> N/m, the current in each wire is defined to be 1 A</a:t>
            </a:r>
          </a:p>
        </p:txBody>
      </p:sp>
      <p:sp>
        <p:nvSpPr>
          <p:cNvPr id="15" name="Rectangle 2"/>
          <p:cNvSpPr txBox="1">
            <a:spLocks noChangeArrowheads="1"/>
          </p:cNvSpPr>
          <p:nvPr/>
        </p:nvSpPr>
        <p:spPr bwMode="auto">
          <a:xfrm>
            <a:off x="1287463" y="4572000"/>
            <a:ext cx="7704137" cy="685800"/>
          </a:xfrm>
          <a:prstGeom prst="rect">
            <a:avLst/>
          </a:prstGeom>
          <a:noFill/>
          <a:ln w="9525">
            <a:noFill/>
            <a:miter lim="800000"/>
            <a:headEnd/>
            <a:tailEnd/>
          </a:ln>
        </p:spPr>
        <p:txBody>
          <a:bodyPr anchor="ctr"/>
          <a:lstStyle/>
          <a:p>
            <a:pPr algn="ctr">
              <a:defRPr/>
            </a:pPr>
            <a:r>
              <a:rPr lang="en-US" sz="2800" u="sng" dirty="0">
                <a:solidFill>
                  <a:srgbClr val="00B050"/>
                </a:solidFill>
                <a:latin typeface="+mj-lt"/>
                <a:ea typeface="+mj-ea"/>
                <a:cs typeface="+mj-cs"/>
              </a:rPr>
              <a:t>Definition of the Coulomb</a:t>
            </a:r>
          </a:p>
        </p:txBody>
      </p:sp>
      <p:sp>
        <p:nvSpPr>
          <p:cNvPr id="16" name="Rectangle 3"/>
          <p:cNvSpPr txBox="1">
            <a:spLocks noChangeArrowheads="1"/>
          </p:cNvSpPr>
          <p:nvPr/>
        </p:nvSpPr>
        <p:spPr>
          <a:xfrm>
            <a:off x="0" y="5105400"/>
            <a:ext cx="9144000" cy="2209800"/>
          </a:xfrm>
          <a:prstGeom prst="rect">
            <a:avLst/>
          </a:prstGeom>
        </p:spPr>
        <p:txBody>
          <a:bodyPr/>
          <a:lstStyle/>
          <a:p>
            <a:pPr marL="342900" indent="-342900">
              <a:spcBef>
                <a:spcPct val="20000"/>
              </a:spcBef>
              <a:buFont typeface="Arial" pitchFamily="34" charset="0"/>
              <a:buChar char="•"/>
              <a:defRPr/>
            </a:pPr>
            <a:r>
              <a:rPr lang="en-US" sz="2400" dirty="0">
                <a:latin typeface="+mn-lt"/>
                <a:cs typeface="+mn-cs"/>
              </a:rPr>
              <a:t>The SI unit of charge, the </a:t>
            </a:r>
            <a:r>
              <a:rPr lang="en-US" sz="2400" b="1" dirty="0">
                <a:latin typeface="+mn-lt"/>
                <a:cs typeface="+mn-cs"/>
              </a:rPr>
              <a:t>coulomb</a:t>
            </a:r>
            <a:r>
              <a:rPr lang="en-US" sz="2400" dirty="0">
                <a:latin typeface="+mn-lt"/>
                <a:cs typeface="+mn-cs"/>
              </a:rPr>
              <a:t>, is defined in terms of the ampere</a:t>
            </a:r>
          </a:p>
          <a:p>
            <a:pPr marL="342900" indent="-342900">
              <a:spcBef>
                <a:spcPct val="20000"/>
              </a:spcBef>
              <a:buFont typeface="Arial" pitchFamily="34" charset="0"/>
              <a:buChar char="•"/>
              <a:defRPr/>
            </a:pPr>
            <a:r>
              <a:rPr lang="en-US" sz="2400" dirty="0">
                <a:latin typeface="+mn-lt"/>
                <a:cs typeface="+mn-cs"/>
              </a:rPr>
              <a:t>When a conductor carries a steady current of 1 A, the quantity of charge that flows through a cross section of the conductor in 1 s is 1 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0" y="609600"/>
            <a:ext cx="9144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a:solidFill>
                  <a:schemeClr val="tx1"/>
                </a:solidFill>
                <a:latin typeface="Arial" panose="020B0604020202020204" pitchFamily="34" charset="0"/>
                <a:cs typeface="Arial" panose="020B0604020202020204" pitchFamily="34" charset="0"/>
              </a:defRPr>
            </a:lvl1pPr>
            <a:lvl2pPr marL="838200" indent="-3810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chemeClr val="accent2"/>
                </a:solidFill>
                <a:latin typeface="Calibri" panose="020F0502020204030204" pitchFamily="34" charset="0"/>
              </a:rPr>
              <a:t>	Two very long straight, parallel wires have currents </a:t>
            </a:r>
            <a:r>
              <a:rPr lang="en-US" altLang="en-US" sz="2400" i="1">
                <a:solidFill>
                  <a:schemeClr val="accent2"/>
                </a:solidFill>
                <a:latin typeface="Calibri" panose="020F0502020204030204" pitchFamily="34" charset="0"/>
              </a:rPr>
              <a:t>I  </a:t>
            </a:r>
            <a:r>
              <a:rPr lang="en-US" altLang="en-US" sz="2400">
                <a:solidFill>
                  <a:schemeClr val="accent2"/>
                </a:solidFill>
                <a:latin typeface="Calibri" panose="020F0502020204030204" pitchFamily="34" charset="0"/>
              </a:rPr>
              <a:t>running through them as shown in the figure. The force on wire 2 due to wire 1 is:</a:t>
            </a:r>
          </a:p>
          <a:p>
            <a:pPr lvl="1" eaLnBrk="1" hangingPunct="1">
              <a:spcBef>
                <a:spcPct val="50000"/>
              </a:spcBef>
              <a:buFontTx/>
              <a:buAutoNum type="alphaUcPeriod"/>
            </a:pPr>
            <a:r>
              <a:rPr lang="en-US" altLang="en-US" sz="2400">
                <a:solidFill>
                  <a:schemeClr val="accent2"/>
                </a:solidFill>
                <a:latin typeface="Calibri" panose="020F0502020204030204" pitchFamily="34" charset="0"/>
              </a:rPr>
              <a:t>Down</a:t>
            </a:r>
          </a:p>
          <a:p>
            <a:pPr lvl="1" eaLnBrk="1" hangingPunct="1">
              <a:spcBef>
                <a:spcPct val="50000"/>
              </a:spcBef>
              <a:buFontTx/>
              <a:buAutoNum type="alphaUcPeriod"/>
            </a:pPr>
            <a:r>
              <a:rPr lang="en-US" altLang="en-US" sz="2400">
                <a:solidFill>
                  <a:schemeClr val="accent2"/>
                </a:solidFill>
                <a:latin typeface="Calibri" panose="020F0502020204030204" pitchFamily="34" charset="0"/>
              </a:rPr>
              <a:t>Up</a:t>
            </a:r>
          </a:p>
          <a:p>
            <a:pPr lvl="1" eaLnBrk="1" hangingPunct="1">
              <a:spcBef>
                <a:spcPct val="50000"/>
              </a:spcBef>
              <a:buFontTx/>
              <a:buAutoNum type="alphaUcPeriod"/>
            </a:pPr>
            <a:r>
              <a:rPr lang="en-US" altLang="en-US" sz="2400">
                <a:solidFill>
                  <a:schemeClr val="accent2"/>
                </a:solidFill>
                <a:latin typeface="Calibri" panose="020F0502020204030204" pitchFamily="34" charset="0"/>
              </a:rPr>
              <a:t>Into the page</a:t>
            </a:r>
          </a:p>
          <a:p>
            <a:pPr lvl="1" eaLnBrk="1" hangingPunct="1">
              <a:spcBef>
                <a:spcPct val="50000"/>
              </a:spcBef>
              <a:buFontTx/>
              <a:buAutoNum type="alphaUcPeriod"/>
            </a:pPr>
            <a:r>
              <a:rPr lang="en-US" altLang="en-US" sz="2400">
                <a:solidFill>
                  <a:schemeClr val="accent2"/>
                </a:solidFill>
                <a:latin typeface="Calibri" panose="020F0502020204030204" pitchFamily="34" charset="0"/>
              </a:rPr>
              <a:t>Out of the page</a:t>
            </a:r>
          </a:p>
          <a:p>
            <a:pPr eaLnBrk="1" hangingPunct="1">
              <a:spcBef>
                <a:spcPct val="50000"/>
              </a:spcBef>
            </a:pPr>
            <a:endParaRPr lang="en-US" altLang="en-US" sz="2400">
              <a:solidFill>
                <a:schemeClr val="accent2"/>
              </a:solidFill>
              <a:latin typeface="Calibri" panose="020F0502020204030204" pitchFamily="34" charset="0"/>
            </a:endParaRPr>
          </a:p>
        </p:txBody>
      </p:sp>
      <p:sp>
        <p:nvSpPr>
          <p:cNvPr id="6149" name="Oval 86"/>
          <p:cNvSpPr>
            <a:spLocks noChangeArrowheads="1"/>
          </p:cNvSpPr>
          <p:nvPr/>
        </p:nvSpPr>
        <p:spPr bwMode="auto">
          <a:xfrm>
            <a:off x="457200" y="1981200"/>
            <a:ext cx="15240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6150" name="Group 17"/>
          <p:cNvGrpSpPr>
            <a:grpSpLocks/>
          </p:cNvGrpSpPr>
          <p:nvPr/>
        </p:nvGrpSpPr>
        <p:grpSpPr bwMode="auto">
          <a:xfrm>
            <a:off x="4484688" y="2468563"/>
            <a:ext cx="4065587" cy="153987"/>
            <a:chOff x="2894" y="1513"/>
            <a:chExt cx="2561" cy="97"/>
          </a:xfrm>
        </p:grpSpPr>
        <p:sp>
          <p:nvSpPr>
            <p:cNvPr id="6174" name="Rectangle 15"/>
            <p:cNvSpPr>
              <a:spLocks noChangeArrowheads="1"/>
            </p:cNvSpPr>
            <p:nvPr/>
          </p:nvSpPr>
          <p:spPr bwMode="auto">
            <a:xfrm>
              <a:off x="2894" y="1513"/>
              <a:ext cx="2561" cy="9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75" name="Line 16"/>
            <p:cNvSpPr>
              <a:spLocks noChangeShapeType="1"/>
            </p:cNvSpPr>
            <p:nvPr/>
          </p:nvSpPr>
          <p:spPr bwMode="auto">
            <a:xfrm flipH="1">
              <a:off x="3310" y="1568"/>
              <a:ext cx="27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51" name="Group 18"/>
          <p:cNvGrpSpPr>
            <a:grpSpLocks/>
          </p:cNvGrpSpPr>
          <p:nvPr/>
        </p:nvGrpSpPr>
        <p:grpSpPr bwMode="auto">
          <a:xfrm>
            <a:off x="4494213" y="3416300"/>
            <a:ext cx="4065587" cy="153988"/>
            <a:chOff x="2894" y="1513"/>
            <a:chExt cx="2561" cy="97"/>
          </a:xfrm>
        </p:grpSpPr>
        <p:sp>
          <p:nvSpPr>
            <p:cNvPr id="6172" name="Rectangle 19"/>
            <p:cNvSpPr>
              <a:spLocks noChangeArrowheads="1"/>
            </p:cNvSpPr>
            <p:nvPr/>
          </p:nvSpPr>
          <p:spPr bwMode="auto">
            <a:xfrm>
              <a:off x="2894" y="1513"/>
              <a:ext cx="2561" cy="9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73" name="Line 20"/>
            <p:cNvSpPr>
              <a:spLocks noChangeShapeType="1"/>
            </p:cNvSpPr>
            <p:nvPr/>
          </p:nvSpPr>
          <p:spPr bwMode="auto">
            <a:xfrm flipH="1">
              <a:off x="3310" y="1568"/>
              <a:ext cx="27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152" name="Text Box 21"/>
          <p:cNvSpPr txBox="1">
            <a:spLocks noChangeArrowheads="1"/>
          </p:cNvSpPr>
          <p:nvPr/>
        </p:nvSpPr>
        <p:spPr bwMode="auto">
          <a:xfrm>
            <a:off x="5145088" y="2070100"/>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i="1">
                <a:latin typeface="Calibri" panose="020F0502020204030204" pitchFamily="34" charset="0"/>
              </a:rPr>
              <a:t>I</a:t>
            </a:r>
            <a:r>
              <a:rPr lang="en-US" altLang="en-US" i="1" baseline="-25000">
                <a:latin typeface="Calibri" panose="020F0502020204030204" pitchFamily="34" charset="0"/>
              </a:rPr>
              <a:t>1</a:t>
            </a:r>
            <a:endParaRPr lang="en-US" altLang="en-US" i="1">
              <a:latin typeface="Calibri" panose="020F0502020204030204" pitchFamily="34" charset="0"/>
            </a:endParaRPr>
          </a:p>
        </p:txBody>
      </p:sp>
      <p:sp>
        <p:nvSpPr>
          <p:cNvPr id="6153" name="Text Box 22"/>
          <p:cNvSpPr txBox="1">
            <a:spLocks noChangeArrowheads="1"/>
          </p:cNvSpPr>
          <p:nvPr/>
        </p:nvSpPr>
        <p:spPr bwMode="auto">
          <a:xfrm>
            <a:off x="5175250" y="3535363"/>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i="1">
                <a:latin typeface="Calibri" panose="020F0502020204030204" pitchFamily="34" charset="0"/>
              </a:rPr>
              <a:t>I</a:t>
            </a:r>
            <a:r>
              <a:rPr lang="en-US" altLang="en-US" baseline="-25000">
                <a:latin typeface="Calibri" panose="020F0502020204030204" pitchFamily="34" charset="0"/>
              </a:rPr>
              <a:t>2</a:t>
            </a:r>
            <a:endParaRPr lang="en-US" altLang="en-US" i="1" baseline="-25000">
              <a:latin typeface="Calibri" panose="020F0502020204030204" pitchFamily="34" charset="0"/>
            </a:endParaRPr>
          </a:p>
        </p:txBody>
      </p:sp>
      <p:sp>
        <p:nvSpPr>
          <p:cNvPr id="6154" name="Line 36"/>
          <p:cNvSpPr>
            <a:spLocks noChangeShapeType="1"/>
          </p:cNvSpPr>
          <p:nvPr/>
        </p:nvSpPr>
        <p:spPr bwMode="auto">
          <a:xfrm>
            <a:off x="5838825" y="2643188"/>
            <a:ext cx="11113" cy="738187"/>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55" name="Text Box 37"/>
          <p:cNvSpPr txBox="1">
            <a:spLocks noChangeArrowheads="1"/>
          </p:cNvSpPr>
          <p:nvPr/>
        </p:nvSpPr>
        <p:spPr bwMode="auto">
          <a:xfrm>
            <a:off x="5783263" y="28400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i="1">
                <a:latin typeface="Calibri" panose="020F0502020204030204" pitchFamily="34" charset="0"/>
              </a:rPr>
              <a:t>d</a:t>
            </a:r>
          </a:p>
        </p:txBody>
      </p:sp>
      <p:grpSp>
        <p:nvGrpSpPr>
          <p:cNvPr id="4" name="Group 63"/>
          <p:cNvGrpSpPr>
            <a:grpSpLocks/>
          </p:cNvGrpSpPr>
          <p:nvPr/>
        </p:nvGrpSpPr>
        <p:grpSpPr bwMode="auto">
          <a:xfrm>
            <a:off x="304800" y="3349625"/>
            <a:ext cx="8185150" cy="998538"/>
            <a:chOff x="192" y="2110"/>
            <a:chExt cx="5156" cy="629"/>
          </a:xfrm>
        </p:grpSpPr>
        <p:sp>
          <p:nvSpPr>
            <p:cNvPr id="6167" name="Text Box 31"/>
            <p:cNvSpPr txBox="1">
              <a:spLocks noChangeArrowheads="1"/>
            </p:cNvSpPr>
            <p:nvPr/>
          </p:nvSpPr>
          <p:spPr bwMode="auto">
            <a:xfrm>
              <a:off x="192" y="2448"/>
              <a:ext cx="51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latin typeface="Calibri" panose="020F0502020204030204" pitchFamily="34" charset="0"/>
                </a:rPr>
                <a:t>Magnetic field by 1 at location of wire 2 is out of the page.</a:t>
              </a:r>
            </a:p>
          </p:txBody>
        </p:sp>
        <p:grpSp>
          <p:nvGrpSpPr>
            <p:cNvPr id="6168" name="Group 40"/>
            <p:cNvGrpSpPr>
              <a:grpSpLocks/>
            </p:cNvGrpSpPr>
            <p:nvPr/>
          </p:nvGrpSpPr>
          <p:grpSpPr bwMode="auto">
            <a:xfrm>
              <a:off x="4154" y="2110"/>
              <a:ext cx="195" cy="188"/>
              <a:chOff x="3906" y="924"/>
              <a:chExt cx="280" cy="280"/>
            </a:xfrm>
          </p:grpSpPr>
          <p:sp>
            <p:nvSpPr>
              <p:cNvPr id="6170" name="Oval 41"/>
              <p:cNvSpPr>
                <a:spLocks noChangeArrowheads="1"/>
              </p:cNvSpPr>
              <p:nvPr/>
            </p:nvSpPr>
            <p:spPr bwMode="auto">
              <a:xfrm flipH="1">
                <a:off x="3906" y="924"/>
                <a:ext cx="280" cy="280"/>
              </a:xfrm>
              <a:prstGeom prst="ellipse">
                <a:avLst/>
              </a:prstGeom>
              <a:solidFill>
                <a:srgbClr val="FFFFFF"/>
              </a:solidFill>
              <a:ln w="38100">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71" name="Oval 42"/>
              <p:cNvSpPr>
                <a:spLocks noChangeArrowheads="1"/>
              </p:cNvSpPr>
              <p:nvPr/>
            </p:nvSpPr>
            <p:spPr bwMode="auto">
              <a:xfrm>
                <a:off x="4018" y="1036"/>
                <a:ext cx="56" cy="56"/>
              </a:xfrm>
              <a:prstGeom prst="ellipse">
                <a:avLst/>
              </a:prstGeom>
              <a:solidFill>
                <a:srgbClr val="FF0000"/>
              </a:solidFill>
              <a:ln w="38100">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6169" name="Text Box 49"/>
            <p:cNvSpPr txBox="1">
              <a:spLocks noChangeArrowheads="1"/>
            </p:cNvSpPr>
            <p:nvPr/>
          </p:nvSpPr>
          <p:spPr bwMode="auto">
            <a:xfrm>
              <a:off x="4126" y="2281"/>
              <a:ext cx="3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i="1">
                  <a:solidFill>
                    <a:srgbClr val="FF0000"/>
                  </a:solidFill>
                  <a:latin typeface="Calibri" panose="020F0502020204030204" pitchFamily="34" charset="0"/>
                </a:rPr>
                <a:t>B</a:t>
              </a:r>
              <a:r>
                <a:rPr lang="en-US" altLang="en-US" baseline="-25000">
                  <a:solidFill>
                    <a:srgbClr val="FF0000"/>
                  </a:solidFill>
                  <a:latin typeface="Calibri" panose="020F0502020204030204" pitchFamily="34" charset="0"/>
                </a:rPr>
                <a:t>1</a:t>
              </a:r>
              <a:endParaRPr lang="en-US" altLang="en-US" i="1" baseline="-25000">
                <a:solidFill>
                  <a:srgbClr val="FF0000"/>
                </a:solidFill>
                <a:latin typeface="Calibri" panose="020F0502020204030204" pitchFamily="34" charset="0"/>
              </a:endParaRPr>
            </a:p>
          </p:txBody>
        </p:sp>
      </p:grpSp>
      <p:grpSp>
        <p:nvGrpSpPr>
          <p:cNvPr id="6" name="Group 64"/>
          <p:cNvGrpSpPr>
            <a:grpSpLocks/>
          </p:cNvGrpSpPr>
          <p:nvPr/>
        </p:nvGrpSpPr>
        <p:grpSpPr bwMode="auto">
          <a:xfrm>
            <a:off x="471488" y="2786063"/>
            <a:ext cx="6869112" cy="2027237"/>
            <a:chOff x="297" y="1755"/>
            <a:chExt cx="4327" cy="1277"/>
          </a:xfrm>
        </p:grpSpPr>
        <p:sp>
          <p:nvSpPr>
            <p:cNvPr id="6164" name="Text Box 51"/>
            <p:cNvSpPr txBox="1">
              <a:spLocks noChangeArrowheads="1"/>
            </p:cNvSpPr>
            <p:nvPr/>
          </p:nvSpPr>
          <p:spPr bwMode="auto">
            <a:xfrm>
              <a:off x="297" y="2741"/>
              <a:ext cx="320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6600"/>
                  </a:solidFill>
                  <a:latin typeface="Calibri" panose="020F0502020204030204" pitchFamily="34" charset="0"/>
                </a:rPr>
                <a:t>Force on </a:t>
              </a:r>
              <a:r>
                <a:rPr lang="en-US" altLang="en-US" sz="2400" i="1">
                  <a:solidFill>
                    <a:srgbClr val="006600"/>
                  </a:solidFill>
                  <a:latin typeface="Calibri" panose="020F0502020204030204" pitchFamily="34" charset="0"/>
                </a:rPr>
                <a:t>I</a:t>
              </a:r>
              <a:r>
                <a:rPr lang="en-US" altLang="en-US" sz="2400" baseline="-25000">
                  <a:solidFill>
                    <a:srgbClr val="006600"/>
                  </a:solidFill>
                  <a:latin typeface="Calibri" panose="020F0502020204030204" pitchFamily="34" charset="0"/>
                </a:rPr>
                <a:t>2</a:t>
              </a:r>
              <a:r>
                <a:rPr lang="en-US" altLang="en-US" sz="2400">
                  <a:solidFill>
                    <a:srgbClr val="006600"/>
                  </a:solidFill>
                  <a:latin typeface="Calibri" panose="020F0502020204030204" pitchFamily="34" charset="0"/>
                </a:rPr>
                <a:t> by B</a:t>
              </a:r>
              <a:r>
                <a:rPr lang="en-US" altLang="en-US" sz="2400" baseline="-25000">
                  <a:solidFill>
                    <a:srgbClr val="006600"/>
                  </a:solidFill>
                  <a:latin typeface="Calibri" panose="020F0502020204030204" pitchFamily="34" charset="0"/>
                </a:rPr>
                <a:t>1 </a:t>
              </a:r>
              <a:r>
                <a:rPr lang="en-US" altLang="en-US" sz="2400">
                  <a:solidFill>
                    <a:srgbClr val="006600"/>
                  </a:solidFill>
                  <a:latin typeface="Calibri" panose="020F0502020204030204" pitchFamily="34" charset="0"/>
                </a:rPr>
                <a:t>is up.</a:t>
              </a:r>
            </a:p>
          </p:txBody>
        </p:sp>
        <p:sp>
          <p:nvSpPr>
            <p:cNvPr id="6165" name="Line 52"/>
            <p:cNvSpPr>
              <a:spLocks noChangeShapeType="1"/>
            </p:cNvSpPr>
            <p:nvPr/>
          </p:nvSpPr>
          <p:spPr bwMode="auto">
            <a:xfrm flipV="1">
              <a:off x="4254" y="1755"/>
              <a:ext cx="0" cy="444"/>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6" name="Text Box 53"/>
            <p:cNvSpPr txBox="1">
              <a:spLocks noChangeArrowheads="1"/>
            </p:cNvSpPr>
            <p:nvPr/>
          </p:nvSpPr>
          <p:spPr bwMode="auto">
            <a:xfrm>
              <a:off x="4270" y="1828"/>
              <a:ext cx="3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i="1">
                  <a:solidFill>
                    <a:srgbClr val="006600"/>
                  </a:solidFill>
                  <a:latin typeface="Calibri" panose="020F0502020204030204" pitchFamily="34" charset="0"/>
                </a:rPr>
                <a:t>F</a:t>
              </a:r>
              <a:endParaRPr lang="en-US" altLang="en-US" i="1" baseline="-25000">
                <a:solidFill>
                  <a:srgbClr val="006600"/>
                </a:solidFill>
                <a:latin typeface="Calibri" panose="020F0502020204030204" pitchFamily="34" charset="0"/>
              </a:endParaRPr>
            </a:p>
          </p:txBody>
        </p:sp>
      </p:grpSp>
      <p:graphicFrame>
        <p:nvGraphicFramePr>
          <p:cNvPr id="6146" name="Object 54"/>
          <p:cNvGraphicFramePr>
            <a:graphicFrameLocks noChangeAspect="1"/>
          </p:cNvGraphicFramePr>
          <p:nvPr/>
        </p:nvGraphicFramePr>
        <p:xfrm>
          <a:off x="3429000" y="4267200"/>
          <a:ext cx="3470275" cy="892175"/>
        </p:xfrm>
        <a:graphic>
          <a:graphicData uri="http://schemas.openxmlformats.org/presentationml/2006/ole">
            <mc:AlternateContent xmlns:mc="http://schemas.openxmlformats.org/markup-compatibility/2006">
              <mc:Choice xmlns:v="urn:schemas-microsoft-com:vml" Requires="v">
                <p:oleObj spid="_x0000_s6188" name="Equation" r:id="rId4" imgW="1536480" imgH="380880" progId="Equation.DSMT4">
                  <p:embed/>
                </p:oleObj>
              </mc:Choice>
              <mc:Fallback>
                <p:oleObj name="Equation" r:id="rId4" imgW="1536480" imgH="380880" progId="Equation.DSMT4">
                  <p:embed/>
                  <p:pic>
                    <p:nvPicPr>
                      <p:cNvPr id="0" name="Object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267200"/>
                        <a:ext cx="34702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16" name="Object 5"/>
          <p:cNvGraphicFramePr>
            <a:graphicFrameLocks noChangeAspect="1"/>
          </p:cNvGraphicFramePr>
          <p:nvPr/>
        </p:nvGraphicFramePr>
        <p:xfrm>
          <a:off x="228600" y="5105400"/>
          <a:ext cx="4862513" cy="1044575"/>
        </p:xfrm>
        <a:graphic>
          <a:graphicData uri="http://schemas.openxmlformats.org/presentationml/2006/ole">
            <mc:AlternateContent xmlns:mc="http://schemas.openxmlformats.org/markup-compatibility/2006">
              <mc:Choice xmlns:v="urn:schemas-microsoft-com:vml" Requires="v">
                <p:oleObj spid="_x0000_s6189" name="Equation" r:id="rId6" imgW="2654280" imgH="571320" progId="Equation.DSMT4">
                  <p:embed/>
                </p:oleObj>
              </mc:Choice>
              <mc:Fallback>
                <p:oleObj name="Equation" r:id="rId6" imgW="2654280" imgH="57132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105400"/>
                        <a:ext cx="4862513"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8" name="Text Box 57"/>
          <p:cNvSpPr txBox="1">
            <a:spLocks noChangeArrowheads="1"/>
          </p:cNvSpPr>
          <p:nvPr/>
        </p:nvSpPr>
        <p:spPr bwMode="auto">
          <a:xfrm>
            <a:off x="5257800" y="5257800"/>
            <a:ext cx="403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latin typeface="Calibri" panose="020F0502020204030204" pitchFamily="34" charset="0"/>
              </a:rPr>
              <a:t>Parallel currents: attraction</a:t>
            </a:r>
          </a:p>
          <a:p>
            <a:pPr eaLnBrk="1" hangingPunct="1">
              <a:spcBef>
                <a:spcPct val="50000"/>
              </a:spcBef>
            </a:pPr>
            <a:r>
              <a:rPr lang="en-US" altLang="en-US" sz="2400">
                <a:solidFill>
                  <a:srgbClr val="FF0000"/>
                </a:solidFill>
                <a:latin typeface="Calibri" panose="020F0502020204030204" pitchFamily="34" charset="0"/>
              </a:rPr>
              <a:t>Antiparallel currents: repulsion</a:t>
            </a:r>
            <a:endParaRPr lang="en-US" altLang="en-US" sz="2000">
              <a:solidFill>
                <a:srgbClr val="FF0000"/>
              </a:solidFill>
              <a:latin typeface="Calibri" panose="020F0502020204030204" pitchFamily="34" charset="0"/>
            </a:endParaRPr>
          </a:p>
        </p:txBody>
      </p:sp>
      <p:sp>
        <p:nvSpPr>
          <p:cNvPr id="6159" name="Rectangle 58"/>
          <p:cNvSpPr>
            <a:spLocks noChangeArrowheads="1"/>
          </p:cNvSpPr>
          <p:nvPr/>
        </p:nvSpPr>
        <p:spPr bwMode="auto">
          <a:xfrm>
            <a:off x="3886200" y="5486400"/>
            <a:ext cx="1322388" cy="7159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60" name="TextBox 36"/>
          <p:cNvSpPr txBox="1">
            <a:spLocks noChangeArrowheads="1"/>
          </p:cNvSpPr>
          <p:nvPr/>
        </p:nvSpPr>
        <p:spPr bwMode="auto">
          <a:xfrm>
            <a:off x="304800" y="1524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B050"/>
                </a:solidFill>
              </a:rPr>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416"/>
                                        </p:tgtEl>
                                        <p:attrNameLst>
                                          <p:attrName>style.visibility</p:attrName>
                                        </p:attrNameLst>
                                      </p:cBhvr>
                                      <p:to>
                                        <p:strVal val="visible"/>
                                      </p:to>
                                    </p:set>
                                    <p:anim calcmode="lin" valueType="num">
                                      <p:cBhvr additive="base">
                                        <p:cTn id="25" dur="500" fill="hold"/>
                                        <p:tgtEl>
                                          <p:spTgt spid="15416"/>
                                        </p:tgtEl>
                                        <p:attrNameLst>
                                          <p:attrName>ppt_x</p:attrName>
                                        </p:attrNameLst>
                                      </p:cBhvr>
                                      <p:tavLst>
                                        <p:tav tm="0">
                                          <p:val>
                                            <p:strVal val="#ppt_x"/>
                                          </p:val>
                                        </p:tav>
                                        <p:tav tm="100000">
                                          <p:val>
                                            <p:strVal val="#ppt_x"/>
                                          </p:val>
                                        </p:tav>
                                      </p:tavLst>
                                    </p:anim>
                                    <p:anim calcmode="lin" valueType="num">
                                      <p:cBhvr additive="base">
                                        <p:cTn id="26" dur="500" fill="hold"/>
                                        <p:tgtEl>
                                          <p:spTgt spid="154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58"/>
                                        </p:tgtEl>
                                        <p:attrNameLst>
                                          <p:attrName>style.visibility</p:attrName>
                                        </p:attrNameLst>
                                      </p:cBhvr>
                                      <p:to>
                                        <p:strVal val="visible"/>
                                      </p:to>
                                    </p:set>
                                    <p:anim calcmode="lin" valueType="num">
                                      <p:cBhvr additive="base">
                                        <p:cTn id="31" dur="500" fill="hold"/>
                                        <p:tgtEl>
                                          <p:spTgt spid="6158"/>
                                        </p:tgtEl>
                                        <p:attrNameLst>
                                          <p:attrName>ppt_x</p:attrName>
                                        </p:attrNameLst>
                                      </p:cBhvr>
                                      <p:tavLst>
                                        <p:tav tm="0">
                                          <p:val>
                                            <p:strVal val="#ppt_x"/>
                                          </p:val>
                                        </p:tav>
                                        <p:tav tm="100000">
                                          <p:val>
                                            <p:strVal val="#ppt_x"/>
                                          </p:val>
                                        </p:tav>
                                      </p:tavLst>
                                    </p:anim>
                                    <p:anim calcmode="lin" valueType="num">
                                      <p:cBhvr additive="base">
                                        <p:cTn id="32"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9"/>
                                        </p:tgtEl>
                                        <p:attrNameLst>
                                          <p:attrName>style.visibility</p:attrName>
                                        </p:attrNameLst>
                                      </p:cBhvr>
                                      <p:to>
                                        <p:strVal val="visible"/>
                                      </p:to>
                                    </p:set>
                                    <p:anim calcmode="lin" valueType="num">
                                      <p:cBhvr additive="base">
                                        <p:cTn id="37" dur="500" fill="hold"/>
                                        <p:tgtEl>
                                          <p:spTgt spid="6159"/>
                                        </p:tgtEl>
                                        <p:attrNameLst>
                                          <p:attrName>ppt_x</p:attrName>
                                        </p:attrNameLst>
                                      </p:cBhvr>
                                      <p:tavLst>
                                        <p:tav tm="0">
                                          <p:val>
                                            <p:strVal val="#ppt_x"/>
                                          </p:val>
                                        </p:tav>
                                        <p:tav tm="100000">
                                          <p:val>
                                            <p:strVal val="#ppt_x"/>
                                          </p:val>
                                        </p:tav>
                                      </p:tavLst>
                                    </p:anim>
                                    <p:anim calcmode="lin" valueType="num">
                                      <p:cBhvr additive="base">
                                        <p:cTn id="38"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p:bldP spid="61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hidden="1"/>
          <p:cNvSpPr>
            <a:spLocks noGrp="1" noChangeArrowheads="1"/>
          </p:cNvSpPr>
          <p:nvPr>
            <p:ph type="title"/>
          </p:nvPr>
        </p:nvSpPr>
        <p:spPr/>
        <p:txBody>
          <a:bodyPr/>
          <a:lstStyle/>
          <a:p>
            <a:pPr eaLnBrk="1" hangingPunct="1"/>
            <a:endParaRPr lang="en-US" altLang="en-US" smtClean="0"/>
          </a:p>
        </p:txBody>
      </p:sp>
      <p:sp>
        <p:nvSpPr>
          <p:cNvPr id="25603" name="Rectangle 3" descr="30-09"/>
          <p:cNvSpPr>
            <a:spLocks noGrp="1" noChangeAspect="1" noChangeArrowheads="1"/>
          </p:cNvSpPr>
          <p:nvPr isPhoto="1"/>
        </p:nvSpPr>
        <p:spPr bwMode="auto">
          <a:xfrm>
            <a:off x="0" y="3352800"/>
            <a:ext cx="4191000" cy="2590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5604" name="TextBox 7"/>
          <p:cNvSpPr txBox="1">
            <a:spLocks noChangeArrowheads="1"/>
          </p:cNvSpPr>
          <p:nvPr/>
        </p:nvSpPr>
        <p:spPr bwMode="auto">
          <a:xfrm>
            <a:off x="228600" y="685800"/>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 Because the compass needles point in the direction of B, we conclude that the  lines of B form circles around the wire,</a:t>
            </a:r>
          </a:p>
        </p:txBody>
      </p:sp>
      <p:sp>
        <p:nvSpPr>
          <p:cNvPr id="25605" name="TextBox 9"/>
          <p:cNvSpPr txBox="1">
            <a:spLocks noChangeArrowheads="1"/>
          </p:cNvSpPr>
          <p:nvPr/>
        </p:nvSpPr>
        <p:spPr bwMode="auto">
          <a:xfrm>
            <a:off x="0" y="1524000"/>
            <a:ext cx="876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Calibri" panose="020F0502020204030204" pitchFamily="34" charset="0"/>
              </a:rPr>
              <a:t>the magnitude of B is the same everywhere on a circular path centered on the wire and lying in a plane perpendicular to the wire. </a:t>
            </a:r>
          </a:p>
          <a:p>
            <a:pPr algn="just" eaLnBrk="1" hangingPunct="1"/>
            <a:r>
              <a:rPr lang="en-US" altLang="en-US" sz="2400">
                <a:latin typeface="Calibri" panose="020F0502020204030204" pitchFamily="34" charset="0"/>
              </a:rPr>
              <a:t>By varying the current and distance </a:t>
            </a:r>
            <a:r>
              <a:rPr lang="en-US" altLang="en-US" sz="2400" i="1">
                <a:latin typeface="Calibri" panose="020F0502020204030204" pitchFamily="34" charset="0"/>
              </a:rPr>
              <a:t>a from the wire, we find that B is proportional to the current and inversely </a:t>
            </a:r>
            <a:r>
              <a:rPr lang="en-US" altLang="en-US" sz="2400">
                <a:latin typeface="Calibri" panose="020F0502020204030204" pitchFamily="34" charset="0"/>
              </a:rPr>
              <a:t>proportional to the distance from the wire,</a:t>
            </a:r>
          </a:p>
        </p:txBody>
      </p:sp>
      <p:pic>
        <p:nvPicPr>
          <p:cNvPr id="25606" name="Picture 1025"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810000"/>
            <a:ext cx="48275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26" descr="3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724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 y="228600"/>
            <a:ext cx="3949030" cy="480131"/>
          </a:xfrm>
          <a:prstGeom prst="rect">
            <a:avLst/>
          </a:prstGeom>
        </p:spPr>
        <p:txBody>
          <a:bodyPr wrap="none">
            <a:spAutoFit/>
          </a:bodyPr>
          <a:lstStyle/>
          <a:p>
            <a:pPr fontAlgn="auto">
              <a:lnSpc>
                <a:spcPct val="90000"/>
              </a:lnSpc>
              <a:spcAft>
                <a:spcPts val="0"/>
              </a:spcAft>
              <a:defRPr/>
            </a:pPr>
            <a:r>
              <a:rPr lang="en-U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30.3    Ampere's Law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a:lum bright="-38000" contrast="62000"/>
            <a:extLst>
              <a:ext uri="{28A0092B-C50C-407E-A947-70E740481C1C}">
                <a14:useLocalDpi xmlns:a14="http://schemas.microsoft.com/office/drawing/2010/main" val="0"/>
              </a:ext>
            </a:extLst>
          </a:blip>
          <a:srcRect/>
          <a:stretch>
            <a:fillRect/>
          </a:stretch>
        </p:blipFill>
        <p:spPr bwMode="auto">
          <a:xfrm>
            <a:off x="5213350" y="609600"/>
            <a:ext cx="39306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2"/>
          <p:cNvGraphicFramePr>
            <a:graphicFrameLocks noChangeAspect="1"/>
          </p:cNvGraphicFramePr>
          <p:nvPr/>
        </p:nvGraphicFramePr>
        <p:xfrm>
          <a:off x="7010400" y="3657600"/>
          <a:ext cx="1371600" cy="1325563"/>
        </p:xfrm>
        <a:graphic>
          <a:graphicData uri="http://schemas.openxmlformats.org/presentationml/2006/ole">
            <mc:AlternateContent xmlns:mc="http://schemas.openxmlformats.org/markup-compatibility/2006">
              <mc:Choice xmlns:v="urn:schemas-microsoft-com:vml" Requires="v">
                <p:oleObj spid="_x0000_s7182" name="Equation" r:id="rId4" imgW="381000" imgH="368300" progId="Equation.3">
                  <p:embed/>
                </p:oleObj>
              </mc:Choice>
              <mc:Fallback>
                <p:oleObj name="Equation" r:id="rId4" imgW="381000" imgH="368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657600"/>
                        <a:ext cx="13716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p:cNvPicPr>
            <a:picLocks noChangeAspect="1" noChangeArrowheads="1"/>
          </p:cNvPicPr>
          <p:nvPr/>
        </p:nvPicPr>
        <p:blipFill>
          <a:blip r:embed="rId6">
            <a:lum bright="-44000" contrast="60000"/>
            <a:extLst>
              <a:ext uri="{28A0092B-C50C-407E-A947-70E740481C1C}">
                <a14:useLocalDpi xmlns:a14="http://schemas.microsoft.com/office/drawing/2010/main" val="0"/>
              </a:ext>
            </a:extLst>
          </a:blip>
          <a:srcRect/>
          <a:stretch>
            <a:fillRect/>
          </a:stretch>
        </p:blipFill>
        <p:spPr bwMode="auto">
          <a:xfrm>
            <a:off x="381000" y="990600"/>
            <a:ext cx="39497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hidden="1"/>
          <p:cNvSpPr>
            <a:spLocks noGrp="1" noChangeArrowheads="1"/>
          </p:cNvSpPr>
          <p:nvPr>
            <p:ph type="title"/>
          </p:nvPr>
        </p:nvSpPr>
        <p:spPr/>
        <p:txBody>
          <a:bodyPr/>
          <a:lstStyle/>
          <a:p>
            <a:pPr eaLnBrk="1" hangingPunct="1"/>
            <a:endParaRPr lang="en-US" altLang="en-US" smtClean="0"/>
          </a:p>
        </p:txBody>
      </p:sp>
      <p:pic>
        <p:nvPicPr>
          <p:cNvPr id="8197" name="Picture 1024"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84883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25" descr="3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20637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8"/>
          <p:cNvSpPr txBox="1">
            <a:spLocks noChangeArrowheads="1"/>
          </p:cNvSpPr>
          <p:nvPr/>
        </p:nvSpPr>
        <p:spPr bwMode="auto">
          <a:xfrm>
            <a:off x="228600" y="2514600"/>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Arial Narrow" panose="020B0606020202030204" pitchFamily="34" charset="0"/>
              </a:rPr>
              <a:t>Ampere's law describes the creation of magnetic fields by all continuous current configurations, but at our mathematical level it is useful only for calculating the magnetic field of current configurations having a high degree of symmetry. Its use is similar to that of Gauss’s law in calculating electric fields for highly symmetric charge distributions.</a:t>
            </a:r>
          </a:p>
        </p:txBody>
      </p:sp>
      <p:sp>
        <p:nvSpPr>
          <p:cNvPr id="8200" name="Text Box 13"/>
          <p:cNvSpPr txBox="1">
            <a:spLocks noChangeArrowheads="1"/>
          </p:cNvSpPr>
          <p:nvPr/>
        </p:nvSpPr>
        <p:spPr bwMode="auto">
          <a:xfrm>
            <a:off x="609600" y="4764088"/>
            <a:ext cx="617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B050"/>
                </a:solidFill>
                <a:sym typeface="Symbol" panose="05050102010706020507" pitchFamily="18" charset="2"/>
              </a:rPr>
              <a:t>If your path includes more than one source of current, add all the currents (with correct sign).</a:t>
            </a:r>
          </a:p>
        </p:txBody>
      </p:sp>
      <p:grpSp>
        <p:nvGrpSpPr>
          <p:cNvPr id="8201" name="Group 19"/>
          <p:cNvGrpSpPr>
            <a:grpSpLocks/>
          </p:cNvGrpSpPr>
          <p:nvPr/>
        </p:nvGrpSpPr>
        <p:grpSpPr bwMode="auto">
          <a:xfrm>
            <a:off x="7010400" y="4343400"/>
            <a:ext cx="1676400" cy="2133600"/>
            <a:chOff x="5105400" y="4495800"/>
            <a:chExt cx="1676400" cy="2133600"/>
          </a:xfrm>
        </p:grpSpPr>
        <p:sp>
          <p:nvSpPr>
            <p:cNvPr id="8205" name="Line 2"/>
            <p:cNvSpPr>
              <a:spLocks noChangeShapeType="1"/>
            </p:cNvSpPr>
            <p:nvPr/>
          </p:nvSpPr>
          <p:spPr bwMode="auto">
            <a:xfrm>
              <a:off x="5638800" y="5715000"/>
              <a:ext cx="0" cy="91440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06" name="Line 6"/>
            <p:cNvSpPr>
              <a:spLocks noChangeShapeType="1"/>
            </p:cNvSpPr>
            <p:nvPr/>
          </p:nvSpPr>
          <p:spPr bwMode="auto">
            <a:xfrm>
              <a:off x="6162675" y="5410200"/>
              <a:ext cx="0" cy="121920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07" name="Oval 7"/>
            <p:cNvSpPr>
              <a:spLocks noChangeArrowheads="1"/>
            </p:cNvSpPr>
            <p:nvPr/>
          </p:nvSpPr>
          <p:spPr bwMode="auto">
            <a:xfrm>
              <a:off x="5105400" y="5486400"/>
              <a:ext cx="1676400" cy="381000"/>
            </a:xfrm>
            <a:prstGeom prst="ellipse">
              <a:avLst/>
            </a:prstGeom>
            <a:noFill/>
            <a:ln w="38100"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8" name="Line 8"/>
            <p:cNvSpPr>
              <a:spLocks noChangeShapeType="1"/>
            </p:cNvSpPr>
            <p:nvPr/>
          </p:nvSpPr>
          <p:spPr bwMode="auto">
            <a:xfrm>
              <a:off x="6162675" y="4495800"/>
              <a:ext cx="0" cy="114300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09" name="Line 9"/>
            <p:cNvSpPr>
              <a:spLocks noChangeShapeType="1"/>
            </p:cNvSpPr>
            <p:nvPr/>
          </p:nvSpPr>
          <p:spPr bwMode="auto">
            <a:xfrm flipV="1">
              <a:off x="6172200" y="4648200"/>
              <a:ext cx="0" cy="53340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8210" name="Rectangle 10"/>
            <p:cNvSpPr>
              <a:spLocks noChangeArrowheads="1"/>
            </p:cNvSpPr>
            <p:nvPr/>
          </p:nvSpPr>
          <p:spPr bwMode="auto">
            <a:xfrm>
              <a:off x="5791200" y="4762500"/>
              <a:ext cx="40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CC0000"/>
                  </a:solidFill>
                  <a:sym typeface="Symbol" panose="05050102010706020507" pitchFamily="18" charset="2"/>
                </a:rPr>
                <a:t>I</a:t>
              </a:r>
              <a:r>
                <a:rPr lang="en-US" altLang="en-US" baseline="-25000">
                  <a:solidFill>
                    <a:srgbClr val="CC0000"/>
                  </a:solidFill>
                  <a:sym typeface="Symbol" panose="05050102010706020507" pitchFamily="18" charset="2"/>
                </a:rPr>
                <a:t>1</a:t>
              </a:r>
            </a:p>
          </p:txBody>
        </p:sp>
        <p:sp>
          <p:nvSpPr>
            <p:cNvPr id="8211" name="Arc 11"/>
            <p:cNvSpPr>
              <a:spLocks/>
            </p:cNvSpPr>
            <p:nvPr/>
          </p:nvSpPr>
          <p:spPr bwMode="auto">
            <a:xfrm flipV="1">
              <a:off x="5938838" y="5681663"/>
              <a:ext cx="728662" cy="166687"/>
            </a:xfrm>
            <a:custGeom>
              <a:avLst/>
              <a:gdLst>
                <a:gd name="T0" fmla="*/ 2147483647 w 18794"/>
                <a:gd name="T1" fmla="*/ 0 h 19761"/>
                <a:gd name="T2" fmla="*/ 2147483647 w 18794"/>
                <a:gd name="T3" fmla="*/ 2147483647 h 19761"/>
                <a:gd name="T4" fmla="*/ 0 w 18794"/>
                <a:gd name="T5" fmla="*/ 2147483647 h 19761"/>
                <a:gd name="T6" fmla="*/ 0 60000 65536"/>
                <a:gd name="T7" fmla="*/ 0 60000 65536"/>
                <a:gd name="T8" fmla="*/ 0 60000 65536"/>
                <a:gd name="T9" fmla="*/ 0 w 18794"/>
                <a:gd name="T10" fmla="*/ 0 h 19761"/>
                <a:gd name="T11" fmla="*/ 18794 w 18794"/>
                <a:gd name="T12" fmla="*/ 19761 h 19761"/>
              </a:gdLst>
              <a:ahLst/>
              <a:cxnLst>
                <a:cxn ang="T6">
                  <a:pos x="T0" y="T1"/>
                </a:cxn>
                <a:cxn ang="T7">
                  <a:pos x="T2" y="T3"/>
                </a:cxn>
                <a:cxn ang="T8">
                  <a:pos x="T4" y="T5"/>
                </a:cxn>
              </a:cxnLst>
              <a:rect l="T9" t="T10" r="T11" b="T12"/>
              <a:pathLst>
                <a:path w="18794" h="19761" fill="none" extrusionOk="0">
                  <a:moveTo>
                    <a:pt x="8721" y="-1"/>
                  </a:moveTo>
                  <a:cubicBezTo>
                    <a:pt x="12971" y="1875"/>
                    <a:pt x="16503" y="5071"/>
                    <a:pt x="18793" y="9114"/>
                  </a:cubicBezTo>
                </a:path>
                <a:path w="18794" h="19761" stroke="0" extrusionOk="0">
                  <a:moveTo>
                    <a:pt x="8721" y="-1"/>
                  </a:moveTo>
                  <a:cubicBezTo>
                    <a:pt x="12971" y="1875"/>
                    <a:pt x="16503" y="5071"/>
                    <a:pt x="18793" y="9114"/>
                  </a:cubicBezTo>
                  <a:lnTo>
                    <a:pt x="0" y="19761"/>
                  </a:lnTo>
                  <a:lnTo>
                    <a:pt x="8721" y="-1"/>
                  </a:lnTo>
                  <a:close/>
                </a:path>
              </a:pathLst>
            </a:custGeom>
            <a:noFill/>
            <a:ln w="381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2" name="Rectangle 12"/>
            <p:cNvSpPr>
              <a:spLocks noChangeArrowheads="1"/>
            </p:cNvSpPr>
            <p:nvPr/>
          </p:nvSpPr>
          <p:spPr bwMode="auto">
            <a:xfrm>
              <a:off x="6219825" y="57435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CC0000"/>
                  </a:solidFill>
                  <a:sym typeface="Symbol" panose="05050102010706020507" pitchFamily="18" charset="2"/>
                </a:rPr>
                <a:t>ds</a:t>
              </a:r>
            </a:p>
          </p:txBody>
        </p:sp>
        <p:sp>
          <p:nvSpPr>
            <p:cNvPr id="8213" name="Line 14"/>
            <p:cNvSpPr>
              <a:spLocks noChangeShapeType="1"/>
            </p:cNvSpPr>
            <p:nvPr/>
          </p:nvSpPr>
          <p:spPr bwMode="auto">
            <a:xfrm>
              <a:off x="5638800" y="4495800"/>
              <a:ext cx="0" cy="129540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14" name="Line 15"/>
            <p:cNvSpPr>
              <a:spLocks noChangeShapeType="1"/>
            </p:cNvSpPr>
            <p:nvPr/>
          </p:nvSpPr>
          <p:spPr bwMode="auto">
            <a:xfrm>
              <a:off x="5638800" y="5943600"/>
              <a:ext cx="0" cy="53340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8215" name="Rectangle 16"/>
            <p:cNvSpPr>
              <a:spLocks noChangeArrowheads="1"/>
            </p:cNvSpPr>
            <p:nvPr/>
          </p:nvSpPr>
          <p:spPr bwMode="auto">
            <a:xfrm>
              <a:off x="5610225" y="5867400"/>
              <a:ext cx="40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CC0000"/>
                  </a:solidFill>
                  <a:sym typeface="Symbol" panose="05050102010706020507" pitchFamily="18" charset="2"/>
                </a:rPr>
                <a:t>I</a:t>
              </a:r>
              <a:r>
                <a:rPr lang="en-US" altLang="en-US" baseline="-25000">
                  <a:solidFill>
                    <a:srgbClr val="CC0000"/>
                  </a:solidFill>
                  <a:sym typeface="Symbol" panose="05050102010706020507" pitchFamily="18" charset="2"/>
                </a:rPr>
                <a:t>2</a:t>
              </a:r>
            </a:p>
          </p:txBody>
        </p:sp>
      </p:grpSp>
      <p:graphicFrame>
        <p:nvGraphicFramePr>
          <p:cNvPr id="8195" name="Object 9"/>
          <p:cNvGraphicFramePr>
            <a:graphicFrameLocks noChangeAspect="1"/>
          </p:cNvGraphicFramePr>
          <p:nvPr/>
        </p:nvGraphicFramePr>
        <p:xfrm>
          <a:off x="1752600" y="5334000"/>
          <a:ext cx="2971800" cy="914400"/>
        </p:xfrm>
        <a:graphic>
          <a:graphicData uri="http://schemas.openxmlformats.org/presentationml/2006/ole">
            <mc:AlternateContent xmlns:mc="http://schemas.openxmlformats.org/markup-compatibility/2006">
              <mc:Choice xmlns:v="urn:schemas-microsoft-com:vml" Requires="v">
                <p:oleObj spid="_x0000_s8222" name="Equation" r:id="rId6" imgW="1193760" imgH="342720" progId="Equation.3">
                  <p:embed/>
                </p:oleObj>
              </mc:Choice>
              <mc:Fallback>
                <p:oleObj name="Equation" r:id="rId6" imgW="1193760" imgH="34272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334000"/>
                        <a:ext cx="297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32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33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3"/>
          <p:cNvGraphicFramePr>
            <a:graphicFrameLocks noChangeAspect="1"/>
          </p:cNvGraphicFramePr>
          <p:nvPr/>
        </p:nvGraphicFramePr>
        <p:xfrm>
          <a:off x="511175" y="3657600"/>
          <a:ext cx="2689225" cy="914400"/>
        </p:xfrm>
        <a:graphic>
          <a:graphicData uri="http://schemas.openxmlformats.org/presentationml/2006/ole">
            <mc:AlternateContent xmlns:mc="http://schemas.openxmlformats.org/markup-compatibility/2006">
              <mc:Choice xmlns:v="urn:schemas-microsoft-com:vml" Requires="v">
                <p:oleObj spid="_x0000_s9255" name="Equation" r:id="rId4" imgW="1041120" imgH="355320" progId="Equation.3">
                  <p:embed/>
                </p:oleObj>
              </mc:Choice>
              <mc:Fallback>
                <p:oleObj name="Equation" r:id="rId4" imgW="1041120" imgH="35532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5" y="3657600"/>
                        <a:ext cx="2689225" cy="914400"/>
                      </a:xfrm>
                      <a:prstGeom prst="rect">
                        <a:avLst/>
                      </a:prstGeom>
                      <a:noFill/>
                      <a:ln w="38100">
                        <a:solidFill>
                          <a:srgbClr val="66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4"/>
          <p:cNvGraphicFramePr>
            <a:graphicFrameLocks noChangeAspect="1"/>
          </p:cNvGraphicFramePr>
          <p:nvPr/>
        </p:nvGraphicFramePr>
        <p:xfrm>
          <a:off x="904875" y="5105400"/>
          <a:ext cx="2098675" cy="914400"/>
        </p:xfrm>
        <a:graphic>
          <a:graphicData uri="http://schemas.openxmlformats.org/presentationml/2006/ole">
            <mc:AlternateContent xmlns:mc="http://schemas.openxmlformats.org/markup-compatibility/2006">
              <mc:Choice xmlns:v="urn:schemas-microsoft-com:vml" Requires="v">
                <p:oleObj spid="_x0000_s9256" name="Equation" r:id="rId6" imgW="812520" imgH="355320" progId="Equation.3">
                  <p:embed/>
                </p:oleObj>
              </mc:Choice>
              <mc:Fallback>
                <p:oleObj name="Equation" r:id="rId6" imgW="812520" imgH="35532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75" y="5105400"/>
                        <a:ext cx="2098675" cy="914400"/>
                      </a:xfrm>
                      <a:prstGeom prst="rect">
                        <a:avLst/>
                      </a:prstGeom>
                      <a:noFill/>
                      <a:ln w="38100">
                        <a:solidFill>
                          <a:srgbClr val="66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21" name="Group 23"/>
          <p:cNvGrpSpPr>
            <a:grpSpLocks/>
          </p:cNvGrpSpPr>
          <p:nvPr/>
        </p:nvGrpSpPr>
        <p:grpSpPr bwMode="auto">
          <a:xfrm>
            <a:off x="3886200" y="3429000"/>
            <a:ext cx="3429000" cy="2895600"/>
            <a:chOff x="3886200" y="3124200"/>
            <a:chExt cx="3429000" cy="3352800"/>
          </a:xfrm>
        </p:grpSpPr>
        <p:grpSp>
          <p:nvGrpSpPr>
            <p:cNvPr id="9225" name="Group 14"/>
            <p:cNvGrpSpPr>
              <a:grpSpLocks/>
            </p:cNvGrpSpPr>
            <p:nvPr/>
          </p:nvGrpSpPr>
          <p:grpSpPr bwMode="auto">
            <a:xfrm>
              <a:off x="3886200" y="3124200"/>
              <a:ext cx="1870075" cy="1568450"/>
              <a:chOff x="2448" y="1728"/>
              <a:chExt cx="1178" cy="988"/>
            </a:xfrm>
          </p:grpSpPr>
          <p:sp>
            <p:nvSpPr>
              <p:cNvPr id="9241" name="Arc 12"/>
              <p:cNvSpPr>
                <a:spLocks/>
              </p:cNvSpPr>
              <p:nvPr/>
            </p:nvSpPr>
            <p:spPr bwMode="auto">
              <a:xfrm flipH="1">
                <a:off x="2736" y="1728"/>
                <a:ext cx="890" cy="988"/>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9903"/>
                      <a:pt x="9309" y="332"/>
                      <a:pt x="21001" y="8"/>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9903"/>
                      <a:pt x="9309" y="332"/>
                      <a:pt x="21001" y="8"/>
                    </a:cubicBezTo>
                    <a:lnTo>
                      <a:pt x="21600" y="21600"/>
                    </a:lnTo>
                    <a:close/>
                  </a:path>
                </a:pathLst>
              </a:custGeom>
              <a:noFill/>
              <a:ln w="762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2" name="Text Box 13"/>
              <p:cNvSpPr txBox="1">
                <a:spLocks noChangeArrowheads="1"/>
              </p:cNvSpPr>
              <p:nvPr/>
            </p:nvSpPr>
            <p:spPr bwMode="auto">
              <a:xfrm>
                <a:off x="2448"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chemeClr val="accent2"/>
                    </a:solidFill>
                  </a:rPr>
                  <a:t>B</a:t>
                </a:r>
                <a:endParaRPr lang="en-US" altLang="en-US" baseline="-25000">
                  <a:solidFill>
                    <a:schemeClr val="accent2"/>
                  </a:solidFill>
                </a:endParaRPr>
              </a:p>
            </p:txBody>
          </p:sp>
        </p:grpSp>
        <p:grpSp>
          <p:nvGrpSpPr>
            <p:cNvPr id="9226" name="Group 33"/>
            <p:cNvGrpSpPr>
              <a:grpSpLocks/>
            </p:cNvGrpSpPr>
            <p:nvPr/>
          </p:nvGrpSpPr>
          <p:grpSpPr bwMode="auto">
            <a:xfrm>
              <a:off x="4495800" y="3200400"/>
              <a:ext cx="2514600" cy="685800"/>
              <a:chOff x="2832" y="1776"/>
              <a:chExt cx="1584" cy="432"/>
            </a:xfrm>
          </p:grpSpPr>
          <p:sp>
            <p:nvSpPr>
              <p:cNvPr id="9239" name="AutoShape 15"/>
              <p:cNvSpPr>
                <a:spLocks noChangeArrowheads="1"/>
              </p:cNvSpPr>
              <p:nvPr/>
            </p:nvSpPr>
            <p:spPr bwMode="auto">
              <a:xfrm>
                <a:off x="2832" y="2016"/>
                <a:ext cx="1584" cy="192"/>
              </a:xfrm>
              <a:prstGeom prst="rightArrow">
                <a:avLst>
                  <a:gd name="adj1" fmla="val 50000"/>
                  <a:gd name="adj2" fmla="val 206250"/>
                </a:avLst>
              </a:prstGeom>
              <a:solidFill>
                <a:schemeClr val="accent1"/>
              </a:solidFill>
              <a:ln w="38100">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0" name="Text Box 17"/>
              <p:cNvSpPr txBox="1">
                <a:spLocks noChangeArrowheads="1"/>
              </p:cNvSpPr>
              <p:nvPr/>
            </p:nvSpPr>
            <p:spPr bwMode="auto">
              <a:xfrm>
                <a:off x="3744" y="1776"/>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I</a:t>
                </a:r>
                <a:endParaRPr lang="en-US" altLang="en-US"/>
              </a:p>
            </p:txBody>
          </p:sp>
        </p:grpSp>
        <p:grpSp>
          <p:nvGrpSpPr>
            <p:cNvPr id="9227" name="Group 34"/>
            <p:cNvGrpSpPr>
              <a:grpSpLocks/>
            </p:cNvGrpSpPr>
            <p:nvPr/>
          </p:nvGrpSpPr>
          <p:grpSpPr bwMode="auto">
            <a:xfrm>
              <a:off x="4572000" y="3962400"/>
              <a:ext cx="2514600" cy="762000"/>
              <a:chOff x="2880" y="2256"/>
              <a:chExt cx="1584" cy="480"/>
            </a:xfrm>
          </p:grpSpPr>
          <p:sp>
            <p:nvSpPr>
              <p:cNvPr id="9237" name="AutoShape 16"/>
              <p:cNvSpPr>
                <a:spLocks noChangeArrowheads="1"/>
              </p:cNvSpPr>
              <p:nvPr/>
            </p:nvSpPr>
            <p:spPr bwMode="auto">
              <a:xfrm>
                <a:off x="2880" y="2256"/>
                <a:ext cx="1584" cy="192"/>
              </a:xfrm>
              <a:prstGeom prst="rightArrow">
                <a:avLst>
                  <a:gd name="adj1" fmla="val 50000"/>
                  <a:gd name="adj2" fmla="val 206250"/>
                </a:avLst>
              </a:prstGeom>
              <a:solidFill>
                <a:schemeClr val="accent1"/>
              </a:solidFill>
              <a:ln w="38100">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8" name="Text Box 18"/>
              <p:cNvSpPr txBox="1">
                <a:spLocks noChangeArrowheads="1"/>
              </p:cNvSpPr>
              <p:nvPr/>
            </p:nvSpPr>
            <p:spPr bwMode="auto">
              <a:xfrm>
                <a:off x="3792" y="2448"/>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I</a:t>
                </a:r>
                <a:endParaRPr lang="en-US" altLang="en-US"/>
              </a:p>
            </p:txBody>
          </p:sp>
        </p:grpSp>
        <p:grpSp>
          <p:nvGrpSpPr>
            <p:cNvPr id="9228" name="Group 21"/>
            <p:cNvGrpSpPr>
              <a:grpSpLocks/>
            </p:cNvGrpSpPr>
            <p:nvPr/>
          </p:nvGrpSpPr>
          <p:grpSpPr bwMode="auto">
            <a:xfrm>
              <a:off x="4114800" y="4800600"/>
              <a:ext cx="1870075" cy="1568450"/>
              <a:chOff x="2448" y="1728"/>
              <a:chExt cx="1178" cy="988"/>
            </a:xfrm>
          </p:grpSpPr>
          <p:sp>
            <p:nvSpPr>
              <p:cNvPr id="9235" name="Arc 22"/>
              <p:cNvSpPr>
                <a:spLocks/>
              </p:cNvSpPr>
              <p:nvPr/>
            </p:nvSpPr>
            <p:spPr bwMode="auto">
              <a:xfrm flipH="1">
                <a:off x="2736" y="1728"/>
                <a:ext cx="890" cy="988"/>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9903"/>
                      <a:pt x="9309" y="332"/>
                      <a:pt x="21001" y="8"/>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9903"/>
                      <a:pt x="9309" y="332"/>
                      <a:pt x="21001" y="8"/>
                    </a:cubicBezTo>
                    <a:lnTo>
                      <a:pt x="21600" y="21600"/>
                    </a:lnTo>
                    <a:close/>
                  </a:path>
                </a:pathLst>
              </a:custGeom>
              <a:noFill/>
              <a:ln w="762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6" name="Text Box 23"/>
              <p:cNvSpPr txBox="1">
                <a:spLocks noChangeArrowheads="1"/>
              </p:cNvSpPr>
              <p:nvPr/>
            </p:nvSpPr>
            <p:spPr bwMode="auto">
              <a:xfrm>
                <a:off x="2448"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chemeClr val="accent2"/>
                    </a:solidFill>
                  </a:rPr>
                  <a:t>B</a:t>
                </a:r>
                <a:endParaRPr lang="en-US" altLang="en-US" baseline="-25000">
                  <a:solidFill>
                    <a:schemeClr val="accent2"/>
                  </a:solidFill>
                </a:endParaRPr>
              </a:p>
            </p:txBody>
          </p:sp>
        </p:grpSp>
        <p:grpSp>
          <p:nvGrpSpPr>
            <p:cNvPr id="9229" name="Group 35"/>
            <p:cNvGrpSpPr>
              <a:grpSpLocks/>
            </p:cNvGrpSpPr>
            <p:nvPr/>
          </p:nvGrpSpPr>
          <p:grpSpPr bwMode="auto">
            <a:xfrm>
              <a:off x="4724400" y="4876800"/>
              <a:ext cx="2514600" cy="685800"/>
              <a:chOff x="2976" y="2832"/>
              <a:chExt cx="1584" cy="432"/>
            </a:xfrm>
          </p:grpSpPr>
          <p:sp>
            <p:nvSpPr>
              <p:cNvPr id="9233" name="AutoShape 24"/>
              <p:cNvSpPr>
                <a:spLocks noChangeArrowheads="1"/>
              </p:cNvSpPr>
              <p:nvPr/>
            </p:nvSpPr>
            <p:spPr bwMode="auto">
              <a:xfrm>
                <a:off x="2976" y="3072"/>
                <a:ext cx="1584" cy="192"/>
              </a:xfrm>
              <a:prstGeom prst="rightArrow">
                <a:avLst>
                  <a:gd name="adj1" fmla="val 50000"/>
                  <a:gd name="adj2" fmla="val 206250"/>
                </a:avLst>
              </a:prstGeom>
              <a:solidFill>
                <a:schemeClr val="accent1"/>
              </a:solidFill>
              <a:ln w="38100">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4" name="Text Box 31"/>
              <p:cNvSpPr txBox="1">
                <a:spLocks noChangeArrowheads="1"/>
              </p:cNvSpPr>
              <p:nvPr/>
            </p:nvSpPr>
            <p:spPr bwMode="auto">
              <a:xfrm>
                <a:off x="3840" y="2832"/>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I</a:t>
                </a:r>
                <a:endParaRPr lang="en-US" altLang="en-US"/>
              </a:p>
            </p:txBody>
          </p:sp>
        </p:grpSp>
        <p:grpSp>
          <p:nvGrpSpPr>
            <p:cNvPr id="9230" name="Group 36"/>
            <p:cNvGrpSpPr>
              <a:grpSpLocks/>
            </p:cNvGrpSpPr>
            <p:nvPr/>
          </p:nvGrpSpPr>
          <p:grpSpPr bwMode="auto">
            <a:xfrm>
              <a:off x="4800600" y="5638800"/>
              <a:ext cx="2514600" cy="838200"/>
              <a:chOff x="3024" y="3312"/>
              <a:chExt cx="1584" cy="528"/>
            </a:xfrm>
          </p:grpSpPr>
          <p:sp>
            <p:nvSpPr>
              <p:cNvPr id="9231" name="AutoShape 25"/>
              <p:cNvSpPr>
                <a:spLocks noChangeArrowheads="1"/>
              </p:cNvSpPr>
              <p:nvPr/>
            </p:nvSpPr>
            <p:spPr bwMode="auto">
              <a:xfrm flipH="1">
                <a:off x="3024" y="3312"/>
                <a:ext cx="1584" cy="192"/>
              </a:xfrm>
              <a:prstGeom prst="rightArrow">
                <a:avLst>
                  <a:gd name="adj1" fmla="val 50000"/>
                  <a:gd name="adj2" fmla="val 206250"/>
                </a:avLst>
              </a:prstGeom>
              <a:solidFill>
                <a:schemeClr val="accent1"/>
              </a:solidFill>
              <a:ln w="38100">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2" name="Text Box 32"/>
              <p:cNvSpPr txBox="1">
                <a:spLocks noChangeArrowheads="1"/>
              </p:cNvSpPr>
              <p:nvPr/>
            </p:nvSpPr>
            <p:spPr bwMode="auto">
              <a:xfrm>
                <a:off x="3984" y="3552"/>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I</a:t>
                </a:r>
                <a:endParaRPr lang="en-US"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0263"/>
            <a:ext cx="41148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
            <a:ext cx="3581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85800" y="1747838"/>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0000"/>
                </a:solidFill>
              </a:rPr>
              <a:t>1A into the page</a:t>
            </a:r>
          </a:p>
        </p:txBody>
      </p:sp>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33800"/>
            <a:ext cx="4191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276600"/>
            <a:ext cx="3057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57200" y="45720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rPr>
              <a:t>I</a:t>
            </a:r>
            <a:r>
              <a:rPr lang="en-US" altLang="en-US" sz="2800" baseline="-25000">
                <a:solidFill>
                  <a:srgbClr val="FF0000"/>
                </a:solidFill>
              </a:rPr>
              <a:t>3</a:t>
            </a:r>
            <a:r>
              <a:rPr lang="en-US" altLang="en-US" sz="2800">
                <a:solidFill>
                  <a:srgbClr val="FF0000"/>
                </a:solidFill>
              </a:rPr>
              <a:t> = 3A into the page</a:t>
            </a:r>
          </a:p>
        </p:txBody>
      </p:sp>
      <p:sp>
        <p:nvSpPr>
          <p:cNvPr id="12" name="Rectangle 2"/>
          <p:cNvSpPr txBox="1">
            <a:spLocks noChangeArrowheads="1"/>
          </p:cNvSpPr>
          <p:nvPr/>
        </p:nvSpPr>
        <p:spPr>
          <a:xfrm>
            <a:off x="457200" y="76200"/>
            <a:ext cx="1981200" cy="792163"/>
          </a:xfrm>
          <a:prstGeom prst="rect">
            <a:avLst/>
          </a:prstGeom>
        </p:spPr>
        <p:txBody>
          <a:bodyPr/>
          <a:lstStyle/>
          <a:p>
            <a:pPr>
              <a:defRPr/>
            </a:pPr>
            <a:r>
              <a:rPr lang="en-US" sz="2800" u="sng">
                <a:solidFill>
                  <a:srgbClr val="00B050"/>
                </a:solidFill>
                <a:ea typeface="+mj-ea"/>
                <a:cs typeface="+mj-cs"/>
              </a:rPr>
              <a:t>Example</a:t>
            </a:r>
            <a:r>
              <a:rPr lang="en-US" sz="2800">
                <a:solidFill>
                  <a:srgbClr val="00B050"/>
                </a:solidFill>
                <a:ea typeface="+mj-ea"/>
                <a:cs typeface="+mj-cs"/>
              </a:rPr>
              <a:t>:</a:t>
            </a:r>
            <a:endParaRPr lang="en-US" sz="2000" u="sng">
              <a:ea typeface="+mj-ea"/>
              <a:cs typeface="+mj-cs"/>
            </a:endParaRPr>
          </a:p>
        </p:txBody>
      </p:sp>
      <p:sp>
        <p:nvSpPr>
          <p:cNvPr id="13" name="Rectangle 2"/>
          <p:cNvSpPr txBox="1">
            <a:spLocks noChangeArrowheads="1"/>
          </p:cNvSpPr>
          <p:nvPr/>
        </p:nvSpPr>
        <p:spPr>
          <a:xfrm>
            <a:off x="533400" y="2895600"/>
            <a:ext cx="1981200" cy="792163"/>
          </a:xfrm>
          <a:prstGeom prst="rect">
            <a:avLst/>
          </a:prstGeom>
        </p:spPr>
        <p:txBody>
          <a:bodyPr/>
          <a:lstStyle/>
          <a:p>
            <a:pPr>
              <a:defRPr/>
            </a:pPr>
            <a:r>
              <a:rPr lang="en-US" sz="2800" u="sng">
                <a:solidFill>
                  <a:srgbClr val="00B050"/>
                </a:solidFill>
                <a:ea typeface="+mj-ea"/>
                <a:cs typeface="+mj-cs"/>
              </a:rPr>
              <a:t>Example</a:t>
            </a:r>
            <a:r>
              <a:rPr lang="en-US" sz="2800">
                <a:solidFill>
                  <a:srgbClr val="00B050"/>
                </a:solidFill>
                <a:ea typeface="+mj-ea"/>
                <a:cs typeface="+mj-cs"/>
              </a:rPr>
              <a:t>:</a:t>
            </a:r>
            <a:endParaRPr lang="en-US" sz="2000" u="sng">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30"/>
                                        </p:tgtEl>
                                        <p:attrNameLst>
                                          <p:attrName>style.visibility</p:attrName>
                                        </p:attrNameLst>
                                      </p:cBhvr>
                                      <p:to>
                                        <p:strVal val="visible"/>
                                      </p:to>
                                    </p:set>
                                    <p:anim calcmode="lin" valueType="num">
                                      <p:cBhvr additive="base">
                                        <p:cTn id="13" dur="500" fill="hold"/>
                                        <p:tgtEl>
                                          <p:spTgt spid="26630"/>
                                        </p:tgtEl>
                                        <p:attrNameLst>
                                          <p:attrName>ppt_x</p:attrName>
                                        </p:attrNameLst>
                                      </p:cBhvr>
                                      <p:tavLst>
                                        <p:tav tm="0">
                                          <p:val>
                                            <p:strVal val="#ppt_x"/>
                                          </p:val>
                                        </p:tav>
                                        <p:tav tm="100000">
                                          <p:val>
                                            <p:strVal val="#ppt_x"/>
                                          </p:val>
                                        </p:tav>
                                      </p:tavLst>
                                    </p:anim>
                                    <p:anim calcmode="lin" valueType="num">
                                      <p:cBhvr additive="base">
                                        <p:cTn id="14" dur="500" fill="hold"/>
                                        <p:tgtEl>
                                          <p:spTgt spid="2663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631"/>
                                        </p:tgtEl>
                                        <p:attrNameLst>
                                          <p:attrName>style.visibility</p:attrName>
                                        </p:attrNameLst>
                                      </p:cBhvr>
                                      <p:to>
                                        <p:strVal val="visible"/>
                                      </p:to>
                                    </p:set>
                                    <p:anim calcmode="lin" valueType="num">
                                      <p:cBhvr additive="base">
                                        <p:cTn id="17" dur="500" fill="hold"/>
                                        <p:tgtEl>
                                          <p:spTgt spid="26631"/>
                                        </p:tgtEl>
                                        <p:attrNameLst>
                                          <p:attrName>ppt_x</p:attrName>
                                        </p:attrNameLst>
                                      </p:cBhvr>
                                      <p:tavLst>
                                        <p:tav tm="0">
                                          <p:val>
                                            <p:strVal val="#ppt_x"/>
                                          </p:val>
                                        </p:tav>
                                        <p:tav tm="100000">
                                          <p:val>
                                            <p:strVal val="#ppt_x"/>
                                          </p:val>
                                        </p:tav>
                                      </p:tavLst>
                                    </p:anim>
                                    <p:anim calcmode="lin" valueType="num">
                                      <p:cBhvr additive="base">
                                        <p:cTn id="18"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2"/>
          <p:cNvSpPr>
            <a:spLocks noGrp="1" noChangeArrowheads="1"/>
          </p:cNvSpPr>
          <p:nvPr>
            <p:ph type="title"/>
          </p:nvPr>
        </p:nvSpPr>
        <p:spPr>
          <a:xfrm>
            <a:off x="457200" y="76200"/>
            <a:ext cx="1981200" cy="792163"/>
          </a:xfrm>
        </p:spPr>
        <p:txBody>
          <a:bodyPr/>
          <a:lstStyle/>
          <a:p>
            <a:pPr algn="l" eaLnBrk="1" hangingPunct="1"/>
            <a:r>
              <a:rPr lang="en-US" altLang="en-US" sz="2800" u="sng" smtClean="0">
                <a:solidFill>
                  <a:srgbClr val="00B050"/>
                </a:solidFill>
                <a:latin typeface="Arial" panose="020B0604020202020204" pitchFamily="34" charset="0"/>
              </a:rPr>
              <a:t>Example</a:t>
            </a:r>
            <a:r>
              <a:rPr lang="en-US" altLang="en-US" sz="2800" smtClean="0">
                <a:solidFill>
                  <a:srgbClr val="00B050"/>
                </a:solidFill>
                <a:latin typeface="Arial" panose="020B0604020202020204" pitchFamily="34" charset="0"/>
              </a:rPr>
              <a:t>:</a:t>
            </a:r>
            <a:endParaRPr lang="en-US" altLang="en-US" sz="2000" u="sng" smtClean="0">
              <a:latin typeface="Arial" panose="020B0604020202020204" pitchFamily="34" charset="0"/>
            </a:endParaRPr>
          </a:p>
        </p:txBody>
      </p:sp>
      <p:grpSp>
        <p:nvGrpSpPr>
          <p:cNvPr id="10249" name="Group 20"/>
          <p:cNvGrpSpPr>
            <a:grpSpLocks/>
          </p:cNvGrpSpPr>
          <p:nvPr/>
        </p:nvGrpSpPr>
        <p:grpSpPr bwMode="auto">
          <a:xfrm>
            <a:off x="5410200" y="2057400"/>
            <a:ext cx="3276600" cy="1066800"/>
            <a:chOff x="912" y="1104"/>
            <a:chExt cx="2064" cy="672"/>
          </a:xfrm>
        </p:grpSpPr>
        <p:sp>
          <p:nvSpPr>
            <p:cNvPr id="10261" name="AutoShape 8"/>
            <p:cNvSpPr>
              <a:spLocks noChangeArrowheads="1"/>
            </p:cNvSpPr>
            <p:nvPr/>
          </p:nvSpPr>
          <p:spPr bwMode="auto">
            <a:xfrm rot="-5400000">
              <a:off x="1920" y="480"/>
              <a:ext cx="48" cy="2064"/>
            </a:xfrm>
            <a:prstGeom prst="can">
              <a:avLst>
                <a:gd name="adj" fmla="val 195491"/>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0262" name="Oval 10"/>
            <p:cNvSpPr>
              <a:spLocks noChangeArrowheads="1"/>
            </p:cNvSpPr>
            <p:nvPr/>
          </p:nvSpPr>
          <p:spPr bwMode="auto">
            <a:xfrm>
              <a:off x="1872" y="1248"/>
              <a:ext cx="240" cy="528"/>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0263" name="Line 11"/>
            <p:cNvSpPr>
              <a:spLocks noChangeShapeType="1"/>
            </p:cNvSpPr>
            <p:nvPr/>
          </p:nvSpPr>
          <p:spPr bwMode="auto">
            <a:xfrm>
              <a:off x="2112" y="148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 name="Line 12"/>
            <p:cNvSpPr>
              <a:spLocks noChangeShapeType="1"/>
            </p:cNvSpPr>
            <p:nvPr/>
          </p:nvSpPr>
          <p:spPr bwMode="auto">
            <a:xfrm flipH="1" flipV="1">
              <a:off x="1920" y="1296"/>
              <a:ext cx="9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 name="Text Box 13"/>
            <p:cNvSpPr txBox="1">
              <a:spLocks noChangeArrowheads="1"/>
            </p:cNvSpPr>
            <p:nvPr/>
          </p:nvSpPr>
          <p:spPr bwMode="auto">
            <a:xfrm>
              <a:off x="1920" y="124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latin typeface="Calibri" panose="020F0502020204030204" pitchFamily="34" charset="0"/>
                </a:rPr>
                <a:t>r</a:t>
              </a:r>
            </a:p>
          </p:txBody>
        </p:sp>
        <p:sp>
          <p:nvSpPr>
            <p:cNvPr id="10266" name="Line 14"/>
            <p:cNvSpPr>
              <a:spLocks noChangeShapeType="1"/>
            </p:cNvSpPr>
            <p:nvPr/>
          </p:nvSpPr>
          <p:spPr bwMode="auto">
            <a:xfrm flipH="1">
              <a:off x="1824" y="1296"/>
              <a:ext cx="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0247" name="Object 7"/>
            <p:cNvGraphicFramePr>
              <a:graphicFrameLocks noChangeAspect="1"/>
            </p:cNvGraphicFramePr>
            <p:nvPr/>
          </p:nvGraphicFramePr>
          <p:xfrm>
            <a:off x="1632" y="1104"/>
            <a:ext cx="180" cy="264"/>
          </p:xfrm>
          <a:graphic>
            <a:graphicData uri="http://schemas.openxmlformats.org/presentationml/2006/ole">
              <mc:AlternateContent xmlns:mc="http://schemas.openxmlformats.org/markup-compatibility/2006">
                <mc:Choice xmlns:v="urn:schemas-microsoft-com:vml" Requires="v">
                  <p:oleObj spid="_x0000_s10307" name="Equation" r:id="rId3" imgW="190440" imgH="279360" progId="Equation.3">
                    <p:embed/>
                  </p:oleObj>
                </mc:Choice>
                <mc:Fallback>
                  <p:oleObj name="Equation" r:id="rId3" imgW="190440" imgH="27936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104"/>
                          <a:ext cx="180"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7" name="Line 16"/>
            <p:cNvSpPr>
              <a:spLocks noChangeShapeType="1"/>
            </p:cNvSpPr>
            <p:nvPr/>
          </p:nvSpPr>
          <p:spPr bwMode="auto">
            <a:xfrm>
              <a:off x="912" y="1392"/>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8" name="Line 17"/>
            <p:cNvSpPr>
              <a:spLocks noChangeShapeType="1"/>
            </p:cNvSpPr>
            <p:nvPr/>
          </p:nvSpPr>
          <p:spPr bwMode="auto">
            <a:xfrm>
              <a:off x="2304" y="1392"/>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9" name="Text Box 18"/>
            <p:cNvSpPr txBox="1">
              <a:spLocks noChangeArrowheads="1"/>
            </p:cNvSpPr>
            <p:nvPr/>
          </p:nvSpPr>
          <p:spPr bwMode="auto">
            <a:xfrm>
              <a:off x="1008" y="1195"/>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latin typeface="Calibri" panose="020F0502020204030204" pitchFamily="34" charset="0"/>
                </a:rPr>
                <a:t>i</a:t>
              </a:r>
            </a:p>
          </p:txBody>
        </p:sp>
        <p:sp>
          <p:nvSpPr>
            <p:cNvPr id="10270" name="Text Box 19"/>
            <p:cNvSpPr txBox="1">
              <a:spLocks noChangeArrowheads="1"/>
            </p:cNvSpPr>
            <p:nvPr/>
          </p:nvSpPr>
          <p:spPr bwMode="auto">
            <a:xfrm>
              <a:off x="2448" y="120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latin typeface="Calibri" panose="020F0502020204030204" pitchFamily="34" charset="0"/>
                </a:rPr>
                <a:t>i</a:t>
              </a:r>
            </a:p>
          </p:txBody>
        </p:sp>
      </p:grpSp>
      <p:grpSp>
        <p:nvGrpSpPr>
          <p:cNvPr id="3" name="Group 23"/>
          <p:cNvGrpSpPr>
            <a:grpSpLocks/>
          </p:cNvGrpSpPr>
          <p:nvPr/>
        </p:nvGrpSpPr>
        <p:grpSpPr bwMode="auto">
          <a:xfrm>
            <a:off x="457200" y="2743200"/>
            <a:ext cx="2825750" cy="814388"/>
            <a:chOff x="288" y="1741"/>
            <a:chExt cx="1780" cy="513"/>
          </a:xfrm>
        </p:grpSpPr>
        <p:sp>
          <p:nvSpPr>
            <p:cNvPr id="10260" name="Text Box 21"/>
            <p:cNvSpPr txBox="1">
              <a:spLocks noChangeArrowheads="1"/>
            </p:cNvSpPr>
            <p:nvPr/>
          </p:nvSpPr>
          <p:spPr bwMode="auto">
            <a:xfrm>
              <a:off x="288" y="1872"/>
              <a:ext cx="12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latin typeface="Calibri" panose="020F0502020204030204" pitchFamily="34" charset="0"/>
                </a:rPr>
                <a:t>By symmetry</a:t>
              </a:r>
            </a:p>
          </p:txBody>
        </p:sp>
        <p:graphicFrame>
          <p:nvGraphicFramePr>
            <p:cNvPr id="10246" name="Object 6"/>
            <p:cNvGraphicFramePr>
              <a:graphicFrameLocks noChangeAspect="1"/>
            </p:cNvGraphicFramePr>
            <p:nvPr/>
          </p:nvGraphicFramePr>
          <p:xfrm>
            <a:off x="1495" y="1741"/>
            <a:ext cx="573" cy="513"/>
          </p:xfrm>
          <a:graphic>
            <a:graphicData uri="http://schemas.openxmlformats.org/presentationml/2006/ole">
              <mc:AlternateContent xmlns:mc="http://schemas.openxmlformats.org/markup-compatibility/2006">
                <mc:Choice xmlns:v="urn:schemas-microsoft-com:vml" Requires="v">
                  <p:oleObj spid="_x0000_s10308" name="Equation" r:id="rId5" imgW="482400" imgH="431640" progId="Equation.3">
                    <p:embed/>
                  </p:oleObj>
                </mc:Choice>
                <mc:Fallback>
                  <p:oleObj name="Equation" r:id="rId5" imgW="482400" imgH="431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5" y="1741"/>
                          <a:ext cx="573" cy="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2792" name="Object 2"/>
          <p:cNvGraphicFramePr>
            <a:graphicFrameLocks noChangeAspect="1"/>
          </p:cNvGraphicFramePr>
          <p:nvPr/>
        </p:nvGraphicFramePr>
        <p:xfrm>
          <a:off x="901700" y="3576638"/>
          <a:ext cx="4368800" cy="665162"/>
        </p:xfrm>
        <a:graphic>
          <a:graphicData uri="http://schemas.openxmlformats.org/presentationml/2006/ole">
            <mc:AlternateContent xmlns:mc="http://schemas.openxmlformats.org/markup-compatibility/2006">
              <mc:Choice xmlns:v="urn:schemas-microsoft-com:vml" Requires="v">
                <p:oleObj spid="_x0000_s10309" name="Equation" r:id="rId7" imgW="2247840" imgH="342720" progId="Equation.3">
                  <p:embed/>
                </p:oleObj>
              </mc:Choice>
              <mc:Fallback>
                <p:oleObj name="Equation" r:id="rId7" imgW="2247840" imgH="34272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700" y="3576638"/>
                        <a:ext cx="4368800"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27"/>
          <p:cNvGrpSpPr>
            <a:grpSpLocks/>
          </p:cNvGrpSpPr>
          <p:nvPr/>
        </p:nvGrpSpPr>
        <p:grpSpPr bwMode="auto">
          <a:xfrm>
            <a:off x="533400" y="4475163"/>
            <a:ext cx="1600200" cy="1066800"/>
            <a:chOff x="576" y="2832"/>
            <a:chExt cx="768" cy="528"/>
          </a:xfrm>
        </p:grpSpPr>
        <p:graphicFrame>
          <p:nvGraphicFramePr>
            <p:cNvPr id="10245" name="Object 5"/>
            <p:cNvGraphicFramePr>
              <a:graphicFrameLocks noChangeAspect="1"/>
            </p:cNvGraphicFramePr>
            <p:nvPr/>
          </p:nvGraphicFramePr>
          <p:xfrm>
            <a:off x="576" y="2832"/>
            <a:ext cx="746" cy="482"/>
          </p:xfrm>
          <a:graphic>
            <a:graphicData uri="http://schemas.openxmlformats.org/presentationml/2006/ole">
              <mc:AlternateContent xmlns:mc="http://schemas.openxmlformats.org/markup-compatibility/2006">
                <mc:Choice xmlns:v="urn:schemas-microsoft-com:vml" Requires="v">
                  <p:oleObj spid="_x0000_s10310" name="Equation" r:id="rId9" imgW="609480" imgH="393480" progId="Equation.3">
                    <p:embed/>
                  </p:oleObj>
                </mc:Choice>
                <mc:Fallback>
                  <p:oleObj name="Equation" r:id="rId9" imgW="609480" imgH="3934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 y="2832"/>
                          <a:ext cx="746" cy="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9" name="Rectangle 26"/>
            <p:cNvSpPr>
              <a:spLocks noChangeArrowheads="1"/>
            </p:cNvSpPr>
            <p:nvPr/>
          </p:nvSpPr>
          <p:spPr bwMode="auto">
            <a:xfrm>
              <a:off x="576" y="2832"/>
              <a:ext cx="76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5" name="Group 30"/>
          <p:cNvGrpSpPr>
            <a:grpSpLocks/>
          </p:cNvGrpSpPr>
          <p:nvPr/>
        </p:nvGrpSpPr>
        <p:grpSpPr bwMode="auto">
          <a:xfrm>
            <a:off x="2743200" y="4398963"/>
            <a:ext cx="2667000" cy="1016000"/>
            <a:chOff x="1872" y="2832"/>
            <a:chExt cx="1680" cy="640"/>
          </a:xfrm>
        </p:grpSpPr>
        <p:sp>
          <p:nvSpPr>
            <p:cNvPr id="10257" name="Text Box 28"/>
            <p:cNvSpPr txBox="1">
              <a:spLocks noChangeArrowheads="1"/>
            </p:cNvSpPr>
            <p:nvPr/>
          </p:nvSpPr>
          <p:spPr bwMode="auto">
            <a:xfrm>
              <a:off x="1872" y="2832"/>
              <a:ext cx="76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latin typeface="Calibri" panose="020F0502020204030204" pitchFamily="34" charset="0"/>
                </a:rPr>
                <a:t>Suppose</a:t>
              </a:r>
            </a:p>
          </p:txBody>
        </p:sp>
        <p:sp>
          <p:nvSpPr>
            <p:cNvPr id="10258" name="Text Box 29"/>
            <p:cNvSpPr txBox="1">
              <a:spLocks noChangeArrowheads="1"/>
            </p:cNvSpPr>
            <p:nvPr/>
          </p:nvSpPr>
          <p:spPr bwMode="auto">
            <a:xfrm>
              <a:off x="2592" y="2832"/>
              <a:ext cx="9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latin typeface="Calibri" panose="020F0502020204030204" pitchFamily="34" charset="0"/>
                </a:rPr>
                <a:t>i = 10 A</a:t>
              </a:r>
            </a:p>
            <a:p>
              <a:pPr eaLnBrk="1" hangingPunct="1">
                <a:spcBef>
                  <a:spcPct val="50000"/>
                </a:spcBef>
              </a:pPr>
              <a:r>
                <a:rPr lang="en-US" altLang="en-US" sz="2400">
                  <a:latin typeface="Calibri" panose="020F0502020204030204" pitchFamily="34" charset="0"/>
                </a:rPr>
                <a:t>r = 10 cm</a:t>
              </a:r>
            </a:p>
          </p:txBody>
        </p:sp>
      </p:grpSp>
      <p:graphicFrame>
        <p:nvGraphicFramePr>
          <p:cNvPr id="32799" name="Object 3"/>
          <p:cNvGraphicFramePr>
            <a:graphicFrameLocks noChangeAspect="1"/>
          </p:cNvGraphicFramePr>
          <p:nvPr/>
        </p:nvGraphicFramePr>
        <p:xfrm>
          <a:off x="6172200" y="4322763"/>
          <a:ext cx="2665413" cy="846137"/>
        </p:xfrm>
        <a:graphic>
          <a:graphicData uri="http://schemas.openxmlformats.org/presentationml/2006/ole">
            <mc:AlternateContent xmlns:mc="http://schemas.openxmlformats.org/markup-compatibility/2006">
              <mc:Choice xmlns:v="urn:schemas-microsoft-com:vml" Requires="v">
                <p:oleObj spid="_x0000_s10311" name="Equation" r:id="rId11" imgW="1371600" imgH="431800" progId="Equation.3">
                  <p:embed/>
                </p:oleObj>
              </mc:Choice>
              <mc:Fallback>
                <p:oleObj name="Equation" r:id="rId11" imgW="1371600" imgH="4318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4322763"/>
                        <a:ext cx="2665413"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762000" y="5465763"/>
          <a:ext cx="3276600" cy="762000"/>
        </p:xfrm>
        <a:graphic>
          <a:graphicData uri="http://schemas.openxmlformats.org/presentationml/2006/ole">
            <mc:AlternateContent xmlns:mc="http://schemas.openxmlformats.org/markup-compatibility/2006">
              <mc:Choice xmlns:v="urn:schemas-microsoft-com:vml" Requires="v">
                <p:oleObj spid="_x0000_s10312" name="Equation" r:id="rId13" imgW="1066680" imgH="279360" progId="Equation.3">
                  <p:embed/>
                </p:oleObj>
              </mc:Choice>
              <mc:Fallback>
                <p:oleObj name="Equation" r:id="rId13" imgW="1066680" imgH="27936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5465763"/>
                        <a:ext cx="3276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Rectangle 30"/>
          <p:cNvSpPr>
            <a:spLocks noChangeArrowheads="1"/>
          </p:cNvSpPr>
          <p:nvPr/>
        </p:nvSpPr>
        <p:spPr bwMode="auto">
          <a:xfrm>
            <a:off x="228600" y="7620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Use Ampere’s Law to find B near a very long, straight wire. B is independent of position along the wire and only depends on the distance from the wire (symmetry).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92"/>
                                        </p:tgtEl>
                                        <p:attrNameLst>
                                          <p:attrName>style.visibility</p:attrName>
                                        </p:attrNameLst>
                                      </p:cBhvr>
                                      <p:to>
                                        <p:strVal val="visible"/>
                                      </p:to>
                                    </p:set>
                                    <p:anim calcmode="lin" valueType="num">
                                      <p:cBhvr additive="base">
                                        <p:cTn id="11" dur="500" fill="hold"/>
                                        <p:tgtEl>
                                          <p:spTgt spid="32792"/>
                                        </p:tgtEl>
                                        <p:attrNameLst>
                                          <p:attrName>ppt_x</p:attrName>
                                        </p:attrNameLst>
                                      </p:cBhvr>
                                      <p:tavLst>
                                        <p:tav tm="0">
                                          <p:val>
                                            <p:strVal val="#ppt_x"/>
                                          </p:val>
                                        </p:tav>
                                        <p:tav tm="100000">
                                          <p:val>
                                            <p:strVal val="#ppt_x"/>
                                          </p:val>
                                        </p:tav>
                                      </p:tavLst>
                                    </p:anim>
                                    <p:anim calcmode="lin" valueType="num">
                                      <p:cBhvr additive="base">
                                        <p:cTn id="12" dur="500" fill="hold"/>
                                        <p:tgtEl>
                                          <p:spTgt spid="327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799"/>
                                        </p:tgtEl>
                                        <p:attrNameLst>
                                          <p:attrName>style.visibility</p:attrName>
                                        </p:attrNameLst>
                                      </p:cBhvr>
                                      <p:to>
                                        <p:strVal val="visible"/>
                                      </p:to>
                                    </p:set>
                                    <p:anim calcmode="lin" valueType="num">
                                      <p:cBhvr additive="base">
                                        <p:cTn id="23" dur="500" fill="hold"/>
                                        <p:tgtEl>
                                          <p:spTgt spid="32799"/>
                                        </p:tgtEl>
                                        <p:attrNameLst>
                                          <p:attrName>ppt_x</p:attrName>
                                        </p:attrNameLst>
                                      </p:cBhvr>
                                      <p:tavLst>
                                        <p:tav tm="0">
                                          <p:val>
                                            <p:strVal val="#ppt_x"/>
                                          </p:val>
                                        </p:tav>
                                        <p:tav tm="100000">
                                          <p:val>
                                            <p:strVal val="#ppt_x"/>
                                          </p:val>
                                        </p:tav>
                                      </p:tavLst>
                                    </p:anim>
                                    <p:anim calcmode="lin" valueType="num">
                                      <p:cBhvr additive="base">
                                        <p:cTn id="24" dur="500" fill="hold"/>
                                        <p:tgtEl>
                                          <p:spTgt spid="3279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hidden="1"/>
          <p:cNvSpPr>
            <a:spLocks noGrp="1" noChangeArrowheads="1"/>
          </p:cNvSpPr>
          <p:nvPr>
            <p:ph type="title"/>
          </p:nvPr>
        </p:nvSpPr>
        <p:spPr/>
        <p:txBody>
          <a:bodyPr/>
          <a:lstStyle/>
          <a:p>
            <a:pPr eaLnBrk="1" hangingPunct="1"/>
            <a:endParaRPr lang="en-US" altLang="en-US" smtClean="0"/>
          </a:p>
        </p:txBody>
      </p:sp>
      <p:sp>
        <p:nvSpPr>
          <p:cNvPr id="19459" name="Rectangle 3" descr="30-01"/>
          <p:cNvSpPr>
            <a:spLocks noGrp="1" noChangeAspect="1" noChangeArrowheads="1"/>
          </p:cNvSpPr>
          <p:nvPr isPhoto="1"/>
        </p:nvSpPr>
        <p:spPr bwMode="auto">
          <a:xfrm>
            <a:off x="14287" y="1843461"/>
            <a:ext cx="2957513" cy="2895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9460" name="TextBox 7"/>
          <p:cNvSpPr txBox="1">
            <a:spLocks noChangeArrowheads="1"/>
          </p:cNvSpPr>
          <p:nvPr/>
        </p:nvSpPr>
        <p:spPr bwMode="auto">
          <a:xfrm>
            <a:off x="381000" y="7620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r-FR" altLang="en-US" sz="2000" dirty="0">
                <a:latin typeface="Times New Roman" panose="02020603050405020304" pitchFamily="18" charset="0"/>
                <a:cs typeface="Times New Roman" panose="02020603050405020304" pitchFamily="18" charset="0"/>
              </a:rPr>
              <a:t>Jean-Baptiste Biot (1774–1862) and Félix Savart </a:t>
            </a:r>
            <a:r>
              <a:rPr lang="en-US" altLang="en-US" sz="2000" dirty="0">
                <a:latin typeface="Times New Roman" panose="02020603050405020304" pitchFamily="18" charset="0"/>
                <a:cs typeface="Times New Roman" panose="02020603050405020304" pitchFamily="18" charset="0"/>
              </a:rPr>
              <a:t>(1791–1841) performed  quantitative experiments on the force exerted by an electric current on a nearby magnet.</a:t>
            </a:r>
          </a:p>
        </p:txBody>
      </p:sp>
      <p:sp>
        <p:nvSpPr>
          <p:cNvPr id="19461" name="TextBox 8"/>
          <p:cNvSpPr txBox="1">
            <a:spLocks noChangeArrowheads="1"/>
          </p:cNvSpPr>
          <p:nvPr/>
        </p:nvSpPr>
        <p:spPr bwMode="auto">
          <a:xfrm>
            <a:off x="3635188" y="2846235"/>
            <a:ext cx="502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latin typeface="Times New Roman" panose="02020603050405020304" pitchFamily="18" charset="0"/>
                <a:cs typeface="Times New Roman" panose="02020603050405020304" pitchFamily="18" charset="0"/>
              </a:rPr>
              <a:t>• The vector dB is perpendicular both to ds (which points in the direction of the current) and to the unit vector directed from ds to P.</a:t>
            </a:r>
          </a:p>
          <a:p>
            <a:pPr algn="just" eaLnBrk="1" hangingPunct="1"/>
            <a:r>
              <a:rPr lang="en-US" altLang="en-US" sz="2000" dirty="0">
                <a:latin typeface="Times New Roman" panose="02020603050405020304" pitchFamily="18" charset="0"/>
                <a:cs typeface="Times New Roman" panose="02020603050405020304" pitchFamily="18" charset="0"/>
              </a:rPr>
              <a:t>• The magnitude of dB is inversely proportional to </a:t>
            </a:r>
            <a:r>
              <a:rPr lang="en-US" altLang="en-US" sz="2000" dirty="0" smtClean="0">
                <a:latin typeface="Times New Roman" panose="02020603050405020304" pitchFamily="18" charset="0"/>
                <a:cs typeface="Times New Roman" panose="02020603050405020304" pitchFamily="18" charset="0"/>
              </a:rPr>
              <a:t>r</a:t>
            </a:r>
            <a:r>
              <a:rPr lang="en-US" altLang="en-US" sz="2000" baseline="30000" dirty="0" smtClean="0">
                <a:latin typeface="Times New Roman" panose="02020603050405020304" pitchFamily="18" charset="0"/>
                <a:cs typeface="Times New Roman" panose="02020603050405020304" pitchFamily="18" charset="0"/>
              </a:rPr>
              <a:t>2</a:t>
            </a:r>
            <a:r>
              <a:rPr lang="en-US" altLang="en-US" sz="2000" dirty="0">
                <a:latin typeface="Times New Roman" panose="02020603050405020304" pitchFamily="18" charset="0"/>
                <a:cs typeface="Times New Roman" panose="02020603050405020304" pitchFamily="18" charset="0"/>
              </a:rPr>
              <a:t>, where r is the distance from ds to P.</a:t>
            </a:r>
          </a:p>
          <a:p>
            <a:pPr algn="just" eaLnBrk="1" hangingPunct="1"/>
            <a:r>
              <a:rPr lang="en-US" altLang="en-US" sz="2000" dirty="0">
                <a:latin typeface="Times New Roman" panose="02020603050405020304" pitchFamily="18" charset="0"/>
                <a:cs typeface="Times New Roman" panose="02020603050405020304" pitchFamily="18" charset="0"/>
              </a:rPr>
              <a:t>• The magnitude of dB is proportional to the current and to the magnitude ds of the length element ds.</a:t>
            </a:r>
          </a:p>
          <a:p>
            <a:pPr algn="just" eaLnBrk="1" hangingPunct="1"/>
            <a:r>
              <a:rPr lang="en-US" altLang="en-US" sz="2000" dirty="0">
                <a:latin typeface="Times New Roman" panose="02020603050405020304" pitchFamily="18" charset="0"/>
                <a:cs typeface="Times New Roman" panose="02020603050405020304" pitchFamily="18" charset="0"/>
              </a:rPr>
              <a:t>• The magnitude of dB is proportional to </a:t>
            </a:r>
            <a:r>
              <a:rPr lang="en-US" altLang="en-US" sz="2000" dirty="0" smtClean="0">
                <a:latin typeface="Times New Roman" panose="02020603050405020304" pitchFamily="18" charset="0"/>
                <a:cs typeface="Times New Roman" panose="02020603050405020304" pitchFamily="18" charset="0"/>
              </a:rPr>
              <a:t>sin </a:t>
            </a:r>
            <a:r>
              <a:rPr lang="en-US" altLang="en-US" sz="2000" dirty="0" smtClean="0">
                <a:latin typeface="Symbol" panose="05050102010706020507" pitchFamily="18" charset="2"/>
                <a:cs typeface="Times New Roman" panose="02020603050405020304" pitchFamily="18" charset="0"/>
              </a:rPr>
              <a:t>q</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 where </a:t>
            </a:r>
            <a:r>
              <a:rPr lang="en-US" altLang="en-US" sz="2000" dirty="0" smtClean="0">
                <a:latin typeface="Symbol" panose="05050102010706020507" pitchFamily="18" charset="2"/>
                <a:cs typeface="Times New Roman" panose="02020603050405020304" pitchFamily="18" charset="0"/>
              </a:rPr>
              <a:t>q</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is the angle between the vectors ds and ˆr.</a:t>
            </a:r>
          </a:p>
        </p:txBody>
      </p:sp>
      <p:sp>
        <p:nvSpPr>
          <p:cNvPr id="19462" name="TextBox 9"/>
          <p:cNvSpPr txBox="1">
            <a:spLocks noChangeArrowheads="1"/>
          </p:cNvSpPr>
          <p:nvPr/>
        </p:nvSpPr>
        <p:spPr bwMode="auto">
          <a:xfrm>
            <a:off x="0" y="4865688"/>
            <a:ext cx="2895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1600" dirty="0">
                <a:solidFill>
                  <a:srgbClr val="000000"/>
                </a:solidFill>
                <a:latin typeface="Times New Roman" panose="02020603050405020304" pitchFamily="18" charset="0"/>
                <a:cs typeface="Times New Roman" panose="02020603050405020304" pitchFamily="18" charset="0"/>
              </a:rPr>
              <a:t>The magnetic field </a:t>
            </a:r>
            <a:r>
              <a:rPr lang="en-US" altLang="en-US" sz="1600" i="1" dirty="0">
                <a:solidFill>
                  <a:srgbClr val="000000"/>
                </a:solidFill>
                <a:latin typeface="Times New Roman" panose="02020603050405020304" pitchFamily="18" charset="0"/>
                <a:cs typeface="Times New Roman" panose="02020603050405020304" pitchFamily="18" charset="0"/>
              </a:rPr>
              <a:t>d</a:t>
            </a:r>
            <a:r>
              <a:rPr lang="en-US" altLang="en-US" sz="1600" dirty="0">
                <a:solidFill>
                  <a:srgbClr val="000000"/>
                </a:solidFill>
                <a:latin typeface="Times New Roman" panose="02020603050405020304" pitchFamily="18" charset="0"/>
                <a:cs typeface="Times New Roman" panose="02020603050405020304" pitchFamily="18" charset="0"/>
              </a:rPr>
              <a:t>B at a point due to the current </a:t>
            </a:r>
            <a:r>
              <a:rPr lang="en-US" altLang="en-US" sz="1600" i="1" dirty="0">
                <a:solidFill>
                  <a:srgbClr val="000000"/>
                </a:solidFill>
                <a:latin typeface="Times New Roman" panose="02020603050405020304" pitchFamily="18" charset="0"/>
                <a:cs typeface="Times New Roman" panose="02020603050405020304" pitchFamily="18" charset="0"/>
              </a:rPr>
              <a:t>I </a:t>
            </a:r>
            <a:r>
              <a:rPr lang="en-US" altLang="en-US" sz="1600" dirty="0">
                <a:solidFill>
                  <a:srgbClr val="000000"/>
                </a:solidFill>
                <a:latin typeface="Times New Roman" panose="02020603050405020304" pitchFamily="18" charset="0"/>
                <a:cs typeface="Times New Roman" panose="02020603050405020304" pitchFamily="18" charset="0"/>
              </a:rPr>
              <a:t>through a length element </a:t>
            </a:r>
            <a:r>
              <a:rPr lang="en-US" altLang="en-US" sz="1600" i="1" dirty="0">
                <a:solidFill>
                  <a:srgbClr val="000000"/>
                </a:solidFill>
                <a:latin typeface="Times New Roman" panose="02020603050405020304" pitchFamily="18" charset="0"/>
                <a:cs typeface="Times New Roman" panose="02020603050405020304" pitchFamily="18" charset="0"/>
              </a:rPr>
              <a:t>d</a:t>
            </a:r>
            <a:r>
              <a:rPr lang="en-US" altLang="en-US" sz="1600" dirty="0">
                <a:solidFill>
                  <a:srgbClr val="000000"/>
                </a:solidFill>
                <a:latin typeface="Times New Roman" panose="02020603050405020304" pitchFamily="18" charset="0"/>
                <a:cs typeface="Times New Roman" panose="02020603050405020304" pitchFamily="18" charset="0"/>
              </a:rPr>
              <a:t>s is given by the </a:t>
            </a:r>
            <a:r>
              <a:rPr lang="en-US" altLang="en-US" sz="1600" dirty="0" err="1">
                <a:solidFill>
                  <a:srgbClr val="000000"/>
                </a:solidFill>
                <a:latin typeface="Times New Roman" panose="02020603050405020304" pitchFamily="18" charset="0"/>
                <a:cs typeface="Times New Roman" panose="02020603050405020304" pitchFamily="18" charset="0"/>
              </a:rPr>
              <a:t>Biot</a:t>
            </a:r>
            <a:r>
              <a:rPr lang="en-US" altLang="en-US" sz="1600" dirty="0">
                <a:solidFill>
                  <a:srgbClr val="000000"/>
                </a:solidFill>
                <a:latin typeface="Times New Roman" panose="02020603050405020304" pitchFamily="18" charset="0"/>
                <a:cs typeface="Times New Roman" panose="02020603050405020304" pitchFamily="18" charset="0"/>
              </a:rPr>
              <a:t>–Savart law. The direction of the field is out of the page at </a:t>
            </a:r>
            <a:r>
              <a:rPr lang="en-US" altLang="en-US" sz="1600" i="1" dirty="0">
                <a:solidFill>
                  <a:srgbClr val="000000"/>
                </a:solidFill>
                <a:latin typeface="Times New Roman" panose="02020603050405020304" pitchFamily="18" charset="0"/>
                <a:cs typeface="Times New Roman" panose="02020603050405020304" pitchFamily="18" charset="0"/>
              </a:rPr>
              <a:t>P </a:t>
            </a:r>
            <a:r>
              <a:rPr lang="en-US" altLang="en-US" sz="1600" dirty="0">
                <a:solidFill>
                  <a:srgbClr val="000000"/>
                </a:solidFill>
                <a:latin typeface="Times New Roman" panose="02020603050405020304" pitchFamily="18" charset="0"/>
                <a:cs typeface="Times New Roman" panose="02020603050405020304" pitchFamily="18" charset="0"/>
              </a:rPr>
              <a:t>and into the page at </a:t>
            </a:r>
            <a:r>
              <a:rPr lang="en-US" altLang="en-US" sz="1600" i="1" dirty="0" smtClean="0">
                <a:solidFill>
                  <a:srgbClr val="000000"/>
                </a:solidFill>
                <a:latin typeface="Times New Roman" panose="02020603050405020304" pitchFamily="18" charset="0"/>
                <a:cs typeface="Times New Roman" panose="02020603050405020304" pitchFamily="18" charset="0"/>
              </a:rPr>
              <a:t>P </a:t>
            </a:r>
            <a:r>
              <a:rPr lang="en-US" altLang="en-US" sz="1600" i="1" baseline="30000" dirty="0" smtClean="0">
                <a:solidFill>
                  <a:srgbClr val="000000"/>
                </a:solidFill>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p:txBody>
      </p:sp>
      <p:pic>
        <p:nvPicPr>
          <p:cNvPr id="19463" name="Picture 6"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74813"/>
            <a:ext cx="44069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85800" y="228600"/>
            <a:ext cx="4883003" cy="480131"/>
          </a:xfrm>
          <a:prstGeom prst="rect">
            <a:avLst/>
          </a:prstGeom>
        </p:spPr>
        <p:txBody>
          <a:bodyPr wrap="none">
            <a:spAutoFit/>
          </a:bodyPr>
          <a:lstStyle/>
          <a:p>
            <a:pPr fontAlgn="auto">
              <a:lnSpc>
                <a:spcPct val="90000"/>
              </a:lnSpc>
              <a:spcBef>
                <a:spcPts val="0"/>
              </a:spcBef>
              <a:spcAft>
                <a:spcPts val="0"/>
              </a:spcAft>
              <a:defRPr/>
            </a:pPr>
            <a:r>
              <a:rPr lang="en-US" sz="2800" dirty="0">
                <a:latin typeface="Times New Roman" panose="02020603050405020304" pitchFamily="18" charset="0"/>
                <a:cs typeface="Times New Roman" panose="02020603050405020304" pitchFamily="18" charset="0"/>
              </a:rPr>
              <a:t>30.1           The Biot–Savart Law</a:t>
            </a:r>
          </a:p>
        </p:txBody>
      </p:sp>
      <p:sp>
        <p:nvSpPr>
          <p:cNvPr id="11" name="Rectangle 10"/>
          <p:cNvSpPr/>
          <p:nvPr/>
        </p:nvSpPr>
        <p:spPr>
          <a:xfrm>
            <a:off x="0" y="4876800"/>
            <a:ext cx="29718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ppt_x"/>
                                          </p:val>
                                        </p:tav>
                                        <p:tav tm="100000">
                                          <p:val>
                                            <p:strVal val="#ppt_x"/>
                                          </p:val>
                                        </p:tav>
                                      </p:tavLst>
                                    </p:anim>
                                    <p:anim calcmode="lin" valueType="num">
                                      <p:cBhvr additive="base">
                                        <p:cTn id="14"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63"/>
                                        </p:tgtEl>
                                        <p:attrNameLst>
                                          <p:attrName>style.visibility</p:attrName>
                                        </p:attrNameLst>
                                      </p:cBhvr>
                                      <p:to>
                                        <p:strVal val="visible"/>
                                      </p:to>
                                    </p:set>
                                    <p:anim calcmode="lin" valueType="num">
                                      <p:cBhvr additive="base">
                                        <p:cTn id="19" dur="500" fill="hold"/>
                                        <p:tgtEl>
                                          <p:spTgt spid="19463"/>
                                        </p:tgtEl>
                                        <p:attrNameLst>
                                          <p:attrName>ppt_x</p:attrName>
                                        </p:attrNameLst>
                                      </p:cBhvr>
                                      <p:tavLst>
                                        <p:tav tm="0">
                                          <p:val>
                                            <p:strVal val="#ppt_x"/>
                                          </p:val>
                                        </p:tav>
                                        <p:tav tm="100000">
                                          <p:val>
                                            <p:strVal val="#ppt_x"/>
                                          </p:val>
                                        </p:tav>
                                      </p:tavLst>
                                    </p:anim>
                                    <p:anim calcmode="lin" valueType="num">
                                      <p:cBhvr additive="base">
                                        <p:cTn id="20"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gtEl>
                                        <p:attrNameLst>
                                          <p:attrName>style.visibility</p:attrName>
                                        </p:attrNameLst>
                                      </p:cBhvr>
                                      <p:to>
                                        <p:strVal val="visible"/>
                                      </p:to>
                                    </p:set>
                                    <p:anim calcmode="lin" valueType="num">
                                      <p:cBhvr additive="base">
                                        <p:cTn id="25" dur="500" fill="hold"/>
                                        <p:tgtEl>
                                          <p:spTgt spid="19459"/>
                                        </p:tgtEl>
                                        <p:attrNameLst>
                                          <p:attrName>ppt_x</p:attrName>
                                        </p:attrNameLst>
                                      </p:cBhvr>
                                      <p:tavLst>
                                        <p:tav tm="0">
                                          <p:val>
                                            <p:strVal val="#ppt_x"/>
                                          </p:val>
                                        </p:tav>
                                        <p:tav tm="100000">
                                          <p:val>
                                            <p:strVal val="#ppt_x"/>
                                          </p:val>
                                        </p:tav>
                                      </p:tavLst>
                                    </p:anim>
                                    <p:anim calcmode="lin" valueType="num">
                                      <p:cBhvr additive="base">
                                        <p:cTn id="26"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62"/>
                                        </p:tgtEl>
                                        <p:attrNameLst>
                                          <p:attrName>style.visibility</p:attrName>
                                        </p:attrNameLst>
                                      </p:cBhvr>
                                      <p:to>
                                        <p:strVal val="visible"/>
                                      </p:to>
                                    </p:set>
                                    <p:anim calcmode="lin" valueType="num">
                                      <p:cBhvr additive="base">
                                        <p:cTn id="31" dur="500" fill="hold"/>
                                        <p:tgtEl>
                                          <p:spTgt spid="19462"/>
                                        </p:tgtEl>
                                        <p:attrNameLst>
                                          <p:attrName>ppt_x</p:attrName>
                                        </p:attrNameLst>
                                      </p:cBhvr>
                                      <p:tavLst>
                                        <p:tav tm="0">
                                          <p:val>
                                            <p:strVal val="#ppt_x"/>
                                          </p:val>
                                        </p:tav>
                                        <p:tav tm="100000">
                                          <p:val>
                                            <p:strVal val="#ppt_x"/>
                                          </p:val>
                                        </p:tav>
                                      </p:tavLst>
                                    </p:anim>
                                    <p:anim calcmode="lin" valueType="num">
                                      <p:cBhvr additive="base">
                                        <p:cTn id="32"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61"/>
                                        </p:tgtEl>
                                        <p:attrNameLst>
                                          <p:attrName>style.visibility</p:attrName>
                                        </p:attrNameLst>
                                      </p:cBhvr>
                                      <p:to>
                                        <p:strVal val="visible"/>
                                      </p:to>
                                    </p:set>
                                    <p:anim calcmode="lin" valueType="num">
                                      <p:cBhvr additive="base">
                                        <p:cTn id="37" dur="500" fill="hold"/>
                                        <p:tgtEl>
                                          <p:spTgt spid="19461"/>
                                        </p:tgtEl>
                                        <p:attrNameLst>
                                          <p:attrName>ppt_x</p:attrName>
                                        </p:attrNameLst>
                                      </p:cBhvr>
                                      <p:tavLst>
                                        <p:tav tm="0">
                                          <p:val>
                                            <p:strVal val="#ppt_x"/>
                                          </p:val>
                                        </p:tav>
                                        <p:tav tm="100000">
                                          <p:val>
                                            <p:strVal val="#ppt_x"/>
                                          </p:val>
                                        </p:tav>
                                      </p:tavLst>
                                    </p:anim>
                                    <p:anim calcmode="lin" valueType="num">
                                      <p:cBhvr additive="base">
                                        <p:cTn id="3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p:bldP spid="19461" grpId="0"/>
      <p:bldP spid="19462"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title"/>
          </p:nvPr>
        </p:nvSpPr>
        <p:spPr>
          <a:xfrm>
            <a:off x="381000" y="990600"/>
            <a:ext cx="8229600" cy="1143000"/>
          </a:xfrm>
        </p:spPr>
        <p:txBody>
          <a:bodyPr/>
          <a:lstStyle/>
          <a:p>
            <a:pPr eaLnBrk="1" hangingPunct="1"/>
            <a:r>
              <a:rPr lang="en-US" altLang="en-US" sz="3200" smtClean="0"/>
              <a:t>Draw the magnetic field vector at each dot.  Show relative size with arrow length if possible:</a:t>
            </a:r>
          </a:p>
        </p:txBody>
      </p:sp>
      <p:pic>
        <p:nvPicPr>
          <p:cNvPr id="27651" name="Picture 11" descr="389853200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9302" r="60155" b="18605"/>
          <a:stretch>
            <a:fillRect/>
          </a:stretch>
        </p:blipFill>
        <p:spPr>
          <a:xfrm>
            <a:off x="1524000" y="2362200"/>
            <a:ext cx="1778000" cy="1284288"/>
          </a:xfrm>
          <a:noFill/>
        </p:spPr>
      </p:pic>
      <p:pic>
        <p:nvPicPr>
          <p:cNvPr id="27652" name="Picture 12" descr="389853200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4267" t="-9302" b="18605"/>
          <a:stretch>
            <a:fillRect/>
          </a:stretch>
        </p:blipFill>
        <p:spPr>
          <a:xfrm>
            <a:off x="5943600" y="2362200"/>
            <a:ext cx="1701800" cy="1395413"/>
          </a:xfrm>
          <a:noFill/>
        </p:spPr>
      </p:pic>
      <p:sp>
        <p:nvSpPr>
          <p:cNvPr id="26629" name="Rectangle 13"/>
          <p:cNvSpPr>
            <a:spLocks noChangeArrowheads="1"/>
          </p:cNvSpPr>
          <p:nvPr/>
        </p:nvSpPr>
        <p:spPr bwMode="auto">
          <a:xfrm>
            <a:off x="1066800" y="5181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tx2"/>
              </a:solidFill>
            </a:endParaRPr>
          </a:p>
        </p:txBody>
      </p:sp>
      <p:sp>
        <p:nvSpPr>
          <p:cNvPr id="9" name="Rectangle 2"/>
          <p:cNvSpPr txBox="1">
            <a:spLocks noChangeArrowheads="1"/>
          </p:cNvSpPr>
          <p:nvPr/>
        </p:nvSpPr>
        <p:spPr bwMode="auto">
          <a:xfrm>
            <a:off x="457200" y="76200"/>
            <a:ext cx="1981200" cy="792163"/>
          </a:xfrm>
          <a:prstGeom prst="rect">
            <a:avLst/>
          </a:prstGeom>
          <a:noFill/>
          <a:ln w="9525">
            <a:noFill/>
            <a:miter lim="800000"/>
            <a:headEnd/>
            <a:tailEnd/>
          </a:ln>
        </p:spPr>
        <p:txBody>
          <a:bodyPr anchor="ctr"/>
          <a:lstStyle/>
          <a:p>
            <a:pPr>
              <a:defRPr/>
            </a:pPr>
            <a:r>
              <a:rPr lang="en-US" sz="2800" u="sng">
                <a:solidFill>
                  <a:srgbClr val="00B050"/>
                </a:solidFill>
                <a:ea typeface="+mj-ea"/>
                <a:cs typeface="+mj-cs"/>
              </a:rPr>
              <a:t>Example</a:t>
            </a:r>
            <a:r>
              <a:rPr lang="en-US" sz="2800">
                <a:solidFill>
                  <a:srgbClr val="00B050"/>
                </a:solidFill>
                <a:ea typeface="+mj-ea"/>
                <a:cs typeface="+mj-cs"/>
              </a:rPr>
              <a:t>:</a:t>
            </a:r>
            <a:endParaRPr lang="en-US" sz="2000" u="sng">
              <a:ea typeface="+mj-ea"/>
              <a:cs typeface="+mj-cs"/>
            </a:endParaRPr>
          </a:p>
        </p:txBody>
      </p:sp>
      <p:pic>
        <p:nvPicPr>
          <p:cNvPr id="10" name="Picture 3" descr="3898532003"/>
          <p:cNvPicPr>
            <a:picLocks noChangeAspect="1" noChangeArrowheads="1"/>
          </p:cNvPicPr>
          <p:nvPr/>
        </p:nvPicPr>
        <p:blipFill>
          <a:blip r:embed="rId3">
            <a:extLst>
              <a:ext uri="{28A0092B-C50C-407E-A947-70E740481C1C}">
                <a14:useLocalDpi xmlns:a14="http://schemas.microsoft.com/office/drawing/2010/main" val="0"/>
              </a:ext>
            </a:extLst>
          </a:blip>
          <a:srcRect t="-9302" r="60155" b="18605"/>
          <a:stretch>
            <a:fillRect/>
          </a:stretch>
        </p:blipFill>
        <p:spPr bwMode="auto">
          <a:xfrm>
            <a:off x="1587500" y="4267200"/>
            <a:ext cx="17780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3898532003"/>
          <p:cNvPicPr>
            <a:picLocks noChangeAspect="1" noChangeArrowheads="1"/>
          </p:cNvPicPr>
          <p:nvPr/>
        </p:nvPicPr>
        <p:blipFill>
          <a:blip r:embed="rId3">
            <a:extLst>
              <a:ext uri="{28A0092B-C50C-407E-A947-70E740481C1C}">
                <a14:useLocalDpi xmlns:a14="http://schemas.microsoft.com/office/drawing/2010/main" val="0"/>
              </a:ext>
            </a:extLst>
          </a:blip>
          <a:srcRect l="64267" t="-9302" b="18605"/>
          <a:stretch>
            <a:fillRect/>
          </a:stretch>
        </p:blipFill>
        <p:spPr bwMode="auto">
          <a:xfrm>
            <a:off x="5867400" y="4191000"/>
            <a:ext cx="17018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
          <p:cNvSpPr>
            <a:spLocks noChangeShapeType="1"/>
          </p:cNvSpPr>
          <p:nvPr/>
        </p:nvSpPr>
        <p:spPr bwMode="auto">
          <a:xfrm flipV="1">
            <a:off x="6096000" y="41910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7"/>
          <p:cNvSpPr>
            <a:spLocks noChangeShapeType="1"/>
          </p:cNvSpPr>
          <p:nvPr/>
        </p:nvSpPr>
        <p:spPr bwMode="auto">
          <a:xfrm>
            <a:off x="6781800" y="4343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8"/>
          <p:cNvSpPr>
            <a:spLocks noChangeShapeType="1"/>
          </p:cNvSpPr>
          <p:nvPr/>
        </p:nvSpPr>
        <p:spPr bwMode="auto">
          <a:xfrm>
            <a:off x="7467600" y="44196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9"/>
          <p:cNvSpPr>
            <a:spLocks noChangeShapeType="1"/>
          </p:cNvSpPr>
          <p:nvPr/>
        </p:nvSpPr>
        <p:spPr bwMode="auto">
          <a:xfrm>
            <a:off x="7467600" y="4953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0"/>
          <p:cNvSpPr>
            <a:spLocks noChangeShapeType="1"/>
          </p:cNvSpPr>
          <p:nvPr/>
        </p:nvSpPr>
        <p:spPr bwMode="auto">
          <a:xfrm flipH="1">
            <a:off x="7239000" y="54864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1"/>
          <p:cNvSpPr>
            <a:spLocks noChangeShapeType="1"/>
          </p:cNvSpPr>
          <p:nvPr/>
        </p:nvSpPr>
        <p:spPr bwMode="auto">
          <a:xfrm flipH="1">
            <a:off x="6096000" y="5410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2"/>
          <p:cNvSpPr>
            <a:spLocks noChangeShapeType="1"/>
          </p:cNvSpPr>
          <p:nvPr/>
        </p:nvSpPr>
        <p:spPr bwMode="auto">
          <a:xfrm flipH="1" flipV="1">
            <a:off x="5867400" y="52578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3"/>
          <p:cNvSpPr>
            <a:spLocks noChangeShapeType="1"/>
          </p:cNvSpPr>
          <p:nvPr/>
        </p:nvSpPr>
        <p:spPr bwMode="auto">
          <a:xfrm flipV="1">
            <a:off x="6096000" y="4419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0" name="Picture 20" descr="32_03_01"/>
          <p:cNvPicPr>
            <a:picLocks noChangeAspect="1" noChangeArrowheads="1"/>
          </p:cNvPicPr>
          <p:nvPr/>
        </p:nvPicPr>
        <p:blipFill>
          <a:blip r:embed="rId4">
            <a:extLst>
              <a:ext uri="{28A0092B-C50C-407E-A947-70E740481C1C}">
                <a14:useLocalDpi xmlns:a14="http://schemas.microsoft.com/office/drawing/2010/main" val="0"/>
              </a:ext>
            </a:extLst>
          </a:blip>
          <a:srcRect l="70828" r="20004" b="84950"/>
          <a:stretch>
            <a:fillRect/>
          </a:stretch>
        </p:blipFill>
        <p:spPr bwMode="auto">
          <a:xfrm>
            <a:off x="3124200" y="4800600"/>
            <a:ext cx="2651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descr="32_03_01"/>
          <p:cNvPicPr>
            <a:picLocks noChangeAspect="1" noChangeArrowheads="1"/>
          </p:cNvPicPr>
          <p:nvPr/>
        </p:nvPicPr>
        <p:blipFill>
          <a:blip r:embed="rId5">
            <a:extLst>
              <a:ext uri="{28A0092B-C50C-407E-A947-70E740481C1C}">
                <a14:useLocalDpi xmlns:a14="http://schemas.microsoft.com/office/drawing/2010/main" val="0"/>
              </a:ext>
            </a:extLst>
          </a:blip>
          <a:srcRect l="70828" r="20004" b="84950"/>
          <a:stretch>
            <a:fillRect/>
          </a:stretch>
        </p:blipFill>
        <p:spPr bwMode="auto">
          <a:xfrm>
            <a:off x="3124200" y="4343400"/>
            <a:ext cx="209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descr="32_03_01"/>
          <p:cNvPicPr>
            <a:picLocks noChangeAspect="1" noChangeArrowheads="1"/>
          </p:cNvPicPr>
          <p:nvPr/>
        </p:nvPicPr>
        <p:blipFill>
          <a:blip r:embed="rId5">
            <a:extLst>
              <a:ext uri="{28A0092B-C50C-407E-A947-70E740481C1C}">
                <a14:useLocalDpi xmlns:a14="http://schemas.microsoft.com/office/drawing/2010/main" val="0"/>
              </a:ext>
            </a:extLst>
          </a:blip>
          <a:srcRect l="70828" r="20004" b="84950"/>
          <a:stretch>
            <a:fillRect/>
          </a:stretch>
        </p:blipFill>
        <p:spPr bwMode="auto">
          <a:xfrm>
            <a:off x="3124200" y="5257800"/>
            <a:ext cx="209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descr="32_03_01"/>
          <p:cNvPicPr>
            <a:picLocks noChangeAspect="1" noChangeArrowheads="1"/>
          </p:cNvPicPr>
          <p:nvPr/>
        </p:nvPicPr>
        <p:blipFill>
          <a:blip r:embed="rId4">
            <a:extLst>
              <a:ext uri="{28A0092B-C50C-407E-A947-70E740481C1C}">
                <a14:useLocalDpi xmlns:a14="http://schemas.microsoft.com/office/drawing/2010/main" val="0"/>
              </a:ext>
            </a:extLst>
          </a:blip>
          <a:srcRect l="72528" t="48752" r="19963" b="38609"/>
          <a:stretch>
            <a:fillRect/>
          </a:stretch>
        </p:blipFill>
        <p:spPr bwMode="auto">
          <a:xfrm>
            <a:off x="1295400" y="4800600"/>
            <a:ext cx="271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descr="32_03_01"/>
          <p:cNvPicPr>
            <a:picLocks noChangeAspect="1" noChangeArrowheads="1"/>
          </p:cNvPicPr>
          <p:nvPr/>
        </p:nvPicPr>
        <p:blipFill>
          <a:blip r:embed="rId4">
            <a:extLst>
              <a:ext uri="{28A0092B-C50C-407E-A947-70E740481C1C}">
                <a14:useLocalDpi xmlns:a14="http://schemas.microsoft.com/office/drawing/2010/main" val="0"/>
              </a:ext>
            </a:extLst>
          </a:blip>
          <a:srcRect l="72528" t="48752" r="19963" b="38609"/>
          <a:stretch>
            <a:fillRect/>
          </a:stretch>
        </p:blipFill>
        <p:spPr bwMode="auto">
          <a:xfrm>
            <a:off x="1295400" y="4343400"/>
            <a:ext cx="217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descr="32_03_01"/>
          <p:cNvPicPr>
            <a:picLocks noChangeAspect="1" noChangeArrowheads="1"/>
          </p:cNvPicPr>
          <p:nvPr/>
        </p:nvPicPr>
        <p:blipFill>
          <a:blip r:embed="rId4">
            <a:extLst>
              <a:ext uri="{28A0092B-C50C-407E-A947-70E740481C1C}">
                <a14:useLocalDpi xmlns:a14="http://schemas.microsoft.com/office/drawing/2010/main" val="0"/>
              </a:ext>
            </a:extLst>
          </a:blip>
          <a:srcRect l="72528" t="48752" r="19963" b="38609"/>
          <a:stretch>
            <a:fillRect/>
          </a:stretch>
        </p:blipFill>
        <p:spPr bwMode="auto">
          <a:xfrm>
            <a:off x="1295400" y="5257800"/>
            <a:ext cx="217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76200"/>
            <a:ext cx="2362200" cy="762000"/>
          </a:xfrm>
        </p:spPr>
        <p:txBody>
          <a:bodyPr/>
          <a:lstStyle/>
          <a:p>
            <a:pPr algn="l" eaLnBrk="1" hangingPunct="1"/>
            <a:r>
              <a:rPr lang="en-US" altLang="zh-TW" sz="3600" noProof="1" smtClean="0">
                <a:solidFill>
                  <a:srgbClr val="00B050"/>
                </a:solidFill>
                <a:cs typeface="Arial" panose="020B0604020202020204" pitchFamily="34" charset="0"/>
              </a:rPr>
              <a:t>Example</a:t>
            </a:r>
          </a:p>
        </p:txBody>
      </p:sp>
      <p:sp>
        <p:nvSpPr>
          <p:cNvPr id="28675" name="Text Box 4"/>
          <p:cNvSpPr txBox="1">
            <a:spLocks noChangeArrowheads="1"/>
          </p:cNvSpPr>
          <p:nvPr/>
        </p:nvSpPr>
        <p:spPr bwMode="auto">
          <a:xfrm>
            <a:off x="2636838" y="288925"/>
            <a:ext cx="5919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sz="2400" noProof="1"/>
              <a:t>Interaction between current-carrying wires</a:t>
            </a:r>
          </a:p>
        </p:txBody>
      </p:sp>
      <p:sp>
        <p:nvSpPr>
          <p:cNvPr id="28676" name="Rectangle 69"/>
          <p:cNvSpPr>
            <a:spLocks noChangeArrowheads="1"/>
          </p:cNvSpPr>
          <p:nvPr/>
        </p:nvSpPr>
        <p:spPr bwMode="auto">
          <a:xfrm>
            <a:off x="228600" y="914400"/>
            <a:ext cx="851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2800" dirty="0"/>
              <a:t>2 </a:t>
            </a:r>
            <a:r>
              <a:rPr lang="en-US" altLang="zh-TW" sz="2800" dirty="0"/>
              <a:t>parallel wires </a:t>
            </a:r>
            <a:r>
              <a:rPr lang="en-US" altLang="zh-TW" sz="2800" i="1" dirty="0"/>
              <a:t>A</a:t>
            </a:r>
            <a:r>
              <a:rPr lang="en-US" altLang="zh-TW" sz="2800" dirty="0"/>
              <a:t> &amp; </a:t>
            </a:r>
            <a:r>
              <a:rPr lang="en-US" altLang="zh-TW" sz="2800" i="1" dirty="0"/>
              <a:t>B,</a:t>
            </a:r>
            <a:r>
              <a:rPr lang="en-US" altLang="zh-TW" sz="2800" dirty="0"/>
              <a:t> carry the same size of current. </a:t>
            </a:r>
          </a:p>
        </p:txBody>
      </p:sp>
      <p:sp>
        <p:nvSpPr>
          <p:cNvPr id="91206" name="Rectangle 70"/>
          <p:cNvSpPr>
            <a:spLocks noChangeArrowheads="1"/>
          </p:cNvSpPr>
          <p:nvPr/>
        </p:nvSpPr>
        <p:spPr bwMode="auto">
          <a:xfrm>
            <a:off x="228600" y="19812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0" indent="-666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2400" dirty="0"/>
              <a:t>(</a:t>
            </a:r>
            <a:r>
              <a:rPr lang="en-US" altLang="zh-TW" sz="2400" dirty="0"/>
              <a:t>a)	Draw a few </a:t>
            </a:r>
            <a:r>
              <a:rPr lang="en-US" altLang="zh-TW" sz="2400" dirty="0">
                <a:solidFill>
                  <a:srgbClr val="D60093"/>
                </a:solidFill>
              </a:rPr>
              <a:t>magnetic field lines</a:t>
            </a:r>
            <a:r>
              <a:rPr lang="en-US" altLang="zh-TW" sz="2400" dirty="0"/>
              <a:t> due to the current through wire </a:t>
            </a:r>
            <a:r>
              <a:rPr lang="en-US" altLang="zh-TW" sz="2400" i="1" dirty="0"/>
              <a:t>A</a:t>
            </a:r>
            <a:r>
              <a:rPr lang="en-US" altLang="zh-TW" sz="2400" dirty="0"/>
              <a:t>.</a:t>
            </a:r>
          </a:p>
        </p:txBody>
      </p:sp>
      <p:sp>
        <p:nvSpPr>
          <p:cNvPr id="28678" name="Text Box 71"/>
          <p:cNvSpPr txBox="1">
            <a:spLocks noChangeArrowheads="1"/>
          </p:cNvSpPr>
          <p:nvPr/>
        </p:nvSpPr>
        <p:spPr bwMode="auto">
          <a:xfrm>
            <a:off x="7181850" y="3887788"/>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A</a:t>
            </a:r>
            <a:endParaRPr lang="en-US" altLang="zh-TW" sz="3200" i="1"/>
          </a:p>
        </p:txBody>
      </p:sp>
      <p:sp>
        <p:nvSpPr>
          <p:cNvPr id="28679" name="Text Box 72"/>
          <p:cNvSpPr txBox="1">
            <a:spLocks noChangeArrowheads="1"/>
          </p:cNvSpPr>
          <p:nvPr/>
        </p:nvSpPr>
        <p:spPr bwMode="auto">
          <a:xfrm>
            <a:off x="8324850" y="3887788"/>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B</a:t>
            </a:r>
            <a:endParaRPr lang="en-US" altLang="zh-TW" sz="3200" i="1"/>
          </a:p>
        </p:txBody>
      </p:sp>
      <p:grpSp>
        <p:nvGrpSpPr>
          <p:cNvPr id="2" name="Group 73"/>
          <p:cNvGrpSpPr>
            <a:grpSpLocks/>
          </p:cNvGrpSpPr>
          <p:nvPr/>
        </p:nvGrpSpPr>
        <p:grpSpPr bwMode="auto">
          <a:xfrm flipH="1">
            <a:off x="6278563" y="1676400"/>
            <a:ext cx="2159000" cy="2159000"/>
            <a:chOff x="2612" y="2672"/>
            <a:chExt cx="1360" cy="1360"/>
          </a:xfrm>
        </p:grpSpPr>
        <p:sp>
          <p:nvSpPr>
            <p:cNvPr id="28694" name="Oval 74"/>
            <p:cNvSpPr>
              <a:spLocks noChangeArrowheads="1"/>
            </p:cNvSpPr>
            <p:nvPr/>
          </p:nvSpPr>
          <p:spPr bwMode="auto">
            <a:xfrm>
              <a:off x="2612" y="2672"/>
              <a:ext cx="1360" cy="1360"/>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5" name="Line 75"/>
            <p:cNvSpPr>
              <a:spLocks noChangeShapeType="1"/>
            </p:cNvSpPr>
            <p:nvPr/>
          </p:nvSpPr>
          <p:spPr bwMode="auto">
            <a:xfrm flipV="1">
              <a:off x="2615" y="3270"/>
              <a:ext cx="0" cy="123"/>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6" name="Line 76"/>
            <p:cNvSpPr>
              <a:spLocks noChangeShapeType="1"/>
            </p:cNvSpPr>
            <p:nvPr/>
          </p:nvSpPr>
          <p:spPr bwMode="auto">
            <a:xfrm>
              <a:off x="3972" y="3369"/>
              <a:ext cx="0" cy="62"/>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77"/>
          <p:cNvGrpSpPr>
            <a:grpSpLocks/>
          </p:cNvGrpSpPr>
          <p:nvPr/>
        </p:nvGrpSpPr>
        <p:grpSpPr bwMode="auto">
          <a:xfrm flipH="1">
            <a:off x="6683375" y="2081213"/>
            <a:ext cx="1352550" cy="1352550"/>
            <a:chOff x="2867" y="2927"/>
            <a:chExt cx="852" cy="852"/>
          </a:xfrm>
        </p:grpSpPr>
        <p:sp>
          <p:nvSpPr>
            <p:cNvPr id="28691" name="Oval 78"/>
            <p:cNvSpPr>
              <a:spLocks noChangeArrowheads="1"/>
            </p:cNvSpPr>
            <p:nvPr/>
          </p:nvSpPr>
          <p:spPr bwMode="auto">
            <a:xfrm>
              <a:off x="2867" y="2927"/>
              <a:ext cx="852" cy="852"/>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2" name="Line 79"/>
            <p:cNvSpPr>
              <a:spLocks noChangeShapeType="1"/>
            </p:cNvSpPr>
            <p:nvPr/>
          </p:nvSpPr>
          <p:spPr bwMode="auto">
            <a:xfrm flipV="1">
              <a:off x="2871" y="3273"/>
              <a:ext cx="0" cy="12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80"/>
            <p:cNvSpPr>
              <a:spLocks noChangeShapeType="1"/>
            </p:cNvSpPr>
            <p:nvPr/>
          </p:nvSpPr>
          <p:spPr bwMode="auto">
            <a:xfrm>
              <a:off x="3719" y="3369"/>
              <a:ext cx="0" cy="6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81"/>
          <p:cNvGrpSpPr>
            <a:grpSpLocks/>
          </p:cNvGrpSpPr>
          <p:nvPr/>
        </p:nvGrpSpPr>
        <p:grpSpPr bwMode="auto">
          <a:xfrm flipH="1">
            <a:off x="6943725" y="2341563"/>
            <a:ext cx="827088" cy="827087"/>
            <a:chOff x="3031" y="3091"/>
            <a:chExt cx="521" cy="521"/>
          </a:xfrm>
        </p:grpSpPr>
        <p:sp>
          <p:nvSpPr>
            <p:cNvPr id="28688" name="Oval 82"/>
            <p:cNvSpPr>
              <a:spLocks noChangeArrowheads="1"/>
            </p:cNvSpPr>
            <p:nvPr/>
          </p:nvSpPr>
          <p:spPr bwMode="auto">
            <a:xfrm>
              <a:off x="3031" y="3091"/>
              <a:ext cx="521" cy="521"/>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9" name="Line 83"/>
            <p:cNvSpPr>
              <a:spLocks noChangeShapeType="1"/>
            </p:cNvSpPr>
            <p:nvPr/>
          </p:nvSpPr>
          <p:spPr bwMode="auto">
            <a:xfrm flipV="1">
              <a:off x="3033" y="3273"/>
              <a:ext cx="0" cy="109"/>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84"/>
            <p:cNvSpPr>
              <a:spLocks noChangeShapeType="1"/>
            </p:cNvSpPr>
            <p:nvPr/>
          </p:nvSpPr>
          <p:spPr bwMode="auto">
            <a:xfrm>
              <a:off x="3552" y="3370"/>
              <a:ext cx="0" cy="55"/>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683" name="Oval 85"/>
          <p:cNvSpPr>
            <a:spLocks noChangeArrowheads="1"/>
          </p:cNvSpPr>
          <p:nvPr/>
        </p:nvSpPr>
        <p:spPr bwMode="auto">
          <a:xfrm>
            <a:off x="7061200" y="2460625"/>
            <a:ext cx="588963" cy="588963"/>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
        <p:nvSpPr>
          <p:cNvPr id="28684" name="Oval 86"/>
          <p:cNvSpPr>
            <a:spLocks noChangeArrowheads="1"/>
          </p:cNvSpPr>
          <p:nvPr/>
        </p:nvSpPr>
        <p:spPr bwMode="auto">
          <a:xfrm>
            <a:off x="8174038" y="2460625"/>
            <a:ext cx="588962" cy="588963"/>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 calcmode="lin" valueType="num">
                                      <p:cBhvr additive="base">
                                        <p:cTn id="13" dur="500" fill="hold"/>
                                        <p:tgtEl>
                                          <p:spTgt spid="28675"/>
                                        </p:tgtEl>
                                        <p:attrNameLst>
                                          <p:attrName>ppt_x</p:attrName>
                                        </p:attrNameLst>
                                      </p:cBhvr>
                                      <p:tavLst>
                                        <p:tav tm="0">
                                          <p:val>
                                            <p:strVal val="#ppt_x"/>
                                          </p:val>
                                        </p:tav>
                                        <p:tav tm="100000">
                                          <p:val>
                                            <p:strVal val="#ppt_x"/>
                                          </p:val>
                                        </p:tav>
                                      </p:tavLst>
                                    </p:anim>
                                    <p:anim calcmode="lin" valueType="num">
                                      <p:cBhvr additive="base">
                                        <p:cTn id="1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additive="base">
                                        <p:cTn id="19" dur="500" fill="hold"/>
                                        <p:tgtEl>
                                          <p:spTgt spid="28676"/>
                                        </p:tgtEl>
                                        <p:attrNameLst>
                                          <p:attrName>ppt_x</p:attrName>
                                        </p:attrNameLst>
                                      </p:cBhvr>
                                      <p:tavLst>
                                        <p:tav tm="0">
                                          <p:val>
                                            <p:strVal val="#ppt_x"/>
                                          </p:val>
                                        </p:tav>
                                        <p:tav tm="100000">
                                          <p:val>
                                            <p:strVal val="#ppt_x"/>
                                          </p:val>
                                        </p:tav>
                                      </p:tavLst>
                                    </p:anim>
                                    <p:anim calcmode="lin" valueType="num">
                                      <p:cBhvr additive="base">
                                        <p:cTn id="20"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120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Horizontal)">
                                      <p:cBhvr>
                                        <p:cTn id="29" dur="500"/>
                                        <p:tgtEl>
                                          <p:spTgt spid="4"/>
                                        </p:tgtEl>
                                      </p:cBhvr>
                                    </p:animEffect>
                                  </p:childTnLst>
                                </p:cTn>
                              </p:par>
                            </p:childTnLst>
                          </p:cTn>
                        </p:par>
                        <p:par>
                          <p:cTn id="30" fill="hold">
                            <p:stCondLst>
                              <p:cond delay="500"/>
                            </p:stCondLst>
                            <p:childTnLst>
                              <p:par>
                                <p:cTn id="31" presetID="16" presetClass="entr" presetSubtype="2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Horizontal)">
                                      <p:cBhvr>
                                        <p:cTn id="33" dur="500"/>
                                        <p:tgtEl>
                                          <p:spTgt spid="3"/>
                                        </p:tgtEl>
                                      </p:cBhvr>
                                    </p:animEffect>
                                  </p:childTnLst>
                                </p:cTn>
                              </p:par>
                            </p:childTnLst>
                          </p:cTn>
                        </p:par>
                        <p:par>
                          <p:cTn id="34" fill="hold">
                            <p:stCondLst>
                              <p:cond delay="1000"/>
                            </p:stCondLst>
                            <p:childTnLst>
                              <p:par>
                                <p:cTn id="35" presetID="16" presetClass="entr" presetSubtype="2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9120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73163" y="304800"/>
            <a:ext cx="2478087" cy="476250"/>
          </a:xfrm>
        </p:spPr>
        <p:txBody>
          <a:bodyPr/>
          <a:lstStyle/>
          <a:p>
            <a:pPr algn="l" eaLnBrk="1" hangingPunct="1"/>
            <a:r>
              <a:rPr lang="en-US" altLang="zh-TW" noProof="1" smtClean="0">
                <a:solidFill>
                  <a:srgbClr val="00B050"/>
                </a:solidFill>
                <a:cs typeface="Arial" panose="020B0604020202020204" pitchFamily="34" charset="0"/>
              </a:rPr>
              <a:t>Example</a:t>
            </a:r>
          </a:p>
        </p:txBody>
      </p:sp>
      <p:sp>
        <p:nvSpPr>
          <p:cNvPr id="29699" name="Text Box 3"/>
          <p:cNvSpPr txBox="1">
            <a:spLocks noChangeArrowheads="1"/>
          </p:cNvSpPr>
          <p:nvPr/>
        </p:nvSpPr>
        <p:spPr bwMode="auto">
          <a:xfrm>
            <a:off x="1055688" y="838200"/>
            <a:ext cx="5919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sz="2400" noProof="1"/>
              <a:t>Interaction between current-carrying wires</a:t>
            </a:r>
          </a:p>
        </p:txBody>
      </p:sp>
      <p:sp>
        <p:nvSpPr>
          <p:cNvPr id="29700" name="Rectangle 27"/>
          <p:cNvSpPr>
            <a:spLocks noChangeArrowheads="1"/>
          </p:cNvSpPr>
          <p:nvPr/>
        </p:nvSpPr>
        <p:spPr bwMode="auto">
          <a:xfrm>
            <a:off x="890588" y="1238250"/>
            <a:ext cx="8512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3200" dirty="0"/>
              <a:t>2 </a:t>
            </a:r>
            <a:r>
              <a:rPr lang="en-US" altLang="zh-TW" sz="3200" dirty="0"/>
              <a:t>parallel wires </a:t>
            </a:r>
            <a:r>
              <a:rPr lang="en-US" altLang="zh-TW" sz="3200" i="1" dirty="0"/>
              <a:t>A</a:t>
            </a:r>
            <a:r>
              <a:rPr lang="en-US" altLang="zh-TW" sz="3200" dirty="0"/>
              <a:t> &amp; </a:t>
            </a:r>
            <a:r>
              <a:rPr lang="en-US" altLang="zh-TW" sz="3200" i="1" dirty="0"/>
              <a:t>B,</a:t>
            </a:r>
            <a:r>
              <a:rPr lang="en-US" altLang="zh-TW" sz="3200" dirty="0"/>
              <a:t> carry the same size of current. </a:t>
            </a:r>
          </a:p>
        </p:txBody>
      </p:sp>
      <p:sp>
        <p:nvSpPr>
          <p:cNvPr id="29701" name="Rectangle 45"/>
          <p:cNvSpPr>
            <a:spLocks noChangeArrowheads="1"/>
          </p:cNvSpPr>
          <p:nvPr/>
        </p:nvSpPr>
        <p:spPr bwMode="auto">
          <a:xfrm>
            <a:off x="960438" y="521335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0" indent="-666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3200" dirty="0"/>
              <a:t>(</a:t>
            </a:r>
            <a:r>
              <a:rPr lang="en-US" altLang="zh-TW" sz="3200" dirty="0"/>
              <a:t>b)	Mark the </a:t>
            </a:r>
            <a:r>
              <a:rPr lang="en-US" altLang="zh-TW" sz="3200" dirty="0">
                <a:solidFill>
                  <a:srgbClr val="D60093"/>
                </a:solidFill>
              </a:rPr>
              <a:t>direction of this magnetic field</a:t>
            </a:r>
            <a:r>
              <a:rPr lang="en-US" altLang="zh-TW" sz="3200" dirty="0"/>
              <a:t> at wire </a:t>
            </a:r>
            <a:r>
              <a:rPr lang="en-US" altLang="zh-TW" sz="3200" i="1" dirty="0"/>
              <a:t>B</a:t>
            </a:r>
            <a:r>
              <a:rPr lang="en-US" altLang="zh-TW" sz="3200" dirty="0"/>
              <a:t> with an arrow.</a:t>
            </a:r>
          </a:p>
        </p:txBody>
      </p:sp>
      <p:sp>
        <p:nvSpPr>
          <p:cNvPr id="29702" name="Text Box 46"/>
          <p:cNvSpPr txBox="1">
            <a:spLocks noChangeArrowheads="1"/>
          </p:cNvSpPr>
          <p:nvPr/>
        </p:nvSpPr>
        <p:spPr bwMode="auto">
          <a:xfrm>
            <a:off x="3889375" y="4665663"/>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A</a:t>
            </a:r>
            <a:endParaRPr lang="en-US" altLang="zh-TW" sz="3200" i="1"/>
          </a:p>
        </p:txBody>
      </p:sp>
      <p:sp>
        <p:nvSpPr>
          <p:cNvPr id="29703" name="Text Box 47"/>
          <p:cNvSpPr txBox="1">
            <a:spLocks noChangeArrowheads="1"/>
          </p:cNvSpPr>
          <p:nvPr/>
        </p:nvSpPr>
        <p:spPr bwMode="auto">
          <a:xfrm>
            <a:off x="5032375" y="4665663"/>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B</a:t>
            </a:r>
            <a:endParaRPr lang="en-US" altLang="zh-TW" sz="3200" i="1"/>
          </a:p>
        </p:txBody>
      </p:sp>
      <p:grpSp>
        <p:nvGrpSpPr>
          <p:cNvPr id="29704" name="Group 48"/>
          <p:cNvGrpSpPr>
            <a:grpSpLocks/>
          </p:cNvGrpSpPr>
          <p:nvPr/>
        </p:nvGrpSpPr>
        <p:grpSpPr bwMode="auto">
          <a:xfrm flipH="1">
            <a:off x="2986088" y="2454275"/>
            <a:ext cx="2159000" cy="2159000"/>
            <a:chOff x="2612" y="2672"/>
            <a:chExt cx="1360" cy="1360"/>
          </a:xfrm>
        </p:grpSpPr>
        <p:sp>
          <p:nvSpPr>
            <p:cNvPr id="29720" name="Oval 49"/>
            <p:cNvSpPr>
              <a:spLocks noChangeArrowheads="1"/>
            </p:cNvSpPr>
            <p:nvPr/>
          </p:nvSpPr>
          <p:spPr bwMode="auto">
            <a:xfrm>
              <a:off x="2612" y="2672"/>
              <a:ext cx="1360" cy="1360"/>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1" name="Line 50"/>
            <p:cNvSpPr>
              <a:spLocks noChangeShapeType="1"/>
            </p:cNvSpPr>
            <p:nvPr/>
          </p:nvSpPr>
          <p:spPr bwMode="auto">
            <a:xfrm flipV="1">
              <a:off x="2615" y="3270"/>
              <a:ext cx="0" cy="123"/>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2" name="Line 51"/>
            <p:cNvSpPr>
              <a:spLocks noChangeShapeType="1"/>
            </p:cNvSpPr>
            <p:nvPr/>
          </p:nvSpPr>
          <p:spPr bwMode="auto">
            <a:xfrm>
              <a:off x="3972" y="3369"/>
              <a:ext cx="0" cy="62"/>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705" name="Group 52"/>
          <p:cNvGrpSpPr>
            <a:grpSpLocks/>
          </p:cNvGrpSpPr>
          <p:nvPr/>
        </p:nvGrpSpPr>
        <p:grpSpPr bwMode="auto">
          <a:xfrm flipH="1">
            <a:off x="3390900" y="2859088"/>
            <a:ext cx="1352550" cy="1352550"/>
            <a:chOff x="2867" y="2927"/>
            <a:chExt cx="852" cy="852"/>
          </a:xfrm>
        </p:grpSpPr>
        <p:sp>
          <p:nvSpPr>
            <p:cNvPr id="29717" name="Oval 53"/>
            <p:cNvSpPr>
              <a:spLocks noChangeArrowheads="1"/>
            </p:cNvSpPr>
            <p:nvPr/>
          </p:nvSpPr>
          <p:spPr bwMode="auto">
            <a:xfrm>
              <a:off x="2867" y="2927"/>
              <a:ext cx="852" cy="852"/>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8" name="Line 54"/>
            <p:cNvSpPr>
              <a:spLocks noChangeShapeType="1"/>
            </p:cNvSpPr>
            <p:nvPr/>
          </p:nvSpPr>
          <p:spPr bwMode="auto">
            <a:xfrm flipV="1">
              <a:off x="2871" y="3273"/>
              <a:ext cx="0" cy="12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9" name="Line 55"/>
            <p:cNvSpPr>
              <a:spLocks noChangeShapeType="1"/>
            </p:cNvSpPr>
            <p:nvPr/>
          </p:nvSpPr>
          <p:spPr bwMode="auto">
            <a:xfrm>
              <a:off x="3719" y="3369"/>
              <a:ext cx="0" cy="6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706" name="Group 56"/>
          <p:cNvGrpSpPr>
            <a:grpSpLocks/>
          </p:cNvGrpSpPr>
          <p:nvPr/>
        </p:nvGrpSpPr>
        <p:grpSpPr bwMode="auto">
          <a:xfrm flipH="1">
            <a:off x="3651250" y="3119438"/>
            <a:ext cx="827088" cy="827087"/>
            <a:chOff x="3031" y="3091"/>
            <a:chExt cx="521" cy="521"/>
          </a:xfrm>
        </p:grpSpPr>
        <p:sp>
          <p:nvSpPr>
            <p:cNvPr id="29714" name="Oval 57"/>
            <p:cNvSpPr>
              <a:spLocks noChangeArrowheads="1"/>
            </p:cNvSpPr>
            <p:nvPr/>
          </p:nvSpPr>
          <p:spPr bwMode="auto">
            <a:xfrm>
              <a:off x="3031" y="3091"/>
              <a:ext cx="521" cy="521"/>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5" name="Line 58"/>
            <p:cNvSpPr>
              <a:spLocks noChangeShapeType="1"/>
            </p:cNvSpPr>
            <p:nvPr/>
          </p:nvSpPr>
          <p:spPr bwMode="auto">
            <a:xfrm flipV="1">
              <a:off x="3033" y="3273"/>
              <a:ext cx="0" cy="109"/>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6" name="Line 59"/>
            <p:cNvSpPr>
              <a:spLocks noChangeShapeType="1"/>
            </p:cNvSpPr>
            <p:nvPr/>
          </p:nvSpPr>
          <p:spPr bwMode="auto">
            <a:xfrm>
              <a:off x="3552" y="3370"/>
              <a:ext cx="0" cy="55"/>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9707" name="Oval 60"/>
          <p:cNvSpPr>
            <a:spLocks noChangeArrowheads="1"/>
          </p:cNvSpPr>
          <p:nvPr/>
        </p:nvSpPr>
        <p:spPr bwMode="auto">
          <a:xfrm>
            <a:off x="3768725" y="3238500"/>
            <a:ext cx="588963" cy="588963"/>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
        <p:nvSpPr>
          <p:cNvPr id="29708" name="Oval 61"/>
          <p:cNvSpPr>
            <a:spLocks noChangeArrowheads="1"/>
          </p:cNvSpPr>
          <p:nvPr/>
        </p:nvSpPr>
        <p:spPr bwMode="auto">
          <a:xfrm>
            <a:off x="4881563" y="3238500"/>
            <a:ext cx="588962" cy="588963"/>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
        <p:nvSpPr>
          <p:cNvPr id="169022" name="Line 62"/>
          <p:cNvSpPr>
            <a:spLocks noChangeShapeType="1"/>
          </p:cNvSpPr>
          <p:nvPr/>
        </p:nvSpPr>
        <p:spPr bwMode="auto">
          <a:xfrm flipV="1">
            <a:off x="5184775" y="2647950"/>
            <a:ext cx="0" cy="8382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9023" name="Text Box 63"/>
          <p:cNvSpPr txBox="1">
            <a:spLocks noChangeArrowheads="1"/>
          </p:cNvSpPr>
          <p:nvPr/>
        </p:nvSpPr>
        <p:spPr bwMode="auto">
          <a:xfrm>
            <a:off x="5241925" y="2362200"/>
            <a:ext cx="2705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a:solidFill>
                  <a:srgbClr val="D60093"/>
                </a:solidFill>
              </a:rPr>
              <a:t>field at </a:t>
            </a:r>
            <a:r>
              <a:rPr lang="en-US" altLang="zh-TW" b="1" i="1">
                <a:solidFill>
                  <a:srgbClr val="D60093"/>
                </a:solidFill>
              </a:rPr>
              <a:t>B</a:t>
            </a:r>
            <a:r>
              <a:rPr lang="en-US" altLang="zh-TW" b="1">
                <a:solidFill>
                  <a:srgbClr val="008000"/>
                </a:solidFill>
              </a:rPr>
              <a:t> </a:t>
            </a:r>
            <a:r>
              <a:rPr lang="en-US" altLang="zh-TW" b="1"/>
              <a:t>due to current through </a:t>
            </a:r>
            <a:r>
              <a:rPr lang="en-US" altLang="zh-TW" b="1" i="1"/>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ppt_x"/>
                                          </p:val>
                                        </p:tav>
                                        <p:tav tm="100000">
                                          <p:val>
                                            <p:strVal val="#ppt_x"/>
                                          </p:val>
                                        </p:tav>
                                      </p:tavLst>
                                    </p:anim>
                                    <p:anim calcmode="lin" valueType="num">
                                      <p:cBhvr additive="base">
                                        <p:cTn id="14"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ppt_x"/>
                                          </p:val>
                                        </p:tav>
                                        <p:tav tm="100000">
                                          <p:val>
                                            <p:strVal val="#ppt_x"/>
                                          </p:val>
                                        </p:tav>
                                      </p:tavLst>
                                    </p:anim>
                                    <p:anim calcmode="lin" valueType="num">
                                      <p:cBhvr additive="base">
                                        <p:cTn id="20"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701"/>
                                        </p:tgtEl>
                                        <p:attrNameLst>
                                          <p:attrName>style.visibility</p:attrName>
                                        </p:attrNameLst>
                                      </p:cBhvr>
                                      <p:to>
                                        <p:strVal val="visible"/>
                                      </p:to>
                                    </p:set>
                                    <p:anim calcmode="lin" valueType="num">
                                      <p:cBhvr additive="base">
                                        <p:cTn id="25" dur="500" fill="hold"/>
                                        <p:tgtEl>
                                          <p:spTgt spid="29701"/>
                                        </p:tgtEl>
                                        <p:attrNameLst>
                                          <p:attrName>ppt_x</p:attrName>
                                        </p:attrNameLst>
                                      </p:cBhvr>
                                      <p:tavLst>
                                        <p:tav tm="0">
                                          <p:val>
                                            <p:strVal val="#ppt_x"/>
                                          </p:val>
                                        </p:tav>
                                        <p:tav tm="100000">
                                          <p:val>
                                            <p:strVal val="#ppt_x"/>
                                          </p:val>
                                        </p:tav>
                                      </p:tavLst>
                                    </p:anim>
                                    <p:anim calcmode="lin" valueType="num">
                                      <p:cBhvr additive="base">
                                        <p:cTn id="26"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9022"/>
                                        </p:tgtEl>
                                        <p:attrNameLst>
                                          <p:attrName>style.visibility</p:attrName>
                                        </p:attrNameLst>
                                      </p:cBhvr>
                                      <p:to>
                                        <p:strVal val="visible"/>
                                      </p:to>
                                    </p:set>
                                    <p:animEffect transition="in" filter="wipe(down)">
                                      <p:cBhvr>
                                        <p:cTn id="31" dur="500"/>
                                        <p:tgtEl>
                                          <p:spTgt spid="169022"/>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69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29700" grpId="0"/>
      <p:bldP spid="29701" grpId="0"/>
      <p:bldP spid="16902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473" y="365126"/>
            <a:ext cx="2073275" cy="466725"/>
          </a:xfrm>
        </p:spPr>
        <p:txBody>
          <a:bodyPr/>
          <a:lstStyle/>
          <a:p>
            <a:pPr algn="l" eaLnBrk="1" hangingPunct="1"/>
            <a:r>
              <a:rPr lang="en-US" altLang="zh-TW" sz="4000" noProof="1" smtClean="0">
                <a:solidFill>
                  <a:srgbClr val="00B050"/>
                </a:solidFill>
                <a:cs typeface="Arial" panose="020B0604020202020204" pitchFamily="34" charset="0"/>
              </a:rPr>
              <a:t>Example</a:t>
            </a:r>
          </a:p>
        </p:txBody>
      </p:sp>
      <p:sp>
        <p:nvSpPr>
          <p:cNvPr id="30723" name="Text Box 3"/>
          <p:cNvSpPr txBox="1">
            <a:spLocks noChangeArrowheads="1"/>
          </p:cNvSpPr>
          <p:nvPr/>
        </p:nvSpPr>
        <p:spPr bwMode="auto">
          <a:xfrm>
            <a:off x="1474788" y="939800"/>
            <a:ext cx="5919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sz="2400" noProof="1"/>
              <a:t>Interaction between current-carrying wires</a:t>
            </a:r>
          </a:p>
        </p:txBody>
      </p:sp>
      <p:sp>
        <p:nvSpPr>
          <p:cNvPr id="30724" name="Rectangle 27"/>
          <p:cNvSpPr>
            <a:spLocks noChangeArrowheads="1"/>
          </p:cNvSpPr>
          <p:nvPr/>
        </p:nvSpPr>
        <p:spPr bwMode="auto">
          <a:xfrm>
            <a:off x="917575" y="1252538"/>
            <a:ext cx="8324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3200" dirty="0"/>
              <a:t>2 </a:t>
            </a:r>
            <a:r>
              <a:rPr lang="en-US" altLang="zh-TW" sz="3200" dirty="0"/>
              <a:t>parallel wires </a:t>
            </a:r>
            <a:r>
              <a:rPr lang="en-US" altLang="zh-TW" sz="3200" i="1" dirty="0"/>
              <a:t>A</a:t>
            </a:r>
            <a:r>
              <a:rPr lang="en-US" altLang="zh-TW" sz="3200" dirty="0"/>
              <a:t> &amp; </a:t>
            </a:r>
            <a:r>
              <a:rPr lang="en-US" altLang="zh-TW" sz="3200" i="1" dirty="0"/>
              <a:t>B,</a:t>
            </a:r>
            <a:r>
              <a:rPr lang="en-US" altLang="zh-TW" sz="3200" dirty="0"/>
              <a:t> carry the same size of current. </a:t>
            </a:r>
          </a:p>
        </p:txBody>
      </p:sp>
      <p:sp>
        <p:nvSpPr>
          <p:cNvPr id="30725" name="Rectangle 47"/>
          <p:cNvSpPr>
            <a:spLocks noChangeArrowheads="1"/>
          </p:cNvSpPr>
          <p:nvPr/>
        </p:nvSpPr>
        <p:spPr bwMode="auto">
          <a:xfrm>
            <a:off x="309563" y="4992688"/>
            <a:ext cx="8529637"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0" indent="-666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2800" dirty="0"/>
              <a:t>(</a:t>
            </a:r>
            <a:r>
              <a:rPr lang="en-US" altLang="zh-TW" sz="2800" dirty="0"/>
              <a:t>c)	Mark the direction of magnetic force acting on </a:t>
            </a:r>
            <a:r>
              <a:rPr lang="en-US" altLang="zh-TW" sz="2800" i="1" dirty="0"/>
              <a:t>B</a:t>
            </a:r>
            <a:r>
              <a:rPr lang="en-US" altLang="zh-TW" sz="2800" dirty="0"/>
              <a:t> due to magnetic field of the current through </a:t>
            </a:r>
            <a:r>
              <a:rPr lang="en-US" altLang="zh-TW" sz="2800" i="1" dirty="0"/>
              <a:t>A</a:t>
            </a:r>
            <a:r>
              <a:rPr lang="en-US" altLang="zh-TW" sz="2800" dirty="0"/>
              <a:t>.</a:t>
            </a:r>
          </a:p>
        </p:txBody>
      </p:sp>
      <p:sp>
        <p:nvSpPr>
          <p:cNvPr id="30726" name="Text Box 48"/>
          <p:cNvSpPr txBox="1">
            <a:spLocks noChangeArrowheads="1"/>
          </p:cNvSpPr>
          <p:nvPr/>
        </p:nvSpPr>
        <p:spPr bwMode="auto">
          <a:xfrm>
            <a:off x="3900488" y="467042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A</a:t>
            </a:r>
            <a:endParaRPr lang="en-US" altLang="zh-TW" sz="3200" i="1"/>
          </a:p>
        </p:txBody>
      </p:sp>
      <p:sp>
        <p:nvSpPr>
          <p:cNvPr id="30727" name="Text Box 49"/>
          <p:cNvSpPr txBox="1">
            <a:spLocks noChangeArrowheads="1"/>
          </p:cNvSpPr>
          <p:nvPr/>
        </p:nvSpPr>
        <p:spPr bwMode="auto">
          <a:xfrm>
            <a:off x="5043488" y="467042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B</a:t>
            </a:r>
            <a:endParaRPr lang="en-US" altLang="zh-TW" sz="3200" i="1"/>
          </a:p>
        </p:txBody>
      </p:sp>
      <p:grpSp>
        <p:nvGrpSpPr>
          <p:cNvPr id="30728" name="Group 50"/>
          <p:cNvGrpSpPr>
            <a:grpSpLocks/>
          </p:cNvGrpSpPr>
          <p:nvPr/>
        </p:nvGrpSpPr>
        <p:grpSpPr bwMode="auto">
          <a:xfrm flipH="1">
            <a:off x="2997200" y="2459038"/>
            <a:ext cx="2159000" cy="2159000"/>
            <a:chOff x="2612" y="2672"/>
            <a:chExt cx="1360" cy="1360"/>
          </a:xfrm>
        </p:grpSpPr>
        <p:sp>
          <p:nvSpPr>
            <p:cNvPr id="30747" name="Oval 51"/>
            <p:cNvSpPr>
              <a:spLocks noChangeArrowheads="1"/>
            </p:cNvSpPr>
            <p:nvPr/>
          </p:nvSpPr>
          <p:spPr bwMode="auto">
            <a:xfrm>
              <a:off x="2612" y="2672"/>
              <a:ext cx="1360" cy="1360"/>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8" name="Line 52"/>
            <p:cNvSpPr>
              <a:spLocks noChangeShapeType="1"/>
            </p:cNvSpPr>
            <p:nvPr/>
          </p:nvSpPr>
          <p:spPr bwMode="auto">
            <a:xfrm flipV="1">
              <a:off x="2615" y="3270"/>
              <a:ext cx="0" cy="123"/>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9" name="Line 53"/>
            <p:cNvSpPr>
              <a:spLocks noChangeShapeType="1"/>
            </p:cNvSpPr>
            <p:nvPr/>
          </p:nvSpPr>
          <p:spPr bwMode="auto">
            <a:xfrm>
              <a:off x="3972" y="3369"/>
              <a:ext cx="0" cy="62"/>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29" name="Group 54"/>
          <p:cNvGrpSpPr>
            <a:grpSpLocks/>
          </p:cNvGrpSpPr>
          <p:nvPr/>
        </p:nvGrpSpPr>
        <p:grpSpPr bwMode="auto">
          <a:xfrm flipH="1">
            <a:off x="3402013" y="2863850"/>
            <a:ext cx="1352550" cy="1352550"/>
            <a:chOff x="2867" y="2927"/>
            <a:chExt cx="852" cy="852"/>
          </a:xfrm>
        </p:grpSpPr>
        <p:sp>
          <p:nvSpPr>
            <p:cNvPr id="30744" name="Oval 55"/>
            <p:cNvSpPr>
              <a:spLocks noChangeArrowheads="1"/>
            </p:cNvSpPr>
            <p:nvPr/>
          </p:nvSpPr>
          <p:spPr bwMode="auto">
            <a:xfrm>
              <a:off x="2867" y="2927"/>
              <a:ext cx="852" cy="852"/>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5" name="Line 56"/>
            <p:cNvSpPr>
              <a:spLocks noChangeShapeType="1"/>
            </p:cNvSpPr>
            <p:nvPr/>
          </p:nvSpPr>
          <p:spPr bwMode="auto">
            <a:xfrm flipV="1">
              <a:off x="2871" y="3273"/>
              <a:ext cx="0" cy="12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6" name="Line 57"/>
            <p:cNvSpPr>
              <a:spLocks noChangeShapeType="1"/>
            </p:cNvSpPr>
            <p:nvPr/>
          </p:nvSpPr>
          <p:spPr bwMode="auto">
            <a:xfrm>
              <a:off x="3719" y="3369"/>
              <a:ext cx="0" cy="6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30" name="Group 58"/>
          <p:cNvGrpSpPr>
            <a:grpSpLocks/>
          </p:cNvGrpSpPr>
          <p:nvPr/>
        </p:nvGrpSpPr>
        <p:grpSpPr bwMode="auto">
          <a:xfrm flipH="1">
            <a:off x="3662363" y="3124200"/>
            <a:ext cx="827087" cy="827088"/>
            <a:chOff x="3031" y="3091"/>
            <a:chExt cx="521" cy="521"/>
          </a:xfrm>
        </p:grpSpPr>
        <p:sp>
          <p:nvSpPr>
            <p:cNvPr id="30741" name="Oval 59"/>
            <p:cNvSpPr>
              <a:spLocks noChangeArrowheads="1"/>
            </p:cNvSpPr>
            <p:nvPr/>
          </p:nvSpPr>
          <p:spPr bwMode="auto">
            <a:xfrm>
              <a:off x="3031" y="3091"/>
              <a:ext cx="521" cy="521"/>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42" name="Line 60"/>
            <p:cNvSpPr>
              <a:spLocks noChangeShapeType="1"/>
            </p:cNvSpPr>
            <p:nvPr/>
          </p:nvSpPr>
          <p:spPr bwMode="auto">
            <a:xfrm flipV="1">
              <a:off x="3033" y="3273"/>
              <a:ext cx="0" cy="109"/>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3" name="Line 61"/>
            <p:cNvSpPr>
              <a:spLocks noChangeShapeType="1"/>
            </p:cNvSpPr>
            <p:nvPr/>
          </p:nvSpPr>
          <p:spPr bwMode="auto">
            <a:xfrm>
              <a:off x="3552" y="3370"/>
              <a:ext cx="0" cy="55"/>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0731" name="Oval 62"/>
          <p:cNvSpPr>
            <a:spLocks noChangeArrowheads="1"/>
          </p:cNvSpPr>
          <p:nvPr/>
        </p:nvSpPr>
        <p:spPr bwMode="auto">
          <a:xfrm>
            <a:off x="3779838" y="3243263"/>
            <a:ext cx="588962" cy="588962"/>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
        <p:nvSpPr>
          <p:cNvPr id="30732" name="Oval 63"/>
          <p:cNvSpPr>
            <a:spLocks noChangeArrowheads="1"/>
          </p:cNvSpPr>
          <p:nvPr/>
        </p:nvSpPr>
        <p:spPr bwMode="auto">
          <a:xfrm>
            <a:off x="4892675" y="3243263"/>
            <a:ext cx="588963" cy="588962"/>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
        <p:nvSpPr>
          <p:cNvPr id="30733" name="Line 64"/>
          <p:cNvSpPr>
            <a:spLocks noChangeShapeType="1"/>
          </p:cNvSpPr>
          <p:nvPr/>
        </p:nvSpPr>
        <p:spPr bwMode="auto">
          <a:xfrm flipV="1">
            <a:off x="5195888" y="2652713"/>
            <a:ext cx="0" cy="8382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4" name="Text Box 65"/>
          <p:cNvSpPr txBox="1">
            <a:spLocks noChangeArrowheads="1"/>
          </p:cNvSpPr>
          <p:nvPr/>
        </p:nvSpPr>
        <p:spPr bwMode="auto">
          <a:xfrm>
            <a:off x="5253038" y="2366963"/>
            <a:ext cx="2476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a:solidFill>
                  <a:srgbClr val="D60093"/>
                </a:solidFill>
              </a:rPr>
              <a:t>field at </a:t>
            </a:r>
            <a:r>
              <a:rPr lang="en-US" altLang="zh-TW" b="1" i="1">
                <a:solidFill>
                  <a:srgbClr val="D60093"/>
                </a:solidFill>
              </a:rPr>
              <a:t>B</a:t>
            </a:r>
            <a:r>
              <a:rPr lang="en-US" altLang="zh-TW" b="1">
                <a:solidFill>
                  <a:srgbClr val="D60093"/>
                </a:solidFill>
              </a:rPr>
              <a:t> </a:t>
            </a:r>
            <a:r>
              <a:rPr lang="en-US" altLang="zh-TW" b="1"/>
              <a:t>due to current through </a:t>
            </a:r>
            <a:r>
              <a:rPr lang="en-US" altLang="zh-TW" b="1" i="1"/>
              <a:t>A</a:t>
            </a:r>
          </a:p>
        </p:txBody>
      </p:sp>
      <p:sp>
        <p:nvSpPr>
          <p:cNvPr id="170050" name="AutoShape 66"/>
          <p:cNvSpPr>
            <a:spLocks noChangeArrowheads="1"/>
          </p:cNvSpPr>
          <p:nvPr/>
        </p:nvSpPr>
        <p:spPr bwMode="auto">
          <a:xfrm>
            <a:off x="4586288" y="3300413"/>
            <a:ext cx="533400" cy="533400"/>
          </a:xfrm>
          <a:prstGeom prst="leftArrow">
            <a:avLst>
              <a:gd name="adj1" fmla="val 50000"/>
              <a:gd name="adj2" fmla="val 25000"/>
            </a:avLst>
          </a:prstGeom>
          <a:gradFill rotWithShape="0">
            <a:gsLst>
              <a:gs pos="0">
                <a:schemeClr val="tx2"/>
              </a:gs>
              <a:gs pos="100000">
                <a:schemeClr val="tx1"/>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0051" name="Text Box 67"/>
          <p:cNvSpPr txBox="1">
            <a:spLocks noChangeArrowheads="1"/>
          </p:cNvSpPr>
          <p:nvPr/>
        </p:nvSpPr>
        <p:spPr bwMode="auto">
          <a:xfrm>
            <a:off x="2679700" y="2019300"/>
            <a:ext cx="216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dirty="0"/>
              <a:t>magnetic force </a:t>
            </a:r>
            <a:endParaRPr lang="en-US" altLang="zh-TW" sz="3200" dirty="0"/>
          </a:p>
        </p:txBody>
      </p:sp>
      <p:sp>
        <p:nvSpPr>
          <p:cNvPr id="170052" name="Line 68"/>
          <p:cNvSpPr>
            <a:spLocks noChangeShapeType="1"/>
          </p:cNvSpPr>
          <p:nvPr/>
        </p:nvSpPr>
        <p:spPr bwMode="auto">
          <a:xfrm flipH="1" flipV="1">
            <a:off x="4224338" y="2328863"/>
            <a:ext cx="6096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additive="base">
                                        <p:cTn id="13" dur="500" fill="hold"/>
                                        <p:tgtEl>
                                          <p:spTgt spid="30723"/>
                                        </p:tgtEl>
                                        <p:attrNameLst>
                                          <p:attrName>ppt_x</p:attrName>
                                        </p:attrNameLst>
                                      </p:cBhvr>
                                      <p:tavLst>
                                        <p:tav tm="0">
                                          <p:val>
                                            <p:strVal val="#ppt_x"/>
                                          </p:val>
                                        </p:tav>
                                        <p:tav tm="100000">
                                          <p:val>
                                            <p:strVal val="#ppt_x"/>
                                          </p:val>
                                        </p:tav>
                                      </p:tavLst>
                                    </p:anim>
                                    <p:anim calcmode="lin" valueType="num">
                                      <p:cBhvr additive="base">
                                        <p:cTn id="14"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4"/>
                                        </p:tgtEl>
                                        <p:attrNameLst>
                                          <p:attrName>style.visibility</p:attrName>
                                        </p:attrNameLst>
                                      </p:cBhvr>
                                      <p:to>
                                        <p:strVal val="visible"/>
                                      </p:to>
                                    </p:set>
                                    <p:anim calcmode="lin" valueType="num">
                                      <p:cBhvr additive="base">
                                        <p:cTn id="19" dur="500" fill="hold"/>
                                        <p:tgtEl>
                                          <p:spTgt spid="30724"/>
                                        </p:tgtEl>
                                        <p:attrNameLst>
                                          <p:attrName>ppt_x</p:attrName>
                                        </p:attrNameLst>
                                      </p:cBhvr>
                                      <p:tavLst>
                                        <p:tav tm="0">
                                          <p:val>
                                            <p:strVal val="#ppt_x"/>
                                          </p:val>
                                        </p:tav>
                                        <p:tav tm="100000">
                                          <p:val>
                                            <p:strVal val="#ppt_x"/>
                                          </p:val>
                                        </p:tav>
                                      </p:tavLst>
                                    </p:anim>
                                    <p:anim calcmode="lin" valueType="num">
                                      <p:cBhvr additive="base">
                                        <p:cTn id="20"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5"/>
                                        </p:tgtEl>
                                        <p:attrNameLst>
                                          <p:attrName>style.visibility</p:attrName>
                                        </p:attrNameLst>
                                      </p:cBhvr>
                                      <p:to>
                                        <p:strVal val="visible"/>
                                      </p:to>
                                    </p:set>
                                    <p:anim calcmode="lin" valueType="num">
                                      <p:cBhvr additive="base">
                                        <p:cTn id="25" dur="500" fill="hold"/>
                                        <p:tgtEl>
                                          <p:spTgt spid="30725"/>
                                        </p:tgtEl>
                                        <p:attrNameLst>
                                          <p:attrName>ppt_x</p:attrName>
                                        </p:attrNameLst>
                                      </p:cBhvr>
                                      <p:tavLst>
                                        <p:tav tm="0">
                                          <p:val>
                                            <p:strVal val="#ppt_x"/>
                                          </p:val>
                                        </p:tav>
                                        <p:tav tm="100000">
                                          <p:val>
                                            <p:strVal val="#ppt_x"/>
                                          </p:val>
                                        </p:tav>
                                      </p:tavLst>
                                    </p:anim>
                                    <p:anim calcmode="lin" valueType="num">
                                      <p:cBhvr additive="base">
                                        <p:cTn id="26"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70050"/>
                                        </p:tgtEl>
                                        <p:attrNameLst>
                                          <p:attrName>style.visibility</p:attrName>
                                        </p:attrNameLst>
                                      </p:cBhvr>
                                      <p:to>
                                        <p:strVal val="visible"/>
                                      </p:to>
                                    </p:set>
                                    <p:animEffect transition="in" filter="slide(fromRight)">
                                      <p:cBhvr>
                                        <p:cTn id="31" dur="500"/>
                                        <p:tgtEl>
                                          <p:spTgt spid="17005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70052"/>
                                        </p:tgtEl>
                                        <p:attrNameLst>
                                          <p:attrName>style.visibility</p:attrName>
                                        </p:attrNameLst>
                                      </p:cBhvr>
                                      <p:to>
                                        <p:strVal val="visible"/>
                                      </p:to>
                                    </p:set>
                                    <p:animEffect transition="in" filter="wipe(down)">
                                      <p:cBhvr>
                                        <p:cTn id="35" dur="500"/>
                                        <p:tgtEl>
                                          <p:spTgt spid="170052"/>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499"/>
                                          </p:stCondLst>
                                        </p:cTn>
                                        <p:tgtEl>
                                          <p:spTgt spid="170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P spid="30724" grpId="0"/>
      <p:bldP spid="30725" grpId="0"/>
      <p:bldP spid="170050" grpId="0" animBg="1"/>
      <p:bldP spid="17005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0600" y="210343"/>
            <a:ext cx="2162175" cy="476251"/>
          </a:xfrm>
        </p:spPr>
        <p:txBody>
          <a:bodyPr/>
          <a:lstStyle/>
          <a:p>
            <a:pPr algn="l" eaLnBrk="1" hangingPunct="1"/>
            <a:r>
              <a:rPr lang="en-US" altLang="zh-TW" noProof="1" smtClean="0">
                <a:solidFill>
                  <a:srgbClr val="00B050"/>
                </a:solidFill>
                <a:cs typeface="Arial" panose="020B0604020202020204" pitchFamily="34" charset="0"/>
              </a:rPr>
              <a:t>Example</a:t>
            </a:r>
          </a:p>
        </p:txBody>
      </p:sp>
      <p:sp>
        <p:nvSpPr>
          <p:cNvPr id="31747" name="Text Box 3"/>
          <p:cNvSpPr txBox="1">
            <a:spLocks noChangeArrowheads="1"/>
          </p:cNvSpPr>
          <p:nvPr/>
        </p:nvSpPr>
        <p:spPr bwMode="auto">
          <a:xfrm>
            <a:off x="1346200" y="823913"/>
            <a:ext cx="498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noProof="1"/>
              <a:t>Interaction between current-carrying wires</a:t>
            </a:r>
          </a:p>
        </p:txBody>
      </p:sp>
      <p:sp>
        <p:nvSpPr>
          <p:cNvPr id="31748" name="Rectangle 27"/>
          <p:cNvSpPr>
            <a:spLocks noChangeArrowheads="1"/>
          </p:cNvSpPr>
          <p:nvPr/>
        </p:nvSpPr>
        <p:spPr bwMode="auto">
          <a:xfrm>
            <a:off x="889000" y="1252538"/>
            <a:ext cx="82819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3200" dirty="0"/>
              <a:t>2 </a:t>
            </a:r>
            <a:r>
              <a:rPr lang="en-US" altLang="zh-TW" sz="3200" dirty="0"/>
              <a:t>parallel wires </a:t>
            </a:r>
            <a:r>
              <a:rPr lang="en-US" altLang="zh-TW" sz="3200" i="1" dirty="0"/>
              <a:t>A</a:t>
            </a:r>
            <a:r>
              <a:rPr lang="en-US" altLang="zh-TW" sz="3200" dirty="0"/>
              <a:t> &amp; </a:t>
            </a:r>
            <a:r>
              <a:rPr lang="en-US" altLang="zh-TW" sz="3200" i="1" dirty="0"/>
              <a:t>B,</a:t>
            </a:r>
            <a:r>
              <a:rPr lang="en-US" altLang="zh-TW" sz="3200" dirty="0"/>
              <a:t> carry the same size of current. </a:t>
            </a:r>
          </a:p>
        </p:txBody>
      </p:sp>
      <p:sp>
        <p:nvSpPr>
          <p:cNvPr id="31749" name="Rectangle 50"/>
          <p:cNvSpPr>
            <a:spLocks noChangeArrowheads="1"/>
          </p:cNvSpPr>
          <p:nvPr/>
        </p:nvSpPr>
        <p:spPr bwMode="auto">
          <a:xfrm>
            <a:off x="614363" y="5033963"/>
            <a:ext cx="8529637"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0" indent="-666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3200" dirty="0"/>
              <a:t>(</a:t>
            </a:r>
            <a:r>
              <a:rPr lang="en-US" altLang="zh-TW" sz="3200" dirty="0"/>
              <a:t>d)	Deduce the direction of magnetic force acting on </a:t>
            </a:r>
            <a:r>
              <a:rPr lang="en-US" altLang="zh-TW" sz="3200" i="1" dirty="0"/>
              <a:t>A</a:t>
            </a:r>
            <a:r>
              <a:rPr lang="en-US" altLang="zh-TW" sz="3200" dirty="0"/>
              <a:t> due to magnetic field of the current through </a:t>
            </a:r>
            <a:r>
              <a:rPr lang="en-US" altLang="zh-TW" sz="3200" i="1" dirty="0"/>
              <a:t>B</a:t>
            </a:r>
            <a:r>
              <a:rPr lang="en-US" altLang="zh-TW" sz="3200" dirty="0"/>
              <a:t>.</a:t>
            </a:r>
          </a:p>
        </p:txBody>
      </p:sp>
      <p:sp>
        <p:nvSpPr>
          <p:cNvPr id="31750" name="Text Box 51"/>
          <p:cNvSpPr txBox="1">
            <a:spLocks noChangeArrowheads="1"/>
          </p:cNvSpPr>
          <p:nvPr/>
        </p:nvSpPr>
        <p:spPr bwMode="auto">
          <a:xfrm>
            <a:off x="3900488" y="4684713"/>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A</a:t>
            </a:r>
            <a:endParaRPr lang="en-US" altLang="zh-TW" sz="3200" i="1"/>
          </a:p>
        </p:txBody>
      </p:sp>
      <p:sp>
        <p:nvSpPr>
          <p:cNvPr id="31751" name="Text Box 52"/>
          <p:cNvSpPr txBox="1">
            <a:spLocks noChangeArrowheads="1"/>
          </p:cNvSpPr>
          <p:nvPr/>
        </p:nvSpPr>
        <p:spPr bwMode="auto">
          <a:xfrm>
            <a:off x="5043488" y="4684713"/>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B</a:t>
            </a:r>
            <a:endParaRPr lang="en-US" altLang="zh-TW" sz="3200" i="1"/>
          </a:p>
        </p:txBody>
      </p:sp>
      <p:grpSp>
        <p:nvGrpSpPr>
          <p:cNvPr id="31752" name="Group 53"/>
          <p:cNvGrpSpPr>
            <a:grpSpLocks/>
          </p:cNvGrpSpPr>
          <p:nvPr/>
        </p:nvGrpSpPr>
        <p:grpSpPr bwMode="auto">
          <a:xfrm flipH="1">
            <a:off x="2997200" y="2473325"/>
            <a:ext cx="2159000" cy="2159000"/>
            <a:chOff x="2612" y="2672"/>
            <a:chExt cx="1360" cy="1360"/>
          </a:xfrm>
        </p:grpSpPr>
        <p:sp>
          <p:nvSpPr>
            <p:cNvPr id="31772" name="Oval 54"/>
            <p:cNvSpPr>
              <a:spLocks noChangeArrowheads="1"/>
            </p:cNvSpPr>
            <p:nvPr/>
          </p:nvSpPr>
          <p:spPr bwMode="auto">
            <a:xfrm>
              <a:off x="2612" y="2672"/>
              <a:ext cx="1360" cy="1360"/>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3" name="Line 55"/>
            <p:cNvSpPr>
              <a:spLocks noChangeShapeType="1"/>
            </p:cNvSpPr>
            <p:nvPr/>
          </p:nvSpPr>
          <p:spPr bwMode="auto">
            <a:xfrm flipV="1">
              <a:off x="2615" y="3270"/>
              <a:ext cx="0" cy="123"/>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4" name="Line 56"/>
            <p:cNvSpPr>
              <a:spLocks noChangeShapeType="1"/>
            </p:cNvSpPr>
            <p:nvPr/>
          </p:nvSpPr>
          <p:spPr bwMode="auto">
            <a:xfrm>
              <a:off x="3972" y="3369"/>
              <a:ext cx="0" cy="62"/>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53" name="Group 57"/>
          <p:cNvGrpSpPr>
            <a:grpSpLocks/>
          </p:cNvGrpSpPr>
          <p:nvPr/>
        </p:nvGrpSpPr>
        <p:grpSpPr bwMode="auto">
          <a:xfrm flipH="1">
            <a:off x="3402013" y="2878138"/>
            <a:ext cx="1352550" cy="1352550"/>
            <a:chOff x="2867" y="2927"/>
            <a:chExt cx="852" cy="852"/>
          </a:xfrm>
        </p:grpSpPr>
        <p:sp>
          <p:nvSpPr>
            <p:cNvPr id="31769" name="Oval 58"/>
            <p:cNvSpPr>
              <a:spLocks noChangeArrowheads="1"/>
            </p:cNvSpPr>
            <p:nvPr/>
          </p:nvSpPr>
          <p:spPr bwMode="auto">
            <a:xfrm>
              <a:off x="2867" y="2927"/>
              <a:ext cx="852" cy="852"/>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0" name="Line 59"/>
            <p:cNvSpPr>
              <a:spLocks noChangeShapeType="1"/>
            </p:cNvSpPr>
            <p:nvPr/>
          </p:nvSpPr>
          <p:spPr bwMode="auto">
            <a:xfrm flipV="1">
              <a:off x="2871" y="3273"/>
              <a:ext cx="0" cy="12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1" name="Line 60"/>
            <p:cNvSpPr>
              <a:spLocks noChangeShapeType="1"/>
            </p:cNvSpPr>
            <p:nvPr/>
          </p:nvSpPr>
          <p:spPr bwMode="auto">
            <a:xfrm>
              <a:off x="3719" y="3369"/>
              <a:ext cx="0" cy="6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54" name="Group 61"/>
          <p:cNvGrpSpPr>
            <a:grpSpLocks/>
          </p:cNvGrpSpPr>
          <p:nvPr/>
        </p:nvGrpSpPr>
        <p:grpSpPr bwMode="auto">
          <a:xfrm flipH="1">
            <a:off x="3662363" y="3138488"/>
            <a:ext cx="827087" cy="827087"/>
            <a:chOff x="3031" y="3091"/>
            <a:chExt cx="521" cy="521"/>
          </a:xfrm>
        </p:grpSpPr>
        <p:sp>
          <p:nvSpPr>
            <p:cNvPr id="31766" name="Oval 62"/>
            <p:cNvSpPr>
              <a:spLocks noChangeArrowheads="1"/>
            </p:cNvSpPr>
            <p:nvPr/>
          </p:nvSpPr>
          <p:spPr bwMode="auto">
            <a:xfrm>
              <a:off x="3031" y="3091"/>
              <a:ext cx="521" cy="521"/>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7" name="Line 63"/>
            <p:cNvSpPr>
              <a:spLocks noChangeShapeType="1"/>
            </p:cNvSpPr>
            <p:nvPr/>
          </p:nvSpPr>
          <p:spPr bwMode="auto">
            <a:xfrm flipV="1">
              <a:off x="3033" y="3273"/>
              <a:ext cx="0" cy="109"/>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8" name="Line 64"/>
            <p:cNvSpPr>
              <a:spLocks noChangeShapeType="1"/>
            </p:cNvSpPr>
            <p:nvPr/>
          </p:nvSpPr>
          <p:spPr bwMode="auto">
            <a:xfrm>
              <a:off x="3552" y="3370"/>
              <a:ext cx="0" cy="55"/>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1755" name="Oval 65"/>
          <p:cNvSpPr>
            <a:spLocks noChangeArrowheads="1"/>
          </p:cNvSpPr>
          <p:nvPr/>
        </p:nvSpPr>
        <p:spPr bwMode="auto">
          <a:xfrm>
            <a:off x="3779838" y="3257550"/>
            <a:ext cx="588962" cy="588963"/>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
        <p:nvSpPr>
          <p:cNvPr id="31756" name="Oval 66"/>
          <p:cNvSpPr>
            <a:spLocks noChangeArrowheads="1"/>
          </p:cNvSpPr>
          <p:nvPr/>
        </p:nvSpPr>
        <p:spPr bwMode="auto">
          <a:xfrm>
            <a:off x="4892675" y="3257550"/>
            <a:ext cx="588963" cy="588963"/>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
        <p:nvSpPr>
          <p:cNvPr id="31757" name="Line 67"/>
          <p:cNvSpPr>
            <a:spLocks noChangeShapeType="1"/>
          </p:cNvSpPr>
          <p:nvPr/>
        </p:nvSpPr>
        <p:spPr bwMode="auto">
          <a:xfrm flipV="1">
            <a:off x="5195888" y="2667000"/>
            <a:ext cx="0" cy="8382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8" name="Text Box 68"/>
          <p:cNvSpPr txBox="1">
            <a:spLocks noChangeArrowheads="1"/>
          </p:cNvSpPr>
          <p:nvPr/>
        </p:nvSpPr>
        <p:spPr bwMode="auto">
          <a:xfrm>
            <a:off x="5253038" y="2381250"/>
            <a:ext cx="2476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a:solidFill>
                  <a:srgbClr val="D60093"/>
                </a:solidFill>
              </a:rPr>
              <a:t>field at </a:t>
            </a:r>
            <a:r>
              <a:rPr lang="en-US" altLang="zh-TW" b="1" i="1">
                <a:solidFill>
                  <a:srgbClr val="D60093"/>
                </a:solidFill>
              </a:rPr>
              <a:t>B</a:t>
            </a:r>
            <a:r>
              <a:rPr lang="en-US" altLang="zh-TW" b="1">
                <a:solidFill>
                  <a:srgbClr val="008000"/>
                </a:solidFill>
              </a:rPr>
              <a:t> </a:t>
            </a:r>
            <a:r>
              <a:rPr lang="en-US" altLang="zh-TW" b="1"/>
              <a:t>due to current through </a:t>
            </a:r>
            <a:r>
              <a:rPr lang="en-US" altLang="zh-TW" b="1" i="1"/>
              <a:t>A</a:t>
            </a:r>
          </a:p>
        </p:txBody>
      </p:sp>
      <p:sp>
        <p:nvSpPr>
          <p:cNvPr id="31759" name="AutoShape 69"/>
          <p:cNvSpPr>
            <a:spLocks noChangeArrowheads="1"/>
          </p:cNvSpPr>
          <p:nvPr/>
        </p:nvSpPr>
        <p:spPr bwMode="auto">
          <a:xfrm>
            <a:off x="4586288" y="3314700"/>
            <a:ext cx="533400" cy="533400"/>
          </a:xfrm>
          <a:prstGeom prst="leftArrow">
            <a:avLst>
              <a:gd name="adj1" fmla="val 50000"/>
              <a:gd name="adj2" fmla="val 25000"/>
            </a:avLst>
          </a:prstGeom>
          <a:gradFill rotWithShape="0">
            <a:gsLst>
              <a:gs pos="0">
                <a:schemeClr val="tx2"/>
              </a:gs>
              <a:gs pos="100000">
                <a:schemeClr val="tx1"/>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60" name="Text Box 70"/>
          <p:cNvSpPr txBox="1">
            <a:spLocks noChangeArrowheads="1"/>
          </p:cNvSpPr>
          <p:nvPr/>
        </p:nvSpPr>
        <p:spPr bwMode="auto">
          <a:xfrm>
            <a:off x="2679700" y="2033588"/>
            <a:ext cx="216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a:t>magnetic force </a:t>
            </a:r>
            <a:endParaRPr lang="en-US" altLang="zh-TW" sz="3200"/>
          </a:p>
        </p:txBody>
      </p:sp>
      <p:sp>
        <p:nvSpPr>
          <p:cNvPr id="31761" name="Line 71"/>
          <p:cNvSpPr>
            <a:spLocks noChangeShapeType="1"/>
          </p:cNvSpPr>
          <p:nvPr/>
        </p:nvSpPr>
        <p:spPr bwMode="auto">
          <a:xfrm flipH="1" flipV="1">
            <a:off x="4224338" y="2343150"/>
            <a:ext cx="6096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80" name="AutoShape 72"/>
          <p:cNvSpPr>
            <a:spLocks noChangeArrowheads="1"/>
          </p:cNvSpPr>
          <p:nvPr/>
        </p:nvSpPr>
        <p:spPr bwMode="auto">
          <a:xfrm rot="10800000">
            <a:off x="4062413" y="3316288"/>
            <a:ext cx="533400" cy="533400"/>
          </a:xfrm>
          <a:prstGeom prst="leftArrow">
            <a:avLst>
              <a:gd name="adj1" fmla="val 50000"/>
              <a:gd name="adj2" fmla="val 25000"/>
            </a:avLst>
          </a:prstGeom>
          <a:gradFill rotWithShape="0">
            <a:gsLst>
              <a:gs pos="0">
                <a:schemeClr val="accent1"/>
              </a:gs>
              <a:gs pos="100000">
                <a:schemeClr val="tx2"/>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1081" name="Line 73"/>
          <p:cNvSpPr>
            <a:spLocks noChangeShapeType="1"/>
          </p:cNvSpPr>
          <p:nvPr/>
        </p:nvSpPr>
        <p:spPr bwMode="auto">
          <a:xfrm rot="10800000" flipV="1">
            <a:off x="4076700" y="3562350"/>
            <a:ext cx="0" cy="8382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82" name="Text Box 74"/>
          <p:cNvSpPr txBox="1">
            <a:spLocks noChangeArrowheads="1"/>
          </p:cNvSpPr>
          <p:nvPr/>
        </p:nvSpPr>
        <p:spPr bwMode="auto">
          <a:xfrm>
            <a:off x="1393825" y="3943350"/>
            <a:ext cx="2525713" cy="701675"/>
          </a:xfrm>
          <a:prstGeom prst="rect">
            <a:avLst/>
          </a:prstGeom>
          <a:solidFill>
            <a:schemeClr val="bg1">
              <a:alpha val="50195"/>
            </a:schemeClr>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a:solidFill>
                  <a:srgbClr val="D60093"/>
                </a:solidFill>
              </a:rPr>
              <a:t>field at </a:t>
            </a:r>
            <a:r>
              <a:rPr lang="en-US" altLang="zh-TW" b="1" i="1">
                <a:solidFill>
                  <a:srgbClr val="D60093"/>
                </a:solidFill>
              </a:rPr>
              <a:t>A</a:t>
            </a:r>
            <a:r>
              <a:rPr lang="en-US" altLang="zh-TW" b="1">
                <a:solidFill>
                  <a:srgbClr val="008000"/>
                </a:solidFill>
              </a:rPr>
              <a:t> </a:t>
            </a:r>
            <a:r>
              <a:rPr lang="en-US" altLang="zh-TW" b="1"/>
              <a:t>due to current through </a:t>
            </a:r>
            <a:r>
              <a:rPr lang="en-US" altLang="zh-TW" b="1" i="1"/>
              <a:t>B</a:t>
            </a:r>
          </a:p>
        </p:txBody>
      </p:sp>
      <p:sp>
        <p:nvSpPr>
          <p:cNvPr id="171083" name="Line 75"/>
          <p:cNvSpPr>
            <a:spLocks noChangeShapeType="1"/>
          </p:cNvSpPr>
          <p:nvPr/>
        </p:nvSpPr>
        <p:spPr bwMode="auto">
          <a:xfrm flipH="1" flipV="1">
            <a:off x="4229100" y="2347913"/>
            <a:ext cx="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additive="base">
                                        <p:cTn id="13" dur="500" fill="hold"/>
                                        <p:tgtEl>
                                          <p:spTgt spid="31747"/>
                                        </p:tgtEl>
                                        <p:attrNameLst>
                                          <p:attrName>ppt_x</p:attrName>
                                        </p:attrNameLst>
                                      </p:cBhvr>
                                      <p:tavLst>
                                        <p:tav tm="0">
                                          <p:val>
                                            <p:strVal val="#ppt_x"/>
                                          </p:val>
                                        </p:tav>
                                        <p:tav tm="100000">
                                          <p:val>
                                            <p:strVal val="#ppt_x"/>
                                          </p:val>
                                        </p:tav>
                                      </p:tavLst>
                                    </p:anim>
                                    <p:anim calcmode="lin" valueType="num">
                                      <p:cBhvr additive="base">
                                        <p:cTn id="14"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ppt_x"/>
                                          </p:val>
                                        </p:tav>
                                        <p:tav tm="100000">
                                          <p:val>
                                            <p:strVal val="#ppt_x"/>
                                          </p:val>
                                        </p:tav>
                                      </p:tavLst>
                                    </p:anim>
                                    <p:anim calcmode="lin" valueType="num">
                                      <p:cBhvr additive="base">
                                        <p:cTn id="20"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9"/>
                                        </p:tgtEl>
                                        <p:attrNameLst>
                                          <p:attrName>style.visibility</p:attrName>
                                        </p:attrNameLst>
                                      </p:cBhvr>
                                      <p:to>
                                        <p:strVal val="visible"/>
                                      </p:to>
                                    </p:set>
                                    <p:anim calcmode="lin" valueType="num">
                                      <p:cBhvr additive="base">
                                        <p:cTn id="25" dur="500" fill="hold"/>
                                        <p:tgtEl>
                                          <p:spTgt spid="31749"/>
                                        </p:tgtEl>
                                        <p:attrNameLst>
                                          <p:attrName>ppt_x</p:attrName>
                                        </p:attrNameLst>
                                      </p:cBhvr>
                                      <p:tavLst>
                                        <p:tav tm="0">
                                          <p:val>
                                            <p:strVal val="#ppt_x"/>
                                          </p:val>
                                        </p:tav>
                                        <p:tav tm="100000">
                                          <p:val>
                                            <p:strVal val="#ppt_x"/>
                                          </p:val>
                                        </p:tav>
                                      </p:tavLst>
                                    </p:anim>
                                    <p:anim calcmode="lin" valueType="num">
                                      <p:cBhvr additive="base">
                                        <p:cTn id="26"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71081"/>
                                        </p:tgtEl>
                                        <p:attrNameLst>
                                          <p:attrName>style.visibility</p:attrName>
                                        </p:attrNameLst>
                                      </p:cBhvr>
                                      <p:to>
                                        <p:strVal val="visible"/>
                                      </p:to>
                                    </p:set>
                                    <p:animEffect transition="in" filter="wipe(up)">
                                      <p:cBhvr>
                                        <p:cTn id="31" dur="500"/>
                                        <p:tgtEl>
                                          <p:spTgt spid="171081"/>
                                        </p:tgtEl>
                                      </p:cBhvr>
                                    </p:animEffect>
                                  </p:childTnLst>
                                </p:cTn>
                              </p:par>
                            </p:childTnLst>
                          </p:cTn>
                        </p:par>
                        <p:par>
                          <p:cTn id="32" fill="hold">
                            <p:stCondLst>
                              <p:cond delay="500"/>
                            </p:stCondLst>
                            <p:childTnLst>
                              <p:par>
                                <p:cTn id="33" presetID="5" presetClass="entr" presetSubtype="10" fill="hold" grpId="0" nodeType="afterEffect">
                                  <p:stCondLst>
                                    <p:cond delay="0"/>
                                  </p:stCondLst>
                                  <p:childTnLst>
                                    <p:set>
                                      <p:cBhvr>
                                        <p:cTn id="34" dur="1" fill="hold">
                                          <p:stCondLst>
                                            <p:cond delay="0"/>
                                          </p:stCondLst>
                                        </p:cTn>
                                        <p:tgtEl>
                                          <p:spTgt spid="171082"/>
                                        </p:tgtEl>
                                        <p:attrNameLst>
                                          <p:attrName>style.visibility</p:attrName>
                                        </p:attrNameLst>
                                      </p:cBhvr>
                                      <p:to>
                                        <p:strVal val="visible"/>
                                      </p:to>
                                    </p:set>
                                    <p:animEffect transition="in" filter="checkerboard(across)">
                                      <p:cBhvr>
                                        <p:cTn id="35" dur="500"/>
                                        <p:tgtEl>
                                          <p:spTgt spid="171082"/>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71080"/>
                                        </p:tgtEl>
                                        <p:attrNameLst>
                                          <p:attrName>style.visibility</p:attrName>
                                        </p:attrNameLst>
                                      </p:cBhvr>
                                      <p:to>
                                        <p:strVal val="visible"/>
                                      </p:to>
                                    </p:set>
                                    <p:animEffect transition="in" filter="slide(fromLeft)">
                                      <p:cBhvr>
                                        <p:cTn id="40" dur="500"/>
                                        <p:tgtEl>
                                          <p:spTgt spid="171080"/>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499"/>
                                          </p:stCondLst>
                                        </p:cTn>
                                        <p:tgtEl>
                                          <p:spTgt spid="171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p:bldP spid="31748" grpId="0"/>
      <p:bldP spid="31749" grpId="0"/>
      <p:bldP spid="171080" grpId="0" animBg="1"/>
      <p:bldP spid="17108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123825"/>
            <a:ext cx="3032125" cy="707231"/>
          </a:xfrm>
        </p:spPr>
        <p:txBody>
          <a:bodyPr/>
          <a:lstStyle/>
          <a:p>
            <a:pPr eaLnBrk="1" hangingPunct="1"/>
            <a:r>
              <a:rPr lang="en-US" altLang="zh-TW" noProof="1" smtClean="0">
                <a:solidFill>
                  <a:srgbClr val="00B050"/>
                </a:solidFill>
                <a:cs typeface="Arial" panose="020B0604020202020204" pitchFamily="34" charset="0"/>
              </a:rPr>
              <a:t>Example</a:t>
            </a:r>
          </a:p>
        </p:txBody>
      </p:sp>
      <p:sp>
        <p:nvSpPr>
          <p:cNvPr id="32771" name="Text Box 3"/>
          <p:cNvSpPr txBox="1">
            <a:spLocks noChangeArrowheads="1"/>
          </p:cNvSpPr>
          <p:nvPr/>
        </p:nvSpPr>
        <p:spPr bwMode="auto">
          <a:xfrm>
            <a:off x="1331913" y="852488"/>
            <a:ext cx="4983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noProof="1"/>
              <a:t>Interaction between current-carrying wires</a:t>
            </a:r>
          </a:p>
        </p:txBody>
      </p:sp>
      <p:sp>
        <p:nvSpPr>
          <p:cNvPr id="32772" name="Rectangle 27"/>
          <p:cNvSpPr>
            <a:spLocks noChangeArrowheads="1"/>
          </p:cNvSpPr>
          <p:nvPr/>
        </p:nvSpPr>
        <p:spPr bwMode="auto">
          <a:xfrm>
            <a:off x="960438" y="1252538"/>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3200" dirty="0"/>
              <a:t>2 </a:t>
            </a:r>
            <a:r>
              <a:rPr lang="en-US" altLang="zh-TW" sz="3200" dirty="0"/>
              <a:t>parallel wires </a:t>
            </a:r>
            <a:r>
              <a:rPr lang="en-US" altLang="zh-TW" sz="3200" i="1" dirty="0"/>
              <a:t>A</a:t>
            </a:r>
            <a:r>
              <a:rPr lang="en-US" altLang="zh-TW" sz="3200" dirty="0"/>
              <a:t> &amp; </a:t>
            </a:r>
            <a:r>
              <a:rPr lang="en-US" altLang="zh-TW" sz="3200" i="1" dirty="0"/>
              <a:t>B,</a:t>
            </a:r>
            <a:r>
              <a:rPr lang="en-US" altLang="zh-TW" sz="3200" dirty="0"/>
              <a:t> carry same size of current. </a:t>
            </a:r>
          </a:p>
        </p:txBody>
      </p:sp>
      <p:sp>
        <p:nvSpPr>
          <p:cNvPr id="32773" name="Rectangle 28"/>
          <p:cNvSpPr>
            <a:spLocks noChangeArrowheads="1"/>
          </p:cNvSpPr>
          <p:nvPr/>
        </p:nvSpPr>
        <p:spPr bwMode="auto">
          <a:xfrm>
            <a:off x="614363" y="5033963"/>
            <a:ext cx="85296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0" indent="-666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TW" altLang="en-US" sz="3200" dirty="0"/>
              <a:t>(</a:t>
            </a:r>
            <a:r>
              <a:rPr lang="en-US" altLang="zh-TW" sz="3200" dirty="0"/>
              <a:t>e)	Do </a:t>
            </a:r>
            <a:r>
              <a:rPr lang="en-US" altLang="zh-TW" sz="3200" i="1" dirty="0"/>
              <a:t>A</a:t>
            </a:r>
            <a:r>
              <a:rPr lang="en-US" altLang="zh-TW" sz="3200" dirty="0"/>
              <a:t> &amp; </a:t>
            </a:r>
            <a:r>
              <a:rPr lang="en-US" altLang="zh-TW" sz="3200" i="1" dirty="0"/>
              <a:t>B</a:t>
            </a:r>
            <a:r>
              <a:rPr lang="en-US" altLang="zh-TW" sz="3200" dirty="0"/>
              <a:t> attract or repel each other?</a:t>
            </a:r>
          </a:p>
        </p:txBody>
      </p:sp>
      <p:sp>
        <p:nvSpPr>
          <p:cNvPr id="32774" name="Text Box 29"/>
          <p:cNvSpPr txBox="1">
            <a:spLocks noChangeArrowheads="1"/>
          </p:cNvSpPr>
          <p:nvPr/>
        </p:nvSpPr>
        <p:spPr bwMode="auto">
          <a:xfrm>
            <a:off x="3900488" y="4699000"/>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A</a:t>
            </a:r>
            <a:endParaRPr lang="en-US" altLang="zh-TW" sz="3200" i="1"/>
          </a:p>
        </p:txBody>
      </p:sp>
      <p:sp>
        <p:nvSpPr>
          <p:cNvPr id="32775" name="Text Box 30"/>
          <p:cNvSpPr txBox="1">
            <a:spLocks noChangeArrowheads="1"/>
          </p:cNvSpPr>
          <p:nvPr/>
        </p:nvSpPr>
        <p:spPr bwMode="auto">
          <a:xfrm>
            <a:off x="5043488" y="4699000"/>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i="1"/>
              <a:t>B</a:t>
            </a:r>
            <a:endParaRPr lang="en-US" altLang="zh-TW" sz="3200" i="1"/>
          </a:p>
        </p:txBody>
      </p:sp>
      <p:grpSp>
        <p:nvGrpSpPr>
          <p:cNvPr id="32776" name="Group 31"/>
          <p:cNvGrpSpPr>
            <a:grpSpLocks/>
          </p:cNvGrpSpPr>
          <p:nvPr/>
        </p:nvGrpSpPr>
        <p:grpSpPr bwMode="auto">
          <a:xfrm flipH="1">
            <a:off x="2997200" y="2487613"/>
            <a:ext cx="2159000" cy="2159000"/>
            <a:chOff x="2612" y="2672"/>
            <a:chExt cx="1360" cy="1360"/>
          </a:xfrm>
        </p:grpSpPr>
        <p:sp>
          <p:nvSpPr>
            <p:cNvPr id="32797" name="Oval 32"/>
            <p:cNvSpPr>
              <a:spLocks noChangeArrowheads="1"/>
            </p:cNvSpPr>
            <p:nvPr/>
          </p:nvSpPr>
          <p:spPr bwMode="auto">
            <a:xfrm>
              <a:off x="2612" y="2672"/>
              <a:ext cx="1360" cy="1360"/>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8" name="Line 33"/>
            <p:cNvSpPr>
              <a:spLocks noChangeShapeType="1"/>
            </p:cNvSpPr>
            <p:nvPr/>
          </p:nvSpPr>
          <p:spPr bwMode="auto">
            <a:xfrm flipV="1">
              <a:off x="2615" y="3270"/>
              <a:ext cx="0" cy="123"/>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4"/>
            <p:cNvSpPr>
              <a:spLocks noChangeShapeType="1"/>
            </p:cNvSpPr>
            <p:nvPr/>
          </p:nvSpPr>
          <p:spPr bwMode="auto">
            <a:xfrm>
              <a:off x="3972" y="3369"/>
              <a:ext cx="0" cy="62"/>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77" name="Group 35"/>
          <p:cNvGrpSpPr>
            <a:grpSpLocks/>
          </p:cNvGrpSpPr>
          <p:nvPr/>
        </p:nvGrpSpPr>
        <p:grpSpPr bwMode="auto">
          <a:xfrm flipH="1">
            <a:off x="3402013" y="2892425"/>
            <a:ext cx="1352550" cy="1352550"/>
            <a:chOff x="2867" y="2927"/>
            <a:chExt cx="852" cy="852"/>
          </a:xfrm>
        </p:grpSpPr>
        <p:sp>
          <p:nvSpPr>
            <p:cNvPr id="32794" name="Oval 36"/>
            <p:cNvSpPr>
              <a:spLocks noChangeArrowheads="1"/>
            </p:cNvSpPr>
            <p:nvPr/>
          </p:nvSpPr>
          <p:spPr bwMode="auto">
            <a:xfrm>
              <a:off x="2867" y="2927"/>
              <a:ext cx="852" cy="852"/>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5" name="Line 37"/>
            <p:cNvSpPr>
              <a:spLocks noChangeShapeType="1"/>
            </p:cNvSpPr>
            <p:nvPr/>
          </p:nvSpPr>
          <p:spPr bwMode="auto">
            <a:xfrm flipV="1">
              <a:off x="2871" y="3273"/>
              <a:ext cx="0" cy="12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6" name="Line 38"/>
            <p:cNvSpPr>
              <a:spLocks noChangeShapeType="1"/>
            </p:cNvSpPr>
            <p:nvPr/>
          </p:nvSpPr>
          <p:spPr bwMode="auto">
            <a:xfrm>
              <a:off x="3719" y="3369"/>
              <a:ext cx="0" cy="6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78" name="Group 39"/>
          <p:cNvGrpSpPr>
            <a:grpSpLocks/>
          </p:cNvGrpSpPr>
          <p:nvPr/>
        </p:nvGrpSpPr>
        <p:grpSpPr bwMode="auto">
          <a:xfrm flipH="1">
            <a:off x="3662363" y="3152775"/>
            <a:ext cx="827087" cy="827088"/>
            <a:chOff x="3031" y="3091"/>
            <a:chExt cx="521" cy="521"/>
          </a:xfrm>
        </p:grpSpPr>
        <p:sp>
          <p:nvSpPr>
            <p:cNvPr id="32791" name="Oval 40"/>
            <p:cNvSpPr>
              <a:spLocks noChangeArrowheads="1"/>
            </p:cNvSpPr>
            <p:nvPr/>
          </p:nvSpPr>
          <p:spPr bwMode="auto">
            <a:xfrm>
              <a:off x="3031" y="3091"/>
              <a:ext cx="521" cy="521"/>
            </a:xfrm>
            <a:prstGeom prst="ellipse">
              <a:avLst/>
            </a:prstGeom>
            <a:noFill/>
            <a:ln w="381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92" name="Line 41"/>
            <p:cNvSpPr>
              <a:spLocks noChangeShapeType="1"/>
            </p:cNvSpPr>
            <p:nvPr/>
          </p:nvSpPr>
          <p:spPr bwMode="auto">
            <a:xfrm flipV="1">
              <a:off x="3033" y="3273"/>
              <a:ext cx="0" cy="109"/>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3" name="Line 42"/>
            <p:cNvSpPr>
              <a:spLocks noChangeShapeType="1"/>
            </p:cNvSpPr>
            <p:nvPr/>
          </p:nvSpPr>
          <p:spPr bwMode="auto">
            <a:xfrm>
              <a:off x="3552" y="3370"/>
              <a:ext cx="0" cy="55"/>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79" name="Oval 43"/>
          <p:cNvSpPr>
            <a:spLocks noChangeArrowheads="1"/>
          </p:cNvSpPr>
          <p:nvPr/>
        </p:nvSpPr>
        <p:spPr bwMode="auto">
          <a:xfrm>
            <a:off x="3779838" y="3271838"/>
            <a:ext cx="588962" cy="588962"/>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
        <p:nvSpPr>
          <p:cNvPr id="32780" name="Oval 44"/>
          <p:cNvSpPr>
            <a:spLocks noChangeArrowheads="1"/>
          </p:cNvSpPr>
          <p:nvPr/>
        </p:nvSpPr>
        <p:spPr bwMode="auto">
          <a:xfrm>
            <a:off x="4892675" y="3271838"/>
            <a:ext cx="588963" cy="588962"/>
          </a:xfrm>
          <a:prstGeom prst="ellipse">
            <a:avLst/>
          </a:prstGeom>
          <a:solidFill>
            <a:srgbClr val="00CCFF"/>
          </a:solidFill>
          <a:ln w="38100">
            <a:solidFill>
              <a:schemeClr val="tx1"/>
            </a:solidFill>
            <a:round/>
            <a:headEnd/>
            <a:tailEnd/>
          </a:ln>
        </p:spPr>
        <p:txBody>
          <a:bodyPr wrap="none" lIns="108000" tIns="100800" rIns="79200" bIns="936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3200" b="1">
                <a:sym typeface="Symbol" panose="05050102010706020507" pitchFamily="18" charset="2"/>
              </a:rPr>
              <a:t>•</a:t>
            </a:r>
            <a:endParaRPr lang="zh-TW" altLang="en-US" sz="2800" b="1"/>
          </a:p>
        </p:txBody>
      </p:sp>
      <p:sp>
        <p:nvSpPr>
          <p:cNvPr id="32781" name="Line 45"/>
          <p:cNvSpPr>
            <a:spLocks noChangeShapeType="1"/>
          </p:cNvSpPr>
          <p:nvPr/>
        </p:nvSpPr>
        <p:spPr bwMode="auto">
          <a:xfrm flipV="1">
            <a:off x="5195888" y="2681288"/>
            <a:ext cx="0" cy="8382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2" name="Text Box 46"/>
          <p:cNvSpPr txBox="1">
            <a:spLocks noChangeArrowheads="1"/>
          </p:cNvSpPr>
          <p:nvPr/>
        </p:nvSpPr>
        <p:spPr bwMode="auto">
          <a:xfrm>
            <a:off x="5253038" y="2395538"/>
            <a:ext cx="2476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a:solidFill>
                  <a:srgbClr val="D60093"/>
                </a:solidFill>
              </a:rPr>
              <a:t>field at </a:t>
            </a:r>
            <a:r>
              <a:rPr lang="en-US" altLang="zh-TW" b="1" i="1">
                <a:solidFill>
                  <a:srgbClr val="D60093"/>
                </a:solidFill>
              </a:rPr>
              <a:t>B</a:t>
            </a:r>
            <a:r>
              <a:rPr lang="en-US" altLang="zh-TW" b="1">
                <a:solidFill>
                  <a:srgbClr val="008000"/>
                </a:solidFill>
              </a:rPr>
              <a:t> </a:t>
            </a:r>
            <a:r>
              <a:rPr lang="en-US" altLang="zh-TW" b="1"/>
              <a:t>due to current through </a:t>
            </a:r>
            <a:r>
              <a:rPr lang="en-US" altLang="zh-TW" b="1" i="1"/>
              <a:t>A</a:t>
            </a:r>
          </a:p>
        </p:txBody>
      </p:sp>
      <p:sp>
        <p:nvSpPr>
          <p:cNvPr id="32783" name="AutoShape 47"/>
          <p:cNvSpPr>
            <a:spLocks noChangeArrowheads="1"/>
          </p:cNvSpPr>
          <p:nvPr/>
        </p:nvSpPr>
        <p:spPr bwMode="auto">
          <a:xfrm>
            <a:off x="4586288" y="3328988"/>
            <a:ext cx="533400" cy="533400"/>
          </a:xfrm>
          <a:prstGeom prst="leftArrow">
            <a:avLst>
              <a:gd name="adj1" fmla="val 50000"/>
              <a:gd name="adj2" fmla="val 25000"/>
            </a:avLst>
          </a:prstGeom>
          <a:gradFill rotWithShape="0">
            <a:gsLst>
              <a:gs pos="0">
                <a:schemeClr val="tx2"/>
              </a:gs>
              <a:gs pos="100000">
                <a:schemeClr val="tx1"/>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4" name="Text Box 48"/>
          <p:cNvSpPr txBox="1">
            <a:spLocks noChangeArrowheads="1"/>
          </p:cNvSpPr>
          <p:nvPr/>
        </p:nvSpPr>
        <p:spPr bwMode="auto">
          <a:xfrm>
            <a:off x="2679700" y="2047875"/>
            <a:ext cx="216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a:t>magnetic force </a:t>
            </a:r>
            <a:endParaRPr lang="en-US" altLang="zh-TW" sz="3200"/>
          </a:p>
        </p:txBody>
      </p:sp>
      <p:sp>
        <p:nvSpPr>
          <p:cNvPr id="32785" name="Line 49"/>
          <p:cNvSpPr>
            <a:spLocks noChangeShapeType="1"/>
          </p:cNvSpPr>
          <p:nvPr/>
        </p:nvSpPr>
        <p:spPr bwMode="auto">
          <a:xfrm flipH="1" flipV="1">
            <a:off x="4224338" y="2357438"/>
            <a:ext cx="6096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6" name="AutoShape 50"/>
          <p:cNvSpPr>
            <a:spLocks noChangeArrowheads="1"/>
          </p:cNvSpPr>
          <p:nvPr/>
        </p:nvSpPr>
        <p:spPr bwMode="auto">
          <a:xfrm rot="10800000">
            <a:off x="4062413" y="3330575"/>
            <a:ext cx="533400" cy="533400"/>
          </a:xfrm>
          <a:prstGeom prst="leftArrow">
            <a:avLst>
              <a:gd name="adj1" fmla="val 50000"/>
              <a:gd name="adj2" fmla="val 25000"/>
            </a:avLst>
          </a:prstGeom>
          <a:gradFill rotWithShape="0">
            <a:gsLst>
              <a:gs pos="0">
                <a:schemeClr val="accent1"/>
              </a:gs>
              <a:gs pos="100000">
                <a:schemeClr val="tx2"/>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87" name="Line 51"/>
          <p:cNvSpPr>
            <a:spLocks noChangeShapeType="1"/>
          </p:cNvSpPr>
          <p:nvPr/>
        </p:nvSpPr>
        <p:spPr bwMode="auto">
          <a:xfrm rot="10800000" flipV="1">
            <a:off x="4076700" y="3576638"/>
            <a:ext cx="0" cy="8382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8" name="Text Box 52"/>
          <p:cNvSpPr txBox="1">
            <a:spLocks noChangeArrowheads="1"/>
          </p:cNvSpPr>
          <p:nvPr/>
        </p:nvSpPr>
        <p:spPr bwMode="auto">
          <a:xfrm>
            <a:off x="1393825" y="3957638"/>
            <a:ext cx="2525713" cy="701675"/>
          </a:xfrm>
          <a:prstGeom prst="rect">
            <a:avLst/>
          </a:prstGeom>
          <a:solidFill>
            <a:schemeClr val="bg1">
              <a:alpha val="50195"/>
            </a:schemeClr>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b="1">
                <a:solidFill>
                  <a:srgbClr val="D60093"/>
                </a:solidFill>
              </a:rPr>
              <a:t>field at </a:t>
            </a:r>
            <a:r>
              <a:rPr lang="en-US" altLang="zh-TW" b="1" i="1">
                <a:solidFill>
                  <a:srgbClr val="D60093"/>
                </a:solidFill>
              </a:rPr>
              <a:t>A</a:t>
            </a:r>
            <a:r>
              <a:rPr lang="en-US" altLang="zh-TW" b="1">
                <a:solidFill>
                  <a:srgbClr val="008000"/>
                </a:solidFill>
              </a:rPr>
              <a:t> </a:t>
            </a:r>
            <a:r>
              <a:rPr lang="en-US" altLang="zh-TW" b="1"/>
              <a:t>due to current through </a:t>
            </a:r>
            <a:r>
              <a:rPr lang="en-US" altLang="zh-TW" b="1" i="1"/>
              <a:t>B</a:t>
            </a:r>
          </a:p>
        </p:txBody>
      </p:sp>
      <p:sp>
        <p:nvSpPr>
          <p:cNvPr id="32789" name="Line 53"/>
          <p:cNvSpPr>
            <a:spLocks noChangeShapeType="1"/>
          </p:cNvSpPr>
          <p:nvPr/>
        </p:nvSpPr>
        <p:spPr bwMode="auto">
          <a:xfrm flipH="1" flipV="1">
            <a:off x="4229100" y="2362200"/>
            <a:ext cx="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086" name="Text Box 54"/>
          <p:cNvSpPr txBox="1">
            <a:spLocks noChangeArrowheads="1"/>
          </p:cNvSpPr>
          <p:nvPr/>
        </p:nvSpPr>
        <p:spPr bwMode="auto">
          <a:xfrm>
            <a:off x="1258888" y="5699125"/>
            <a:ext cx="4738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TW" sz="3200" dirty="0"/>
              <a:t>They </a:t>
            </a:r>
            <a:r>
              <a:rPr lang="en-US" altLang="zh-TW" sz="3200" b="1" dirty="0"/>
              <a:t>attract</a:t>
            </a:r>
            <a:r>
              <a:rPr lang="en-US" altLang="zh-TW" sz="3200" dirty="0"/>
              <a:t> each 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additive="base">
                                        <p:cTn id="13" dur="500" fill="hold"/>
                                        <p:tgtEl>
                                          <p:spTgt spid="32771"/>
                                        </p:tgtEl>
                                        <p:attrNameLst>
                                          <p:attrName>ppt_x</p:attrName>
                                        </p:attrNameLst>
                                      </p:cBhvr>
                                      <p:tavLst>
                                        <p:tav tm="0">
                                          <p:val>
                                            <p:strVal val="#ppt_x"/>
                                          </p:val>
                                        </p:tav>
                                        <p:tav tm="100000">
                                          <p:val>
                                            <p:strVal val="#ppt_x"/>
                                          </p:val>
                                        </p:tav>
                                      </p:tavLst>
                                    </p:anim>
                                    <p:anim calcmode="lin" valueType="num">
                                      <p:cBhvr additive="base">
                                        <p:cTn id="14"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ppt_x"/>
                                          </p:val>
                                        </p:tav>
                                        <p:tav tm="100000">
                                          <p:val>
                                            <p:strVal val="#ppt_x"/>
                                          </p:val>
                                        </p:tav>
                                      </p:tavLst>
                                    </p:anim>
                                    <p:anim calcmode="lin" valueType="num">
                                      <p:cBhvr additive="base">
                                        <p:cTn id="20"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3"/>
                                        </p:tgtEl>
                                        <p:attrNameLst>
                                          <p:attrName>style.visibility</p:attrName>
                                        </p:attrNameLst>
                                      </p:cBhvr>
                                      <p:to>
                                        <p:strVal val="visible"/>
                                      </p:to>
                                    </p:set>
                                    <p:anim calcmode="lin" valueType="num">
                                      <p:cBhvr additive="base">
                                        <p:cTn id="25" dur="500" fill="hold"/>
                                        <p:tgtEl>
                                          <p:spTgt spid="32773"/>
                                        </p:tgtEl>
                                        <p:attrNameLst>
                                          <p:attrName>ppt_x</p:attrName>
                                        </p:attrNameLst>
                                      </p:cBhvr>
                                      <p:tavLst>
                                        <p:tav tm="0">
                                          <p:val>
                                            <p:strVal val="#ppt_x"/>
                                          </p:val>
                                        </p:tav>
                                        <p:tav tm="100000">
                                          <p:val>
                                            <p:strVal val="#ppt_x"/>
                                          </p:val>
                                        </p:tav>
                                      </p:tavLst>
                                    </p:anim>
                                    <p:anim calcmode="lin" valueType="num">
                                      <p:cBhvr additive="base">
                                        <p:cTn id="26"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20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32772" grpId="0"/>
      <p:bldP spid="32773" grpId="0"/>
      <p:bldP spid="17208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hidden="1"/>
          <p:cNvSpPr>
            <a:spLocks noGrp="1" noChangeArrowheads="1"/>
          </p:cNvSpPr>
          <p:nvPr>
            <p:ph type="title"/>
          </p:nvPr>
        </p:nvSpPr>
        <p:spPr/>
        <p:txBody>
          <a:bodyPr/>
          <a:lstStyle/>
          <a:p>
            <a:pPr eaLnBrk="1" hangingPunct="1"/>
            <a:endParaRPr lang="en-US" altLang="en-US" smtClean="0"/>
          </a:p>
        </p:txBody>
      </p:sp>
      <p:pic>
        <p:nvPicPr>
          <p:cNvPr id="33795" name="Picture 5" descr="3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2409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6705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3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838200"/>
            <a:ext cx="80772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7"/>
          <p:cNvSpPr txBox="1">
            <a:spLocks noChangeArrowheads="1"/>
          </p:cNvSpPr>
          <p:nvPr/>
        </p:nvSpPr>
        <p:spPr bwMode="auto">
          <a:xfrm>
            <a:off x="457200" y="24384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dirty="0">
                <a:latin typeface="Calibri" panose="020F0502020204030204" pitchFamily="34" charset="0"/>
              </a:rPr>
              <a:t>Let us choose for our path of integration circle 1 in Figure …From symmetry, B must be constant in magnitude and parallel to </a:t>
            </a:r>
            <a:r>
              <a:rPr lang="en-US" altLang="en-US" i="1" dirty="0">
                <a:latin typeface="Calibri" panose="020F0502020204030204" pitchFamily="34" charset="0"/>
              </a:rPr>
              <a:t>ds at every </a:t>
            </a:r>
            <a:r>
              <a:rPr lang="en-US" altLang="en-US" dirty="0">
                <a:latin typeface="Calibri" panose="020F0502020204030204" pitchFamily="34" charset="0"/>
              </a:rPr>
              <a:t>point on this circle. Because the total current passing through the plane of the circle is </a:t>
            </a:r>
            <a:r>
              <a:rPr lang="en-US" altLang="en-US" i="1" dirty="0">
                <a:latin typeface="Calibri" panose="020F0502020204030204" pitchFamily="34" charset="0"/>
              </a:rPr>
              <a:t>I</a:t>
            </a:r>
            <a:r>
              <a:rPr lang="en-US" altLang="en-US" i="1" baseline="-25000" dirty="0">
                <a:latin typeface="Calibri" panose="020F0502020204030204" pitchFamily="34" charset="0"/>
              </a:rPr>
              <a:t>0</a:t>
            </a:r>
            <a:r>
              <a:rPr lang="en-US" altLang="en-US" i="1" dirty="0">
                <a:latin typeface="Calibri" panose="020F0502020204030204" pitchFamily="34" charset="0"/>
              </a:rPr>
              <a:t>, Ampère’s law gives</a:t>
            </a:r>
            <a:endParaRPr lang="en-US" altLang="en-US" dirty="0">
              <a:latin typeface="Calibri" panose="020F0502020204030204" pitchFamily="34" charset="0"/>
            </a:endParaRPr>
          </a:p>
        </p:txBody>
      </p:sp>
      <p:pic>
        <p:nvPicPr>
          <p:cNvPr id="33799" name="Picture 8" descr="3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429000"/>
            <a:ext cx="34115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9"/>
          <p:cNvSpPr txBox="1">
            <a:spLocks noChangeArrowheads="1"/>
          </p:cNvSpPr>
          <p:nvPr/>
        </p:nvSpPr>
        <p:spPr bwMode="auto">
          <a:xfrm>
            <a:off x="2286000" y="4951413"/>
            <a:ext cx="6858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dirty="0">
                <a:latin typeface="Calibri" panose="020F0502020204030204" pitchFamily="34" charset="0"/>
              </a:rPr>
              <a:t>Now consider the interior of the wire, where </a:t>
            </a:r>
            <a:r>
              <a:rPr lang="en-US" altLang="en-US" i="1" dirty="0">
                <a:latin typeface="Calibri" panose="020F0502020204030204" pitchFamily="34" charset="0"/>
              </a:rPr>
              <a:t>r &lt;R. Here </a:t>
            </a:r>
            <a:r>
              <a:rPr lang="en-US" altLang="en-US" dirty="0">
                <a:latin typeface="Calibri" panose="020F0502020204030204" pitchFamily="34" charset="0"/>
              </a:rPr>
              <a:t>the current </a:t>
            </a:r>
            <a:r>
              <a:rPr lang="en-US" altLang="en-US" i="1" dirty="0">
                <a:latin typeface="Calibri" panose="020F0502020204030204" pitchFamily="34" charset="0"/>
              </a:rPr>
              <a:t>I passing through the plane of circle 2 is less than </a:t>
            </a:r>
            <a:r>
              <a:rPr lang="en-US" altLang="en-US" dirty="0">
                <a:latin typeface="Calibri" panose="020F0502020204030204" pitchFamily="34" charset="0"/>
              </a:rPr>
              <a:t>the total current </a:t>
            </a:r>
            <a:r>
              <a:rPr lang="en-US" altLang="en-US" i="1" dirty="0">
                <a:latin typeface="Calibri" panose="020F0502020204030204" pitchFamily="34" charset="0"/>
              </a:rPr>
              <a:t>I </a:t>
            </a:r>
            <a:r>
              <a:rPr lang="en-US" altLang="en-US" i="1" baseline="-25000" dirty="0">
                <a:latin typeface="Calibri" panose="020F0502020204030204" pitchFamily="34" charset="0"/>
              </a:rPr>
              <a:t>0</a:t>
            </a:r>
            <a:r>
              <a:rPr lang="en-US" altLang="en-US" i="1" dirty="0">
                <a:latin typeface="Calibri" panose="020F0502020204030204" pitchFamily="34" charset="0"/>
              </a:rPr>
              <a:t> . Because the current is uniform over the </a:t>
            </a:r>
            <a:r>
              <a:rPr lang="en-US" altLang="en-US" dirty="0">
                <a:latin typeface="Calibri" panose="020F0502020204030204" pitchFamily="34" charset="0"/>
              </a:rPr>
              <a:t>cross-section of the wire, the fraction of the current enclosed by circle 2 must equal the ratio of the area </a:t>
            </a:r>
            <a:r>
              <a:rPr lang="en-US" altLang="en-US" i="1" dirty="0">
                <a:latin typeface="Calibri" panose="020F0502020204030204" pitchFamily="34" charset="0"/>
              </a:rPr>
              <a:t>r </a:t>
            </a:r>
            <a:r>
              <a:rPr lang="en-US" altLang="en-US" i="1" baseline="30000" dirty="0">
                <a:latin typeface="Calibri" panose="020F0502020204030204" pitchFamily="34" charset="0"/>
              </a:rPr>
              <a:t>2</a:t>
            </a:r>
            <a:r>
              <a:rPr lang="en-US" altLang="en-US" i="1" dirty="0">
                <a:latin typeface="Calibri" panose="020F0502020204030204" pitchFamily="34" charset="0"/>
              </a:rPr>
              <a:t> enclosed by </a:t>
            </a:r>
            <a:r>
              <a:rPr lang="en-US" altLang="en-US" dirty="0">
                <a:latin typeface="Calibri" panose="020F0502020204030204" pitchFamily="34" charset="0"/>
              </a:rPr>
              <a:t>circle 2 to the cross-sectional area </a:t>
            </a:r>
            <a:r>
              <a:rPr lang="en-US" altLang="en-US" i="1" dirty="0">
                <a:latin typeface="Calibri" panose="020F0502020204030204" pitchFamily="34" charset="0"/>
              </a:rPr>
              <a:t>R</a:t>
            </a:r>
            <a:r>
              <a:rPr lang="en-US" altLang="en-US" i="1" baseline="30000" dirty="0">
                <a:latin typeface="Calibri" panose="020F0502020204030204" pitchFamily="34" charset="0"/>
              </a:rPr>
              <a:t>2</a:t>
            </a:r>
            <a:r>
              <a:rPr lang="en-US" altLang="en-US" i="1" dirty="0">
                <a:latin typeface="Calibri" panose="020F0502020204030204" pitchFamily="34" charset="0"/>
              </a:rPr>
              <a:t> of the wire:</a:t>
            </a:r>
            <a:endParaRPr lang="en-US" altLang="en-US"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ppt_x"/>
                                          </p:val>
                                        </p:tav>
                                        <p:tav tm="100000">
                                          <p:val>
                                            <p:strVal val="#ppt_x"/>
                                          </p:val>
                                        </p:tav>
                                      </p:tavLst>
                                    </p:anim>
                                    <p:anim calcmode="lin" valueType="num">
                                      <p:cBhvr additive="base">
                                        <p:cTn id="14"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gtEl>
                                        <p:attrNameLst>
                                          <p:attrName>style.visibility</p:attrName>
                                        </p:attrNameLst>
                                      </p:cBhvr>
                                      <p:to>
                                        <p:strVal val="visible"/>
                                      </p:to>
                                    </p:set>
                                    <p:anim calcmode="lin" valueType="num">
                                      <p:cBhvr additive="base">
                                        <p:cTn id="19" dur="500" fill="hold"/>
                                        <p:tgtEl>
                                          <p:spTgt spid="33795"/>
                                        </p:tgtEl>
                                        <p:attrNameLst>
                                          <p:attrName>ppt_x</p:attrName>
                                        </p:attrNameLst>
                                      </p:cBhvr>
                                      <p:tavLst>
                                        <p:tav tm="0">
                                          <p:val>
                                            <p:strVal val="#ppt_x"/>
                                          </p:val>
                                        </p:tav>
                                        <p:tav tm="100000">
                                          <p:val>
                                            <p:strVal val="#ppt_x"/>
                                          </p:val>
                                        </p:tav>
                                      </p:tavLst>
                                    </p:anim>
                                    <p:anim calcmode="lin" valueType="num">
                                      <p:cBhvr additive="base">
                                        <p:cTn id="20"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 calcmode="lin" valueType="num">
                                      <p:cBhvr additive="base">
                                        <p:cTn id="25" dur="500" fill="hold"/>
                                        <p:tgtEl>
                                          <p:spTgt spid="33798"/>
                                        </p:tgtEl>
                                        <p:attrNameLst>
                                          <p:attrName>ppt_x</p:attrName>
                                        </p:attrNameLst>
                                      </p:cBhvr>
                                      <p:tavLst>
                                        <p:tav tm="0">
                                          <p:val>
                                            <p:strVal val="#ppt_x"/>
                                          </p:val>
                                        </p:tav>
                                        <p:tav tm="100000">
                                          <p:val>
                                            <p:strVal val="#ppt_x"/>
                                          </p:val>
                                        </p:tav>
                                      </p:tavLst>
                                    </p:anim>
                                    <p:anim calcmode="lin" valueType="num">
                                      <p:cBhvr additive="base">
                                        <p:cTn id="26"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9"/>
                                        </p:tgtEl>
                                        <p:attrNameLst>
                                          <p:attrName>style.visibility</p:attrName>
                                        </p:attrNameLst>
                                      </p:cBhvr>
                                      <p:to>
                                        <p:strVal val="visible"/>
                                      </p:to>
                                    </p:set>
                                    <p:anim calcmode="lin" valueType="num">
                                      <p:cBhvr additive="base">
                                        <p:cTn id="31" dur="500" fill="hold"/>
                                        <p:tgtEl>
                                          <p:spTgt spid="33799"/>
                                        </p:tgtEl>
                                        <p:attrNameLst>
                                          <p:attrName>ppt_x</p:attrName>
                                        </p:attrNameLst>
                                      </p:cBhvr>
                                      <p:tavLst>
                                        <p:tav tm="0">
                                          <p:val>
                                            <p:strVal val="#ppt_x"/>
                                          </p:val>
                                        </p:tav>
                                        <p:tav tm="100000">
                                          <p:val>
                                            <p:strVal val="#ppt_x"/>
                                          </p:val>
                                        </p:tav>
                                      </p:tavLst>
                                    </p:anim>
                                    <p:anim calcmode="lin" valueType="num">
                                      <p:cBhvr additive="base">
                                        <p:cTn id="32" dur="500" fill="hold"/>
                                        <p:tgtEl>
                                          <p:spTgt spid="3379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800"/>
                                        </p:tgtEl>
                                        <p:attrNameLst>
                                          <p:attrName>style.visibility</p:attrName>
                                        </p:attrNameLst>
                                      </p:cBhvr>
                                      <p:to>
                                        <p:strVal val="visible"/>
                                      </p:to>
                                    </p:set>
                                    <p:anim calcmode="lin" valueType="num">
                                      <p:cBhvr additive="base">
                                        <p:cTn id="37" dur="500" fill="hold"/>
                                        <p:tgtEl>
                                          <p:spTgt spid="33800"/>
                                        </p:tgtEl>
                                        <p:attrNameLst>
                                          <p:attrName>ppt_x</p:attrName>
                                        </p:attrNameLst>
                                      </p:cBhvr>
                                      <p:tavLst>
                                        <p:tav tm="0">
                                          <p:val>
                                            <p:strVal val="#ppt_x"/>
                                          </p:val>
                                        </p:tav>
                                        <p:tav tm="100000">
                                          <p:val>
                                            <p:strVal val="#ppt_x"/>
                                          </p:val>
                                        </p:tav>
                                      </p:tavLst>
                                    </p:anim>
                                    <p:anim calcmode="lin" valueType="num">
                                      <p:cBhvr additive="base">
                                        <p:cTn id="38"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8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hidden="1"/>
          <p:cNvSpPr>
            <a:spLocks noGrp="1" noChangeArrowheads="1"/>
          </p:cNvSpPr>
          <p:nvPr>
            <p:ph type="title"/>
          </p:nvPr>
        </p:nvSpPr>
        <p:spPr/>
        <p:txBody>
          <a:bodyPr/>
          <a:lstStyle/>
          <a:p>
            <a:pPr eaLnBrk="1" hangingPunct="1"/>
            <a:endParaRPr lang="en-US" altLang="en-US" smtClean="0"/>
          </a:p>
        </p:txBody>
      </p:sp>
      <p:sp>
        <p:nvSpPr>
          <p:cNvPr id="34819" name="Rectangle 3" descr="30-13"/>
          <p:cNvSpPr>
            <a:spLocks noGrp="1" noChangeAspect="1" noChangeArrowheads="1"/>
          </p:cNvSpPr>
          <p:nvPr isPhoto="1"/>
        </p:nvSpPr>
        <p:spPr bwMode="auto">
          <a:xfrm>
            <a:off x="2590800" y="2155825"/>
            <a:ext cx="3676650" cy="35591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820" name="Text Box 4" descr="23-01"/>
          <p:cNvSpPr txBox="1">
            <a:spLocks noChangeArrowheads="1"/>
          </p:cNvSpPr>
          <p:nvPr/>
        </p:nvSpPr>
        <p:spPr bwMode="auto">
          <a:xfrm>
            <a:off x="7554913" y="6477000"/>
            <a:ext cx="150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en-US" sz="1400">
                <a:latin typeface="Calibri" panose="020F0502020204030204" pitchFamily="34" charset="0"/>
              </a:rPr>
              <a:t>Fig 30-13, p.936</a:t>
            </a:r>
          </a:p>
        </p:txBody>
      </p:sp>
      <p:pic>
        <p:nvPicPr>
          <p:cNvPr id="34821" name="Picture 5"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8600"/>
            <a:ext cx="193198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3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8600"/>
            <a:ext cx="42275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3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733800"/>
            <a:ext cx="2257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3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733800"/>
            <a:ext cx="25241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ppt_x"/>
                                          </p:val>
                                        </p:tav>
                                        <p:tav tm="100000">
                                          <p:val>
                                            <p:strVal val="#ppt_x"/>
                                          </p:val>
                                        </p:tav>
                                      </p:tavLst>
                                    </p:anim>
                                    <p:anim calcmode="lin" valueType="num">
                                      <p:cBhvr additive="base">
                                        <p:cTn id="8"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additive="base">
                                        <p:cTn id="13" dur="500" fill="hold"/>
                                        <p:tgtEl>
                                          <p:spTgt spid="34822"/>
                                        </p:tgtEl>
                                        <p:attrNameLst>
                                          <p:attrName>ppt_x</p:attrName>
                                        </p:attrNameLst>
                                      </p:cBhvr>
                                      <p:tavLst>
                                        <p:tav tm="0">
                                          <p:val>
                                            <p:strVal val="#ppt_x"/>
                                          </p:val>
                                        </p:tav>
                                        <p:tav tm="100000">
                                          <p:val>
                                            <p:strVal val="#ppt_x"/>
                                          </p:val>
                                        </p:tav>
                                      </p:tavLst>
                                    </p:anim>
                                    <p:anim calcmode="lin" valueType="num">
                                      <p:cBhvr additive="base">
                                        <p:cTn id="14"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gtEl>
                                        <p:attrNameLst>
                                          <p:attrName>style.visibility</p:attrName>
                                        </p:attrNameLst>
                                      </p:cBhvr>
                                      <p:to>
                                        <p:strVal val="visible"/>
                                      </p:to>
                                    </p:set>
                                    <p:anim calcmode="lin" valueType="num">
                                      <p:cBhvr additive="base">
                                        <p:cTn id="19" dur="500" fill="hold"/>
                                        <p:tgtEl>
                                          <p:spTgt spid="34819"/>
                                        </p:tgtEl>
                                        <p:attrNameLst>
                                          <p:attrName>ppt_x</p:attrName>
                                        </p:attrNameLst>
                                      </p:cBhvr>
                                      <p:tavLst>
                                        <p:tav tm="0">
                                          <p:val>
                                            <p:strVal val="#ppt_x"/>
                                          </p:val>
                                        </p:tav>
                                        <p:tav tm="100000">
                                          <p:val>
                                            <p:strVal val="#ppt_x"/>
                                          </p:val>
                                        </p:tav>
                                      </p:tavLst>
                                    </p:anim>
                                    <p:anim calcmode="lin" valueType="num">
                                      <p:cBhvr additive="base">
                                        <p:cTn id="20"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23"/>
                                        </p:tgtEl>
                                        <p:attrNameLst>
                                          <p:attrName>style.visibility</p:attrName>
                                        </p:attrNameLst>
                                      </p:cBhvr>
                                      <p:to>
                                        <p:strVal val="visible"/>
                                      </p:to>
                                    </p:set>
                                    <p:anim calcmode="lin" valueType="num">
                                      <p:cBhvr additive="base">
                                        <p:cTn id="25" dur="500" fill="hold"/>
                                        <p:tgtEl>
                                          <p:spTgt spid="34823"/>
                                        </p:tgtEl>
                                        <p:attrNameLst>
                                          <p:attrName>ppt_x</p:attrName>
                                        </p:attrNameLst>
                                      </p:cBhvr>
                                      <p:tavLst>
                                        <p:tav tm="0">
                                          <p:val>
                                            <p:strVal val="#ppt_x"/>
                                          </p:val>
                                        </p:tav>
                                        <p:tav tm="100000">
                                          <p:val>
                                            <p:strVal val="#ppt_x"/>
                                          </p:val>
                                        </p:tav>
                                      </p:tavLst>
                                    </p:anim>
                                    <p:anim calcmode="lin" valueType="num">
                                      <p:cBhvr additive="base">
                                        <p:cTn id="26"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24"/>
                                        </p:tgtEl>
                                        <p:attrNameLst>
                                          <p:attrName>style.visibility</p:attrName>
                                        </p:attrNameLst>
                                      </p:cBhvr>
                                      <p:to>
                                        <p:strVal val="visible"/>
                                      </p:to>
                                    </p:set>
                                    <p:anim calcmode="lin" valueType="num">
                                      <p:cBhvr additive="base">
                                        <p:cTn id="31" dur="500" fill="hold"/>
                                        <p:tgtEl>
                                          <p:spTgt spid="34824"/>
                                        </p:tgtEl>
                                        <p:attrNameLst>
                                          <p:attrName>ppt_x</p:attrName>
                                        </p:attrNameLst>
                                      </p:cBhvr>
                                      <p:tavLst>
                                        <p:tav tm="0">
                                          <p:val>
                                            <p:strVal val="#ppt_x"/>
                                          </p:val>
                                        </p:tav>
                                        <p:tav tm="100000">
                                          <p:val>
                                            <p:strVal val="#ppt_x"/>
                                          </p:val>
                                        </p:tav>
                                      </p:tavLst>
                                    </p:anim>
                                    <p:anim calcmode="lin" valueType="num">
                                      <p:cBhvr additive="base">
                                        <p:cTn id="32"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hidden="1"/>
          <p:cNvSpPr>
            <a:spLocks noGrp="1" noChangeArrowheads="1"/>
          </p:cNvSpPr>
          <p:nvPr>
            <p:ph type="title"/>
          </p:nvPr>
        </p:nvSpPr>
        <p:spPr/>
        <p:txBody>
          <a:bodyPr/>
          <a:lstStyle/>
          <a:p>
            <a:pPr eaLnBrk="1" hangingPunct="1"/>
            <a:endParaRPr lang="en-US" altLang="en-US" smtClean="0"/>
          </a:p>
        </p:txBody>
      </p:sp>
      <p:sp>
        <p:nvSpPr>
          <p:cNvPr id="35843" name="Rectangle 3" descr="30-17"/>
          <p:cNvSpPr>
            <a:spLocks noGrp="1" noChangeAspect="1" noChangeArrowheads="1"/>
          </p:cNvSpPr>
          <p:nvPr isPhoto="1"/>
        </p:nvSpPr>
        <p:spPr bwMode="auto">
          <a:xfrm>
            <a:off x="5791200" y="2344738"/>
            <a:ext cx="3041650" cy="45132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5844" name="TextBox 5"/>
          <p:cNvSpPr txBox="1">
            <a:spLocks noChangeArrowheads="1"/>
          </p:cNvSpPr>
          <p:nvPr/>
        </p:nvSpPr>
        <p:spPr bwMode="auto">
          <a:xfrm>
            <a:off x="4724400" y="18288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 The magnetic field lines for a loosely wound solenoid.</a:t>
            </a:r>
          </a:p>
        </p:txBody>
      </p:sp>
      <p:sp>
        <p:nvSpPr>
          <p:cNvPr id="35845" name="TextBox 6"/>
          <p:cNvSpPr txBox="1">
            <a:spLocks noChangeArrowheads="1"/>
          </p:cNvSpPr>
          <p:nvPr/>
        </p:nvSpPr>
        <p:spPr bwMode="auto">
          <a:xfrm>
            <a:off x="152400" y="6096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Ø"/>
            </a:pPr>
            <a:r>
              <a:rPr lang="en-US" altLang="en-US" dirty="0">
                <a:latin typeface="Calibri" panose="020F0502020204030204" pitchFamily="34" charset="0"/>
              </a:rPr>
              <a:t> A solenoid is a long wire wound in the form of a helix. With this configuration, a reasonably uniform magnetic field can be produced in the space surrounded by the turns of wire—which we shall call the </a:t>
            </a:r>
            <a:r>
              <a:rPr lang="en-US" altLang="en-US" i="1" dirty="0">
                <a:latin typeface="Calibri" panose="020F0502020204030204" pitchFamily="34" charset="0"/>
              </a:rPr>
              <a:t>interior of the solenoid—when the solenoid </a:t>
            </a:r>
            <a:r>
              <a:rPr lang="en-US" altLang="en-US" dirty="0">
                <a:latin typeface="Calibri" panose="020F0502020204030204" pitchFamily="34" charset="0"/>
              </a:rPr>
              <a:t>carries a current.</a:t>
            </a:r>
          </a:p>
        </p:txBody>
      </p:sp>
      <p:sp>
        <p:nvSpPr>
          <p:cNvPr id="35846" name="TextBox 7"/>
          <p:cNvSpPr txBox="1">
            <a:spLocks noChangeArrowheads="1"/>
          </p:cNvSpPr>
          <p:nvPr/>
        </p:nvSpPr>
        <p:spPr bwMode="auto">
          <a:xfrm>
            <a:off x="304800" y="2438400"/>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Ø"/>
            </a:pPr>
            <a:r>
              <a:rPr lang="en-US" altLang="en-US" dirty="0">
                <a:latin typeface="Calibri" panose="020F0502020204030204" pitchFamily="34" charset="0"/>
              </a:rPr>
              <a:t> the field lines in the interior are nearly parallel to one another, are uniformly distributed, and are close together, indicating that the field in this space is uniform and strong.</a:t>
            </a:r>
          </a:p>
        </p:txBody>
      </p:sp>
      <p:sp>
        <p:nvSpPr>
          <p:cNvPr id="35847" name="TextBox 8"/>
          <p:cNvSpPr txBox="1">
            <a:spLocks noChangeArrowheads="1"/>
          </p:cNvSpPr>
          <p:nvPr/>
        </p:nvSpPr>
        <p:spPr bwMode="auto">
          <a:xfrm>
            <a:off x="304800" y="37338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Ø"/>
            </a:pPr>
            <a:r>
              <a:rPr lang="en-US" altLang="en-US" dirty="0">
                <a:latin typeface="Calibri" panose="020F0502020204030204" pitchFamily="34" charset="0"/>
              </a:rPr>
              <a:t> The field lines between current elements on two adjacent turns tend to cancel each other because the field vectors from the two elements are in opposite directions.</a:t>
            </a:r>
          </a:p>
        </p:txBody>
      </p:sp>
      <p:sp>
        <p:nvSpPr>
          <p:cNvPr id="35848" name="TextBox 9"/>
          <p:cNvSpPr txBox="1">
            <a:spLocks noChangeArrowheads="1"/>
          </p:cNvSpPr>
          <p:nvPr/>
        </p:nvSpPr>
        <p:spPr bwMode="auto">
          <a:xfrm>
            <a:off x="228600" y="4953000"/>
            <a:ext cx="5562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Ø"/>
            </a:pPr>
            <a:r>
              <a:rPr lang="en-US" altLang="en-US" dirty="0">
                <a:latin typeface="Calibri" panose="020F0502020204030204" pitchFamily="34" charset="0"/>
              </a:rPr>
              <a:t> The field at exterior points such as </a:t>
            </a:r>
            <a:r>
              <a:rPr lang="en-US" altLang="en-US" i="1" dirty="0">
                <a:latin typeface="Calibri" panose="020F0502020204030204" pitchFamily="34" charset="0"/>
              </a:rPr>
              <a:t>P is weak because </a:t>
            </a:r>
            <a:r>
              <a:rPr lang="en-US" altLang="en-US" dirty="0">
                <a:latin typeface="Calibri" panose="020F0502020204030204" pitchFamily="34" charset="0"/>
              </a:rPr>
              <a:t>the field due to current elements on the right-hand portion of a turn tends to cancel the field due to current elements on the left-hand portion.</a:t>
            </a:r>
          </a:p>
        </p:txBody>
      </p:sp>
      <p:sp>
        <p:nvSpPr>
          <p:cNvPr id="10" name="Rectangle 9"/>
          <p:cNvSpPr/>
          <p:nvPr/>
        </p:nvSpPr>
        <p:spPr>
          <a:xfrm>
            <a:off x="228600" y="267968"/>
            <a:ext cx="8305800" cy="424732"/>
          </a:xfrm>
          <a:prstGeom prst="rect">
            <a:avLst/>
          </a:prstGeom>
        </p:spPr>
        <p:txBody>
          <a:bodyPr>
            <a:spAutoFit/>
          </a:bodyPr>
          <a:lstStyle/>
          <a:p>
            <a:pPr fontAlgn="auto">
              <a:lnSpc>
                <a:spcPct val="90000"/>
              </a:lnSpc>
              <a:spcAft>
                <a:spcPts val="0"/>
              </a:spcAft>
              <a:defRPr/>
            </a:pPr>
            <a:r>
              <a:rPr lang="en-US" sz="2400" dirty="0">
                <a:latin typeface="Times New Roman" panose="02020603050405020304" pitchFamily="18" charset="0"/>
                <a:cs typeface="Times New Roman" panose="02020603050405020304" pitchFamily="18" charset="0"/>
              </a:rPr>
              <a:t>30.4           The Magnetic Field of a Solenoid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ppt_x"/>
                                          </p:val>
                                        </p:tav>
                                        <p:tav tm="100000">
                                          <p:val>
                                            <p:strVal val="#ppt_x"/>
                                          </p:val>
                                        </p:tav>
                                      </p:tavLst>
                                    </p:anim>
                                    <p:anim calcmode="lin" valueType="num">
                                      <p:cBhvr additive="base">
                                        <p:cTn id="14"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gtEl>
                                        <p:attrNameLst>
                                          <p:attrName>style.visibility</p:attrName>
                                        </p:attrNameLst>
                                      </p:cBhvr>
                                      <p:to>
                                        <p:strVal val="visible"/>
                                      </p:to>
                                    </p:set>
                                    <p:anim calcmode="lin" valueType="num">
                                      <p:cBhvr additive="base">
                                        <p:cTn id="19" dur="500" fill="hold"/>
                                        <p:tgtEl>
                                          <p:spTgt spid="35843"/>
                                        </p:tgtEl>
                                        <p:attrNameLst>
                                          <p:attrName>ppt_x</p:attrName>
                                        </p:attrNameLst>
                                      </p:cBhvr>
                                      <p:tavLst>
                                        <p:tav tm="0">
                                          <p:val>
                                            <p:strVal val="#ppt_x"/>
                                          </p:val>
                                        </p:tav>
                                        <p:tav tm="100000">
                                          <p:val>
                                            <p:strVal val="#ppt_x"/>
                                          </p:val>
                                        </p:tav>
                                      </p:tavLst>
                                    </p:anim>
                                    <p:anim calcmode="lin" valueType="num">
                                      <p:cBhvr additive="base">
                                        <p:cTn id="20"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4"/>
                                        </p:tgtEl>
                                        <p:attrNameLst>
                                          <p:attrName>style.visibility</p:attrName>
                                        </p:attrNameLst>
                                      </p:cBhvr>
                                      <p:to>
                                        <p:strVal val="visible"/>
                                      </p:to>
                                    </p:set>
                                    <p:anim calcmode="lin" valueType="num">
                                      <p:cBhvr additive="base">
                                        <p:cTn id="25" dur="500" fill="hold"/>
                                        <p:tgtEl>
                                          <p:spTgt spid="35844"/>
                                        </p:tgtEl>
                                        <p:attrNameLst>
                                          <p:attrName>ppt_x</p:attrName>
                                        </p:attrNameLst>
                                      </p:cBhvr>
                                      <p:tavLst>
                                        <p:tav tm="0">
                                          <p:val>
                                            <p:strVal val="#ppt_x"/>
                                          </p:val>
                                        </p:tav>
                                        <p:tav tm="100000">
                                          <p:val>
                                            <p:strVal val="#ppt_x"/>
                                          </p:val>
                                        </p:tav>
                                      </p:tavLst>
                                    </p:anim>
                                    <p:anim calcmode="lin" valueType="num">
                                      <p:cBhvr additive="base">
                                        <p:cTn id="26"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6"/>
                                        </p:tgtEl>
                                        <p:attrNameLst>
                                          <p:attrName>style.visibility</p:attrName>
                                        </p:attrNameLst>
                                      </p:cBhvr>
                                      <p:to>
                                        <p:strVal val="visible"/>
                                      </p:to>
                                    </p:set>
                                    <p:anim calcmode="lin" valueType="num">
                                      <p:cBhvr additive="base">
                                        <p:cTn id="31" dur="500" fill="hold"/>
                                        <p:tgtEl>
                                          <p:spTgt spid="35846"/>
                                        </p:tgtEl>
                                        <p:attrNameLst>
                                          <p:attrName>ppt_x</p:attrName>
                                        </p:attrNameLst>
                                      </p:cBhvr>
                                      <p:tavLst>
                                        <p:tav tm="0">
                                          <p:val>
                                            <p:strVal val="#ppt_x"/>
                                          </p:val>
                                        </p:tav>
                                        <p:tav tm="100000">
                                          <p:val>
                                            <p:strVal val="#ppt_x"/>
                                          </p:val>
                                        </p:tav>
                                      </p:tavLst>
                                    </p:anim>
                                    <p:anim calcmode="lin" valueType="num">
                                      <p:cBhvr additive="base">
                                        <p:cTn id="32"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7"/>
                                        </p:tgtEl>
                                        <p:attrNameLst>
                                          <p:attrName>style.visibility</p:attrName>
                                        </p:attrNameLst>
                                      </p:cBhvr>
                                      <p:to>
                                        <p:strVal val="visible"/>
                                      </p:to>
                                    </p:set>
                                    <p:anim calcmode="lin" valueType="num">
                                      <p:cBhvr additive="base">
                                        <p:cTn id="37" dur="500" fill="hold"/>
                                        <p:tgtEl>
                                          <p:spTgt spid="35847"/>
                                        </p:tgtEl>
                                        <p:attrNameLst>
                                          <p:attrName>ppt_x</p:attrName>
                                        </p:attrNameLst>
                                      </p:cBhvr>
                                      <p:tavLst>
                                        <p:tav tm="0">
                                          <p:val>
                                            <p:strVal val="#ppt_x"/>
                                          </p:val>
                                        </p:tav>
                                        <p:tav tm="100000">
                                          <p:val>
                                            <p:strVal val="#ppt_x"/>
                                          </p:val>
                                        </p:tav>
                                      </p:tavLst>
                                    </p:anim>
                                    <p:anim calcmode="lin" valueType="num">
                                      <p:cBhvr additive="base">
                                        <p:cTn id="38"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48"/>
                                        </p:tgtEl>
                                        <p:attrNameLst>
                                          <p:attrName>style.visibility</p:attrName>
                                        </p:attrNameLst>
                                      </p:cBhvr>
                                      <p:to>
                                        <p:strVal val="visible"/>
                                      </p:to>
                                    </p:set>
                                    <p:anim calcmode="lin" valueType="num">
                                      <p:cBhvr additive="base">
                                        <p:cTn id="43" dur="500" fill="hold"/>
                                        <p:tgtEl>
                                          <p:spTgt spid="35848"/>
                                        </p:tgtEl>
                                        <p:attrNameLst>
                                          <p:attrName>ppt_x</p:attrName>
                                        </p:attrNameLst>
                                      </p:cBhvr>
                                      <p:tavLst>
                                        <p:tav tm="0">
                                          <p:val>
                                            <p:strVal val="#ppt_x"/>
                                          </p:val>
                                        </p:tav>
                                        <p:tav tm="100000">
                                          <p:val>
                                            <p:strVal val="#ppt_x"/>
                                          </p:val>
                                        </p:tav>
                                      </p:tavLst>
                                    </p:anim>
                                    <p:anim calcmode="lin" valueType="num">
                                      <p:cBhvr additive="base">
                                        <p:cTn id="44"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p:bldP spid="35845" grpId="0"/>
      <p:bldP spid="35846" grpId="0"/>
      <p:bldP spid="35847" grpId="0"/>
      <p:bldP spid="3584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hidden="1"/>
          <p:cNvSpPr>
            <a:spLocks noGrp="1" noChangeArrowheads="1"/>
          </p:cNvSpPr>
          <p:nvPr>
            <p:ph type="title"/>
          </p:nvPr>
        </p:nvSpPr>
        <p:spPr/>
        <p:txBody>
          <a:bodyPr/>
          <a:lstStyle/>
          <a:p>
            <a:pPr eaLnBrk="1" hangingPunct="1"/>
            <a:endParaRPr lang="en-US" altLang="en-US" smtClean="0"/>
          </a:p>
        </p:txBody>
      </p:sp>
      <p:sp>
        <p:nvSpPr>
          <p:cNvPr id="36867" name="Rectangle 3" descr="30-18a"/>
          <p:cNvSpPr>
            <a:spLocks noGrp="1" noChangeAspect="1" noChangeArrowheads="1"/>
          </p:cNvSpPr>
          <p:nvPr isPhoto="1"/>
        </p:nvSpPr>
        <p:spPr bwMode="auto">
          <a:xfrm>
            <a:off x="6934200" y="685800"/>
            <a:ext cx="2133600" cy="3733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6868" name="TextBox 4"/>
          <p:cNvSpPr txBox="1">
            <a:spLocks noChangeArrowheads="1"/>
          </p:cNvSpPr>
          <p:nvPr/>
        </p:nvSpPr>
        <p:spPr bwMode="auto">
          <a:xfrm>
            <a:off x="304800" y="1524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sz="2400">
                <a:latin typeface="Calibri" panose="020F0502020204030204" pitchFamily="34" charset="0"/>
              </a:rPr>
              <a:t> Magnetic field lines for a tightly wound solenoid of finite length, carrying a steady current</a:t>
            </a:r>
          </a:p>
        </p:txBody>
      </p:sp>
      <p:sp>
        <p:nvSpPr>
          <p:cNvPr id="36869" name="TextBox 6"/>
          <p:cNvSpPr txBox="1">
            <a:spLocks noChangeArrowheads="1"/>
          </p:cNvSpPr>
          <p:nvPr/>
        </p:nvSpPr>
        <p:spPr bwMode="auto">
          <a:xfrm>
            <a:off x="304800" y="990600"/>
            <a:ext cx="6400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Ø"/>
            </a:pPr>
            <a:r>
              <a:rPr lang="en-US" altLang="en-US" sz="2400">
                <a:solidFill>
                  <a:srgbClr val="00B050"/>
                </a:solidFill>
                <a:latin typeface="Calibri" panose="020F0502020204030204" pitchFamily="34" charset="0"/>
              </a:rPr>
              <a:t> The field at exterior points such as </a:t>
            </a:r>
            <a:r>
              <a:rPr lang="en-US" altLang="en-US" sz="2400" i="1">
                <a:solidFill>
                  <a:srgbClr val="00B050"/>
                </a:solidFill>
                <a:latin typeface="Calibri" panose="020F0502020204030204" pitchFamily="34" charset="0"/>
              </a:rPr>
              <a:t>P is weak because </a:t>
            </a:r>
            <a:r>
              <a:rPr lang="en-US" altLang="en-US" sz="2400">
                <a:solidFill>
                  <a:srgbClr val="00B050"/>
                </a:solidFill>
                <a:latin typeface="Calibri" panose="020F0502020204030204" pitchFamily="34" charset="0"/>
              </a:rPr>
              <a:t>the field due to current elements on the right-hand portion of a turn tends to cancel the field due to current elements on the left-hand portion.</a:t>
            </a:r>
          </a:p>
        </p:txBody>
      </p:sp>
      <p:sp>
        <p:nvSpPr>
          <p:cNvPr id="36870" name="Rectangle 3" descr="30-18b"/>
          <p:cNvSpPr>
            <a:spLocks noGrp="1" noChangeAspect="1" noChangeArrowheads="1"/>
          </p:cNvSpPr>
          <p:nvPr isPhoto="1"/>
        </p:nvSpPr>
        <p:spPr bwMode="auto">
          <a:xfrm>
            <a:off x="4495800" y="2667000"/>
            <a:ext cx="2057400" cy="324008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6871" name="TextBox 8"/>
          <p:cNvSpPr txBox="1">
            <a:spLocks noChangeArrowheads="1"/>
          </p:cNvSpPr>
          <p:nvPr/>
        </p:nvSpPr>
        <p:spPr bwMode="auto">
          <a:xfrm>
            <a:off x="2057400" y="5943600"/>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00B050"/>
                </a:solidFill>
                <a:latin typeface="Calibri" panose="020F0502020204030204" pitchFamily="34" charset="0"/>
              </a:rPr>
              <a:t>The magnetic field pattern of a bar magnet, displayed with small iron filings on a sheet of paper.</a:t>
            </a:r>
          </a:p>
        </p:txBody>
      </p:sp>
      <p:pic>
        <p:nvPicPr>
          <p:cNvPr id="368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4187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3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048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3"/>
          <p:cNvSpPr txBox="1">
            <a:spLocks noChangeArrowheads="1"/>
          </p:cNvSpPr>
          <p:nvPr/>
        </p:nvSpPr>
        <p:spPr bwMode="auto">
          <a:xfrm>
            <a:off x="304800" y="2971800"/>
            <a:ext cx="86106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altLang="en-US" sz="2400">
                <a:latin typeface="Calibri" panose="020F0502020204030204" pitchFamily="34" charset="0"/>
              </a:rPr>
              <a:t>To find the total magnetic field B created at some point by a current of finite size, we must sum up contributions from all current elements </a:t>
            </a:r>
            <a:r>
              <a:rPr lang="en-US" altLang="en-US" sz="2400" i="1">
                <a:latin typeface="Calibri" panose="020F0502020204030204" pitchFamily="34" charset="0"/>
              </a:rPr>
              <a:t>Ids that make up the current. That is, we </a:t>
            </a:r>
            <a:r>
              <a:rPr lang="en-US" altLang="en-US" sz="2400">
                <a:latin typeface="Calibri" panose="020F0502020204030204" pitchFamily="34" charset="0"/>
              </a:rPr>
              <a:t>must evaluate B by integrating Equation 30.1</a:t>
            </a:r>
          </a:p>
        </p:txBody>
      </p:sp>
      <p:graphicFrame>
        <p:nvGraphicFramePr>
          <p:cNvPr id="1026" name="Object 4"/>
          <p:cNvGraphicFramePr>
            <a:graphicFrameLocks noChangeAspect="1"/>
          </p:cNvGraphicFramePr>
          <p:nvPr/>
        </p:nvGraphicFramePr>
        <p:xfrm>
          <a:off x="4419600" y="5105400"/>
          <a:ext cx="2590800" cy="1001713"/>
        </p:xfrm>
        <a:graphic>
          <a:graphicData uri="http://schemas.openxmlformats.org/presentationml/2006/ole">
            <mc:AlternateContent xmlns:mc="http://schemas.openxmlformats.org/markup-compatibility/2006">
              <mc:Choice xmlns:v="urn:schemas-microsoft-com:vml" Requires="v">
                <p:oleObj spid="_x0000_s1038" name="Equation" r:id="rId4" imgW="1054080" imgH="406080" progId="Equation.DSMT4">
                  <p:embed/>
                </p:oleObj>
              </mc:Choice>
              <mc:Fallback>
                <p:oleObj name="Equation" r:id="rId4" imgW="1054080" imgH="4060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105400"/>
                        <a:ext cx="2590800"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hidden="1"/>
          <p:cNvSpPr>
            <a:spLocks noGrp="1" noChangeArrowheads="1"/>
          </p:cNvSpPr>
          <p:nvPr>
            <p:ph type="title"/>
          </p:nvPr>
        </p:nvSpPr>
        <p:spPr/>
        <p:txBody>
          <a:bodyPr/>
          <a:lstStyle/>
          <a:p>
            <a:pPr eaLnBrk="1" hangingPunct="1"/>
            <a:endParaRPr lang="en-US" altLang="en-US" smtClean="0"/>
          </a:p>
        </p:txBody>
      </p:sp>
      <p:sp>
        <p:nvSpPr>
          <p:cNvPr id="37891" name="TextBox 4"/>
          <p:cNvSpPr txBox="1">
            <a:spLocks noChangeArrowheads="1"/>
          </p:cNvSpPr>
          <p:nvPr/>
        </p:nvSpPr>
        <p:spPr bwMode="auto">
          <a:xfrm>
            <a:off x="3810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Arial Narrow" panose="020B0606020202030204" pitchFamily="34" charset="0"/>
              </a:rPr>
              <a:t>  An </a:t>
            </a:r>
            <a:r>
              <a:rPr lang="en-US" altLang="en-US" sz="2400" i="1" dirty="0">
                <a:solidFill>
                  <a:srgbClr val="FF0000"/>
                </a:solidFill>
                <a:latin typeface="Arial Narrow" panose="020B0606020202030204" pitchFamily="34" charset="0"/>
              </a:rPr>
              <a:t>ideal solenoid </a:t>
            </a:r>
            <a:r>
              <a:rPr lang="en-US" altLang="en-US" sz="2400" i="1" dirty="0">
                <a:latin typeface="Arial Narrow" panose="020B0606020202030204" pitchFamily="34" charset="0"/>
              </a:rPr>
              <a:t>is approached </a:t>
            </a:r>
            <a:r>
              <a:rPr lang="en-US" altLang="en-US" sz="2400" dirty="0">
                <a:latin typeface="Arial Narrow" panose="020B0606020202030204" pitchFamily="34" charset="0"/>
              </a:rPr>
              <a:t>when the turns are closely spaced and the length is much greater than the radius of the turns. In this case, the external field is zero, and the interior field is uniform over a great volume.</a:t>
            </a:r>
          </a:p>
        </p:txBody>
      </p:sp>
      <p:sp>
        <p:nvSpPr>
          <p:cNvPr id="37892" name="Rectangle 3" descr="30-18a"/>
          <p:cNvSpPr>
            <a:spLocks noGrp="1" noChangeAspect="1" noChangeArrowheads="1"/>
          </p:cNvSpPr>
          <p:nvPr isPhoto="1"/>
        </p:nvSpPr>
        <p:spPr bwMode="auto">
          <a:xfrm>
            <a:off x="533400" y="1905000"/>
            <a:ext cx="2819400" cy="3962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7893" name="Rectangle 3" descr="30-19"/>
          <p:cNvSpPr>
            <a:spLocks noGrp="1" noChangeAspect="1" noChangeArrowheads="1"/>
          </p:cNvSpPr>
          <p:nvPr isPhoto="1"/>
        </p:nvSpPr>
        <p:spPr bwMode="auto">
          <a:xfrm>
            <a:off x="4572000" y="1752600"/>
            <a:ext cx="3009900" cy="44386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ppt_x"/>
                                          </p:val>
                                        </p:tav>
                                        <p:tav tm="100000">
                                          <p:val>
                                            <p:strVal val="#ppt_x"/>
                                          </p:val>
                                        </p:tav>
                                      </p:tavLst>
                                    </p:anim>
                                    <p:anim calcmode="lin" valueType="num">
                                      <p:cBhvr additive="base">
                                        <p:cTn id="14"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additive="base">
                                        <p:cTn id="19" dur="500" fill="hold"/>
                                        <p:tgtEl>
                                          <p:spTgt spid="37893"/>
                                        </p:tgtEl>
                                        <p:attrNameLst>
                                          <p:attrName>ppt_x</p:attrName>
                                        </p:attrNameLst>
                                      </p:cBhvr>
                                      <p:tavLst>
                                        <p:tav tm="0">
                                          <p:val>
                                            <p:strVal val="#ppt_x"/>
                                          </p:val>
                                        </p:tav>
                                        <p:tav tm="100000">
                                          <p:val>
                                            <p:strVal val="#ppt_x"/>
                                          </p:val>
                                        </p:tav>
                                      </p:tavLst>
                                    </p:anim>
                                    <p:anim calcmode="lin" valueType="num">
                                      <p:cBhvr additive="base">
                                        <p:cTn id="20"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animBg="1"/>
      <p:bldP spid="3789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hidden="1"/>
          <p:cNvSpPr>
            <a:spLocks noGrp="1" noChangeArrowheads="1"/>
          </p:cNvSpPr>
          <p:nvPr>
            <p:ph type="title"/>
          </p:nvPr>
        </p:nvSpPr>
        <p:spPr/>
        <p:txBody>
          <a:bodyPr/>
          <a:lstStyle/>
          <a:p>
            <a:pPr eaLnBrk="1" hangingPunct="1"/>
            <a:endParaRPr lang="en-US" altLang="en-US" smtClean="0"/>
          </a:p>
        </p:txBody>
      </p:sp>
      <p:sp>
        <p:nvSpPr>
          <p:cNvPr id="11268" name="Rectangle 3" descr="30-19"/>
          <p:cNvSpPr>
            <a:spLocks noGrp="1" noChangeAspect="1" noChangeArrowheads="1"/>
          </p:cNvSpPr>
          <p:nvPr isPhoto="1"/>
        </p:nvSpPr>
        <p:spPr bwMode="auto">
          <a:xfrm>
            <a:off x="5867400" y="228600"/>
            <a:ext cx="3276600" cy="472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269" name="TextBox 4"/>
          <p:cNvSpPr txBox="1">
            <a:spLocks noChangeArrowheads="1"/>
          </p:cNvSpPr>
          <p:nvPr/>
        </p:nvSpPr>
        <p:spPr bwMode="auto">
          <a:xfrm>
            <a:off x="76200" y="228600"/>
            <a:ext cx="594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Arial Narrow" panose="020B0606020202030204" pitchFamily="34" charset="0"/>
              </a:rPr>
              <a:t>Because the solenoid is ideal, B in the interior space is uniform and parallel to the axis, and B in the exterior space is zero.</a:t>
            </a:r>
          </a:p>
        </p:txBody>
      </p:sp>
      <p:sp>
        <p:nvSpPr>
          <p:cNvPr id="11270" name="TextBox 5"/>
          <p:cNvSpPr txBox="1">
            <a:spLocks noChangeArrowheads="1"/>
          </p:cNvSpPr>
          <p:nvPr/>
        </p:nvSpPr>
        <p:spPr bwMode="auto">
          <a:xfrm>
            <a:off x="76200" y="1477963"/>
            <a:ext cx="5715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Arial Narrow" panose="020B0606020202030204" pitchFamily="34" charset="0"/>
              </a:rPr>
              <a:t>Consider the rectangular path of length  and width w shown in Figure…. We can apply Ampere's law to this path by evaluating the integral of B.</a:t>
            </a:r>
            <a:r>
              <a:rPr lang="en-US" altLang="en-US" sz="2400" i="1">
                <a:latin typeface="Arial Narrow" panose="020B0606020202030204" pitchFamily="34" charset="0"/>
              </a:rPr>
              <a:t>ds </a:t>
            </a:r>
            <a:r>
              <a:rPr lang="en-US" altLang="en-US" sz="2400">
                <a:latin typeface="Arial Narrow" panose="020B0606020202030204" pitchFamily="34" charset="0"/>
              </a:rPr>
              <a:t>over each side of the rectangle.</a:t>
            </a:r>
          </a:p>
        </p:txBody>
      </p:sp>
      <p:graphicFrame>
        <p:nvGraphicFramePr>
          <p:cNvPr id="11266" name="Object 9"/>
          <p:cNvGraphicFramePr>
            <a:graphicFrameLocks noChangeAspect="1"/>
          </p:cNvGraphicFramePr>
          <p:nvPr/>
        </p:nvGraphicFramePr>
        <p:xfrm>
          <a:off x="228600" y="2971800"/>
          <a:ext cx="5638800" cy="3352800"/>
        </p:xfrm>
        <a:graphic>
          <a:graphicData uri="http://schemas.openxmlformats.org/presentationml/2006/ole">
            <mc:AlternateContent xmlns:mc="http://schemas.openxmlformats.org/markup-compatibility/2006">
              <mc:Choice xmlns:v="urn:schemas-microsoft-com:vml" Requires="v">
                <p:oleObj spid="_x0000_s11282" name="Equation" r:id="rId5" imgW="2412720" imgH="1765080" progId="Equation.3">
                  <p:embed/>
                </p:oleObj>
              </mc:Choice>
              <mc:Fallback>
                <p:oleObj name="Equation" r:id="rId5" imgW="2412720" imgH="176508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971800"/>
                        <a:ext cx="5638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2057400" y="4267200"/>
            <a:ext cx="388620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400" dirty="0">
                <a:solidFill>
                  <a:schemeClr val="accent2"/>
                </a:solidFill>
              </a:rPr>
              <a:t>N is the number of turns enclosed by our surface</a:t>
            </a:r>
            <a:endParaRPr lang="en-US" sz="2400" dirty="0"/>
          </a:p>
        </p:txBody>
      </p:sp>
      <p:sp>
        <p:nvSpPr>
          <p:cNvPr id="12" name="Rectangle 11"/>
          <p:cNvSpPr/>
          <p:nvPr/>
        </p:nvSpPr>
        <p:spPr>
          <a:xfrm>
            <a:off x="2819400" y="5253038"/>
            <a:ext cx="6019800" cy="461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dirty="0">
                <a:solidFill>
                  <a:schemeClr val="accent2"/>
                </a:solidFill>
              </a:rPr>
              <a:t>n= N/L  is the number of turns per unit length</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609600" y="15240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valid only for points near the center (that is, far from the ends) of a very long solenoid.</a:t>
            </a:r>
          </a:p>
        </p:txBody>
      </p:sp>
      <p:pic>
        <p:nvPicPr>
          <p:cNvPr id="38915" name="Picture 4" descr="3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57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124200"/>
            <a:ext cx="30194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p:cNvSpPr txBox="1">
            <a:spLocks noChangeArrowheads="1"/>
          </p:cNvSpPr>
          <p:nvPr/>
        </p:nvSpPr>
        <p:spPr bwMode="auto">
          <a:xfrm>
            <a:off x="457200" y="3124200"/>
            <a:ext cx="487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If the radius </a:t>
            </a:r>
            <a:r>
              <a:rPr lang="en-US" altLang="en-US" i="1">
                <a:latin typeface="Calibri" panose="020F0502020204030204" pitchFamily="34" charset="0"/>
              </a:rPr>
              <a:t>r of the torus in Figure 30.13 containing N turns </a:t>
            </a:r>
            <a:r>
              <a:rPr lang="en-US" altLang="en-US">
                <a:latin typeface="Calibri" panose="020F0502020204030204" pitchFamily="34" charset="0"/>
              </a:rPr>
              <a:t>is much greater than the toroid’s cross-sectional radius </a:t>
            </a:r>
            <a:r>
              <a:rPr lang="en-US" altLang="en-US" i="1">
                <a:latin typeface="Calibri" panose="020F0502020204030204" pitchFamily="34" charset="0"/>
              </a:rPr>
              <a:t>a, a short section of the </a:t>
            </a:r>
            <a:r>
              <a:rPr lang="en-US" altLang="en-US">
                <a:latin typeface="Calibri" panose="020F0502020204030204" pitchFamily="34" charset="0"/>
              </a:rPr>
              <a:t>toroid approximates a solenoid for which</a:t>
            </a:r>
          </a:p>
        </p:txBody>
      </p:sp>
      <p:pic>
        <p:nvPicPr>
          <p:cNvPr id="38918" name="Picture 6" descr="3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419600"/>
            <a:ext cx="168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3762375" y="1892300"/>
          <a:ext cx="1647825" cy="787400"/>
        </p:xfrm>
        <a:graphic>
          <a:graphicData uri="http://schemas.openxmlformats.org/presentationml/2006/ole">
            <mc:AlternateContent xmlns:mc="http://schemas.openxmlformats.org/markup-compatibility/2006">
              <mc:Choice xmlns:v="urn:schemas-microsoft-com:vml" Requires="v">
                <p:oleObj spid="_x0000_s12319" name="Equation" r:id="rId4" imgW="825500" imgH="393700" progId="Equation.DSMT4">
                  <p:embed/>
                </p:oleObj>
              </mc:Choice>
              <mc:Fallback>
                <p:oleObj name="Equation" r:id="rId4" imgW="825500" imgH="393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75" y="1892300"/>
                        <a:ext cx="1647825"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1939" name="Object 3"/>
          <p:cNvGraphicFramePr>
            <a:graphicFrameLocks noChangeAspect="1"/>
          </p:cNvGraphicFramePr>
          <p:nvPr/>
        </p:nvGraphicFramePr>
        <p:xfrm>
          <a:off x="2139950" y="3022600"/>
          <a:ext cx="4870450" cy="939800"/>
        </p:xfrm>
        <a:graphic>
          <a:graphicData uri="http://schemas.openxmlformats.org/presentationml/2006/ole">
            <mc:AlternateContent xmlns:mc="http://schemas.openxmlformats.org/markup-compatibility/2006">
              <mc:Choice xmlns:v="urn:schemas-microsoft-com:vml" Requires="v">
                <p:oleObj spid="_x0000_s12320" name="Equation" r:id="rId6" imgW="2438400" imgH="469900" progId="Equation.DSMT4">
                  <p:embed/>
                </p:oleObj>
              </mc:Choice>
              <mc:Fallback>
                <p:oleObj name="Equation" r:id="rId6" imgW="2438400" imgH="469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9950" y="3022600"/>
                        <a:ext cx="48704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1940" name="Object 4"/>
          <p:cNvGraphicFramePr>
            <a:graphicFrameLocks noChangeAspect="1"/>
          </p:cNvGraphicFramePr>
          <p:nvPr/>
        </p:nvGraphicFramePr>
        <p:xfrm>
          <a:off x="3605213" y="4445000"/>
          <a:ext cx="1928812" cy="355600"/>
        </p:xfrm>
        <a:graphic>
          <a:graphicData uri="http://schemas.openxmlformats.org/presentationml/2006/ole">
            <mc:AlternateContent xmlns:mc="http://schemas.openxmlformats.org/markup-compatibility/2006">
              <mc:Choice xmlns:v="urn:schemas-microsoft-com:vml" Requires="v">
                <p:oleObj spid="_x0000_s12321" name="Equation" r:id="rId8" imgW="964781" imgH="177723" progId="Equation.DSMT4">
                  <p:embed/>
                </p:oleObj>
              </mc:Choice>
              <mc:Fallback>
                <p:oleObj name="Equation" r:id="rId8" imgW="964781" imgH="177723"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5213" y="4445000"/>
                        <a:ext cx="1928812" cy="355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3" name="Text Box 5"/>
          <p:cNvSpPr txBox="1">
            <a:spLocks noChangeArrowheads="1"/>
          </p:cNvSpPr>
          <p:nvPr/>
        </p:nvSpPr>
        <p:spPr bwMode="auto">
          <a:xfrm>
            <a:off x="228600" y="857250"/>
            <a:ext cx="8740775" cy="1200150"/>
          </a:xfrm>
          <a:prstGeom prst="rect">
            <a:avLst/>
          </a:prstGeom>
          <a:noFill/>
          <a:ln w="38100" algn="ctr">
            <a:noFill/>
            <a:miter lim="800000"/>
            <a:headEnd/>
            <a:tailEnd/>
          </a:ln>
        </p:spPr>
        <p:txBody>
          <a:bodyPr>
            <a:spAutoFit/>
          </a:bodyPr>
          <a:lstStyle/>
          <a:p>
            <a:pPr>
              <a:defRPr/>
            </a:pPr>
            <a:r>
              <a:rPr lang="en-US" sz="2400" dirty="0">
                <a:solidFill>
                  <a:schemeClr val="tx1">
                    <a:lumMod val="85000"/>
                    <a:lumOff val="15000"/>
                  </a:schemeClr>
                </a:solidFill>
              </a:rPr>
              <a:t>a thin 10-cm long solenoid has a total of 400 turns of wire and carries a current of 2 A.  Calculate the magnetic field inside near the center.</a:t>
            </a:r>
          </a:p>
        </p:txBody>
      </p:sp>
      <p:sp>
        <p:nvSpPr>
          <p:cNvPr id="12294" name="Rectangle 5"/>
          <p:cNvSpPr>
            <a:spLocks noChangeArrowheads="1"/>
          </p:cNvSpPr>
          <p:nvPr/>
        </p:nvSpPr>
        <p:spPr bwMode="auto">
          <a:xfrm>
            <a:off x="533400" y="228600"/>
            <a:ext cx="178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rgbClr val="00B050"/>
                </a:solidFill>
              </a:rPr>
              <a:t>Example: </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anim calcmode="lin" valueType="num">
                                      <p:cBhvr additive="base">
                                        <p:cTn id="19" dur="500" fill="hold"/>
                                        <p:tgtEl>
                                          <p:spTgt spid="12290"/>
                                        </p:tgtEl>
                                        <p:attrNameLst>
                                          <p:attrName>ppt_x</p:attrName>
                                        </p:attrNameLst>
                                      </p:cBhvr>
                                      <p:tavLst>
                                        <p:tav tm="0">
                                          <p:val>
                                            <p:strVal val="#ppt_x"/>
                                          </p:val>
                                        </p:tav>
                                        <p:tav tm="100000">
                                          <p:val>
                                            <p:strVal val="#ppt_x"/>
                                          </p:val>
                                        </p:tav>
                                      </p:tavLst>
                                    </p:anim>
                                    <p:anim calcmode="lin" valueType="num">
                                      <p:cBhvr additive="base">
                                        <p:cTn id="20"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19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1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1229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81000" y="2895600"/>
            <a:ext cx="8229600" cy="2667000"/>
          </a:xfrm>
        </p:spPr>
        <p:txBody>
          <a:bodyPr/>
          <a:lstStyle/>
          <a:p>
            <a:pPr eaLnBrk="1" hangingPunct="1">
              <a:buFontTx/>
              <a:buNone/>
            </a:pPr>
            <a:endParaRPr lang="en-US" altLang="en-US" sz="2800" smtClean="0">
              <a:latin typeface="Arial Narrow" panose="020B0606020202030204" pitchFamily="34" charset="0"/>
            </a:endParaRPr>
          </a:p>
          <a:p>
            <a:pPr eaLnBrk="1" hangingPunct="1">
              <a:buFontTx/>
              <a:buNone/>
            </a:pPr>
            <a:r>
              <a:rPr lang="en-US" altLang="en-US" sz="2800" smtClean="0">
                <a:latin typeface="Arial Narrow" panose="020B0606020202030204" pitchFamily="34" charset="0"/>
              </a:rPr>
              <a:t>n = 400 turns/0.10 m = 4000 m</a:t>
            </a:r>
            <a:r>
              <a:rPr lang="en-US" altLang="en-US" sz="2800" baseline="30000" smtClean="0">
                <a:latin typeface="Arial Narrow" panose="020B0606020202030204" pitchFamily="34" charset="0"/>
              </a:rPr>
              <a:t>-1</a:t>
            </a:r>
          </a:p>
          <a:p>
            <a:pPr eaLnBrk="1" hangingPunct="1">
              <a:buFontTx/>
              <a:buNone/>
            </a:pPr>
            <a:r>
              <a:rPr lang="en-US" altLang="en-US" sz="2800" smtClean="0">
                <a:latin typeface="Arial Narrow" panose="020B0606020202030204" pitchFamily="34" charset="0"/>
              </a:rPr>
              <a:t>B = m</a:t>
            </a:r>
            <a:r>
              <a:rPr lang="en-US" altLang="en-US" sz="2800" baseline="-25000" smtClean="0">
                <a:latin typeface="Arial Narrow" panose="020B0606020202030204" pitchFamily="34" charset="0"/>
              </a:rPr>
              <a:t>o</a:t>
            </a:r>
            <a:r>
              <a:rPr lang="en-US" altLang="en-US" sz="2800" smtClean="0">
                <a:latin typeface="Arial Narrow" panose="020B0606020202030204" pitchFamily="34" charset="0"/>
              </a:rPr>
              <a:t>nI</a:t>
            </a:r>
          </a:p>
          <a:p>
            <a:pPr eaLnBrk="1" hangingPunct="1">
              <a:buFontTx/>
              <a:buNone/>
            </a:pPr>
            <a:r>
              <a:rPr lang="en-US" altLang="en-US" sz="2800" smtClean="0">
                <a:latin typeface="Arial Narrow" panose="020B0606020202030204" pitchFamily="34" charset="0"/>
              </a:rPr>
              <a:t>B = (4p X 10</a:t>
            </a:r>
            <a:r>
              <a:rPr lang="en-US" altLang="en-US" sz="2800" baseline="30000" smtClean="0">
                <a:latin typeface="Arial Narrow" panose="020B0606020202030204" pitchFamily="34" charset="0"/>
              </a:rPr>
              <a:t>-7</a:t>
            </a:r>
            <a:r>
              <a:rPr lang="en-US" altLang="en-US" sz="2800" smtClean="0">
                <a:latin typeface="Arial Narrow" panose="020B0606020202030204" pitchFamily="34" charset="0"/>
              </a:rPr>
              <a:t> T m/A)(4000m-1)(2.0 A)</a:t>
            </a:r>
          </a:p>
          <a:p>
            <a:pPr eaLnBrk="1" hangingPunct="1">
              <a:buFontTx/>
              <a:buNone/>
            </a:pPr>
            <a:r>
              <a:rPr lang="en-US" altLang="en-US" sz="2800" b="1" smtClean="0">
                <a:latin typeface="Arial Narrow" panose="020B0606020202030204" pitchFamily="34" charset="0"/>
              </a:rPr>
              <a:t>B = 0.01 T</a:t>
            </a:r>
          </a:p>
          <a:p>
            <a:pPr eaLnBrk="1" hangingPunct="1">
              <a:buFontTx/>
              <a:buNone/>
            </a:pPr>
            <a:endParaRPr lang="en-US" altLang="en-US" sz="2800" smtClean="0">
              <a:latin typeface="Arial Narrow" panose="020B0606020202030204" pitchFamily="34" charset="0"/>
            </a:endParaRPr>
          </a:p>
          <a:p>
            <a:pPr eaLnBrk="1" hangingPunct="1">
              <a:buFontTx/>
              <a:buNone/>
            </a:pPr>
            <a:endParaRPr lang="en-US" altLang="en-US" sz="2800" smtClean="0">
              <a:latin typeface="Arial Narrow" panose="020B0606020202030204" pitchFamily="34" charset="0"/>
            </a:endParaRPr>
          </a:p>
        </p:txBody>
      </p:sp>
      <p:sp>
        <p:nvSpPr>
          <p:cNvPr id="39939" name="Rectangle 5"/>
          <p:cNvSpPr>
            <a:spLocks noChangeArrowheads="1"/>
          </p:cNvSpPr>
          <p:nvPr/>
        </p:nvSpPr>
        <p:spPr bwMode="auto">
          <a:xfrm>
            <a:off x="914400" y="685800"/>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smtClean="0">
                <a:solidFill>
                  <a:srgbClr val="00B050"/>
                </a:solidFill>
              </a:rPr>
              <a:t>Example</a:t>
            </a:r>
            <a:endParaRPr lang="en-US" altLang="en-US" sz="2800" dirty="0"/>
          </a:p>
        </p:txBody>
      </p:sp>
      <p:sp>
        <p:nvSpPr>
          <p:cNvPr id="39940" name="Rectangle 6"/>
          <p:cNvSpPr>
            <a:spLocks noChangeArrowheads="1"/>
          </p:cNvSpPr>
          <p:nvPr/>
        </p:nvSpPr>
        <p:spPr bwMode="auto">
          <a:xfrm>
            <a:off x="533400" y="167640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Arial Narrow" panose="020B0606020202030204" pitchFamily="34" charset="0"/>
              </a:rPr>
              <a:t>A 10 cm long solenoid has a total of 400 turns of wire and carries a current of 2.0 A.  Calculate the magnetic field inside the solenoid</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gtEl>
                                        <p:attrNameLst>
                                          <p:attrName>style.visibility</p:attrName>
                                        </p:attrNameLst>
                                      </p:cBhvr>
                                      <p:to>
                                        <p:strVal val="visible"/>
                                      </p:to>
                                    </p:set>
                                    <p:anim calcmode="lin" valueType="num">
                                      <p:cBhvr additive="base">
                                        <p:cTn id="13" dur="500" fill="hold"/>
                                        <p:tgtEl>
                                          <p:spTgt spid="39939"/>
                                        </p:tgtEl>
                                        <p:attrNameLst>
                                          <p:attrName>ppt_x</p:attrName>
                                        </p:attrNameLst>
                                      </p:cBhvr>
                                      <p:tavLst>
                                        <p:tav tm="0">
                                          <p:val>
                                            <p:strVal val="#ppt_x"/>
                                          </p:val>
                                        </p:tav>
                                        <p:tav tm="100000">
                                          <p:val>
                                            <p:strVal val="#ppt_x"/>
                                          </p:val>
                                        </p:tav>
                                      </p:tavLst>
                                    </p:anim>
                                    <p:anim calcmode="lin" valueType="num">
                                      <p:cBhvr additive="base">
                                        <p:cTn id="14"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6">
                                            <p:txEl>
                                              <p:pRg st="1" end="1"/>
                                            </p:txEl>
                                          </p:spTgt>
                                        </p:tgtEl>
                                        <p:attrNameLst>
                                          <p:attrName>style.visibility</p:attrName>
                                        </p:attrNameLst>
                                      </p:cBhvr>
                                      <p:to>
                                        <p:strVal val="visible"/>
                                      </p:to>
                                    </p:set>
                                    <p:anim calcmode="lin" valueType="num">
                                      <p:cBhvr additive="base">
                                        <p:cTn id="19"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6">
                                            <p:txEl>
                                              <p:pRg st="2" end="2"/>
                                            </p:txEl>
                                          </p:spTgt>
                                        </p:tgtEl>
                                        <p:attrNameLst>
                                          <p:attrName>style.visibility</p:attrName>
                                        </p:attrNameLst>
                                      </p:cBhvr>
                                      <p:to>
                                        <p:strVal val="visible"/>
                                      </p:to>
                                    </p:set>
                                    <p:anim calcmode="lin" valueType="num">
                                      <p:cBhvr additive="base">
                                        <p:cTn id="25"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6">
                                            <p:txEl>
                                              <p:pRg st="3" end="3"/>
                                            </p:txEl>
                                          </p:spTgt>
                                        </p:tgtEl>
                                        <p:attrNameLst>
                                          <p:attrName>style.visibility</p:attrName>
                                        </p:attrNameLst>
                                      </p:cBhvr>
                                      <p:to>
                                        <p:strVal val="visible"/>
                                      </p:to>
                                    </p:set>
                                    <p:anim calcmode="lin" valueType="num">
                                      <p:cBhvr additive="base">
                                        <p:cTn id="31"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6">
                                            <p:txEl>
                                              <p:pRg st="4" end="4"/>
                                            </p:txEl>
                                          </p:spTgt>
                                        </p:tgtEl>
                                        <p:attrNameLst>
                                          <p:attrName>style.visibility</p:attrName>
                                        </p:attrNameLst>
                                      </p:cBhvr>
                                      <p:to>
                                        <p:strVal val="visible"/>
                                      </p:to>
                                    </p:set>
                                    <p:anim calcmode="lin" valueType="num">
                                      <p:cBhvr additive="base">
                                        <p:cTn id="37"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39939" grpId="0"/>
      <p:bldP spid="399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800" y="7620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400" dirty="0"/>
              <a:t>A solenoid </a:t>
            </a:r>
            <a:r>
              <a:rPr lang="en-US" altLang="en-US" sz="2400" dirty="0">
                <a:solidFill>
                  <a:schemeClr val="accent2"/>
                </a:solidFill>
              </a:rPr>
              <a:t>20 cm</a:t>
            </a:r>
            <a:r>
              <a:rPr lang="en-US" altLang="en-US" sz="2400" dirty="0"/>
              <a:t> long and </a:t>
            </a:r>
            <a:r>
              <a:rPr lang="en-US" altLang="en-US" sz="2400" dirty="0">
                <a:solidFill>
                  <a:schemeClr val="accent2"/>
                </a:solidFill>
              </a:rPr>
              <a:t>4 cm</a:t>
            </a:r>
            <a:r>
              <a:rPr lang="en-US" altLang="en-US" sz="2400" dirty="0"/>
              <a:t> in diameter is wounded with a total of </a:t>
            </a:r>
            <a:r>
              <a:rPr lang="en-US" altLang="en-US" sz="2400" dirty="0">
                <a:solidFill>
                  <a:schemeClr val="accent2"/>
                </a:solidFill>
              </a:rPr>
              <a:t>200 turns</a:t>
            </a:r>
            <a:r>
              <a:rPr lang="en-US" altLang="en-US" sz="2400" dirty="0"/>
              <a:t> of wire. The solenoid is aligned with its axis parallel to the earth’s magnetic field which is </a:t>
            </a:r>
            <a:r>
              <a:rPr lang="en-US" altLang="en-US" sz="2400" dirty="0">
                <a:solidFill>
                  <a:schemeClr val="accent2"/>
                </a:solidFill>
              </a:rPr>
              <a:t>3x10</a:t>
            </a:r>
            <a:r>
              <a:rPr lang="en-US" altLang="en-US" sz="2400" baseline="30000" dirty="0">
                <a:solidFill>
                  <a:schemeClr val="accent2"/>
                </a:solidFill>
              </a:rPr>
              <a:t>-5</a:t>
            </a:r>
            <a:r>
              <a:rPr lang="en-US" altLang="en-US" sz="2400" dirty="0">
                <a:solidFill>
                  <a:schemeClr val="accent2"/>
                </a:solidFill>
              </a:rPr>
              <a:t> T</a:t>
            </a:r>
            <a:r>
              <a:rPr lang="en-US" altLang="en-US" sz="2400" dirty="0"/>
              <a:t> in magnitude. What should the </a:t>
            </a:r>
            <a:r>
              <a:rPr lang="en-US" altLang="en-US" sz="2400" dirty="0">
                <a:solidFill>
                  <a:schemeClr val="accent2"/>
                </a:solidFill>
              </a:rPr>
              <a:t>current in the solenoid</a:t>
            </a:r>
            <a:r>
              <a:rPr lang="en-US" altLang="en-US" sz="2400" dirty="0"/>
              <a:t> be in order for its field to exactly cancel the earth’s field inside the solenoid? </a:t>
            </a:r>
          </a:p>
          <a:p>
            <a:pPr eaLnBrk="1" hangingPunct="1">
              <a:spcBef>
                <a:spcPct val="20000"/>
              </a:spcBef>
            </a:pPr>
            <a:endParaRPr lang="en-US" altLang="en-US" sz="2400" dirty="0"/>
          </a:p>
          <a:p>
            <a:pPr eaLnBrk="1" hangingPunct="1">
              <a:spcBef>
                <a:spcPct val="20000"/>
              </a:spcBef>
            </a:pPr>
            <a:r>
              <a:rPr lang="en-US" altLang="en-US" sz="2400" i="1" dirty="0">
                <a:solidFill>
                  <a:schemeClr val="accent2"/>
                </a:solidFill>
              </a:rPr>
              <a:t>Solution:</a:t>
            </a:r>
            <a:r>
              <a:rPr lang="en-US" altLang="en-US" sz="2400" dirty="0"/>
              <a:t> Since l=0.2 m and N=200 turns, </a:t>
            </a:r>
            <a:r>
              <a:rPr lang="en-US" altLang="en-US" sz="2000" b="1" dirty="0"/>
              <a:t>B=</a:t>
            </a:r>
            <a:r>
              <a:rPr lang="en-US" altLang="en-US" sz="2000" b="1" dirty="0" err="1"/>
              <a:t>N</a:t>
            </a:r>
            <a:r>
              <a:rPr lang="en-US" altLang="en-US" sz="2000" b="1" dirty="0" err="1">
                <a:latin typeface="Symbol" panose="05050102010706020507" pitchFamily="18" charset="2"/>
              </a:rPr>
              <a:t>m</a:t>
            </a:r>
            <a:r>
              <a:rPr lang="en-US" altLang="en-US" sz="2000" b="1" baseline="-25000" dirty="0" err="1"/>
              <a:t>o</a:t>
            </a:r>
            <a:r>
              <a:rPr lang="en-US" altLang="en-US" sz="2000" b="1" dirty="0" err="1"/>
              <a:t>I</a:t>
            </a:r>
            <a:r>
              <a:rPr lang="en-US" altLang="en-US" sz="2000" b="1" dirty="0"/>
              <a:t>/l</a:t>
            </a:r>
            <a:r>
              <a:rPr lang="en-US" altLang="en-US" sz="2400" dirty="0"/>
              <a:t> </a:t>
            </a:r>
          </a:p>
          <a:p>
            <a:pPr eaLnBrk="1" hangingPunct="1">
              <a:spcBef>
                <a:spcPct val="20000"/>
              </a:spcBef>
            </a:pPr>
            <a:endParaRPr lang="en-US" altLang="en-US" sz="2400" dirty="0"/>
          </a:p>
          <a:p>
            <a:pPr eaLnBrk="1" hangingPunct="1">
              <a:spcBef>
                <a:spcPct val="20000"/>
              </a:spcBef>
            </a:pPr>
            <a:r>
              <a:rPr lang="en-US" altLang="en-US" sz="2400" dirty="0"/>
              <a:t>I=</a:t>
            </a:r>
            <a:r>
              <a:rPr lang="en-US" altLang="en-US" sz="2400" dirty="0" err="1"/>
              <a:t>Bl</a:t>
            </a:r>
            <a:r>
              <a:rPr lang="en-US" altLang="en-US" sz="2400" dirty="0"/>
              <a:t>/</a:t>
            </a:r>
            <a:r>
              <a:rPr lang="en-US" altLang="en-US" sz="2400" dirty="0" err="1">
                <a:latin typeface="Symbol" panose="05050102010706020507" pitchFamily="18" charset="2"/>
              </a:rPr>
              <a:t>m</a:t>
            </a:r>
            <a:r>
              <a:rPr lang="en-US" altLang="en-US" sz="2400" baseline="-25000" dirty="0" err="1"/>
              <a:t>o</a:t>
            </a:r>
            <a:r>
              <a:rPr lang="en-US" altLang="en-US" sz="2400" dirty="0" err="1"/>
              <a:t>N</a:t>
            </a:r>
            <a:r>
              <a:rPr lang="en-US" altLang="en-US" sz="2400" dirty="0"/>
              <a:t>=(3x10</a:t>
            </a:r>
            <a:r>
              <a:rPr lang="en-US" altLang="en-US" sz="2400" baseline="30000" dirty="0"/>
              <a:t>-5</a:t>
            </a:r>
            <a:r>
              <a:rPr lang="en-US" altLang="en-US" sz="2400" dirty="0"/>
              <a:t>T)(0.2)/(4</a:t>
            </a:r>
            <a:r>
              <a:rPr lang="en-US" altLang="en-US" sz="2400" dirty="0">
                <a:latin typeface="Symbol" panose="05050102010706020507" pitchFamily="18" charset="2"/>
              </a:rPr>
              <a:t>p</a:t>
            </a:r>
            <a:r>
              <a:rPr lang="en-US" altLang="en-US" sz="2400" dirty="0"/>
              <a:t>x10</a:t>
            </a:r>
            <a:r>
              <a:rPr lang="en-US" altLang="en-US" sz="2400" baseline="30000" dirty="0"/>
              <a:t>-7</a:t>
            </a:r>
            <a:r>
              <a:rPr lang="en-US" altLang="en-US" sz="2400" dirty="0"/>
              <a:t>Tm/A)(200)=0.024 A=24 mA</a:t>
            </a:r>
          </a:p>
          <a:p>
            <a:pPr eaLnBrk="1" hangingPunct="1">
              <a:spcBef>
                <a:spcPct val="20000"/>
              </a:spcBef>
            </a:pPr>
            <a:endParaRPr lang="en-US" altLang="en-US" sz="2400" dirty="0"/>
          </a:p>
          <a:p>
            <a:pPr eaLnBrk="1" hangingPunct="1">
              <a:spcBef>
                <a:spcPct val="20000"/>
              </a:spcBef>
            </a:pPr>
            <a:r>
              <a:rPr lang="en-US" altLang="en-US" sz="2400" dirty="0"/>
              <a:t>The solenoid diameter has no significance except as a check that the solenoid is long relative to its diameter. </a:t>
            </a:r>
          </a:p>
        </p:txBody>
      </p:sp>
      <p:sp>
        <p:nvSpPr>
          <p:cNvPr id="40966" name="Rectangle 6"/>
          <p:cNvSpPr>
            <a:spLocks noChangeArrowheads="1"/>
          </p:cNvSpPr>
          <p:nvPr/>
        </p:nvSpPr>
        <p:spPr bwMode="auto">
          <a:xfrm>
            <a:off x="914400" y="152400"/>
            <a:ext cx="223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i="1" dirty="0">
                <a:solidFill>
                  <a:srgbClr val="00B050"/>
                </a:solidFill>
              </a:rPr>
              <a:t>Example:</a:t>
            </a:r>
            <a:r>
              <a:rPr lang="en-US" altLang="en-US" sz="3600" dirty="0">
                <a:solidFill>
                  <a:srgbClr val="00B05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ppt_x"/>
                                          </p:val>
                                        </p:tav>
                                        <p:tav tm="100000">
                                          <p:val>
                                            <p:strVal val="#ppt_x"/>
                                          </p:val>
                                        </p:tav>
                                      </p:tavLst>
                                    </p:anim>
                                    <p:anim calcmode="lin" valueType="num">
                                      <p:cBhvr additive="base">
                                        <p:cTn id="8"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left)">
                                      <p:cBhvr>
                                        <p:cTn id="18" dur="500"/>
                                        <p:tgtEl>
                                          <p:spTgt spid="4">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409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457200" y="274638"/>
            <a:ext cx="2209800" cy="715962"/>
          </a:xfrm>
        </p:spPr>
        <p:txBody>
          <a:bodyPr/>
          <a:lstStyle/>
          <a:p>
            <a:pPr algn="l" eaLnBrk="1" hangingPunct="1"/>
            <a:r>
              <a:rPr lang="en-US" altLang="en-US" dirty="0" smtClean="0">
                <a:solidFill>
                  <a:srgbClr val="00B050"/>
                </a:solidFill>
              </a:rPr>
              <a:t>Example</a:t>
            </a:r>
          </a:p>
        </p:txBody>
      </p:sp>
      <p:sp>
        <p:nvSpPr>
          <p:cNvPr id="13316" name="Content Placeholder 2"/>
          <p:cNvSpPr>
            <a:spLocks noGrp="1"/>
          </p:cNvSpPr>
          <p:nvPr>
            <p:ph idx="1"/>
          </p:nvPr>
        </p:nvSpPr>
        <p:spPr>
          <a:xfrm>
            <a:off x="304800" y="1371600"/>
            <a:ext cx="8229600" cy="1676400"/>
          </a:xfrm>
        </p:spPr>
        <p:txBody>
          <a:bodyPr/>
          <a:lstStyle/>
          <a:p>
            <a:pPr eaLnBrk="1" hangingPunct="1">
              <a:buFontTx/>
              <a:buNone/>
            </a:pPr>
            <a:r>
              <a:rPr lang="en-US" altLang="en-US" sz="2800" dirty="0" smtClean="0">
                <a:latin typeface="Arial Narrow" panose="020B0606020202030204" pitchFamily="34" charset="0"/>
              </a:rPr>
              <a:t>A 0.100 T magnetic field is required.  A student makes a solenoid of length 10.0 cm.  Calculate how many turns are required if the wire is to carry 10.0 A.</a:t>
            </a:r>
          </a:p>
        </p:txBody>
      </p:sp>
      <p:graphicFrame>
        <p:nvGraphicFramePr>
          <p:cNvPr id="10" name="Object 7"/>
          <p:cNvGraphicFramePr>
            <a:graphicFrameLocks noChangeAspect="1"/>
          </p:cNvGraphicFramePr>
          <p:nvPr/>
        </p:nvGraphicFramePr>
        <p:xfrm>
          <a:off x="152400" y="3276600"/>
          <a:ext cx="8915400" cy="2590800"/>
        </p:xfrm>
        <a:graphic>
          <a:graphicData uri="http://schemas.openxmlformats.org/presentationml/2006/ole">
            <mc:AlternateContent xmlns:mc="http://schemas.openxmlformats.org/markup-compatibility/2006">
              <mc:Choice xmlns:v="urn:schemas-microsoft-com:vml" Requires="v">
                <p:oleObj spid="_x0000_s13326" name="Equation" r:id="rId3" imgW="2438280" imgH="863280" progId="Equation.3">
                  <p:embed/>
                </p:oleObj>
              </mc:Choice>
              <mc:Fallback>
                <p:oleObj name="Equation" r:id="rId3" imgW="2438280" imgH="86328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89154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xEl>
                                              <p:pRg st="0" end="0"/>
                                            </p:txEl>
                                          </p:spTgt>
                                        </p:tgtEl>
                                        <p:attrNameLst>
                                          <p:attrName>style.visibility</p:attrName>
                                        </p:attrNameLst>
                                      </p:cBhvr>
                                      <p:to>
                                        <p:strVal val="visible"/>
                                      </p:to>
                                    </p:set>
                                    <p:anim calcmode="lin" valueType="num">
                                      <p:cBhvr additive="base">
                                        <p:cTn id="13"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2400" y="533400"/>
            <a:ext cx="8991600" cy="1143000"/>
          </a:xfrm>
        </p:spPr>
        <p:txBody>
          <a:bodyPr/>
          <a:lstStyle/>
          <a:p>
            <a:pPr eaLnBrk="1" hangingPunct="1"/>
            <a:r>
              <a:rPr lang="en-US" altLang="en-US" sz="2400" b="1" dirty="0" smtClean="0"/>
              <a:t/>
            </a:r>
            <a:br>
              <a:rPr lang="en-US" altLang="en-US" sz="2400" b="1" dirty="0" smtClean="0"/>
            </a:br>
            <a:r>
              <a:rPr lang="en-US" altLang="en-US" sz="2400" b="1" dirty="0" smtClean="0"/>
              <a:t/>
            </a:r>
            <a:br>
              <a:rPr lang="en-US" altLang="en-US" sz="2400" b="1" dirty="0" smtClean="0"/>
            </a:br>
            <a:r>
              <a:rPr lang="en-US" altLang="en-US" sz="2400" b="1" u="sng" dirty="0" smtClean="0"/>
              <a:t>Magnetic Flux, </a:t>
            </a:r>
            <a:r>
              <a:rPr lang="en-US" altLang="en-US" sz="2400" b="1" dirty="0" smtClean="0">
                <a:latin typeface="Symbol" panose="05050102010706020507" pitchFamily="18" charset="2"/>
              </a:rPr>
              <a:t>F: </a:t>
            </a:r>
            <a:r>
              <a:rPr lang="en-US" altLang="en-US" sz="2400" dirty="0" smtClean="0">
                <a:solidFill>
                  <a:srgbClr val="00B050"/>
                </a:solidFill>
              </a:rPr>
              <a:t>The number of magnetic (flux) field lines which pass through a given cross-sectional area A</a:t>
            </a:r>
            <a:r>
              <a:rPr lang="en-US" altLang="en-US" sz="3600" dirty="0" smtClean="0">
                <a:solidFill>
                  <a:srgbClr val="00B050"/>
                </a:solidFill>
              </a:rPr>
              <a:t> </a:t>
            </a:r>
            <a:r>
              <a:rPr lang="en-US" altLang="en-US" dirty="0" smtClean="0">
                <a:solidFill>
                  <a:srgbClr val="00B050"/>
                </a:solidFill>
              </a:rPr>
              <a:t/>
            </a:r>
            <a:br>
              <a:rPr lang="en-US" altLang="en-US" dirty="0" smtClean="0">
                <a:solidFill>
                  <a:srgbClr val="00B050"/>
                </a:solidFill>
              </a:rPr>
            </a:br>
            <a:endParaRPr lang="en-US" altLang="en-US" dirty="0" smtClean="0">
              <a:solidFill>
                <a:srgbClr val="00B050"/>
              </a:solidFill>
            </a:endParaRPr>
          </a:p>
        </p:txBody>
      </p:sp>
      <p:sp>
        <p:nvSpPr>
          <p:cNvPr id="14340" name="Rectangle 3"/>
          <p:cNvSpPr>
            <a:spLocks noGrp="1" noChangeArrowheads="1"/>
          </p:cNvSpPr>
          <p:nvPr>
            <p:ph type="body" idx="1"/>
          </p:nvPr>
        </p:nvSpPr>
        <p:spPr>
          <a:xfrm>
            <a:off x="457200" y="2514600"/>
            <a:ext cx="8229600" cy="3962400"/>
          </a:xfrm>
        </p:spPr>
        <p:txBody>
          <a:bodyPr/>
          <a:lstStyle/>
          <a:p>
            <a:pPr eaLnBrk="1" hangingPunct="1">
              <a:buFontTx/>
              <a:buNone/>
            </a:pPr>
            <a:endParaRPr lang="en-US" altLang="en-US" sz="2400" dirty="0" smtClean="0">
              <a:latin typeface="Arial Narrow" panose="020B0606020202030204" pitchFamily="34" charset="0"/>
            </a:endParaRPr>
          </a:p>
          <a:p>
            <a:pPr eaLnBrk="1" hangingPunct="1">
              <a:buFontTx/>
              <a:buNone/>
            </a:pPr>
            <a:endParaRPr lang="en-US" altLang="en-US" sz="2400" dirty="0" smtClean="0">
              <a:latin typeface="Arial Narrow" panose="020B0606020202030204" pitchFamily="34" charset="0"/>
            </a:endParaRPr>
          </a:p>
          <a:p>
            <a:pPr eaLnBrk="1" hangingPunct="1">
              <a:buFontTx/>
              <a:buNone/>
            </a:pPr>
            <a:endParaRPr lang="en-US" altLang="en-US" sz="2400" dirty="0" smtClean="0">
              <a:latin typeface="Arial Narrow" panose="020B0606020202030204" pitchFamily="34" charset="0"/>
            </a:endParaRPr>
          </a:p>
          <a:p>
            <a:pPr eaLnBrk="1" hangingPunct="1">
              <a:buFontTx/>
              <a:buNone/>
            </a:pPr>
            <a:r>
              <a:rPr lang="en-US" altLang="en-US" sz="2400" u="sng" dirty="0" smtClean="0">
                <a:latin typeface="Arial Narrow" panose="020B0606020202030204" pitchFamily="34" charset="0"/>
              </a:rPr>
              <a:t>Units:</a:t>
            </a:r>
          </a:p>
          <a:p>
            <a:pPr eaLnBrk="1" hangingPunct="1">
              <a:buFont typeface="Arial" panose="020B0604020202020204" pitchFamily="34" charset="0"/>
              <a:buNone/>
            </a:pPr>
            <a:r>
              <a:rPr lang="el-GR" altLang="en-US" sz="2400" dirty="0" smtClean="0">
                <a:solidFill>
                  <a:srgbClr val="00B050"/>
                </a:solidFill>
              </a:rPr>
              <a:t>Φ</a:t>
            </a:r>
            <a:r>
              <a:rPr lang="en-US" altLang="en-US" sz="2400" dirty="0" smtClean="0">
                <a:solidFill>
                  <a:srgbClr val="00B050"/>
                </a:solidFill>
              </a:rPr>
              <a:t>  </a:t>
            </a:r>
            <a:r>
              <a:rPr lang="en-US" altLang="en-US" sz="2400" dirty="0" smtClean="0">
                <a:latin typeface="Arial Narrow" panose="020B0606020202030204" pitchFamily="34" charset="0"/>
              </a:rPr>
              <a:t> </a:t>
            </a:r>
            <a:r>
              <a:rPr lang="en-US" altLang="en-US" sz="2400" dirty="0" err="1" smtClean="0">
                <a:latin typeface="Arial Narrow" panose="020B0606020202030204" pitchFamily="34" charset="0"/>
              </a:rPr>
              <a:t>webers</a:t>
            </a:r>
            <a:r>
              <a:rPr lang="en-US" altLang="en-US" sz="2400" dirty="0" smtClean="0">
                <a:latin typeface="Arial Narrow" panose="020B0606020202030204" pitchFamily="34" charset="0"/>
              </a:rPr>
              <a:t>                          </a:t>
            </a:r>
            <a:r>
              <a:rPr lang="en-US" altLang="en-US" sz="2400" dirty="0" smtClean="0">
                <a:solidFill>
                  <a:srgbClr val="00B050"/>
                </a:solidFill>
                <a:latin typeface="Arial Narrow" panose="020B0606020202030204" pitchFamily="34" charset="0"/>
              </a:rPr>
              <a:t>B</a:t>
            </a:r>
            <a:r>
              <a:rPr lang="en-US" altLang="en-US" sz="2400" dirty="0" smtClean="0">
                <a:latin typeface="Arial Narrow" panose="020B0606020202030204" pitchFamily="34" charset="0"/>
              </a:rPr>
              <a:t>    Tesla </a:t>
            </a:r>
          </a:p>
          <a:p>
            <a:pPr eaLnBrk="1" hangingPunct="1">
              <a:buFontTx/>
              <a:buNone/>
            </a:pPr>
            <a:r>
              <a:rPr lang="en-US" altLang="en-US" sz="2400" dirty="0" smtClean="0">
                <a:solidFill>
                  <a:srgbClr val="00B050"/>
                </a:solidFill>
                <a:latin typeface="Arial Narrow" panose="020B0606020202030204" pitchFamily="34" charset="0"/>
              </a:rPr>
              <a:t>A</a:t>
            </a:r>
            <a:r>
              <a:rPr lang="en-US" altLang="en-US" sz="2400" dirty="0" smtClean="0">
                <a:latin typeface="Arial Narrow" panose="020B0606020202030204" pitchFamily="34" charset="0"/>
              </a:rPr>
              <a:t>    </a:t>
            </a:r>
            <a:r>
              <a:rPr lang="en-US" altLang="en-US" sz="2400" dirty="0" smtClean="0">
                <a:solidFill>
                  <a:srgbClr val="00B050"/>
                </a:solidFill>
                <a:latin typeface="Arial Narrow" panose="020B0606020202030204" pitchFamily="34" charset="0"/>
              </a:rPr>
              <a:t>area</a:t>
            </a:r>
            <a:r>
              <a:rPr lang="en-US" altLang="en-US" sz="2400" dirty="0" smtClean="0">
                <a:latin typeface="Arial Narrow" panose="020B0606020202030204" pitchFamily="34" charset="0"/>
              </a:rPr>
              <a:t> m</a:t>
            </a:r>
            <a:r>
              <a:rPr lang="en-US" altLang="en-US" sz="2400" baseline="30000" dirty="0" smtClean="0">
                <a:latin typeface="Arial Narrow" panose="020B0606020202030204" pitchFamily="34" charset="0"/>
              </a:rPr>
              <a:t>2</a:t>
            </a:r>
            <a:r>
              <a:rPr lang="en-US" altLang="en-US" sz="2400" dirty="0" smtClean="0">
                <a:latin typeface="Arial Narrow" panose="020B0606020202030204" pitchFamily="34" charset="0"/>
              </a:rPr>
              <a:t> </a:t>
            </a:r>
          </a:p>
          <a:p>
            <a:pPr eaLnBrk="1" hangingPunct="1">
              <a:buFont typeface="Symbol" panose="05050102010706020507" pitchFamily="18" charset="2"/>
              <a:buChar char="q"/>
            </a:pPr>
            <a:r>
              <a:rPr lang="en-US" altLang="en-US" sz="2400" dirty="0" smtClean="0">
                <a:latin typeface="Arial Narrow" panose="020B0606020202030204" pitchFamily="34" charset="0"/>
              </a:rPr>
              <a:t>angle formed between B and the normal to the loop (area vector A)</a:t>
            </a:r>
          </a:p>
          <a:p>
            <a:pPr eaLnBrk="1" hangingPunct="1">
              <a:buFontTx/>
              <a:buNone/>
            </a:pPr>
            <a:r>
              <a:rPr lang="en-US" altLang="en-US" sz="2400" dirty="0" smtClean="0">
                <a:latin typeface="Arial Narrow" panose="020B0606020202030204" pitchFamily="34" charset="0"/>
              </a:rPr>
              <a:t>The </a:t>
            </a:r>
            <a:r>
              <a:rPr lang="en-US" altLang="en-US" sz="2400" u="sng" dirty="0" smtClean="0">
                <a:latin typeface="Arial Narrow" panose="020B0606020202030204" pitchFamily="34" charset="0"/>
              </a:rPr>
              <a:t>area vector A </a:t>
            </a:r>
            <a:r>
              <a:rPr lang="en-US" altLang="en-US" sz="2400" dirty="0" smtClean="0">
                <a:latin typeface="Arial Narrow" panose="020B0606020202030204" pitchFamily="34" charset="0"/>
              </a:rPr>
              <a:t>is perpendicular to the surface A and has a magnitude equal to the area A.</a:t>
            </a:r>
          </a:p>
        </p:txBody>
      </p:sp>
      <p:graphicFrame>
        <p:nvGraphicFramePr>
          <p:cNvPr id="14338" name="Object 4"/>
          <p:cNvGraphicFramePr>
            <a:graphicFrameLocks noChangeAspect="1"/>
          </p:cNvGraphicFramePr>
          <p:nvPr/>
        </p:nvGraphicFramePr>
        <p:xfrm>
          <a:off x="457200" y="2286000"/>
          <a:ext cx="3352800" cy="1600200"/>
        </p:xfrm>
        <a:graphic>
          <a:graphicData uri="http://schemas.openxmlformats.org/presentationml/2006/ole">
            <mc:AlternateContent xmlns:mc="http://schemas.openxmlformats.org/markup-compatibility/2006">
              <mc:Choice xmlns:v="urn:schemas-microsoft-com:vml" Requires="v">
                <p:oleObj spid="_x0000_s14353" name="Equation" r:id="rId4" imgW="1320480" imgH="774360" progId="Equation.3">
                  <p:embed/>
                </p:oleObj>
              </mc:Choice>
              <mc:Fallback>
                <p:oleObj name="Equation" r:id="rId4" imgW="1320480" imgH="7743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3352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381000" y="152400"/>
            <a:ext cx="3902030" cy="480131"/>
          </a:xfrm>
          <a:prstGeom prst="rect">
            <a:avLst/>
          </a:prstGeom>
          <a:effectLst/>
        </p:spPr>
        <p:txBody>
          <a:bodyPr wrap="none">
            <a:spAutoFit/>
          </a:bodyPr>
          <a:lstStyle/>
          <a:p>
            <a:pPr fontAlgn="auto">
              <a:lnSpc>
                <a:spcPct val="90000"/>
              </a:lnSpc>
              <a:spcAft>
                <a:spcPts val="0"/>
              </a:spcAft>
              <a:defRPr/>
            </a:pPr>
            <a:r>
              <a:rPr lang="en-US" sz="2800" dirty="0">
                <a:latin typeface="Times New Roman" panose="02020603050405020304" pitchFamily="18" charset="0"/>
                <a:cs typeface="Times New Roman" panose="02020603050405020304" pitchFamily="18" charset="0"/>
              </a:rPr>
              <a:t>30.5           Magnetic Flux</a:t>
            </a:r>
          </a:p>
        </p:txBody>
      </p:sp>
      <p:pic>
        <p:nvPicPr>
          <p:cNvPr id="14342" name="Picture 2" descr="30-01"/>
          <p:cNvPicPr>
            <a:picLocks noChangeAspect="1" noChangeArrowheads="1"/>
          </p:cNvPicPr>
          <p:nvPr/>
        </p:nvPicPr>
        <p:blipFill>
          <a:blip r:embed="rId6">
            <a:extLst>
              <a:ext uri="{28A0092B-C50C-407E-A947-70E740481C1C}">
                <a14:useLocalDpi xmlns:a14="http://schemas.microsoft.com/office/drawing/2010/main" val="0"/>
              </a:ext>
            </a:extLst>
          </a:blip>
          <a:srcRect l="4231" t="6154" r="9035" b="1538"/>
          <a:stretch>
            <a:fillRect/>
          </a:stretch>
        </p:blipFill>
        <p:spPr bwMode="auto">
          <a:xfrm>
            <a:off x="5334000" y="25908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4"/>
          <p:cNvSpPr>
            <a:spLocks noChangeArrowheads="1"/>
          </p:cNvSpPr>
          <p:nvPr/>
        </p:nvSpPr>
        <p:spPr bwMode="auto">
          <a:xfrm>
            <a:off x="304800" y="1531938"/>
            <a:ext cx="883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Arial Narrow" panose="020B0606020202030204" pitchFamily="34" charset="0"/>
              </a:rPr>
              <a:t>Consider the special case of a plane of area </a:t>
            </a:r>
            <a:r>
              <a:rPr lang="en-US" altLang="en-US" sz="2400" i="1">
                <a:solidFill>
                  <a:srgbClr val="0070C0"/>
                </a:solidFill>
                <a:latin typeface="Arial Narrow" panose="020B0606020202030204" pitchFamily="34" charset="0"/>
              </a:rPr>
              <a:t>A in a uniform field B that makes </a:t>
            </a:r>
            <a:r>
              <a:rPr lang="en-US" altLang="en-US" sz="2400">
                <a:solidFill>
                  <a:srgbClr val="0070C0"/>
                </a:solidFill>
                <a:latin typeface="Arial Narrow" panose="020B0606020202030204" pitchFamily="34" charset="0"/>
              </a:rPr>
              <a:t>an angle </a:t>
            </a:r>
            <a:r>
              <a:rPr lang="el-GR" altLang="en-US" sz="2400">
                <a:solidFill>
                  <a:srgbClr val="0070C0"/>
                </a:solidFill>
                <a:latin typeface="Arial Narrow" panose="020B0606020202030204" pitchFamily="34" charset="0"/>
              </a:rPr>
              <a:t>θ</a:t>
            </a:r>
            <a:r>
              <a:rPr lang="en-US" altLang="en-US" sz="2400">
                <a:solidFill>
                  <a:srgbClr val="0070C0"/>
                </a:solidFill>
                <a:latin typeface="Arial Narrow" panose="020B0606020202030204" pitchFamily="34" charset="0"/>
              </a:rPr>
              <a:t>  with </a:t>
            </a:r>
            <a:r>
              <a:rPr lang="en-US" altLang="en-US" sz="2400" i="1">
                <a:solidFill>
                  <a:srgbClr val="0070C0"/>
                </a:solidFill>
                <a:latin typeface="Arial Narrow" panose="020B0606020202030204" pitchFamily="34" charset="0"/>
              </a:rPr>
              <a:t>dA. The magnetic flux through the plane in this case is</a:t>
            </a:r>
            <a:endParaRPr lang="en-US" altLang="en-US" sz="2400">
              <a:solidFill>
                <a:srgbClr val="0070C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3429000"/>
            <a:ext cx="6705600" cy="1143000"/>
          </a:xfrm>
        </p:spPr>
        <p:txBody>
          <a:bodyPr/>
          <a:lstStyle/>
          <a:p>
            <a:pPr algn="l" eaLnBrk="1" hangingPunct="1"/>
            <a:r>
              <a:rPr lang="en-US" altLang="en-US" sz="3200" b="1" u="sng" smtClean="0">
                <a:solidFill>
                  <a:srgbClr val="FF0000"/>
                </a:solidFill>
              </a:rPr>
              <a:t>When B is perpendicular to the loop?</a:t>
            </a:r>
          </a:p>
        </p:txBody>
      </p:sp>
      <p:pic>
        <p:nvPicPr>
          <p:cNvPr id="41987" name="Picture 6" descr="C:\Serway Art Eng\Chapter30\30-21b.jpg"/>
          <p:cNvPicPr>
            <a:picLocks noChangeAspect="1" noChangeArrowheads="1"/>
          </p:cNvPicPr>
          <p:nvPr/>
        </p:nvPicPr>
        <p:blipFill>
          <a:blip r:embed="rId2">
            <a:extLst>
              <a:ext uri="{28A0092B-C50C-407E-A947-70E740481C1C}">
                <a14:useLocalDpi xmlns:a14="http://schemas.microsoft.com/office/drawing/2010/main" val="0"/>
              </a:ext>
            </a:extLst>
          </a:blip>
          <a:srcRect l="14502" t="17317" r="7190" b="10266"/>
          <a:stretch>
            <a:fillRect/>
          </a:stretch>
        </p:blipFill>
        <p:spPr bwMode="auto">
          <a:xfrm>
            <a:off x="6705600" y="3962400"/>
            <a:ext cx="2057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533400" y="4800600"/>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800">
                <a:latin typeface="Arial Narrow" panose="020B0606020202030204" pitchFamily="34" charset="0"/>
              </a:rPr>
              <a:t>Φ</a:t>
            </a:r>
            <a:r>
              <a:rPr lang="en-US" altLang="en-US" sz="2800">
                <a:latin typeface="Arial Narrow" panose="020B0606020202030204" pitchFamily="34" charset="0"/>
              </a:rPr>
              <a:t>= B A cos </a:t>
            </a:r>
            <a:r>
              <a:rPr lang="el-GR" altLang="en-US" sz="2800">
                <a:latin typeface="Arial Narrow" panose="020B0606020202030204" pitchFamily="34" charset="0"/>
              </a:rPr>
              <a:t>θ</a:t>
            </a:r>
            <a:endParaRPr lang="en-US" altLang="en-US" sz="2800">
              <a:latin typeface="Arial Narrow" panose="020B0606020202030204" pitchFamily="34" charset="0"/>
            </a:endParaRPr>
          </a:p>
        </p:txBody>
      </p:sp>
      <p:sp>
        <p:nvSpPr>
          <p:cNvPr id="41989" name="Rectangle 6"/>
          <p:cNvSpPr>
            <a:spLocks noChangeArrowheads="1"/>
          </p:cNvSpPr>
          <p:nvPr/>
        </p:nvSpPr>
        <p:spPr bwMode="auto">
          <a:xfrm>
            <a:off x="3886200" y="4953000"/>
            <a:ext cx="96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400">
                <a:solidFill>
                  <a:srgbClr val="00B050"/>
                </a:solidFill>
                <a:latin typeface="Arial Narrow" panose="020B0606020202030204" pitchFamily="34" charset="0"/>
              </a:rPr>
              <a:t>Θ</a:t>
            </a:r>
            <a:r>
              <a:rPr lang="en-US" altLang="en-US" sz="2400">
                <a:solidFill>
                  <a:srgbClr val="00B050"/>
                </a:solidFill>
                <a:latin typeface="Arial Narrow" panose="020B0606020202030204" pitchFamily="34" charset="0"/>
              </a:rPr>
              <a:t>  = 0</a:t>
            </a:r>
            <a:r>
              <a:rPr lang="en-US" altLang="en-US" sz="2400" baseline="30000">
                <a:solidFill>
                  <a:srgbClr val="00B050"/>
                </a:solidFill>
                <a:latin typeface="Arial Narrow" panose="020B0606020202030204" pitchFamily="34" charset="0"/>
              </a:rPr>
              <a:t>0</a:t>
            </a:r>
            <a:endParaRPr lang="en-US" altLang="en-US" sz="2400" baseline="30000">
              <a:solidFill>
                <a:srgbClr val="00B050"/>
              </a:solidFill>
            </a:endParaRPr>
          </a:p>
        </p:txBody>
      </p:sp>
      <p:sp>
        <p:nvSpPr>
          <p:cNvPr id="41990" name="Rectangle 7"/>
          <p:cNvSpPr>
            <a:spLocks noChangeArrowheads="1"/>
          </p:cNvSpPr>
          <p:nvPr/>
        </p:nvSpPr>
        <p:spPr bwMode="auto">
          <a:xfrm>
            <a:off x="685800" y="5410200"/>
            <a:ext cx="120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800">
                <a:latin typeface="Arial Narrow" panose="020B0606020202030204" pitchFamily="34" charset="0"/>
              </a:rPr>
              <a:t>Φ</a:t>
            </a:r>
            <a:r>
              <a:rPr lang="en-US" altLang="en-US" sz="2800">
                <a:latin typeface="Arial Narrow" panose="020B0606020202030204" pitchFamily="34" charset="0"/>
              </a:rPr>
              <a:t>= B A </a:t>
            </a:r>
            <a:endParaRPr lang="en-US" altLang="en-US" sz="2800"/>
          </a:p>
        </p:txBody>
      </p:sp>
      <p:sp>
        <p:nvSpPr>
          <p:cNvPr id="9" name="Rectangle 2"/>
          <p:cNvSpPr txBox="1">
            <a:spLocks noChangeArrowheads="1"/>
          </p:cNvSpPr>
          <p:nvPr/>
        </p:nvSpPr>
        <p:spPr bwMode="auto">
          <a:xfrm>
            <a:off x="0" y="838200"/>
            <a:ext cx="6858000" cy="1143000"/>
          </a:xfrm>
          <a:prstGeom prst="rect">
            <a:avLst/>
          </a:prstGeom>
          <a:noFill/>
          <a:ln w="9525">
            <a:noFill/>
            <a:miter lim="800000"/>
            <a:headEnd/>
            <a:tailEnd/>
          </a:ln>
        </p:spPr>
        <p:txBody>
          <a:bodyPr anchor="ctr"/>
          <a:lstStyle/>
          <a:p>
            <a:pPr>
              <a:defRPr/>
            </a:pPr>
            <a:r>
              <a:rPr lang="en-US" sz="3200" b="1" u="sng" dirty="0">
                <a:solidFill>
                  <a:srgbClr val="C00000"/>
                </a:solidFill>
                <a:latin typeface="+mj-lt"/>
                <a:ea typeface="+mj-ea"/>
                <a:cs typeface="+mj-cs"/>
              </a:rPr>
              <a:t>When B is along the plane of the loop?</a:t>
            </a:r>
          </a:p>
        </p:txBody>
      </p:sp>
      <p:pic>
        <p:nvPicPr>
          <p:cNvPr id="41992" name="Picture 6" descr="C:\Serway Art Eng\Chapter30\30-21a.jpg"/>
          <p:cNvPicPr>
            <a:picLocks noChangeAspect="1" noChangeArrowheads="1"/>
          </p:cNvPicPr>
          <p:nvPr/>
        </p:nvPicPr>
        <p:blipFill>
          <a:blip r:embed="rId3">
            <a:extLst>
              <a:ext uri="{28A0092B-C50C-407E-A947-70E740481C1C}">
                <a14:useLocalDpi xmlns:a14="http://schemas.microsoft.com/office/drawing/2010/main" val="0"/>
              </a:ext>
            </a:extLst>
          </a:blip>
          <a:srcRect l="8000" t="10220" r="8000" b="18240"/>
          <a:stretch>
            <a:fillRect/>
          </a:stretch>
        </p:blipFill>
        <p:spPr bwMode="auto">
          <a:xfrm>
            <a:off x="5943600" y="1905000"/>
            <a:ext cx="3200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10"/>
          <p:cNvSpPr>
            <a:spLocks noChangeArrowheads="1"/>
          </p:cNvSpPr>
          <p:nvPr/>
        </p:nvSpPr>
        <p:spPr bwMode="auto">
          <a:xfrm>
            <a:off x="304800" y="2286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7030A0"/>
                </a:solidFill>
              </a:rPr>
              <a:t>Hint: </a:t>
            </a:r>
            <a:r>
              <a:rPr lang="en-US" altLang="en-US" sz="2800" b="1">
                <a:solidFill>
                  <a:srgbClr val="7030A0"/>
                </a:solidFill>
                <a:latin typeface="Symbol" panose="05050102010706020507" pitchFamily="18" charset="2"/>
              </a:rPr>
              <a:t>q</a:t>
            </a:r>
            <a:r>
              <a:rPr lang="en-US" altLang="en-US" sz="2800" b="1">
                <a:solidFill>
                  <a:srgbClr val="7030A0"/>
                </a:solidFill>
              </a:rPr>
              <a:t> is the angle formed between B and the normal to the loop.</a:t>
            </a:r>
          </a:p>
        </p:txBody>
      </p:sp>
      <p:sp>
        <p:nvSpPr>
          <p:cNvPr id="41994" name="TextBox 11"/>
          <p:cNvSpPr txBox="1">
            <a:spLocks noChangeArrowheads="1"/>
          </p:cNvSpPr>
          <p:nvPr/>
        </p:nvSpPr>
        <p:spPr bwMode="auto">
          <a:xfrm>
            <a:off x="381000" y="1905000"/>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800">
                <a:latin typeface="Arial Narrow" panose="020B0606020202030204" pitchFamily="34" charset="0"/>
              </a:rPr>
              <a:t>Φ</a:t>
            </a:r>
            <a:r>
              <a:rPr lang="en-US" altLang="en-US" sz="2800">
                <a:latin typeface="Arial Narrow" panose="020B0606020202030204" pitchFamily="34" charset="0"/>
              </a:rPr>
              <a:t>= B A cos </a:t>
            </a:r>
            <a:r>
              <a:rPr lang="el-GR" altLang="en-US" sz="2800">
                <a:latin typeface="Arial Narrow" panose="020B0606020202030204" pitchFamily="34" charset="0"/>
              </a:rPr>
              <a:t>θ</a:t>
            </a:r>
            <a:endParaRPr lang="en-US" altLang="en-US" sz="2800">
              <a:latin typeface="Arial Narrow" panose="020B0606020202030204" pitchFamily="34" charset="0"/>
            </a:endParaRPr>
          </a:p>
        </p:txBody>
      </p:sp>
      <p:sp>
        <p:nvSpPr>
          <p:cNvPr id="41995" name="Rectangle 12"/>
          <p:cNvSpPr>
            <a:spLocks noChangeArrowheads="1"/>
          </p:cNvSpPr>
          <p:nvPr/>
        </p:nvSpPr>
        <p:spPr bwMode="auto">
          <a:xfrm>
            <a:off x="3429000" y="1981200"/>
            <a:ext cx="1408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3200">
                <a:solidFill>
                  <a:srgbClr val="00B050"/>
                </a:solidFill>
                <a:latin typeface="Arial Narrow" panose="020B0606020202030204" pitchFamily="34" charset="0"/>
              </a:rPr>
              <a:t>Θ</a:t>
            </a:r>
            <a:r>
              <a:rPr lang="en-US" altLang="en-US" sz="3200">
                <a:solidFill>
                  <a:srgbClr val="00B050"/>
                </a:solidFill>
                <a:latin typeface="Arial Narrow" panose="020B0606020202030204" pitchFamily="34" charset="0"/>
              </a:rPr>
              <a:t>  = 90</a:t>
            </a:r>
            <a:r>
              <a:rPr lang="en-US" altLang="en-US" sz="3200" baseline="30000">
                <a:solidFill>
                  <a:srgbClr val="00B050"/>
                </a:solidFill>
                <a:latin typeface="Arial Narrow" panose="020B0606020202030204" pitchFamily="34" charset="0"/>
              </a:rPr>
              <a:t>0</a:t>
            </a:r>
            <a:endParaRPr lang="en-US" altLang="en-US" sz="3200" baseline="30000">
              <a:solidFill>
                <a:srgbClr val="00B050"/>
              </a:solidFill>
            </a:endParaRPr>
          </a:p>
        </p:txBody>
      </p:sp>
      <p:sp>
        <p:nvSpPr>
          <p:cNvPr id="41996" name="TextBox 13"/>
          <p:cNvSpPr txBox="1">
            <a:spLocks noChangeArrowheads="1"/>
          </p:cNvSpPr>
          <p:nvPr/>
        </p:nvSpPr>
        <p:spPr bwMode="auto">
          <a:xfrm>
            <a:off x="609600" y="27432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800">
                <a:latin typeface="Arial Narrow" panose="020B0606020202030204" pitchFamily="34" charset="0"/>
              </a:rPr>
              <a:t>Φ</a:t>
            </a:r>
            <a:r>
              <a:rPr lang="en-US" altLang="en-US" sz="2800">
                <a:latin typeface="Arial Narrow" panose="020B0606020202030204" pitchFamily="34" charset="0"/>
              </a:rPr>
              <a:t>= 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 name="Rectangle 2"/>
          <p:cNvSpPr>
            <a:spLocks noGrp="1" noChangeArrowheads="1"/>
          </p:cNvSpPr>
          <p:nvPr>
            <p:ph type="title"/>
          </p:nvPr>
        </p:nvSpPr>
        <p:spPr>
          <a:xfrm>
            <a:off x="381000" y="685800"/>
            <a:ext cx="8229600" cy="1143000"/>
          </a:xfrm>
        </p:spPr>
        <p:txBody>
          <a:bodyPr/>
          <a:lstStyle/>
          <a:p>
            <a:pPr algn="l" eaLnBrk="1" hangingPunct="1"/>
            <a:r>
              <a:rPr lang="en-US" altLang="en-US" sz="4000" dirty="0" smtClean="0"/>
              <a:t>Which has the largest magnetic flux? </a:t>
            </a:r>
          </a:p>
        </p:txBody>
      </p:sp>
      <p:sp>
        <p:nvSpPr>
          <p:cNvPr id="15391" name="Rectangle 3"/>
          <p:cNvSpPr>
            <a:spLocks noGrp="1" noChangeArrowheads="1"/>
          </p:cNvSpPr>
          <p:nvPr>
            <p:ph type="body" idx="1"/>
          </p:nvPr>
        </p:nvSpPr>
        <p:spPr/>
        <p:txBody>
          <a:bodyPr/>
          <a:lstStyle/>
          <a:p>
            <a:pPr eaLnBrk="1" hangingPunct="1">
              <a:buFontTx/>
              <a:buNone/>
            </a:pPr>
            <a:r>
              <a:rPr lang="en-US" altLang="en-US" smtClean="0"/>
              <a:t>  </a:t>
            </a:r>
          </a:p>
        </p:txBody>
      </p:sp>
      <p:sp>
        <p:nvSpPr>
          <p:cNvPr id="16429" name="Text Box 45"/>
          <p:cNvSpPr txBox="1">
            <a:spLocks noChangeArrowheads="1"/>
          </p:cNvSpPr>
          <p:nvPr/>
        </p:nvSpPr>
        <p:spPr bwMode="auto">
          <a:xfrm>
            <a:off x="6384925" y="1941513"/>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Answer: A</a:t>
            </a:r>
          </a:p>
        </p:txBody>
      </p:sp>
      <p:sp>
        <p:nvSpPr>
          <p:cNvPr id="15396" name="Rectangle 7"/>
          <p:cNvSpPr>
            <a:spLocks noChangeArrowheads="1"/>
          </p:cNvSpPr>
          <p:nvPr/>
        </p:nvSpPr>
        <p:spPr bwMode="auto">
          <a:xfrm>
            <a:off x="914400" y="152400"/>
            <a:ext cx="223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i="1" dirty="0">
                <a:solidFill>
                  <a:srgbClr val="00B050"/>
                </a:solidFill>
              </a:rPr>
              <a:t>Example:</a:t>
            </a:r>
            <a:r>
              <a:rPr lang="en-US" altLang="en-US" sz="3600" dirty="0">
                <a:solidFill>
                  <a:srgbClr val="00B050"/>
                </a:solidFill>
              </a:rPr>
              <a:t> </a:t>
            </a:r>
          </a:p>
        </p:txBody>
      </p:sp>
      <mc:AlternateContent xmlns:mc="http://schemas.openxmlformats.org/markup-compatibility/2006" xmlns:p14="http://schemas.microsoft.com/office/powerpoint/2010/main">
        <mc:Choice Requires="p14">
          <p:contentPart p14:bwMode="auto" r:id="rId2">
            <p14:nvContentPartPr>
              <p14:cNvPr id="15362" name="Ink 2"/>
              <p14:cNvContentPartPr>
                <a14:cpLocks xmlns:a14="http://schemas.microsoft.com/office/drawing/2010/main" noRot="1" noChangeAspect="1" noEditPoints="1" noChangeArrowheads="1" noChangeShapeType="1"/>
              </p14:cNvContentPartPr>
              <p14:nvPr/>
            </p14:nvContentPartPr>
            <p14:xfrm>
              <a:off x="1081088" y="2720975"/>
              <a:ext cx="355600" cy="403225"/>
            </p14:xfrm>
          </p:contentPart>
        </mc:Choice>
        <mc:Fallback xmlns="">
          <p:pic>
            <p:nvPicPr>
              <p:cNvPr id="15362" name="Ink 2"/>
              <p:cNvPicPr>
                <a:picLocks noRot="1" noChangeAspect="1" noEditPoints="1" noChangeArrowheads="1" noChangeShapeType="1"/>
              </p:cNvPicPr>
              <p:nvPr/>
            </p:nvPicPr>
            <p:blipFill>
              <a:blip r:embed="rId3"/>
              <a:stretch>
                <a:fillRect/>
              </a:stretch>
            </p:blipFill>
            <p:spPr>
              <a:xfrm>
                <a:off x="1074609" y="2714495"/>
                <a:ext cx="368557" cy="41618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363" name="Ink 3"/>
              <p14:cNvContentPartPr>
                <a14:cpLocks xmlns:a14="http://schemas.microsoft.com/office/drawing/2010/main" noRot="1" noChangeAspect="1" noEditPoints="1" noChangeArrowheads="1" noChangeShapeType="1"/>
              </p14:cNvContentPartPr>
              <p14:nvPr/>
            </p14:nvContentPartPr>
            <p14:xfrm>
              <a:off x="2108200" y="2571750"/>
              <a:ext cx="327025" cy="357188"/>
            </p14:xfrm>
          </p:contentPart>
        </mc:Choice>
        <mc:Fallback xmlns="">
          <p:pic>
            <p:nvPicPr>
              <p:cNvPr id="15363" name="Ink 3"/>
              <p:cNvPicPr>
                <a:picLocks noRot="1" noChangeAspect="1" noEditPoints="1" noChangeArrowheads="1" noChangeShapeType="1"/>
              </p:cNvPicPr>
              <p:nvPr/>
            </p:nvPicPr>
            <p:blipFill>
              <a:blip r:embed="rId5"/>
              <a:stretch>
                <a:fillRect/>
              </a:stretch>
            </p:blipFill>
            <p:spPr>
              <a:xfrm>
                <a:off x="2101717" y="2565269"/>
                <a:ext cx="339991" cy="37015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364" name="Ink 4"/>
              <p14:cNvContentPartPr>
                <a14:cpLocks xmlns:a14="http://schemas.microsoft.com/office/drawing/2010/main" noRot="1" noChangeAspect="1" noEditPoints="1" noChangeArrowheads="1" noChangeShapeType="1"/>
              </p14:cNvContentPartPr>
              <p14:nvPr/>
            </p14:nvContentPartPr>
            <p14:xfrm>
              <a:off x="2822575" y="2530475"/>
              <a:ext cx="1017588" cy="396875"/>
            </p14:xfrm>
          </p:contentPart>
        </mc:Choice>
        <mc:Fallback xmlns="">
          <p:pic>
            <p:nvPicPr>
              <p:cNvPr id="15364" name="Ink 4"/>
              <p:cNvPicPr>
                <a:picLocks noRot="1" noChangeAspect="1" noEditPoints="1" noChangeArrowheads="1" noChangeShapeType="1"/>
              </p:cNvPicPr>
              <p:nvPr/>
            </p:nvPicPr>
            <p:blipFill>
              <a:blip r:embed="rId7"/>
              <a:stretch>
                <a:fillRect/>
              </a:stretch>
            </p:blipFill>
            <p:spPr>
              <a:xfrm>
                <a:off x="2816096" y="2523963"/>
                <a:ext cx="1030546" cy="40989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365" name="Ink 5"/>
              <p14:cNvContentPartPr>
                <a14:cpLocks xmlns:a14="http://schemas.microsoft.com/office/drawing/2010/main" noRot="1" noChangeAspect="1" noEditPoints="1" noChangeArrowheads="1" noChangeShapeType="1"/>
              </p14:cNvContentPartPr>
              <p14:nvPr/>
            </p14:nvContentPartPr>
            <p14:xfrm>
              <a:off x="4668838" y="2489200"/>
              <a:ext cx="279400" cy="242888"/>
            </p14:xfrm>
          </p:contentPart>
        </mc:Choice>
        <mc:Fallback xmlns="">
          <p:pic>
            <p:nvPicPr>
              <p:cNvPr id="15365" name="Ink 5"/>
              <p:cNvPicPr>
                <a:picLocks noRot="1" noChangeAspect="1" noEditPoints="1" noChangeArrowheads="1" noChangeShapeType="1"/>
              </p:cNvPicPr>
              <p:nvPr/>
            </p:nvPicPr>
            <p:blipFill>
              <a:blip r:embed="rId9"/>
              <a:stretch>
                <a:fillRect/>
              </a:stretch>
            </p:blipFill>
            <p:spPr>
              <a:xfrm>
                <a:off x="4662357" y="2482723"/>
                <a:ext cx="292362" cy="25584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66" name="Ink 6"/>
              <p14:cNvContentPartPr>
                <a14:cpLocks xmlns:a14="http://schemas.microsoft.com/office/drawing/2010/main" noRot="1" noChangeAspect="1" noEditPoints="1" noChangeArrowheads="1" noChangeShapeType="1"/>
              </p14:cNvContentPartPr>
              <p14:nvPr/>
            </p14:nvContentPartPr>
            <p14:xfrm>
              <a:off x="5381625" y="2505075"/>
              <a:ext cx="1077913" cy="311150"/>
            </p14:xfrm>
          </p:contentPart>
        </mc:Choice>
        <mc:Fallback xmlns="">
          <p:pic>
            <p:nvPicPr>
              <p:cNvPr id="15366" name="Ink 6"/>
              <p:cNvPicPr>
                <a:picLocks noRot="1" noChangeAspect="1" noEditPoints="1" noChangeArrowheads="1" noChangeShapeType="1"/>
              </p:cNvPicPr>
              <p:nvPr/>
            </p:nvPicPr>
            <p:blipFill>
              <a:blip r:embed="rId11"/>
              <a:stretch>
                <a:fillRect/>
              </a:stretch>
            </p:blipFill>
            <p:spPr>
              <a:xfrm>
                <a:off x="5375145" y="2498593"/>
                <a:ext cx="1090874" cy="32411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67" name="Ink 7"/>
              <p14:cNvContentPartPr>
                <a14:cpLocks xmlns:a14="http://schemas.microsoft.com/office/drawing/2010/main" noRot="1" noChangeAspect="1" noEditPoints="1" noChangeArrowheads="1" noChangeShapeType="1"/>
              </p14:cNvContentPartPr>
              <p14:nvPr/>
            </p14:nvContentPartPr>
            <p14:xfrm>
              <a:off x="6977063" y="5443538"/>
              <a:ext cx="384175" cy="611187"/>
            </p14:xfrm>
          </p:contentPart>
        </mc:Choice>
        <mc:Fallback xmlns="">
          <p:pic>
            <p:nvPicPr>
              <p:cNvPr id="15367" name="Ink 7"/>
              <p:cNvPicPr>
                <a:picLocks noRot="1" noChangeAspect="1" noEditPoints="1" noChangeArrowheads="1" noChangeShapeType="1"/>
              </p:cNvPicPr>
              <p:nvPr/>
            </p:nvPicPr>
            <p:blipFill>
              <a:blip r:embed="rId13"/>
              <a:stretch>
                <a:fillRect/>
              </a:stretch>
            </p:blipFill>
            <p:spPr>
              <a:xfrm>
                <a:off x="6970582" y="5437055"/>
                <a:ext cx="397137" cy="62415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68" name="Ink 8"/>
              <p14:cNvContentPartPr>
                <a14:cpLocks xmlns:a14="http://schemas.microsoft.com/office/drawing/2010/main" noRot="1" noChangeAspect="1" noEditPoints="1" noChangeArrowheads="1" noChangeShapeType="1"/>
              </p14:cNvContentPartPr>
              <p14:nvPr/>
            </p14:nvContentPartPr>
            <p14:xfrm>
              <a:off x="2768600" y="3232150"/>
              <a:ext cx="1066800" cy="395288"/>
            </p14:xfrm>
          </p:contentPart>
        </mc:Choice>
        <mc:Fallback xmlns="">
          <p:pic>
            <p:nvPicPr>
              <p:cNvPr id="15368" name="Ink 8"/>
              <p:cNvPicPr>
                <a:picLocks noRot="1" noChangeAspect="1" noEditPoints="1" noChangeArrowheads="1" noChangeShapeType="1"/>
              </p:cNvPicPr>
              <p:nvPr/>
            </p:nvPicPr>
            <p:blipFill>
              <a:blip r:embed="rId15"/>
              <a:stretch>
                <a:fillRect/>
              </a:stretch>
            </p:blipFill>
            <p:spPr>
              <a:xfrm>
                <a:off x="2762119" y="3225670"/>
                <a:ext cx="1079761" cy="40824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369" name="Ink 9"/>
              <p14:cNvContentPartPr>
                <a14:cpLocks xmlns:a14="http://schemas.microsoft.com/office/drawing/2010/main" noRot="1" noChangeAspect="1" noEditPoints="1" noChangeArrowheads="1" noChangeShapeType="1"/>
              </p14:cNvContentPartPr>
              <p14:nvPr/>
            </p14:nvContentPartPr>
            <p14:xfrm>
              <a:off x="2020888" y="3178175"/>
              <a:ext cx="385762" cy="328613"/>
            </p14:xfrm>
          </p:contentPart>
        </mc:Choice>
        <mc:Fallback xmlns="">
          <p:pic>
            <p:nvPicPr>
              <p:cNvPr id="15369" name="Ink 9"/>
              <p:cNvPicPr>
                <a:picLocks noRot="1" noChangeAspect="1" noEditPoints="1" noChangeArrowheads="1" noChangeShapeType="1"/>
              </p:cNvPicPr>
              <p:nvPr/>
            </p:nvPicPr>
            <p:blipFill>
              <a:blip r:embed="rId17"/>
              <a:stretch>
                <a:fillRect/>
              </a:stretch>
            </p:blipFill>
            <p:spPr>
              <a:xfrm>
                <a:off x="2014411" y="3171732"/>
                <a:ext cx="398717" cy="3415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370" name="Ink 10"/>
              <p14:cNvContentPartPr>
                <a14:cpLocks xmlns:a14="http://schemas.microsoft.com/office/drawing/2010/main" noRot="1" noChangeAspect="1" noEditPoints="1" noChangeArrowheads="1" noChangeShapeType="1"/>
              </p14:cNvContentPartPr>
              <p14:nvPr/>
            </p14:nvContentPartPr>
            <p14:xfrm>
              <a:off x="793750" y="3217863"/>
              <a:ext cx="384175" cy="277812"/>
            </p14:xfrm>
          </p:contentPart>
        </mc:Choice>
        <mc:Fallback xmlns="">
          <p:pic>
            <p:nvPicPr>
              <p:cNvPr id="15370" name="Ink 10"/>
              <p:cNvPicPr>
                <a:picLocks noRot="1" noChangeAspect="1" noEditPoints="1" noChangeArrowheads="1" noChangeShapeType="1"/>
              </p:cNvPicPr>
              <p:nvPr/>
            </p:nvPicPr>
            <p:blipFill>
              <a:blip r:embed="rId19"/>
              <a:stretch>
                <a:fillRect/>
              </a:stretch>
            </p:blipFill>
            <p:spPr>
              <a:xfrm>
                <a:off x="787275" y="3211386"/>
                <a:ext cx="397125" cy="29076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371" name="Ink 11"/>
              <p14:cNvContentPartPr>
                <a14:cpLocks xmlns:a14="http://schemas.microsoft.com/office/drawing/2010/main" noRot="1" noChangeAspect="1" noEditPoints="1" noChangeArrowheads="1" noChangeShapeType="1"/>
              </p14:cNvContentPartPr>
              <p14:nvPr/>
            </p14:nvContentPartPr>
            <p14:xfrm>
              <a:off x="5502275" y="3173413"/>
              <a:ext cx="242888" cy="268287"/>
            </p14:xfrm>
          </p:contentPart>
        </mc:Choice>
        <mc:Fallback xmlns="">
          <p:pic>
            <p:nvPicPr>
              <p:cNvPr id="15371" name="Ink 11"/>
              <p:cNvPicPr>
                <a:picLocks noRot="1" noChangeAspect="1" noEditPoints="1" noChangeArrowheads="1" noChangeShapeType="1"/>
              </p:cNvPicPr>
              <p:nvPr/>
            </p:nvPicPr>
            <p:blipFill>
              <a:blip r:embed="rId21"/>
              <a:stretch>
                <a:fillRect/>
              </a:stretch>
            </p:blipFill>
            <p:spPr>
              <a:xfrm>
                <a:off x="5495798" y="3166931"/>
                <a:ext cx="255842" cy="28125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72" name="Ink 12"/>
              <p14:cNvContentPartPr>
                <a14:cpLocks xmlns:a14="http://schemas.microsoft.com/office/drawing/2010/main" noRot="1" noChangeAspect="1" noEditPoints="1" noChangeArrowheads="1" noChangeShapeType="1"/>
              </p14:cNvContentPartPr>
              <p14:nvPr/>
            </p14:nvContentPartPr>
            <p14:xfrm>
              <a:off x="1973263" y="3948113"/>
              <a:ext cx="1841500" cy="528637"/>
            </p14:xfrm>
          </p:contentPart>
        </mc:Choice>
        <mc:Fallback xmlns="">
          <p:pic>
            <p:nvPicPr>
              <p:cNvPr id="15372" name="Ink 12"/>
              <p:cNvPicPr>
                <a:picLocks noRot="1" noChangeAspect="1" noEditPoints="1" noChangeArrowheads="1" noChangeShapeType="1"/>
              </p:cNvPicPr>
              <p:nvPr/>
            </p:nvPicPr>
            <p:blipFill>
              <a:blip r:embed="rId23"/>
              <a:stretch>
                <a:fillRect/>
              </a:stretch>
            </p:blipFill>
            <p:spPr>
              <a:xfrm>
                <a:off x="1966788" y="3941631"/>
                <a:ext cx="1854451" cy="54160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373" name="Ink 13"/>
              <p14:cNvContentPartPr>
                <a14:cpLocks xmlns:a14="http://schemas.microsoft.com/office/drawing/2010/main" noRot="1" noChangeAspect="1" noEditPoints="1" noChangeArrowheads="1" noChangeShapeType="1"/>
              </p14:cNvContentPartPr>
              <p14:nvPr/>
            </p14:nvContentPartPr>
            <p14:xfrm>
              <a:off x="860425" y="4017963"/>
              <a:ext cx="425450" cy="311150"/>
            </p14:xfrm>
          </p:contentPart>
        </mc:Choice>
        <mc:Fallback xmlns="">
          <p:pic>
            <p:nvPicPr>
              <p:cNvPr id="15373" name="Ink 13"/>
              <p:cNvPicPr>
                <a:picLocks noRot="1" noChangeAspect="1" noEditPoints="1" noChangeArrowheads="1" noChangeShapeType="1"/>
              </p:cNvPicPr>
              <p:nvPr/>
            </p:nvPicPr>
            <p:blipFill>
              <a:blip r:embed="rId25"/>
              <a:stretch>
                <a:fillRect/>
              </a:stretch>
            </p:blipFill>
            <p:spPr>
              <a:xfrm>
                <a:off x="854022" y="4011481"/>
                <a:ext cx="438256" cy="3241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374" name="Ink 14"/>
              <p14:cNvContentPartPr>
                <a14:cpLocks xmlns:a14="http://schemas.microsoft.com/office/drawing/2010/main" noRot="1" noChangeAspect="1" noEditPoints="1" noChangeArrowheads="1" noChangeShapeType="1"/>
              </p14:cNvContentPartPr>
              <p14:nvPr/>
            </p14:nvContentPartPr>
            <p14:xfrm>
              <a:off x="2597150" y="5518150"/>
              <a:ext cx="319088" cy="549275"/>
            </p14:xfrm>
          </p:contentPart>
        </mc:Choice>
        <mc:Fallback xmlns="">
          <p:pic>
            <p:nvPicPr>
              <p:cNvPr id="15374" name="Ink 14"/>
              <p:cNvPicPr>
                <a:picLocks noRot="1" noChangeAspect="1" noEditPoints="1" noChangeArrowheads="1" noChangeShapeType="1"/>
              </p:cNvPicPr>
              <p:nvPr/>
            </p:nvPicPr>
            <p:blipFill>
              <a:blip r:embed="rId27"/>
              <a:stretch>
                <a:fillRect/>
              </a:stretch>
            </p:blipFill>
            <p:spPr>
              <a:xfrm>
                <a:off x="2590667" y="5511684"/>
                <a:ext cx="332053" cy="56220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375" name="Ink 15"/>
              <p14:cNvContentPartPr>
                <a14:cpLocks xmlns:a14="http://schemas.microsoft.com/office/drawing/2010/main" noRot="1" noChangeAspect="1" noEditPoints="1" noChangeArrowheads="1" noChangeShapeType="1"/>
              </p14:cNvContentPartPr>
              <p14:nvPr/>
            </p14:nvContentPartPr>
            <p14:xfrm>
              <a:off x="5526088" y="4090988"/>
              <a:ext cx="328612" cy="314325"/>
            </p14:xfrm>
          </p:contentPart>
        </mc:Choice>
        <mc:Fallback xmlns="">
          <p:pic>
            <p:nvPicPr>
              <p:cNvPr id="15375" name="Ink 15"/>
              <p:cNvPicPr>
                <a:picLocks noRot="1" noChangeAspect="1" noEditPoints="1" noChangeArrowheads="1" noChangeShapeType="1"/>
              </p:cNvPicPr>
              <p:nvPr/>
            </p:nvPicPr>
            <p:blipFill>
              <a:blip r:embed="rId29"/>
              <a:stretch>
                <a:fillRect/>
              </a:stretch>
            </p:blipFill>
            <p:spPr>
              <a:xfrm>
                <a:off x="5519538" y="4084522"/>
                <a:ext cx="341713" cy="32725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376" name="Ink 16"/>
              <p14:cNvContentPartPr>
                <a14:cpLocks xmlns:a14="http://schemas.microsoft.com/office/drawing/2010/main" noRot="1" noChangeAspect="1" noEditPoints="1" noChangeArrowheads="1" noChangeShapeType="1"/>
              </p14:cNvContentPartPr>
              <p14:nvPr/>
            </p14:nvContentPartPr>
            <p14:xfrm>
              <a:off x="4846638" y="3146425"/>
              <a:ext cx="301625" cy="333375"/>
            </p14:xfrm>
          </p:contentPart>
        </mc:Choice>
        <mc:Fallback xmlns="">
          <p:pic>
            <p:nvPicPr>
              <p:cNvPr id="15376" name="Ink 16"/>
              <p:cNvPicPr>
                <a:picLocks noRot="1" noChangeAspect="1" noEditPoints="1" noChangeArrowheads="1" noChangeShapeType="1"/>
              </p:cNvPicPr>
              <p:nvPr/>
            </p:nvPicPr>
            <p:blipFill>
              <a:blip r:embed="rId31"/>
              <a:stretch>
                <a:fillRect/>
              </a:stretch>
            </p:blipFill>
            <p:spPr>
              <a:xfrm>
                <a:off x="4840175" y="3139945"/>
                <a:ext cx="314552" cy="34633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377" name="Ink 17"/>
              <p14:cNvContentPartPr>
                <a14:cpLocks xmlns:a14="http://schemas.microsoft.com/office/drawing/2010/main" noRot="1" noChangeAspect="1" noEditPoints="1" noChangeArrowheads="1" noChangeShapeType="1"/>
              </p14:cNvContentPartPr>
              <p14:nvPr/>
            </p14:nvContentPartPr>
            <p14:xfrm>
              <a:off x="4619625" y="4064000"/>
              <a:ext cx="409575" cy="466725"/>
            </p14:xfrm>
          </p:contentPart>
        </mc:Choice>
        <mc:Fallback xmlns="">
          <p:pic>
            <p:nvPicPr>
              <p:cNvPr id="15377" name="Ink 17"/>
              <p:cNvPicPr>
                <a:picLocks noRot="1" noChangeAspect="1" noEditPoints="1" noChangeArrowheads="1" noChangeShapeType="1"/>
              </p:cNvPicPr>
              <p:nvPr/>
            </p:nvPicPr>
            <p:blipFill>
              <a:blip r:embed="rId33"/>
              <a:stretch>
                <a:fillRect/>
              </a:stretch>
            </p:blipFill>
            <p:spPr>
              <a:xfrm>
                <a:off x="4613147" y="4057472"/>
                <a:ext cx="422532" cy="4797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378" name="Ink 18"/>
              <p14:cNvContentPartPr>
                <a14:cpLocks xmlns:a14="http://schemas.microsoft.com/office/drawing/2010/main" noRot="1" noChangeAspect="1" noEditPoints="1" noChangeArrowheads="1" noChangeShapeType="1"/>
              </p14:cNvContentPartPr>
              <p14:nvPr/>
            </p14:nvContentPartPr>
            <p14:xfrm>
              <a:off x="4089400" y="2608263"/>
              <a:ext cx="339725" cy="273050"/>
            </p14:xfrm>
          </p:contentPart>
        </mc:Choice>
        <mc:Fallback xmlns="">
          <p:pic>
            <p:nvPicPr>
              <p:cNvPr id="15378" name="Ink 18"/>
              <p:cNvPicPr>
                <a:picLocks noRot="1" noChangeAspect="1" noEditPoints="1" noChangeArrowheads="1" noChangeShapeType="1"/>
              </p:cNvPicPr>
              <p:nvPr/>
            </p:nvPicPr>
            <p:blipFill>
              <a:blip r:embed="rId35"/>
              <a:stretch>
                <a:fillRect/>
              </a:stretch>
            </p:blipFill>
            <p:spPr>
              <a:xfrm>
                <a:off x="4082922" y="2601788"/>
                <a:ext cx="352681" cy="28600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379" name="Ink 19"/>
              <p14:cNvContentPartPr>
                <a14:cpLocks xmlns:a14="http://schemas.microsoft.com/office/drawing/2010/main" noRot="1" noChangeAspect="1" noEditPoints="1" noChangeArrowheads="1" noChangeShapeType="1"/>
              </p14:cNvContentPartPr>
              <p14:nvPr/>
            </p14:nvContentPartPr>
            <p14:xfrm>
              <a:off x="4133850" y="3255963"/>
              <a:ext cx="366713" cy="311150"/>
            </p14:xfrm>
          </p:contentPart>
        </mc:Choice>
        <mc:Fallback xmlns="">
          <p:pic>
            <p:nvPicPr>
              <p:cNvPr id="15379" name="Ink 19"/>
              <p:cNvPicPr>
                <a:picLocks noRot="1" noChangeAspect="1" noEditPoints="1" noChangeArrowheads="1" noChangeShapeType="1"/>
              </p:cNvPicPr>
              <p:nvPr/>
            </p:nvPicPr>
            <p:blipFill>
              <a:blip r:embed="rId37"/>
              <a:stretch>
                <a:fillRect/>
              </a:stretch>
            </p:blipFill>
            <p:spPr>
              <a:xfrm>
                <a:off x="4127366" y="3249488"/>
                <a:ext cx="379681" cy="3241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380" name="Ink 20"/>
              <p14:cNvContentPartPr>
                <a14:cpLocks xmlns:a14="http://schemas.microsoft.com/office/drawing/2010/main" noRot="1" noChangeAspect="1" noEditPoints="1" noChangeArrowheads="1" noChangeShapeType="1"/>
              </p14:cNvContentPartPr>
              <p14:nvPr/>
            </p14:nvContentPartPr>
            <p14:xfrm>
              <a:off x="4051300" y="3998913"/>
              <a:ext cx="342900" cy="431800"/>
            </p14:xfrm>
          </p:contentPart>
        </mc:Choice>
        <mc:Fallback xmlns="">
          <p:pic>
            <p:nvPicPr>
              <p:cNvPr id="15380" name="Ink 20"/>
              <p:cNvPicPr>
                <a:picLocks noRot="1" noChangeAspect="1" noEditPoints="1" noChangeArrowheads="1" noChangeShapeType="1"/>
              </p:cNvPicPr>
              <p:nvPr/>
            </p:nvPicPr>
            <p:blipFill>
              <a:blip r:embed="rId39"/>
              <a:stretch>
                <a:fillRect/>
              </a:stretch>
            </p:blipFill>
            <p:spPr>
              <a:xfrm>
                <a:off x="4044823" y="3992425"/>
                <a:ext cx="355853" cy="44477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381" name="Ink 21"/>
              <p14:cNvContentPartPr>
                <a14:cpLocks xmlns:a14="http://schemas.microsoft.com/office/drawing/2010/main" noRot="1" noChangeAspect="1" noEditPoints="1" noChangeArrowheads="1" noChangeShapeType="1"/>
              </p14:cNvContentPartPr>
              <p14:nvPr/>
            </p14:nvContentPartPr>
            <p14:xfrm>
              <a:off x="1266825" y="2101850"/>
              <a:ext cx="3440113" cy="2984500"/>
            </p14:xfrm>
          </p:contentPart>
        </mc:Choice>
        <mc:Fallback xmlns="">
          <p:pic>
            <p:nvPicPr>
              <p:cNvPr id="15381" name="Ink 21"/>
              <p:cNvPicPr>
                <a:picLocks noRot="1" noChangeAspect="1" noEditPoints="1" noChangeArrowheads="1" noChangeShapeType="1"/>
              </p:cNvPicPr>
              <p:nvPr/>
            </p:nvPicPr>
            <p:blipFill>
              <a:blip r:embed="rId41"/>
              <a:stretch>
                <a:fillRect/>
              </a:stretch>
            </p:blipFill>
            <p:spPr>
              <a:xfrm>
                <a:off x="1260350" y="2095370"/>
                <a:ext cx="3453063" cy="29974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382" name="Ink 22"/>
              <p14:cNvContentPartPr>
                <a14:cpLocks xmlns:a14="http://schemas.microsoft.com/office/drawing/2010/main" noRot="1" noChangeAspect="1" noEditPoints="1" noChangeArrowheads="1" noChangeShapeType="1"/>
              </p14:cNvContentPartPr>
              <p14:nvPr/>
            </p14:nvContentPartPr>
            <p14:xfrm>
              <a:off x="6426200" y="2527300"/>
              <a:ext cx="1936750" cy="376238"/>
            </p14:xfrm>
          </p:contentPart>
        </mc:Choice>
        <mc:Fallback xmlns="">
          <p:pic>
            <p:nvPicPr>
              <p:cNvPr id="15382" name="Ink 22"/>
              <p:cNvPicPr>
                <a:picLocks noRot="1" noChangeAspect="1" noEditPoints="1" noChangeArrowheads="1" noChangeShapeType="1"/>
              </p:cNvPicPr>
              <p:nvPr/>
            </p:nvPicPr>
            <p:blipFill>
              <a:blip r:embed="rId43"/>
              <a:stretch>
                <a:fillRect/>
              </a:stretch>
            </p:blipFill>
            <p:spPr>
              <a:xfrm>
                <a:off x="6419720" y="2520788"/>
                <a:ext cx="1949710" cy="38926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383" name="Ink 23"/>
              <p14:cNvContentPartPr>
                <a14:cpLocks xmlns:a14="http://schemas.microsoft.com/office/drawing/2010/main" noRot="1" noChangeAspect="1" noEditPoints="1" noChangeArrowheads="1" noChangeShapeType="1"/>
              </p14:cNvContentPartPr>
              <p14:nvPr/>
            </p14:nvContentPartPr>
            <p14:xfrm>
              <a:off x="6024563" y="3224213"/>
              <a:ext cx="250825" cy="292100"/>
            </p14:xfrm>
          </p:contentPart>
        </mc:Choice>
        <mc:Fallback xmlns="">
          <p:pic>
            <p:nvPicPr>
              <p:cNvPr id="15383" name="Ink 23"/>
              <p:cNvPicPr>
                <a:picLocks noRot="1" noChangeAspect="1" noEditPoints="1" noChangeArrowheads="1" noChangeShapeType="1"/>
              </p:cNvPicPr>
              <p:nvPr/>
            </p:nvPicPr>
            <p:blipFill>
              <a:blip r:embed="rId45"/>
              <a:stretch>
                <a:fillRect/>
              </a:stretch>
            </p:blipFill>
            <p:spPr>
              <a:xfrm>
                <a:off x="6018085" y="3217730"/>
                <a:ext cx="263780" cy="30506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384" name="Ink 24"/>
              <p14:cNvContentPartPr>
                <a14:cpLocks xmlns:a14="http://schemas.microsoft.com/office/drawing/2010/main" noRot="1" noChangeAspect="1" noEditPoints="1" noChangeArrowheads="1" noChangeShapeType="1"/>
              </p14:cNvContentPartPr>
              <p14:nvPr/>
            </p14:nvContentPartPr>
            <p14:xfrm>
              <a:off x="6737350" y="3251200"/>
              <a:ext cx="328613" cy="284163"/>
            </p14:xfrm>
          </p:contentPart>
        </mc:Choice>
        <mc:Fallback xmlns="">
          <p:pic>
            <p:nvPicPr>
              <p:cNvPr id="15384" name="Ink 24"/>
              <p:cNvPicPr>
                <a:picLocks noRot="1" noChangeAspect="1" noEditPoints="1" noChangeArrowheads="1" noChangeShapeType="1"/>
              </p:cNvPicPr>
              <p:nvPr/>
            </p:nvPicPr>
            <p:blipFill>
              <a:blip r:embed="rId47"/>
              <a:stretch>
                <a:fillRect/>
              </a:stretch>
            </p:blipFill>
            <p:spPr>
              <a:xfrm>
                <a:off x="6730871" y="3244717"/>
                <a:ext cx="341570" cy="29712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385" name="Ink 25"/>
              <p14:cNvContentPartPr>
                <a14:cpLocks xmlns:a14="http://schemas.microsoft.com/office/drawing/2010/main" noRot="1" noChangeAspect="1" noEditPoints="1" noChangeArrowheads="1" noChangeShapeType="1"/>
              </p14:cNvContentPartPr>
              <p14:nvPr/>
            </p14:nvContentPartPr>
            <p14:xfrm>
              <a:off x="7389813" y="3273425"/>
              <a:ext cx="358775" cy="252413"/>
            </p14:xfrm>
          </p:contentPart>
        </mc:Choice>
        <mc:Fallback xmlns="">
          <p:pic>
            <p:nvPicPr>
              <p:cNvPr id="15385" name="Ink 25"/>
              <p:cNvPicPr>
                <a:picLocks noRot="1" noChangeAspect="1" noEditPoints="1" noChangeArrowheads="1" noChangeShapeType="1"/>
              </p:cNvPicPr>
              <p:nvPr/>
            </p:nvPicPr>
            <p:blipFill>
              <a:blip r:embed="rId49"/>
              <a:stretch>
                <a:fillRect/>
              </a:stretch>
            </p:blipFill>
            <p:spPr>
              <a:xfrm>
                <a:off x="7383336" y="3266944"/>
                <a:ext cx="371730" cy="2653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386" name="Ink 26"/>
              <p14:cNvContentPartPr>
                <a14:cpLocks xmlns:a14="http://schemas.microsoft.com/office/drawing/2010/main" noRot="1" noChangeAspect="1" noEditPoints="1" noChangeArrowheads="1" noChangeShapeType="1"/>
              </p14:cNvContentPartPr>
              <p14:nvPr/>
            </p14:nvContentPartPr>
            <p14:xfrm>
              <a:off x="8077200" y="3286125"/>
              <a:ext cx="334963" cy="279400"/>
            </p14:xfrm>
          </p:contentPart>
        </mc:Choice>
        <mc:Fallback xmlns="">
          <p:pic>
            <p:nvPicPr>
              <p:cNvPr id="15386" name="Ink 26"/>
              <p:cNvPicPr>
                <a:picLocks noRot="1" noChangeAspect="1" noEditPoints="1" noChangeArrowheads="1" noChangeShapeType="1"/>
              </p:cNvPicPr>
              <p:nvPr/>
            </p:nvPicPr>
            <p:blipFill>
              <a:blip r:embed="rId51"/>
              <a:stretch>
                <a:fillRect/>
              </a:stretch>
            </p:blipFill>
            <p:spPr>
              <a:xfrm>
                <a:off x="8070717" y="3279627"/>
                <a:ext cx="347929" cy="29239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387" name="Ink 27"/>
              <p14:cNvContentPartPr>
                <a14:cpLocks xmlns:a14="http://schemas.microsoft.com/office/drawing/2010/main" noRot="1" noChangeAspect="1" noEditPoints="1" noChangeArrowheads="1" noChangeShapeType="1"/>
              </p14:cNvContentPartPr>
              <p14:nvPr/>
            </p14:nvContentPartPr>
            <p14:xfrm>
              <a:off x="6072188" y="4105275"/>
              <a:ext cx="293687" cy="336550"/>
            </p14:xfrm>
          </p:contentPart>
        </mc:Choice>
        <mc:Fallback xmlns="">
          <p:pic>
            <p:nvPicPr>
              <p:cNvPr id="15387" name="Ink 27"/>
              <p:cNvPicPr>
                <a:picLocks noRot="1" noChangeAspect="1" noEditPoints="1" noChangeArrowheads="1" noChangeShapeType="1"/>
              </p:cNvPicPr>
              <p:nvPr/>
            </p:nvPicPr>
            <p:blipFill>
              <a:blip r:embed="rId53"/>
              <a:stretch>
                <a:fillRect/>
              </a:stretch>
            </p:blipFill>
            <p:spPr>
              <a:xfrm>
                <a:off x="6065710" y="4098796"/>
                <a:ext cx="306644" cy="34950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388" name="Ink 28"/>
              <p14:cNvContentPartPr>
                <a14:cpLocks xmlns:a14="http://schemas.microsoft.com/office/drawing/2010/main" noRot="1" noChangeAspect="1" noEditPoints="1" noChangeArrowheads="1" noChangeShapeType="1"/>
              </p14:cNvContentPartPr>
              <p14:nvPr/>
            </p14:nvContentPartPr>
            <p14:xfrm>
              <a:off x="6689725" y="4127500"/>
              <a:ext cx="1733550" cy="371475"/>
            </p14:xfrm>
          </p:contentPart>
        </mc:Choice>
        <mc:Fallback xmlns="">
          <p:pic>
            <p:nvPicPr>
              <p:cNvPr id="15388" name="Ink 28"/>
              <p:cNvPicPr>
                <a:picLocks noRot="1" noChangeAspect="1" noEditPoints="1" noChangeArrowheads="1" noChangeShapeType="1"/>
              </p:cNvPicPr>
              <p:nvPr/>
            </p:nvPicPr>
            <p:blipFill>
              <a:blip r:embed="rId55"/>
              <a:stretch>
                <a:fillRect/>
              </a:stretch>
            </p:blipFill>
            <p:spPr>
              <a:xfrm>
                <a:off x="6683271" y="4121015"/>
                <a:ext cx="1746458" cy="38444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389" name="Ink 29"/>
              <p14:cNvContentPartPr>
                <a14:cpLocks xmlns:a14="http://schemas.microsoft.com/office/drawing/2010/main" noRot="1" noChangeAspect="1" noEditPoints="1" noChangeArrowheads="1" noChangeShapeType="1"/>
              </p14:cNvContentPartPr>
              <p14:nvPr/>
            </p14:nvContentPartPr>
            <p14:xfrm>
              <a:off x="5791200" y="2819400"/>
              <a:ext cx="2303463" cy="2116138"/>
            </p14:xfrm>
          </p:contentPart>
        </mc:Choice>
        <mc:Fallback xmlns="">
          <p:pic>
            <p:nvPicPr>
              <p:cNvPr id="15389" name="Ink 29"/>
              <p:cNvPicPr>
                <a:picLocks noRot="1" noChangeAspect="1" noEditPoints="1" noChangeArrowheads="1" noChangeShapeType="1"/>
              </p:cNvPicPr>
              <p:nvPr/>
            </p:nvPicPr>
            <p:blipFill>
              <a:blip r:embed="rId57"/>
              <a:stretch>
                <a:fillRect/>
              </a:stretch>
            </p:blipFill>
            <p:spPr>
              <a:xfrm>
                <a:off x="5784715" y="2812920"/>
                <a:ext cx="2316432" cy="212909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96"/>
                                        </p:tgtEl>
                                        <p:attrNameLst>
                                          <p:attrName>style.visibility</p:attrName>
                                        </p:attrNameLst>
                                      </p:cBhvr>
                                      <p:to>
                                        <p:strVal val="visible"/>
                                      </p:to>
                                    </p:set>
                                    <p:anim calcmode="lin" valueType="num">
                                      <p:cBhvr additive="base">
                                        <p:cTn id="7" dur="500" fill="hold"/>
                                        <p:tgtEl>
                                          <p:spTgt spid="15396"/>
                                        </p:tgtEl>
                                        <p:attrNameLst>
                                          <p:attrName>ppt_x</p:attrName>
                                        </p:attrNameLst>
                                      </p:cBhvr>
                                      <p:tavLst>
                                        <p:tav tm="0">
                                          <p:val>
                                            <p:strVal val="#ppt_x"/>
                                          </p:val>
                                        </p:tav>
                                        <p:tav tm="100000">
                                          <p:val>
                                            <p:strVal val="#ppt_x"/>
                                          </p:val>
                                        </p:tav>
                                      </p:tavLst>
                                    </p:anim>
                                    <p:anim calcmode="lin" valueType="num">
                                      <p:cBhvr additive="base">
                                        <p:cTn id="8" dur="500" fill="hold"/>
                                        <p:tgtEl>
                                          <p:spTgt spid="153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81"/>
                                        </p:tgtEl>
                                        <p:attrNameLst>
                                          <p:attrName>style.visibility</p:attrName>
                                        </p:attrNameLst>
                                      </p:cBhvr>
                                      <p:to>
                                        <p:strVal val="visible"/>
                                      </p:to>
                                    </p:set>
                                    <p:anim calcmode="lin" valueType="num">
                                      <p:cBhvr additive="base">
                                        <p:cTn id="13" dur="500" fill="hold"/>
                                        <p:tgtEl>
                                          <p:spTgt spid="15381"/>
                                        </p:tgtEl>
                                        <p:attrNameLst>
                                          <p:attrName>ppt_x</p:attrName>
                                        </p:attrNameLst>
                                      </p:cBhvr>
                                      <p:tavLst>
                                        <p:tav tm="0">
                                          <p:val>
                                            <p:strVal val="#ppt_x"/>
                                          </p:val>
                                        </p:tav>
                                        <p:tav tm="100000">
                                          <p:val>
                                            <p:strVal val="#ppt_x"/>
                                          </p:val>
                                        </p:tav>
                                      </p:tavLst>
                                    </p:anim>
                                    <p:anim calcmode="lin" valueType="num">
                                      <p:cBhvr additive="base">
                                        <p:cTn id="14" dur="500" fill="hold"/>
                                        <p:tgtEl>
                                          <p:spTgt spid="153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89"/>
                                        </p:tgtEl>
                                        <p:attrNameLst>
                                          <p:attrName>style.visibility</p:attrName>
                                        </p:attrNameLst>
                                      </p:cBhvr>
                                      <p:to>
                                        <p:strVal val="visible"/>
                                      </p:to>
                                    </p:set>
                                    <p:anim calcmode="lin" valueType="num">
                                      <p:cBhvr additive="base">
                                        <p:cTn id="19" dur="500" fill="hold"/>
                                        <p:tgtEl>
                                          <p:spTgt spid="15389"/>
                                        </p:tgtEl>
                                        <p:attrNameLst>
                                          <p:attrName>ppt_x</p:attrName>
                                        </p:attrNameLst>
                                      </p:cBhvr>
                                      <p:tavLst>
                                        <p:tav tm="0">
                                          <p:val>
                                            <p:strVal val="#ppt_x"/>
                                          </p:val>
                                        </p:tav>
                                        <p:tav tm="100000">
                                          <p:val>
                                            <p:strVal val="#ppt_x"/>
                                          </p:val>
                                        </p:tav>
                                      </p:tavLst>
                                    </p:anim>
                                    <p:anim calcmode="lin" valueType="num">
                                      <p:cBhvr additive="base">
                                        <p:cTn id="20" dur="500" fill="hold"/>
                                        <p:tgtEl>
                                          <p:spTgt spid="153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90"/>
                                        </p:tgtEl>
                                        <p:attrNameLst>
                                          <p:attrName>style.visibility</p:attrName>
                                        </p:attrNameLst>
                                      </p:cBhvr>
                                      <p:to>
                                        <p:strVal val="visible"/>
                                      </p:to>
                                    </p:set>
                                    <p:anim calcmode="lin" valueType="num">
                                      <p:cBhvr additive="base">
                                        <p:cTn id="25" dur="500" fill="hold"/>
                                        <p:tgtEl>
                                          <p:spTgt spid="15390"/>
                                        </p:tgtEl>
                                        <p:attrNameLst>
                                          <p:attrName>ppt_x</p:attrName>
                                        </p:attrNameLst>
                                      </p:cBhvr>
                                      <p:tavLst>
                                        <p:tav tm="0">
                                          <p:val>
                                            <p:strVal val="#ppt_x"/>
                                          </p:val>
                                        </p:tav>
                                        <p:tav tm="100000">
                                          <p:val>
                                            <p:strVal val="#ppt_x"/>
                                          </p:val>
                                        </p:tav>
                                      </p:tavLst>
                                    </p:anim>
                                    <p:anim calcmode="lin" valueType="num">
                                      <p:cBhvr additive="base">
                                        <p:cTn id="26" dur="500" fill="hold"/>
                                        <p:tgtEl>
                                          <p:spTgt spid="153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429"/>
                                        </p:tgtEl>
                                        <p:attrNameLst>
                                          <p:attrName>style.visibility</p:attrName>
                                        </p:attrNameLst>
                                      </p:cBhvr>
                                      <p:to>
                                        <p:strVal val="visible"/>
                                      </p:to>
                                    </p:set>
                                    <p:animEffect transition="in" filter="blinds(horizontal)">
                                      <p:cBhvr>
                                        <p:cTn id="31" dur="500"/>
                                        <p:tgtEl>
                                          <p:spTgt spid="16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0" grpId="0"/>
      <p:bldP spid="16429" grpId="0"/>
      <p:bldP spid="153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hidden="1"/>
          <p:cNvSpPr>
            <a:spLocks noGrp="1" noChangeArrowheads="1"/>
          </p:cNvSpPr>
          <p:nvPr>
            <p:ph type="title"/>
          </p:nvPr>
        </p:nvSpPr>
        <p:spPr/>
        <p:txBody>
          <a:bodyPr/>
          <a:lstStyle/>
          <a:p>
            <a:pPr eaLnBrk="1" hangingPunct="1"/>
            <a:endParaRPr lang="en-US" altLang="en-US" smtClean="0"/>
          </a:p>
        </p:txBody>
      </p:sp>
      <p:sp>
        <p:nvSpPr>
          <p:cNvPr id="2052" name="Rectangle 3" descr="30-03"/>
          <p:cNvSpPr>
            <a:spLocks noGrp="1" noChangeAspect="1" noChangeArrowheads="1"/>
          </p:cNvSpPr>
          <p:nvPr isPhoto="1"/>
        </p:nvSpPr>
        <p:spPr bwMode="auto">
          <a:xfrm>
            <a:off x="228600" y="1219200"/>
            <a:ext cx="2265363" cy="5105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2053" name="Picture 2048" descr="3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8001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7"/>
          <p:cNvSpPr txBox="1">
            <a:spLocks noChangeArrowheads="1"/>
          </p:cNvSpPr>
          <p:nvPr/>
        </p:nvSpPr>
        <p:spPr bwMode="auto">
          <a:xfrm>
            <a:off x="2514600" y="1066800"/>
            <a:ext cx="6553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Calibri" panose="020F0502020204030204" pitchFamily="34" charset="0"/>
              </a:rPr>
              <a:t>Consider a thin, straight wire carrying a constant current </a:t>
            </a:r>
            <a:r>
              <a:rPr lang="en-US" altLang="en-US" sz="2400" i="1">
                <a:latin typeface="Calibri" panose="020F0502020204030204" pitchFamily="34" charset="0"/>
              </a:rPr>
              <a:t>I</a:t>
            </a:r>
          </a:p>
          <a:p>
            <a:pPr algn="just" eaLnBrk="1" hangingPunct="1"/>
            <a:r>
              <a:rPr lang="en-US" altLang="en-US" sz="2400">
                <a:latin typeface="Calibri" panose="020F0502020204030204" pitchFamily="34" charset="0"/>
              </a:rPr>
              <a:t>and placed along the </a:t>
            </a:r>
            <a:r>
              <a:rPr lang="en-US" altLang="en-US" sz="2400" i="1">
                <a:latin typeface="Calibri" panose="020F0502020204030204" pitchFamily="34" charset="0"/>
              </a:rPr>
              <a:t>x axis as shown in Figure …. Determine </a:t>
            </a:r>
            <a:r>
              <a:rPr lang="en-US" altLang="en-US" sz="2400">
                <a:latin typeface="Calibri" panose="020F0502020204030204" pitchFamily="34" charset="0"/>
              </a:rPr>
              <a:t>the magnitude and direction of the magnetic field at point </a:t>
            </a:r>
            <a:r>
              <a:rPr lang="en-US" altLang="en-US" sz="2400" i="1">
                <a:latin typeface="Calibri" panose="020F0502020204030204" pitchFamily="34" charset="0"/>
              </a:rPr>
              <a:t>P due to this current</a:t>
            </a:r>
            <a:endParaRPr lang="en-US" altLang="en-US" sz="2400">
              <a:latin typeface="Calibri" panose="020F0502020204030204" pitchFamily="34" charset="0"/>
            </a:endParaRPr>
          </a:p>
        </p:txBody>
      </p:sp>
      <p:graphicFrame>
        <p:nvGraphicFramePr>
          <p:cNvPr id="2050" name="Object 2"/>
          <p:cNvGraphicFramePr>
            <a:graphicFrameLocks noChangeAspect="1"/>
          </p:cNvGraphicFramePr>
          <p:nvPr/>
        </p:nvGraphicFramePr>
        <p:xfrm>
          <a:off x="5181600" y="2971800"/>
          <a:ext cx="1539875" cy="1017588"/>
        </p:xfrm>
        <a:graphic>
          <a:graphicData uri="http://schemas.openxmlformats.org/presentationml/2006/ole">
            <mc:AlternateContent xmlns:mc="http://schemas.openxmlformats.org/markup-compatibility/2006">
              <mc:Choice xmlns:v="urn:schemas-microsoft-com:vml" Requires="v">
                <p:oleObj spid="_x0000_s2064" name="Equation" r:id="rId6" imgW="596880" imgH="393480" progId="Equation.DSMT4">
                  <p:embed/>
                </p:oleObj>
              </mc:Choice>
              <mc:Fallback>
                <p:oleObj name="Equation" r:id="rId6" imgW="596880" imgH="39348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971800"/>
                        <a:ext cx="1539875" cy="101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hidden="1"/>
          <p:cNvSpPr>
            <a:spLocks noGrp="1" noChangeArrowheads="1"/>
          </p:cNvSpPr>
          <p:nvPr>
            <p:ph type="title"/>
          </p:nvPr>
        </p:nvSpPr>
        <p:spPr/>
        <p:txBody>
          <a:bodyPr/>
          <a:lstStyle/>
          <a:p>
            <a:pPr eaLnBrk="1" hangingPunct="1"/>
            <a:endParaRPr lang="en-US" altLang="en-US" smtClean="0"/>
          </a:p>
        </p:txBody>
      </p:sp>
      <p:sp>
        <p:nvSpPr>
          <p:cNvPr id="43011" name="Rectangle 3" descr="30-22"/>
          <p:cNvSpPr>
            <a:spLocks noGrp="1" noChangeAspect="1" noChangeArrowheads="1"/>
          </p:cNvSpPr>
          <p:nvPr isPhoto="1"/>
        </p:nvSpPr>
        <p:spPr bwMode="auto">
          <a:xfrm>
            <a:off x="5557838" y="2590800"/>
            <a:ext cx="3586162" cy="4114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3012" name="Text Box 4" descr="23-01"/>
          <p:cNvSpPr txBox="1">
            <a:spLocks noChangeArrowheads="1"/>
          </p:cNvSpPr>
          <p:nvPr/>
        </p:nvSpPr>
        <p:spPr bwMode="auto">
          <a:xfrm>
            <a:off x="7554913" y="6477000"/>
            <a:ext cx="150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en-US" sz="1400">
                <a:latin typeface="Calibri" panose="020F0502020204030204" pitchFamily="34" charset="0"/>
              </a:rPr>
              <a:t>Fig 30-22, p.941</a:t>
            </a:r>
          </a:p>
        </p:txBody>
      </p:sp>
      <p:sp>
        <p:nvSpPr>
          <p:cNvPr id="43013" name="Rectangle 4"/>
          <p:cNvSpPr>
            <a:spLocks noChangeArrowheads="1"/>
          </p:cNvSpPr>
          <p:nvPr/>
        </p:nvSpPr>
        <p:spPr bwMode="auto">
          <a:xfrm>
            <a:off x="381000" y="685800"/>
            <a:ext cx="838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dirty="0">
                <a:latin typeface="Calibri" panose="020F0502020204030204" pitchFamily="34" charset="0"/>
              </a:rPr>
              <a:t>A rectangular loop of width </a:t>
            </a:r>
            <a:r>
              <a:rPr lang="en-US" altLang="en-US" i="1" dirty="0">
                <a:latin typeface="Calibri" panose="020F0502020204030204" pitchFamily="34" charset="0"/>
              </a:rPr>
              <a:t>a and length b is located near a </a:t>
            </a:r>
            <a:r>
              <a:rPr lang="en-US" altLang="en-US" dirty="0">
                <a:latin typeface="Calibri" panose="020F0502020204030204" pitchFamily="34" charset="0"/>
              </a:rPr>
              <a:t>long wire carrying a current </a:t>
            </a:r>
            <a:r>
              <a:rPr lang="en-US" altLang="en-US" i="1" dirty="0">
                <a:latin typeface="Calibri" panose="020F0502020204030204" pitchFamily="34" charset="0"/>
              </a:rPr>
              <a:t>I (Fig. 30.21). The distance between </a:t>
            </a:r>
            <a:r>
              <a:rPr lang="en-US" altLang="en-US" dirty="0">
                <a:latin typeface="Calibri" panose="020F0502020204030204" pitchFamily="34" charset="0"/>
              </a:rPr>
              <a:t>the wire and the closest side of the loop is </a:t>
            </a:r>
            <a:r>
              <a:rPr lang="en-US" altLang="en-US" i="1" dirty="0">
                <a:latin typeface="Calibri" panose="020F0502020204030204" pitchFamily="34" charset="0"/>
              </a:rPr>
              <a:t>c . The wire </a:t>
            </a:r>
            <a:r>
              <a:rPr lang="en-US" altLang="en-US" dirty="0">
                <a:latin typeface="Calibri" panose="020F0502020204030204" pitchFamily="34" charset="0"/>
              </a:rPr>
              <a:t>is parallel to the long side of the loop. Find the total magnetic flux through the loop due to the current in the wire.</a:t>
            </a:r>
          </a:p>
        </p:txBody>
      </p:sp>
      <p:pic>
        <p:nvPicPr>
          <p:cNvPr id="43014" name="Picture 5"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5438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6" descr="3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514600"/>
            <a:ext cx="1905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7" descr="3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495800"/>
            <a:ext cx="2970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8"/>
          <p:cNvSpPr>
            <a:spLocks noChangeArrowheads="1"/>
          </p:cNvSpPr>
          <p:nvPr/>
        </p:nvSpPr>
        <p:spPr bwMode="auto">
          <a:xfrm>
            <a:off x="0" y="3352800"/>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Because B is parallel to </a:t>
            </a:r>
            <a:r>
              <a:rPr lang="en-US" altLang="en-US" i="1" dirty="0" err="1">
                <a:latin typeface="Calibri" panose="020F0502020204030204" pitchFamily="34" charset="0"/>
              </a:rPr>
              <a:t>dA</a:t>
            </a:r>
            <a:r>
              <a:rPr lang="en-US" altLang="en-US" i="1" dirty="0">
                <a:latin typeface="Calibri" panose="020F0502020204030204" pitchFamily="34" charset="0"/>
              </a:rPr>
              <a:t> at any point within the loop, </a:t>
            </a:r>
            <a:r>
              <a:rPr lang="en-US" altLang="en-US" dirty="0">
                <a:latin typeface="Calibri" panose="020F0502020204030204" pitchFamily="34" charset="0"/>
              </a:rPr>
              <a:t>the magnetic flux  through an area element </a:t>
            </a:r>
            <a:r>
              <a:rPr lang="en-US" altLang="en-US" i="1" dirty="0" err="1">
                <a:latin typeface="Calibri" panose="020F0502020204030204" pitchFamily="34" charset="0"/>
              </a:rPr>
              <a:t>dA</a:t>
            </a:r>
            <a:r>
              <a:rPr lang="en-US" altLang="en-US" i="1" dirty="0">
                <a:latin typeface="Calibri" panose="020F0502020204030204" pitchFamily="34" charset="0"/>
              </a:rPr>
              <a:t> is</a:t>
            </a:r>
            <a:endParaRPr lang="en-US" altLang="en-US"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ppt_x"/>
                                          </p:val>
                                        </p:tav>
                                        <p:tav tm="100000">
                                          <p:val>
                                            <p:strVal val="#ppt_x"/>
                                          </p:val>
                                        </p:tav>
                                      </p:tavLst>
                                    </p:anim>
                                    <p:anim calcmode="lin" valueType="num">
                                      <p:cBhvr additive="base">
                                        <p:cTn id="8"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ppt_x"/>
                                          </p:val>
                                        </p:tav>
                                        <p:tav tm="100000">
                                          <p:val>
                                            <p:strVal val="#ppt_x"/>
                                          </p:val>
                                        </p:tav>
                                      </p:tavLst>
                                    </p:anim>
                                    <p:anim calcmode="lin" valueType="num">
                                      <p:cBhvr additive="base">
                                        <p:cTn id="14"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gtEl>
                                        <p:attrNameLst>
                                          <p:attrName>style.visibility</p:attrName>
                                        </p:attrNameLst>
                                      </p:cBhvr>
                                      <p:to>
                                        <p:strVal val="visible"/>
                                      </p:to>
                                    </p:set>
                                    <p:anim calcmode="lin" valueType="num">
                                      <p:cBhvr additive="base">
                                        <p:cTn id="19" dur="500" fill="hold"/>
                                        <p:tgtEl>
                                          <p:spTgt spid="43011"/>
                                        </p:tgtEl>
                                        <p:attrNameLst>
                                          <p:attrName>ppt_x</p:attrName>
                                        </p:attrNameLst>
                                      </p:cBhvr>
                                      <p:tavLst>
                                        <p:tav tm="0">
                                          <p:val>
                                            <p:strVal val="#ppt_x"/>
                                          </p:val>
                                        </p:tav>
                                        <p:tav tm="100000">
                                          <p:val>
                                            <p:strVal val="#ppt_x"/>
                                          </p:val>
                                        </p:tav>
                                      </p:tavLst>
                                    </p:anim>
                                    <p:anim calcmode="lin" valueType="num">
                                      <p:cBhvr additive="base">
                                        <p:cTn id="20"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15"/>
                                        </p:tgtEl>
                                        <p:attrNameLst>
                                          <p:attrName>style.visibility</p:attrName>
                                        </p:attrNameLst>
                                      </p:cBhvr>
                                      <p:to>
                                        <p:strVal val="visible"/>
                                      </p:to>
                                    </p:set>
                                    <p:anim calcmode="lin" valueType="num">
                                      <p:cBhvr additive="base">
                                        <p:cTn id="25" dur="500" fill="hold"/>
                                        <p:tgtEl>
                                          <p:spTgt spid="43015"/>
                                        </p:tgtEl>
                                        <p:attrNameLst>
                                          <p:attrName>ppt_x</p:attrName>
                                        </p:attrNameLst>
                                      </p:cBhvr>
                                      <p:tavLst>
                                        <p:tav tm="0">
                                          <p:val>
                                            <p:strVal val="#ppt_x"/>
                                          </p:val>
                                        </p:tav>
                                        <p:tav tm="100000">
                                          <p:val>
                                            <p:strVal val="#ppt_x"/>
                                          </p:val>
                                        </p:tav>
                                      </p:tavLst>
                                    </p:anim>
                                    <p:anim calcmode="lin" valueType="num">
                                      <p:cBhvr additive="base">
                                        <p:cTn id="26"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7"/>
                                        </p:tgtEl>
                                        <p:attrNameLst>
                                          <p:attrName>style.visibility</p:attrName>
                                        </p:attrNameLst>
                                      </p:cBhvr>
                                      <p:to>
                                        <p:strVal val="visible"/>
                                      </p:to>
                                    </p:set>
                                    <p:anim calcmode="lin" valueType="num">
                                      <p:cBhvr additive="base">
                                        <p:cTn id="31" dur="500" fill="hold"/>
                                        <p:tgtEl>
                                          <p:spTgt spid="43017"/>
                                        </p:tgtEl>
                                        <p:attrNameLst>
                                          <p:attrName>ppt_x</p:attrName>
                                        </p:attrNameLst>
                                      </p:cBhvr>
                                      <p:tavLst>
                                        <p:tav tm="0">
                                          <p:val>
                                            <p:strVal val="#ppt_x"/>
                                          </p:val>
                                        </p:tav>
                                        <p:tav tm="100000">
                                          <p:val>
                                            <p:strVal val="#ppt_x"/>
                                          </p:val>
                                        </p:tav>
                                      </p:tavLst>
                                    </p:anim>
                                    <p:anim calcmode="lin" valueType="num">
                                      <p:cBhvr additive="base">
                                        <p:cTn id="32" dur="500" fill="hold"/>
                                        <p:tgtEl>
                                          <p:spTgt spid="430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016"/>
                                        </p:tgtEl>
                                        <p:attrNameLst>
                                          <p:attrName>style.visibility</p:attrName>
                                        </p:attrNameLst>
                                      </p:cBhvr>
                                      <p:to>
                                        <p:strVal val="visible"/>
                                      </p:to>
                                    </p:set>
                                    <p:anim calcmode="lin" valueType="num">
                                      <p:cBhvr additive="base">
                                        <p:cTn id="37" dur="500" fill="hold"/>
                                        <p:tgtEl>
                                          <p:spTgt spid="43016"/>
                                        </p:tgtEl>
                                        <p:attrNameLst>
                                          <p:attrName>ppt_x</p:attrName>
                                        </p:attrNameLst>
                                      </p:cBhvr>
                                      <p:tavLst>
                                        <p:tav tm="0">
                                          <p:val>
                                            <p:strVal val="#ppt_x"/>
                                          </p:val>
                                        </p:tav>
                                        <p:tav tm="100000">
                                          <p:val>
                                            <p:strVal val="#ppt_x"/>
                                          </p:val>
                                        </p:tav>
                                      </p:tavLst>
                                    </p:anim>
                                    <p:anim calcmode="lin" valueType="num">
                                      <p:cBhvr additive="base">
                                        <p:cTn id="38" dur="500" fill="hold"/>
                                        <p:tgtEl>
                                          <p:spTgt spid="430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3" grpId="0"/>
      <p:bldP spid="430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3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7054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3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5664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gtEl>
                                        <p:attrNameLst>
                                          <p:attrName>style.visibility</p:attrName>
                                        </p:attrNameLst>
                                      </p:cBhvr>
                                      <p:to>
                                        <p:strVal val="visible"/>
                                      </p:to>
                                    </p:set>
                                    <p:anim calcmode="lin" valueType="num">
                                      <p:cBhvr additive="base">
                                        <p:cTn id="13" dur="500" fill="hold"/>
                                        <p:tgtEl>
                                          <p:spTgt spid="44035"/>
                                        </p:tgtEl>
                                        <p:attrNameLst>
                                          <p:attrName>ppt_x</p:attrName>
                                        </p:attrNameLst>
                                      </p:cBhvr>
                                      <p:tavLst>
                                        <p:tav tm="0">
                                          <p:val>
                                            <p:strVal val="#ppt_x"/>
                                          </p:val>
                                        </p:tav>
                                        <p:tav tm="100000">
                                          <p:val>
                                            <p:strVal val="#ppt_x"/>
                                          </p:val>
                                        </p:tav>
                                      </p:tavLst>
                                    </p:anim>
                                    <p:anim calcmode="lin" valueType="num">
                                      <p:cBhvr additive="base">
                                        <p:cTn id="14"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hidden="1"/>
          <p:cNvSpPr>
            <a:spLocks noGrp="1" noChangeArrowheads="1"/>
          </p:cNvSpPr>
          <p:nvPr>
            <p:ph type="title"/>
          </p:nvPr>
        </p:nvSpPr>
        <p:spPr/>
        <p:txBody>
          <a:bodyPr/>
          <a:lstStyle/>
          <a:p>
            <a:pPr eaLnBrk="1" hangingPunct="1"/>
            <a:endParaRPr lang="en-US" altLang="en-US" smtClean="0"/>
          </a:p>
        </p:txBody>
      </p:sp>
      <p:sp>
        <p:nvSpPr>
          <p:cNvPr id="45059" name="Rectangle 3" descr="30-23"/>
          <p:cNvSpPr>
            <a:spLocks noGrp="1" noChangeAspect="1" noChangeArrowheads="1"/>
          </p:cNvSpPr>
          <p:nvPr isPhoto="1"/>
        </p:nvSpPr>
        <p:spPr bwMode="auto">
          <a:xfrm>
            <a:off x="609600" y="2438400"/>
            <a:ext cx="2462213" cy="3733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5060" name="Text Box 4" descr="23-01"/>
          <p:cNvSpPr txBox="1">
            <a:spLocks noChangeArrowheads="1"/>
          </p:cNvSpPr>
          <p:nvPr/>
        </p:nvSpPr>
        <p:spPr bwMode="auto">
          <a:xfrm>
            <a:off x="7554913" y="6477000"/>
            <a:ext cx="150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en-US" sz="1400">
                <a:latin typeface="Calibri" panose="020F0502020204030204" pitchFamily="34" charset="0"/>
              </a:rPr>
              <a:t>Fig 30-23, p.942</a:t>
            </a:r>
          </a:p>
        </p:txBody>
      </p:sp>
      <p:pic>
        <p:nvPicPr>
          <p:cNvPr id="45061" name="Picture 5"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4495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5"/>
          <p:cNvSpPr>
            <a:spLocks noChangeArrowheads="1"/>
          </p:cNvSpPr>
          <p:nvPr/>
        </p:nvSpPr>
        <p:spPr bwMode="auto">
          <a:xfrm>
            <a:off x="0" y="838200"/>
            <a:ext cx="868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dirty="0">
                <a:latin typeface="Calibri" panose="020F0502020204030204" pitchFamily="34" charset="0"/>
              </a:rPr>
              <a:t>In Chapter 24 we found that the electric flux through a closed surface surrounding a net charge is proportional to that charge (Gauss’s law). In other words, the number of electric field lines leaving the surface depends only on the net charge within it. This property is based on the fact that electric field lines originate and terminate on electric charges.</a:t>
            </a:r>
          </a:p>
        </p:txBody>
      </p:sp>
      <p:sp>
        <p:nvSpPr>
          <p:cNvPr id="45063" name="TextBox 6"/>
          <p:cNvSpPr txBox="1">
            <a:spLocks noChangeArrowheads="1"/>
          </p:cNvSpPr>
          <p:nvPr/>
        </p:nvSpPr>
        <p:spPr bwMode="auto">
          <a:xfrm>
            <a:off x="3124200" y="2743200"/>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The situation is quite different for magnetic fields, which are continuous and form closed loops</a:t>
            </a:r>
          </a:p>
        </p:txBody>
      </p:sp>
      <p:pic>
        <p:nvPicPr>
          <p:cNvPr id="45064" name="Picture 6" descr="3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038600"/>
            <a:ext cx="56864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62"/>
                                        </p:tgtEl>
                                        <p:attrNameLst>
                                          <p:attrName>style.visibility</p:attrName>
                                        </p:attrNameLst>
                                      </p:cBhvr>
                                      <p:to>
                                        <p:strVal val="visible"/>
                                      </p:to>
                                    </p:set>
                                    <p:anim calcmode="lin" valueType="num">
                                      <p:cBhvr additive="base">
                                        <p:cTn id="13" dur="500" fill="hold"/>
                                        <p:tgtEl>
                                          <p:spTgt spid="45062"/>
                                        </p:tgtEl>
                                        <p:attrNameLst>
                                          <p:attrName>ppt_x</p:attrName>
                                        </p:attrNameLst>
                                      </p:cBhvr>
                                      <p:tavLst>
                                        <p:tav tm="0">
                                          <p:val>
                                            <p:strVal val="#ppt_x"/>
                                          </p:val>
                                        </p:tav>
                                        <p:tav tm="100000">
                                          <p:val>
                                            <p:strVal val="#ppt_x"/>
                                          </p:val>
                                        </p:tav>
                                      </p:tavLst>
                                    </p:anim>
                                    <p:anim calcmode="lin" valueType="num">
                                      <p:cBhvr additive="base">
                                        <p:cTn id="14"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gtEl>
                                        <p:attrNameLst>
                                          <p:attrName>style.visibility</p:attrName>
                                        </p:attrNameLst>
                                      </p:cBhvr>
                                      <p:to>
                                        <p:strVal val="visible"/>
                                      </p:to>
                                    </p:set>
                                    <p:anim calcmode="lin" valueType="num">
                                      <p:cBhvr additive="base">
                                        <p:cTn id="19" dur="500" fill="hold"/>
                                        <p:tgtEl>
                                          <p:spTgt spid="45059"/>
                                        </p:tgtEl>
                                        <p:attrNameLst>
                                          <p:attrName>ppt_x</p:attrName>
                                        </p:attrNameLst>
                                      </p:cBhvr>
                                      <p:tavLst>
                                        <p:tav tm="0">
                                          <p:val>
                                            <p:strVal val="#ppt_x"/>
                                          </p:val>
                                        </p:tav>
                                        <p:tav tm="100000">
                                          <p:val>
                                            <p:strVal val="#ppt_x"/>
                                          </p:val>
                                        </p:tav>
                                      </p:tavLst>
                                    </p:anim>
                                    <p:anim calcmode="lin" valueType="num">
                                      <p:cBhvr additive="base">
                                        <p:cTn id="20"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63"/>
                                        </p:tgtEl>
                                        <p:attrNameLst>
                                          <p:attrName>style.visibility</p:attrName>
                                        </p:attrNameLst>
                                      </p:cBhvr>
                                      <p:to>
                                        <p:strVal val="visible"/>
                                      </p:to>
                                    </p:set>
                                    <p:anim calcmode="lin" valueType="num">
                                      <p:cBhvr additive="base">
                                        <p:cTn id="25" dur="500" fill="hold"/>
                                        <p:tgtEl>
                                          <p:spTgt spid="45063"/>
                                        </p:tgtEl>
                                        <p:attrNameLst>
                                          <p:attrName>ppt_x</p:attrName>
                                        </p:attrNameLst>
                                      </p:cBhvr>
                                      <p:tavLst>
                                        <p:tav tm="0">
                                          <p:val>
                                            <p:strVal val="#ppt_x"/>
                                          </p:val>
                                        </p:tav>
                                        <p:tav tm="100000">
                                          <p:val>
                                            <p:strVal val="#ppt_x"/>
                                          </p:val>
                                        </p:tav>
                                      </p:tavLst>
                                    </p:anim>
                                    <p:anim calcmode="lin" valueType="num">
                                      <p:cBhvr additive="base">
                                        <p:cTn id="26"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64"/>
                                        </p:tgtEl>
                                        <p:attrNameLst>
                                          <p:attrName>style.visibility</p:attrName>
                                        </p:attrNameLst>
                                      </p:cBhvr>
                                      <p:to>
                                        <p:strVal val="visible"/>
                                      </p:to>
                                    </p:set>
                                    <p:anim calcmode="lin" valueType="num">
                                      <p:cBhvr additive="base">
                                        <p:cTn id="31" dur="500" fill="hold"/>
                                        <p:tgtEl>
                                          <p:spTgt spid="45064"/>
                                        </p:tgtEl>
                                        <p:attrNameLst>
                                          <p:attrName>ppt_x</p:attrName>
                                        </p:attrNameLst>
                                      </p:cBhvr>
                                      <p:tavLst>
                                        <p:tav tm="0">
                                          <p:val>
                                            <p:strVal val="#ppt_x"/>
                                          </p:val>
                                        </p:tav>
                                        <p:tav tm="100000">
                                          <p:val>
                                            <p:strVal val="#ppt_x"/>
                                          </p:val>
                                        </p:tav>
                                      </p:tavLst>
                                    </p:anim>
                                    <p:anim calcmode="lin" valueType="num">
                                      <p:cBhvr additive="base">
                                        <p:cTn id="32" dur="500" fill="hold"/>
                                        <p:tgtEl>
                                          <p:spTgt spid="45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2" grpId="0"/>
      <p:bldP spid="4506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hidden="1"/>
          <p:cNvSpPr>
            <a:spLocks noGrp="1" noChangeArrowheads="1"/>
          </p:cNvSpPr>
          <p:nvPr>
            <p:ph type="title"/>
          </p:nvPr>
        </p:nvSpPr>
        <p:spPr/>
        <p:txBody>
          <a:bodyPr/>
          <a:lstStyle/>
          <a:p>
            <a:pPr eaLnBrk="1" hangingPunct="1"/>
            <a:endParaRPr lang="en-US" altLang="en-US" smtClean="0"/>
          </a:p>
        </p:txBody>
      </p:sp>
      <p:sp>
        <p:nvSpPr>
          <p:cNvPr id="46083" name="Rectangle 3" descr="30-24"/>
          <p:cNvSpPr>
            <a:spLocks noGrp="1" noChangeAspect="1" noChangeArrowheads="1"/>
          </p:cNvSpPr>
          <p:nvPr isPhoto="1"/>
        </p:nvSpPr>
        <p:spPr bwMode="auto">
          <a:xfrm>
            <a:off x="5486400" y="838200"/>
            <a:ext cx="2338388" cy="42640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6084" name="Text Box 4" descr="23-01"/>
          <p:cNvSpPr txBox="1">
            <a:spLocks noChangeArrowheads="1"/>
          </p:cNvSpPr>
          <p:nvPr/>
        </p:nvSpPr>
        <p:spPr bwMode="auto">
          <a:xfrm>
            <a:off x="7554913" y="6477000"/>
            <a:ext cx="150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en-US" sz="1400">
                <a:latin typeface="Calibri" panose="020F0502020204030204" pitchFamily="34" charset="0"/>
              </a:rPr>
              <a:t>Fig 30-24, p.942</a:t>
            </a:r>
          </a:p>
        </p:txBody>
      </p:sp>
      <p:sp>
        <p:nvSpPr>
          <p:cNvPr id="46085" name="Rectangle 3" descr="30-23"/>
          <p:cNvSpPr>
            <a:spLocks noGrp="1" noChangeAspect="1" noChangeArrowheads="1"/>
          </p:cNvSpPr>
          <p:nvPr isPhoto="1"/>
        </p:nvSpPr>
        <p:spPr bwMode="auto">
          <a:xfrm>
            <a:off x="762000" y="685800"/>
            <a:ext cx="3276600" cy="49688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gtEl>
                                        <p:attrNameLst>
                                          <p:attrName>style.visibility</p:attrName>
                                        </p:attrNameLst>
                                      </p:cBhvr>
                                      <p:to>
                                        <p:strVal val="visible"/>
                                      </p:to>
                                    </p:set>
                                    <p:anim calcmode="lin" valueType="num">
                                      <p:cBhvr additive="base">
                                        <p:cTn id="13" dur="500" fill="hold"/>
                                        <p:tgtEl>
                                          <p:spTgt spid="46083"/>
                                        </p:tgtEl>
                                        <p:attrNameLst>
                                          <p:attrName>ppt_x</p:attrName>
                                        </p:attrNameLst>
                                      </p:cBhvr>
                                      <p:tavLst>
                                        <p:tav tm="0">
                                          <p:val>
                                            <p:strVal val="#ppt_x"/>
                                          </p:val>
                                        </p:tav>
                                        <p:tav tm="100000">
                                          <p:val>
                                            <p:strVal val="#ppt_x"/>
                                          </p:val>
                                        </p:tav>
                                      </p:tavLst>
                                    </p:anim>
                                    <p:anim calcmode="lin" valueType="num">
                                      <p:cBhvr additive="base">
                                        <p:cTn id="14"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3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2846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3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0279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8045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3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413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3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524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43200"/>
            <a:ext cx="78041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3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79216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3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77263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91000"/>
            <a:ext cx="8429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3"/>
          <p:cNvGraphicFramePr>
            <a:graphicFrameLocks noChangeAspect="1"/>
          </p:cNvGraphicFramePr>
          <p:nvPr/>
        </p:nvGraphicFramePr>
        <p:xfrm>
          <a:off x="933450" y="1066800"/>
          <a:ext cx="1066800" cy="787400"/>
        </p:xfrm>
        <a:graphic>
          <a:graphicData uri="http://schemas.openxmlformats.org/presentationml/2006/ole">
            <mc:AlternateContent xmlns:mc="http://schemas.openxmlformats.org/markup-compatibility/2006">
              <mc:Choice xmlns:v="urn:schemas-microsoft-com:vml" Requires="v">
                <p:oleObj spid="_x0000_s16434" name="Equation" r:id="rId4" imgW="533169" imgH="393529" progId="Equation.DSMT4">
                  <p:embed/>
                </p:oleObj>
              </mc:Choice>
              <mc:Fallback>
                <p:oleObj name="Equation" r:id="rId4" imgW="533169" imgH="39352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1066800"/>
                        <a:ext cx="10668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1" name="Text Box 4"/>
          <p:cNvSpPr txBox="1">
            <a:spLocks noChangeArrowheads="1"/>
          </p:cNvSpPr>
          <p:nvPr/>
        </p:nvSpPr>
        <p:spPr bwMode="auto">
          <a:xfrm>
            <a:off x="2724150" y="1228725"/>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long straight wire</a:t>
            </a:r>
            <a:endParaRPr lang="en-US" altLang="en-US">
              <a:sym typeface="Symbol" panose="05050102010706020507" pitchFamily="18" charset="2"/>
            </a:endParaRPr>
          </a:p>
        </p:txBody>
      </p:sp>
      <p:graphicFrame>
        <p:nvGraphicFramePr>
          <p:cNvPr id="16387" name="Object 5"/>
          <p:cNvGraphicFramePr>
            <a:graphicFrameLocks noChangeAspect="1"/>
          </p:cNvGraphicFramePr>
          <p:nvPr/>
        </p:nvGraphicFramePr>
        <p:xfrm>
          <a:off x="933450" y="2032000"/>
          <a:ext cx="1371600" cy="787400"/>
        </p:xfrm>
        <a:graphic>
          <a:graphicData uri="http://schemas.openxmlformats.org/presentationml/2006/ole">
            <mc:AlternateContent xmlns:mc="http://schemas.openxmlformats.org/markup-compatibility/2006">
              <mc:Choice xmlns:v="urn:schemas-microsoft-com:vml" Requires="v">
                <p:oleObj spid="_x0000_s16435" name="Equation" r:id="rId6" imgW="685800" imgH="393700" progId="Equation.DSMT4">
                  <p:embed/>
                </p:oleObj>
              </mc:Choice>
              <mc:Fallback>
                <p:oleObj name="Equation" r:id="rId6" imgW="685800" imgH="3937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450" y="2032000"/>
                        <a:ext cx="13716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2" name="Text Box 6"/>
          <p:cNvSpPr txBox="1">
            <a:spLocks noChangeArrowheads="1"/>
          </p:cNvSpPr>
          <p:nvPr/>
        </p:nvSpPr>
        <p:spPr bwMode="auto">
          <a:xfrm>
            <a:off x="2733675" y="2184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center of N loops of radius a</a:t>
            </a:r>
            <a:endParaRPr lang="en-US" altLang="en-US">
              <a:sym typeface="Symbol" panose="05050102010706020507" pitchFamily="18" charset="2"/>
            </a:endParaRPr>
          </a:p>
        </p:txBody>
      </p:sp>
      <p:graphicFrame>
        <p:nvGraphicFramePr>
          <p:cNvPr id="16388" name="Object 7"/>
          <p:cNvGraphicFramePr>
            <a:graphicFrameLocks noChangeAspect="1"/>
          </p:cNvGraphicFramePr>
          <p:nvPr/>
        </p:nvGraphicFramePr>
        <p:xfrm>
          <a:off x="927100" y="3022600"/>
          <a:ext cx="1397000" cy="787400"/>
        </p:xfrm>
        <a:graphic>
          <a:graphicData uri="http://schemas.openxmlformats.org/presentationml/2006/ole">
            <mc:AlternateContent xmlns:mc="http://schemas.openxmlformats.org/markup-compatibility/2006">
              <mc:Choice xmlns:v="urn:schemas-microsoft-com:vml" Requires="v">
                <p:oleObj spid="_x0000_s16436" name="Equation" r:id="rId8" imgW="698197" imgH="393529" progId="Equation.DSMT4">
                  <p:embed/>
                </p:oleObj>
              </mc:Choice>
              <mc:Fallback>
                <p:oleObj name="Equation" r:id="rId8" imgW="698197" imgH="393529"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100" y="3022600"/>
                        <a:ext cx="13970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8"/>
          <p:cNvGraphicFramePr>
            <a:graphicFrameLocks noChangeAspect="1"/>
          </p:cNvGraphicFramePr>
          <p:nvPr/>
        </p:nvGraphicFramePr>
        <p:xfrm>
          <a:off x="933450" y="4038600"/>
          <a:ext cx="1371600" cy="457200"/>
        </p:xfrm>
        <a:graphic>
          <a:graphicData uri="http://schemas.openxmlformats.org/presentationml/2006/ole">
            <mc:AlternateContent xmlns:mc="http://schemas.openxmlformats.org/markup-compatibility/2006">
              <mc:Choice xmlns:v="urn:schemas-microsoft-com:vml" Requires="v">
                <p:oleObj spid="_x0000_s16437" name="Equation" r:id="rId10" imgW="685800" imgH="228600" progId="Equation.DSMT4">
                  <p:embed/>
                </p:oleObj>
              </mc:Choice>
              <mc:Fallback>
                <p:oleObj name="Equation" r:id="rId10" imgW="685800" imgH="22860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3450" y="4038600"/>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3" name="Text Box 9"/>
          <p:cNvSpPr txBox="1">
            <a:spLocks noChangeArrowheads="1"/>
          </p:cNvSpPr>
          <p:nvPr/>
        </p:nvSpPr>
        <p:spPr bwMode="auto">
          <a:xfrm>
            <a:off x="2733675" y="3159125"/>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solenoid, length l, N turns</a:t>
            </a:r>
            <a:endParaRPr lang="en-US" altLang="en-US">
              <a:sym typeface="Symbol" panose="05050102010706020507" pitchFamily="18" charset="2"/>
            </a:endParaRPr>
          </a:p>
        </p:txBody>
      </p:sp>
      <p:sp>
        <p:nvSpPr>
          <p:cNvPr id="16394" name="Text Box 10"/>
          <p:cNvSpPr txBox="1">
            <a:spLocks noChangeArrowheads="1"/>
          </p:cNvSpPr>
          <p:nvPr/>
        </p:nvSpPr>
        <p:spPr bwMode="auto">
          <a:xfrm>
            <a:off x="2733675" y="4029075"/>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solenoid, n turns per unit length</a:t>
            </a:r>
            <a:endParaRPr lang="en-US" altLang="en-US">
              <a:sym typeface="Symbol" panose="05050102010706020507" pitchFamily="18" charset="2"/>
            </a:endParaRPr>
          </a:p>
        </p:txBody>
      </p:sp>
      <p:graphicFrame>
        <p:nvGraphicFramePr>
          <p:cNvPr id="16390" name="Object 11"/>
          <p:cNvGraphicFramePr>
            <a:graphicFrameLocks noChangeAspect="1"/>
          </p:cNvGraphicFramePr>
          <p:nvPr/>
        </p:nvGraphicFramePr>
        <p:xfrm>
          <a:off x="933450" y="4775200"/>
          <a:ext cx="1346200" cy="787400"/>
        </p:xfrm>
        <a:graphic>
          <a:graphicData uri="http://schemas.openxmlformats.org/presentationml/2006/ole">
            <mc:AlternateContent xmlns:mc="http://schemas.openxmlformats.org/markup-compatibility/2006">
              <mc:Choice xmlns:v="urn:schemas-microsoft-com:vml" Requires="v">
                <p:oleObj spid="_x0000_s16438" name="Equation" r:id="rId12" imgW="672808" imgH="393529" progId="Equation.DSMT4">
                  <p:embed/>
                </p:oleObj>
              </mc:Choice>
              <mc:Fallback>
                <p:oleObj name="Equation" r:id="rId12" imgW="672808" imgH="393529"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450" y="4775200"/>
                        <a:ext cx="13462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Text Box 12"/>
          <p:cNvSpPr txBox="1">
            <a:spLocks noChangeArrowheads="1"/>
          </p:cNvSpPr>
          <p:nvPr/>
        </p:nvSpPr>
        <p:spPr bwMode="auto">
          <a:xfrm>
            <a:off x="2743200" y="4943475"/>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toroid, N loops</a:t>
            </a:r>
            <a:endParaRPr lang="en-US" altLang="en-US">
              <a:sym typeface="Symbol" panose="05050102010706020507" pitchFamily="18" charset="2"/>
            </a:endParaRPr>
          </a:p>
        </p:txBody>
      </p:sp>
      <p:sp>
        <p:nvSpPr>
          <p:cNvPr id="552974" name="Text Box 14"/>
          <p:cNvSpPr txBox="1">
            <a:spLocks noChangeArrowheads="1"/>
          </p:cNvSpPr>
          <p:nvPr/>
        </p:nvSpPr>
        <p:spPr bwMode="auto">
          <a:xfrm>
            <a:off x="2838450" y="1685925"/>
            <a:ext cx="3886200" cy="342900"/>
          </a:xfrm>
          <a:prstGeom prst="rect">
            <a:avLst/>
          </a:prstGeom>
          <a:solidFill>
            <a:srgbClr val="C0C0C0"/>
          </a:solidFill>
          <a:ln w="381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use Ampere’s law (or note the lack of N)</a:t>
            </a:r>
            <a:endParaRPr lang="en-US" altLang="en-US" sz="1400">
              <a:sym typeface="Symbol" panose="05050102010706020507" pitchFamily="18" charset="2"/>
            </a:endParaRPr>
          </a:p>
        </p:txBody>
      </p:sp>
      <p:sp>
        <p:nvSpPr>
          <p:cNvPr id="552975" name="Text Box 15"/>
          <p:cNvSpPr txBox="1">
            <a:spLocks noChangeArrowheads="1"/>
          </p:cNvSpPr>
          <p:nvPr/>
        </p:nvSpPr>
        <p:spPr bwMode="auto">
          <a:xfrm>
            <a:off x="2838450" y="2628900"/>
            <a:ext cx="3886200" cy="342900"/>
          </a:xfrm>
          <a:prstGeom prst="rect">
            <a:avLst/>
          </a:prstGeom>
          <a:solidFill>
            <a:srgbClr val="C0C0C0"/>
          </a:solidFill>
          <a:ln w="381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probably not a starting equation</a:t>
            </a:r>
            <a:endParaRPr lang="en-US" altLang="en-US" sz="1400">
              <a:sym typeface="Symbol" panose="05050102010706020507" pitchFamily="18" charset="2"/>
            </a:endParaRPr>
          </a:p>
        </p:txBody>
      </p:sp>
      <p:sp>
        <p:nvSpPr>
          <p:cNvPr id="552976" name="Text Box 16"/>
          <p:cNvSpPr txBox="1">
            <a:spLocks noChangeArrowheads="1"/>
          </p:cNvSpPr>
          <p:nvPr/>
        </p:nvSpPr>
        <p:spPr bwMode="auto">
          <a:xfrm>
            <a:off x="2838450" y="3609975"/>
            <a:ext cx="3886200" cy="342900"/>
          </a:xfrm>
          <a:prstGeom prst="rect">
            <a:avLst/>
          </a:prstGeom>
          <a:solidFill>
            <a:srgbClr val="C0C0C0"/>
          </a:solidFill>
          <a:ln w="381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field inside a solenoid is constant</a:t>
            </a:r>
            <a:endParaRPr lang="en-US" altLang="en-US" sz="1400">
              <a:sym typeface="Symbol" panose="05050102010706020507" pitchFamily="18" charset="2"/>
            </a:endParaRPr>
          </a:p>
        </p:txBody>
      </p:sp>
      <p:sp>
        <p:nvSpPr>
          <p:cNvPr id="552977" name="Text Box 17"/>
          <p:cNvSpPr txBox="1">
            <a:spLocks noChangeArrowheads="1"/>
          </p:cNvSpPr>
          <p:nvPr/>
        </p:nvSpPr>
        <p:spPr bwMode="auto">
          <a:xfrm>
            <a:off x="2828925" y="4486275"/>
            <a:ext cx="3886200" cy="342900"/>
          </a:xfrm>
          <a:prstGeom prst="rect">
            <a:avLst/>
          </a:prstGeom>
          <a:solidFill>
            <a:srgbClr val="C0C0C0"/>
          </a:solidFill>
          <a:ln w="381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field inside a solenoid is constant</a:t>
            </a:r>
            <a:endParaRPr lang="en-US" altLang="en-US" sz="1400">
              <a:sym typeface="Symbol" panose="05050102010706020507" pitchFamily="18" charset="2"/>
            </a:endParaRPr>
          </a:p>
        </p:txBody>
      </p:sp>
      <p:sp>
        <p:nvSpPr>
          <p:cNvPr id="552978" name="Text Box 18"/>
          <p:cNvSpPr txBox="1">
            <a:spLocks noChangeArrowheads="1"/>
          </p:cNvSpPr>
          <p:nvPr/>
        </p:nvSpPr>
        <p:spPr bwMode="auto">
          <a:xfrm>
            <a:off x="2819400" y="5400675"/>
            <a:ext cx="3886200" cy="342900"/>
          </a:xfrm>
          <a:prstGeom prst="rect">
            <a:avLst/>
          </a:prstGeom>
          <a:solidFill>
            <a:srgbClr val="C0C0C0"/>
          </a:solidFill>
          <a:ln w="381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field inside a toroid depends on position (r)</a:t>
            </a:r>
            <a:endParaRPr lang="en-US" altLang="en-US" sz="1400">
              <a:sym typeface="Symbol" panose="05050102010706020507" pitchFamily="18" charset="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4" grpId="0" animBg="1"/>
      <p:bldP spid="552975" grpId="0" animBg="1"/>
      <p:bldP spid="552976" grpId="0" animBg="1"/>
      <p:bldP spid="552977" grpId="0" animBg="1"/>
      <p:bldP spid="5529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hidden="1"/>
          <p:cNvSpPr>
            <a:spLocks noGrp="1" noChangeArrowheads="1"/>
          </p:cNvSpPr>
          <p:nvPr>
            <p:ph type="title"/>
          </p:nvPr>
        </p:nvSpPr>
        <p:spPr/>
        <p:txBody>
          <a:bodyPr/>
          <a:lstStyle/>
          <a:p>
            <a:pPr eaLnBrk="1" hangingPunct="1"/>
            <a:endParaRPr lang="en-US" altLang="en-US" smtClean="0"/>
          </a:p>
        </p:txBody>
      </p:sp>
      <p:sp>
        <p:nvSpPr>
          <p:cNvPr id="20483" name="Rectangle 3" descr="30-04"/>
          <p:cNvSpPr>
            <a:spLocks noGrp="1" noChangeAspect="1" noChangeArrowheads="1"/>
          </p:cNvSpPr>
          <p:nvPr isPhoto="1"/>
        </p:nvSpPr>
        <p:spPr bwMode="auto">
          <a:xfrm>
            <a:off x="457200" y="0"/>
            <a:ext cx="3709988" cy="3429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484" name="TextBox 6"/>
          <p:cNvSpPr txBox="1">
            <a:spLocks noChangeArrowheads="1"/>
          </p:cNvSpPr>
          <p:nvPr/>
        </p:nvSpPr>
        <p:spPr bwMode="auto">
          <a:xfrm>
            <a:off x="457200" y="3810000"/>
            <a:ext cx="419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Arial Narrow" panose="020B0606020202030204" pitchFamily="34" charset="0"/>
              </a:rPr>
              <a:t>The right-hand rule for determining the direction of the magnetic field surrounding a long, straight wire carrying a current. Note that the magnetic field lines form circles around the wire.</a:t>
            </a:r>
          </a:p>
        </p:txBody>
      </p:sp>
      <p:pic>
        <p:nvPicPr>
          <p:cNvPr id="20485" name="Picture 5" descr="The image “file:///C:/Documents%20and%20Settings/lpg10/Desktop/212_jpg_new/rhrule.jpg” cannot be displayed, because it contains err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04800"/>
            <a:ext cx="2971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hidden="1"/>
          <p:cNvSpPr>
            <a:spLocks noGrp="1" noChangeArrowheads="1"/>
          </p:cNvSpPr>
          <p:nvPr>
            <p:ph type="title"/>
          </p:nvPr>
        </p:nvSpPr>
        <p:spPr/>
        <p:txBody>
          <a:bodyPr/>
          <a:lstStyle/>
          <a:p>
            <a:pPr eaLnBrk="1" hangingPunct="1"/>
            <a:endParaRPr lang="en-US" altLang="en-US" smtClean="0"/>
          </a:p>
        </p:txBody>
      </p:sp>
      <p:sp>
        <p:nvSpPr>
          <p:cNvPr id="21507" name="Rectangle 3" descr="30-07"/>
          <p:cNvSpPr>
            <a:spLocks noGrp="1" noChangeAspect="1" noChangeArrowheads="1"/>
          </p:cNvSpPr>
          <p:nvPr isPhoto="1"/>
        </p:nvSpPr>
        <p:spPr bwMode="auto">
          <a:xfrm>
            <a:off x="0" y="228600"/>
            <a:ext cx="9144000" cy="45799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08" name="TextBox 6"/>
          <p:cNvSpPr txBox="1">
            <a:spLocks noChangeArrowheads="1"/>
          </p:cNvSpPr>
          <p:nvPr/>
        </p:nvSpPr>
        <p:spPr bwMode="auto">
          <a:xfrm>
            <a:off x="0" y="50292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a:solidFill>
                  <a:srgbClr val="000000"/>
                </a:solidFill>
                <a:latin typeface="Calibri" panose="020F0502020204030204" pitchFamily="34" charset="0"/>
              </a:rPr>
              <a:t>(a) Magnetic field lines surrounding a current loop. (b) Magnetic field lines surrounding a current loop, displayed with iron filings. (c) Magnetic field lines surrounding a bar magnet. Note the similarity between this line pattern and that of a current loop</a:t>
            </a:r>
            <a:endParaRPr lang="en-US" alt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2"/>
          <p:cNvSpPr txBox="1">
            <a:spLocks noChangeArrowheads="1"/>
          </p:cNvSpPr>
          <p:nvPr/>
        </p:nvSpPr>
        <p:spPr bwMode="auto">
          <a:xfrm>
            <a:off x="152400" y="228600"/>
            <a:ext cx="8839200" cy="1323975"/>
          </a:xfrm>
          <a:prstGeom prst="rect">
            <a:avLst/>
          </a:prstGeom>
          <a:noFill/>
          <a:ln w="9525" algn="ctr">
            <a:noFill/>
            <a:miter lim="800000"/>
            <a:headEnd/>
            <a:tailEnd/>
          </a:ln>
        </p:spPr>
        <p:txBody>
          <a:bodyPr>
            <a:spAutoFit/>
          </a:bodyPr>
          <a:lstStyle/>
          <a:p>
            <a:pPr>
              <a:defRPr/>
            </a:pPr>
            <a:r>
              <a:rPr lang="en-US" sz="3200" dirty="0">
                <a:solidFill>
                  <a:srgbClr val="00B050"/>
                </a:solidFill>
                <a:latin typeface="Calibri" pitchFamily="34" charset="0"/>
                <a:cs typeface="Times New Roman" pitchFamily="18" charset="0"/>
              </a:rPr>
              <a:t>Example</a:t>
            </a:r>
            <a:r>
              <a:rPr lang="en-US" sz="2400" dirty="0">
                <a:solidFill>
                  <a:srgbClr val="000099"/>
                </a:solidFill>
                <a:latin typeface="Calibri" pitchFamily="34" charset="0"/>
                <a:cs typeface="Times New Roman" pitchFamily="18" charset="0"/>
              </a:rPr>
              <a:t> </a:t>
            </a:r>
            <a:r>
              <a:rPr lang="en-US" sz="2400" dirty="0">
                <a:solidFill>
                  <a:schemeClr val="tx1">
                    <a:lumMod val="85000"/>
                    <a:lumOff val="15000"/>
                  </a:schemeClr>
                </a:solidFill>
                <a:latin typeface="Arial Narrow" pitchFamily="34" charset="0"/>
                <a:cs typeface="Times New Roman" pitchFamily="18" charset="0"/>
              </a:rPr>
              <a:t>A vertical electric wire in the wall of a building carries a current of 25 A upward.  What is the magnetic field at a point 10 cm due north of this wire?</a:t>
            </a:r>
          </a:p>
        </p:txBody>
      </p:sp>
      <p:sp>
        <p:nvSpPr>
          <p:cNvPr id="271363" name="Line 3"/>
          <p:cNvSpPr>
            <a:spLocks noChangeShapeType="1"/>
          </p:cNvSpPr>
          <p:nvPr/>
        </p:nvSpPr>
        <p:spPr bwMode="auto">
          <a:xfrm flipV="1">
            <a:off x="8991600" y="1371600"/>
            <a:ext cx="0" cy="320040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71364" name="Line 4"/>
          <p:cNvSpPr>
            <a:spLocks noChangeShapeType="1"/>
          </p:cNvSpPr>
          <p:nvPr/>
        </p:nvSpPr>
        <p:spPr bwMode="auto">
          <a:xfrm flipV="1">
            <a:off x="8991600" y="1676400"/>
            <a:ext cx="0" cy="5334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spAutoFit/>
          </a:bodyPr>
          <a:lstStyle/>
          <a:p>
            <a:pPr>
              <a:defRPr/>
            </a:pPr>
            <a:endParaRPr lang="en-US"/>
          </a:p>
        </p:txBody>
      </p:sp>
      <p:sp>
        <p:nvSpPr>
          <p:cNvPr id="271365" name="Text Box 5"/>
          <p:cNvSpPr txBox="1">
            <a:spLocks noChangeArrowheads="1"/>
          </p:cNvSpPr>
          <p:nvPr/>
        </p:nvSpPr>
        <p:spPr bwMode="auto">
          <a:xfrm>
            <a:off x="7848600" y="17526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B050"/>
                </a:solidFill>
                <a:latin typeface="Calibri" panose="020F0502020204030204" pitchFamily="34" charset="0"/>
              </a:rPr>
              <a:t>I=25 A</a:t>
            </a:r>
            <a:endParaRPr lang="en-US" altLang="en-US" baseline="-25000">
              <a:solidFill>
                <a:srgbClr val="00B050"/>
              </a:solidFill>
              <a:latin typeface="Calibri" panose="020F0502020204030204" pitchFamily="34" charset="0"/>
            </a:endParaRPr>
          </a:p>
        </p:txBody>
      </p:sp>
      <p:graphicFrame>
        <p:nvGraphicFramePr>
          <p:cNvPr id="271366" name="Object 2"/>
          <p:cNvGraphicFramePr>
            <a:graphicFrameLocks noChangeAspect="1"/>
          </p:cNvGraphicFramePr>
          <p:nvPr/>
        </p:nvGraphicFramePr>
        <p:xfrm>
          <a:off x="7138988" y="3179763"/>
          <a:ext cx="328612" cy="354012"/>
        </p:xfrm>
        <a:graphic>
          <a:graphicData uri="http://schemas.openxmlformats.org/presentationml/2006/ole">
            <mc:AlternateContent xmlns:mc="http://schemas.openxmlformats.org/markup-compatibility/2006">
              <mc:Choice xmlns:v="urn:schemas-microsoft-com:vml" Requires="v">
                <p:oleObj spid="_x0000_s3113" name="Equation" r:id="rId3" imgW="164880" imgH="177480" progId="Equation.DSMT4">
                  <p:embed/>
                </p:oleObj>
              </mc:Choice>
              <mc:Fallback>
                <p:oleObj name="Equation" r:id="rId3" imgW="164880" imgH="177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988" y="3179763"/>
                        <a:ext cx="328612"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1367" name="Line 7"/>
          <p:cNvSpPr>
            <a:spLocks noChangeShapeType="1"/>
          </p:cNvSpPr>
          <p:nvPr/>
        </p:nvSpPr>
        <p:spPr bwMode="auto">
          <a:xfrm>
            <a:off x="7315200" y="3352800"/>
            <a:ext cx="1676400" cy="0"/>
          </a:xfrm>
          <a:prstGeom prst="line">
            <a:avLst/>
          </a:prstGeom>
          <a:noFill/>
          <a:ln w="19050">
            <a:solidFill>
              <a:srgbClr val="000099"/>
            </a:solidFill>
            <a:round/>
            <a:headEnd type="stealth" w="med" len="med"/>
            <a:tailEnd type="stealth"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71368" name="Text Box 8"/>
          <p:cNvSpPr txBox="1">
            <a:spLocks noChangeArrowheads="1"/>
          </p:cNvSpPr>
          <p:nvPr/>
        </p:nvSpPr>
        <p:spPr bwMode="auto">
          <a:xfrm>
            <a:off x="7543800" y="2895600"/>
            <a:ext cx="132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99"/>
                </a:solidFill>
                <a:latin typeface="Calibri" panose="020F0502020204030204" pitchFamily="34" charset="0"/>
              </a:rPr>
              <a:t>d=0.1 m</a:t>
            </a:r>
            <a:endParaRPr lang="en-US" altLang="en-US" baseline="-25000">
              <a:solidFill>
                <a:srgbClr val="000099"/>
              </a:solidFill>
              <a:latin typeface="Calibri" panose="020F0502020204030204" pitchFamily="34" charset="0"/>
            </a:endParaRPr>
          </a:p>
        </p:txBody>
      </p:sp>
      <p:sp>
        <p:nvSpPr>
          <p:cNvPr id="271369" name="Text Box 9"/>
          <p:cNvSpPr txBox="1">
            <a:spLocks noChangeArrowheads="1"/>
          </p:cNvSpPr>
          <p:nvPr/>
        </p:nvSpPr>
        <p:spPr bwMode="auto">
          <a:xfrm>
            <a:off x="6834188" y="312102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latin typeface="Calibri" panose="020F0502020204030204" pitchFamily="34" charset="0"/>
              </a:rPr>
              <a:t>B</a:t>
            </a:r>
            <a:endParaRPr lang="en-US" altLang="en-US" baseline="-25000">
              <a:solidFill>
                <a:schemeClr val="bg1"/>
              </a:solidFill>
              <a:latin typeface="Calibri" panose="020F0502020204030204" pitchFamily="34" charset="0"/>
            </a:endParaRPr>
          </a:p>
        </p:txBody>
      </p:sp>
      <p:sp>
        <p:nvSpPr>
          <p:cNvPr id="271370" name="Text Box 10"/>
          <p:cNvSpPr txBox="1">
            <a:spLocks noChangeArrowheads="1"/>
          </p:cNvSpPr>
          <p:nvPr/>
        </p:nvSpPr>
        <p:spPr bwMode="auto">
          <a:xfrm>
            <a:off x="152400" y="1730375"/>
            <a:ext cx="6096000" cy="831850"/>
          </a:xfrm>
          <a:prstGeom prst="rect">
            <a:avLst/>
          </a:prstGeom>
          <a:noFill/>
          <a:ln w="9525" algn="ctr">
            <a:noFill/>
            <a:miter lim="800000"/>
            <a:headEnd/>
            <a:tailEnd/>
          </a:ln>
        </p:spPr>
        <p:txBody>
          <a:bodyPr>
            <a:spAutoFit/>
          </a:bodyPr>
          <a:lstStyle/>
          <a:p>
            <a:pPr>
              <a:defRPr/>
            </a:pPr>
            <a:r>
              <a:rPr lang="en-US" sz="2400" dirty="0">
                <a:solidFill>
                  <a:schemeClr val="tx1">
                    <a:lumMod val="85000"/>
                    <a:lumOff val="15000"/>
                  </a:schemeClr>
                </a:solidFill>
                <a:latin typeface="Arial Narrow" pitchFamily="34" charset="0"/>
                <a:cs typeface="Times New Roman" pitchFamily="18" charset="0"/>
              </a:rPr>
              <a:t>Let’s make north be to the left in this picture, and up be up.</a:t>
            </a:r>
          </a:p>
        </p:txBody>
      </p:sp>
      <p:sp>
        <p:nvSpPr>
          <p:cNvPr id="271371" name="Line 11"/>
          <p:cNvSpPr>
            <a:spLocks noChangeShapeType="1"/>
          </p:cNvSpPr>
          <p:nvPr/>
        </p:nvSpPr>
        <p:spPr bwMode="auto">
          <a:xfrm flipH="1">
            <a:off x="6477000" y="2590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71372" name="Line 12"/>
          <p:cNvSpPr>
            <a:spLocks noChangeShapeType="1"/>
          </p:cNvSpPr>
          <p:nvPr/>
        </p:nvSpPr>
        <p:spPr bwMode="auto">
          <a:xfrm flipV="1">
            <a:off x="7543800" y="14478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71373" name="Text Box 13"/>
          <p:cNvSpPr txBox="1">
            <a:spLocks noChangeArrowheads="1"/>
          </p:cNvSpPr>
          <p:nvPr/>
        </p:nvSpPr>
        <p:spPr bwMode="auto">
          <a:xfrm>
            <a:off x="6324600" y="21336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N</a:t>
            </a:r>
            <a:endParaRPr lang="en-US" altLang="en-US" baseline="-25000">
              <a:latin typeface="Calibri" panose="020F0502020204030204" pitchFamily="34" charset="0"/>
            </a:endParaRPr>
          </a:p>
        </p:txBody>
      </p:sp>
      <p:sp>
        <p:nvSpPr>
          <p:cNvPr id="271374" name="Text Box 14"/>
          <p:cNvSpPr txBox="1">
            <a:spLocks noChangeArrowheads="1"/>
          </p:cNvSpPr>
          <p:nvPr/>
        </p:nvSpPr>
        <p:spPr bwMode="auto">
          <a:xfrm>
            <a:off x="7521575" y="1143000"/>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up</a:t>
            </a:r>
            <a:endParaRPr lang="en-US" altLang="en-US" baseline="-25000">
              <a:latin typeface="Calibri" panose="020F0502020204030204" pitchFamily="34" charset="0"/>
            </a:endParaRPr>
          </a:p>
        </p:txBody>
      </p:sp>
      <p:sp>
        <p:nvSpPr>
          <p:cNvPr id="271375" name="Text Box 15"/>
          <p:cNvSpPr txBox="1">
            <a:spLocks noChangeArrowheads="1"/>
          </p:cNvSpPr>
          <p:nvPr/>
        </p:nvSpPr>
        <p:spPr bwMode="auto">
          <a:xfrm>
            <a:off x="152400" y="2546350"/>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7030A0"/>
                </a:solidFill>
                <a:latin typeface="Arial Narrow" panose="020B0606020202030204" pitchFamily="34" charset="0"/>
                <a:cs typeface="Times New Roman" panose="02020603050405020304" pitchFamily="18" charset="0"/>
              </a:rPr>
              <a:t>According to the right hand rule, the magnetic field is to the west, coming out of the plane of the “paper.”</a:t>
            </a:r>
          </a:p>
        </p:txBody>
      </p:sp>
      <p:sp>
        <p:nvSpPr>
          <p:cNvPr id="271376" name="Text Box 16"/>
          <p:cNvSpPr txBox="1">
            <a:spLocks noChangeArrowheads="1"/>
          </p:cNvSpPr>
          <p:nvPr/>
        </p:nvSpPr>
        <p:spPr bwMode="auto">
          <a:xfrm>
            <a:off x="152400" y="39624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7030A0"/>
                </a:solidFill>
                <a:latin typeface="Arial Narrow" panose="020B0606020202030204" pitchFamily="34" charset="0"/>
                <a:cs typeface="Times New Roman" panose="02020603050405020304" pitchFamily="18" charset="0"/>
              </a:rPr>
              <a:t>To calculate the magnitude, B:</a:t>
            </a:r>
          </a:p>
        </p:txBody>
      </p:sp>
      <p:graphicFrame>
        <p:nvGraphicFramePr>
          <p:cNvPr id="3076" name="Object 6"/>
          <p:cNvGraphicFramePr>
            <a:graphicFrameLocks noChangeAspect="1"/>
          </p:cNvGraphicFramePr>
          <p:nvPr/>
        </p:nvGraphicFramePr>
        <p:xfrm>
          <a:off x="4114800" y="3810000"/>
          <a:ext cx="1981200" cy="914400"/>
        </p:xfrm>
        <a:graphic>
          <a:graphicData uri="http://schemas.openxmlformats.org/presentationml/2006/ole">
            <mc:AlternateContent xmlns:mc="http://schemas.openxmlformats.org/markup-compatibility/2006">
              <mc:Choice xmlns:v="urn:schemas-microsoft-com:vml" Requires="v">
                <p:oleObj spid="_x0000_s3114" name="Equation" r:id="rId5" imgW="596880" imgH="393480" progId="Equation.3">
                  <p:embed/>
                </p:oleObj>
              </mc:Choice>
              <mc:Fallback>
                <p:oleObj name="Equation" r:id="rId5" imgW="59688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810000"/>
                        <a:ext cx="198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25"/>
          <p:cNvGraphicFramePr>
            <a:graphicFrameLocks noChangeAspect="1"/>
          </p:cNvGraphicFramePr>
          <p:nvPr/>
        </p:nvGraphicFramePr>
        <p:xfrm>
          <a:off x="1219200" y="4648200"/>
          <a:ext cx="5105400" cy="1295400"/>
        </p:xfrm>
        <a:graphic>
          <a:graphicData uri="http://schemas.openxmlformats.org/presentationml/2006/ole">
            <mc:AlternateContent xmlns:mc="http://schemas.openxmlformats.org/markup-compatibility/2006">
              <mc:Choice xmlns:v="urn:schemas-microsoft-com:vml" Requires="v">
                <p:oleObj spid="_x0000_s3115" name="Equation" r:id="rId7" imgW="2273040" imgH="596880" progId="Equation.3">
                  <p:embed/>
                </p:oleObj>
              </mc:Choice>
              <mc:Fallback>
                <p:oleObj name="Equation" r:id="rId7" imgW="2273040" imgH="596880"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648200"/>
                        <a:ext cx="510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13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13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3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13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13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13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13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13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13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137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137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1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p:bldP spid="271368" grpId="0"/>
      <p:bldP spid="271369" grpId="0"/>
      <p:bldP spid="271370" grpId="0"/>
      <p:bldP spid="271373" grpId="0"/>
      <p:bldP spid="271374" grpId="0"/>
      <p:bldP spid="271375" grpId="0"/>
      <p:bldP spid="2713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457200" y="76200"/>
            <a:ext cx="2209800" cy="563563"/>
          </a:xfrm>
          <a:noFill/>
        </p:spPr>
        <p:txBody>
          <a:bodyPr/>
          <a:lstStyle/>
          <a:p>
            <a:pPr algn="l" eaLnBrk="1" hangingPunct="1"/>
            <a:r>
              <a:rPr lang="en-US" altLang="en-US" sz="3600" smtClean="0">
                <a:solidFill>
                  <a:srgbClr val="00B050"/>
                </a:solidFill>
              </a:rPr>
              <a:t>example</a:t>
            </a:r>
          </a:p>
        </p:txBody>
      </p:sp>
      <p:sp>
        <p:nvSpPr>
          <p:cNvPr id="2055" name="Text Box 5"/>
          <p:cNvSpPr txBox="1">
            <a:spLocks noChangeArrowheads="1"/>
          </p:cNvSpPr>
          <p:nvPr/>
        </p:nvSpPr>
        <p:spPr bwMode="auto">
          <a:xfrm>
            <a:off x="0" y="609600"/>
            <a:ext cx="8834438" cy="3970338"/>
          </a:xfrm>
          <a:prstGeom prst="rect">
            <a:avLst/>
          </a:prstGeom>
          <a:noFill/>
          <a:ln w="9525">
            <a:noFill/>
            <a:miter lim="800000"/>
            <a:headEnd/>
            <a:tailEnd/>
          </a:ln>
        </p:spPr>
        <p:txBody>
          <a:bodyPr>
            <a:spAutoFit/>
          </a:bodyPr>
          <a:lstStyle/>
          <a:p>
            <a:pPr marL="381000" indent="-381000">
              <a:spcBef>
                <a:spcPct val="50000"/>
              </a:spcBef>
              <a:defRPr/>
            </a:pPr>
            <a:r>
              <a:rPr lang="en-US" sz="2400" dirty="0">
                <a:solidFill>
                  <a:schemeClr val="tx1">
                    <a:lumMod val="85000"/>
                    <a:lumOff val="15000"/>
                  </a:schemeClr>
                </a:solidFill>
                <a:latin typeface="Calibri" pitchFamily="34" charset="0"/>
              </a:rPr>
              <a:t>	</a:t>
            </a:r>
            <a:r>
              <a:rPr lang="en-US" sz="2400" dirty="0">
                <a:solidFill>
                  <a:schemeClr val="tx1">
                    <a:lumMod val="85000"/>
                    <a:lumOff val="15000"/>
                  </a:schemeClr>
                </a:solidFill>
                <a:latin typeface="Arial Narrow" pitchFamily="34" charset="0"/>
              </a:rPr>
              <a:t>Two infinitely long wires form the </a:t>
            </a:r>
            <a:r>
              <a:rPr lang="en-US" sz="2400" i="1" dirty="0">
                <a:solidFill>
                  <a:schemeClr val="tx1">
                    <a:lumMod val="85000"/>
                    <a:lumOff val="15000"/>
                  </a:schemeClr>
                </a:solidFill>
                <a:latin typeface="Arial Narrow" pitchFamily="34" charset="0"/>
              </a:rPr>
              <a:t>x</a:t>
            </a:r>
            <a:r>
              <a:rPr lang="en-US" sz="2400" dirty="0">
                <a:solidFill>
                  <a:schemeClr val="tx1">
                    <a:lumMod val="85000"/>
                    <a:lumOff val="15000"/>
                  </a:schemeClr>
                </a:solidFill>
                <a:latin typeface="Arial Narrow" pitchFamily="34" charset="0"/>
              </a:rPr>
              <a:t> and </a:t>
            </a:r>
            <a:r>
              <a:rPr lang="en-US" sz="2400" i="1" dirty="0">
                <a:solidFill>
                  <a:schemeClr val="tx1">
                    <a:lumMod val="85000"/>
                    <a:lumOff val="15000"/>
                  </a:schemeClr>
                </a:solidFill>
                <a:latin typeface="Arial Narrow" pitchFamily="34" charset="0"/>
              </a:rPr>
              <a:t>y</a:t>
            </a:r>
            <a:r>
              <a:rPr lang="en-US" sz="2400" dirty="0">
                <a:solidFill>
                  <a:schemeClr val="tx1">
                    <a:lumMod val="85000"/>
                    <a:lumOff val="15000"/>
                  </a:schemeClr>
                </a:solidFill>
                <a:latin typeface="Arial Narrow" pitchFamily="34" charset="0"/>
              </a:rPr>
              <a:t> axis of a 2D coordinate system. They each carry current as shown. What is the magnetic field at a point       P (2.0 m, 2.0 m)?</a:t>
            </a:r>
          </a:p>
          <a:p>
            <a:pPr marL="838200" lvl="1" indent="-381000">
              <a:spcBef>
                <a:spcPct val="50000"/>
              </a:spcBef>
              <a:buFontTx/>
              <a:buAutoNum type="alphaUcPeriod"/>
              <a:defRPr/>
            </a:pPr>
            <a:r>
              <a:rPr lang="en-US" sz="2400" dirty="0">
                <a:solidFill>
                  <a:schemeClr val="tx1">
                    <a:lumMod val="85000"/>
                    <a:lumOff val="15000"/>
                  </a:schemeClr>
                </a:solidFill>
                <a:latin typeface="Calibri" pitchFamily="34" charset="0"/>
              </a:rPr>
              <a:t>7</a:t>
            </a:r>
            <a:r>
              <a:rPr lang="en-US" sz="2400" dirty="0">
                <a:solidFill>
                  <a:schemeClr val="tx1">
                    <a:lumMod val="85000"/>
                    <a:lumOff val="15000"/>
                  </a:schemeClr>
                </a:solidFill>
                <a:latin typeface="Calibri" pitchFamily="34" charset="0"/>
                <a:sym typeface="Symbol" pitchFamily="18" charset="2"/>
              </a:rPr>
              <a:t>10</a:t>
            </a:r>
            <a:r>
              <a:rPr lang="en-US" sz="2400" baseline="30000" dirty="0">
                <a:solidFill>
                  <a:schemeClr val="tx1">
                    <a:lumMod val="85000"/>
                    <a:lumOff val="15000"/>
                  </a:schemeClr>
                </a:solidFill>
                <a:latin typeface="Calibri" pitchFamily="34" charset="0"/>
                <a:sym typeface="Symbol" pitchFamily="18" charset="2"/>
              </a:rPr>
              <a:t>−7 </a:t>
            </a:r>
            <a:r>
              <a:rPr lang="en-US" sz="2400" dirty="0">
                <a:solidFill>
                  <a:schemeClr val="tx1">
                    <a:lumMod val="85000"/>
                    <a:lumOff val="15000"/>
                  </a:schemeClr>
                </a:solidFill>
                <a:latin typeface="Calibri" pitchFamily="34" charset="0"/>
                <a:sym typeface="Symbol" pitchFamily="18" charset="2"/>
              </a:rPr>
              <a:t>T into the page</a:t>
            </a:r>
          </a:p>
          <a:p>
            <a:pPr marL="838200" lvl="1" indent="-381000">
              <a:spcBef>
                <a:spcPct val="50000"/>
              </a:spcBef>
              <a:buFontTx/>
              <a:buAutoNum type="alphaUcPeriod"/>
              <a:defRPr/>
            </a:pPr>
            <a:r>
              <a:rPr lang="en-US" sz="2400" dirty="0">
                <a:solidFill>
                  <a:schemeClr val="tx1">
                    <a:lumMod val="85000"/>
                    <a:lumOff val="15000"/>
                  </a:schemeClr>
                </a:solidFill>
                <a:latin typeface="Calibri" pitchFamily="34" charset="0"/>
              </a:rPr>
              <a:t>7</a:t>
            </a:r>
            <a:r>
              <a:rPr lang="en-US" sz="2400" dirty="0">
                <a:solidFill>
                  <a:schemeClr val="tx1">
                    <a:lumMod val="85000"/>
                    <a:lumOff val="15000"/>
                  </a:schemeClr>
                </a:solidFill>
                <a:latin typeface="Calibri" pitchFamily="34" charset="0"/>
                <a:sym typeface="Symbol" pitchFamily="18" charset="2"/>
              </a:rPr>
              <a:t>10</a:t>
            </a:r>
            <a:r>
              <a:rPr lang="en-US" sz="2400" baseline="30000" dirty="0">
                <a:solidFill>
                  <a:schemeClr val="tx1">
                    <a:lumMod val="85000"/>
                    <a:lumOff val="15000"/>
                  </a:schemeClr>
                </a:solidFill>
                <a:latin typeface="Calibri" pitchFamily="34" charset="0"/>
                <a:sym typeface="Symbol" pitchFamily="18" charset="2"/>
              </a:rPr>
              <a:t>−7 </a:t>
            </a:r>
            <a:r>
              <a:rPr lang="en-US" sz="2400" dirty="0">
                <a:solidFill>
                  <a:schemeClr val="tx1">
                    <a:lumMod val="85000"/>
                    <a:lumOff val="15000"/>
                  </a:schemeClr>
                </a:solidFill>
                <a:latin typeface="Calibri" pitchFamily="34" charset="0"/>
                <a:sym typeface="Symbol" pitchFamily="18" charset="2"/>
              </a:rPr>
              <a:t>T out of the page</a:t>
            </a:r>
          </a:p>
          <a:p>
            <a:pPr marL="838200" lvl="1" indent="-381000">
              <a:spcBef>
                <a:spcPct val="50000"/>
              </a:spcBef>
              <a:buFontTx/>
              <a:buAutoNum type="alphaUcPeriod"/>
              <a:defRPr/>
            </a:pPr>
            <a:r>
              <a:rPr lang="en-US" sz="2400" dirty="0">
                <a:solidFill>
                  <a:schemeClr val="tx1">
                    <a:lumMod val="85000"/>
                    <a:lumOff val="15000"/>
                  </a:schemeClr>
                </a:solidFill>
                <a:latin typeface="Calibri" pitchFamily="34" charset="0"/>
              </a:rPr>
              <a:t>1</a:t>
            </a:r>
            <a:r>
              <a:rPr lang="en-US" sz="2400" dirty="0">
                <a:solidFill>
                  <a:schemeClr val="tx1">
                    <a:lumMod val="85000"/>
                    <a:lumOff val="15000"/>
                  </a:schemeClr>
                </a:solidFill>
                <a:latin typeface="Calibri" pitchFamily="34" charset="0"/>
                <a:sym typeface="Symbol" pitchFamily="18" charset="2"/>
              </a:rPr>
              <a:t>10</a:t>
            </a:r>
            <a:r>
              <a:rPr lang="en-US" sz="2400" baseline="30000" dirty="0">
                <a:solidFill>
                  <a:schemeClr val="tx1">
                    <a:lumMod val="85000"/>
                    <a:lumOff val="15000"/>
                  </a:schemeClr>
                </a:solidFill>
                <a:latin typeface="Calibri" pitchFamily="34" charset="0"/>
                <a:sym typeface="Symbol" pitchFamily="18" charset="2"/>
              </a:rPr>
              <a:t>−7 </a:t>
            </a:r>
            <a:r>
              <a:rPr lang="en-US" sz="2400" dirty="0">
                <a:solidFill>
                  <a:schemeClr val="tx1">
                    <a:lumMod val="85000"/>
                    <a:lumOff val="15000"/>
                  </a:schemeClr>
                </a:solidFill>
                <a:latin typeface="Calibri" pitchFamily="34" charset="0"/>
                <a:sym typeface="Symbol" pitchFamily="18" charset="2"/>
              </a:rPr>
              <a:t>T into the page</a:t>
            </a:r>
          </a:p>
          <a:p>
            <a:pPr marL="838200" lvl="1" indent="-381000">
              <a:spcBef>
                <a:spcPct val="50000"/>
              </a:spcBef>
              <a:buFontTx/>
              <a:buAutoNum type="alphaUcPeriod"/>
              <a:defRPr/>
            </a:pPr>
            <a:r>
              <a:rPr lang="en-US" sz="2400" dirty="0">
                <a:solidFill>
                  <a:schemeClr val="tx1">
                    <a:lumMod val="85000"/>
                    <a:lumOff val="15000"/>
                  </a:schemeClr>
                </a:solidFill>
                <a:latin typeface="Calibri" pitchFamily="34" charset="0"/>
              </a:rPr>
              <a:t>1</a:t>
            </a:r>
            <a:r>
              <a:rPr lang="en-US" sz="2400" dirty="0">
                <a:solidFill>
                  <a:schemeClr val="tx1">
                    <a:lumMod val="85000"/>
                    <a:lumOff val="15000"/>
                  </a:schemeClr>
                </a:solidFill>
                <a:latin typeface="Calibri" pitchFamily="34" charset="0"/>
                <a:sym typeface="Symbol" pitchFamily="18" charset="2"/>
              </a:rPr>
              <a:t>10</a:t>
            </a:r>
            <a:r>
              <a:rPr lang="en-US" sz="2400" baseline="30000" dirty="0">
                <a:solidFill>
                  <a:schemeClr val="tx1">
                    <a:lumMod val="85000"/>
                    <a:lumOff val="15000"/>
                  </a:schemeClr>
                </a:solidFill>
                <a:latin typeface="Calibri" pitchFamily="34" charset="0"/>
                <a:sym typeface="Symbol" pitchFamily="18" charset="2"/>
              </a:rPr>
              <a:t>−7 </a:t>
            </a:r>
            <a:r>
              <a:rPr lang="en-US" sz="2400" dirty="0">
                <a:solidFill>
                  <a:schemeClr val="tx1">
                    <a:lumMod val="85000"/>
                    <a:lumOff val="15000"/>
                  </a:schemeClr>
                </a:solidFill>
                <a:latin typeface="Calibri" pitchFamily="34" charset="0"/>
                <a:sym typeface="Symbol" pitchFamily="18" charset="2"/>
              </a:rPr>
              <a:t>T out of the page</a:t>
            </a:r>
          </a:p>
          <a:p>
            <a:pPr marL="838200" lvl="1" indent="-381000">
              <a:spcBef>
                <a:spcPct val="50000"/>
              </a:spcBef>
              <a:buFontTx/>
              <a:buAutoNum type="alphaUcPeriod"/>
              <a:defRPr/>
            </a:pPr>
            <a:r>
              <a:rPr lang="en-US" sz="2400" dirty="0">
                <a:solidFill>
                  <a:schemeClr val="tx1">
                    <a:lumMod val="85000"/>
                    <a:lumOff val="15000"/>
                  </a:schemeClr>
                </a:solidFill>
                <a:latin typeface="Calibri" pitchFamily="34" charset="0"/>
                <a:sym typeface="Symbol" pitchFamily="18" charset="2"/>
              </a:rPr>
              <a:t>0</a:t>
            </a:r>
          </a:p>
        </p:txBody>
      </p:sp>
      <p:grpSp>
        <p:nvGrpSpPr>
          <p:cNvPr id="4104" name="Group 19"/>
          <p:cNvGrpSpPr>
            <a:grpSpLocks/>
          </p:cNvGrpSpPr>
          <p:nvPr/>
        </p:nvGrpSpPr>
        <p:grpSpPr bwMode="auto">
          <a:xfrm>
            <a:off x="6126163" y="1600200"/>
            <a:ext cx="2789237" cy="2193925"/>
            <a:chOff x="3337" y="1659"/>
            <a:chExt cx="2378" cy="1814"/>
          </a:xfrm>
        </p:grpSpPr>
        <p:grpSp>
          <p:nvGrpSpPr>
            <p:cNvPr id="4109" name="Group 8"/>
            <p:cNvGrpSpPr>
              <a:grpSpLocks/>
            </p:cNvGrpSpPr>
            <p:nvPr/>
          </p:nvGrpSpPr>
          <p:grpSpPr bwMode="auto">
            <a:xfrm>
              <a:off x="4476" y="1659"/>
              <a:ext cx="39" cy="1814"/>
              <a:chOff x="4476" y="1659"/>
              <a:chExt cx="39" cy="1814"/>
            </a:xfrm>
          </p:grpSpPr>
          <p:sp>
            <p:nvSpPr>
              <p:cNvPr id="4116" name="Line 6"/>
              <p:cNvSpPr>
                <a:spLocks noChangeShapeType="1"/>
              </p:cNvSpPr>
              <p:nvPr/>
            </p:nvSpPr>
            <p:spPr bwMode="auto">
              <a:xfrm>
                <a:off x="4476" y="1659"/>
                <a:ext cx="39" cy="181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7" name="Line 7"/>
              <p:cNvSpPr>
                <a:spLocks noChangeShapeType="1"/>
              </p:cNvSpPr>
              <p:nvPr/>
            </p:nvSpPr>
            <p:spPr bwMode="auto">
              <a:xfrm flipV="1">
                <a:off x="4476" y="2063"/>
                <a:ext cx="0" cy="27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4110" name="Group 9"/>
            <p:cNvGrpSpPr>
              <a:grpSpLocks/>
            </p:cNvGrpSpPr>
            <p:nvPr/>
          </p:nvGrpSpPr>
          <p:grpSpPr bwMode="auto">
            <a:xfrm rot="5400000">
              <a:off x="4399" y="1755"/>
              <a:ext cx="0" cy="2123"/>
              <a:chOff x="4476" y="1659"/>
              <a:chExt cx="0" cy="2123"/>
            </a:xfrm>
          </p:grpSpPr>
          <p:sp>
            <p:nvSpPr>
              <p:cNvPr id="4114" name="Line 10"/>
              <p:cNvSpPr>
                <a:spLocks noChangeShapeType="1"/>
              </p:cNvSpPr>
              <p:nvPr/>
            </p:nvSpPr>
            <p:spPr bwMode="auto">
              <a:xfrm>
                <a:off x="4476" y="1659"/>
                <a:ext cx="0" cy="21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1"/>
              <p:cNvSpPr>
                <a:spLocks noChangeShapeType="1"/>
              </p:cNvSpPr>
              <p:nvPr/>
            </p:nvSpPr>
            <p:spPr bwMode="auto">
              <a:xfrm flipV="1">
                <a:off x="4476" y="2063"/>
                <a:ext cx="0" cy="27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4111" name="Text Box 12"/>
            <p:cNvSpPr txBox="1">
              <a:spLocks noChangeArrowheads="1"/>
            </p:cNvSpPr>
            <p:nvPr/>
          </p:nvSpPr>
          <p:spPr bwMode="auto">
            <a:xfrm>
              <a:off x="3506" y="1970"/>
              <a:ext cx="977"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i="1">
                  <a:latin typeface="Calibri" panose="020F0502020204030204" pitchFamily="34" charset="0"/>
                </a:rPr>
                <a:t>I</a:t>
              </a:r>
              <a:r>
                <a:rPr lang="en-US" altLang="en-US" baseline="-25000">
                  <a:latin typeface="Calibri" panose="020F0502020204030204" pitchFamily="34" charset="0"/>
                </a:rPr>
                <a:t>1</a:t>
              </a:r>
              <a:r>
                <a:rPr lang="en-US" altLang="en-US">
                  <a:latin typeface="Calibri" panose="020F0502020204030204" pitchFamily="34" charset="0"/>
                </a:rPr>
                <a:t> = 3.0 A</a:t>
              </a:r>
              <a:endParaRPr lang="en-US" altLang="en-US" i="1">
                <a:latin typeface="Calibri" panose="020F0502020204030204" pitchFamily="34" charset="0"/>
              </a:endParaRPr>
            </a:p>
          </p:txBody>
        </p:sp>
        <p:sp>
          <p:nvSpPr>
            <p:cNvPr id="4112" name="Text Box 13"/>
            <p:cNvSpPr txBox="1">
              <a:spLocks noChangeArrowheads="1"/>
            </p:cNvSpPr>
            <p:nvPr/>
          </p:nvSpPr>
          <p:spPr bwMode="auto">
            <a:xfrm>
              <a:off x="4634" y="2906"/>
              <a:ext cx="108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i="1">
                  <a:latin typeface="Calibri" panose="020F0502020204030204" pitchFamily="34" charset="0"/>
                </a:rPr>
                <a:t>I</a:t>
              </a:r>
              <a:r>
                <a:rPr lang="en-US" altLang="en-US" baseline="-25000">
                  <a:latin typeface="Calibri" panose="020F0502020204030204" pitchFamily="34" charset="0"/>
                </a:rPr>
                <a:t>2</a:t>
              </a:r>
              <a:r>
                <a:rPr lang="en-US" altLang="en-US">
                  <a:latin typeface="Calibri" panose="020F0502020204030204" pitchFamily="34" charset="0"/>
                </a:rPr>
                <a:t> = 4.0 A</a:t>
              </a:r>
              <a:endParaRPr lang="en-US" altLang="en-US" i="1">
                <a:latin typeface="Calibri" panose="020F0502020204030204" pitchFamily="34" charset="0"/>
              </a:endParaRPr>
            </a:p>
          </p:txBody>
        </p:sp>
        <p:sp>
          <p:nvSpPr>
            <p:cNvPr id="4113" name="Text Box 14"/>
            <p:cNvSpPr txBox="1">
              <a:spLocks noChangeArrowheads="1"/>
            </p:cNvSpPr>
            <p:nvPr/>
          </p:nvSpPr>
          <p:spPr bwMode="auto">
            <a:xfrm>
              <a:off x="4858" y="2180"/>
              <a:ext cx="542"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latin typeface="Calibri" panose="020F0502020204030204" pitchFamily="34" charset="0"/>
                  <a:sym typeface="Symbol" panose="05050102010706020507" pitchFamily="18" charset="2"/>
                </a:rPr>
                <a:t> P</a:t>
              </a:r>
            </a:p>
          </p:txBody>
        </p:sp>
      </p:grpSp>
      <p:graphicFrame>
        <p:nvGraphicFramePr>
          <p:cNvPr id="90129" name="Object 5"/>
          <p:cNvGraphicFramePr>
            <a:graphicFrameLocks noChangeAspect="1"/>
          </p:cNvGraphicFramePr>
          <p:nvPr/>
        </p:nvGraphicFramePr>
        <p:xfrm>
          <a:off x="317500" y="4495800"/>
          <a:ext cx="3568700" cy="990600"/>
        </p:xfrm>
        <a:graphic>
          <a:graphicData uri="http://schemas.openxmlformats.org/presentationml/2006/ole">
            <mc:AlternateContent xmlns:mc="http://schemas.openxmlformats.org/markup-compatibility/2006">
              <mc:Choice xmlns:v="urn:schemas-microsoft-com:vml" Requires="v">
                <p:oleObj spid="_x0000_s4142" name="Equation" r:id="rId4" imgW="1663560" imgH="469800" progId="Equation.DSMT4">
                  <p:embed/>
                </p:oleObj>
              </mc:Choice>
              <mc:Fallback>
                <p:oleObj name="Equation" r:id="rId4" imgW="1663560" imgH="46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4495800"/>
                        <a:ext cx="35687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30" name="Object 18"/>
          <p:cNvGraphicFramePr>
            <a:graphicFrameLocks noChangeAspect="1"/>
          </p:cNvGraphicFramePr>
          <p:nvPr/>
        </p:nvGraphicFramePr>
        <p:xfrm>
          <a:off x="4419600" y="5416550"/>
          <a:ext cx="4648200" cy="1060450"/>
        </p:xfrm>
        <a:graphic>
          <a:graphicData uri="http://schemas.openxmlformats.org/presentationml/2006/ole">
            <mc:AlternateContent xmlns:mc="http://schemas.openxmlformats.org/markup-compatibility/2006">
              <mc:Choice xmlns:v="urn:schemas-microsoft-com:vml" Requires="v">
                <p:oleObj spid="_x0000_s4143" name="Equation" r:id="rId6" imgW="2412720" imgH="469800" progId="Equation.DSMT4">
                  <p:embed/>
                </p:oleObj>
              </mc:Choice>
              <mc:Fallback>
                <p:oleObj name="Equation" r:id="rId6" imgW="2412720" imgH="4698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5416550"/>
                        <a:ext cx="4648200"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33" name="Object 21"/>
          <p:cNvGraphicFramePr>
            <a:graphicFrameLocks noChangeAspect="1"/>
          </p:cNvGraphicFramePr>
          <p:nvPr/>
        </p:nvGraphicFramePr>
        <p:xfrm>
          <a:off x="228600" y="5562600"/>
          <a:ext cx="3557588" cy="963613"/>
        </p:xfrm>
        <a:graphic>
          <a:graphicData uri="http://schemas.openxmlformats.org/presentationml/2006/ole">
            <mc:AlternateContent xmlns:mc="http://schemas.openxmlformats.org/markup-compatibility/2006">
              <mc:Choice xmlns:v="urn:schemas-microsoft-com:vml" Requires="v">
                <p:oleObj spid="_x0000_s4144" name="Equation" r:id="rId8" imgW="1803240" imgH="469800" progId="Equation.DSMT4">
                  <p:embed/>
                </p:oleObj>
              </mc:Choice>
              <mc:Fallback>
                <p:oleObj name="Equation" r:id="rId8" imgW="1803240" imgH="46980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562600"/>
                        <a:ext cx="3557588" cy="96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34" name="Rectangle 22"/>
          <p:cNvSpPr>
            <a:spLocks noChangeArrowheads="1"/>
          </p:cNvSpPr>
          <p:nvPr/>
        </p:nvSpPr>
        <p:spPr bwMode="auto">
          <a:xfrm>
            <a:off x="457200" y="3565525"/>
            <a:ext cx="3657600" cy="3968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aphicFrame>
        <p:nvGraphicFramePr>
          <p:cNvPr id="90136" name="Object 24"/>
          <p:cNvGraphicFramePr>
            <a:graphicFrameLocks noChangeAspect="1"/>
          </p:cNvGraphicFramePr>
          <p:nvPr/>
        </p:nvGraphicFramePr>
        <p:xfrm>
          <a:off x="6400800" y="4572000"/>
          <a:ext cx="2057400" cy="533400"/>
        </p:xfrm>
        <a:graphic>
          <a:graphicData uri="http://schemas.openxmlformats.org/presentationml/2006/ole">
            <mc:AlternateContent xmlns:mc="http://schemas.openxmlformats.org/markup-compatibility/2006">
              <mc:Choice xmlns:v="urn:schemas-microsoft-com:vml" Requires="v">
                <p:oleObj spid="_x0000_s4145" name="Equation" r:id="rId10" imgW="774360" imgH="228600" progId="Equation.DSMT4">
                  <p:embed/>
                </p:oleObj>
              </mc:Choice>
              <mc:Fallback>
                <p:oleObj name="Equation" r:id="rId10" imgW="774360" imgH="228600" progId="Equation.DSMT4">
                  <p:embed/>
                  <p:pic>
                    <p:nvPicPr>
                      <p:cNvPr id="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4572000"/>
                        <a:ext cx="2057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01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75438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78136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138282B1C3AF43B845CDBC9C94A07A" ma:contentTypeVersion="0" ma:contentTypeDescription="Create a new document." ma:contentTypeScope="" ma:versionID="7b69b4fb1363fc8d4c07efcca123e15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3A4D46-6094-4727-9CFF-72CC0903C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DFBC6C5-DB8B-46F7-861A-562DF17A0998}">
  <ds:schemaRefs>
    <ds:schemaRef ds:uri="http://schemas.microsoft.com/sharepoint/v3/contenttype/forms"/>
  </ds:schemaRefs>
</ds:datastoreItem>
</file>

<file path=customXml/itemProps3.xml><?xml version="1.0" encoding="utf-8"?>
<ds:datastoreItem xmlns:ds="http://schemas.openxmlformats.org/officeDocument/2006/customXml" ds:itemID="{2563899E-FB8B-4A6E-B98F-CAAFF1CB7D0D}">
  <ds:schemaRef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4413</TotalTime>
  <Words>3265</Words>
  <Application>Microsoft Office PowerPoint</Application>
  <PresentationFormat>On-screen Show (4:3)</PresentationFormat>
  <Paragraphs>264</Paragraphs>
  <Slides>47</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Arial</vt:lpstr>
      <vt:lpstr>Arial Narrow</vt:lpstr>
      <vt:lpstr>Calibri</vt:lpstr>
      <vt:lpstr>新細明體</vt:lpstr>
      <vt:lpstr>Symbol</vt:lpstr>
      <vt:lpstr>Times New Roman</vt:lpstr>
      <vt:lpstr>Wingdings</vt:lpstr>
      <vt:lpstr>Office Theme</vt:lpstr>
      <vt:lpstr>Equation</vt:lpstr>
      <vt:lpstr>                               Chapter 30                       Sources of the Magnetic Field</vt:lpstr>
      <vt:lpstr>PowerPoint Presentation</vt:lpstr>
      <vt:lpstr>PowerPoint Presentation</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Draw the magnetic field vector at each dot.  Show relative size with arrow length if possible:</vt:lpstr>
      <vt:lpstr>Example</vt:lpstr>
      <vt:lpstr>Example</vt:lpstr>
      <vt:lpstr>Example</vt:lpstr>
      <vt:lpstr>Example</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  Magnetic Flux, F: The number of magnetic (flux) field lines which pass through a given cross-sectional area A  </vt:lpstr>
      <vt:lpstr>When B is perpendicular to the loop?</vt:lpstr>
      <vt:lpstr>Which has the largest magnetic flux?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Scanning Electron Microscope</cp:lastModifiedBy>
  <cp:revision>27</cp:revision>
  <dcterms:created xsi:type="dcterms:W3CDTF">2012-11-07T01:09:22Z</dcterms:created>
  <dcterms:modified xsi:type="dcterms:W3CDTF">2018-04-12T05:48:29Z</dcterms:modified>
</cp:coreProperties>
</file>