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31"/>
  </p:notesMasterIdLst>
  <p:handoutMasterIdLst>
    <p:handoutMasterId r:id="rId32"/>
  </p:handoutMasterIdLst>
  <p:sldIdLst>
    <p:sldId id="477" r:id="rId2"/>
    <p:sldId id="495" r:id="rId3"/>
    <p:sldId id="559" r:id="rId4"/>
    <p:sldId id="560" r:id="rId5"/>
    <p:sldId id="496" r:id="rId6"/>
    <p:sldId id="497" r:id="rId7"/>
    <p:sldId id="543" r:id="rId8"/>
    <p:sldId id="544" r:id="rId9"/>
    <p:sldId id="545" r:id="rId10"/>
    <p:sldId id="561" r:id="rId11"/>
    <p:sldId id="537" r:id="rId12"/>
    <p:sldId id="546" r:id="rId13"/>
    <p:sldId id="504" r:id="rId14"/>
    <p:sldId id="538" r:id="rId15"/>
    <p:sldId id="547" r:id="rId16"/>
    <p:sldId id="548" r:id="rId17"/>
    <p:sldId id="539" r:id="rId18"/>
    <p:sldId id="541" r:id="rId19"/>
    <p:sldId id="549" r:id="rId20"/>
    <p:sldId id="550" r:id="rId21"/>
    <p:sldId id="566" r:id="rId22"/>
    <p:sldId id="511" r:id="rId23"/>
    <p:sldId id="529" r:id="rId24"/>
    <p:sldId id="508" r:id="rId25"/>
    <p:sldId id="567" r:id="rId26"/>
    <p:sldId id="509" r:id="rId27"/>
    <p:sldId id="535" r:id="rId28"/>
    <p:sldId id="536" r:id="rId29"/>
    <p:sldId id="483"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ECECEC"/>
    <a:srgbClr val="777777"/>
    <a:srgbClr val="AC1CC0"/>
    <a:srgbClr val="EEF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36" autoAdjust="0"/>
  </p:normalViewPr>
  <p:slideViewPr>
    <p:cSldViewPr>
      <p:cViewPr varScale="1">
        <p:scale>
          <a:sx n="69" d="100"/>
          <a:sy n="69" d="100"/>
        </p:scale>
        <p:origin x="5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fld id="{B4105A4B-4479-4FB4-849A-A01C12D6ED22}" type="slidenum">
              <a:rPr lang="en-US"/>
              <a:pPr/>
              <a:t>‹#›</a:t>
            </a:fld>
            <a:endParaRPr lang="en-US"/>
          </a:p>
        </p:txBody>
      </p:sp>
    </p:spTree>
    <p:extLst>
      <p:ext uri="{BB962C8B-B14F-4D97-AF65-F5344CB8AC3E}">
        <p14:creationId xmlns:p14="http://schemas.microsoft.com/office/powerpoint/2010/main" val="4083650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atin typeface="Times New Roman" pitchFamily="18" charset="0"/>
              </a:defRPr>
            </a:lvl1pPr>
          </a:lstStyle>
          <a:p>
            <a:fld id="{78354B69-3C2A-4911-8740-35823B4002AB}" type="slidenum">
              <a:rPr lang="en-US"/>
              <a:pPr/>
              <a:t>‹#›</a:t>
            </a:fld>
            <a:endParaRPr lang="en-US"/>
          </a:p>
        </p:txBody>
      </p:sp>
      <p:sp>
        <p:nvSpPr>
          <p:cNvPr id="2054" name="Rectangle 6"/>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ChangeArrowheads="1"/>
          </p:cNvSpPr>
          <p:nvPr/>
        </p:nvSpPr>
        <p:spPr bwMode="auto">
          <a:xfrm>
            <a:off x="6389688" y="8748713"/>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r"/>
            <a:fld id="{B3E6046B-D6E0-468C-9C90-C7EC621917D3}" type="slidenum">
              <a:rPr lang="en-US" sz="1400" i="1">
                <a:effectLst>
                  <a:outerShdw blurRad="38100" dist="38100" dir="2700000" algn="tl">
                    <a:srgbClr val="C0C0C0"/>
                  </a:outerShdw>
                </a:effectLst>
              </a:rPr>
              <a:pPr algn="r"/>
              <a:t>‹#›</a:t>
            </a:fld>
            <a:endParaRPr lang="en-US" sz="1400" i="1">
              <a:effectLst>
                <a:outerShdw blurRad="38100" dist="38100" dir="2700000" algn="tl">
                  <a:srgbClr val="C0C0C0"/>
                </a:outerShdw>
              </a:effectLst>
            </a:endParaRPr>
          </a:p>
        </p:txBody>
      </p:sp>
    </p:spTree>
    <p:extLst>
      <p:ext uri="{BB962C8B-B14F-4D97-AF65-F5344CB8AC3E}">
        <p14:creationId xmlns:p14="http://schemas.microsoft.com/office/powerpoint/2010/main" val="32612926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3AE86FE-DC8D-45AD-9A59-3114D5E209CE}" type="slidenum">
              <a:rPr lang="en-US"/>
              <a:pPr/>
              <a:t>1</a:t>
            </a:fld>
            <a:endParaRPr lang="en-US"/>
          </a:p>
        </p:txBody>
      </p:sp>
      <p:sp>
        <p:nvSpPr>
          <p:cNvPr id="480258" name="Rectangle 2"/>
          <p:cNvSpPr>
            <a:spLocks noGrp="1" noRot="1" noChangeAspect="1" noChangeArrowheads="1" noTextEdit="1"/>
          </p:cNvSpPr>
          <p:nvPr>
            <p:ph type="sldImg"/>
          </p:nvPr>
        </p:nvSpPr>
        <p:spPr>
          <a:xfrm>
            <a:off x="1150938" y="692150"/>
            <a:ext cx="4556125" cy="3416300"/>
          </a:xfrm>
          <a:ln/>
        </p:spPr>
      </p:sp>
      <p:sp>
        <p:nvSpPr>
          <p:cNvPr id="480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792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54B69-3C2A-4911-8740-35823B4002AB}" type="slidenum">
              <a:rPr lang="en-US" smtClean="0"/>
              <a:pPr/>
              <a:t>21</a:t>
            </a:fld>
            <a:endParaRPr lang="en-US"/>
          </a:p>
        </p:txBody>
      </p:sp>
    </p:spTree>
    <p:extLst>
      <p:ext uri="{BB962C8B-B14F-4D97-AF65-F5344CB8AC3E}">
        <p14:creationId xmlns:p14="http://schemas.microsoft.com/office/powerpoint/2010/main" val="145541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54B69-3C2A-4911-8740-35823B4002AB}" type="slidenum">
              <a:rPr lang="en-US" smtClean="0"/>
              <a:pPr/>
              <a:t>29</a:t>
            </a:fld>
            <a:endParaRPr lang="en-US"/>
          </a:p>
        </p:txBody>
      </p:sp>
    </p:spTree>
    <p:extLst>
      <p:ext uri="{BB962C8B-B14F-4D97-AF65-F5344CB8AC3E}">
        <p14:creationId xmlns:p14="http://schemas.microsoft.com/office/powerpoint/2010/main" val="235317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54B69-3C2A-4911-8740-35823B4002AB}" type="slidenum">
              <a:rPr lang="en-US" smtClean="0"/>
              <a:pPr/>
              <a:t>7</a:t>
            </a:fld>
            <a:endParaRPr lang="en-US"/>
          </a:p>
        </p:txBody>
      </p:sp>
    </p:spTree>
    <p:extLst>
      <p:ext uri="{BB962C8B-B14F-4D97-AF65-F5344CB8AC3E}">
        <p14:creationId xmlns:p14="http://schemas.microsoft.com/office/powerpoint/2010/main" val="20231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54B69-3C2A-4911-8740-35823B4002AB}" type="slidenum">
              <a:rPr lang="en-US" smtClean="0"/>
              <a:pPr/>
              <a:t>8</a:t>
            </a:fld>
            <a:endParaRPr lang="en-US"/>
          </a:p>
        </p:txBody>
      </p:sp>
    </p:spTree>
    <p:extLst>
      <p:ext uri="{BB962C8B-B14F-4D97-AF65-F5344CB8AC3E}">
        <p14:creationId xmlns:p14="http://schemas.microsoft.com/office/powerpoint/2010/main" val="3189427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54B69-3C2A-4911-8740-35823B4002AB}" type="slidenum">
              <a:rPr lang="en-US" smtClean="0"/>
              <a:pPr/>
              <a:t>9</a:t>
            </a:fld>
            <a:endParaRPr lang="en-US"/>
          </a:p>
        </p:txBody>
      </p:sp>
    </p:spTree>
    <p:extLst>
      <p:ext uri="{BB962C8B-B14F-4D97-AF65-F5344CB8AC3E}">
        <p14:creationId xmlns:p14="http://schemas.microsoft.com/office/powerpoint/2010/main" val="11658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54B69-3C2A-4911-8740-35823B4002AB}" type="slidenum">
              <a:rPr lang="en-US" smtClean="0"/>
              <a:pPr/>
              <a:t>14</a:t>
            </a:fld>
            <a:endParaRPr lang="en-US"/>
          </a:p>
        </p:txBody>
      </p:sp>
    </p:spTree>
    <p:extLst>
      <p:ext uri="{BB962C8B-B14F-4D97-AF65-F5344CB8AC3E}">
        <p14:creationId xmlns:p14="http://schemas.microsoft.com/office/powerpoint/2010/main" val="213410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54B69-3C2A-4911-8740-35823B4002AB}" type="slidenum">
              <a:rPr lang="en-US" smtClean="0"/>
              <a:pPr/>
              <a:t>15</a:t>
            </a:fld>
            <a:endParaRPr lang="en-US"/>
          </a:p>
        </p:txBody>
      </p:sp>
    </p:spTree>
    <p:extLst>
      <p:ext uri="{BB962C8B-B14F-4D97-AF65-F5344CB8AC3E}">
        <p14:creationId xmlns:p14="http://schemas.microsoft.com/office/powerpoint/2010/main" val="402740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54B69-3C2A-4911-8740-35823B4002AB}" type="slidenum">
              <a:rPr lang="en-US" smtClean="0"/>
              <a:pPr/>
              <a:t>18</a:t>
            </a:fld>
            <a:endParaRPr lang="en-US"/>
          </a:p>
        </p:txBody>
      </p:sp>
    </p:spTree>
    <p:extLst>
      <p:ext uri="{BB962C8B-B14F-4D97-AF65-F5344CB8AC3E}">
        <p14:creationId xmlns:p14="http://schemas.microsoft.com/office/powerpoint/2010/main" val="324779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54B69-3C2A-4911-8740-35823B4002AB}" type="slidenum">
              <a:rPr lang="en-US" smtClean="0"/>
              <a:pPr/>
              <a:t>19</a:t>
            </a:fld>
            <a:endParaRPr lang="en-US"/>
          </a:p>
        </p:txBody>
      </p:sp>
    </p:spTree>
    <p:extLst>
      <p:ext uri="{BB962C8B-B14F-4D97-AF65-F5344CB8AC3E}">
        <p14:creationId xmlns:p14="http://schemas.microsoft.com/office/powerpoint/2010/main" val="191907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54B69-3C2A-4911-8740-35823B4002AB}" type="slidenum">
              <a:rPr lang="en-US" smtClean="0"/>
              <a:pPr/>
              <a:t>20</a:t>
            </a:fld>
            <a:endParaRPr lang="en-US"/>
          </a:p>
        </p:txBody>
      </p:sp>
    </p:spTree>
    <p:extLst>
      <p:ext uri="{BB962C8B-B14F-4D97-AF65-F5344CB8AC3E}">
        <p14:creationId xmlns:p14="http://schemas.microsoft.com/office/powerpoint/2010/main" val="428489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ltGray">
      <p:bgPr>
        <a:solidFill>
          <a:srgbClr val="335D3C"/>
        </a:solidFill>
        <a:effectLst/>
      </p:bgPr>
    </p:bg>
    <p:spTree>
      <p:nvGrpSpPr>
        <p:cNvPr id="1" name=""/>
        <p:cNvGrpSpPr/>
        <p:nvPr/>
      </p:nvGrpSpPr>
      <p:grpSpPr>
        <a:xfrm>
          <a:off x="0" y="0"/>
          <a:ext cx="0" cy="0"/>
          <a:chOff x="0" y="0"/>
          <a:chExt cx="0" cy="0"/>
        </a:xfrm>
      </p:grpSpPr>
      <p:sp>
        <p:nvSpPr>
          <p:cNvPr id="4" name="Rectangle 29"/>
          <p:cNvSpPr>
            <a:spLocks noChangeArrowheads="1"/>
          </p:cNvSpPr>
          <p:nvPr/>
        </p:nvSpPr>
        <p:spPr bwMode="invGray">
          <a:xfrm>
            <a:off x="0" y="0"/>
            <a:ext cx="9144000" cy="1524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 name="Group 30"/>
          <p:cNvGrpSpPr>
            <a:grpSpLocks/>
          </p:cNvGrpSpPr>
          <p:nvPr/>
        </p:nvGrpSpPr>
        <p:grpSpPr bwMode="auto">
          <a:xfrm>
            <a:off x="0" y="0"/>
            <a:ext cx="9158288" cy="6858000"/>
            <a:chOff x="0" y="0"/>
            <a:chExt cx="5769" cy="4320"/>
          </a:xfrm>
        </p:grpSpPr>
        <p:sp>
          <p:nvSpPr>
            <p:cNvPr id="6" name="AutoShape 31"/>
            <p:cNvSpPr>
              <a:spLocks noChangeArrowheads="1"/>
            </p:cNvSpPr>
            <p:nvPr userDrawn="1"/>
          </p:nvSpPr>
          <p:spPr bwMode="gray">
            <a:xfrm>
              <a:off x="24" y="24"/>
              <a:ext cx="5718" cy="4272"/>
            </a:xfrm>
            <a:prstGeom prst="roundRect">
              <a:avLst>
                <a:gd name="adj" fmla="val 6014"/>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Freeform 32"/>
            <p:cNvSpPr>
              <a:spLocks/>
            </p:cNvSpPr>
            <p:nvPr userDrawn="1"/>
          </p:nvSpPr>
          <p:spPr bwMode="gray">
            <a:xfrm>
              <a:off x="0"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33"/>
            <p:cNvSpPr>
              <a:spLocks/>
            </p:cNvSpPr>
            <p:nvPr userDrawn="1"/>
          </p:nvSpPr>
          <p:spPr bwMode="gray">
            <a:xfrm rot="10800000">
              <a:off x="5481"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4"/>
            <p:cNvSpPr>
              <a:spLocks/>
            </p:cNvSpPr>
            <p:nvPr userDrawn="1"/>
          </p:nvSpPr>
          <p:spPr bwMode="gray">
            <a:xfrm rot="5400000">
              <a:off x="5481"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35"/>
            <p:cNvSpPr>
              <a:spLocks/>
            </p:cNvSpPr>
            <p:nvPr userDrawn="1"/>
          </p:nvSpPr>
          <p:spPr bwMode="gray">
            <a:xfrm rot="-5400000">
              <a:off x="0"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 name="Picture 43" descr="NY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35125"/>
            <a:ext cx="79248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40"/>
          <p:cNvGraphicFramePr>
            <a:graphicFrameLocks noChangeAspect="1"/>
          </p:cNvGraphicFramePr>
          <p:nvPr/>
        </p:nvGraphicFramePr>
        <p:xfrm>
          <a:off x="2362200" y="1447800"/>
          <a:ext cx="4302125" cy="5029200"/>
        </p:xfrm>
        <a:graphic>
          <a:graphicData uri="http://schemas.openxmlformats.org/presentationml/2006/ole">
            <mc:AlternateContent xmlns:mc="http://schemas.openxmlformats.org/markup-compatibility/2006">
              <mc:Choice xmlns:v="urn:schemas-microsoft-com:vml" Requires="v">
                <p:oleObj spid="_x0000_s617491" name="Photo Editor Photo" r:id="rId4" imgW="4933333" imgH="6171429" progId="MSPhotoEd.3">
                  <p:embed/>
                </p:oleObj>
              </mc:Choice>
              <mc:Fallback>
                <p:oleObj name="Photo Editor Photo" r:id="rId4" imgW="4933333" imgH="617142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447800"/>
                        <a:ext cx="43021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6740" name="Rectangle 36"/>
          <p:cNvSpPr>
            <a:spLocks noGrp="1" noChangeArrowheads="1"/>
          </p:cNvSpPr>
          <p:nvPr>
            <p:ph type="ctrTitle"/>
          </p:nvPr>
        </p:nvSpPr>
        <p:spPr>
          <a:xfrm>
            <a:off x="1447800" y="304800"/>
            <a:ext cx="7239000" cy="1447800"/>
          </a:xfrm>
          <a:effectLst>
            <a:outerShdw dist="53882" dir="2700000" algn="ctr" rotWithShape="0">
              <a:srgbClr val="000000"/>
            </a:outerShdw>
          </a:effectLst>
        </p:spPr>
        <p:txBody>
          <a:bodyPr/>
          <a:lstStyle>
            <a:lvl1pPr>
              <a:defRPr/>
            </a:lvl1pPr>
          </a:lstStyle>
          <a:p>
            <a:r>
              <a:rPr lang="en-US" smtClean="0"/>
              <a:t>Click to edit Master title style</a:t>
            </a:r>
            <a:endParaRPr lang="en-US"/>
          </a:p>
        </p:txBody>
      </p:sp>
      <p:sp>
        <p:nvSpPr>
          <p:cNvPr id="456741" name="Rectangle 37"/>
          <p:cNvSpPr>
            <a:spLocks noGrp="1" noChangeArrowheads="1"/>
          </p:cNvSpPr>
          <p:nvPr>
            <p:ph type="subTitle" idx="1"/>
          </p:nvPr>
        </p:nvSpPr>
        <p:spPr>
          <a:xfrm>
            <a:off x="1676400" y="3124200"/>
            <a:ext cx="7162800" cy="1371600"/>
          </a:xfrm>
          <a:prstGeom prst="rect">
            <a:avLst/>
          </a:prstGeom>
        </p:spPr>
        <p:txBody>
          <a:bodyPr/>
          <a:lstStyle>
            <a:lvl1pPr marL="0" indent="0">
              <a:buFontTx/>
              <a:buNone/>
              <a:defRPr/>
            </a:lvl1pPr>
            <a:lvl2pPr marL="1090613" lvl="1" indent="285750">
              <a:defRPr/>
            </a:lvl2pPr>
          </a:lstStyle>
          <a:p>
            <a:r>
              <a:rPr lang="en-US" smtClean="0"/>
              <a:t>Click to edit Master subtitle style</a:t>
            </a:r>
            <a:endParaRPr lang="en-US"/>
          </a:p>
        </p:txBody>
      </p:sp>
      <p:sp>
        <p:nvSpPr>
          <p:cNvPr id="13" name="Rectangle 39"/>
          <p:cNvSpPr>
            <a:spLocks noGrp="1" noChangeArrowheads="1"/>
          </p:cNvSpPr>
          <p:nvPr>
            <p:ph type="ftr" sz="quarter" idx="10"/>
          </p:nvPr>
        </p:nvSpPr>
        <p:spPr/>
        <p:txBody>
          <a:bodyPr/>
          <a:lstStyle>
            <a:lvl1pPr algn="ctr">
              <a:defRPr sz="1000" smtClean="0"/>
            </a:lvl1pPr>
          </a:lstStyle>
          <a:p>
            <a:r>
              <a:rPr lang="en-US" smtClean="0"/>
              <a:t> © 2012 Cengage Learning.  All Rights Reserved. May not scanned, copied or duplicated, or posted to a publicly accessible website, in whole or in part.</a:t>
            </a:r>
            <a:endParaRPr lang="en-US"/>
          </a:p>
        </p:txBody>
      </p:sp>
    </p:spTree>
    <p:extLst>
      <p:ext uri="{BB962C8B-B14F-4D97-AF65-F5344CB8AC3E}">
        <p14:creationId xmlns:p14="http://schemas.microsoft.com/office/powerpoint/2010/main" val="48758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5" name="Rectangle 61"/>
          <p:cNvSpPr>
            <a:spLocks noGrp="1" noChangeArrowheads="1"/>
          </p:cNvSpPr>
          <p:nvPr>
            <p:ph type="sldNum" sz="quarter" idx="11"/>
          </p:nvPr>
        </p:nvSpPr>
        <p:spPr>
          <a:ln/>
        </p:spPr>
        <p:txBody>
          <a:bodyPr/>
          <a:lstStyle>
            <a:lvl1pPr>
              <a:defRPr/>
            </a:lvl1pPr>
          </a:lstStyle>
          <a:p>
            <a:r>
              <a:rPr lang="en-US" smtClean="0"/>
              <a:t>16-</a:t>
            </a:r>
            <a:fld id="{3163590B-8537-4E59-8432-01D434779864}" type="slidenum">
              <a:rPr lang="en-US" smtClean="0"/>
              <a:pPr/>
              <a:t>‹#›</a:t>
            </a:fld>
            <a:endParaRPr lang="en-US"/>
          </a:p>
        </p:txBody>
      </p:sp>
    </p:spTree>
    <p:extLst>
      <p:ext uri="{BB962C8B-B14F-4D97-AF65-F5344CB8AC3E}">
        <p14:creationId xmlns:p14="http://schemas.microsoft.com/office/powerpoint/2010/main" val="108473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98438"/>
            <a:ext cx="20955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8438"/>
            <a:ext cx="61341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5" name="Rectangle 61"/>
          <p:cNvSpPr>
            <a:spLocks noGrp="1" noChangeArrowheads="1"/>
          </p:cNvSpPr>
          <p:nvPr>
            <p:ph type="sldNum" sz="quarter" idx="11"/>
          </p:nvPr>
        </p:nvSpPr>
        <p:spPr>
          <a:ln/>
        </p:spPr>
        <p:txBody>
          <a:bodyPr/>
          <a:lstStyle>
            <a:lvl1pPr>
              <a:defRPr/>
            </a:lvl1pPr>
          </a:lstStyle>
          <a:p>
            <a:r>
              <a:rPr lang="en-US" smtClean="0"/>
              <a:t>16-</a:t>
            </a:r>
            <a:fld id="{77CC87C7-FDD5-4D6E-8363-CFE0674E9B8A}" type="slidenum">
              <a:rPr lang="en-US" smtClean="0"/>
              <a:pPr/>
              <a:t>‹#›</a:t>
            </a:fld>
            <a:endParaRPr lang="en-US"/>
          </a:p>
        </p:txBody>
      </p:sp>
    </p:spTree>
    <p:extLst>
      <p:ext uri="{BB962C8B-B14F-4D97-AF65-F5344CB8AC3E}">
        <p14:creationId xmlns:p14="http://schemas.microsoft.com/office/powerpoint/2010/main" val="320434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95400"/>
            <a:ext cx="3886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295400"/>
            <a:ext cx="3886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6" name="Rectangle 61"/>
          <p:cNvSpPr>
            <a:spLocks noGrp="1" noChangeArrowheads="1"/>
          </p:cNvSpPr>
          <p:nvPr>
            <p:ph type="sldNum" sz="quarter" idx="11"/>
          </p:nvPr>
        </p:nvSpPr>
        <p:spPr>
          <a:ln/>
        </p:spPr>
        <p:txBody>
          <a:bodyPr/>
          <a:lstStyle>
            <a:lvl1pPr>
              <a:defRPr/>
            </a:lvl1pPr>
          </a:lstStyle>
          <a:p>
            <a:r>
              <a:rPr lang="en-US" smtClean="0"/>
              <a:t>16-</a:t>
            </a:r>
            <a:fld id="{E50ED122-340E-4A12-9B50-81523E2876B4}" type="slidenum">
              <a:rPr lang="en-US" smtClean="0"/>
              <a:pPr/>
              <a:t>‹#›</a:t>
            </a:fld>
            <a:endParaRPr lang="en-US"/>
          </a:p>
        </p:txBody>
      </p:sp>
    </p:spTree>
    <p:extLst>
      <p:ext uri="{BB962C8B-B14F-4D97-AF65-F5344CB8AC3E}">
        <p14:creationId xmlns:p14="http://schemas.microsoft.com/office/powerpoint/2010/main" val="304579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95400"/>
            <a:ext cx="3886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295400"/>
            <a:ext cx="38862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810000"/>
            <a:ext cx="38862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7" name="Rectangle 61"/>
          <p:cNvSpPr>
            <a:spLocks noGrp="1" noChangeArrowheads="1"/>
          </p:cNvSpPr>
          <p:nvPr>
            <p:ph type="sldNum" sz="quarter" idx="11"/>
          </p:nvPr>
        </p:nvSpPr>
        <p:spPr>
          <a:ln/>
        </p:spPr>
        <p:txBody>
          <a:bodyPr/>
          <a:lstStyle>
            <a:lvl1pPr>
              <a:defRPr/>
            </a:lvl1pPr>
          </a:lstStyle>
          <a:p>
            <a:r>
              <a:rPr lang="en-US" smtClean="0"/>
              <a:t>16-</a:t>
            </a:r>
            <a:fld id="{E50ED122-340E-4A12-9B50-81523E2876B4}" type="slidenum">
              <a:rPr lang="en-US" smtClean="0"/>
              <a:pPr/>
              <a:t>‹#›</a:t>
            </a:fld>
            <a:endParaRPr lang="en-US"/>
          </a:p>
        </p:txBody>
      </p:sp>
    </p:spTree>
    <p:extLst>
      <p:ext uri="{BB962C8B-B14F-4D97-AF65-F5344CB8AC3E}">
        <p14:creationId xmlns:p14="http://schemas.microsoft.com/office/powerpoint/2010/main" val="347644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5" name="Rectangle 61"/>
          <p:cNvSpPr>
            <a:spLocks noGrp="1" noChangeArrowheads="1"/>
          </p:cNvSpPr>
          <p:nvPr>
            <p:ph type="sldNum" sz="quarter" idx="11"/>
          </p:nvPr>
        </p:nvSpPr>
        <p:spPr>
          <a:ln/>
        </p:spPr>
        <p:txBody>
          <a:bodyPr/>
          <a:lstStyle>
            <a:lvl1pPr>
              <a:defRPr/>
            </a:lvl1pPr>
          </a:lstStyle>
          <a:p>
            <a:r>
              <a:rPr lang="en-US" smtClean="0"/>
              <a:t>16-</a:t>
            </a:r>
            <a:fld id="{0BEF2282-FFC3-49D9-92A5-96018F4F161C}" type="slidenum">
              <a:rPr lang="en-US" smtClean="0"/>
              <a:pPr/>
              <a:t>‹#›</a:t>
            </a:fld>
            <a:endParaRPr lang="en-US"/>
          </a:p>
        </p:txBody>
      </p:sp>
    </p:spTree>
    <p:extLst>
      <p:ext uri="{BB962C8B-B14F-4D97-AF65-F5344CB8AC3E}">
        <p14:creationId xmlns:p14="http://schemas.microsoft.com/office/powerpoint/2010/main" val="259151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5" name="Rectangle 61"/>
          <p:cNvSpPr>
            <a:spLocks noGrp="1" noChangeArrowheads="1"/>
          </p:cNvSpPr>
          <p:nvPr>
            <p:ph type="sldNum" sz="quarter" idx="11"/>
          </p:nvPr>
        </p:nvSpPr>
        <p:spPr>
          <a:ln/>
        </p:spPr>
        <p:txBody>
          <a:bodyPr/>
          <a:lstStyle>
            <a:lvl1pPr>
              <a:defRPr/>
            </a:lvl1pPr>
          </a:lstStyle>
          <a:p>
            <a:r>
              <a:rPr lang="en-US" smtClean="0"/>
              <a:t>16-</a:t>
            </a:r>
            <a:fld id="{E17F3112-EA3F-4F94-BD68-1B463F0BEAEC}" type="slidenum">
              <a:rPr lang="en-US" smtClean="0"/>
              <a:pPr/>
              <a:t>‹#›</a:t>
            </a:fld>
            <a:endParaRPr lang="en-US"/>
          </a:p>
        </p:txBody>
      </p:sp>
    </p:spTree>
    <p:extLst>
      <p:ext uri="{BB962C8B-B14F-4D97-AF65-F5344CB8AC3E}">
        <p14:creationId xmlns:p14="http://schemas.microsoft.com/office/powerpoint/2010/main" val="359815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954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2954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6" name="Rectangle 61"/>
          <p:cNvSpPr>
            <a:spLocks noGrp="1" noChangeArrowheads="1"/>
          </p:cNvSpPr>
          <p:nvPr>
            <p:ph type="sldNum" sz="quarter" idx="11"/>
          </p:nvPr>
        </p:nvSpPr>
        <p:spPr>
          <a:ln/>
        </p:spPr>
        <p:txBody>
          <a:bodyPr/>
          <a:lstStyle>
            <a:lvl1pPr>
              <a:defRPr/>
            </a:lvl1pPr>
          </a:lstStyle>
          <a:p>
            <a:r>
              <a:rPr lang="en-US" smtClean="0"/>
              <a:t>16-</a:t>
            </a:r>
            <a:fld id="{16F2607D-DC32-4EB7-ADF3-7A750B9747AB}" type="slidenum">
              <a:rPr lang="en-US" smtClean="0"/>
              <a:pPr/>
              <a:t>‹#›</a:t>
            </a:fld>
            <a:endParaRPr lang="en-US"/>
          </a:p>
        </p:txBody>
      </p:sp>
    </p:spTree>
    <p:extLst>
      <p:ext uri="{BB962C8B-B14F-4D97-AF65-F5344CB8AC3E}">
        <p14:creationId xmlns:p14="http://schemas.microsoft.com/office/powerpoint/2010/main" val="20553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8" name="Rectangle 61"/>
          <p:cNvSpPr>
            <a:spLocks noGrp="1" noChangeArrowheads="1"/>
          </p:cNvSpPr>
          <p:nvPr>
            <p:ph type="sldNum" sz="quarter" idx="11"/>
          </p:nvPr>
        </p:nvSpPr>
        <p:spPr>
          <a:ln/>
        </p:spPr>
        <p:txBody>
          <a:bodyPr/>
          <a:lstStyle>
            <a:lvl1pPr>
              <a:defRPr/>
            </a:lvl1pPr>
          </a:lstStyle>
          <a:p>
            <a:r>
              <a:rPr lang="en-US" smtClean="0"/>
              <a:t>16-</a:t>
            </a:r>
            <a:fld id="{AAD35BFA-7D42-48B5-95BB-A8C316F57FA1}" type="slidenum">
              <a:rPr lang="en-US" smtClean="0"/>
              <a:pPr/>
              <a:t>‹#›</a:t>
            </a:fld>
            <a:endParaRPr lang="en-US"/>
          </a:p>
        </p:txBody>
      </p:sp>
    </p:spTree>
    <p:extLst>
      <p:ext uri="{BB962C8B-B14F-4D97-AF65-F5344CB8AC3E}">
        <p14:creationId xmlns:p14="http://schemas.microsoft.com/office/powerpoint/2010/main" val="1467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4" name="Rectangle 61"/>
          <p:cNvSpPr>
            <a:spLocks noGrp="1" noChangeArrowheads="1"/>
          </p:cNvSpPr>
          <p:nvPr>
            <p:ph type="sldNum" sz="quarter" idx="11"/>
          </p:nvPr>
        </p:nvSpPr>
        <p:spPr>
          <a:ln/>
        </p:spPr>
        <p:txBody>
          <a:bodyPr/>
          <a:lstStyle>
            <a:lvl1pPr>
              <a:defRPr/>
            </a:lvl1pPr>
          </a:lstStyle>
          <a:p>
            <a:r>
              <a:rPr lang="en-US" smtClean="0"/>
              <a:t>16-</a:t>
            </a:r>
            <a:fld id="{16383507-BC66-4A59-BBBD-839F87AEA3DC}" type="slidenum">
              <a:rPr lang="en-US" smtClean="0"/>
              <a:pPr/>
              <a:t>‹#›</a:t>
            </a:fld>
            <a:endParaRPr lang="en-US"/>
          </a:p>
        </p:txBody>
      </p:sp>
    </p:spTree>
    <p:extLst>
      <p:ext uri="{BB962C8B-B14F-4D97-AF65-F5344CB8AC3E}">
        <p14:creationId xmlns:p14="http://schemas.microsoft.com/office/powerpoint/2010/main" val="357641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3" name="Rectangle 61"/>
          <p:cNvSpPr>
            <a:spLocks noGrp="1" noChangeArrowheads="1"/>
          </p:cNvSpPr>
          <p:nvPr>
            <p:ph type="sldNum" sz="quarter" idx="11"/>
          </p:nvPr>
        </p:nvSpPr>
        <p:spPr>
          <a:ln/>
        </p:spPr>
        <p:txBody>
          <a:bodyPr/>
          <a:lstStyle>
            <a:lvl1pPr>
              <a:defRPr/>
            </a:lvl1pPr>
          </a:lstStyle>
          <a:p>
            <a:r>
              <a:rPr lang="en-US" smtClean="0"/>
              <a:t>16-</a:t>
            </a:r>
            <a:fld id="{C721B34A-1AFB-46AE-B24C-D5A9C96E0620}" type="slidenum">
              <a:rPr lang="en-US" smtClean="0"/>
              <a:pPr/>
              <a:t>‹#›</a:t>
            </a:fld>
            <a:endParaRPr lang="en-US"/>
          </a:p>
        </p:txBody>
      </p:sp>
    </p:spTree>
    <p:extLst>
      <p:ext uri="{BB962C8B-B14F-4D97-AF65-F5344CB8AC3E}">
        <p14:creationId xmlns:p14="http://schemas.microsoft.com/office/powerpoint/2010/main" val="160985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6" name="Rectangle 61"/>
          <p:cNvSpPr>
            <a:spLocks noGrp="1" noChangeArrowheads="1"/>
          </p:cNvSpPr>
          <p:nvPr>
            <p:ph type="sldNum" sz="quarter" idx="11"/>
          </p:nvPr>
        </p:nvSpPr>
        <p:spPr>
          <a:ln/>
        </p:spPr>
        <p:txBody>
          <a:bodyPr/>
          <a:lstStyle>
            <a:lvl1pPr>
              <a:defRPr/>
            </a:lvl1pPr>
          </a:lstStyle>
          <a:p>
            <a:r>
              <a:rPr lang="en-US" smtClean="0"/>
              <a:t>16-</a:t>
            </a:r>
            <a:fld id="{07B8A970-DC01-4A7F-9B12-8FB69713ED52}" type="slidenum">
              <a:rPr lang="en-US" smtClean="0"/>
              <a:pPr/>
              <a:t>‹#›</a:t>
            </a:fld>
            <a:endParaRPr lang="en-US"/>
          </a:p>
        </p:txBody>
      </p:sp>
    </p:spTree>
    <p:extLst>
      <p:ext uri="{BB962C8B-B14F-4D97-AF65-F5344CB8AC3E}">
        <p14:creationId xmlns:p14="http://schemas.microsoft.com/office/powerpoint/2010/main" val="304670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6" name="Rectangle 61"/>
          <p:cNvSpPr>
            <a:spLocks noGrp="1" noChangeArrowheads="1"/>
          </p:cNvSpPr>
          <p:nvPr>
            <p:ph type="sldNum" sz="quarter" idx="11"/>
          </p:nvPr>
        </p:nvSpPr>
        <p:spPr>
          <a:ln/>
        </p:spPr>
        <p:txBody>
          <a:bodyPr/>
          <a:lstStyle>
            <a:lvl1pPr>
              <a:defRPr/>
            </a:lvl1pPr>
          </a:lstStyle>
          <a:p>
            <a:r>
              <a:rPr lang="en-US" smtClean="0"/>
              <a:t>16-</a:t>
            </a:r>
            <a:fld id="{8F0EF6DF-3F4A-4024-8C08-C126E51306BC}" type="slidenum">
              <a:rPr lang="en-US" smtClean="0"/>
              <a:pPr/>
              <a:t>‹#›</a:t>
            </a:fld>
            <a:endParaRPr lang="en-US"/>
          </a:p>
        </p:txBody>
      </p:sp>
    </p:spTree>
    <p:extLst>
      <p:ext uri="{BB962C8B-B14F-4D97-AF65-F5344CB8AC3E}">
        <p14:creationId xmlns:p14="http://schemas.microsoft.com/office/powerpoint/2010/main" val="414319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5D3C"/>
        </a:solidFill>
        <a:effectLst/>
      </p:bgPr>
    </p:bg>
    <p:spTree>
      <p:nvGrpSpPr>
        <p:cNvPr id="1" name=""/>
        <p:cNvGrpSpPr/>
        <p:nvPr/>
      </p:nvGrpSpPr>
      <p:grpSpPr>
        <a:xfrm>
          <a:off x="0" y="0"/>
          <a:ext cx="0" cy="0"/>
          <a:chOff x="0" y="0"/>
          <a:chExt cx="0" cy="0"/>
        </a:xfrm>
      </p:grpSpPr>
      <p:sp>
        <p:nvSpPr>
          <p:cNvPr id="1026" name="Rectangle 26"/>
          <p:cNvSpPr>
            <a:spLocks noChangeArrowheads="1"/>
          </p:cNvSpPr>
          <p:nvPr/>
        </p:nvSpPr>
        <p:spPr bwMode="invGray">
          <a:xfrm>
            <a:off x="0" y="0"/>
            <a:ext cx="9144000" cy="1143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7" name="Rectangle 28"/>
          <p:cNvSpPr>
            <a:spLocks noGrp="1" noChangeArrowheads="1"/>
          </p:cNvSpPr>
          <p:nvPr>
            <p:ph type="title"/>
          </p:nvPr>
        </p:nvSpPr>
        <p:spPr bwMode="auto">
          <a:xfrm>
            <a:off x="457200" y="228600"/>
            <a:ext cx="8229600" cy="944563"/>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1028" name="Group 53"/>
          <p:cNvGrpSpPr>
            <a:grpSpLocks/>
          </p:cNvGrpSpPr>
          <p:nvPr/>
        </p:nvGrpSpPr>
        <p:grpSpPr bwMode="auto">
          <a:xfrm>
            <a:off x="0" y="0"/>
            <a:ext cx="9158288" cy="6858000"/>
            <a:chOff x="0" y="0"/>
            <a:chExt cx="5769" cy="4320"/>
          </a:xfrm>
        </p:grpSpPr>
        <p:sp>
          <p:nvSpPr>
            <p:cNvPr id="1058" name="AutoShape 54"/>
            <p:cNvSpPr>
              <a:spLocks noChangeArrowheads="1"/>
            </p:cNvSpPr>
            <p:nvPr userDrawn="1"/>
          </p:nvSpPr>
          <p:spPr bwMode="gray">
            <a:xfrm>
              <a:off x="24" y="24"/>
              <a:ext cx="5718" cy="4272"/>
            </a:xfrm>
            <a:prstGeom prst="roundRect">
              <a:avLst>
                <a:gd name="adj" fmla="val 6014"/>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9" name="Freeform 55"/>
            <p:cNvSpPr>
              <a:spLocks/>
            </p:cNvSpPr>
            <p:nvPr userDrawn="1"/>
          </p:nvSpPr>
          <p:spPr bwMode="gray">
            <a:xfrm>
              <a:off x="0"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56"/>
            <p:cNvSpPr>
              <a:spLocks/>
            </p:cNvSpPr>
            <p:nvPr userDrawn="1"/>
          </p:nvSpPr>
          <p:spPr bwMode="gray">
            <a:xfrm rot="10800000">
              <a:off x="5481"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57"/>
            <p:cNvSpPr>
              <a:spLocks/>
            </p:cNvSpPr>
            <p:nvPr userDrawn="1"/>
          </p:nvSpPr>
          <p:spPr bwMode="gray">
            <a:xfrm rot="5400000">
              <a:off x="5481"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58"/>
            <p:cNvSpPr>
              <a:spLocks/>
            </p:cNvSpPr>
            <p:nvPr userDrawn="1"/>
          </p:nvSpPr>
          <p:spPr bwMode="gray">
            <a:xfrm rot="-5400000">
              <a:off x="0"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55740" name="Rectangle 60"/>
          <p:cNvSpPr>
            <a:spLocks noGrp="1" noChangeArrowheads="1"/>
          </p:cNvSpPr>
          <p:nvPr>
            <p:ph type="ftr" sz="quarter" idx="3"/>
          </p:nvPr>
        </p:nvSpPr>
        <p:spPr bwMode="auto">
          <a:xfrm>
            <a:off x="0" y="6477000"/>
            <a:ext cx="9144000" cy="381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000" smtClean="0">
                <a:solidFill>
                  <a:srgbClr val="FFCC66"/>
                </a:solidFill>
              </a:defRPr>
            </a:lvl1pPr>
          </a:lstStyle>
          <a:p>
            <a:r>
              <a:rPr lang="en-US" smtClean="0"/>
              <a:t> © 2012 Cengage Learning.  All Rights Reserved. May not scanned, copied or duplicated, or posted to a publicly accessible website, in whole or in part.</a:t>
            </a:r>
            <a:endParaRPr lang="en-US" dirty="0"/>
          </a:p>
        </p:txBody>
      </p:sp>
      <p:sp>
        <p:nvSpPr>
          <p:cNvPr id="455741" name="Rectangle 61"/>
          <p:cNvSpPr>
            <a:spLocks noGrp="1" noChangeArrowheads="1"/>
          </p:cNvSpPr>
          <p:nvPr>
            <p:ph type="sldNum" sz="quarter" idx="4"/>
          </p:nvPr>
        </p:nvSpPr>
        <p:spPr bwMode="auto">
          <a:xfrm>
            <a:off x="8077200" y="6248400"/>
            <a:ext cx="1066800" cy="381000"/>
          </a:xfrm>
          <a:prstGeom prst="rect">
            <a:avLst/>
          </a:prstGeom>
          <a:noFill/>
          <a:ln>
            <a:noFill/>
          </a:ln>
          <a:extLst>
            <a:ext uri="{909E8E84-426E-40DD-AFC4-6F175D3DCCD1}">
              <a14:hiddenFill xmlns:a14="http://schemas.microsoft.com/office/drawing/2010/main">
                <a:solidFill>
                  <a:srgbClr val="00664B"/>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FFCC66"/>
                </a:solidFill>
              </a:defRPr>
            </a:lvl1pPr>
          </a:lstStyle>
          <a:p>
            <a:r>
              <a:rPr lang="en-US" smtClean="0"/>
              <a:t>16-</a:t>
            </a:r>
            <a:fld id="{E50ED122-340E-4A12-9B50-81523E2876B4}" type="slidenum">
              <a:rPr lang="en-US" smtClean="0"/>
              <a:pPr/>
              <a:t>‹#›</a:t>
            </a:fld>
            <a:endParaRPr lang="en-US"/>
          </a:p>
        </p:txBody>
      </p:sp>
      <p:grpSp>
        <p:nvGrpSpPr>
          <p:cNvPr id="1031" name="Group 3"/>
          <p:cNvGrpSpPr>
            <a:grpSpLocks/>
          </p:cNvGrpSpPr>
          <p:nvPr/>
        </p:nvGrpSpPr>
        <p:grpSpPr bwMode="auto">
          <a:xfrm>
            <a:off x="2362200" y="1371600"/>
            <a:ext cx="5334000" cy="4953000"/>
            <a:chOff x="2789" y="890"/>
            <a:chExt cx="2722" cy="2721"/>
          </a:xfrm>
        </p:grpSpPr>
        <p:sp>
          <p:nvSpPr>
            <p:cNvPr id="1033" name="AutoShape 4"/>
            <p:cNvSpPr>
              <a:spLocks noChangeArrowheads="1"/>
            </p:cNvSpPr>
            <p:nvPr userDrawn="1"/>
          </p:nvSpPr>
          <p:spPr bwMode="ltGray">
            <a:xfrm>
              <a:off x="2789" y="894"/>
              <a:ext cx="2722" cy="2684"/>
            </a:xfrm>
            <a:custGeom>
              <a:avLst/>
              <a:gdLst>
                <a:gd name="T0" fmla="*/ 172 w 21600"/>
                <a:gd name="T1" fmla="*/ 0 h 21600"/>
                <a:gd name="T2" fmla="*/ 50 w 21600"/>
                <a:gd name="T3" fmla="*/ 49 h 21600"/>
                <a:gd name="T4" fmla="*/ 0 w 21600"/>
                <a:gd name="T5" fmla="*/ 167 h 21600"/>
                <a:gd name="T6" fmla="*/ 50 w 21600"/>
                <a:gd name="T7" fmla="*/ 285 h 21600"/>
                <a:gd name="T8" fmla="*/ 172 w 21600"/>
                <a:gd name="T9" fmla="*/ 334 h 21600"/>
                <a:gd name="T10" fmla="*/ 293 w 21600"/>
                <a:gd name="T11" fmla="*/ 285 h 21600"/>
                <a:gd name="T12" fmla="*/ 343 w 21600"/>
                <a:gd name="T13" fmla="*/ 167 h 21600"/>
                <a:gd name="T14" fmla="*/ 293 w 21600"/>
                <a:gd name="T15" fmla="*/ 49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0" y="10800"/>
                  </a:moveTo>
                  <a:cubicBezTo>
                    <a:pt x="320" y="16588"/>
                    <a:pt x="5012" y="21280"/>
                    <a:pt x="10800" y="21280"/>
                  </a:cubicBezTo>
                  <a:cubicBezTo>
                    <a:pt x="16588" y="21280"/>
                    <a:pt x="21280" y="16588"/>
                    <a:pt x="21280" y="10800"/>
                  </a:cubicBezTo>
                  <a:cubicBezTo>
                    <a:pt x="21280" y="5012"/>
                    <a:pt x="16588" y="320"/>
                    <a:pt x="10800" y="320"/>
                  </a:cubicBezTo>
                  <a:cubicBezTo>
                    <a:pt x="5012" y="320"/>
                    <a:pt x="320" y="5012"/>
                    <a:pt x="320" y="1080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5"/>
            <p:cNvSpPr>
              <a:spLocks/>
            </p:cNvSpPr>
            <p:nvPr userDrawn="1"/>
          </p:nvSpPr>
          <p:spPr bwMode="ltGray">
            <a:xfrm>
              <a:off x="3196" y="3082"/>
              <a:ext cx="325" cy="244"/>
            </a:xfrm>
            <a:custGeom>
              <a:avLst/>
              <a:gdLst>
                <a:gd name="T0" fmla="*/ 0 w 363"/>
                <a:gd name="T1" fmla="*/ 40 h 272"/>
                <a:gd name="T2" fmla="*/ 81 w 363"/>
                <a:gd name="T3" fmla="*/ 122 h 272"/>
                <a:gd name="T4" fmla="*/ 162 w 363"/>
                <a:gd name="T5" fmla="*/ 204 h 272"/>
                <a:gd name="T6" fmla="*/ 244 w 363"/>
                <a:gd name="T7" fmla="*/ 244 h 272"/>
                <a:gd name="T8" fmla="*/ 284 w 363"/>
                <a:gd name="T9" fmla="*/ 244 h 272"/>
                <a:gd name="T10" fmla="*/ 325 w 363"/>
                <a:gd name="T11" fmla="*/ 162 h 272"/>
                <a:gd name="T12" fmla="*/ 284 w 363"/>
                <a:gd name="T13" fmla="*/ 162 h 272"/>
                <a:gd name="T14" fmla="*/ 244 w 363"/>
                <a:gd name="T15" fmla="*/ 162 h 272"/>
                <a:gd name="T16" fmla="*/ 202 w 363"/>
                <a:gd name="T17" fmla="*/ 162 h 272"/>
                <a:gd name="T18" fmla="*/ 202 w 363"/>
                <a:gd name="T19" fmla="*/ 122 h 272"/>
                <a:gd name="T20" fmla="*/ 244 w 363"/>
                <a:gd name="T21" fmla="*/ 82 h 272"/>
                <a:gd name="T22" fmla="*/ 202 w 363"/>
                <a:gd name="T23" fmla="*/ 40 h 272"/>
                <a:gd name="T24" fmla="*/ 202 w 363"/>
                <a:gd name="T25" fmla="*/ 82 h 272"/>
                <a:gd name="T26" fmla="*/ 162 w 363"/>
                <a:gd name="T27" fmla="*/ 122 h 272"/>
                <a:gd name="T28" fmla="*/ 122 w 363"/>
                <a:gd name="T29" fmla="*/ 122 h 272"/>
                <a:gd name="T30" fmla="*/ 81 w 363"/>
                <a:gd name="T31" fmla="*/ 82 h 272"/>
                <a:gd name="T32" fmla="*/ 122 w 363"/>
                <a:gd name="T33" fmla="*/ 82 h 272"/>
                <a:gd name="T34" fmla="*/ 81 w 363"/>
                <a:gd name="T35" fmla="*/ 40 h 272"/>
                <a:gd name="T36" fmla="*/ 40 w 363"/>
                <a:gd name="T37" fmla="*/ 0 h 272"/>
                <a:gd name="T38" fmla="*/ 55 w 363"/>
                <a:gd name="T39" fmla="*/ 51 h 272"/>
                <a:gd name="T40" fmla="*/ 25 w 363"/>
                <a:gd name="T41" fmla="*/ 40 h 272"/>
                <a:gd name="T42" fmla="*/ 0 w 363"/>
                <a:gd name="T43" fmla="*/ 40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272"/>
                <a:gd name="T68" fmla="*/ 363 w 363"/>
                <a:gd name="T69" fmla="*/ 272 h 2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272">
                  <a:moveTo>
                    <a:pt x="0" y="45"/>
                  </a:moveTo>
                  <a:lnTo>
                    <a:pt x="90" y="136"/>
                  </a:lnTo>
                  <a:lnTo>
                    <a:pt x="181" y="227"/>
                  </a:lnTo>
                  <a:lnTo>
                    <a:pt x="272" y="272"/>
                  </a:lnTo>
                  <a:lnTo>
                    <a:pt x="317" y="272"/>
                  </a:lnTo>
                  <a:lnTo>
                    <a:pt x="363" y="181"/>
                  </a:lnTo>
                  <a:lnTo>
                    <a:pt x="317" y="181"/>
                  </a:lnTo>
                  <a:lnTo>
                    <a:pt x="272" y="181"/>
                  </a:lnTo>
                  <a:lnTo>
                    <a:pt x="226" y="181"/>
                  </a:lnTo>
                  <a:lnTo>
                    <a:pt x="226" y="136"/>
                  </a:lnTo>
                  <a:lnTo>
                    <a:pt x="272" y="91"/>
                  </a:lnTo>
                  <a:lnTo>
                    <a:pt x="226" y="45"/>
                  </a:lnTo>
                  <a:lnTo>
                    <a:pt x="226" y="91"/>
                  </a:lnTo>
                  <a:lnTo>
                    <a:pt x="181" y="136"/>
                  </a:lnTo>
                  <a:lnTo>
                    <a:pt x="136" y="136"/>
                  </a:lnTo>
                  <a:lnTo>
                    <a:pt x="90" y="91"/>
                  </a:lnTo>
                  <a:lnTo>
                    <a:pt x="136" y="91"/>
                  </a:lnTo>
                  <a:lnTo>
                    <a:pt x="90" y="45"/>
                  </a:lnTo>
                  <a:lnTo>
                    <a:pt x="45" y="0"/>
                  </a:lnTo>
                  <a:lnTo>
                    <a:pt x="61" y="57"/>
                  </a:lnTo>
                  <a:lnTo>
                    <a:pt x="28" y="45"/>
                  </a:lnTo>
                  <a:lnTo>
                    <a:pt x="0" y="45"/>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6"/>
            <p:cNvSpPr>
              <a:spLocks/>
            </p:cNvSpPr>
            <p:nvPr userDrawn="1"/>
          </p:nvSpPr>
          <p:spPr bwMode="ltGray">
            <a:xfrm>
              <a:off x="3660" y="1726"/>
              <a:ext cx="420" cy="1885"/>
            </a:xfrm>
            <a:custGeom>
              <a:avLst/>
              <a:gdLst>
                <a:gd name="T0" fmla="*/ 162 w 420"/>
                <a:gd name="T1" fmla="*/ 1 h 1885"/>
                <a:gd name="T2" fmla="*/ 56 w 420"/>
                <a:gd name="T3" fmla="*/ 561 h 1885"/>
                <a:gd name="T4" fmla="*/ 122 w 420"/>
                <a:gd name="T5" fmla="*/ 1185 h 1885"/>
                <a:gd name="T6" fmla="*/ 383 w 420"/>
                <a:gd name="T7" fmla="*/ 1785 h 1885"/>
                <a:gd name="T8" fmla="*/ 343 w 420"/>
                <a:gd name="T9" fmla="*/ 1785 h 1885"/>
                <a:gd name="T10" fmla="*/ 70 w 420"/>
                <a:gd name="T11" fmla="*/ 1209 h 1885"/>
                <a:gd name="T12" fmla="*/ 15 w 420"/>
                <a:gd name="T13" fmla="*/ 487 h 1885"/>
                <a:gd name="T14" fmla="*/ 162 w 420"/>
                <a:gd name="T15" fmla="*/ 1 h 1885"/>
                <a:gd name="T16" fmla="*/ 0 60000 65536"/>
                <a:gd name="T17" fmla="*/ 0 60000 65536"/>
                <a:gd name="T18" fmla="*/ 0 60000 65536"/>
                <a:gd name="T19" fmla="*/ 0 60000 65536"/>
                <a:gd name="T20" fmla="*/ 0 60000 65536"/>
                <a:gd name="T21" fmla="*/ 0 60000 65536"/>
                <a:gd name="T22" fmla="*/ 0 60000 65536"/>
                <a:gd name="T23" fmla="*/ 0 60000 65536"/>
                <a:gd name="T24" fmla="*/ 0 w 420"/>
                <a:gd name="T25" fmla="*/ 0 h 1885"/>
                <a:gd name="T26" fmla="*/ 420 w 420"/>
                <a:gd name="T27" fmla="*/ 1885 h 18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0" h="1885">
                  <a:moveTo>
                    <a:pt x="162" y="1"/>
                  </a:moveTo>
                  <a:cubicBezTo>
                    <a:pt x="173" y="0"/>
                    <a:pt x="62" y="364"/>
                    <a:pt x="56" y="561"/>
                  </a:cubicBezTo>
                  <a:cubicBezTo>
                    <a:pt x="50" y="758"/>
                    <a:pt x="67" y="981"/>
                    <a:pt x="122" y="1185"/>
                  </a:cubicBezTo>
                  <a:cubicBezTo>
                    <a:pt x="176" y="1389"/>
                    <a:pt x="347" y="1685"/>
                    <a:pt x="383" y="1785"/>
                  </a:cubicBezTo>
                  <a:cubicBezTo>
                    <a:pt x="420" y="1885"/>
                    <a:pt x="395" y="1881"/>
                    <a:pt x="343" y="1785"/>
                  </a:cubicBezTo>
                  <a:cubicBezTo>
                    <a:pt x="291" y="1689"/>
                    <a:pt x="125" y="1425"/>
                    <a:pt x="70" y="1209"/>
                  </a:cubicBezTo>
                  <a:cubicBezTo>
                    <a:pt x="15" y="993"/>
                    <a:pt x="0" y="688"/>
                    <a:pt x="15" y="487"/>
                  </a:cubicBezTo>
                  <a:cubicBezTo>
                    <a:pt x="30" y="286"/>
                    <a:pt x="132" y="102"/>
                    <a:pt x="162" y="1"/>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p:cNvSpPr>
              <a:spLocks/>
            </p:cNvSpPr>
            <p:nvPr userDrawn="1"/>
          </p:nvSpPr>
          <p:spPr bwMode="ltGray">
            <a:xfrm>
              <a:off x="4023" y="1694"/>
              <a:ext cx="429" cy="1836"/>
            </a:xfrm>
            <a:custGeom>
              <a:avLst/>
              <a:gdLst>
                <a:gd name="T0" fmla="*/ 0 w 429"/>
                <a:gd name="T1" fmla="*/ 25 h 1836"/>
                <a:gd name="T2" fmla="*/ 375 w 429"/>
                <a:gd name="T3" fmla="*/ 1835 h 1836"/>
                <a:gd name="T4" fmla="*/ 429 w 429"/>
                <a:gd name="T5" fmla="*/ 1836 h 1836"/>
                <a:gd name="T6" fmla="*/ 37 w 429"/>
                <a:gd name="T7" fmla="*/ 0 h 1836"/>
                <a:gd name="T8" fmla="*/ 0 w 429"/>
                <a:gd name="T9" fmla="*/ 25 h 1836"/>
                <a:gd name="T10" fmla="*/ 0 60000 65536"/>
                <a:gd name="T11" fmla="*/ 0 60000 65536"/>
                <a:gd name="T12" fmla="*/ 0 60000 65536"/>
                <a:gd name="T13" fmla="*/ 0 60000 65536"/>
                <a:gd name="T14" fmla="*/ 0 60000 65536"/>
                <a:gd name="T15" fmla="*/ 0 w 429"/>
                <a:gd name="T16" fmla="*/ 0 h 1836"/>
                <a:gd name="T17" fmla="*/ 429 w 429"/>
                <a:gd name="T18" fmla="*/ 1836 h 1836"/>
              </a:gdLst>
              <a:ahLst/>
              <a:cxnLst>
                <a:cxn ang="T10">
                  <a:pos x="T0" y="T1"/>
                </a:cxn>
                <a:cxn ang="T11">
                  <a:pos x="T2" y="T3"/>
                </a:cxn>
                <a:cxn ang="T12">
                  <a:pos x="T4" y="T5"/>
                </a:cxn>
                <a:cxn ang="T13">
                  <a:pos x="T6" y="T7"/>
                </a:cxn>
                <a:cxn ang="T14">
                  <a:pos x="T8" y="T9"/>
                </a:cxn>
              </a:cxnLst>
              <a:rect l="T15" t="T16" r="T17" b="T18"/>
              <a:pathLst>
                <a:path w="429" h="1836">
                  <a:moveTo>
                    <a:pt x="0" y="25"/>
                  </a:moveTo>
                  <a:lnTo>
                    <a:pt x="375" y="1835"/>
                  </a:lnTo>
                  <a:lnTo>
                    <a:pt x="429" y="1836"/>
                  </a:lnTo>
                  <a:lnTo>
                    <a:pt x="37" y="0"/>
                  </a:lnTo>
                  <a:lnTo>
                    <a:pt x="0" y="25"/>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userDrawn="1"/>
          </p:nvSpPr>
          <p:spPr bwMode="ltGray">
            <a:xfrm>
              <a:off x="4270" y="1551"/>
              <a:ext cx="600" cy="1899"/>
            </a:xfrm>
            <a:custGeom>
              <a:avLst/>
              <a:gdLst>
                <a:gd name="T0" fmla="*/ 0 w 600"/>
                <a:gd name="T1" fmla="*/ 67 h 1899"/>
                <a:gd name="T2" fmla="*/ 91 w 600"/>
                <a:gd name="T3" fmla="*/ 168 h 1899"/>
                <a:gd name="T4" fmla="*/ 347 w 600"/>
                <a:gd name="T5" fmla="*/ 552 h 1899"/>
                <a:gd name="T6" fmla="*/ 512 w 600"/>
                <a:gd name="T7" fmla="*/ 1146 h 1899"/>
                <a:gd name="T8" fmla="*/ 539 w 600"/>
                <a:gd name="T9" fmla="*/ 1612 h 1899"/>
                <a:gd name="T10" fmla="*/ 457 w 600"/>
                <a:gd name="T11" fmla="*/ 1859 h 1899"/>
                <a:gd name="T12" fmla="*/ 503 w 600"/>
                <a:gd name="T13" fmla="*/ 1850 h 1899"/>
                <a:gd name="T14" fmla="*/ 583 w 600"/>
                <a:gd name="T15" fmla="*/ 1611 h 1899"/>
                <a:gd name="T16" fmla="*/ 567 w 600"/>
                <a:gd name="T17" fmla="*/ 1146 h 1899"/>
                <a:gd name="T18" fmla="*/ 384 w 600"/>
                <a:gd name="T19" fmla="*/ 524 h 1899"/>
                <a:gd name="T20" fmla="*/ 82 w 600"/>
                <a:gd name="T21" fmla="*/ 76 h 1899"/>
                <a:gd name="T22" fmla="*/ 0 w 600"/>
                <a:gd name="T23" fmla="*/ 67 h 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0"/>
                <a:gd name="T37" fmla="*/ 0 h 1899"/>
                <a:gd name="T38" fmla="*/ 600 w 600"/>
                <a:gd name="T39" fmla="*/ 1899 h 18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0" h="1899">
                  <a:moveTo>
                    <a:pt x="0" y="67"/>
                  </a:moveTo>
                  <a:cubicBezTo>
                    <a:pt x="2" y="82"/>
                    <a:pt x="33" y="87"/>
                    <a:pt x="91" y="168"/>
                  </a:cubicBezTo>
                  <a:cubicBezTo>
                    <a:pt x="149" y="249"/>
                    <a:pt x="277" y="389"/>
                    <a:pt x="347" y="552"/>
                  </a:cubicBezTo>
                  <a:cubicBezTo>
                    <a:pt x="417" y="715"/>
                    <a:pt x="480" y="969"/>
                    <a:pt x="512" y="1146"/>
                  </a:cubicBezTo>
                  <a:cubicBezTo>
                    <a:pt x="544" y="1323"/>
                    <a:pt x="548" y="1493"/>
                    <a:pt x="539" y="1612"/>
                  </a:cubicBezTo>
                  <a:cubicBezTo>
                    <a:pt x="530" y="1731"/>
                    <a:pt x="463" y="1819"/>
                    <a:pt x="457" y="1859"/>
                  </a:cubicBezTo>
                  <a:cubicBezTo>
                    <a:pt x="451" y="1899"/>
                    <a:pt x="482" y="1891"/>
                    <a:pt x="503" y="1850"/>
                  </a:cubicBezTo>
                  <a:cubicBezTo>
                    <a:pt x="524" y="1809"/>
                    <a:pt x="572" y="1728"/>
                    <a:pt x="583" y="1611"/>
                  </a:cubicBezTo>
                  <a:cubicBezTo>
                    <a:pt x="594" y="1494"/>
                    <a:pt x="600" y="1327"/>
                    <a:pt x="567" y="1146"/>
                  </a:cubicBezTo>
                  <a:cubicBezTo>
                    <a:pt x="534" y="965"/>
                    <a:pt x="465" y="702"/>
                    <a:pt x="384" y="524"/>
                  </a:cubicBezTo>
                  <a:cubicBezTo>
                    <a:pt x="303" y="346"/>
                    <a:pt x="146" y="152"/>
                    <a:pt x="82" y="76"/>
                  </a:cubicBezTo>
                  <a:cubicBezTo>
                    <a:pt x="18" y="0"/>
                    <a:pt x="17" y="69"/>
                    <a:pt x="0" y="67"/>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userDrawn="1"/>
          </p:nvSpPr>
          <p:spPr bwMode="ltGray">
            <a:xfrm>
              <a:off x="4902" y="1753"/>
              <a:ext cx="338" cy="1494"/>
            </a:xfrm>
            <a:custGeom>
              <a:avLst/>
              <a:gdLst>
                <a:gd name="T0" fmla="*/ 26 w 338"/>
                <a:gd name="T1" fmla="*/ 73 h 1494"/>
                <a:gd name="T2" fmla="*/ 136 w 338"/>
                <a:gd name="T3" fmla="*/ 194 h 1494"/>
                <a:gd name="T4" fmla="*/ 282 w 338"/>
                <a:gd name="T5" fmla="*/ 706 h 1494"/>
                <a:gd name="T6" fmla="*/ 282 w 338"/>
                <a:gd name="T7" fmla="*/ 1118 h 1494"/>
                <a:gd name="T8" fmla="*/ 218 w 338"/>
                <a:gd name="T9" fmla="*/ 1319 h 1494"/>
                <a:gd name="T10" fmla="*/ 132 w 338"/>
                <a:gd name="T11" fmla="*/ 1475 h 1494"/>
                <a:gd name="T12" fmla="*/ 206 w 338"/>
                <a:gd name="T13" fmla="*/ 1433 h 1494"/>
                <a:gd name="T14" fmla="*/ 312 w 338"/>
                <a:gd name="T15" fmla="*/ 1163 h 1494"/>
                <a:gd name="T16" fmla="*/ 337 w 338"/>
                <a:gd name="T17" fmla="*/ 871 h 1494"/>
                <a:gd name="T18" fmla="*/ 309 w 338"/>
                <a:gd name="T19" fmla="*/ 615 h 1494"/>
                <a:gd name="T20" fmla="*/ 172 w 338"/>
                <a:gd name="T21" fmla="*/ 149 h 1494"/>
                <a:gd name="T22" fmla="*/ 34 w 338"/>
                <a:gd name="T23" fmla="*/ 23 h 1494"/>
                <a:gd name="T24" fmla="*/ 26 w 338"/>
                <a:gd name="T25" fmla="*/ 73 h 14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1494"/>
                <a:gd name="T41" fmla="*/ 338 w 338"/>
                <a:gd name="T42" fmla="*/ 1494 h 14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1494">
                  <a:moveTo>
                    <a:pt x="26" y="73"/>
                  </a:moveTo>
                  <a:cubicBezTo>
                    <a:pt x="43" y="102"/>
                    <a:pt x="93" y="88"/>
                    <a:pt x="136" y="194"/>
                  </a:cubicBezTo>
                  <a:cubicBezTo>
                    <a:pt x="179" y="300"/>
                    <a:pt x="258" y="552"/>
                    <a:pt x="282" y="706"/>
                  </a:cubicBezTo>
                  <a:cubicBezTo>
                    <a:pt x="306" y="860"/>
                    <a:pt x="293" y="1016"/>
                    <a:pt x="282" y="1118"/>
                  </a:cubicBezTo>
                  <a:cubicBezTo>
                    <a:pt x="271" y="1220"/>
                    <a:pt x="243" y="1260"/>
                    <a:pt x="218" y="1319"/>
                  </a:cubicBezTo>
                  <a:cubicBezTo>
                    <a:pt x="193" y="1378"/>
                    <a:pt x="134" y="1456"/>
                    <a:pt x="132" y="1475"/>
                  </a:cubicBezTo>
                  <a:cubicBezTo>
                    <a:pt x="130" y="1494"/>
                    <a:pt x="176" y="1485"/>
                    <a:pt x="206" y="1433"/>
                  </a:cubicBezTo>
                  <a:cubicBezTo>
                    <a:pt x="235" y="1381"/>
                    <a:pt x="290" y="1257"/>
                    <a:pt x="312" y="1163"/>
                  </a:cubicBezTo>
                  <a:cubicBezTo>
                    <a:pt x="334" y="1069"/>
                    <a:pt x="338" y="962"/>
                    <a:pt x="337" y="871"/>
                  </a:cubicBezTo>
                  <a:cubicBezTo>
                    <a:pt x="336" y="780"/>
                    <a:pt x="336" y="735"/>
                    <a:pt x="309" y="615"/>
                  </a:cubicBezTo>
                  <a:cubicBezTo>
                    <a:pt x="282" y="495"/>
                    <a:pt x="218" y="248"/>
                    <a:pt x="172" y="149"/>
                  </a:cubicBezTo>
                  <a:cubicBezTo>
                    <a:pt x="126" y="50"/>
                    <a:pt x="58" y="36"/>
                    <a:pt x="34" y="23"/>
                  </a:cubicBezTo>
                  <a:cubicBezTo>
                    <a:pt x="10" y="10"/>
                    <a:pt x="0" y="0"/>
                    <a:pt x="26" y="73"/>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userDrawn="1"/>
          </p:nvSpPr>
          <p:spPr bwMode="ltGray">
            <a:xfrm>
              <a:off x="3189" y="2212"/>
              <a:ext cx="573" cy="1290"/>
            </a:xfrm>
            <a:custGeom>
              <a:avLst/>
              <a:gdLst>
                <a:gd name="T0" fmla="*/ 2 w 573"/>
                <a:gd name="T1" fmla="*/ 129 h 1290"/>
                <a:gd name="T2" fmla="*/ 48 w 573"/>
                <a:gd name="T3" fmla="*/ 65 h 1290"/>
                <a:gd name="T4" fmla="*/ 84 w 573"/>
                <a:gd name="T5" fmla="*/ 522 h 1290"/>
                <a:gd name="T6" fmla="*/ 241 w 573"/>
                <a:gd name="T7" fmla="*/ 909 h 1290"/>
                <a:gd name="T8" fmla="*/ 396 w 573"/>
                <a:gd name="T9" fmla="*/ 1106 h 1290"/>
                <a:gd name="T10" fmla="*/ 568 w 573"/>
                <a:gd name="T11" fmla="*/ 1286 h 1290"/>
                <a:gd name="T12" fmla="*/ 363 w 573"/>
                <a:gd name="T13" fmla="*/ 1130 h 1290"/>
                <a:gd name="T14" fmla="*/ 183 w 573"/>
                <a:gd name="T15" fmla="*/ 909 h 1290"/>
                <a:gd name="T16" fmla="*/ 38 w 573"/>
                <a:gd name="T17" fmla="*/ 540 h 1290"/>
                <a:gd name="T18" fmla="*/ 2 w 573"/>
                <a:gd name="T19" fmla="*/ 129 h 1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3"/>
                <a:gd name="T31" fmla="*/ 0 h 1290"/>
                <a:gd name="T32" fmla="*/ 573 w 573"/>
                <a:gd name="T33" fmla="*/ 1290 h 12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3" h="1290">
                  <a:moveTo>
                    <a:pt x="2" y="129"/>
                  </a:moveTo>
                  <a:cubicBezTo>
                    <a:pt x="4" y="50"/>
                    <a:pt x="34" y="0"/>
                    <a:pt x="48" y="65"/>
                  </a:cubicBezTo>
                  <a:cubicBezTo>
                    <a:pt x="62" y="130"/>
                    <a:pt x="52" y="381"/>
                    <a:pt x="84" y="522"/>
                  </a:cubicBezTo>
                  <a:cubicBezTo>
                    <a:pt x="116" y="663"/>
                    <a:pt x="189" y="812"/>
                    <a:pt x="241" y="909"/>
                  </a:cubicBezTo>
                  <a:cubicBezTo>
                    <a:pt x="293" y="1006"/>
                    <a:pt x="341" y="1043"/>
                    <a:pt x="396" y="1106"/>
                  </a:cubicBezTo>
                  <a:cubicBezTo>
                    <a:pt x="450" y="1169"/>
                    <a:pt x="573" y="1283"/>
                    <a:pt x="568" y="1286"/>
                  </a:cubicBezTo>
                  <a:cubicBezTo>
                    <a:pt x="562" y="1290"/>
                    <a:pt x="428" y="1193"/>
                    <a:pt x="363" y="1130"/>
                  </a:cubicBezTo>
                  <a:cubicBezTo>
                    <a:pt x="299" y="1068"/>
                    <a:pt x="237" y="1007"/>
                    <a:pt x="183" y="909"/>
                  </a:cubicBezTo>
                  <a:cubicBezTo>
                    <a:pt x="129" y="811"/>
                    <a:pt x="68" y="670"/>
                    <a:pt x="38" y="540"/>
                  </a:cubicBezTo>
                  <a:cubicBezTo>
                    <a:pt x="8" y="410"/>
                    <a:pt x="0" y="208"/>
                    <a:pt x="2" y="129"/>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userDrawn="1"/>
          </p:nvSpPr>
          <p:spPr bwMode="ltGray">
            <a:xfrm>
              <a:off x="4170" y="1008"/>
              <a:ext cx="655" cy="192"/>
            </a:xfrm>
            <a:custGeom>
              <a:avLst/>
              <a:gdLst>
                <a:gd name="T0" fmla="*/ 15 w 731"/>
                <a:gd name="T1" fmla="*/ 168 h 214"/>
                <a:gd name="T2" fmla="*/ 228 w 731"/>
                <a:gd name="T3" fmla="*/ 37 h 214"/>
                <a:gd name="T4" fmla="*/ 409 w 731"/>
                <a:gd name="T5" fmla="*/ 4 h 214"/>
                <a:gd name="T6" fmla="*/ 564 w 731"/>
                <a:gd name="T7" fmla="*/ 14 h 214"/>
                <a:gd name="T8" fmla="*/ 645 w 731"/>
                <a:gd name="T9" fmla="*/ 55 h 214"/>
                <a:gd name="T10" fmla="*/ 506 w 731"/>
                <a:gd name="T11" fmla="*/ 45 h 214"/>
                <a:gd name="T12" fmla="*/ 237 w 731"/>
                <a:gd name="T13" fmla="*/ 69 h 214"/>
                <a:gd name="T14" fmla="*/ 47 w 731"/>
                <a:gd name="T15" fmla="*/ 176 h 214"/>
                <a:gd name="T16" fmla="*/ 15 w 731"/>
                <a:gd name="T17" fmla="*/ 168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1"/>
                <a:gd name="T28" fmla="*/ 0 h 214"/>
                <a:gd name="T29" fmla="*/ 731 w 731"/>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1" h="214">
                  <a:moveTo>
                    <a:pt x="17" y="187"/>
                  </a:moveTo>
                  <a:cubicBezTo>
                    <a:pt x="0" y="176"/>
                    <a:pt x="182" y="71"/>
                    <a:pt x="255" y="41"/>
                  </a:cubicBezTo>
                  <a:cubicBezTo>
                    <a:pt x="328" y="11"/>
                    <a:pt x="394" y="8"/>
                    <a:pt x="456" y="4"/>
                  </a:cubicBezTo>
                  <a:cubicBezTo>
                    <a:pt x="518" y="0"/>
                    <a:pt x="585" y="7"/>
                    <a:pt x="629" y="16"/>
                  </a:cubicBezTo>
                  <a:cubicBezTo>
                    <a:pt x="673" y="25"/>
                    <a:pt x="731" y="55"/>
                    <a:pt x="720" y="61"/>
                  </a:cubicBezTo>
                  <a:cubicBezTo>
                    <a:pt x="709" y="67"/>
                    <a:pt x="641" y="47"/>
                    <a:pt x="565" y="50"/>
                  </a:cubicBezTo>
                  <a:cubicBezTo>
                    <a:pt x="489" y="53"/>
                    <a:pt x="349" y="53"/>
                    <a:pt x="264" y="77"/>
                  </a:cubicBezTo>
                  <a:cubicBezTo>
                    <a:pt x="179" y="101"/>
                    <a:pt x="94" y="178"/>
                    <a:pt x="53" y="196"/>
                  </a:cubicBezTo>
                  <a:cubicBezTo>
                    <a:pt x="12" y="214"/>
                    <a:pt x="24" y="189"/>
                    <a:pt x="17" y="187"/>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2"/>
            <p:cNvSpPr>
              <a:spLocks/>
            </p:cNvSpPr>
            <p:nvPr userDrawn="1"/>
          </p:nvSpPr>
          <p:spPr bwMode="ltGray">
            <a:xfrm>
              <a:off x="4322" y="1276"/>
              <a:ext cx="504" cy="82"/>
            </a:xfrm>
            <a:custGeom>
              <a:avLst/>
              <a:gdLst>
                <a:gd name="T0" fmla="*/ 0 w 563"/>
                <a:gd name="T1" fmla="*/ 0 h 91"/>
                <a:gd name="T2" fmla="*/ 57 w 563"/>
                <a:gd name="T3" fmla="*/ 33 h 91"/>
                <a:gd name="T4" fmla="*/ 278 w 563"/>
                <a:gd name="T5" fmla="*/ 16 h 91"/>
                <a:gd name="T6" fmla="*/ 474 w 563"/>
                <a:gd name="T7" fmla="*/ 33 h 91"/>
                <a:gd name="T8" fmla="*/ 458 w 563"/>
                <a:gd name="T9" fmla="*/ 66 h 91"/>
                <a:gd name="T10" fmla="*/ 262 w 563"/>
                <a:gd name="T11" fmla="*/ 50 h 91"/>
                <a:gd name="T12" fmla="*/ 33 w 563"/>
                <a:gd name="T13" fmla="*/ 82 h 91"/>
                <a:gd name="T14" fmla="*/ 0 60000 65536"/>
                <a:gd name="T15" fmla="*/ 0 60000 65536"/>
                <a:gd name="T16" fmla="*/ 0 60000 65536"/>
                <a:gd name="T17" fmla="*/ 0 60000 65536"/>
                <a:gd name="T18" fmla="*/ 0 60000 65536"/>
                <a:gd name="T19" fmla="*/ 0 60000 65536"/>
                <a:gd name="T20" fmla="*/ 0 60000 65536"/>
                <a:gd name="T21" fmla="*/ 0 w 563"/>
                <a:gd name="T22" fmla="*/ 0 h 91"/>
                <a:gd name="T23" fmla="*/ 563 w 563"/>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91">
                  <a:moveTo>
                    <a:pt x="0" y="0"/>
                  </a:moveTo>
                  <a:cubicBezTo>
                    <a:pt x="11" y="6"/>
                    <a:pt x="12" y="34"/>
                    <a:pt x="64" y="37"/>
                  </a:cubicBezTo>
                  <a:cubicBezTo>
                    <a:pt x="116" y="40"/>
                    <a:pt x="233" y="18"/>
                    <a:pt x="311" y="18"/>
                  </a:cubicBezTo>
                  <a:cubicBezTo>
                    <a:pt x="389" y="18"/>
                    <a:pt x="497" y="28"/>
                    <a:pt x="530" y="37"/>
                  </a:cubicBezTo>
                  <a:cubicBezTo>
                    <a:pt x="563" y="46"/>
                    <a:pt x="551" y="70"/>
                    <a:pt x="512" y="73"/>
                  </a:cubicBezTo>
                  <a:cubicBezTo>
                    <a:pt x="473" y="76"/>
                    <a:pt x="372" y="52"/>
                    <a:pt x="293" y="55"/>
                  </a:cubicBezTo>
                  <a:cubicBezTo>
                    <a:pt x="214" y="58"/>
                    <a:pt x="90" y="84"/>
                    <a:pt x="37" y="91"/>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3"/>
            <p:cNvSpPr>
              <a:spLocks/>
            </p:cNvSpPr>
            <p:nvPr userDrawn="1"/>
          </p:nvSpPr>
          <p:spPr bwMode="ltGray">
            <a:xfrm>
              <a:off x="4043" y="890"/>
              <a:ext cx="204" cy="247"/>
            </a:xfrm>
            <a:custGeom>
              <a:avLst/>
              <a:gdLst>
                <a:gd name="T0" fmla="*/ 0 w 228"/>
                <a:gd name="T1" fmla="*/ 247 h 276"/>
                <a:gd name="T2" fmla="*/ 140 w 228"/>
                <a:gd name="T3" fmla="*/ 34 h 276"/>
                <a:gd name="T4" fmla="*/ 189 w 228"/>
                <a:gd name="T5" fmla="*/ 42 h 276"/>
                <a:gd name="T6" fmla="*/ 47 w 228"/>
                <a:gd name="T7" fmla="*/ 240 h 276"/>
                <a:gd name="T8" fmla="*/ 0 60000 65536"/>
                <a:gd name="T9" fmla="*/ 0 60000 65536"/>
                <a:gd name="T10" fmla="*/ 0 60000 65536"/>
                <a:gd name="T11" fmla="*/ 0 60000 65536"/>
                <a:gd name="T12" fmla="*/ 0 w 228"/>
                <a:gd name="T13" fmla="*/ 0 h 276"/>
                <a:gd name="T14" fmla="*/ 228 w 228"/>
                <a:gd name="T15" fmla="*/ 276 h 276"/>
              </a:gdLst>
              <a:ahLst/>
              <a:cxnLst>
                <a:cxn ang="T8">
                  <a:pos x="T0" y="T1"/>
                </a:cxn>
                <a:cxn ang="T9">
                  <a:pos x="T2" y="T3"/>
                </a:cxn>
                <a:cxn ang="T10">
                  <a:pos x="T4" y="T5"/>
                </a:cxn>
                <a:cxn ang="T11">
                  <a:pos x="T6" y="T7"/>
                </a:cxn>
              </a:cxnLst>
              <a:rect l="T12" t="T13" r="T14" b="T15"/>
              <a:pathLst>
                <a:path w="228" h="276">
                  <a:moveTo>
                    <a:pt x="0" y="276"/>
                  </a:moveTo>
                  <a:cubicBezTo>
                    <a:pt x="26" y="236"/>
                    <a:pt x="121" y="76"/>
                    <a:pt x="156" y="38"/>
                  </a:cubicBezTo>
                  <a:cubicBezTo>
                    <a:pt x="191" y="0"/>
                    <a:pt x="228" y="9"/>
                    <a:pt x="211" y="47"/>
                  </a:cubicBezTo>
                  <a:cubicBezTo>
                    <a:pt x="194" y="85"/>
                    <a:pt x="85" y="222"/>
                    <a:pt x="52" y="268"/>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14"/>
            <p:cNvSpPr>
              <a:spLocks/>
            </p:cNvSpPr>
            <p:nvPr userDrawn="1"/>
          </p:nvSpPr>
          <p:spPr bwMode="ltGray">
            <a:xfrm>
              <a:off x="3854" y="915"/>
              <a:ext cx="67" cy="287"/>
            </a:xfrm>
            <a:custGeom>
              <a:avLst/>
              <a:gdLst>
                <a:gd name="T0" fmla="*/ 1 w 75"/>
                <a:gd name="T1" fmla="*/ 41 h 320"/>
                <a:gd name="T2" fmla="*/ 32 w 75"/>
                <a:gd name="T3" fmla="*/ 256 h 320"/>
                <a:gd name="T4" fmla="*/ 66 w 75"/>
                <a:gd name="T5" fmla="*/ 239 h 320"/>
                <a:gd name="T6" fmla="*/ 25 w 75"/>
                <a:gd name="T7" fmla="*/ 33 h 320"/>
                <a:gd name="T8" fmla="*/ 1 w 75"/>
                <a:gd name="T9" fmla="*/ 41 h 320"/>
                <a:gd name="T10" fmla="*/ 0 60000 65536"/>
                <a:gd name="T11" fmla="*/ 0 60000 65536"/>
                <a:gd name="T12" fmla="*/ 0 60000 65536"/>
                <a:gd name="T13" fmla="*/ 0 60000 65536"/>
                <a:gd name="T14" fmla="*/ 0 60000 65536"/>
                <a:gd name="T15" fmla="*/ 0 w 75"/>
                <a:gd name="T16" fmla="*/ 0 h 320"/>
                <a:gd name="T17" fmla="*/ 75 w 75"/>
                <a:gd name="T18" fmla="*/ 320 h 320"/>
              </a:gdLst>
              <a:ahLst/>
              <a:cxnLst>
                <a:cxn ang="T10">
                  <a:pos x="T0" y="T1"/>
                </a:cxn>
                <a:cxn ang="T11">
                  <a:pos x="T2" y="T3"/>
                </a:cxn>
                <a:cxn ang="T12">
                  <a:pos x="T4" y="T5"/>
                </a:cxn>
                <a:cxn ang="T13">
                  <a:pos x="T6" y="T7"/>
                </a:cxn>
                <a:cxn ang="T14">
                  <a:pos x="T8" y="T9"/>
                </a:cxn>
              </a:cxnLst>
              <a:rect l="T15" t="T16" r="T17" b="T18"/>
              <a:pathLst>
                <a:path w="75" h="320">
                  <a:moveTo>
                    <a:pt x="1" y="46"/>
                  </a:moveTo>
                  <a:cubicBezTo>
                    <a:pt x="2" y="87"/>
                    <a:pt x="24" y="248"/>
                    <a:pt x="36" y="285"/>
                  </a:cubicBezTo>
                  <a:cubicBezTo>
                    <a:pt x="50" y="320"/>
                    <a:pt x="75" y="307"/>
                    <a:pt x="74" y="266"/>
                  </a:cubicBezTo>
                  <a:cubicBezTo>
                    <a:pt x="73" y="225"/>
                    <a:pt x="40" y="74"/>
                    <a:pt x="28" y="37"/>
                  </a:cubicBezTo>
                  <a:cubicBezTo>
                    <a:pt x="16" y="0"/>
                    <a:pt x="0" y="5"/>
                    <a:pt x="1" y="46"/>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15"/>
            <p:cNvSpPr>
              <a:spLocks/>
            </p:cNvSpPr>
            <p:nvPr userDrawn="1"/>
          </p:nvSpPr>
          <p:spPr bwMode="ltGray">
            <a:xfrm>
              <a:off x="3319" y="1736"/>
              <a:ext cx="1687" cy="607"/>
            </a:xfrm>
            <a:custGeom>
              <a:avLst/>
              <a:gdLst>
                <a:gd name="T0" fmla="*/ 85 w 1883"/>
                <a:gd name="T1" fmla="*/ 458 h 677"/>
                <a:gd name="T2" fmla="*/ 364 w 1883"/>
                <a:gd name="T3" fmla="*/ 533 h 677"/>
                <a:gd name="T4" fmla="*/ 839 w 1883"/>
                <a:gd name="T5" fmla="*/ 516 h 677"/>
                <a:gd name="T6" fmla="*/ 1281 w 1883"/>
                <a:gd name="T7" fmla="*/ 351 h 677"/>
                <a:gd name="T8" fmla="*/ 1623 w 1883"/>
                <a:gd name="T9" fmla="*/ 44 h 677"/>
                <a:gd name="T10" fmla="*/ 1665 w 1883"/>
                <a:gd name="T11" fmla="*/ 85 h 677"/>
                <a:gd name="T12" fmla="*/ 1623 w 1883"/>
                <a:gd name="T13" fmla="*/ 126 h 677"/>
                <a:gd name="T14" fmla="*/ 1298 w 1883"/>
                <a:gd name="T15" fmla="*/ 411 h 677"/>
                <a:gd name="T16" fmla="*/ 864 w 1883"/>
                <a:gd name="T17" fmla="*/ 573 h 677"/>
                <a:gd name="T18" fmla="*/ 364 w 1883"/>
                <a:gd name="T19" fmla="*/ 597 h 677"/>
                <a:gd name="T20" fmla="*/ 53 w 1883"/>
                <a:gd name="T21" fmla="*/ 516 h 677"/>
                <a:gd name="T22" fmla="*/ 44 w 1883"/>
                <a:gd name="T23" fmla="*/ 491 h 6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3"/>
                <a:gd name="T37" fmla="*/ 0 h 677"/>
                <a:gd name="T38" fmla="*/ 1883 w 1883"/>
                <a:gd name="T39" fmla="*/ 677 h 6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3" h="677">
                  <a:moveTo>
                    <a:pt x="95" y="511"/>
                  </a:moveTo>
                  <a:cubicBezTo>
                    <a:pt x="145" y="525"/>
                    <a:pt x="266" y="583"/>
                    <a:pt x="406" y="594"/>
                  </a:cubicBezTo>
                  <a:cubicBezTo>
                    <a:pt x="546" y="605"/>
                    <a:pt x="765" y="609"/>
                    <a:pt x="936" y="575"/>
                  </a:cubicBezTo>
                  <a:cubicBezTo>
                    <a:pt x="1107" y="541"/>
                    <a:pt x="1284" y="480"/>
                    <a:pt x="1430" y="392"/>
                  </a:cubicBezTo>
                  <a:cubicBezTo>
                    <a:pt x="1576" y="304"/>
                    <a:pt x="1741" y="98"/>
                    <a:pt x="1812" y="49"/>
                  </a:cubicBezTo>
                  <a:cubicBezTo>
                    <a:pt x="1883" y="0"/>
                    <a:pt x="1858" y="80"/>
                    <a:pt x="1858" y="95"/>
                  </a:cubicBezTo>
                  <a:cubicBezTo>
                    <a:pt x="1858" y="110"/>
                    <a:pt x="1880" y="79"/>
                    <a:pt x="1812" y="140"/>
                  </a:cubicBezTo>
                  <a:cubicBezTo>
                    <a:pt x="1744" y="201"/>
                    <a:pt x="1590" y="375"/>
                    <a:pt x="1449" y="458"/>
                  </a:cubicBezTo>
                  <a:cubicBezTo>
                    <a:pt x="1308" y="541"/>
                    <a:pt x="1138" y="604"/>
                    <a:pt x="964" y="639"/>
                  </a:cubicBezTo>
                  <a:cubicBezTo>
                    <a:pt x="790" y="674"/>
                    <a:pt x="557" y="677"/>
                    <a:pt x="406" y="666"/>
                  </a:cubicBezTo>
                  <a:cubicBezTo>
                    <a:pt x="255" y="655"/>
                    <a:pt x="118" y="595"/>
                    <a:pt x="59" y="575"/>
                  </a:cubicBezTo>
                  <a:cubicBezTo>
                    <a:pt x="0" y="555"/>
                    <a:pt x="51" y="554"/>
                    <a:pt x="49" y="548"/>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6"/>
            <p:cNvSpPr>
              <a:spLocks/>
            </p:cNvSpPr>
            <p:nvPr userDrawn="1"/>
          </p:nvSpPr>
          <p:spPr bwMode="ltGray">
            <a:xfrm>
              <a:off x="2898" y="1874"/>
              <a:ext cx="2576" cy="1099"/>
            </a:xfrm>
            <a:custGeom>
              <a:avLst/>
              <a:gdLst>
                <a:gd name="T0" fmla="*/ 47 w 2876"/>
                <a:gd name="T1" fmla="*/ 698 h 1226"/>
                <a:gd name="T2" fmla="*/ 56 w 2876"/>
                <a:gd name="T3" fmla="*/ 706 h 1226"/>
                <a:gd name="T4" fmla="*/ 383 w 2876"/>
                <a:gd name="T5" fmla="*/ 952 h 1226"/>
                <a:gd name="T6" fmla="*/ 834 w 2876"/>
                <a:gd name="T7" fmla="*/ 1034 h 1226"/>
                <a:gd name="T8" fmla="*/ 1374 w 2876"/>
                <a:gd name="T9" fmla="*/ 1009 h 1226"/>
                <a:gd name="T10" fmla="*/ 1923 w 2876"/>
                <a:gd name="T11" fmla="*/ 813 h 1226"/>
                <a:gd name="T12" fmla="*/ 2329 w 2876"/>
                <a:gd name="T13" fmla="*/ 477 h 1226"/>
                <a:gd name="T14" fmla="*/ 2537 w 2876"/>
                <a:gd name="T15" fmla="*/ 58 h 1226"/>
                <a:gd name="T16" fmla="*/ 2562 w 2876"/>
                <a:gd name="T17" fmla="*/ 125 h 1226"/>
                <a:gd name="T18" fmla="*/ 2496 w 2876"/>
                <a:gd name="T19" fmla="*/ 305 h 1226"/>
                <a:gd name="T20" fmla="*/ 2329 w 2876"/>
                <a:gd name="T21" fmla="*/ 558 h 1226"/>
                <a:gd name="T22" fmla="*/ 1922 w 2876"/>
                <a:gd name="T23" fmla="*/ 883 h 1226"/>
                <a:gd name="T24" fmla="*/ 1391 w 2876"/>
                <a:gd name="T25" fmla="*/ 1059 h 1226"/>
                <a:gd name="T26" fmla="*/ 850 w 2876"/>
                <a:gd name="T27" fmla="*/ 1091 h 1226"/>
                <a:gd name="T28" fmla="*/ 391 w 2876"/>
                <a:gd name="T29" fmla="*/ 1009 h 1226"/>
                <a:gd name="T30" fmla="*/ 130 w 2876"/>
                <a:gd name="T31" fmla="*/ 845 h 1226"/>
                <a:gd name="T32" fmla="*/ 47 w 2876"/>
                <a:gd name="T33" fmla="*/ 698 h 1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6"/>
                <a:gd name="T52" fmla="*/ 0 h 1226"/>
                <a:gd name="T53" fmla="*/ 2876 w 2876"/>
                <a:gd name="T54" fmla="*/ 1226 h 1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6" h="1226">
                  <a:moveTo>
                    <a:pt x="53" y="779"/>
                  </a:moveTo>
                  <a:cubicBezTo>
                    <a:pt x="1" y="724"/>
                    <a:pt x="0" y="741"/>
                    <a:pt x="62" y="788"/>
                  </a:cubicBezTo>
                  <a:cubicBezTo>
                    <a:pt x="124" y="835"/>
                    <a:pt x="283" y="1001"/>
                    <a:pt x="428" y="1062"/>
                  </a:cubicBezTo>
                  <a:cubicBezTo>
                    <a:pt x="573" y="1123"/>
                    <a:pt x="747" y="1142"/>
                    <a:pt x="931" y="1153"/>
                  </a:cubicBezTo>
                  <a:cubicBezTo>
                    <a:pt x="1115" y="1164"/>
                    <a:pt x="1331" y="1167"/>
                    <a:pt x="1534" y="1126"/>
                  </a:cubicBezTo>
                  <a:cubicBezTo>
                    <a:pt x="1737" y="1085"/>
                    <a:pt x="1969" y="1006"/>
                    <a:pt x="2147" y="907"/>
                  </a:cubicBezTo>
                  <a:cubicBezTo>
                    <a:pt x="2325" y="808"/>
                    <a:pt x="2486" y="672"/>
                    <a:pt x="2600" y="532"/>
                  </a:cubicBezTo>
                  <a:cubicBezTo>
                    <a:pt x="2714" y="392"/>
                    <a:pt x="2790" y="130"/>
                    <a:pt x="2833" y="65"/>
                  </a:cubicBezTo>
                  <a:cubicBezTo>
                    <a:pt x="2876" y="0"/>
                    <a:pt x="2868" y="93"/>
                    <a:pt x="2860" y="139"/>
                  </a:cubicBezTo>
                  <a:cubicBezTo>
                    <a:pt x="2852" y="185"/>
                    <a:pt x="2830" y="260"/>
                    <a:pt x="2787" y="340"/>
                  </a:cubicBezTo>
                  <a:cubicBezTo>
                    <a:pt x="2744" y="420"/>
                    <a:pt x="2707" y="515"/>
                    <a:pt x="2600" y="622"/>
                  </a:cubicBezTo>
                  <a:cubicBezTo>
                    <a:pt x="2493" y="729"/>
                    <a:pt x="2320" y="892"/>
                    <a:pt x="2146" y="985"/>
                  </a:cubicBezTo>
                  <a:cubicBezTo>
                    <a:pt x="1972" y="1078"/>
                    <a:pt x="1752" y="1142"/>
                    <a:pt x="1553" y="1181"/>
                  </a:cubicBezTo>
                  <a:cubicBezTo>
                    <a:pt x="1354" y="1220"/>
                    <a:pt x="1135" y="1226"/>
                    <a:pt x="949" y="1217"/>
                  </a:cubicBezTo>
                  <a:cubicBezTo>
                    <a:pt x="763" y="1208"/>
                    <a:pt x="571" y="1172"/>
                    <a:pt x="437" y="1126"/>
                  </a:cubicBezTo>
                  <a:cubicBezTo>
                    <a:pt x="303" y="1080"/>
                    <a:pt x="209" y="1001"/>
                    <a:pt x="145" y="943"/>
                  </a:cubicBezTo>
                  <a:cubicBezTo>
                    <a:pt x="81" y="885"/>
                    <a:pt x="72" y="813"/>
                    <a:pt x="53" y="779"/>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7"/>
            <p:cNvSpPr>
              <a:spLocks/>
            </p:cNvSpPr>
            <p:nvPr userDrawn="1"/>
          </p:nvSpPr>
          <p:spPr bwMode="ltGray">
            <a:xfrm>
              <a:off x="3473" y="2703"/>
              <a:ext cx="1961" cy="706"/>
            </a:xfrm>
            <a:custGeom>
              <a:avLst/>
              <a:gdLst>
                <a:gd name="T0" fmla="*/ 6 w 2189"/>
                <a:gd name="T1" fmla="*/ 582 h 788"/>
                <a:gd name="T2" fmla="*/ 128 w 2189"/>
                <a:gd name="T3" fmla="*/ 623 h 788"/>
                <a:gd name="T4" fmla="*/ 512 w 2189"/>
                <a:gd name="T5" fmla="*/ 647 h 788"/>
                <a:gd name="T6" fmla="*/ 890 w 2189"/>
                <a:gd name="T7" fmla="*/ 606 h 788"/>
                <a:gd name="T8" fmla="*/ 1372 w 2189"/>
                <a:gd name="T9" fmla="*/ 434 h 788"/>
                <a:gd name="T10" fmla="*/ 1724 w 2189"/>
                <a:gd name="T11" fmla="*/ 196 h 788"/>
                <a:gd name="T12" fmla="*/ 1938 w 2189"/>
                <a:gd name="T13" fmla="*/ 8 h 788"/>
                <a:gd name="T14" fmla="*/ 1864 w 2189"/>
                <a:gd name="T15" fmla="*/ 147 h 788"/>
                <a:gd name="T16" fmla="*/ 1700 w 2189"/>
                <a:gd name="T17" fmla="*/ 287 h 788"/>
                <a:gd name="T18" fmla="*/ 1356 w 2189"/>
                <a:gd name="T19" fmla="*/ 500 h 788"/>
                <a:gd name="T20" fmla="*/ 931 w 2189"/>
                <a:gd name="T21" fmla="*/ 655 h 788"/>
                <a:gd name="T22" fmla="*/ 529 w 2189"/>
                <a:gd name="T23" fmla="*/ 704 h 788"/>
                <a:gd name="T24" fmla="*/ 88 w 2189"/>
                <a:gd name="T25" fmla="*/ 664 h 788"/>
                <a:gd name="T26" fmla="*/ 6 w 2189"/>
                <a:gd name="T27" fmla="*/ 582 h 7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89"/>
                <a:gd name="T43" fmla="*/ 0 h 788"/>
                <a:gd name="T44" fmla="*/ 2189 w 2189"/>
                <a:gd name="T45" fmla="*/ 788 h 7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89" h="788">
                  <a:moveTo>
                    <a:pt x="7" y="650"/>
                  </a:moveTo>
                  <a:cubicBezTo>
                    <a:pt x="14" y="642"/>
                    <a:pt x="49" y="683"/>
                    <a:pt x="143" y="695"/>
                  </a:cubicBezTo>
                  <a:cubicBezTo>
                    <a:pt x="237" y="707"/>
                    <a:pt x="430" y="725"/>
                    <a:pt x="572" y="722"/>
                  </a:cubicBezTo>
                  <a:cubicBezTo>
                    <a:pt x="714" y="719"/>
                    <a:pt x="833" y="716"/>
                    <a:pt x="993" y="676"/>
                  </a:cubicBezTo>
                  <a:cubicBezTo>
                    <a:pt x="1153" y="636"/>
                    <a:pt x="1377" y="560"/>
                    <a:pt x="1532" y="484"/>
                  </a:cubicBezTo>
                  <a:cubicBezTo>
                    <a:pt x="1687" y="408"/>
                    <a:pt x="1820" y="298"/>
                    <a:pt x="1925" y="219"/>
                  </a:cubicBezTo>
                  <a:cubicBezTo>
                    <a:pt x="2030" y="140"/>
                    <a:pt x="2137" y="18"/>
                    <a:pt x="2163" y="9"/>
                  </a:cubicBezTo>
                  <a:cubicBezTo>
                    <a:pt x="2189" y="0"/>
                    <a:pt x="2125" y="112"/>
                    <a:pt x="2081" y="164"/>
                  </a:cubicBezTo>
                  <a:cubicBezTo>
                    <a:pt x="2037" y="216"/>
                    <a:pt x="1992" y="254"/>
                    <a:pt x="1898" y="320"/>
                  </a:cubicBezTo>
                  <a:cubicBezTo>
                    <a:pt x="1804" y="386"/>
                    <a:pt x="1657" y="489"/>
                    <a:pt x="1514" y="558"/>
                  </a:cubicBezTo>
                  <a:cubicBezTo>
                    <a:pt x="1371" y="627"/>
                    <a:pt x="1193" y="693"/>
                    <a:pt x="1039" y="731"/>
                  </a:cubicBezTo>
                  <a:cubicBezTo>
                    <a:pt x="885" y="769"/>
                    <a:pt x="748" y="784"/>
                    <a:pt x="591" y="786"/>
                  </a:cubicBezTo>
                  <a:cubicBezTo>
                    <a:pt x="434" y="788"/>
                    <a:pt x="195" y="764"/>
                    <a:pt x="98" y="741"/>
                  </a:cubicBezTo>
                  <a:cubicBezTo>
                    <a:pt x="1" y="718"/>
                    <a:pt x="0" y="658"/>
                    <a:pt x="7" y="65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p:cNvSpPr>
              <a:spLocks/>
            </p:cNvSpPr>
            <p:nvPr userDrawn="1"/>
          </p:nvSpPr>
          <p:spPr bwMode="ltGray">
            <a:xfrm>
              <a:off x="4198" y="1089"/>
              <a:ext cx="1273" cy="1017"/>
            </a:xfrm>
            <a:custGeom>
              <a:avLst/>
              <a:gdLst>
                <a:gd name="T0" fmla="*/ 257 w 1421"/>
                <a:gd name="T1" fmla="*/ 285 h 1134"/>
                <a:gd name="T2" fmla="*/ 232 w 1421"/>
                <a:gd name="T3" fmla="*/ 264 h 1134"/>
                <a:gd name="T4" fmla="*/ 192 w 1421"/>
                <a:gd name="T5" fmla="*/ 344 h 1134"/>
                <a:gd name="T6" fmla="*/ 108 w 1421"/>
                <a:gd name="T7" fmla="*/ 379 h 1134"/>
                <a:gd name="T8" fmla="*/ 71 w 1421"/>
                <a:gd name="T9" fmla="*/ 347 h 1134"/>
                <a:gd name="T10" fmla="*/ 41 w 1421"/>
                <a:gd name="T11" fmla="*/ 377 h 1134"/>
                <a:gd name="T12" fmla="*/ 13 w 1421"/>
                <a:gd name="T13" fmla="*/ 407 h 1134"/>
                <a:gd name="T14" fmla="*/ 135 w 1421"/>
                <a:gd name="T15" fmla="*/ 407 h 1134"/>
                <a:gd name="T16" fmla="*/ 41 w 1421"/>
                <a:gd name="T17" fmla="*/ 503 h 1134"/>
                <a:gd name="T18" fmla="*/ 6 w 1421"/>
                <a:gd name="T19" fmla="*/ 587 h 1134"/>
                <a:gd name="T20" fmla="*/ 41 w 1421"/>
                <a:gd name="T21" fmla="*/ 675 h 1134"/>
                <a:gd name="T22" fmla="*/ 76 w 1421"/>
                <a:gd name="T23" fmla="*/ 713 h 1134"/>
                <a:gd name="T24" fmla="*/ 14 w 1421"/>
                <a:gd name="T25" fmla="*/ 737 h 1134"/>
                <a:gd name="T26" fmla="*/ 176 w 1421"/>
                <a:gd name="T27" fmla="*/ 718 h 1134"/>
                <a:gd name="T28" fmla="*/ 73 w 1421"/>
                <a:gd name="T29" fmla="*/ 958 h 1134"/>
                <a:gd name="T30" fmla="*/ 106 w 1421"/>
                <a:gd name="T31" fmla="*/ 987 h 1134"/>
                <a:gd name="T32" fmla="*/ 216 w 1421"/>
                <a:gd name="T33" fmla="*/ 773 h 1134"/>
                <a:gd name="T34" fmla="*/ 264 w 1421"/>
                <a:gd name="T35" fmla="*/ 732 h 1134"/>
                <a:gd name="T36" fmla="*/ 224 w 1421"/>
                <a:gd name="T37" fmla="*/ 656 h 1134"/>
                <a:gd name="T38" fmla="*/ 257 w 1421"/>
                <a:gd name="T39" fmla="*/ 691 h 1134"/>
                <a:gd name="T40" fmla="*/ 546 w 1421"/>
                <a:gd name="T41" fmla="*/ 624 h 1134"/>
                <a:gd name="T42" fmla="*/ 735 w 1421"/>
                <a:gd name="T43" fmla="*/ 726 h 1134"/>
                <a:gd name="T44" fmla="*/ 866 w 1421"/>
                <a:gd name="T45" fmla="*/ 895 h 1134"/>
                <a:gd name="T46" fmla="*/ 893 w 1421"/>
                <a:gd name="T47" fmla="*/ 864 h 1134"/>
                <a:gd name="T48" fmla="*/ 1208 w 1421"/>
                <a:gd name="T49" fmla="*/ 923 h 1134"/>
                <a:gd name="T50" fmla="*/ 1165 w 1421"/>
                <a:gd name="T51" fmla="*/ 861 h 1134"/>
                <a:gd name="T52" fmla="*/ 1197 w 1421"/>
                <a:gd name="T53" fmla="*/ 704 h 1134"/>
                <a:gd name="T54" fmla="*/ 1041 w 1421"/>
                <a:gd name="T55" fmla="*/ 409 h 1134"/>
                <a:gd name="T56" fmla="*/ 902 w 1421"/>
                <a:gd name="T57" fmla="*/ 204 h 1134"/>
                <a:gd name="T58" fmla="*/ 770 w 1421"/>
                <a:gd name="T59" fmla="*/ 89 h 1134"/>
                <a:gd name="T60" fmla="*/ 595 w 1421"/>
                <a:gd name="T61" fmla="*/ 0 h 1134"/>
                <a:gd name="T62" fmla="*/ 623 w 1421"/>
                <a:gd name="T63" fmla="*/ 82 h 1134"/>
                <a:gd name="T64" fmla="*/ 466 w 1421"/>
                <a:gd name="T65" fmla="*/ 13 h 1134"/>
                <a:gd name="T66" fmla="*/ 420 w 1421"/>
                <a:gd name="T67" fmla="*/ 83 h 1134"/>
                <a:gd name="T68" fmla="*/ 385 w 1421"/>
                <a:gd name="T69" fmla="*/ 170 h 1134"/>
                <a:gd name="T70" fmla="*/ 638 w 1421"/>
                <a:gd name="T71" fmla="*/ 210 h 1134"/>
                <a:gd name="T72" fmla="*/ 568 w 1421"/>
                <a:gd name="T73" fmla="*/ 307 h 1134"/>
                <a:gd name="T74" fmla="*/ 506 w 1421"/>
                <a:gd name="T75" fmla="*/ 326 h 1134"/>
                <a:gd name="T76" fmla="*/ 379 w 1421"/>
                <a:gd name="T77" fmla="*/ 285 h 1134"/>
                <a:gd name="T78" fmla="*/ 254 w 1421"/>
                <a:gd name="T79" fmla="*/ 210 h 1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1"/>
                <a:gd name="T121" fmla="*/ 0 h 1134"/>
                <a:gd name="T122" fmla="*/ 1421 w 1421"/>
                <a:gd name="T123" fmla="*/ 1134 h 11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1" h="1134">
                  <a:moveTo>
                    <a:pt x="287" y="273"/>
                  </a:moveTo>
                  <a:lnTo>
                    <a:pt x="287" y="318"/>
                  </a:lnTo>
                  <a:lnTo>
                    <a:pt x="253" y="336"/>
                  </a:lnTo>
                  <a:lnTo>
                    <a:pt x="259" y="294"/>
                  </a:lnTo>
                  <a:lnTo>
                    <a:pt x="223" y="318"/>
                  </a:lnTo>
                  <a:lnTo>
                    <a:pt x="214" y="384"/>
                  </a:lnTo>
                  <a:lnTo>
                    <a:pt x="154" y="396"/>
                  </a:lnTo>
                  <a:lnTo>
                    <a:pt x="121" y="423"/>
                  </a:lnTo>
                  <a:lnTo>
                    <a:pt x="85" y="423"/>
                  </a:lnTo>
                  <a:lnTo>
                    <a:pt x="79" y="387"/>
                  </a:lnTo>
                  <a:lnTo>
                    <a:pt x="46" y="387"/>
                  </a:lnTo>
                  <a:lnTo>
                    <a:pt x="46" y="420"/>
                  </a:lnTo>
                  <a:lnTo>
                    <a:pt x="13" y="426"/>
                  </a:lnTo>
                  <a:lnTo>
                    <a:pt x="15" y="454"/>
                  </a:lnTo>
                  <a:lnTo>
                    <a:pt x="60" y="454"/>
                  </a:lnTo>
                  <a:lnTo>
                    <a:pt x="151" y="454"/>
                  </a:lnTo>
                  <a:lnTo>
                    <a:pt x="105" y="545"/>
                  </a:lnTo>
                  <a:lnTo>
                    <a:pt x="46" y="561"/>
                  </a:lnTo>
                  <a:cubicBezTo>
                    <a:pt x="30" y="571"/>
                    <a:pt x="16" y="588"/>
                    <a:pt x="10" y="603"/>
                  </a:cubicBezTo>
                  <a:cubicBezTo>
                    <a:pt x="4" y="618"/>
                    <a:pt x="0" y="639"/>
                    <a:pt x="7" y="654"/>
                  </a:cubicBezTo>
                  <a:lnTo>
                    <a:pt x="49" y="693"/>
                  </a:lnTo>
                  <a:lnTo>
                    <a:pt x="46" y="753"/>
                  </a:lnTo>
                  <a:lnTo>
                    <a:pt x="76" y="762"/>
                  </a:lnTo>
                  <a:lnTo>
                    <a:pt x="85" y="795"/>
                  </a:lnTo>
                  <a:lnTo>
                    <a:pt x="46" y="792"/>
                  </a:lnTo>
                  <a:lnTo>
                    <a:pt x="16" y="822"/>
                  </a:lnTo>
                  <a:lnTo>
                    <a:pt x="121" y="837"/>
                  </a:lnTo>
                  <a:lnTo>
                    <a:pt x="196" y="801"/>
                  </a:lnTo>
                  <a:lnTo>
                    <a:pt x="166" y="975"/>
                  </a:lnTo>
                  <a:lnTo>
                    <a:pt x="82" y="1068"/>
                  </a:lnTo>
                  <a:cubicBezTo>
                    <a:pt x="65" y="1093"/>
                    <a:pt x="49" y="1116"/>
                    <a:pt x="67" y="1125"/>
                  </a:cubicBezTo>
                  <a:cubicBezTo>
                    <a:pt x="85" y="1134"/>
                    <a:pt x="101" y="1124"/>
                    <a:pt x="118" y="1101"/>
                  </a:cubicBezTo>
                  <a:lnTo>
                    <a:pt x="193" y="957"/>
                  </a:lnTo>
                  <a:lnTo>
                    <a:pt x="241" y="862"/>
                  </a:lnTo>
                  <a:lnTo>
                    <a:pt x="287" y="862"/>
                  </a:lnTo>
                  <a:lnTo>
                    <a:pt x="295" y="816"/>
                  </a:lnTo>
                  <a:lnTo>
                    <a:pt x="256" y="792"/>
                  </a:lnTo>
                  <a:lnTo>
                    <a:pt x="250" y="732"/>
                  </a:lnTo>
                  <a:lnTo>
                    <a:pt x="287" y="726"/>
                  </a:lnTo>
                  <a:lnTo>
                    <a:pt x="287" y="771"/>
                  </a:lnTo>
                  <a:lnTo>
                    <a:pt x="400" y="696"/>
                  </a:lnTo>
                  <a:cubicBezTo>
                    <a:pt x="454" y="684"/>
                    <a:pt x="550" y="687"/>
                    <a:pt x="610" y="696"/>
                  </a:cubicBezTo>
                  <a:cubicBezTo>
                    <a:pt x="670" y="705"/>
                    <a:pt x="728" y="734"/>
                    <a:pt x="763" y="753"/>
                  </a:cubicBezTo>
                  <a:cubicBezTo>
                    <a:pt x="798" y="772"/>
                    <a:pt x="801" y="784"/>
                    <a:pt x="820" y="810"/>
                  </a:cubicBezTo>
                  <a:lnTo>
                    <a:pt x="877" y="908"/>
                  </a:lnTo>
                  <a:lnTo>
                    <a:pt x="967" y="998"/>
                  </a:lnTo>
                  <a:lnTo>
                    <a:pt x="925" y="906"/>
                  </a:lnTo>
                  <a:cubicBezTo>
                    <a:pt x="930" y="900"/>
                    <a:pt x="904" y="939"/>
                    <a:pt x="997" y="963"/>
                  </a:cubicBezTo>
                  <a:cubicBezTo>
                    <a:pt x="1090" y="987"/>
                    <a:pt x="1170" y="1000"/>
                    <a:pt x="1228" y="1011"/>
                  </a:cubicBezTo>
                  <a:lnTo>
                    <a:pt x="1348" y="1029"/>
                  </a:lnTo>
                  <a:lnTo>
                    <a:pt x="1375" y="998"/>
                  </a:lnTo>
                  <a:lnTo>
                    <a:pt x="1300" y="960"/>
                  </a:lnTo>
                  <a:lnTo>
                    <a:pt x="1421" y="953"/>
                  </a:lnTo>
                  <a:lnTo>
                    <a:pt x="1336" y="785"/>
                  </a:lnTo>
                  <a:cubicBezTo>
                    <a:pt x="1307" y="722"/>
                    <a:pt x="1273" y="630"/>
                    <a:pt x="1244" y="575"/>
                  </a:cubicBezTo>
                  <a:cubicBezTo>
                    <a:pt x="1166" y="463"/>
                    <a:pt x="1188" y="486"/>
                    <a:pt x="1162" y="456"/>
                  </a:cubicBezTo>
                  <a:lnTo>
                    <a:pt x="1107" y="383"/>
                  </a:lnTo>
                  <a:lnTo>
                    <a:pt x="1007" y="227"/>
                  </a:lnTo>
                  <a:lnTo>
                    <a:pt x="924" y="154"/>
                  </a:lnTo>
                  <a:lnTo>
                    <a:pt x="860" y="99"/>
                  </a:lnTo>
                  <a:lnTo>
                    <a:pt x="709" y="0"/>
                  </a:lnTo>
                  <a:lnTo>
                    <a:pt x="664" y="0"/>
                  </a:lnTo>
                  <a:lnTo>
                    <a:pt x="730" y="81"/>
                  </a:lnTo>
                  <a:lnTo>
                    <a:pt x="695" y="91"/>
                  </a:lnTo>
                  <a:lnTo>
                    <a:pt x="634" y="24"/>
                  </a:lnTo>
                  <a:lnTo>
                    <a:pt x="520" y="15"/>
                  </a:lnTo>
                  <a:lnTo>
                    <a:pt x="493" y="51"/>
                  </a:lnTo>
                  <a:lnTo>
                    <a:pt x="469" y="93"/>
                  </a:lnTo>
                  <a:lnTo>
                    <a:pt x="436" y="153"/>
                  </a:lnTo>
                  <a:lnTo>
                    <a:pt x="430" y="189"/>
                  </a:lnTo>
                  <a:lnTo>
                    <a:pt x="706" y="186"/>
                  </a:lnTo>
                  <a:lnTo>
                    <a:pt x="712" y="234"/>
                  </a:lnTo>
                  <a:lnTo>
                    <a:pt x="628" y="291"/>
                  </a:lnTo>
                  <a:lnTo>
                    <a:pt x="634" y="342"/>
                  </a:lnTo>
                  <a:lnTo>
                    <a:pt x="574" y="399"/>
                  </a:lnTo>
                  <a:lnTo>
                    <a:pt x="565" y="363"/>
                  </a:lnTo>
                  <a:lnTo>
                    <a:pt x="505" y="366"/>
                  </a:lnTo>
                  <a:cubicBezTo>
                    <a:pt x="481" y="359"/>
                    <a:pt x="448" y="339"/>
                    <a:pt x="423" y="318"/>
                  </a:cubicBezTo>
                  <a:lnTo>
                    <a:pt x="355" y="243"/>
                  </a:lnTo>
                  <a:lnTo>
                    <a:pt x="283" y="234"/>
                  </a:lnTo>
                  <a:lnTo>
                    <a:pt x="287" y="318"/>
                  </a:ln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9"/>
            <p:cNvSpPr>
              <a:spLocks/>
            </p:cNvSpPr>
            <p:nvPr userDrawn="1"/>
          </p:nvSpPr>
          <p:spPr bwMode="ltGray">
            <a:xfrm>
              <a:off x="4408" y="1097"/>
              <a:ext cx="209" cy="188"/>
            </a:xfrm>
            <a:custGeom>
              <a:avLst/>
              <a:gdLst>
                <a:gd name="T0" fmla="*/ 16 w 233"/>
                <a:gd name="T1" fmla="*/ 158 h 210"/>
                <a:gd name="T2" fmla="*/ 0 w 233"/>
                <a:gd name="T3" fmla="*/ 180 h 210"/>
                <a:gd name="T4" fmla="*/ 70 w 233"/>
                <a:gd name="T5" fmla="*/ 188 h 210"/>
                <a:gd name="T6" fmla="*/ 118 w 233"/>
                <a:gd name="T7" fmla="*/ 183 h 210"/>
                <a:gd name="T8" fmla="*/ 132 w 233"/>
                <a:gd name="T9" fmla="*/ 164 h 210"/>
                <a:gd name="T10" fmla="*/ 137 w 233"/>
                <a:gd name="T11" fmla="*/ 99 h 210"/>
                <a:gd name="T12" fmla="*/ 209 w 233"/>
                <a:gd name="T13" fmla="*/ 73 h 210"/>
                <a:gd name="T14" fmla="*/ 143 w 233"/>
                <a:gd name="T15" fmla="*/ 0 h 210"/>
                <a:gd name="T16" fmla="*/ 148 w 233"/>
                <a:gd name="T17" fmla="*/ 43 h 210"/>
                <a:gd name="T18" fmla="*/ 110 w 233"/>
                <a:gd name="T19" fmla="*/ 51 h 210"/>
                <a:gd name="T20" fmla="*/ 105 w 233"/>
                <a:gd name="T21" fmla="*/ 78 h 210"/>
                <a:gd name="T22" fmla="*/ 48 w 233"/>
                <a:gd name="T23" fmla="*/ 70 h 210"/>
                <a:gd name="T24" fmla="*/ 51 w 233"/>
                <a:gd name="T25" fmla="*/ 142 h 210"/>
                <a:gd name="T26" fmla="*/ 16 w 233"/>
                <a:gd name="T27" fmla="*/ 158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10"/>
                <a:gd name="T44" fmla="*/ 233 w 233"/>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10">
                  <a:moveTo>
                    <a:pt x="18" y="177"/>
                  </a:moveTo>
                  <a:lnTo>
                    <a:pt x="0" y="201"/>
                  </a:lnTo>
                  <a:lnTo>
                    <a:pt x="78" y="210"/>
                  </a:lnTo>
                  <a:lnTo>
                    <a:pt x="132" y="204"/>
                  </a:lnTo>
                  <a:lnTo>
                    <a:pt x="147" y="183"/>
                  </a:lnTo>
                  <a:lnTo>
                    <a:pt x="153" y="111"/>
                  </a:lnTo>
                  <a:lnTo>
                    <a:pt x="233" y="82"/>
                  </a:lnTo>
                  <a:lnTo>
                    <a:pt x="159" y="0"/>
                  </a:lnTo>
                  <a:lnTo>
                    <a:pt x="165" y="48"/>
                  </a:lnTo>
                  <a:lnTo>
                    <a:pt x="123" y="57"/>
                  </a:lnTo>
                  <a:lnTo>
                    <a:pt x="117" y="87"/>
                  </a:lnTo>
                  <a:cubicBezTo>
                    <a:pt x="78" y="99"/>
                    <a:pt x="61" y="65"/>
                    <a:pt x="54" y="78"/>
                  </a:cubicBezTo>
                  <a:lnTo>
                    <a:pt x="57" y="159"/>
                  </a:lnTo>
                  <a:lnTo>
                    <a:pt x="18" y="177"/>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0"/>
            <p:cNvSpPr>
              <a:spLocks/>
            </p:cNvSpPr>
            <p:nvPr userDrawn="1"/>
          </p:nvSpPr>
          <p:spPr bwMode="ltGray">
            <a:xfrm>
              <a:off x="4043" y="1045"/>
              <a:ext cx="451" cy="348"/>
            </a:xfrm>
            <a:custGeom>
              <a:avLst/>
              <a:gdLst>
                <a:gd name="T0" fmla="*/ 87 w 504"/>
                <a:gd name="T1" fmla="*/ 329 h 388"/>
                <a:gd name="T2" fmla="*/ 127 w 504"/>
                <a:gd name="T3" fmla="*/ 329 h 388"/>
                <a:gd name="T4" fmla="*/ 207 w 504"/>
                <a:gd name="T5" fmla="*/ 302 h 388"/>
                <a:gd name="T6" fmla="*/ 234 w 504"/>
                <a:gd name="T7" fmla="*/ 302 h 388"/>
                <a:gd name="T8" fmla="*/ 271 w 504"/>
                <a:gd name="T9" fmla="*/ 305 h 388"/>
                <a:gd name="T10" fmla="*/ 290 w 504"/>
                <a:gd name="T11" fmla="*/ 329 h 388"/>
                <a:gd name="T12" fmla="*/ 290 w 504"/>
                <a:gd name="T13" fmla="*/ 289 h 388"/>
                <a:gd name="T14" fmla="*/ 330 w 504"/>
                <a:gd name="T15" fmla="*/ 248 h 388"/>
                <a:gd name="T16" fmla="*/ 370 w 504"/>
                <a:gd name="T17" fmla="*/ 248 h 388"/>
                <a:gd name="T18" fmla="*/ 290 w 504"/>
                <a:gd name="T19" fmla="*/ 207 h 388"/>
                <a:gd name="T20" fmla="*/ 260 w 504"/>
                <a:gd name="T21" fmla="*/ 248 h 388"/>
                <a:gd name="T22" fmla="*/ 168 w 504"/>
                <a:gd name="T23" fmla="*/ 248 h 388"/>
                <a:gd name="T24" fmla="*/ 208 w 504"/>
                <a:gd name="T25" fmla="*/ 207 h 388"/>
                <a:gd name="T26" fmla="*/ 208 w 504"/>
                <a:gd name="T27" fmla="*/ 166 h 388"/>
                <a:gd name="T28" fmla="*/ 249 w 504"/>
                <a:gd name="T29" fmla="*/ 166 h 388"/>
                <a:gd name="T30" fmla="*/ 287 w 504"/>
                <a:gd name="T31" fmla="*/ 146 h 388"/>
                <a:gd name="T32" fmla="*/ 352 w 504"/>
                <a:gd name="T33" fmla="*/ 181 h 388"/>
                <a:gd name="T34" fmla="*/ 392 w 504"/>
                <a:gd name="T35" fmla="*/ 144 h 388"/>
                <a:gd name="T36" fmla="*/ 413 w 504"/>
                <a:gd name="T37" fmla="*/ 95 h 388"/>
                <a:gd name="T38" fmla="*/ 408 w 504"/>
                <a:gd name="T39" fmla="*/ 74 h 388"/>
                <a:gd name="T40" fmla="*/ 451 w 504"/>
                <a:gd name="T41" fmla="*/ 60 h 388"/>
                <a:gd name="T42" fmla="*/ 448 w 504"/>
                <a:gd name="T43" fmla="*/ 30 h 388"/>
                <a:gd name="T44" fmla="*/ 416 w 504"/>
                <a:gd name="T45" fmla="*/ 9 h 388"/>
                <a:gd name="T46" fmla="*/ 317 w 504"/>
                <a:gd name="T47" fmla="*/ 9 h 388"/>
                <a:gd name="T48" fmla="*/ 199 w 504"/>
                <a:gd name="T49" fmla="*/ 65 h 388"/>
                <a:gd name="T50" fmla="*/ 174 w 504"/>
                <a:gd name="T51" fmla="*/ 92 h 388"/>
                <a:gd name="T52" fmla="*/ 132 w 504"/>
                <a:gd name="T53" fmla="*/ 95 h 388"/>
                <a:gd name="T54" fmla="*/ 72 w 504"/>
                <a:gd name="T55" fmla="*/ 117 h 388"/>
                <a:gd name="T56" fmla="*/ 59 w 504"/>
                <a:gd name="T57" fmla="*/ 133 h 388"/>
                <a:gd name="T58" fmla="*/ 47 w 504"/>
                <a:gd name="T59" fmla="*/ 166 h 388"/>
                <a:gd name="T60" fmla="*/ 47 w 504"/>
                <a:gd name="T61" fmla="*/ 207 h 388"/>
                <a:gd name="T62" fmla="*/ 13 w 504"/>
                <a:gd name="T63" fmla="*/ 216 h 388"/>
                <a:gd name="T64" fmla="*/ 13 w 504"/>
                <a:gd name="T65" fmla="*/ 305 h 388"/>
                <a:gd name="T66" fmla="*/ 48 w 504"/>
                <a:gd name="T67" fmla="*/ 305 h 388"/>
                <a:gd name="T68" fmla="*/ 54 w 504"/>
                <a:gd name="T69" fmla="*/ 267 h 388"/>
                <a:gd name="T70" fmla="*/ 132 w 504"/>
                <a:gd name="T71" fmla="*/ 270 h 388"/>
                <a:gd name="T72" fmla="*/ 118 w 504"/>
                <a:gd name="T73" fmla="*/ 297 h 388"/>
                <a:gd name="T74" fmla="*/ 78 w 504"/>
                <a:gd name="T75" fmla="*/ 302 h 388"/>
                <a:gd name="T76" fmla="*/ 87 w 504"/>
                <a:gd name="T77" fmla="*/ 329 h 3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4"/>
                <a:gd name="T118" fmla="*/ 0 h 388"/>
                <a:gd name="T119" fmla="*/ 504 w 504"/>
                <a:gd name="T120" fmla="*/ 388 h 3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4" h="388">
                  <a:moveTo>
                    <a:pt x="97" y="367"/>
                  </a:moveTo>
                  <a:lnTo>
                    <a:pt x="142" y="367"/>
                  </a:lnTo>
                  <a:cubicBezTo>
                    <a:pt x="164" y="362"/>
                    <a:pt x="180" y="340"/>
                    <a:pt x="231" y="337"/>
                  </a:cubicBezTo>
                  <a:cubicBezTo>
                    <a:pt x="282" y="334"/>
                    <a:pt x="244" y="337"/>
                    <a:pt x="261" y="337"/>
                  </a:cubicBezTo>
                  <a:lnTo>
                    <a:pt x="303" y="340"/>
                  </a:lnTo>
                  <a:lnTo>
                    <a:pt x="324" y="367"/>
                  </a:lnTo>
                  <a:lnTo>
                    <a:pt x="324" y="322"/>
                  </a:lnTo>
                  <a:lnTo>
                    <a:pt x="369" y="276"/>
                  </a:lnTo>
                  <a:lnTo>
                    <a:pt x="414" y="276"/>
                  </a:lnTo>
                  <a:lnTo>
                    <a:pt x="324" y="231"/>
                  </a:lnTo>
                  <a:lnTo>
                    <a:pt x="291" y="277"/>
                  </a:lnTo>
                  <a:lnTo>
                    <a:pt x="188" y="276"/>
                  </a:lnTo>
                  <a:lnTo>
                    <a:pt x="233" y="231"/>
                  </a:lnTo>
                  <a:lnTo>
                    <a:pt x="233" y="185"/>
                  </a:lnTo>
                  <a:lnTo>
                    <a:pt x="278" y="185"/>
                  </a:lnTo>
                  <a:lnTo>
                    <a:pt x="321" y="163"/>
                  </a:lnTo>
                  <a:lnTo>
                    <a:pt x="393" y="202"/>
                  </a:lnTo>
                  <a:lnTo>
                    <a:pt x="438" y="160"/>
                  </a:lnTo>
                  <a:lnTo>
                    <a:pt x="462" y="106"/>
                  </a:lnTo>
                  <a:lnTo>
                    <a:pt x="456" y="82"/>
                  </a:lnTo>
                  <a:lnTo>
                    <a:pt x="504" y="67"/>
                  </a:lnTo>
                  <a:lnTo>
                    <a:pt x="501" y="34"/>
                  </a:lnTo>
                  <a:lnTo>
                    <a:pt x="465" y="10"/>
                  </a:lnTo>
                  <a:cubicBezTo>
                    <a:pt x="441" y="6"/>
                    <a:pt x="394" y="0"/>
                    <a:pt x="354" y="10"/>
                  </a:cubicBezTo>
                  <a:cubicBezTo>
                    <a:pt x="306" y="13"/>
                    <a:pt x="248" y="56"/>
                    <a:pt x="222" y="73"/>
                  </a:cubicBezTo>
                  <a:lnTo>
                    <a:pt x="195" y="103"/>
                  </a:lnTo>
                  <a:lnTo>
                    <a:pt x="147" y="106"/>
                  </a:lnTo>
                  <a:lnTo>
                    <a:pt x="81" y="130"/>
                  </a:lnTo>
                  <a:cubicBezTo>
                    <a:pt x="68" y="137"/>
                    <a:pt x="71" y="139"/>
                    <a:pt x="66" y="148"/>
                  </a:cubicBezTo>
                  <a:cubicBezTo>
                    <a:pt x="61" y="157"/>
                    <a:pt x="54" y="171"/>
                    <a:pt x="52" y="185"/>
                  </a:cubicBezTo>
                  <a:cubicBezTo>
                    <a:pt x="38" y="210"/>
                    <a:pt x="58" y="222"/>
                    <a:pt x="52" y="231"/>
                  </a:cubicBezTo>
                  <a:lnTo>
                    <a:pt x="15" y="241"/>
                  </a:lnTo>
                  <a:cubicBezTo>
                    <a:pt x="9" y="259"/>
                    <a:pt x="0" y="292"/>
                    <a:pt x="15" y="340"/>
                  </a:cubicBezTo>
                  <a:cubicBezTo>
                    <a:pt x="30" y="388"/>
                    <a:pt x="46" y="347"/>
                    <a:pt x="54" y="340"/>
                  </a:cubicBezTo>
                  <a:lnTo>
                    <a:pt x="60" y="298"/>
                  </a:lnTo>
                  <a:lnTo>
                    <a:pt x="147" y="301"/>
                  </a:lnTo>
                  <a:lnTo>
                    <a:pt x="132" y="331"/>
                  </a:lnTo>
                  <a:lnTo>
                    <a:pt x="87" y="337"/>
                  </a:lnTo>
                  <a:lnTo>
                    <a:pt x="97" y="367"/>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21"/>
            <p:cNvSpPr>
              <a:spLocks/>
            </p:cNvSpPr>
            <p:nvPr userDrawn="1"/>
          </p:nvSpPr>
          <p:spPr bwMode="ltGray">
            <a:xfrm>
              <a:off x="4118" y="960"/>
              <a:ext cx="174" cy="156"/>
            </a:xfrm>
            <a:custGeom>
              <a:avLst/>
              <a:gdLst>
                <a:gd name="T0" fmla="*/ 0 w 194"/>
                <a:gd name="T1" fmla="*/ 156 h 174"/>
                <a:gd name="T2" fmla="*/ 30 w 194"/>
                <a:gd name="T3" fmla="*/ 121 h 174"/>
                <a:gd name="T4" fmla="*/ 94 w 194"/>
                <a:gd name="T5" fmla="*/ 118 h 174"/>
                <a:gd name="T6" fmla="*/ 124 w 194"/>
                <a:gd name="T7" fmla="*/ 83 h 174"/>
                <a:gd name="T8" fmla="*/ 126 w 194"/>
                <a:gd name="T9" fmla="*/ 62 h 174"/>
                <a:gd name="T10" fmla="*/ 174 w 194"/>
                <a:gd name="T11" fmla="*/ 48 h 174"/>
                <a:gd name="T12" fmla="*/ 151 w 194"/>
                <a:gd name="T13" fmla="*/ 24 h 174"/>
                <a:gd name="T14" fmla="*/ 121 w 194"/>
                <a:gd name="T15" fmla="*/ 27 h 174"/>
                <a:gd name="T16" fmla="*/ 89 w 194"/>
                <a:gd name="T17" fmla="*/ 0 h 174"/>
                <a:gd name="T18" fmla="*/ 65 w 194"/>
                <a:gd name="T19" fmla="*/ 30 h 174"/>
                <a:gd name="T20" fmla="*/ 0 w 194"/>
                <a:gd name="T21" fmla="*/ 78 h 174"/>
                <a:gd name="T22" fmla="*/ 0 w 194"/>
                <a:gd name="T23" fmla="*/ 156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
                <a:gd name="T37" fmla="*/ 0 h 174"/>
                <a:gd name="T38" fmla="*/ 194 w 19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 h="174">
                  <a:moveTo>
                    <a:pt x="0" y="174"/>
                  </a:moveTo>
                  <a:lnTo>
                    <a:pt x="33" y="135"/>
                  </a:lnTo>
                  <a:lnTo>
                    <a:pt x="105" y="132"/>
                  </a:lnTo>
                  <a:lnTo>
                    <a:pt x="138" y="93"/>
                  </a:lnTo>
                  <a:lnTo>
                    <a:pt x="141" y="69"/>
                  </a:lnTo>
                  <a:lnTo>
                    <a:pt x="194" y="54"/>
                  </a:lnTo>
                  <a:lnTo>
                    <a:pt x="168" y="27"/>
                  </a:lnTo>
                  <a:lnTo>
                    <a:pt x="135" y="30"/>
                  </a:lnTo>
                  <a:lnTo>
                    <a:pt x="99" y="0"/>
                  </a:lnTo>
                  <a:lnTo>
                    <a:pt x="72" y="33"/>
                  </a:lnTo>
                  <a:lnTo>
                    <a:pt x="0" y="87"/>
                  </a:lnTo>
                  <a:lnTo>
                    <a:pt x="0" y="174"/>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22"/>
            <p:cNvSpPr>
              <a:spLocks/>
            </p:cNvSpPr>
            <p:nvPr userDrawn="1"/>
          </p:nvSpPr>
          <p:spPr bwMode="ltGray">
            <a:xfrm>
              <a:off x="2789" y="967"/>
              <a:ext cx="1460" cy="1790"/>
            </a:xfrm>
            <a:custGeom>
              <a:avLst/>
              <a:gdLst>
                <a:gd name="T0" fmla="*/ 950 w 1630"/>
                <a:gd name="T1" fmla="*/ 8 h 1996"/>
                <a:gd name="T2" fmla="*/ 777 w 1630"/>
                <a:gd name="T3" fmla="*/ 74 h 1996"/>
                <a:gd name="T4" fmla="*/ 500 w 1630"/>
                <a:gd name="T5" fmla="*/ 247 h 1996"/>
                <a:gd name="T6" fmla="*/ 238 w 1630"/>
                <a:gd name="T7" fmla="*/ 542 h 1996"/>
                <a:gd name="T8" fmla="*/ 99 w 1630"/>
                <a:gd name="T9" fmla="*/ 804 h 1996"/>
                <a:gd name="T10" fmla="*/ 9 w 1630"/>
                <a:gd name="T11" fmla="*/ 1140 h 1996"/>
                <a:gd name="T12" fmla="*/ 17 w 1630"/>
                <a:gd name="T13" fmla="*/ 1484 h 1996"/>
                <a:gd name="T14" fmla="*/ 65 w 1630"/>
                <a:gd name="T15" fmla="*/ 1602 h 1996"/>
                <a:gd name="T16" fmla="*/ 130 w 1630"/>
                <a:gd name="T17" fmla="*/ 1658 h 1996"/>
                <a:gd name="T18" fmla="*/ 170 w 1630"/>
                <a:gd name="T19" fmla="*/ 1790 h 1996"/>
                <a:gd name="T20" fmla="*/ 192 w 1630"/>
                <a:gd name="T21" fmla="*/ 1728 h 1996"/>
                <a:gd name="T22" fmla="*/ 224 w 1630"/>
                <a:gd name="T23" fmla="*/ 1631 h 1996"/>
                <a:gd name="T24" fmla="*/ 248 w 1630"/>
                <a:gd name="T25" fmla="*/ 1462 h 1996"/>
                <a:gd name="T26" fmla="*/ 339 w 1630"/>
                <a:gd name="T27" fmla="*/ 1368 h 1996"/>
                <a:gd name="T28" fmla="*/ 345 w 1630"/>
                <a:gd name="T29" fmla="*/ 1454 h 1996"/>
                <a:gd name="T30" fmla="*/ 353 w 1630"/>
                <a:gd name="T31" fmla="*/ 1521 h 1996"/>
                <a:gd name="T32" fmla="*/ 315 w 1630"/>
                <a:gd name="T33" fmla="*/ 1645 h 1996"/>
                <a:gd name="T34" fmla="*/ 425 w 1630"/>
                <a:gd name="T35" fmla="*/ 1443 h 1996"/>
                <a:gd name="T36" fmla="*/ 471 w 1630"/>
                <a:gd name="T37" fmla="*/ 1349 h 1996"/>
                <a:gd name="T38" fmla="*/ 675 w 1630"/>
                <a:gd name="T39" fmla="*/ 1351 h 1996"/>
                <a:gd name="T40" fmla="*/ 737 w 1630"/>
                <a:gd name="T41" fmla="*/ 1311 h 1996"/>
                <a:gd name="T42" fmla="*/ 716 w 1630"/>
                <a:gd name="T43" fmla="*/ 1389 h 1996"/>
                <a:gd name="T44" fmla="*/ 777 w 1630"/>
                <a:gd name="T45" fmla="*/ 1464 h 1996"/>
                <a:gd name="T46" fmla="*/ 826 w 1630"/>
                <a:gd name="T47" fmla="*/ 1311 h 1996"/>
                <a:gd name="T48" fmla="*/ 683 w 1630"/>
                <a:gd name="T49" fmla="*/ 1217 h 1996"/>
                <a:gd name="T50" fmla="*/ 584 w 1630"/>
                <a:gd name="T51" fmla="*/ 1155 h 1996"/>
                <a:gd name="T52" fmla="*/ 600 w 1630"/>
                <a:gd name="T53" fmla="*/ 1099 h 1996"/>
                <a:gd name="T54" fmla="*/ 689 w 1630"/>
                <a:gd name="T55" fmla="*/ 1058 h 1996"/>
                <a:gd name="T56" fmla="*/ 858 w 1630"/>
                <a:gd name="T57" fmla="*/ 991 h 1996"/>
                <a:gd name="T58" fmla="*/ 933 w 1630"/>
                <a:gd name="T59" fmla="*/ 1036 h 1996"/>
                <a:gd name="T60" fmla="*/ 1027 w 1630"/>
                <a:gd name="T61" fmla="*/ 1037 h 1996"/>
                <a:gd name="T62" fmla="*/ 1129 w 1630"/>
                <a:gd name="T63" fmla="*/ 1034 h 1996"/>
                <a:gd name="T64" fmla="*/ 1027 w 1630"/>
                <a:gd name="T65" fmla="*/ 1338 h 1996"/>
                <a:gd name="T66" fmla="*/ 1129 w 1630"/>
                <a:gd name="T67" fmla="*/ 1265 h 1996"/>
                <a:gd name="T68" fmla="*/ 1146 w 1630"/>
                <a:gd name="T69" fmla="*/ 1160 h 1996"/>
                <a:gd name="T70" fmla="*/ 1240 w 1630"/>
                <a:gd name="T71" fmla="*/ 1093 h 1996"/>
                <a:gd name="T72" fmla="*/ 1272 w 1630"/>
                <a:gd name="T73" fmla="*/ 1018 h 1996"/>
                <a:gd name="T74" fmla="*/ 1390 w 1630"/>
                <a:gd name="T75" fmla="*/ 1004 h 1996"/>
                <a:gd name="T76" fmla="*/ 1449 w 1630"/>
                <a:gd name="T77" fmla="*/ 934 h 1996"/>
                <a:gd name="T78" fmla="*/ 1393 w 1630"/>
                <a:gd name="T79" fmla="*/ 929 h 1996"/>
                <a:gd name="T80" fmla="*/ 1328 w 1630"/>
                <a:gd name="T81" fmla="*/ 859 h 1996"/>
                <a:gd name="T82" fmla="*/ 1191 w 1630"/>
                <a:gd name="T83" fmla="*/ 797 h 1996"/>
                <a:gd name="T84" fmla="*/ 1054 w 1630"/>
                <a:gd name="T85" fmla="*/ 819 h 1996"/>
                <a:gd name="T86" fmla="*/ 925 w 1630"/>
                <a:gd name="T87" fmla="*/ 671 h 1996"/>
                <a:gd name="T88" fmla="*/ 869 w 1630"/>
                <a:gd name="T89" fmla="*/ 649 h 1996"/>
                <a:gd name="T90" fmla="*/ 931 w 1630"/>
                <a:gd name="T91" fmla="*/ 606 h 1996"/>
                <a:gd name="T92" fmla="*/ 877 w 1630"/>
                <a:gd name="T93" fmla="*/ 566 h 1996"/>
                <a:gd name="T94" fmla="*/ 818 w 1630"/>
                <a:gd name="T95" fmla="*/ 531 h 1996"/>
                <a:gd name="T96" fmla="*/ 771 w 1630"/>
                <a:gd name="T97" fmla="*/ 466 h 1996"/>
                <a:gd name="T98" fmla="*/ 777 w 1630"/>
                <a:gd name="T99" fmla="*/ 399 h 1996"/>
                <a:gd name="T100" fmla="*/ 890 w 1630"/>
                <a:gd name="T101" fmla="*/ 431 h 1996"/>
                <a:gd name="T102" fmla="*/ 818 w 1630"/>
                <a:gd name="T103" fmla="*/ 391 h 1996"/>
                <a:gd name="T104" fmla="*/ 823 w 1630"/>
                <a:gd name="T105" fmla="*/ 351 h 1996"/>
                <a:gd name="T106" fmla="*/ 925 w 1630"/>
                <a:gd name="T107" fmla="*/ 300 h 1996"/>
                <a:gd name="T108" fmla="*/ 939 w 1630"/>
                <a:gd name="T109" fmla="*/ 248 h 1996"/>
                <a:gd name="T110" fmla="*/ 1011 w 1630"/>
                <a:gd name="T111" fmla="*/ 222 h 1996"/>
                <a:gd name="T112" fmla="*/ 1052 w 1630"/>
                <a:gd name="T113" fmla="*/ 122 h 1996"/>
                <a:gd name="T114" fmla="*/ 1057 w 1630"/>
                <a:gd name="T115" fmla="*/ 12 h 19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0"/>
                <a:gd name="T175" fmla="*/ 0 h 1996"/>
                <a:gd name="T176" fmla="*/ 1630 w 1630"/>
                <a:gd name="T177" fmla="*/ 1996 h 19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0" h="1996">
                  <a:moveTo>
                    <a:pt x="1125" y="0"/>
                  </a:moveTo>
                  <a:lnTo>
                    <a:pt x="1061" y="9"/>
                  </a:lnTo>
                  <a:lnTo>
                    <a:pt x="952" y="52"/>
                  </a:lnTo>
                  <a:lnTo>
                    <a:pt x="868" y="82"/>
                  </a:lnTo>
                  <a:lnTo>
                    <a:pt x="768" y="137"/>
                  </a:lnTo>
                  <a:lnTo>
                    <a:pt x="558" y="275"/>
                  </a:lnTo>
                  <a:lnTo>
                    <a:pt x="403" y="430"/>
                  </a:lnTo>
                  <a:lnTo>
                    <a:pt x="266" y="604"/>
                  </a:lnTo>
                  <a:cubicBezTo>
                    <a:pt x="226" y="660"/>
                    <a:pt x="189" y="720"/>
                    <a:pt x="163" y="769"/>
                  </a:cubicBezTo>
                  <a:cubicBezTo>
                    <a:pt x="135" y="828"/>
                    <a:pt x="129" y="844"/>
                    <a:pt x="110" y="896"/>
                  </a:cubicBezTo>
                  <a:lnTo>
                    <a:pt x="46" y="1079"/>
                  </a:lnTo>
                  <a:lnTo>
                    <a:pt x="10" y="1271"/>
                  </a:lnTo>
                  <a:lnTo>
                    <a:pt x="0" y="1445"/>
                  </a:lnTo>
                  <a:lnTo>
                    <a:pt x="19" y="1655"/>
                  </a:lnTo>
                  <a:lnTo>
                    <a:pt x="58" y="1735"/>
                  </a:lnTo>
                  <a:lnTo>
                    <a:pt x="73" y="1786"/>
                  </a:lnTo>
                  <a:lnTo>
                    <a:pt x="103" y="1777"/>
                  </a:lnTo>
                  <a:lnTo>
                    <a:pt x="145" y="1849"/>
                  </a:lnTo>
                  <a:lnTo>
                    <a:pt x="157" y="1957"/>
                  </a:lnTo>
                  <a:lnTo>
                    <a:pt x="190" y="1996"/>
                  </a:lnTo>
                  <a:lnTo>
                    <a:pt x="247" y="1993"/>
                  </a:lnTo>
                  <a:lnTo>
                    <a:pt x="214" y="1927"/>
                  </a:lnTo>
                  <a:lnTo>
                    <a:pt x="199" y="1834"/>
                  </a:lnTo>
                  <a:lnTo>
                    <a:pt x="250" y="1819"/>
                  </a:lnTo>
                  <a:lnTo>
                    <a:pt x="253" y="1705"/>
                  </a:lnTo>
                  <a:lnTo>
                    <a:pt x="277" y="1630"/>
                  </a:lnTo>
                  <a:lnTo>
                    <a:pt x="286" y="1591"/>
                  </a:lnTo>
                  <a:lnTo>
                    <a:pt x="379" y="1525"/>
                  </a:lnTo>
                  <a:lnTo>
                    <a:pt x="325" y="1627"/>
                  </a:lnTo>
                  <a:lnTo>
                    <a:pt x="385" y="1621"/>
                  </a:lnTo>
                  <a:lnTo>
                    <a:pt x="358" y="1666"/>
                  </a:lnTo>
                  <a:cubicBezTo>
                    <a:pt x="359" y="1678"/>
                    <a:pt x="395" y="1678"/>
                    <a:pt x="394" y="1696"/>
                  </a:cubicBezTo>
                  <a:cubicBezTo>
                    <a:pt x="393" y="1714"/>
                    <a:pt x="359" y="1754"/>
                    <a:pt x="352" y="1777"/>
                  </a:cubicBezTo>
                  <a:cubicBezTo>
                    <a:pt x="345" y="1800"/>
                    <a:pt x="330" y="1841"/>
                    <a:pt x="352" y="1834"/>
                  </a:cubicBezTo>
                  <a:cubicBezTo>
                    <a:pt x="374" y="1827"/>
                    <a:pt x="464" y="1769"/>
                    <a:pt x="484" y="1732"/>
                  </a:cubicBezTo>
                  <a:lnTo>
                    <a:pt x="475" y="1609"/>
                  </a:lnTo>
                  <a:lnTo>
                    <a:pt x="517" y="1558"/>
                  </a:lnTo>
                  <a:lnTo>
                    <a:pt x="526" y="1504"/>
                  </a:lnTo>
                  <a:lnTo>
                    <a:pt x="568" y="1570"/>
                  </a:lnTo>
                  <a:lnTo>
                    <a:pt x="754" y="1507"/>
                  </a:lnTo>
                  <a:lnTo>
                    <a:pt x="748" y="1438"/>
                  </a:lnTo>
                  <a:lnTo>
                    <a:pt x="823" y="1462"/>
                  </a:lnTo>
                  <a:lnTo>
                    <a:pt x="844" y="1513"/>
                  </a:lnTo>
                  <a:lnTo>
                    <a:pt x="799" y="1549"/>
                  </a:lnTo>
                  <a:cubicBezTo>
                    <a:pt x="793" y="1567"/>
                    <a:pt x="793" y="1585"/>
                    <a:pt x="808" y="1624"/>
                  </a:cubicBezTo>
                  <a:cubicBezTo>
                    <a:pt x="823" y="1663"/>
                    <a:pt x="859" y="1649"/>
                    <a:pt x="868" y="1633"/>
                  </a:cubicBezTo>
                  <a:lnTo>
                    <a:pt x="865" y="1528"/>
                  </a:lnTo>
                  <a:lnTo>
                    <a:pt x="922" y="1462"/>
                  </a:lnTo>
                  <a:lnTo>
                    <a:pt x="826" y="1417"/>
                  </a:lnTo>
                  <a:lnTo>
                    <a:pt x="763" y="1357"/>
                  </a:lnTo>
                  <a:lnTo>
                    <a:pt x="742" y="1300"/>
                  </a:lnTo>
                  <a:lnTo>
                    <a:pt x="652" y="1288"/>
                  </a:lnTo>
                  <a:lnTo>
                    <a:pt x="664" y="1255"/>
                  </a:lnTo>
                  <a:lnTo>
                    <a:pt x="670" y="1225"/>
                  </a:lnTo>
                  <a:lnTo>
                    <a:pt x="733" y="1222"/>
                  </a:lnTo>
                  <a:lnTo>
                    <a:pt x="769" y="1180"/>
                  </a:lnTo>
                  <a:lnTo>
                    <a:pt x="835" y="1090"/>
                  </a:lnTo>
                  <a:lnTo>
                    <a:pt x="958" y="1105"/>
                  </a:lnTo>
                  <a:lnTo>
                    <a:pt x="991" y="1153"/>
                  </a:lnTo>
                  <a:lnTo>
                    <a:pt x="1042" y="1155"/>
                  </a:lnTo>
                  <a:lnTo>
                    <a:pt x="1105" y="1090"/>
                  </a:lnTo>
                  <a:lnTo>
                    <a:pt x="1147" y="1156"/>
                  </a:lnTo>
                  <a:lnTo>
                    <a:pt x="1216" y="1132"/>
                  </a:lnTo>
                  <a:lnTo>
                    <a:pt x="1261" y="1153"/>
                  </a:lnTo>
                  <a:lnTo>
                    <a:pt x="1147" y="1360"/>
                  </a:lnTo>
                  <a:lnTo>
                    <a:pt x="1147" y="1492"/>
                  </a:lnTo>
                  <a:lnTo>
                    <a:pt x="1189" y="1492"/>
                  </a:lnTo>
                  <a:lnTo>
                    <a:pt x="1261" y="1411"/>
                  </a:lnTo>
                  <a:lnTo>
                    <a:pt x="1258" y="1327"/>
                  </a:lnTo>
                  <a:lnTo>
                    <a:pt x="1279" y="1294"/>
                  </a:lnTo>
                  <a:lnTo>
                    <a:pt x="1294" y="1243"/>
                  </a:lnTo>
                  <a:lnTo>
                    <a:pt x="1384" y="1219"/>
                  </a:lnTo>
                  <a:lnTo>
                    <a:pt x="1372" y="1162"/>
                  </a:lnTo>
                  <a:lnTo>
                    <a:pt x="1420" y="1135"/>
                  </a:lnTo>
                  <a:lnTo>
                    <a:pt x="1459" y="1117"/>
                  </a:lnTo>
                  <a:lnTo>
                    <a:pt x="1552" y="1120"/>
                  </a:lnTo>
                  <a:lnTo>
                    <a:pt x="1591" y="1063"/>
                  </a:lnTo>
                  <a:lnTo>
                    <a:pt x="1618" y="1042"/>
                  </a:lnTo>
                  <a:lnTo>
                    <a:pt x="1630" y="1024"/>
                  </a:lnTo>
                  <a:lnTo>
                    <a:pt x="1555" y="1036"/>
                  </a:lnTo>
                  <a:lnTo>
                    <a:pt x="1555" y="985"/>
                  </a:lnTo>
                  <a:lnTo>
                    <a:pt x="1483" y="958"/>
                  </a:lnTo>
                  <a:lnTo>
                    <a:pt x="1459" y="985"/>
                  </a:lnTo>
                  <a:lnTo>
                    <a:pt x="1330" y="889"/>
                  </a:lnTo>
                  <a:lnTo>
                    <a:pt x="1276" y="931"/>
                  </a:lnTo>
                  <a:lnTo>
                    <a:pt x="1177" y="913"/>
                  </a:lnTo>
                  <a:lnTo>
                    <a:pt x="1186" y="841"/>
                  </a:lnTo>
                  <a:lnTo>
                    <a:pt x="1033" y="748"/>
                  </a:lnTo>
                  <a:lnTo>
                    <a:pt x="970" y="763"/>
                  </a:lnTo>
                  <a:lnTo>
                    <a:pt x="970" y="724"/>
                  </a:lnTo>
                  <a:lnTo>
                    <a:pt x="1003" y="685"/>
                  </a:lnTo>
                  <a:lnTo>
                    <a:pt x="1039" y="676"/>
                  </a:lnTo>
                  <a:lnTo>
                    <a:pt x="1006" y="619"/>
                  </a:lnTo>
                  <a:lnTo>
                    <a:pt x="979" y="631"/>
                  </a:lnTo>
                  <a:lnTo>
                    <a:pt x="979" y="574"/>
                  </a:lnTo>
                  <a:lnTo>
                    <a:pt x="913" y="592"/>
                  </a:lnTo>
                  <a:lnTo>
                    <a:pt x="904" y="514"/>
                  </a:lnTo>
                  <a:lnTo>
                    <a:pt x="861" y="520"/>
                  </a:lnTo>
                  <a:lnTo>
                    <a:pt x="816" y="430"/>
                  </a:lnTo>
                  <a:lnTo>
                    <a:pt x="868" y="445"/>
                  </a:lnTo>
                  <a:lnTo>
                    <a:pt x="910" y="484"/>
                  </a:lnTo>
                  <a:lnTo>
                    <a:pt x="994" y="481"/>
                  </a:lnTo>
                  <a:lnTo>
                    <a:pt x="967" y="433"/>
                  </a:lnTo>
                  <a:lnTo>
                    <a:pt x="913" y="436"/>
                  </a:lnTo>
                  <a:lnTo>
                    <a:pt x="877" y="400"/>
                  </a:lnTo>
                  <a:lnTo>
                    <a:pt x="919" y="391"/>
                  </a:lnTo>
                  <a:lnTo>
                    <a:pt x="970" y="397"/>
                  </a:lnTo>
                  <a:lnTo>
                    <a:pt x="1033" y="334"/>
                  </a:lnTo>
                  <a:lnTo>
                    <a:pt x="1000" y="289"/>
                  </a:lnTo>
                  <a:lnTo>
                    <a:pt x="1048" y="277"/>
                  </a:lnTo>
                  <a:lnTo>
                    <a:pt x="1144" y="283"/>
                  </a:lnTo>
                  <a:lnTo>
                    <a:pt x="1129" y="247"/>
                  </a:lnTo>
                  <a:lnTo>
                    <a:pt x="1171" y="205"/>
                  </a:lnTo>
                  <a:lnTo>
                    <a:pt x="1174" y="136"/>
                  </a:lnTo>
                  <a:lnTo>
                    <a:pt x="1222" y="46"/>
                  </a:lnTo>
                  <a:lnTo>
                    <a:pt x="1180" y="13"/>
                  </a:lnTo>
                  <a:lnTo>
                    <a:pt x="1125"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3"/>
            <p:cNvSpPr>
              <a:spLocks/>
            </p:cNvSpPr>
            <p:nvPr userDrawn="1"/>
          </p:nvSpPr>
          <p:spPr bwMode="ltGray">
            <a:xfrm>
              <a:off x="3747" y="3265"/>
              <a:ext cx="400" cy="295"/>
            </a:xfrm>
            <a:custGeom>
              <a:avLst/>
              <a:gdLst>
                <a:gd name="T0" fmla="*/ 0 w 446"/>
                <a:gd name="T1" fmla="*/ 145 h 329"/>
                <a:gd name="T2" fmla="*/ 0 w 446"/>
                <a:gd name="T3" fmla="*/ 231 h 329"/>
                <a:gd name="T4" fmla="*/ 98 w 446"/>
                <a:gd name="T5" fmla="*/ 265 h 329"/>
                <a:gd name="T6" fmla="*/ 164 w 446"/>
                <a:gd name="T7" fmla="*/ 277 h 329"/>
                <a:gd name="T8" fmla="*/ 215 w 446"/>
                <a:gd name="T9" fmla="*/ 285 h 329"/>
                <a:gd name="T10" fmla="*/ 285 w 446"/>
                <a:gd name="T11" fmla="*/ 293 h 329"/>
                <a:gd name="T12" fmla="*/ 371 w 446"/>
                <a:gd name="T13" fmla="*/ 291 h 329"/>
                <a:gd name="T14" fmla="*/ 383 w 446"/>
                <a:gd name="T15" fmla="*/ 265 h 329"/>
                <a:gd name="T16" fmla="*/ 343 w 446"/>
                <a:gd name="T17" fmla="*/ 224 h 329"/>
                <a:gd name="T18" fmla="*/ 343 w 446"/>
                <a:gd name="T19" fmla="*/ 183 h 329"/>
                <a:gd name="T20" fmla="*/ 277 w 446"/>
                <a:gd name="T21" fmla="*/ 143 h 329"/>
                <a:gd name="T22" fmla="*/ 283 w 446"/>
                <a:gd name="T23" fmla="*/ 81 h 329"/>
                <a:gd name="T24" fmla="*/ 229 w 446"/>
                <a:gd name="T25" fmla="*/ 51 h 329"/>
                <a:gd name="T26" fmla="*/ 221 w 446"/>
                <a:gd name="T27" fmla="*/ 102 h 329"/>
                <a:gd name="T28" fmla="*/ 183 w 446"/>
                <a:gd name="T29" fmla="*/ 75 h 329"/>
                <a:gd name="T30" fmla="*/ 151 w 446"/>
                <a:gd name="T31" fmla="*/ 89 h 329"/>
                <a:gd name="T32" fmla="*/ 161 w 446"/>
                <a:gd name="T33" fmla="*/ 43 h 329"/>
                <a:gd name="T34" fmla="*/ 100 w 446"/>
                <a:gd name="T35" fmla="*/ 32 h 329"/>
                <a:gd name="T36" fmla="*/ 98 w 446"/>
                <a:gd name="T37" fmla="*/ 102 h 329"/>
                <a:gd name="T38" fmla="*/ 129 w 446"/>
                <a:gd name="T39" fmla="*/ 167 h 329"/>
                <a:gd name="T40" fmla="*/ 67 w 446"/>
                <a:gd name="T41" fmla="*/ 175 h 329"/>
                <a:gd name="T42" fmla="*/ 32 w 446"/>
                <a:gd name="T43" fmla="*/ 145 h 329"/>
                <a:gd name="T44" fmla="*/ 0 w 446"/>
                <a:gd name="T45" fmla="*/ 145 h 3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329"/>
                <a:gd name="T71" fmla="*/ 446 w 446"/>
                <a:gd name="T72" fmla="*/ 329 h 3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329">
                  <a:moveTo>
                    <a:pt x="0" y="162"/>
                  </a:moveTo>
                  <a:lnTo>
                    <a:pt x="0" y="258"/>
                  </a:lnTo>
                  <a:lnTo>
                    <a:pt x="109" y="295"/>
                  </a:lnTo>
                  <a:lnTo>
                    <a:pt x="183" y="309"/>
                  </a:lnTo>
                  <a:lnTo>
                    <a:pt x="240" y="318"/>
                  </a:lnTo>
                  <a:lnTo>
                    <a:pt x="318" y="327"/>
                  </a:lnTo>
                  <a:lnTo>
                    <a:pt x="414" y="324"/>
                  </a:lnTo>
                  <a:cubicBezTo>
                    <a:pt x="432" y="319"/>
                    <a:pt x="446" y="329"/>
                    <a:pt x="427" y="295"/>
                  </a:cubicBezTo>
                  <a:cubicBezTo>
                    <a:pt x="408" y="261"/>
                    <a:pt x="389" y="265"/>
                    <a:pt x="382" y="250"/>
                  </a:cubicBezTo>
                  <a:lnTo>
                    <a:pt x="382" y="204"/>
                  </a:lnTo>
                  <a:lnTo>
                    <a:pt x="309" y="159"/>
                  </a:lnTo>
                  <a:cubicBezTo>
                    <a:pt x="298" y="140"/>
                    <a:pt x="333" y="144"/>
                    <a:pt x="315" y="90"/>
                  </a:cubicBezTo>
                  <a:cubicBezTo>
                    <a:pt x="297" y="36"/>
                    <a:pt x="266" y="53"/>
                    <a:pt x="255" y="57"/>
                  </a:cubicBezTo>
                  <a:lnTo>
                    <a:pt x="246" y="114"/>
                  </a:lnTo>
                  <a:lnTo>
                    <a:pt x="204" y="84"/>
                  </a:lnTo>
                  <a:lnTo>
                    <a:pt x="168" y="99"/>
                  </a:lnTo>
                  <a:lnTo>
                    <a:pt x="180" y="48"/>
                  </a:lnTo>
                  <a:cubicBezTo>
                    <a:pt x="171" y="38"/>
                    <a:pt x="135" y="0"/>
                    <a:pt x="111" y="36"/>
                  </a:cubicBezTo>
                  <a:cubicBezTo>
                    <a:pt x="87" y="72"/>
                    <a:pt x="104" y="89"/>
                    <a:pt x="109" y="114"/>
                  </a:cubicBezTo>
                  <a:lnTo>
                    <a:pt x="144" y="186"/>
                  </a:lnTo>
                  <a:lnTo>
                    <a:pt x="75" y="195"/>
                  </a:lnTo>
                  <a:lnTo>
                    <a:pt x="36" y="162"/>
                  </a:lnTo>
                  <a:lnTo>
                    <a:pt x="0" y="162"/>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24"/>
            <p:cNvSpPr>
              <a:spLocks/>
            </p:cNvSpPr>
            <p:nvPr userDrawn="1"/>
          </p:nvSpPr>
          <p:spPr bwMode="ltGray">
            <a:xfrm>
              <a:off x="3653" y="3182"/>
              <a:ext cx="395" cy="131"/>
            </a:xfrm>
            <a:custGeom>
              <a:avLst/>
              <a:gdLst>
                <a:gd name="T0" fmla="*/ 5 w 441"/>
                <a:gd name="T1" fmla="*/ 70 h 146"/>
                <a:gd name="T2" fmla="*/ 54 w 441"/>
                <a:gd name="T3" fmla="*/ 127 h 146"/>
                <a:gd name="T4" fmla="*/ 151 w 441"/>
                <a:gd name="T5" fmla="*/ 99 h 146"/>
                <a:gd name="T6" fmla="*/ 193 w 441"/>
                <a:gd name="T7" fmla="*/ 59 h 146"/>
                <a:gd name="T8" fmla="*/ 233 w 441"/>
                <a:gd name="T9" fmla="*/ 99 h 146"/>
                <a:gd name="T10" fmla="*/ 271 w 441"/>
                <a:gd name="T11" fmla="*/ 89 h 146"/>
                <a:gd name="T12" fmla="*/ 314 w 441"/>
                <a:gd name="T13" fmla="*/ 99 h 146"/>
                <a:gd name="T14" fmla="*/ 314 w 441"/>
                <a:gd name="T15" fmla="*/ 57 h 146"/>
                <a:gd name="T16" fmla="*/ 344 w 441"/>
                <a:gd name="T17" fmla="*/ 27 h 146"/>
                <a:gd name="T18" fmla="*/ 360 w 441"/>
                <a:gd name="T19" fmla="*/ 54 h 146"/>
                <a:gd name="T20" fmla="*/ 384 w 441"/>
                <a:gd name="T21" fmla="*/ 16 h 146"/>
                <a:gd name="T22" fmla="*/ 339 w 441"/>
                <a:gd name="T23" fmla="*/ 0 h 146"/>
                <a:gd name="T24" fmla="*/ 273 w 441"/>
                <a:gd name="T25" fmla="*/ 57 h 146"/>
                <a:gd name="T26" fmla="*/ 212 w 441"/>
                <a:gd name="T27" fmla="*/ 11 h 146"/>
                <a:gd name="T28" fmla="*/ 172 w 441"/>
                <a:gd name="T29" fmla="*/ 48 h 146"/>
                <a:gd name="T30" fmla="*/ 129 w 441"/>
                <a:gd name="T31" fmla="*/ 67 h 146"/>
                <a:gd name="T32" fmla="*/ 116 w 441"/>
                <a:gd name="T33" fmla="*/ 75 h 146"/>
                <a:gd name="T34" fmla="*/ 97 w 441"/>
                <a:gd name="T35" fmla="*/ 70 h 146"/>
                <a:gd name="T36" fmla="*/ 54 w 441"/>
                <a:gd name="T37" fmla="*/ 48 h 146"/>
                <a:gd name="T38" fmla="*/ 5 w 441"/>
                <a:gd name="T39" fmla="*/ 70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1"/>
                <a:gd name="T61" fmla="*/ 0 h 146"/>
                <a:gd name="T62" fmla="*/ 441 w 441"/>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1" h="146">
                  <a:moveTo>
                    <a:pt x="6" y="78"/>
                  </a:moveTo>
                  <a:cubicBezTo>
                    <a:pt x="0" y="90"/>
                    <a:pt x="33" y="136"/>
                    <a:pt x="60" y="141"/>
                  </a:cubicBezTo>
                  <a:cubicBezTo>
                    <a:pt x="87" y="146"/>
                    <a:pt x="143" y="123"/>
                    <a:pt x="169" y="110"/>
                  </a:cubicBezTo>
                  <a:lnTo>
                    <a:pt x="216" y="66"/>
                  </a:lnTo>
                  <a:lnTo>
                    <a:pt x="260" y="110"/>
                  </a:lnTo>
                  <a:lnTo>
                    <a:pt x="303" y="99"/>
                  </a:lnTo>
                  <a:lnTo>
                    <a:pt x="351" y="110"/>
                  </a:lnTo>
                  <a:lnTo>
                    <a:pt x="351" y="64"/>
                  </a:lnTo>
                  <a:lnTo>
                    <a:pt x="384" y="30"/>
                  </a:lnTo>
                  <a:cubicBezTo>
                    <a:pt x="392" y="29"/>
                    <a:pt x="363" y="66"/>
                    <a:pt x="402" y="60"/>
                  </a:cubicBezTo>
                  <a:cubicBezTo>
                    <a:pt x="441" y="54"/>
                    <a:pt x="433" y="28"/>
                    <a:pt x="429" y="18"/>
                  </a:cubicBezTo>
                  <a:lnTo>
                    <a:pt x="378" y="0"/>
                  </a:lnTo>
                  <a:lnTo>
                    <a:pt x="305" y="64"/>
                  </a:lnTo>
                  <a:lnTo>
                    <a:pt x="237" y="12"/>
                  </a:lnTo>
                  <a:lnTo>
                    <a:pt x="192" y="54"/>
                  </a:lnTo>
                  <a:lnTo>
                    <a:pt x="144" y="75"/>
                  </a:lnTo>
                  <a:lnTo>
                    <a:pt x="129" y="84"/>
                  </a:lnTo>
                  <a:lnTo>
                    <a:pt x="108" y="78"/>
                  </a:lnTo>
                  <a:cubicBezTo>
                    <a:pt x="97" y="73"/>
                    <a:pt x="99" y="60"/>
                    <a:pt x="60" y="54"/>
                  </a:cubicBezTo>
                  <a:cubicBezTo>
                    <a:pt x="21" y="48"/>
                    <a:pt x="17" y="73"/>
                    <a:pt x="6" y="78"/>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5"/>
            <p:cNvSpPr>
              <a:spLocks/>
            </p:cNvSpPr>
            <p:nvPr userDrawn="1"/>
          </p:nvSpPr>
          <p:spPr bwMode="ltGray">
            <a:xfrm>
              <a:off x="2944" y="2778"/>
              <a:ext cx="134" cy="178"/>
            </a:xfrm>
            <a:custGeom>
              <a:avLst/>
              <a:gdLst>
                <a:gd name="T0" fmla="*/ 0 w 150"/>
                <a:gd name="T1" fmla="*/ 0 h 198"/>
                <a:gd name="T2" fmla="*/ 13 w 150"/>
                <a:gd name="T3" fmla="*/ 57 h 198"/>
                <a:gd name="T4" fmla="*/ 40 w 150"/>
                <a:gd name="T5" fmla="*/ 108 h 198"/>
                <a:gd name="T6" fmla="*/ 80 w 150"/>
                <a:gd name="T7" fmla="*/ 167 h 198"/>
                <a:gd name="T8" fmla="*/ 110 w 150"/>
                <a:gd name="T9" fmla="*/ 178 h 198"/>
                <a:gd name="T10" fmla="*/ 134 w 150"/>
                <a:gd name="T11" fmla="*/ 146 h 198"/>
                <a:gd name="T12" fmla="*/ 102 w 150"/>
                <a:gd name="T13" fmla="*/ 146 h 198"/>
                <a:gd name="T14" fmla="*/ 99 w 150"/>
                <a:gd name="T15" fmla="*/ 92 h 198"/>
                <a:gd name="T16" fmla="*/ 70 w 150"/>
                <a:gd name="T17" fmla="*/ 76 h 198"/>
                <a:gd name="T18" fmla="*/ 88 w 150"/>
                <a:gd name="T19" fmla="*/ 19 h 198"/>
                <a:gd name="T20" fmla="*/ 43 w 150"/>
                <a:gd name="T21" fmla="*/ 32 h 198"/>
                <a:gd name="T22" fmla="*/ 0 w 150"/>
                <a:gd name="T23" fmla="*/ 0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98"/>
                <a:gd name="T38" fmla="*/ 150 w 150"/>
                <a:gd name="T39" fmla="*/ 198 h 1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98">
                  <a:moveTo>
                    <a:pt x="0" y="0"/>
                  </a:moveTo>
                  <a:lnTo>
                    <a:pt x="15" y="63"/>
                  </a:lnTo>
                  <a:lnTo>
                    <a:pt x="45" y="120"/>
                  </a:lnTo>
                  <a:lnTo>
                    <a:pt x="90" y="186"/>
                  </a:lnTo>
                  <a:lnTo>
                    <a:pt x="123" y="198"/>
                  </a:lnTo>
                  <a:lnTo>
                    <a:pt x="150" y="162"/>
                  </a:lnTo>
                  <a:lnTo>
                    <a:pt x="114" y="162"/>
                  </a:lnTo>
                  <a:lnTo>
                    <a:pt x="111" y="102"/>
                  </a:lnTo>
                  <a:lnTo>
                    <a:pt x="78" y="84"/>
                  </a:lnTo>
                  <a:lnTo>
                    <a:pt x="99" y="21"/>
                  </a:lnTo>
                  <a:lnTo>
                    <a:pt x="48" y="36"/>
                  </a:lnTo>
                  <a:lnTo>
                    <a:pt x="0"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6"/>
            <p:cNvSpPr>
              <a:spLocks/>
            </p:cNvSpPr>
            <p:nvPr userDrawn="1"/>
          </p:nvSpPr>
          <p:spPr bwMode="ltGray">
            <a:xfrm>
              <a:off x="3074" y="2697"/>
              <a:ext cx="80" cy="263"/>
            </a:xfrm>
            <a:custGeom>
              <a:avLst/>
              <a:gdLst>
                <a:gd name="T0" fmla="*/ 50 w 90"/>
                <a:gd name="T1" fmla="*/ 0 h 293"/>
                <a:gd name="T2" fmla="*/ 26 w 90"/>
                <a:gd name="T3" fmla="*/ 70 h 293"/>
                <a:gd name="T4" fmla="*/ 2 w 90"/>
                <a:gd name="T5" fmla="*/ 100 h 293"/>
                <a:gd name="T6" fmla="*/ 0 w 90"/>
                <a:gd name="T7" fmla="*/ 141 h 293"/>
                <a:gd name="T8" fmla="*/ 31 w 90"/>
                <a:gd name="T9" fmla="*/ 145 h 293"/>
                <a:gd name="T10" fmla="*/ 40 w 90"/>
                <a:gd name="T11" fmla="*/ 181 h 293"/>
                <a:gd name="T12" fmla="*/ 15 w 90"/>
                <a:gd name="T13" fmla="*/ 207 h 293"/>
                <a:gd name="T14" fmla="*/ 58 w 90"/>
                <a:gd name="T15" fmla="*/ 261 h 293"/>
                <a:gd name="T16" fmla="*/ 80 w 90"/>
                <a:gd name="T17" fmla="*/ 263 h 293"/>
                <a:gd name="T18" fmla="*/ 55 w 90"/>
                <a:gd name="T19" fmla="*/ 234 h 293"/>
                <a:gd name="T20" fmla="*/ 63 w 90"/>
                <a:gd name="T21" fmla="*/ 159 h 293"/>
                <a:gd name="T22" fmla="*/ 40 w 90"/>
                <a:gd name="T23" fmla="*/ 141 h 293"/>
                <a:gd name="T24" fmla="*/ 26 w 90"/>
                <a:gd name="T25" fmla="*/ 116 h 293"/>
                <a:gd name="T26" fmla="*/ 50 w 90"/>
                <a:gd name="T27" fmla="*/ 83 h 293"/>
                <a:gd name="T28" fmla="*/ 80 w 90"/>
                <a:gd name="T29" fmla="*/ 59 h 293"/>
                <a:gd name="T30" fmla="*/ 50 w 90"/>
                <a:gd name="T31" fmla="*/ 0 h 2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293"/>
                <a:gd name="T50" fmla="*/ 90 w 90"/>
                <a:gd name="T51" fmla="*/ 293 h 2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293">
                  <a:moveTo>
                    <a:pt x="56" y="0"/>
                  </a:moveTo>
                  <a:lnTo>
                    <a:pt x="29" y="78"/>
                  </a:lnTo>
                  <a:lnTo>
                    <a:pt x="2" y="111"/>
                  </a:lnTo>
                  <a:lnTo>
                    <a:pt x="0" y="157"/>
                  </a:lnTo>
                  <a:lnTo>
                    <a:pt x="35" y="162"/>
                  </a:lnTo>
                  <a:lnTo>
                    <a:pt x="45" y="202"/>
                  </a:lnTo>
                  <a:lnTo>
                    <a:pt x="17" y="231"/>
                  </a:lnTo>
                  <a:lnTo>
                    <a:pt x="65" y="291"/>
                  </a:lnTo>
                  <a:lnTo>
                    <a:pt x="90" y="293"/>
                  </a:lnTo>
                  <a:lnTo>
                    <a:pt x="62" y="261"/>
                  </a:lnTo>
                  <a:lnTo>
                    <a:pt x="71" y="177"/>
                  </a:lnTo>
                  <a:lnTo>
                    <a:pt x="45" y="157"/>
                  </a:lnTo>
                  <a:lnTo>
                    <a:pt x="29" y="129"/>
                  </a:lnTo>
                  <a:lnTo>
                    <a:pt x="56" y="93"/>
                  </a:lnTo>
                  <a:lnTo>
                    <a:pt x="90" y="66"/>
                  </a:lnTo>
                  <a:lnTo>
                    <a:pt x="56"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7"/>
            <p:cNvSpPr>
              <a:spLocks/>
            </p:cNvSpPr>
            <p:nvPr userDrawn="1"/>
          </p:nvSpPr>
          <p:spPr bwMode="ltGray">
            <a:xfrm>
              <a:off x="3194" y="2490"/>
              <a:ext cx="258" cy="224"/>
            </a:xfrm>
            <a:custGeom>
              <a:avLst/>
              <a:gdLst>
                <a:gd name="T0" fmla="*/ 0 w 288"/>
                <a:gd name="T1" fmla="*/ 224 h 249"/>
                <a:gd name="T2" fmla="*/ 11 w 288"/>
                <a:gd name="T3" fmla="*/ 192 h 249"/>
                <a:gd name="T4" fmla="*/ 59 w 288"/>
                <a:gd name="T5" fmla="*/ 194 h 249"/>
                <a:gd name="T6" fmla="*/ 62 w 288"/>
                <a:gd name="T7" fmla="*/ 162 h 249"/>
                <a:gd name="T8" fmla="*/ 140 w 288"/>
                <a:gd name="T9" fmla="*/ 132 h 249"/>
                <a:gd name="T10" fmla="*/ 164 w 288"/>
                <a:gd name="T11" fmla="*/ 145 h 249"/>
                <a:gd name="T12" fmla="*/ 153 w 288"/>
                <a:gd name="T13" fmla="*/ 13 h 249"/>
                <a:gd name="T14" fmla="*/ 204 w 288"/>
                <a:gd name="T15" fmla="*/ 0 h 249"/>
                <a:gd name="T16" fmla="*/ 258 w 288"/>
                <a:gd name="T17" fmla="*/ 40 h 249"/>
                <a:gd name="T18" fmla="*/ 220 w 288"/>
                <a:gd name="T19" fmla="*/ 35 h 249"/>
                <a:gd name="T20" fmla="*/ 196 w 288"/>
                <a:gd name="T21" fmla="*/ 57 h 249"/>
                <a:gd name="T22" fmla="*/ 218 w 288"/>
                <a:gd name="T23" fmla="*/ 135 h 249"/>
                <a:gd name="T24" fmla="*/ 164 w 288"/>
                <a:gd name="T25" fmla="*/ 185 h 249"/>
                <a:gd name="T26" fmla="*/ 0 w 288"/>
                <a:gd name="T27" fmla="*/ 224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249"/>
                <a:gd name="T44" fmla="*/ 288 w 288"/>
                <a:gd name="T45" fmla="*/ 249 h 2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249">
                  <a:moveTo>
                    <a:pt x="0" y="249"/>
                  </a:moveTo>
                  <a:lnTo>
                    <a:pt x="12" y="213"/>
                  </a:lnTo>
                  <a:lnTo>
                    <a:pt x="66" y="216"/>
                  </a:lnTo>
                  <a:lnTo>
                    <a:pt x="69" y="180"/>
                  </a:lnTo>
                  <a:lnTo>
                    <a:pt x="156" y="147"/>
                  </a:lnTo>
                  <a:lnTo>
                    <a:pt x="183" y="161"/>
                  </a:lnTo>
                  <a:lnTo>
                    <a:pt x="171" y="15"/>
                  </a:lnTo>
                  <a:lnTo>
                    <a:pt x="228" y="0"/>
                  </a:lnTo>
                  <a:lnTo>
                    <a:pt x="288" y="45"/>
                  </a:lnTo>
                  <a:lnTo>
                    <a:pt x="246" y="39"/>
                  </a:lnTo>
                  <a:lnTo>
                    <a:pt x="219" y="63"/>
                  </a:lnTo>
                  <a:lnTo>
                    <a:pt x="243" y="150"/>
                  </a:lnTo>
                  <a:lnTo>
                    <a:pt x="183" y="206"/>
                  </a:lnTo>
                  <a:lnTo>
                    <a:pt x="0" y="249"/>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AutoShape 28"/>
            <p:cNvSpPr>
              <a:spLocks noChangeArrowheads="1"/>
            </p:cNvSpPr>
            <p:nvPr userDrawn="1"/>
          </p:nvSpPr>
          <p:spPr bwMode="ltGray">
            <a:xfrm rot="10800000">
              <a:off x="3561" y="1130"/>
              <a:ext cx="812" cy="610"/>
            </a:xfrm>
            <a:custGeom>
              <a:avLst/>
              <a:gdLst>
                <a:gd name="T0" fmla="*/ 15 w 21600"/>
                <a:gd name="T1" fmla="*/ 0 h 21600"/>
                <a:gd name="T2" fmla="*/ 4 w 21600"/>
                <a:gd name="T3" fmla="*/ 3 h 21600"/>
                <a:gd name="T4" fmla="*/ 0 w 21600"/>
                <a:gd name="T5" fmla="*/ 9 h 21600"/>
                <a:gd name="T6" fmla="*/ 4 w 21600"/>
                <a:gd name="T7" fmla="*/ 15 h 21600"/>
                <a:gd name="T8" fmla="*/ 15 w 21600"/>
                <a:gd name="T9" fmla="*/ 17 h 21600"/>
                <a:gd name="T10" fmla="*/ 26 w 21600"/>
                <a:gd name="T11" fmla="*/ 15 h 21600"/>
                <a:gd name="T12" fmla="*/ 31 w 21600"/>
                <a:gd name="T13" fmla="*/ 9 h 21600"/>
                <a:gd name="T14" fmla="*/ 26 w 21600"/>
                <a:gd name="T15" fmla="*/ 3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51 h 21600"/>
                <a:gd name="T26" fmla="*/ 18434 w 21600"/>
                <a:gd name="T27" fmla="*/ 18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n-US"/>
            </a:p>
          </p:txBody>
        </p:sp>
      </p:grpSp>
      <p:sp>
        <p:nvSpPr>
          <p:cNvPr id="455742" name="Rectangle 62"/>
          <p:cNvSpPr>
            <a:spLocks noGrp="1" noChangeArrowheads="1"/>
          </p:cNvSpPr>
          <p:nvPr>
            <p:ph type="body" idx="1"/>
          </p:nvPr>
        </p:nvSpPr>
        <p:spPr bwMode="auto">
          <a:xfrm>
            <a:off x="457200" y="12954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57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57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57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574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57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742" grpId="0" build="p">
        <p:tmplLst>
          <p:tmpl lvl="1">
            <p:tnLst>
              <p:par>
                <p:cTn presetID="1" presetClass="entr" presetSubtype="0" fill="hold" nodeType="click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Lst>
      </p:bldP>
    </p:bldLst>
  </p:timing>
  <p:hf hdr="0" dt="0"/>
  <p:txStyles>
    <p:titleStyle>
      <a:lvl1pPr algn="ctr" rtl="0" eaLnBrk="1" fontAlgn="base" hangingPunct="1">
        <a:spcBef>
          <a:spcPct val="0"/>
        </a:spcBef>
        <a:spcAft>
          <a:spcPct val="0"/>
        </a:spcAft>
        <a:defRPr sz="3600">
          <a:solidFill>
            <a:srgbClr val="FFCC66"/>
          </a:solidFill>
          <a:latin typeface="+mj-lt"/>
          <a:ea typeface="+mj-ea"/>
          <a:cs typeface="+mj-cs"/>
        </a:defRPr>
      </a:lvl1pPr>
      <a:lvl2pPr algn="ctr" rtl="0" eaLnBrk="1" fontAlgn="base" hangingPunct="1">
        <a:spcBef>
          <a:spcPct val="0"/>
        </a:spcBef>
        <a:spcAft>
          <a:spcPct val="0"/>
        </a:spcAft>
        <a:defRPr sz="3600">
          <a:solidFill>
            <a:srgbClr val="FFCC66"/>
          </a:solidFill>
          <a:latin typeface="Arial" pitchFamily="34" charset="0"/>
        </a:defRPr>
      </a:lvl2pPr>
      <a:lvl3pPr algn="ctr" rtl="0" eaLnBrk="1" fontAlgn="base" hangingPunct="1">
        <a:spcBef>
          <a:spcPct val="0"/>
        </a:spcBef>
        <a:spcAft>
          <a:spcPct val="0"/>
        </a:spcAft>
        <a:defRPr sz="3600">
          <a:solidFill>
            <a:srgbClr val="FFCC66"/>
          </a:solidFill>
          <a:latin typeface="Arial" pitchFamily="34" charset="0"/>
        </a:defRPr>
      </a:lvl3pPr>
      <a:lvl4pPr algn="ctr" rtl="0" eaLnBrk="1" fontAlgn="base" hangingPunct="1">
        <a:spcBef>
          <a:spcPct val="0"/>
        </a:spcBef>
        <a:spcAft>
          <a:spcPct val="0"/>
        </a:spcAft>
        <a:defRPr sz="3600">
          <a:solidFill>
            <a:srgbClr val="FFCC66"/>
          </a:solidFill>
          <a:latin typeface="Arial" pitchFamily="34" charset="0"/>
        </a:defRPr>
      </a:lvl4pPr>
      <a:lvl5pPr algn="ctr" rtl="0" eaLnBrk="1" fontAlgn="base" hangingPunct="1">
        <a:spcBef>
          <a:spcPct val="0"/>
        </a:spcBef>
        <a:spcAft>
          <a:spcPct val="0"/>
        </a:spcAft>
        <a:defRPr sz="3600">
          <a:solidFill>
            <a:srgbClr val="FFCC66"/>
          </a:solidFill>
          <a:latin typeface="Arial" pitchFamily="34" charset="0"/>
        </a:defRPr>
      </a:lvl5pPr>
      <a:lvl6pPr marL="457200" algn="ctr" rtl="0" eaLnBrk="1" fontAlgn="base" hangingPunct="1">
        <a:spcBef>
          <a:spcPct val="0"/>
        </a:spcBef>
        <a:spcAft>
          <a:spcPct val="0"/>
        </a:spcAft>
        <a:defRPr sz="3600">
          <a:solidFill>
            <a:schemeClr val="tx2"/>
          </a:solidFill>
          <a:latin typeface="Arial" pitchFamily="34" charset="0"/>
        </a:defRPr>
      </a:lvl6pPr>
      <a:lvl7pPr marL="914400" algn="ctr" rtl="0" eaLnBrk="1" fontAlgn="base" hangingPunct="1">
        <a:spcBef>
          <a:spcPct val="0"/>
        </a:spcBef>
        <a:spcAft>
          <a:spcPct val="0"/>
        </a:spcAft>
        <a:defRPr sz="3600">
          <a:solidFill>
            <a:schemeClr val="tx2"/>
          </a:solidFill>
          <a:latin typeface="Arial" pitchFamily="34" charset="0"/>
        </a:defRPr>
      </a:lvl7pPr>
      <a:lvl8pPr marL="1371600" algn="ctr" rtl="0" eaLnBrk="1" fontAlgn="base" hangingPunct="1">
        <a:spcBef>
          <a:spcPct val="0"/>
        </a:spcBef>
        <a:spcAft>
          <a:spcPct val="0"/>
        </a:spcAft>
        <a:defRPr sz="3600">
          <a:solidFill>
            <a:schemeClr val="tx2"/>
          </a:solidFill>
          <a:latin typeface="Arial" pitchFamily="34" charset="0"/>
        </a:defRPr>
      </a:lvl8pPr>
      <a:lvl9pPr marL="1828800" algn="ctr" rtl="0" eaLnBrk="1" fontAlgn="base" hangingPunct="1">
        <a:spcBef>
          <a:spcPct val="0"/>
        </a:spcBef>
        <a:spcAft>
          <a:spcPct val="0"/>
        </a:spcAft>
        <a:defRPr sz="3600">
          <a:solidFill>
            <a:schemeClr val="tx2"/>
          </a:solidFill>
          <a:latin typeface="Arial" pitchFamily="34" charset="0"/>
        </a:defRPr>
      </a:lvl9pPr>
    </p:titleStyle>
    <p:bodyStyle>
      <a:lvl1pPr marL="341313" indent="-341313" algn="l" rtl="0" eaLnBrk="1" fontAlgn="base" hangingPunct="1">
        <a:spcBef>
          <a:spcPct val="20000"/>
        </a:spcBef>
        <a:spcAft>
          <a:spcPct val="0"/>
        </a:spcAft>
        <a:buChar char="•"/>
        <a:defRPr sz="2800">
          <a:solidFill>
            <a:schemeClr val="tx1"/>
          </a:solidFill>
          <a:latin typeface="+mn-lt"/>
          <a:ea typeface="+mn-ea"/>
          <a:cs typeface="+mn-cs"/>
        </a:defRPr>
      </a:lvl1pPr>
      <a:lvl2pPr marL="804863" indent="-287338" algn="l" rtl="0" eaLnBrk="1" fontAlgn="base" hangingPunct="1">
        <a:spcBef>
          <a:spcPct val="20000"/>
        </a:spcBef>
        <a:spcAft>
          <a:spcPct val="0"/>
        </a:spcAft>
        <a:buChar char="–"/>
        <a:defRPr sz="2400">
          <a:solidFill>
            <a:schemeClr val="tx1"/>
          </a:solidFill>
          <a:latin typeface="+mn-lt"/>
        </a:defRPr>
      </a:lvl2pPr>
      <a:lvl3pPr marL="1138238" indent="-219075" algn="l" rtl="0" eaLnBrk="1" fontAlgn="base" hangingPunct="1">
        <a:spcBef>
          <a:spcPct val="20000"/>
        </a:spcBef>
        <a:spcAft>
          <a:spcPct val="0"/>
        </a:spcAft>
        <a:buChar char="•"/>
        <a:defRPr sz="2200">
          <a:solidFill>
            <a:schemeClr val="tx1"/>
          </a:solidFill>
          <a:latin typeface="+mn-lt"/>
        </a:defRPr>
      </a:lvl3pPr>
      <a:lvl4pPr marL="1539875" indent="-287338" algn="l" rtl="0" eaLnBrk="1" fontAlgn="base" hangingPunct="1">
        <a:spcBef>
          <a:spcPct val="20000"/>
        </a:spcBef>
        <a:spcAft>
          <a:spcPct val="0"/>
        </a:spcAft>
        <a:buChar char="–"/>
        <a:defRPr sz="2000">
          <a:solidFill>
            <a:schemeClr val="tx1"/>
          </a:solidFill>
          <a:latin typeface="+mn-lt"/>
        </a:defRPr>
      </a:lvl4pPr>
      <a:lvl5pPr marL="1885950" indent="-231775" algn="l" rtl="0" eaLnBrk="1" fontAlgn="base" hangingPunct="1">
        <a:spcBef>
          <a:spcPct val="20000"/>
        </a:spcBef>
        <a:spcAft>
          <a:spcPct val="0"/>
        </a:spcAft>
        <a:buChar char="»"/>
        <a:defRPr sz="2000">
          <a:solidFill>
            <a:schemeClr val="tx1"/>
          </a:solidFill>
          <a:latin typeface="+mn-lt"/>
        </a:defRPr>
      </a:lvl5pPr>
      <a:lvl6pPr marL="2343150" indent="-231775" algn="l" rtl="0" eaLnBrk="1" fontAlgn="base" hangingPunct="1">
        <a:spcBef>
          <a:spcPct val="20000"/>
        </a:spcBef>
        <a:spcAft>
          <a:spcPct val="0"/>
        </a:spcAft>
        <a:buChar char="»"/>
        <a:defRPr sz="2000">
          <a:solidFill>
            <a:schemeClr val="tx1"/>
          </a:solidFill>
          <a:latin typeface="+mn-lt"/>
        </a:defRPr>
      </a:lvl6pPr>
      <a:lvl7pPr marL="2800350" indent="-231775" algn="l" rtl="0" eaLnBrk="1" fontAlgn="base" hangingPunct="1">
        <a:spcBef>
          <a:spcPct val="20000"/>
        </a:spcBef>
        <a:spcAft>
          <a:spcPct val="0"/>
        </a:spcAft>
        <a:buChar char="»"/>
        <a:defRPr sz="2000">
          <a:solidFill>
            <a:schemeClr val="tx1"/>
          </a:solidFill>
          <a:latin typeface="+mn-lt"/>
        </a:defRPr>
      </a:lvl7pPr>
      <a:lvl8pPr marL="3257550" indent="-231775" algn="l" rtl="0" eaLnBrk="1" fontAlgn="base" hangingPunct="1">
        <a:spcBef>
          <a:spcPct val="20000"/>
        </a:spcBef>
        <a:spcAft>
          <a:spcPct val="0"/>
        </a:spcAft>
        <a:buChar char="»"/>
        <a:defRPr sz="2000">
          <a:solidFill>
            <a:schemeClr val="tx1"/>
          </a:solidFill>
          <a:latin typeface="+mn-lt"/>
        </a:defRPr>
      </a:lvl8pPr>
      <a:lvl9pPr marL="3714750" indent="-23177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russell.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wilshire.com/" TargetMode="External"/><Relationship Id="rId5" Type="http://schemas.openxmlformats.org/officeDocument/2006/relationships/hyperlink" Target="http://www.panagora.com/" TargetMode="External"/><Relationship Id="rId4" Type="http://schemas.openxmlformats.org/officeDocument/2006/relationships/hyperlink" Target="http://www.firstquadran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5" name="Rectangle 3"/>
          <p:cNvSpPr>
            <a:spLocks noChangeArrowheads="1"/>
          </p:cNvSpPr>
          <p:nvPr/>
        </p:nvSpPr>
        <p:spPr bwMode="auto">
          <a:xfrm>
            <a:off x="0" y="0"/>
            <a:ext cx="9144000" cy="3825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endParaRPr lang="en-US" sz="2400"/>
          </a:p>
        </p:txBody>
      </p:sp>
      <p:sp>
        <p:nvSpPr>
          <p:cNvPr id="479236" name="Text Box 4"/>
          <p:cNvSpPr txBox="1">
            <a:spLocks noChangeArrowheads="1"/>
          </p:cNvSpPr>
          <p:nvPr/>
        </p:nvSpPr>
        <p:spPr bwMode="auto">
          <a:xfrm>
            <a:off x="0" y="4899025"/>
            <a:ext cx="8153400" cy="325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endParaRPr lang="en-US" sz="1400"/>
          </a:p>
        </p:txBody>
      </p:sp>
      <p:sp>
        <p:nvSpPr>
          <p:cNvPr id="479242" name="Text Box 10"/>
          <p:cNvSpPr txBox="1">
            <a:spLocks noChangeArrowheads="1"/>
          </p:cNvSpPr>
          <p:nvPr/>
        </p:nvSpPr>
        <p:spPr bwMode="auto">
          <a:xfrm>
            <a:off x="2346325" y="4379913"/>
            <a:ext cx="3825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p>
        </p:txBody>
      </p:sp>
      <p:sp>
        <p:nvSpPr>
          <p:cNvPr id="479245" name="Text Box 13"/>
          <p:cNvSpPr txBox="1">
            <a:spLocks noChangeArrowheads="1"/>
          </p:cNvSpPr>
          <p:nvPr/>
        </p:nvSpPr>
        <p:spPr bwMode="auto">
          <a:xfrm>
            <a:off x="1828800" y="3505200"/>
            <a:ext cx="5654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12" name="Rectangle 1032"/>
          <p:cNvSpPr txBox="1">
            <a:spLocks noChangeArrowheads="1"/>
          </p:cNvSpPr>
          <p:nvPr/>
        </p:nvSpPr>
        <p:spPr bwMode="auto">
          <a:xfrm>
            <a:off x="152400" y="152400"/>
            <a:ext cx="8991600" cy="12954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rgbClr val="FFCC66"/>
                </a:solidFill>
                <a:latin typeface="+mj-lt"/>
                <a:ea typeface="+mj-ea"/>
                <a:cs typeface="+mj-cs"/>
              </a:defRPr>
            </a:lvl1pPr>
            <a:lvl2pPr algn="ctr" rtl="0" eaLnBrk="1" fontAlgn="base" hangingPunct="1">
              <a:spcBef>
                <a:spcPct val="0"/>
              </a:spcBef>
              <a:spcAft>
                <a:spcPct val="0"/>
              </a:spcAft>
              <a:defRPr sz="3600">
                <a:solidFill>
                  <a:srgbClr val="FFCC66"/>
                </a:solidFill>
                <a:latin typeface="Arial" pitchFamily="34" charset="0"/>
              </a:defRPr>
            </a:lvl2pPr>
            <a:lvl3pPr algn="ctr" rtl="0" eaLnBrk="1" fontAlgn="base" hangingPunct="1">
              <a:spcBef>
                <a:spcPct val="0"/>
              </a:spcBef>
              <a:spcAft>
                <a:spcPct val="0"/>
              </a:spcAft>
              <a:defRPr sz="3600">
                <a:solidFill>
                  <a:srgbClr val="FFCC66"/>
                </a:solidFill>
                <a:latin typeface="Arial" pitchFamily="34" charset="0"/>
              </a:defRPr>
            </a:lvl3pPr>
            <a:lvl4pPr algn="ctr" rtl="0" eaLnBrk="1" fontAlgn="base" hangingPunct="1">
              <a:spcBef>
                <a:spcPct val="0"/>
              </a:spcBef>
              <a:spcAft>
                <a:spcPct val="0"/>
              </a:spcAft>
              <a:defRPr sz="3600">
                <a:solidFill>
                  <a:srgbClr val="FFCC66"/>
                </a:solidFill>
                <a:latin typeface="Arial" pitchFamily="34" charset="0"/>
              </a:defRPr>
            </a:lvl4pPr>
            <a:lvl5pPr algn="ctr" rtl="0" eaLnBrk="1" fontAlgn="base" hangingPunct="1">
              <a:spcBef>
                <a:spcPct val="0"/>
              </a:spcBef>
              <a:spcAft>
                <a:spcPct val="0"/>
              </a:spcAft>
              <a:defRPr sz="3600">
                <a:solidFill>
                  <a:srgbClr val="FFCC66"/>
                </a:solidFill>
                <a:latin typeface="Arial" pitchFamily="34" charset="0"/>
              </a:defRPr>
            </a:lvl5pPr>
            <a:lvl6pPr marL="457200" algn="ctr" rtl="0" eaLnBrk="1" fontAlgn="base" hangingPunct="1">
              <a:spcBef>
                <a:spcPct val="0"/>
              </a:spcBef>
              <a:spcAft>
                <a:spcPct val="0"/>
              </a:spcAft>
              <a:defRPr sz="3600">
                <a:solidFill>
                  <a:schemeClr val="tx2"/>
                </a:solidFill>
                <a:latin typeface="Arial" pitchFamily="34" charset="0"/>
              </a:defRPr>
            </a:lvl6pPr>
            <a:lvl7pPr marL="914400" algn="ctr" rtl="0" eaLnBrk="1" fontAlgn="base" hangingPunct="1">
              <a:spcBef>
                <a:spcPct val="0"/>
              </a:spcBef>
              <a:spcAft>
                <a:spcPct val="0"/>
              </a:spcAft>
              <a:defRPr sz="3600">
                <a:solidFill>
                  <a:schemeClr val="tx2"/>
                </a:solidFill>
                <a:latin typeface="Arial" pitchFamily="34" charset="0"/>
              </a:defRPr>
            </a:lvl7pPr>
            <a:lvl8pPr marL="1371600" algn="ctr" rtl="0" eaLnBrk="1" fontAlgn="base" hangingPunct="1">
              <a:spcBef>
                <a:spcPct val="0"/>
              </a:spcBef>
              <a:spcAft>
                <a:spcPct val="0"/>
              </a:spcAft>
              <a:defRPr sz="3600">
                <a:solidFill>
                  <a:schemeClr val="tx2"/>
                </a:solidFill>
                <a:latin typeface="Arial" pitchFamily="34" charset="0"/>
              </a:defRPr>
            </a:lvl8pPr>
            <a:lvl9pPr marL="1828800" algn="ctr" rtl="0" eaLnBrk="1" fontAlgn="base" hangingPunct="1">
              <a:spcBef>
                <a:spcPct val="0"/>
              </a:spcBef>
              <a:spcAft>
                <a:spcPct val="0"/>
              </a:spcAft>
              <a:defRPr sz="3600">
                <a:solidFill>
                  <a:schemeClr val="tx2"/>
                </a:solidFill>
                <a:latin typeface="Arial" pitchFamily="34" charset="0"/>
              </a:defRPr>
            </a:lvl9pPr>
          </a:lstStyle>
          <a:p>
            <a:r>
              <a:rPr lang="en-US" b="1" dirty="0" smtClean="0"/>
              <a:t>Chapter 16: </a:t>
            </a:r>
            <a:r>
              <a:rPr lang="en-US" b="1" dirty="0"/>
              <a:t>Equity Portfolio </a:t>
            </a:r>
            <a:br>
              <a:rPr lang="en-US" b="1" dirty="0"/>
            </a:br>
            <a:r>
              <a:rPr lang="en-US" b="1" dirty="0"/>
              <a:t>	Management </a:t>
            </a:r>
            <a:r>
              <a:rPr lang="en-US" b="1" dirty="0" smtClean="0"/>
              <a:t>Strategies</a:t>
            </a:r>
            <a:endParaRPr lang="en-US" b="1" dirty="0"/>
          </a:p>
        </p:txBody>
      </p:sp>
      <p:sp>
        <p:nvSpPr>
          <p:cNvPr id="15" name="Line 1038"/>
          <p:cNvSpPr>
            <a:spLocks noChangeShapeType="1"/>
          </p:cNvSpPr>
          <p:nvPr/>
        </p:nvSpPr>
        <p:spPr bwMode="auto">
          <a:xfrm>
            <a:off x="1600200" y="1511300"/>
            <a:ext cx="5943600" cy="0"/>
          </a:xfrm>
          <a:prstGeom prst="line">
            <a:avLst/>
          </a:prstGeom>
          <a:noFill/>
          <a:ln w="25400">
            <a:solidFill>
              <a:srgbClr val="FFCC66"/>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a:t>
            </a:r>
            <a:r>
              <a:rPr lang="en-US" b="1" dirty="0" smtClean="0"/>
              <a:t>16.2</a:t>
            </a:r>
            <a:endParaRPr lang="en-US" dirty="0"/>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16-</a:t>
            </a:r>
            <a:fld id="{16383507-BC66-4A59-BBBD-839F87AEA3DC}" type="slidenum">
              <a:rPr lang="en-US" smtClean="0"/>
              <a:pPr/>
              <a:t>10</a:t>
            </a:fld>
            <a:endParaRPr lang="en-US"/>
          </a:p>
        </p:txBody>
      </p:sp>
      <p:pic>
        <p:nvPicPr>
          <p:cNvPr id="619522" name="Picture 2" descr="C:\LB-FIN650\LB-FIN650Edit\JPG files of exhibits\Ch 16\Reilly10e_Exhibit16-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88537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3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en-US" b="1">
                <a:cs typeface="Times New Roman" pitchFamily="18" charset="0"/>
              </a:rPr>
              <a:t>Methods of Index Portfolio Investing</a:t>
            </a:r>
          </a:p>
        </p:txBody>
      </p:sp>
      <p:sp>
        <p:nvSpPr>
          <p:cNvPr id="5" name="Slide Number Placeholder 4"/>
          <p:cNvSpPr>
            <a:spLocks noGrp="1"/>
          </p:cNvSpPr>
          <p:nvPr>
            <p:ph type="sldNum" sz="quarter" idx="11"/>
          </p:nvPr>
        </p:nvSpPr>
        <p:spPr/>
        <p:txBody>
          <a:bodyPr/>
          <a:lstStyle/>
          <a:p>
            <a:r>
              <a:rPr lang="en-US"/>
              <a:t>16-</a:t>
            </a:r>
            <a:fld id="{ED52A9A5-2D2C-4D3B-ACF6-DD05AE484339}" type="slidenum">
              <a:rPr lang="en-US"/>
              <a:pPr/>
              <a:t>11</a:t>
            </a:fld>
            <a:endParaRPr lang="en-US"/>
          </a:p>
        </p:txBody>
      </p:sp>
      <p:sp>
        <p:nvSpPr>
          <p:cNvPr id="570371" name="Rectangle 3"/>
          <p:cNvSpPr>
            <a:spLocks noGrp="1" noChangeArrowheads="1"/>
          </p:cNvSpPr>
          <p:nvPr>
            <p:ph type="body" idx="4294967295"/>
          </p:nvPr>
        </p:nvSpPr>
        <p:spPr>
          <a:xfrm>
            <a:off x="1143000" y="1219200"/>
            <a:ext cx="8001000" cy="5181600"/>
          </a:xfrm>
        </p:spPr>
        <p:txBody>
          <a:bodyPr/>
          <a:lstStyle/>
          <a:p>
            <a:r>
              <a:rPr lang="en-US"/>
              <a:t>Index Funds</a:t>
            </a:r>
          </a:p>
          <a:p>
            <a:pPr lvl="1"/>
            <a:r>
              <a:rPr lang="en-US"/>
              <a:t>In an indexed portfolio, the fund manager will typically attempt to replicate the composition of the particular index exactly</a:t>
            </a:r>
          </a:p>
          <a:p>
            <a:pPr lvl="1"/>
            <a:r>
              <a:rPr lang="en-US"/>
              <a:t>The fund manager will buy the exact securities comprising the index in their exact weights</a:t>
            </a:r>
          </a:p>
          <a:p>
            <a:pPr lvl="1">
              <a:lnSpc>
                <a:spcPct val="110000"/>
              </a:lnSpc>
            </a:pPr>
            <a:r>
              <a:rPr lang="en-US"/>
              <a:t>Change those positions anytime the composition of the index itself is changed</a:t>
            </a:r>
          </a:p>
          <a:p>
            <a:pPr lvl="1">
              <a:lnSpc>
                <a:spcPct val="110000"/>
              </a:lnSpc>
            </a:pPr>
            <a:r>
              <a:rPr lang="en-US"/>
              <a:t>Low trading and management expense ratios</a:t>
            </a:r>
          </a:p>
          <a:p>
            <a:pPr lvl="1"/>
            <a:r>
              <a:rPr lang="en-US"/>
              <a:t>The advantage of index mutual funds is that they provide an inexpensive way for investors to acquire a diversified portfolio</a:t>
            </a:r>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r>
              <a:rPr lang="en-US" b="1">
                <a:cs typeface="Times New Roman" pitchFamily="18" charset="0"/>
              </a:rPr>
              <a:t>Methods of Index Portfolio Investing</a:t>
            </a:r>
          </a:p>
        </p:txBody>
      </p:sp>
      <p:sp>
        <p:nvSpPr>
          <p:cNvPr id="5" name="Slide Number Placeholder 4"/>
          <p:cNvSpPr>
            <a:spLocks noGrp="1"/>
          </p:cNvSpPr>
          <p:nvPr>
            <p:ph type="sldNum" sz="quarter" idx="11"/>
          </p:nvPr>
        </p:nvSpPr>
        <p:spPr/>
        <p:txBody>
          <a:bodyPr/>
          <a:lstStyle/>
          <a:p>
            <a:r>
              <a:rPr lang="en-US"/>
              <a:t>16-</a:t>
            </a:r>
            <a:fld id="{DE7C6CDA-6EDE-4217-B9CF-C5FF7714F29A}" type="slidenum">
              <a:rPr lang="en-US"/>
              <a:pPr/>
              <a:t>12</a:t>
            </a:fld>
            <a:endParaRPr lang="en-US"/>
          </a:p>
        </p:txBody>
      </p:sp>
      <p:sp>
        <p:nvSpPr>
          <p:cNvPr id="595971" name="Rectangle 3"/>
          <p:cNvSpPr>
            <a:spLocks noGrp="1" noChangeArrowheads="1"/>
          </p:cNvSpPr>
          <p:nvPr>
            <p:ph type="body" idx="4294967295"/>
          </p:nvPr>
        </p:nvSpPr>
        <p:spPr>
          <a:xfrm>
            <a:off x="1219200" y="1219200"/>
            <a:ext cx="7924800" cy="5105400"/>
          </a:xfrm>
        </p:spPr>
        <p:txBody>
          <a:bodyPr/>
          <a:lstStyle/>
          <a:p>
            <a:r>
              <a:rPr lang="en-US"/>
              <a:t>Exchange-Traded Funds (ETF)</a:t>
            </a:r>
          </a:p>
          <a:p>
            <a:pPr lvl="1"/>
            <a:r>
              <a:rPr lang="en-US"/>
              <a:t>EFTs are depository receipts that give investors a pro rata claim on the capital gains and cash flows of the securities that are held in deposit by a financial institution that issued the certificates</a:t>
            </a:r>
          </a:p>
          <a:p>
            <a:pPr lvl="1"/>
            <a:r>
              <a:rPr lang="en-US"/>
              <a:t>A significant advantage of ETFs over index mutual funds is that they can be bought and sold (and short sold) like common stock</a:t>
            </a:r>
          </a:p>
          <a:p>
            <a:pPr lvl="1"/>
            <a:r>
              <a:rPr lang="en-US"/>
              <a:t>The notable example of ETFs</a:t>
            </a:r>
          </a:p>
          <a:p>
            <a:pPr lvl="2"/>
            <a:r>
              <a:rPr lang="en-US"/>
              <a:t>Standard &amp; Poor’s 500 Depository Receipts (SPDRs)</a:t>
            </a:r>
          </a:p>
          <a:p>
            <a:pPr lvl="2"/>
            <a:r>
              <a:rPr lang="en-US"/>
              <a:t>iShares</a:t>
            </a:r>
          </a:p>
          <a:p>
            <a:pPr lvl="2"/>
            <a:r>
              <a:rPr lang="en-US"/>
              <a:t>Sector ETFs</a:t>
            </a:r>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457200" y="198438"/>
            <a:ext cx="8229600" cy="692150"/>
          </a:xfrm>
        </p:spPr>
        <p:txBody>
          <a:bodyPr/>
          <a:lstStyle/>
          <a:p>
            <a:r>
              <a:rPr lang="en-US" b="1"/>
              <a:t>An Overview of Active Strategies</a:t>
            </a:r>
          </a:p>
        </p:txBody>
      </p:sp>
      <p:sp>
        <p:nvSpPr>
          <p:cNvPr id="529411" name="Rectangle 3"/>
          <p:cNvSpPr>
            <a:spLocks noGrp="1" noChangeArrowheads="1"/>
          </p:cNvSpPr>
          <p:nvPr>
            <p:ph idx="1"/>
          </p:nvPr>
        </p:nvSpPr>
        <p:spPr>
          <a:xfrm>
            <a:off x="914400" y="1219200"/>
            <a:ext cx="7924800" cy="5105400"/>
          </a:xfrm>
        </p:spPr>
        <p:txBody>
          <a:bodyPr/>
          <a:lstStyle/>
          <a:p>
            <a:r>
              <a:rPr lang="en-US"/>
              <a:t>Goal is to earn a portfolio return that exceeds the return of a passive benchmark portfolio, net of transaction costs, on a risk-adjusted basis</a:t>
            </a:r>
          </a:p>
          <a:p>
            <a:pPr lvl="1"/>
            <a:r>
              <a:rPr lang="en-US"/>
              <a:t>Need to select an appropriate benchmark</a:t>
            </a:r>
          </a:p>
          <a:p>
            <a:r>
              <a:rPr lang="en-US"/>
              <a:t>Practical difficulties of active manager</a:t>
            </a:r>
          </a:p>
          <a:p>
            <a:pPr lvl="1"/>
            <a:r>
              <a:rPr lang="en-US"/>
              <a:t>Transactions costs must be offset by superior performance vis-à-vis the benchmark</a:t>
            </a:r>
          </a:p>
          <a:p>
            <a:pPr lvl="1"/>
            <a:r>
              <a:rPr lang="en-US"/>
              <a:t>Higher risk-taking can also increase needed performance to beat the benchmark</a:t>
            </a:r>
          </a:p>
          <a:p>
            <a:r>
              <a:rPr lang="en-US"/>
              <a:t>See Exhibits 16.5 and 16.6</a:t>
            </a:r>
          </a:p>
        </p:txBody>
      </p:sp>
      <p:sp>
        <p:nvSpPr>
          <p:cNvPr id="5" name="Slide Number Placeholder 5"/>
          <p:cNvSpPr>
            <a:spLocks noGrp="1"/>
          </p:cNvSpPr>
          <p:nvPr>
            <p:ph type="sldNum" sz="quarter" idx="11"/>
          </p:nvPr>
        </p:nvSpPr>
        <p:spPr/>
        <p:txBody>
          <a:bodyPr/>
          <a:lstStyle/>
          <a:p>
            <a:r>
              <a:rPr lang="en-US"/>
              <a:t>16-</a:t>
            </a:r>
            <a:fld id="{60279CAA-CA96-4A7C-B3CE-81753FC2B792}" type="slidenum">
              <a:rPr lang="en-US"/>
              <a:pPr/>
              <a:t>13</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r>
              <a:rPr lang="en-US"/>
              <a:t>16-</a:t>
            </a:r>
            <a:fld id="{E8CBE358-6F67-42D3-9E3C-1F2B4CB0A7F2}" type="slidenum">
              <a:rPr lang="en-US"/>
              <a:pPr/>
              <a:t>14</a:t>
            </a:fld>
            <a:endParaRPr lang="en-US"/>
          </a:p>
        </p:txBody>
      </p:sp>
      <p:sp>
        <p:nvSpPr>
          <p:cNvPr id="572418" name="Rectangle 2"/>
          <p:cNvSpPr>
            <a:spLocks noGrp="1" noChangeArrowheads="1"/>
          </p:cNvSpPr>
          <p:nvPr>
            <p:ph type="title" idx="4294967295"/>
          </p:nvPr>
        </p:nvSpPr>
        <p:spPr>
          <a:xfrm>
            <a:off x="0" y="198438"/>
            <a:ext cx="8229600" cy="944562"/>
          </a:xfrm>
        </p:spPr>
        <p:txBody>
          <a:bodyPr/>
          <a:lstStyle/>
          <a:p>
            <a:r>
              <a:rPr lang="en-US" b="1">
                <a:cs typeface="Times New Roman" pitchFamily="18" charset="0"/>
              </a:rPr>
              <a:t>Fundamental Strategies</a:t>
            </a:r>
          </a:p>
        </p:txBody>
      </p:sp>
      <p:sp>
        <p:nvSpPr>
          <p:cNvPr id="572419" name="Rectangle 3"/>
          <p:cNvSpPr>
            <a:spLocks noGrp="1" noChangeArrowheads="1"/>
          </p:cNvSpPr>
          <p:nvPr>
            <p:ph type="body" idx="4294967295"/>
          </p:nvPr>
        </p:nvSpPr>
        <p:spPr>
          <a:xfrm>
            <a:off x="1219200" y="1295400"/>
            <a:ext cx="7924800" cy="4876800"/>
          </a:xfrm>
        </p:spPr>
        <p:txBody>
          <a:bodyPr/>
          <a:lstStyle/>
          <a:p>
            <a:pPr>
              <a:lnSpc>
                <a:spcPct val="110000"/>
              </a:lnSpc>
            </a:pPr>
            <a:r>
              <a:rPr lang="en-US" dirty="0">
                <a:cs typeface="Times New Roman" pitchFamily="18" charset="0"/>
              </a:rPr>
              <a:t>Top-Down versus Bottom-Up Approaches</a:t>
            </a:r>
          </a:p>
          <a:p>
            <a:pPr lvl="1">
              <a:lnSpc>
                <a:spcPct val="110000"/>
              </a:lnSpc>
            </a:pPr>
            <a:r>
              <a:rPr lang="en-US" dirty="0"/>
              <a:t>Top-Down</a:t>
            </a:r>
          </a:p>
          <a:p>
            <a:pPr lvl="2">
              <a:lnSpc>
                <a:spcPct val="110000"/>
              </a:lnSpc>
              <a:buFont typeface="Wingdings" pitchFamily="2" charset="2"/>
              <a:buChar char="§"/>
            </a:pPr>
            <a:r>
              <a:rPr lang="en-US" dirty="0"/>
              <a:t>Broad country and asset class allocations</a:t>
            </a:r>
          </a:p>
          <a:p>
            <a:pPr lvl="2">
              <a:lnSpc>
                <a:spcPct val="110000"/>
              </a:lnSpc>
              <a:buFont typeface="Wingdings" pitchFamily="2" charset="2"/>
              <a:buChar char="§"/>
            </a:pPr>
            <a:r>
              <a:rPr lang="en-US" dirty="0"/>
              <a:t>Sector allocation decisions</a:t>
            </a:r>
          </a:p>
          <a:p>
            <a:pPr lvl="2">
              <a:lnSpc>
                <a:spcPct val="110000"/>
              </a:lnSpc>
              <a:buFont typeface="Wingdings" pitchFamily="2" charset="2"/>
              <a:buChar char="§"/>
            </a:pPr>
            <a:r>
              <a:rPr lang="en-US" dirty="0"/>
              <a:t>Individual securities selection</a:t>
            </a:r>
          </a:p>
          <a:p>
            <a:pPr lvl="1">
              <a:lnSpc>
                <a:spcPct val="110000"/>
              </a:lnSpc>
            </a:pPr>
            <a:r>
              <a:rPr lang="en-US" dirty="0">
                <a:cs typeface="Times New Roman" pitchFamily="18" charset="0"/>
              </a:rPr>
              <a:t>Bottom-Up</a:t>
            </a:r>
          </a:p>
          <a:p>
            <a:pPr lvl="2">
              <a:lnSpc>
                <a:spcPct val="110000"/>
              </a:lnSpc>
              <a:buFont typeface="Wingdings" pitchFamily="2" charset="2"/>
              <a:buChar char="§"/>
            </a:pPr>
            <a:r>
              <a:rPr lang="en-US" dirty="0">
                <a:cs typeface="Times New Roman" pitchFamily="18" charset="0"/>
              </a:rPr>
              <a:t>Emphasizes</a:t>
            </a:r>
            <a:r>
              <a:rPr lang="en-US" dirty="0"/>
              <a:t> the selection of securities without any initial market or sector analysis</a:t>
            </a:r>
            <a:endParaRPr lang="en-US" dirty="0">
              <a:cs typeface="Times New Roman" pitchFamily="18" charset="0"/>
            </a:endParaRPr>
          </a:p>
          <a:p>
            <a:pPr lvl="2">
              <a:lnSpc>
                <a:spcPct val="110000"/>
              </a:lnSpc>
              <a:buFont typeface="Wingdings" pitchFamily="2" charset="2"/>
              <a:buChar char="§"/>
            </a:pPr>
            <a:r>
              <a:rPr lang="en-US" dirty="0"/>
              <a:t>Form a portfolio of equities that can be purchased at a substantial discount to what his or her valuation model indicates they are worth</a:t>
            </a:r>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r>
              <a:rPr lang="en-US"/>
              <a:t>16-</a:t>
            </a:r>
            <a:fld id="{18669F54-4170-4C9A-B959-6A07902446D9}" type="slidenum">
              <a:rPr lang="en-US"/>
              <a:pPr/>
              <a:t>15</a:t>
            </a:fld>
            <a:endParaRPr lang="en-US"/>
          </a:p>
        </p:txBody>
      </p:sp>
      <p:sp>
        <p:nvSpPr>
          <p:cNvPr id="596994" name="Rectangle 2"/>
          <p:cNvSpPr>
            <a:spLocks noGrp="1" noChangeArrowheads="1"/>
          </p:cNvSpPr>
          <p:nvPr>
            <p:ph type="title" idx="4294967295"/>
          </p:nvPr>
        </p:nvSpPr>
        <p:spPr>
          <a:xfrm>
            <a:off x="0" y="198438"/>
            <a:ext cx="8229600" cy="944562"/>
          </a:xfrm>
        </p:spPr>
        <p:txBody>
          <a:bodyPr/>
          <a:lstStyle/>
          <a:p>
            <a:r>
              <a:rPr lang="en-US" b="1">
                <a:cs typeface="Times New Roman" pitchFamily="18" charset="0"/>
              </a:rPr>
              <a:t>Fundamental Strategies</a:t>
            </a:r>
          </a:p>
        </p:txBody>
      </p:sp>
      <p:sp>
        <p:nvSpPr>
          <p:cNvPr id="596995" name="Rectangle 3"/>
          <p:cNvSpPr>
            <a:spLocks noGrp="1" noChangeArrowheads="1"/>
          </p:cNvSpPr>
          <p:nvPr>
            <p:ph type="body" idx="4294967295"/>
          </p:nvPr>
        </p:nvSpPr>
        <p:spPr>
          <a:xfrm>
            <a:off x="990600" y="1295400"/>
            <a:ext cx="7924800" cy="5181600"/>
          </a:xfrm>
        </p:spPr>
        <p:txBody>
          <a:bodyPr/>
          <a:lstStyle/>
          <a:p>
            <a:pPr>
              <a:lnSpc>
                <a:spcPct val="110000"/>
              </a:lnSpc>
            </a:pPr>
            <a:r>
              <a:rPr lang="en-US" dirty="0"/>
              <a:t>Three Generic Themes</a:t>
            </a:r>
          </a:p>
          <a:p>
            <a:pPr lvl="1">
              <a:lnSpc>
                <a:spcPct val="110000"/>
              </a:lnSpc>
            </a:pPr>
            <a:r>
              <a:rPr lang="en-US" dirty="0"/>
              <a:t>Time the equity market by shifting funds into and out of stocks, bonds, and T-bills depending on broad market forecasts</a:t>
            </a:r>
            <a:r>
              <a:rPr lang="en-US" sz="2800" dirty="0"/>
              <a:t> </a:t>
            </a:r>
          </a:p>
          <a:p>
            <a:pPr lvl="1">
              <a:lnSpc>
                <a:spcPct val="110000"/>
              </a:lnSpc>
            </a:pPr>
            <a:r>
              <a:rPr lang="en-US" dirty="0"/>
              <a:t>Shift funds among different equity sectors and industries (e.g., financial stocks, technology stocks) or among investment styles (e.g., value, growth large capitalization, small capitalization). This is basically the sector rotation strategy</a:t>
            </a:r>
          </a:p>
          <a:p>
            <a:pPr lvl="1">
              <a:lnSpc>
                <a:spcPct val="110000"/>
              </a:lnSpc>
            </a:pPr>
            <a:r>
              <a:rPr lang="en-US" dirty="0"/>
              <a:t>Do stock picking and look at individual issues in an attempt to find undervalued stocks</a:t>
            </a:r>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r>
              <a:rPr lang="en-US"/>
              <a:t>16-</a:t>
            </a:r>
            <a:fld id="{44A36D6D-4AA6-4FBE-9A96-B1FDAFE2C672}" type="slidenum">
              <a:rPr lang="en-US"/>
              <a:pPr/>
              <a:t>16</a:t>
            </a:fld>
            <a:endParaRPr lang="en-US"/>
          </a:p>
        </p:txBody>
      </p:sp>
      <p:sp>
        <p:nvSpPr>
          <p:cNvPr id="598018" name="Rectangle 2"/>
          <p:cNvSpPr>
            <a:spLocks noGrp="1" noChangeArrowheads="1"/>
          </p:cNvSpPr>
          <p:nvPr>
            <p:ph type="title" idx="4294967295"/>
          </p:nvPr>
        </p:nvSpPr>
        <p:spPr>
          <a:xfrm>
            <a:off x="0" y="198438"/>
            <a:ext cx="8229600" cy="944562"/>
          </a:xfrm>
        </p:spPr>
        <p:txBody>
          <a:bodyPr/>
          <a:lstStyle/>
          <a:p>
            <a:r>
              <a:rPr lang="en-US" b="1">
                <a:cs typeface="Times New Roman" pitchFamily="18" charset="0"/>
              </a:rPr>
              <a:t>Fundamental Strategies</a:t>
            </a:r>
          </a:p>
        </p:txBody>
      </p:sp>
      <p:sp>
        <p:nvSpPr>
          <p:cNvPr id="598019" name="Rectangle 3"/>
          <p:cNvSpPr>
            <a:spLocks noGrp="1" noChangeArrowheads="1"/>
          </p:cNvSpPr>
          <p:nvPr>
            <p:ph type="body" idx="4294967295"/>
          </p:nvPr>
        </p:nvSpPr>
        <p:spPr>
          <a:xfrm>
            <a:off x="838200" y="1295400"/>
            <a:ext cx="7924800" cy="5181600"/>
          </a:xfrm>
        </p:spPr>
        <p:txBody>
          <a:bodyPr/>
          <a:lstStyle/>
          <a:p>
            <a:pPr>
              <a:lnSpc>
                <a:spcPct val="110000"/>
              </a:lnSpc>
            </a:pPr>
            <a:r>
              <a:rPr lang="en-US" dirty="0"/>
              <a:t>The 130/30 Strategy</a:t>
            </a:r>
          </a:p>
          <a:p>
            <a:pPr lvl="1">
              <a:lnSpc>
                <a:spcPct val="110000"/>
              </a:lnSpc>
            </a:pPr>
            <a:r>
              <a:rPr lang="en-US" dirty="0"/>
              <a:t>Long positions up to 130 percent of the portfolio’s original capital and short positions up to 30 percent</a:t>
            </a:r>
          </a:p>
          <a:p>
            <a:pPr lvl="1">
              <a:lnSpc>
                <a:spcPct val="110000"/>
              </a:lnSpc>
            </a:pPr>
            <a:r>
              <a:rPr lang="en-US" dirty="0"/>
              <a:t>The use of the short positions creates the leverage needed, increasing both risk and expected returns compared to the fund’s benchmark</a:t>
            </a:r>
          </a:p>
          <a:p>
            <a:pPr lvl="1">
              <a:lnSpc>
                <a:spcPct val="110000"/>
              </a:lnSpc>
            </a:pPr>
            <a:r>
              <a:rPr lang="en-US" dirty="0"/>
              <a:t>Enable managers to make full use of their fundamental research to buy stocks they identify as undervalued as well as short those that are overvalued</a:t>
            </a:r>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b="1">
                <a:cs typeface="Times New Roman" pitchFamily="18" charset="0"/>
              </a:rPr>
              <a:t>Technical Strategies</a:t>
            </a:r>
          </a:p>
        </p:txBody>
      </p:sp>
      <p:sp>
        <p:nvSpPr>
          <p:cNvPr id="5" name="Slide Number Placeholder 4"/>
          <p:cNvSpPr>
            <a:spLocks noGrp="1"/>
          </p:cNvSpPr>
          <p:nvPr>
            <p:ph type="sldNum" sz="quarter" idx="11"/>
          </p:nvPr>
        </p:nvSpPr>
        <p:spPr/>
        <p:txBody>
          <a:bodyPr/>
          <a:lstStyle/>
          <a:p>
            <a:r>
              <a:rPr lang="en-US"/>
              <a:t>16-</a:t>
            </a:r>
            <a:fld id="{899A0ACF-BA2D-4032-95C0-82D8F3FA6457}" type="slidenum">
              <a:rPr lang="en-US"/>
              <a:pPr/>
              <a:t>17</a:t>
            </a:fld>
            <a:endParaRPr lang="en-US"/>
          </a:p>
        </p:txBody>
      </p:sp>
      <p:sp>
        <p:nvSpPr>
          <p:cNvPr id="574467" name="Rectangle 3"/>
          <p:cNvSpPr>
            <a:spLocks noGrp="1" noChangeArrowheads="1"/>
          </p:cNvSpPr>
          <p:nvPr>
            <p:ph type="body" idx="4294967295"/>
          </p:nvPr>
        </p:nvSpPr>
        <p:spPr>
          <a:xfrm>
            <a:off x="990600" y="1295400"/>
            <a:ext cx="7924800" cy="4876800"/>
          </a:xfrm>
        </p:spPr>
        <p:txBody>
          <a:bodyPr/>
          <a:lstStyle/>
          <a:p>
            <a:r>
              <a:rPr lang="en-US" dirty="0">
                <a:cs typeface="Times New Roman" pitchFamily="18" charset="0"/>
              </a:rPr>
              <a:t> Contrarian Investment Strategy</a:t>
            </a:r>
          </a:p>
          <a:p>
            <a:pPr lvl="1"/>
            <a:r>
              <a:rPr lang="en-US" dirty="0"/>
              <a:t>The belief that the best time to buy (sell) a stock is when the majority of other investors are the most bearish (bullish) about it</a:t>
            </a:r>
          </a:p>
          <a:p>
            <a:pPr lvl="1"/>
            <a:r>
              <a:rPr lang="en-US" dirty="0"/>
              <a:t>The concept of mean reverting</a:t>
            </a:r>
          </a:p>
          <a:p>
            <a:pPr lvl="1"/>
            <a:r>
              <a:rPr lang="en-US" dirty="0"/>
              <a:t>The overreaction hypothesis (Exhibit 16.9)</a:t>
            </a:r>
            <a:endParaRPr lang="en-US" dirty="0">
              <a:cs typeface="Times New Roman" pitchFamily="18" charset="0"/>
            </a:endParaRPr>
          </a:p>
          <a:p>
            <a:r>
              <a:rPr lang="en-US" dirty="0">
                <a:cs typeface="Times New Roman" pitchFamily="18" charset="0"/>
              </a:rPr>
              <a:t> Price Momentum Strategy</a:t>
            </a:r>
          </a:p>
          <a:p>
            <a:pPr lvl="1"/>
            <a:r>
              <a:rPr lang="en-US" dirty="0"/>
              <a:t>Focus on the trend of past prices alone and makes purchase and sale decisions accordingly</a:t>
            </a:r>
          </a:p>
          <a:p>
            <a:pPr lvl="1"/>
            <a:r>
              <a:rPr lang="en-US" dirty="0"/>
              <a:t>Assume that recent trends in past prices will continue</a:t>
            </a:r>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r>
              <a:rPr lang="en-US" b="1"/>
              <a:t>Anomalies and Attributes</a:t>
            </a:r>
          </a:p>
        </p:txBody>
      </p:sp>
      <p:sp>
        <p:nvSpPr>
          <p:cNvPr id="579587" name="Rectangle 3"/>
          <p:cNvSpPr>
            <a:spLocks noGrp="1" noChangeArrowheads="1"/>
          </p:cNvSpPr>
          <p:nvPr>
            <p:ph idx="1"/>
          </p:nvPr>
        </p:nvSpPr>
        <p:spPr>
          <a:xfrm>
            <a:off x="609600" y="1295400"/>
            <a:ext cx="8305800" cy="4876800"/>
          </a:xfrm>
        </p:spPr>
        <p:txBody>
          <a:bodyPr/>
          <a:lstStyle/>
          <a:p>
            <a:pPr>
              <a:lnSpc>
                <a:spcPct val="90000"/>
              </a:lnSpc>
            </a:pPr>
            <a:r>
              <a:rPr lang="en-US" dirty="0"/>
              <a:t>Earnings Momentum Strategy</a:t>
            </a:r>
          </a:p>
          <a:p>
            <a:pPr lvl="1">
              <a:lnSpc>
                <a:spcPct val="90000"/>
              </a:lnSpc>
            </a:pPr>
            <a:r>
              <a:rPr lang="en-US" dirty="0"/>
              <a:t>Momentum is measured by the difference of actual EPS to the expected EPS</a:t>
            </a:r>
          </a:p>
          <a:p>
            <a:pPr lvl="1">
              <a:lnSpc>
                <a:spcPct val="90000"/>
              </a:lnSpc>
            </a:pPr>
            <a:r>
              <a:rPr lang="en-US" dirty="0"/>
              <a:t>Purchases stocks that have accelerating earnings and sells (or short sells) stocks with disappointing earnings</a:t>
            </a:r>
          </a:p>
          <a:p>
            <a:pPr>
              <a:lnSpc>
                <a:spcPct val="90000"/>
              </a:lnSpc>
            </a:pPr>
            <a:r>
              <a:rPr lang="en-US" dirty="0"/>
              <a:t>Calendar-Related Anomalies</a:t>
            </a:r>
          </a:p>
          <a:p>
            <a:pPr lvl="1">
              <a:lnSpc>
                <a:spcPct val="90000"/>
              </a:lnSpc>
            </a:pPr>
            <a:r>
              <a:rPr lang="en-US" dirty="0"/>
              <a:t>The Weekend Effect</a:t>
            </a:r>
          </a:p>
          <a:p>
            <a:pPr lvl="1">
              <a:lnSpc>
                <a:spcPct val="90000"/>
              </a:lnSpc>
            </a:pPr>
            <a:r>
              <a:rPr lang="en-US" dirty="0"/>
              <a:t>The January Effect</a:t>
            </a:r>
          </a:p>
          <a:p>
            <a:pPr>
              <a:lnSpc>
                <a:spcPct val="90000"/>
              </a:lnSpc>
            </a:pPr>
            <a:r>
              <a:rPr lang="en-US" dirty="0"/>
              <a:t>Firm-Specific Attributes</a:t>
            </a:r>
          </a:p>
          <a:p>
            <a:pPr lvl="1">
              <a:lnSpc>
                <a:spcPct val="90000"/>
              </a:lnSpc>
            </a:pPr>
            <a:r>
              <a:rPr lang="en-US" dirty="0"/>
              <a:t>Firm Size</a:t>
            </a:r>
          </a:p>
          <a:p>
            <a:pPr lvl="1">
              <a:lnSpc>
                <a:spcPct val="90000"/>
              </a:lnSpc>
            </a:pPr>
            <a:r>
              <a:rPr lang="en-US" dirty="0"/>
              <a:t>P/E and P/BV ratios (Exhibit 16.12)</a:t>
            </a:r>
          </a:p>
        </p:txBody>
      </p:sp>
      <p:sp>
        <p:nvSpPr>
          <p:cNvPr id="5" name="Slide Number Placeholder 5"/>
          <p:cNvSpPr>
            <a:spLocks noGrp="1"/>
          </p:cNvSpPr>
          <p:nvPr>
            <p:ph type="sldNum" sz="quarter" idx="11"/>
          </p:nvPr>
        </p:nvSpPr>
        <p:spPr/>
        <p:txBody>
          <a:bodyPr/>
          <a:lstStyle/>
          <a:p>
            <a:r>
              <a:rPr lang="en-US"/>
              <a:t>16-</a:t>
            </a:r>
            <a:fld id="{A0538E25-23FF-4A64-8432-E8218EB0AF2E}" type="slidenum">
              <a:rPr lang="en-US"/>
              <a:pPr/>
              <a:t>18</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xfrm>
            <a:off x="533400" y="228600"/>
            <a:ext cx="8229600" cy="868363"/>
          </a:xfrm>
        </p:spPr>
        <p:txBody>
          <a:bodyPr/>
          <a:lstStyle/>
          <a:p>
            <a:pPr>
              <a:lnSpc>
                <a:spcPct val="80000"/>
              </a:lnSpc>
            </a:pPr>
            <a:r>
              <a:rPr lang="en-US" b="1"/>
              <a:t>Tax Efficiency and Active Equity Management</a:t>
            </a:r>
          </a:p>
        </p:txBody>
      </p:sp>
      <p:sp>
        <p:nvSpPr>
          <p:cNvPr id="599043" name="Rectangle 3"/>
          <p:cNvSpPr>
            <a:spLocks noGrp="1" noChangeArrowheads="1"/>
          </p:cNvSpPr>
          <p:nvPr>
            <p:ph idx="1"/>
          </p:nvPr>
        </p:nvSpPr>
        <p:spPr/>
        <p:txBody>
          <a:bodyPr/>
          <a:lstStyle/>
          <a:p>
            <a:r>
              <a:rPr lang="en-US"/>
              <a:t>Active portfolio managers especially need to consider taxes when deciding whether to sell or hold a stock whose value has increased</a:t>
            </a:r>
          </a:p>
          <a:p>
            <a:pPr lvl="1"/>
            <a:r>
              <a:rPr lang="en-US"/>
              <a:t>If a security is sold at a profit, capital gains are paid and less in left in the portfolio to reinvest</a:t>
            </a:r>
          </a:p>
          <a:p>
            <a:pPr lvl="1"/>
            <a:r>
              <a:rPr lang="en-US"/>
              <a:t>A new security (the reinvestment security) needs to have a superior return sufficient to make up for these taxes</a:t>
            </a:r>
          </a:p>
          <a:p>
            <a:pPr lvl="1"/>
            <a:r>
              <a:rPr lang="en-US"/>
              <a:t>The size of the expected return depends on the expected holding period and the cost basis (and amount of the capital gain) of the original security</a:t>
            </a:r>
          </a:p>
        </p:txBody>
      </p:sp>
      <p:sp>
        <p:nvSpPr>
          <p:cNvPr id="5" name="Slide Number Placeholder 5"/>
          <p:cNvSpPr>
            <a:spLocks noGrp="1"/>
          </p:cNvSpPr>
          <p:nvPr>
            <p:ph type="sldNum" sz="quarter" idx="11"/>
          </p:nvPr>
        </p:nvSpPr>
        <p:spPr/>
        <p:txBody>
          <a:bodyPr/>
          <a:lstStyle/>
          <a:p>
            <a:r>
              <a:rPr lang="en-US"/>
              <a:t>16-</a:t>
            </a:r>
            <a:fld id="{C5E3D040-0A7D-4AE5-8128-7FED26AC783B}" type="slidenum">
              <a:rPr lang="en-US"/>
              <a:pPr/>
              <a:t>19</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152400" y="228600"/>
            <a:ext cx="9144000" cy="762000"/>
          </a:xfrm>
        </p:spPr>
        <p:txBody>
          <a:bodyPr/>
          <a:lstStyle/>
          <a:p>
            <a:r>
              <a:rPr lang="en-US" b="1"/>
              <a:t>Passive versus Active Management</a:t>
            </a:r>
          </a:p>
        </p:txBody>
      </p:sp>
      <p:sp>
        <p:nvSpPr>
          <p:cNvPr id="520195" name="Rectangle 3"/>
          <p:cNvSpPr>
            <a:spLocks noGrp="1" noChangeArrowheads="1"/>
          </p:cNvSpPr>
          <p:nvPr>
            <p:ph idx="1"/>
          </p:nvPr>
        </p:nvSpPr>
        <p:spPr>
          <a:xfrm>
            <a:off x="914400" y="1219200"/>
            <a:ext cx="7924800" cy="4724400"/>
          </a:xfrm>
        </p:spPr>
        <p:txBody>
          <a:bodyPr/>
          <a:lstStyle/>
          <a:p>
            <a:r>
              <a:rPr lang="en-US" dirty="0" smtClean="0"/>
              <a:t>Total Portfolio Return</a:t>
            </a:r>
            <a:endParaRPr lang="en-US" dirty="0"/>
          </a:p>
          <a:p>
            <a:pPr lvl="1"/>
            <a:r>
              <a:rPr lang="en-US" dirty="0" smtClean="0"/>
              <a:t>The total actual return on any equity portfolio can be decomposed into:</a:t>
            </a:r>
          </a:p>
          <a:p>
            <a:pPr lvl="2">
              <a:buFont typeface="Wingdings" pitchFamily="2" charset="2"/>
              <a:buChar char="§"/>
            </a:pPr>
            <a:r>
              <a:rPr lang="en-US" dirty="0" smtClean="0"/>
              <a:t>Expected return</a:t>
            </a:r>
            <a:endParaRPr lang="en-US" dirty="0"/>
          </a:p>
          <a:p>
            <a:pPr lvl="2">
              <a:buFont typeface="Wingdings" pitchFamily="2" charset="2"/>
              <a:buChar char="§"/>
            </a:pPr>
            <a:r>
              <a:rPr lang="en-US" dirty="0" smtClean="0"/>
              <a:t>Alpha</a:t>
            </a:r>
            <a:endParaRPr lang="en-US" dirty="0"/>
          </a:p>
          <a:p>
            <a:pPr lvl="1"/>
            <a:r>
              <a:rPr lang="en-US" dirty="0" smtClean="0"/>
              <a:t>The Equation</a:t>
            </a:r>
          </a:p>
          <a:p>
            <a:pPr marL="517525" lvl="1" indent="0">
              <a:lnSpc>
                <a:spcPct val="150000"/>
              </a:lnSpc>
              <a:buNone/>
            </a:pPr>
            <a:r>
              <a:rPr lang="en-US" dirty="0" smtClean="0"/>
              <a:t>	Total Actual Return</a:t>
            </a:r>
          </a:p>
          <a:p>
            <a:pPr marL="749300" lvl="1" indent="-231775">
              <a:buNone/>
              <a:tabLst>
                <a:tab pos="1371600" algn="l"/>
              </a:tabLst>
            </a:pPr>
            <a:r>
              <a:rPr lang="en-US" dirty="0"/>
              <a:t>	</a:t>
            </a:r>
            <a:r>
              <a:rPr lang="en-US" dirty="0" smtClean="0"/>
              <a:t>	=[Expected Return] + [“Alpha”]</a:t>
            </a:r>
          </a:p>
          <a:p>
            <a:pPr marL="749300" lvl="1" indent="-231775">
              <a:buNone/>
              <a:tabLst>
                <a:tab pos="1371600" algn="l"/>
              </a:tabLst>
            </a:pPr>
            <a:r>
              <a:rPr lang="en-US" dirty="0"/>
              <a:t>	</a:t>
            </a:r>
            <a:r>
              <a:rPr lang="en-US" dirty="0" smtClean="0"/>
              <a:t>	=[Risk-Free Rate + Risk </a:t>
            </a:r>
            <a:r>
              <a:rPr lang="en-US" dirty="0"/>
              <a:t>Premium]+[“Alpha”]</a:t>
            </a:r>
          </a:p>
          <a:p>
            <a:pPr marL="517525" lvl="1" indent="0">
              <a:buNone/>
            </a:pPr>
            <a:endParaRPr lang="en-US" dirty="0"/>
          </a:p>
        </p:txBody>
      </p:sp>
      <p:sp>
        <p:nvSpPr>
          <p:cNvPr id="5" name="Slide Number Placeholder 5"/>
          <p:cNvSpPr>
            <a:spLocks noGrp="1"/>
          </p:cNvSpPr>
          <p:nvPr>
            <p:ph type="sldNum" sz="quarter" idx="11"/>
          </p:nvPr>
        </p:nvSpPr>
        <p:spPr/>
        <p:txBody>
          <a:bodyPr/>
          <a:lstStyle/>
          <a:p>
            <a:r>
              <a:rPr lang="en-US"/>
              <a:t>16-</a:t>
            </a:r>
            <a:fld id="{AEEBE8BB-1BB8-4103-A84C-F3EEAD0FE851}" type="slidenum">
              <a:rPr lang="en-US"/>
              <a:pPr/>
              <a:t>2</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533400" y="228600"/>
            <a:ext cx="8229600" cy="868363"/>
          </a:xfrm>
        </p:spPr>
        <p:txBody>
          <a:bodyPr/>
          <a:lstStyle/>
          <a:p>
            <a:pPr>
              <a:lnSpc>
                <a:spcPct val="80000"/>
              </a:lnSpc>
            </a:pPr>
            <a:r>
              <a:rPr lang="en-US" b="1"/>
              <a:t>Tax Efficiency and Active Equity Management</a:t>
            </a:r>
          </a:p>
        </p:txBody>
      </p:sp>
      <p:sp>
        <p:nvSpPr>
          <p:cNvPr id="600067" name="Rectangle 3"/>
          <p:cNvSpPr>
            <a:spLocks noGrp="1" noChangeArrowheads="1"/>
          </p:cNvSpPr>
          <p:nvPr>
            <p:ph idx="1"/>
          </p:nvPr>
        </p:nvSpPr>
        <p:spPr/>
        <p:txBody>
          <a:bodyPr/>
          <a:lstStyle/>
          <a:p>
            <a:r>
              <a:rPr lang="en-US" dirty="0"/>
              <a:t>Measures of Tax Efficiency</a:t>
            </a:r>
          </a:p>
          <a:p>
            <a:pPr lvl="1"/>
            <a:r>
              <a:rPr lang="en-US" dirty="0"/>
              <a:t>Portfolio Turnover</a:t>
            </a:r>
          </a:p>
          <a:p>
            <a:pPr lvl="2">
              <a:buFont typeface="Wingdings" pitchFamily="2" charset="2"/>
              <a:buChar char="§"/>
            </a:pPr>
            <a:r>
              <a:rPr lang="en-US" dirty="0"/>
              <a:t>Measured as the total dollar value of the securities sold from the portfolio in a year divided by the average dollar value of the assets</a:t>
            </a:r>
          </a:p>
          <a:p>
            <a:pPr lvl="1"/>
            <a:r>
              <a:rPr lang="en-US" dirty="0"/>
              <a:t>Tax Cost Ratio (%)</a:t>
            </a:r>
          </a:p>
          <a:p>
            <a:pPr lvl="2">
              <a:buFont typeface="Wingdings" pitchFamily="2" charset="2"/>
              <a:buChar char="§"/>
            </a:pPr>
            <a:r>
              <a:rPr lang="en-US" dirty="0"/>
              <a:t>The Formula</a:t>
            </a:r>
          </a:p>
          <a:p>
            <a:pPr lvl="2">
              <a:buFontTx/>
              <a:buNone/>
            </a:pPr>
            <a:r>
              <a:rPr lang="en-US" dirty="0"/>
              <a:t>	</a:t>
            </a:r>
            <a:r>
              <a:rPr lang="en-US" b="1" dirty="0"/>
              <a:t>Tax Cost Ratio = [1 – (1 + TAR)/(1 + PTR)] x 100</a:t>
            </a:r>
          </a:p>
          <a:p>
            <a:pPr lvl="2">
              <a:lnSpc>
                <a:spcPct val="110000"/>
              </a:lnSpc>
              <a:buFontTx/>
              <a:buNone/>
            </a:pPr>
            <a:r>
              <a:rPr lang="en-US" sz="2000" dirty="0"/>
              <a:t>	    where </a:t>
            </a:r>
          </a:p>
          <a:p>
            <a:pPr lvl="2">
              <a:lnSpc>
                <a:spcPct val="110000"/>
              </a:lnSpc>
              <a:buFontTx/>
              <a:buNone/>
            </a:pPr>
            <a:r>
              <a:rPr lang="en-US" sz="2000" dirty="0"/>
              <a:t>		PTR = pretax return </a:t>
            </a:r>
          </a:p>
          <a:p>
            <a:pPr lvl="2">
              <a:lnSpc>
                <a:spcPct val="110000"/>
              </a:lnSpc>
              <a:buFontTx/>
              <a:buNone/>
            </a:pPr>
            <a:r>
              <a:rPr lang="en-US" sz="2000" dirty="0"/>
              <a:t> 		TAR =  tax-adjusted return  </a:t>
            </a:r>
          </a:p>
          <a:p>
            <a:pPr lvl="2">
              <a:buFont typeface="Wingdings" pitchFamily="2" charset="2"/>
              <a:buChar char="§"/>
            </a:pPr>
            <a:r>
              <a:rPr lang="en-US" dirty="0"/>
              <a:t>See Exhibit 16.14</a:t>
            </a:r>
          </a:p>
        </p:txBody>
      </p:sp>
      <p:sp>
        <p:nvSpPr>
          <p:cNvPr id="5" name="Slide Number Placeholder 5"/>
          <p:cNvSpPr>
            <a:spLocks noGrp="1"/>
          </p:cNvSpPr>
          <p:nvPr>
            <p:ph type="sldNum" sz="quarter" idx="11"/>
          </p:nvPr>
        </p:nvSpPr>
        <p:spPr/>
        <p:txBody>
          <a:bodyPr/>
          <a:lstStyle/>
          <a:p>
            <a:r>
              <a:rPr lang="en-US"/>
              <a:t>16-</a:t>
            </a:r>
            <a:fld id="{B903DBFE-E8AA-4A18-9894-2A4E80A328C1}" type="slidenum">
              <a:rPr lang="en-US"/>
              <a:pPr/>
              <a:t>20</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a:t>
            </a:r>
            <a:r>
              <a:rPr lang="en-US" b="1" dirty="0" smtClean="0"/>
              <a:t>16.14</a:t>
            </a:r>
            <a:endParaRPr lang="en-US" dirty="0"/>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16-</a:t>
            </a:r>
            <a:fld id="{16383507-BC66-4A59-BBBD-839F87AEA3DC}" type="slidenum">
              <a:rPr lang="en-US" smtClean="0"/>
              <a:pPr/>
              <a:t>21</a:t>
            </a:fld>
            <a:endParaRPr lang="en-US"/>
          </a:p>
        </p:txBody>
      </p:sp>
      <p:pic>
        <p:nvPicPr>
          <p:cNvPr id="624642" name="Picture 2" descr="C:\LB-FIN650\LB-FIN650Edit\JPG files of exhibits\Ch 16\Reilly10e_Exhibit16-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399"/>
            <a:ext cx="8229600" cy="484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56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b="1"/>
              <a:t>Value versus Growth</a:t>
            </a:r>
          </a:p>
        </p:txBody>
      </p:sp>
      <p:sp>
        <p:nvSpPr>
          <p:cNvPr id="536579" name="Rectangle 3"/>
          <p:cNvSpPr>
            <a:spLocks noGrp="1" noChangeArrowheads="1"/>
          </p:cNvSpPr>
          <p:nvPr>
            <p:ph idx="1"/>
          </p:nvPr>
        </p:nvSpPr>
        <p:spPr>
          <a:xfrm>
            <a:off x="990600" y="1219200"/>
            <a:ext cx="7848600" cy="5257800"/>
          </a:xfrm>
        </p:spPr>
        <p:txBody>
          <a:bodyPr/>
          <a:lstStyle/>
          <a:p>
            <a:r>
              <a:rPr lang="en-US"/>
              <a:t>A growth investor focuses on the current and future economic “story” of a company, with less regard to share valuation</a:t>
            </a:r>
          </a:p>
          <a:p>
            <a:r>
              <a:rPr lang="en-US"/>
              <a:t>A value investor focuses on share price in anticipation of a market correction and, possibly, improving company fundamentals.</a:t>
            </a:r>
          </a:p>
          <a:p>
            <a:pPr>
              <a:lnSpc>
                <a:spcPct val="110000"/>
              </a:lnSpc>
            </a:pPr>
            <a:r>
              <a:rPr lang="en-US"/>
              <a:t>Value stocks generally have offered somewhat higher returns than growth stocks, but this does not occur with much consistency from one investment period to another</a:t>
            </a:r>
          </a:p>
        </p:txBody>
      </p:sp>
      <p:sp>
        <p:nvSpPr>
          <p:cNvPr id="5" name="Slide Number Placeholder 5"/>
          <p:cNvSpPr>
            <a:spLocks noGrp="1"/>
          </p:cNvSpPr>
          <p:nvPr>
            <p:ph type="sldNum" sz="quarter" idx="11"/>
          </p:nvPr>
        </p:nvSpPr>
        <p:spPr/>
        <p:txBody>
          <a:bodyPr/>
          <a:lstStyle/>
          <a:p>
            <a:r>
              <a:rPr lang="en-US"/>
              <a:t>16-</a:t>
            </a:r>
            <a:fld id="{4D94261F-1762-4CFC-99B0-CF2A4F321496}" type="slidenum">
              <a:rPr lang="en-US"/>
              <a:pPr/>
              <a:t>22</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b="1"/>
              <a:t>Value versus Growth</a:t>
            </a:r>
          </a:p>
        </p:txBody>
      </p:sp>
      <p:sp>
        <p:nvSpPr>
          <p:cNvPr id="558083" name="Rectangle 3"/>
          <p:cNvSpPr>
            <a:spLocks noGrp="1" noChangeArrowheads="1"/>
          </p:cNvSpPr>
          <p:nvPr>
            <p:ph idx="1"/>
          </p:nvPr>
        </p:nvSpPr>
        <p:spPr>
          <a:xfrm>
            <a:off x="990600" y="1219200"/>
            <a:ext cx="7924800" cy="5029200"/>
          </a:xfrm>
        </p:spPr>
        <p:txBody>
          <a:bodyPr/>
          <a:lstStyle/>
          <a:p>
            <a:pPr>
              <a:lnSpc>
                <a:spcPct val="110000"/>
              </a:lnSpc>
            </a:pPr>
            <a:r>
              <a:rPr lang="en-US"/>
              <a:t>Growth-oriented investor will:</a:t>
            </a:r>
          </a:p>
          <a:p>
            <a:pPr lvl="1">
              <a:lnSpc>
                <a:spcPct val="110000"/>
              </a:lnSpc>
            </a:pPr>
            <a:r>
              <a:rPr lang="en-US"/>
              <a:t>Focus on EPS and its economic determinants</a:t>
            </a:r>
          </a:p>
          <a:p>
            <a:pPr lvl="1">
              <a:lnSpc>
                <a:spcPct val="110000"/>
              </a:lnSpc>
            </a:pPr>
            <a:r>
              <a:rPr lang="en-US"/>
              <a:t>Look for companies expected to have rapid EPS growth</a:t>
            </a:r>
          </a:p>
          <a:p>
            <a:pPr lvl="1">
              <a:lnSpc>
                <a:spcPct val="110000"/>
              </a:lnSpc>
            </a:pPr>
            <a:r>
              <a:rPr lang="en-US"/>
              <a:t>Assumes constant P/E ratio</a:t>
            </a:r>
          </a:p>
          <a:p>
            <a:pPr>
              <a:lnSpc>
                <a:spcPct val="110000"/>
              </a:lnSpc>
            </a:pPr>
            <a:r>
              <a:rPr lang="en-US"/>
              <a:t>Value-oriented investor will:</a:t>
            </a:r>
            <a:r>
              <a:rPr lang="en-US" sz="2400"/>
              <a:t> </a:t>
            </a:r>
          </a:p>
          <a:p>
            <a:pPr lvl="1">
              <a:lnSpc>
                <a:spcPct val="110000"/>
              </a:lnSpc>
            </a:pPr>
            <a:r>
              <a:rPr lang="en-US"/>
              <a:t>Focus on the price component</a:t>
            </a:r>
          </a:p>
          <a:p>
            <a:pPr lvl="1">
              <a:lnSpc>
                <a:spcPct val="110000"/>
              </a:lnSpc>
            </a:pPr>
            <a:r>
              <a:rPr lang="en-US"/>
              <a:t>Not care much about current earnings</a:t>
            </a:r>
          </a:p>
          <a:p>
            <a:pPr lvl="1">
              <a:lnSpc>
                <a:spcPct val="110000"/>
              </a:lnSpc>
            </a:pPr>
            <a:r>
              <a:rPr lang="en-US"/>
              <a:t>Assume the P/E ratio is below its natural level</a:t>
            </a:r>
          </a:p>
          <a:p>
            <a:pPr lvl="1">
              <a:lnSpc>
                <a:spcPct val="110000"/>
              </a:lnSpc>
            </a:pPr>
            <a:endParaRPr lang="en-US"/>
          </a:p>
        </p:txBody>
      </p:sp>
      <p:sp>
        <p:nvSpPr>
          <p:cNvPr id="5" name="Slide Number Placeholder 5"/>
          <p:cNvSpPr>
            <a:spLocks noGrp="1"/>
          </p:cNvSpPr>
          <p:nvPr>
            <p:ph type="sldNum" sz="quarter" idx="11"/>
          </p:nvPr>
        </p:nvSpPr>
        <p:spPr/>
        <p:txBody>
          <a:bodyPr/>
          <a:lstStyle/>
          <a:p>
            <a:r>
              <a:rPr lang="en-US"/>
              <a:t>16-</a:t>
            </a:r>
            <a:fld id="{DF02BEBE-5DBA-49DC-97BB-29E98489E087}" type="slidenum">
              <a:rPr lang="en-US"/>
              <a:pPr/>
              <a:t>23</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r>
              <a:rPr lang="en-US" b="1"/>
              <a:t>Style Analysis</a:t>
            </a:r>
          </a:p>
        </p:txBody>
      </p:sp>
      <p:sp>
        <p:nvSpPr>
          <p:cNvPr id="533507" name="Rectangle 3"/>
          <p:cNvSpPr>
            <a:spLocks noGrp="1" noChangeArrowheads="1"/>
          </p:cNvSpPr>
          <p:nvPr>
            <p:ph idx="1"/>
          </p:nvPr>
        </p:nvSpPr>
        <p:spPr>
          <a:xfrm>
            <a:off x="914400" y="1295400"/>
            <a:ext cx="8001000" cy="4876800"/>
          </a:xfrm>
        </p:spPr>
        <p:txBody>
          <a:bodyPr/>
          <a:lstStyle/>
          <a:p>
            <a:r>
              <a:rPr lang="en-US"/>
              <a:t>Construct a portfolio to capture one or more of the characteristics of equity securities</a:t>
            </a:r>
          </a:p>
          <a:p>
            <a:r>
              <a:rPr lang="en-US"/>
              <a:t>Small-cap stocks, low-P/E stocks, etc…</a:t>
            </a:r>
          </a:p>
          <a:p>
            <a:r>
              <a:rPr lang="en-US"/>
              <a:t>Value stocks (those that appear to be under-priced according to various measures)</a:t>
            </a:r>
          </a:p>
          <a:p>
            <a:pPr lvl="1"/>
            <a:r>
              <a:rPr lang="en-US"/>
              <a:t>Low Price/Book value or Price/Earnings ratios</a:t>
            </a:r>
          </a:p>
          <a:p>
            <a:r>
              <a:rPr lang="en-US"/>
              <a:t>Growth stocks (above-average earnings per share increases)</a:t>
            </a:r>
          </a:p>
          <a:p>
            <a:pPr lvl="1"/>
            <a:r>
              <a:rPr lang="en-US"/>
              <a:t>High P/E, possibly a price momentum strategy</a:t>
            </a:r>
          </a:p>
          <a:p>
            <a:r>
              <a:rPr lang="en-US"/>
              <a:t>See Exhibit 16.20</a:t>
            </a:r>
          </a:p>
        </p:txBody>
      </p:sp>
      <p:sp>
        <p:nvSpPr>
          <p:cNvPr id="5" name="Slide Number Placeholder 5"/>
          <p:cNvSpPr>
            <a:spLocks noGrp="1"/>
          </p:cNvSpPr>
          <p:nvPr>
            <p:ph type="sldNum" sz="quarter" idx="11"/>
          </p:nvPr>
        </p:nvSpPr>
        <p:spPr/>
        <p:txBody>
          <a:bodyPr/>
          <a:lstStyle/>
          <a:p>
            <a:r>
              <a:rPr lang="en-US"/>
              <a:t>16-</a:t>
            </a:r>
            <a:fld id="{E3948BDF-539A-4CD6-92F3-D8E5036F07C9}" type="slidenum">
              <a:rPr lang="en-US"/>
              <a:pPr/>
              <a:t>24</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a:t>
            </a:r>
            <a:r>
              <a:rPr lang="en-US" b="1" dirty="0" smtClean="0"/>
              <a:t>16.20</a:t>
            </a:r>
            <a:endParaRPr lang="en-US" dirty="0"/>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16-</a:t>
            </a:r>
            <a:fld id="{16383507-BC66-4A59-BBBD-839F87AEA3DC}" type="slidenum">
              <a:rPr lang="en-US" smtClean="0"/>
              <a:pPr/>
              <a:t>25</a:t>
            </a:fld>
            <a:endParaRPr lang="en-US"/>
          </a:p>
        </p:txBody>
      </p:sp>
      <p:pic>
        <p:nvPicPr>
          <p:cNvPr id="625666" name="Picture 2" descr="C:\LB-FIN650\LB-FIN650Edit\JPG files of exhibits\Ch 16\Reilly10e_Exhibit1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08892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4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r>
              <a:rPr lang="en-US" b="1"/>
              <a:t>Does Style Matter?</a:t>
            </a:r>
          </a:p>
        </p:txBody>
      </p:sp>
      <p:sp>
        <p:nvSpPr>
          <p:cNvPr id="534531" name="Rectangle 3"/>
          <p:cNvSpPr>
            <a:spLocks noGrp="1" noChangeArrowheads="1"/>
          </p:cNvSpPr>
          <p:nvPr>
            <p:ph idx="1"/>
          </p:nvPr>
        </p:nvSpPr>
        <p:spPr>
          <a:xfrm>
            <a:off x="990600" y="1295400"/>
            <a:ext cx="7924800" cy="4648200"/>
          </a:xfrm>
        </p:spPr>
        <p:txBody>
          <a:bodyPr/>
          <a:lstStyle/>
          <a:p>
            <a:r>
              <a:rPr lang="en-US"/>
              <a:t>Choice to align with investment style communicates information to clients</a:t>
            </a:r>
          </a:p>
          <a:p>
            <a:r>
              <a:rPr lang="en-US"/>
              <a:t>Determining style is useful in measuring performance relative to a benchmark</a:t>
            </a:r>
          </a:p>
          <a:p>
            <a:r>
              <a:rPr lang="en-US"/>
              <a:t>Style identification allows an investor to diversify by portfolio</a:t>
            </a:r>
          </a:p>
          <a:p>
            <a:r>
              <a:rPr lang="en-US"/>
              <a:t>Style investing allows control of the total portfolio to be shared between the investment managers and a sponsor</a:t>
            </a:r>
          </a:p>
          <a:p>
            <a:r>
              <a:rPr lang="en-US"/>
              <a:t>Intentional and unintentional style drift</a:t>
            </a:r>
          </a:p>
        </p:txBody>
      </p:sp>
      <p:sp>
        <p:nvSpPr>
          <p:cNvPr id="5" name="Slide Number Placeholder 5"/>
          <p:cNvSpPr>
            <a:spLocks noGrp="1"/>
          </p:cNvSpPr>
          <p:nvPr>
            <p:ph type="sldNum" sz="quarter" idx="11"/>
          </p:nvPr>
        </p:nvSpPr>
        <p:spPr/>
        <p:txBody>
          <a:bodyPr/>
          <a:lstStyle/>
          <a:p>
            <a:r>
              <a:rPr lang="en-US"/>
              <a:t>16-</a:t>
            </a:r>
            <a:fld id="{529B9F9E-85B2-4D2D-88CC-05184FAE5C93}" type="slidenum">
              <a:rPr lang="en-US"/>
              <a:pPr/>
              <a:t>26</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609600" y="0"/>
            <a:ext cx="7772400" cy="1143000"/>
          </a:xfrm>
        </p:spPr>
        <p:txBody>
          <a:bodyPr/>
          <a:lstStyle/>
          <a:p>
            <a:r>
              <a:rPr lang="en-US" b="1"/>
              <a:t>Asset Allocation Strategies</a:t>
            </a:r>
          </a:p>
        </p:txBody>
      </p:sp>
      <p:sp>
        <p:nvSpPr>
          <p:cNvPr id="566275" name="Rectangle 3"/>
          <p:cNvSpPr>
            <a:spLocks noGrp="1" noChangeArrowheads="1"/>
          </p:cNvSpPr>
          <p:nvPr>
            <p:ph idx="1"/>
          </p:nvPr>
        </p:nvSpPr>
        <p:spPr>
          <a:xfrm>
            <a:off x="914400" y="1219200"/>
            <a:ext cx="7772400" cy="4876800"/>
          </a:xfrm>
        </p:spPr>
        <p:txBody>
          <a:bodyPr/>
          <a:lstStyle/>
          <a:p>
            <a:pPr>
              <a:lnSpc>
                <a:spcPct val="90000"/>
              </a:lnSpc>
            </a:pPr>
            <a:r>
              <a:rPr lang="en-US"/>
              <a:t>Integrated asset allocation</a:t>
            </a:r>
          </a:p>
          <a:p>
            <a:pPr lvl="1">
              <a:lnSpc>
                <a:spcPct val="90000"/>
              </a:lnSpc>
            </a:pPr>
            <a:r>
              <a:rPr lang="en-US"/>
              <a:t>Capital market conditions</a:t>
            </a:r>
          </a:p>
          <a:p>
            <a:pPr lvl="1">
              <a:lnSpc>
                <a:spcPct val="90000"/>
              </a:lnSpc>
            </a:pPr>
            <a:r>
              <a:rPr lang="en-US"/>
              <a:t>Investor’s objectives and constraints</a:t>
            </a:r>
          </a:p>
          <a:p>
            <a:pPr>
              <a:lnSpc>
                <a:spcPct val="90000"/>
              </a:lnSpc>
            </a:pPr>
            <a:r>
              <a:rPr lang="en-US"/>
              <a:t>Strategic asset allocation</a:t>
            </a:r>
          </a:p>
          <a:p>
            <a:pPr lvl="1">
              <a:lnSpc>
                <a:spcPct val="90000"/>
              </a:lnSpc>
            </a:pPr>
            <a:r>
              <a:rPr lang="en-US"/>
              <a:t>Constant-mix</a:t>
            </a:r>
          </a:p>
          <a:p>
            <a:pPr>
              <a:lnSpc>
                <a:spcPct val="90000"/>
              </a:lnSpc>
            </a:pPr>
            <a:r>
              <a:rPr lang="en-US"/>
              <a:t>Tactical asset allocation</a:t>
            </a:r>
          </a:p>
          <a:p>
            <a:pPr lvl="1">
              <a:lnSpc>
                <a:spcPct val="90000"/>
              </a:lnSpc>
            </a:pPr>
            <a:r>
              <a:rPr lang="en-US"/>
              <a:t>Mean reversion</a:t>
            </a:r>
          </a:p>
          <a:p>
            <a:pPr lvl="1">
              <a:lnSpc>
                <a:spcPct val="90000"/>
              </a:lnSpc>
            </a:pPr>
            <a:r>
              <a:rPr lang="en-US"/>
              <a:t>Inherently contrarian</a:t>
            </a:r>
          </a:p>
          <a:p>
            <a:pPr>
              <a:lnSpc>
                <a:spcPct val="90000"/>
              </a:lnSpc>
            </a:pPr>
            <a:r>
              <a:rPr lang="en-US"/>
              <a:t>Insured asset allocation</a:t>
            </a:r>
          </a:p>
          <a:p>
            <a:pPr lvl="1">
              <a:lnSpc>
                <a:spcPct val="90000"/>
              </a:lnSpc>
            </a:pPr>
            <a:r>
              <a:rPr lang="en-US"/>
              <a:t>Constant proportion</a:t>
            </a:r>
          </a:p>
        </p:txBody>
      </p:sp>
      <p:sp>
        <p:nvSpPr>
          <p:cNvPr id="5" name="Slide Number Placeholder 5"/>
          <p:cNvSpPr>
            <a:spLocks noGrp="1"/>
          </p:cNvSpPr>
          <p:nvPr>
            <p:ph type="sldNum" sz="quarter" idx="11"/>
          </p:nvPr>
        </p:nvSpPr>
        <p:spPr/>
        <p:txBody>
          <a:bodyPr/>
          <a:lstStyle/>
          <a:p>
            <a:r>
              <a:rPr lang="en-US"/>
              <a:t>16-</a:t>
            </a:r>
            <a:fld id="{6EF763CC-2801-4FF8-A61A-449F43ABC75B}" type="slidenum">
              <a:rPr lang="en-US"/>
              <a:pPr/>
              <a:t>27</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609600" y="228600"/>
            <a:ext cx="7772400" cy="762000"/>
          </a:xfrm>
        </p:spPr>
        <p:txBody>
          <a:bodyPr/>
          <a:lstStyle/>
          <a:p>
            <a:r>
              <a:rPr lang="en-US" b="1" smtClean="0"/>
              <a:t>Asset </a:t>
            </a:r>
            <a:r>
              <a:rPr lang="en-US" b="1"/>
              <a:t>Allocation Strategies</a:t>
            </a:r>
          </a:p>
        </p:txBody>
      </p:sp>
      <p:sp>
        <p:nvSpPr>
          <p:cNvPr id="569347" name="Rectangle 3"/>
          <p:cNvSpPr>
            <a:spLocks noGrp="1" noChangeArrowheads="1"/>
          </p:cNvSpPr>
          <p:nvPr>
            <p:ph idx="1"/>
          </p:nvPr>
        </p:nvSpPr>
        <p:spPr>
          <a:xfrm>
            <a:off x="990600" y="1295400"/>
            <a:ext cx="7467600" cy="4800600"/>
          </a:xfrm>
        </p:spPr>
        <p:txBody>
          <a:bodyPr/>
          <a:lstStyle/>
          <a:p>
            <a:r>
              <a:rPr lang="en-US"/>
              <a:t>Selecting an Active Allocation Method</a:t>
            </a:r>
          </a:p>
          <a:p>
            <a:pPr lvl="1"/>
            <a:r>
              <a:rPr lang="en-US"/>
              <a:t>Perceptions of variability in the client’s objectives and constraints </a:t>
            </a:r>
          </a:p>
          <a:p>
            <a:pPr lvl="1"/>
            <a:r>
              <a:rPr lang="en-US"/>
              <a:t>Perceived relationship between the past and future capital market conditions</a:t>
            </a:r>
          </a:p>
          <a:p>
            <a:pPr lvl="1"/>
            <a:r>
              <a:rPr lang="en-US"/>
              <a:t>The investor’s needs and capital market conditions are can be considered constant and can be considered variable</a:t>
            </a:r>
          </a:p>
        </p:txBody>
      </p:sp>
      <p:sp>
        <p:nvSpPr>
          <p:cNvPr id="5" name="Slide Number Placeholder 5"/>
          <p:cNvSpPr>
            <a:spLocks noGrp="1"/>
          </p:cNvSpPr>
          <p:nvPr>
            <p:ph type="sldNum" sz="quarter" idx="11"/>
          </p:nvPr>
        </p:nvSpPr>
        <p:spPr/>
        <p:txBody>
          <a:bodyPr/>
          <a:lstStyle/>
          <a:p>
            <a:r>
              <a:rPr lang="en-US"/>
              <a:t>16-</a:t>
            </a:r>
            <a:fld id="{D2D2A627-E78B-438B-A79B-89023252E487}" type="slidenum">
              <a:rPr lang="en-US"/>
              <a:pPr/>
              <a:t>28</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pPr>
              <a:lnSpc>
                <a:spcPct val="80000"/>
              </a:lnSpc>
            </a:pPr>
            <a:r>
              <a:rPr lang="en-US" b="1"/>
              <a:t>The Internet Investments Online</a:t>
            </a:r>
          </a:p>
        </p:txBody>
      </p:sp>
      <p:sp>
        <p:nvSpPr>
          <p:cNvPr id="488451" name="Rectangle 3"/>
          <p:cNvSpPr>
            <a:spLocks noGrp="1" noChangeArrowheads="1"/>
          </p:cNvSpPr>
          <p:nvPr>
            <p:ph sz="half" idx="1"/>
          </p:nvPr>
        </p:nvSpPr>
        <p:spPr>
          <a:xfrm>
            <a:off x="990600" y="1295400"/>
            <a:ext cx="6477000" cy="2895600"/>
          </a:xfrm>
        </p:spPr>
        <p:txBody>
          <a:bodyPr/>
          <a:lstStyle/>
          <a:p>
            <a:r>
              <a:rPr lang="en-US" sz="2400">
                <a:hlinkClick r:id="rId3"/>
              </a:rPr>
              <a:t>http://www.russell.com</a:t>
            </a:r>
            <a:endParaRPr lang="en-US" sz="2400"/>
          </a:p>
          <a:p>
            <a:r>
              <a:rPr lang="en-US" sz="2400">
                <a:hlinkClick r:id="rId4"/>
              </a:rPr>
              <a:t>http://www.firstquadrant.com</a:t>
            </a:r>
            <a:endParaRPr lang="en-US" sz="2400"/>
          </a:p>
          <a:p>
            <a:r>
              <a:rPr lang="en-US" sz="2400">
                <a:hlinkClick r:id="rId5"/>
              </a:rPr>
              <a:t>http://www.panagora.com</a:t>
            </a:r>
            <a:endParaRPr lang="en-US" sz="2400"/>
          </a:p>
          <a:p>
            <a:r>
              <a:rPr lang="en-US" sz="2400">
                <a:hlinkClick r:id="rId6"/>
              </a:rPr>
              <a:t>http://www.wilshire.com</a:t>
            </a:r>
            <a:endParaRPr lang="en-US" sz="2400"/>
          </a:p>
          <a:p>
            <a:pPr>
              <a:buFontTx/>
              <a:buNone/>
            </a:pPr>
            <a:endParaRPr lang="en-US" sz="2400"/>
          </a:p>
        </p:txBody>
      </p:sp>
      <p:sp>
        <p:nvSpPr>
          <p:cNvPr id="5" name="Slide Number Placeholder 6"/>
          <p:cNvSpPr>
            <a:spLocks noGrp="1"/>
          </p:cNvSpPr>
          <p:nvPr>
            <p:ph type="sldNum" sz="quarter" idx="11"/>
          </p:nvPr>
        </p:nvSpPr>
        <p:spPr/>
        <p:txBody>
          <a:bodyPr/>
          <a:lstStyle/>
          <a:p>
            <a:r>
              <a:rPr lang="en-US"/>
              <a:t>16-</a:t>
            </a:r>
            <a:fld id="{18858D73-D9C0-4CD1-9300-8CC03A6CD18F}" type="slidenum">
              <a:rPr lang="en-US"/>
              <a:pPr/>
              <a:t>29</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152400" y="228600"/>
            <a:ext cx="9144000" cy="762000"/>
          </a:xfrm>
        </p:spPr>
        <p:txBody>
          <a:bodyPr/>
          <a:lstStyle/>
          <a:p>
            <a:r>
              <a:rPr lang="en-US" b="1"/>
              <a:t>Passive versus Active Management</a:t>
            </a:r>
          </a:p>
        </p:txBody>
      </p:sp>
      <p:sp>
        <p:nvSpPr>
          <p:cNvPr id="520195" name="Rectangle 3"/>
          <p:cNvSpPr>
            <a:spLocks noGrp="1" noChangeArrowheads="1"/>
          </p:cNvSpPr>
          <p:nvPr>
            <p:ph idx="1"/>
          </p:nvPr>
        </p:nvSpPr>
        <p:spPr>
          <a:xfrm>
            <a:off x="914400" y="1219200"/>
            <a:ext cx="7772400" cy="4724400"/>
          </a:xfrm>
        </p:spPr>
        <p:txBody>
          <a:bodyPr/>
          <a:lstStyle/>
          <a:p>
            <a:r>
              <a:rPr lang="en-US"/>
              <a:t>Passive equity portfolio management</a:t>
            </a:r>
          </a:p>
          <a:p>
            <a:pPr lvl="1"/>
            <a:r>
              <a:rPr lang="en-US"/>
              <a:t>Long-term buy-and-hold strategy</a:t>
            </a:r>
          </a:p>
          <a:p>
            <a:pPr lvl="1"/>
            <a:r>
              <a:rPr lang="en-US"/>
              <a:t>Usually tracks an index over time</a:t>
            </a:r>
          </a:p>
          <a:p>
            <a:pPr lvl="1"/>
            <a:r>
              <a:rPr lang="en-US"/>
              <a:t>Designed to match market performance</a:t>
            </a:r>
          </a:p>
          <a:p>
            <a:pPr lvl="1"/>
            <a:r>
              <a:rPr lang="en-US"/>
              <a:t>Manager is judged on how well they track the target index</a:t>
            </a:r>
          </a:p>
          <a:p>
            <a:r>
              <a:rPr lang="en-US"/>
              <a:t>Active equity portfolio management</a:t>
            </a:r>
          </a:p>
          <a:p>
            <a:pPr lvl="1"/>
            <a:r>
              <a:rPr lang="en-US"/>
              <a:t>Attempts to outperform a passive benchmark portfolio on a risk-adjusted basis by seeking the “alpha” value</a:t>
            </a:r>
          </a:p>
          <a:p>
            <a:r>
              <a:rPr lang="en-US"/>
              <a:t>See Exhibit 16.1</a:t>
            </a:r>
          </a:p>
        </p:txBody>
      </p:sp>
      <p:sp>
        <p:nvSpPr>
          <p:cNvPr id="5" name="Slide Number Placeholder 5"/>
          <p:cNvSpPr>
            <a:spLocks noGrp="1"/>
          </p:cNvSpPr>
          <p:nvPr>
            <p:ph type="sldNum" sz="quarter" idx="11"/>
          </p:nvPr>
        </p:nvSpPr>
        <p:spPr/>
        <p:txBody>
          <a:bodyPr/>
          <a:lstStyle/>
          <a:p>
            <a:r>
              <a:rPr lang="en-US"/>
              <a:t>16-</a:t>
            </a:r>
            <a:fld id="{AEEBE8BB-1BB8-4103-A84C-F3EEAD0FE851}" type="slidenum">
              <a:rPr lang="en-US"/>
              <a:pPr/>
              <a:t>3</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extLst>
      <p:ext uri="{BB962C8B-B14F-4D97-AF65-F5344CB8AC3E}">
        <p14:creationId xmlns:p14="http://schemas.microsoft.com/office/powerpoint/2010/main" val="21568097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a:t>
            </a:r>
            <a:r>
              <a:rPr lang="en-US" b="1" dirty="0" smtClean="0"/>
              <a:t>16.1</a:t>
            </a:r>
            <a:endParaRPr lang="en-US" dirty="0"/>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16-</a:t>
            </a:r>
            <a:fld id="{16383507-BC66-4A59-BBBD-839F87AEA3DC}" type="slidenum">
              <a:rPr lang="en-US" smtClean="0"/>
              <a:pPr/>
              <a:t>4</a:t>
            </a:fld>
            <a:endParaRPr lang="en-US"/>
          </a:p>
        </p:txBody>
      </p:sp>
      <p:pic>
        <p:nvPicPr>
          <p:cNvPr id="618498" name="Picture 2" descr="C:\LB-FIN650\LB-FIN650Edit\JPG files of exhibits\Ch 16\Reilly10e_Exhibit1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04573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766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US" b="1"/>
              <a:t>An Overview of Passive Strategies</a:t>
            </a:r>
          </a:p>
        </p:txBody>
      </p:sp>
      <p:sp>
        <p:nvSpPr>
          <p:cNvPr id="521219" name="Rectangle 3"/>
          <p:cNvSpPr>
            <a:spLocks noGrp="1" noChangeArrowheads="1"/>
          </p:cNvSpPr>
          <p:nvPr>
            <p:ph idx="1"/>
          </p:nvPr>
        </p:nvSpPr>
        <p:spPr>
          <a:xfrm>
            <a:off x="609600" y="1295400"/>
            <a:ext cx="8305800" cy="4876800"/>
          </a:xfrm>
        </p:spPr>
        <p:txBody>
          <a:bodyPr/>
          <a:lstStyle/>
          <a:p>
            <a:r>
              <a:rPr lang="en-US" dirty="0"/>
              <a:t>Attempt to replicate the performance of an index</a:t>
            </a:r>
          </a:p>
          <a:p>
            <a:pPr lvl="1"/>
            <a:r>
              <a:rPr lang="en-US" dirty="0"/>
              <a:t>May slightly underperform the target index due to fees and commissions</a:t>
            </a:r>
          </a:p>
          <a:p>
            <a:r>
              <a:rPr lang="en-US" dirty="0"/>
              <a:t>Strong rationale for this approach</a:t>
            </a:r>
          </a:p>
          <a:p>
            <a:pPr lvl="1"/>
            <a:r>
              <a:rPr lang="en-US" dirty="0"/>
              <a:t>Costs of active management (1 to 2 percent) are hard to overcome in risk-adjusted performance</a:t>
            </a:r>
          </a:p>
          <a:p>
            <a:r>
              <a:rPr lang="en-US" dirty="0"/>
              <a:t>Many different market indexes are used for tracking </a:t>
            </a:r>
            <a:r>
              <a:rPr lang="en-US" dirty="0" smtClean="0"/>
              <a:t>portfolios</a:t>
            </a:r>
          </a:p>
          <a:p>
            <a:pPr lvl="1"/>
            <a:r>
              <a:rPr lang="en-US" dirty="0" smtClean="0"/>
              <a:t>S&amp;P 500 Index</a:t>
            </a:r>
          </a:p>
          <a:p>
            <a:pPr lvl="1"/>
            <a:r>
              <a:rPr lang="en-US" dirty="0" smtClean="0"/>
              <a:t>NASDAQ Composite Index</a:t>
            </a:r>
            <a:endParaRPr lang="en-US" dirty="0"/>
          </a:p>
        </p:txBody>
      </p:sp>
      <p:sp>
        <p:nvSpPr>
          <p:cNvPr id="5" name="Slide Number Placeholder 5"/>
          <p:cNvSpPr>
            <a:spLocks noGrp="1"/>
          </p:cNvSpPr>
          <p:nvPr>
            <p:ph type="sldNum" sz="quarter" idx="11"/>
          </p:nvPr>
        </p:nvSpPr>
        <p:spPr/>
        <p:txBody>
          <a:bodyPr/>
          <a:lstStyle/>
          <a:p>
            <a:r>
              <a:rPr lang="en-US"/>
              <a:t>16-</a:t>
            </a:r>
            <a:fld id="{6C951A26-D8A5-4821-B936-50976D4D5208}" type="slidenum">
              <a:rPr lang="en-US"/>
              <a:pPr/>
              <a:t>5</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a:xfrm>
            <a:off x="762000" y="198438"/>
            <a:ext cx="7772400" cy="868362"/>
          </a:xfrm>
        </p:spPr>
        <p:txBody>
          <a:bodyPr/>
          <a:lstStyle/>
          <a:p>
            <a:pPr>
              <a:lnSpc>
                <a:spcPct val="90000"/>
              </a:lnSpc>
              <a:tabLst>
                <a:tab pos="2971800" algn="l"/>
                <a:tab pos="3086100" algn="l"/>
              </a:tabLst>
            </a:pPr>
            <a:r>
              <a:rPr lang="en-US" b="1">
                <a:cs typeface="Times New Roman" pitchFamily="18" charset="0"/>
              </a:rPr>
              <a:t>Index Portfolio Construction Techniques</a:t>
            </a:r>
            <a:r>
              <a:rPr lang="en-US"/>
              <a:t> </a:t>
            </a:r>
          </a:p>
        </p:txBody>
      </p:sp>
      <p:sp>
        <p:nvSpPr>
          <p:cNvPr id="522243" name="Rectangle 3"/>
          <p:cNvSpPr>
            <a:spLocks noGrp="1" noChangeArrowheads="1"/>
          </p:cNvSpPr>
          <p:nvPr>
            <p:ph idx="1"/>
          </p:nvPr>
        </p:nvSpPr>
        <p:spPr/>
        <p:txBody>
          <a:bodyPr/>
          <a:lstStyle/>
          <a:p>
            <a:pPr>
              <a:lnSpc>
                <a:spcPct val="130000"/>
              </a:lnSpc>
            </a:pPr>
            <a:r>
              <a:rPr lang="en-US" dirty="0"/>
              <a:t>Full Replication</a:t>
            </a:r>
          </a:p>
          <a:p>
            <a:pPr lvl="1">
              <a:lnSpc>
                <a:spcPct val="110000"/>
              </a:lnSpc>
            </a:pPr>
            <a:r>
              <a:rPr lang="en-US" dirty="0"/>
              <a:t>All securities in the index are purchased in proportion to weights in the index</a:t>
            </a:r>
          </a:p>
          <a:p>
            <a:pPr lvl="1">
              <a:lnSpc>
                <a:spcPct val="110000"/>
              </a:lnSpc>
            </a:pPr>
            <a:r>
              <a:rPr lang="en-US" dirty="0"/>
              <a:t>This helps ensure close tracking</a:t>
            </a:r>
          </a:p>
          <a:p>
            <a:pPr lvl="1">
              <a:lnSpc>
                <a:spcPct val="110000"/>
              </a:lnSpc>
            </a:pPr>
            <a:r>
              <a:rPr lang="en-US" dirty="0"/>
              <a:t>Increases transaction costs, particularly with dividend reinvestment</a:t>
            </a:r>
          </a:p>
        </p:txBody>
      </p:sp>
      <p:sp>
        <p:nvSpPr>
          <p:cNvPr id="5" name="Slide Number Placeholder 5"/>
          <p:cNvSpPr>
            <a:spLocks noGrp="1"/>
          </p:cNvSpPr>
          <p:nvPr>
            <p:ph type="sldNum" sz="quarter" idx="11"/>
          </p:nvPr>
        </p:nvSpPr>
        <p:spPr/>
        <p:txBody>
          <a:bodyPr/>
          <a:lstStyle/>
          <a:p>
            <a:r>
              <a:rPr lang="en-US"/>
              <a:t>16-</a:t>
            </a:r>
            <a:fld id="{8775CE4C-D6C2-4642-B142-C0BBDDE9071A}" type="slidenum">
              <a:rPr lang="en-US"/>
              <a:pPr/>
              <a:t>6</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762000" y="198438"/>
            <a:ext cx="7772400" cy="868362"/>
          </a:xfrm>
        </p:spPr>
        <p:txBody>
          <a:bodyPr/>
          <a:lstStyle/>
          <a:p>
            <a:pPr>
              <a:lnSpc>
                <a:spcPct val="90000"/>
              </a:lnSpc>
              <a:tabLst>
                <a:tab pos="2971800" algn="l"/>
                <a:tab pos="3086100" algn="l"/>
              </a:tabLst>
            </a:pPr>
            <a:r>
              <a:rPr lang="en-US" b="1">
                <a:cs typeface="Times New Roman" pitchFamily="18" charset="0"/>
              </a:rPr>
              <a:t>Index Portfolio Construction Techniques</a:t>
            </a:r>
            <a:r>
              <a:rPr lang="en-US"/>
              <a:t> </a:t>
            </a:r>
          </a:p>
        </p:txBody>
      </p:sp>
      <p:sp>
        <p:nvSpPr>
          <p:cNvPr id="592899" name="Rectangle 3"/>
          <p:cNvSpPr>
            <a:spLocks noGrp="1" noChangeArrowheads="1"/>
          </p:cNvSpPr>
          <p:nvPr>
            <p:ph idx="1"/>
          </p:nvPr>
        </p:nvSpPr>
        <p:spPr>
          <a:xfrm>
            <a:off x="914400" y="1295400"/>
            <a:ext cx="7848600" cy="4648200"/>
          </a:xfrm>
        </p:spPr>
        <p:txBody>
          <a:bodyPr/>
          <a:lstStyle/>
          <a:p>
            <a:pPr>
              <a:lnSpc>
                <a:spcPct val="130000"/>
              </a:lnSpc>
            </a:pPr>
            <a:r>
              <a:rPr lang="en-US"/>
              <a:t>Sampling</a:t>
            </a:r>
          </a:p>
          <a:p>
            <a:pPr lvl="1">
              <a:lnSpc>
                <a:spcPct val="110000"/>
              </a:lnSpc>
            </a:pPr>
            <a:r>
              <a:rPr lang="en-US"/>
              <a:t>Buys a representative sample of stocks in the benchmark index according to their weights in the index</a:t>
            </a:r>
          </a:p>
          <a:p>
            <a:pPr lvl="1">
              <a:lnSpc>
                <a:spcPct val="110000"/>
              </a:lnSpc>
            </a:pPr>
            <a:r>
              <a:rPr lang="en-US"/>
              <a:t>Fewer stocks means lower commissions</a:t>
            </a:r>
          </a:p>
          <a:p>
            <a:pPr lvl="1">
              <a:lnSpc>
                <a:spcPct val="110000"/>
              </a:lnSpc>
            </a:pPr>
            <a:r>
              <a:rPr lang="en-US"/>
              <a:t>Reinvestment of dividends is less difficult</a:t>
            </a:r>
          </a:p>
          <a:p>
            <a:pPr lvl="1">
              <a:lnSpc>
                <a:spcPct val="110000"/>
              </a:lnSpc>
            </a:pPr>
            <a:r>
              <a:rPr lang="en-US"/>
              <a:t>Will not track the index as closely, so there will be some tracking error</a:t>
            </a:r>
          </a:p>
          <a:p>
            <a:endParaRPr lang="en-US"/>
          </a:p>
        </p:txBody>
      </p:sp>
      <p:sp>
        <p:nvSpPr>
          <p:cNvPr id="5" name="Slide Number Placeholder 5"/>
          <p:cNvSpPr>
            <a:spLocks noGrp="1"/>
          </p:cNvSpPr>
          <p:nvPr>
            <p:ph type="sldNum" sz="quarter" idx="11"/>
          </p:nvPr>
        </p:nvSpPr>
        <p:spPr/>
        <p:txBody>
          <a:bodyPr/>
          <a:lstStyle/>
          <a:p>
            <a:r>
              <a:rPr lang="en-US"/>
              <a:t>16-</a:t>
            </a:r>
            <a:fld id="{5C75E8F7-9AC0-47DD-B595-F6DED08A6370}" type="slidenum">
              <a:rPr lang="en-US"/>
              <a:pPr/>
              <a:t>7</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762000" y="198438"/>
            <a:ext cx="7772400" cy="868362"/>
          </a:xfrm>
        </p:spPr>
        <p:txBody>
          <a:bodyPr/>
          <a:lstStyle/>
          <a:p>
            <a:pPr>
              <a:lnSpc>
                <a:spcPct val="90000"/>
              </a:lnSpc>
              <a:tabLst>
                <a:tab pos="2971800" algn="l"/>
                <a:tab pos="3086100" algn="l"/>
              </a:tabLst>
            </a:pPr>
            <a:r>
              <a:rPr lang="en-US" b="1">
                <a:cs typeface="Times New Roman" pitchFamily="18" charset="0"/>
              </a:rPr>
              <a:t>Index Portfolio Construction Techniques</a:t>
            </a:r>
            <a:r>
              <a:rPr lang="en-US"/>
              <a:t> </a:t>
            </a:r>
          </a:p>
        </p:txBody>
      </p:sp>
      <p:sp>
        <p:nvSpPr>
          <p:cNvPr id="593923" name="Rectangle 3"/>
          <p:cNvSpPr>
            <a:spLocks noGrp="1" noChangeArrowheads="1"/>
          </p:cNvSpPr>
          <p:nvPr>
            <p:ph idx="1"/>
          </p:nvPr>
        </p:nvSpPr>
        <p:spPr>
          <a:xfrm>
            <a:off x="914400" y="1371600"/>
            <a:ext cx="7848600" cy="4648200"/>
          </a:xfrm>
        </p:spPr>
        <p:txBody>
          <a:bodyPr/>
          <a:lstStyle/>
          <a:p>
            <a:pPr>
              <a:lnSpc>
                <a:spcPct val="110000"/>
              </a:lnSpc>
            </a:pPr>
            <a:r>
              <a:rPr lang="en-US" dirty="0"/>
              <a:t>Quadratic Optimization (or programming techniques)</a:t>
            </a:r>
          </a:p>
          <a:p>
            <a:pPr lvl="1">
              <a:lnSpc>
                <a:spcPct val="110000"/>
              </a:lnSpc>
            </a:pPr>
            <a:r>
              <a:rPr lang="en-US" dirty="0"/>
              <a:t>Historical information on price changes and correlations between securities are input into a computer program that determines the composition of a portfolio that will minimize tracking error with the benchmark</a:t>
            </a:r>
          </a:p>
          <a:p>
            <a:pPr lvl="1">
              <a:lnSpc>
                <a:spcPct val="110000"/>
              </a:lnSpc>
            </a:pPr>
            <a:r>
              <a:rPr lang="en-US" dirty="0"/>
              <a:t>This relies on historical correlations, which may change over time, leading to failure to track the index</a:t>
            </a:r>
          </a:p>
          <a:p>
            <a:pPr>
              <a:lnSpc>
                <a:spcPct val="110000"/>
              </a:lnSpc>
            </a:pPr>
            <a:endParaRPr lang="en-US" dirty="0"/>
          </a:p>
        </p:txBody>
      </p:sp>
      <p:sp>
        <p:nvSpPr>
          <p:cNvPr id="5" name="Slide Number Placeholder 5"/>
          <p:cNvSpPr>
            <a:spLocks noGrp="1"/>
          </p:cNvSpPr>
          <p:nvPr>
            <p:ph type="sldNum" sz="quarter" idx="11"/>
          </p:nvPr>
        </p:nvSpPr>
        <p:spPr/>
        <p:txBody>
          <a:bodyPr/>
          <a:lstStyle/>
          <a:p>
            <a:r>
              <a:rPr lang="en-US"/>
              <a:t>16-</a:t>
            </a:r>
            <a:fld id="{E283E8BF-C6C0-4DAE-91C9-35A83625C1C0}" type="slidenum">
              <a:rPr lang="en-US"/>
              <a:pPr/>
              <a:t>8</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a:xfrm>
            <a:off x="762000" y="198438"/>
            <a:ext cx="7772400" cy="868362"/>
          </a:xfrm>
        </p:spPr>
        <p:txBody>
          <a:bodyPr/>
          <a:lstStyle/>
          <a:p>
            <a:pPr>
              <a:lnSpc>
                <a:spcPct val="90000"/>
              </a:lnSpc>
              <a:tabLst>
                <a:tab pos="2971800" algn="l"/>
                <a:tab pos="3086100" algn="l"/>
              </a:tabLst>
            </a:pPr>
            <a:r>
              <a:rPr lang="en-US" b="1"/>
              <a:t>Tracking Error and Index Portfolio Construction</a:t>
            </a:r>
          </a:p>
        </p:txBody>
      </p:sp>
      <p:sp>
        <p:nvSpPr>
          <p:cNvPr id="594947" name="Rectangle 3"/>
          <p:cNvSpPr>
            <a:spLocks noGrp="1" noChangeArrowheads="1"/>
          </p:cNvSpPr>
          <p:nvPr>
            <p:ph idx="1"/>
          </p:nvPr>
        </p:nvSpPr>
        <p:spPr>
          <a:xfrm>
            <a:off x="914400" y="1219200"/>
            <a:ext cx="7848600" cy="5029200"/>
          </a:xfrm>
        </p:spPr>
        <p:txBody>
          <a:bodyPr/>
          <a:lstStyle/>
          <a:p>
            <a:r>
              <a:rPr lang="en-US"/>
              <a:t>The goal of the passive manager should be to minimize the portfolio’s return volatility relative to the index, i.e., to minimize tracking error</a:t>
            </a:r>
          </a:p>
          <a:p>
            <a:r>
              <a:rPr lang="en-US"/>
              <a:t>Tracking Error Measure</a:t>
            </a:r>
          </a:p>
          <a:p>
            <a:pPr lvl="1"/>
            <a:r>
              <a:rPr lang="en-US"/>
              <a:t>Return differential in time period t</a:t>
            </a:r>
          </a:p>
          <a:p>
            <a:pPr lvl="1">
              <a:lnSpc>
                <a:spcPct val="130000"/>
              </a:lnSpc>
              <a:buFontTx/>
              <a:buNone/>
            </a:pPr>
            <a:r>
              <a:rPr lang="en-US"/>
              <a:t>			</a:t>
            </a:r>
            <a:r>
              <a:rPr lang="el-GR">
                <a:cs typeface="Arial" charset="0"/>
              </a:rPr>
              <a:t>Δ</a:t>
            </a:r>
            <a:r>
              <a:rPr lang="en-US" baseline="-25000">
                <a:cs typeface="Arial" charset="0"/>
              </a:rPr>
              <a:t>t </a:t>
            </a:r>
            <a:r>
              <a:rPr lang="en-US">
                <a:cs typeface="Arial" charset="0"/>
              </a:rPr>
              <a:t>=R</a:t>
            </a:r>
            <a:r>
              <a:rPr lang="en-US" baseline="-25000">
                <a:cs typeface="Arial" charset="0"/>
              </a:rPr>
              <a:t>pt</a:t>
            </a:r>
            <a:r>
              <a:rPr lang="en-US">
                <a:cs typeface="Arial" charset="0"/>
              </a:rPr>
              <a:t> – R</a:t>
            </a:r>
            <a:r>
              <a:rPr lang="en-US" baseline="-25000">
                <a:cs typeface="Arial" charset="0"/>
              </a:rPr>
              <a:t>bt</a:t>
            </a:r>
            <a:endParaRPr lang="en-US">
              <a:cs typeface="Arial" charset="0"/>
            </a:endParaRPr>
          </a:p>
          <a:p>
            <a:pPr lvl="3">
              <a:lnSpc>
                <a:spcPct val="130000"/>
              </a:lnSpc>
              <a:buFontTx/>
              <a:buNone/>
            </a:pPr>
            <a:r>
              <a:rPr lang="en-US">
                <a:cs typeface="Arial" charset="0"/>
              </a:rPr>
              <a:t>where R</a:t>
            </a:r>
            <a:r>
              <a:rPr lang="en-US" baseline="-25000">
                <a:cs typeface="Arial" charset="0"/>
              </a:rPr>
              <a:t>pt</a:t>
            </a:r>
            <a:r>
              <a:rPr lang="en-US">
                <a:cs typeface="Arial" charset="0"/>
              </a:rPr>
              <a:t>= </a:t>
            </a:r>
            <a:r>
              <a:rPr lang="en-US"/>
              <a:t>return to the managed portfolio in Period </a:t>
            </a:r>
            <a:r>
              <a:rPr lang="en-US" i="1"/>
              <a:t>t</a:t>
            </a:r>
            <a:endParaRPr lang="en-US">
              <a:cs typeface="Arial" charset="0"/>
            </a:endParaRPr>
          </a:p>
          <a:p>
            <a:pPr lvl="3">
              <a:buFontTx/>
              <a:buNone/>
            </a:pPr>
            <a:r>
              <a:rPr lang="en-US"/>
              <a:t>		   R</a:t>
            </a:r>
            <a:r>
              <a:rPr lang="en-US" baseline="-25000"/>
              <a:t>bt</a:t>
            </a:r>
            <a:r>
              <a:rPr lang="en-US"/>
              <a:t>= </a:t>
            </a:r>
            <a:r>
              <a:rPr lang="el-GR"/>
              <a:t>return to the benchmark portfolio in Period </a:t>
            </a:r>
            <a:r>
              <a:rPr lang="el-GR" i="1"/>
              <a:t>t</a:t>
            </a:r>
            <a:endParaRPr lang="en-US" i="1"/>
          </a:p>
          <a:p>
            <a:pPr lvl="1"/>
            <a:r>
              <a:rPr lang="en-US"/>
              <a:t>Tracking error is measured as the standard deviation of </a:t>
            </a:r>
            <a:r>
              <a:rPr lang="el-GR">
                <a:cs typeface="Arial" charset="0"/>
              </a:rPr>
              <a:t>Δ</a:t>
            </a:r>
            <a:r>
              <a:rPr lang="en-US" baseline="-25000">
                <a:cs typeface="Arial" charset="0"/>
              </a:rPr>
              <a:t>t </a:t>
            </a:r>
            <a:r>
              <a:rPr lang="en-US">
                <a:cs typeface="Arial" charset="0"/>
              </a:rPr>
              <a:t>, normally annualized (TE)</a:t>
            </a:r>
          </a:p>
          <a:p>
            <a:pPr lvl="1">
              <a:lnSpc>
                <a:spcPct val="120000"/>
              </a:lnSpc>
            </a:pPr>
            <a:r>
              <a:rPr lang="en-US">
                <a:cs typeface="Arial" charset="0"/>
              </a:rPr>
              <a:t>See Exhibit 16.2</a:t>
            </a:r>
            <a:endParaRPr lang="el-GR" baseline="-25000">
              <a:cs typeface="Arial" charset="0"/>
            </a:endParaRPr>
          </a:p>
        </p:txBody>
      </p:sp>
      <p:sp>
        <p:nvSpPr>
          <p:cNvPr id="5" name="Slide Number Placeholder 5"/>
          <p:cNvSpPr>
            <a:spLocks noGrp="1"/>
          </p:cNvSpPr>
          <p:nvPr>
            <p:ph type="sldNum" sz="quarter" idx="11"/>
          </p:nvPr>
        </p:nvSpPr>
        <p:spPr/>
        <p:txBody>
          <a:bodyPr/>
          <a:lstStyle/>
          <a:p>
            <a:r>
              <a:rPr lang="en-US"/>
              <a:t>16-</a:t>
            </a:r>
            <a:fld id="{469F77CD-D4D8-469B-9619-B93E62EF543A}" type="slidenum">
              <a:rPr lang="en-US"/>
              <a:pPr/>
              <a:t>9</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ampleChapter5.YulongMa">
  <a:themeElements>
    <a:clrScheme name="SampleChapter5.YulongMa 2">
      <a:dk1>
        <a:srgbClr val="0F3D6B"/>
      </a:dk1>
      <a:lt1>
        <a:srgbClr val="FFFFFF"/>
      </a:lt1>
      <a:dk2>
        <a:srgbClr val="026E94"/>
      </a:dk2>
      <a:lt2>
        <a:srgbClr val="CCFFFF"/>
      </a:lt2>
      <a:accent1>
        <a:srgbClr val="0066CC"/>
      </a:accent1>
      <a:accent2>
        <a:srgbClr val="71B517"/>
      </a:accent2>
      <a:accent3>
        <a:srgbClr val="AABAC8"/>
      </a:accent3>
      <a:accent4>
        <a:srgbClr val="DADADA"/>
      </a:accent4>
      <a:accent5>
        <a:srgbClr val="AAB8E2"/>
      </a:accent5>
      <a:accent6>
        <a:srgbClr val="66A414"/>
      </a:accent6>
      <a:hlink>
        <a:srgbClr val="4C9CE4"/>
      </a:hlink>
      <a:folHlink>
        <a:srgbClr val="5976D3"/>
      </a:folHlink>
    </a:clrScheme>
    <a:fontScheme name="SampleChapter5.Yulong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ampleChapter5.YulongMa 1">
        <a:dk1>
          <a:srgbClr val="0D6475"/>
        </a:dk1>
        <a:lt1>
          <a:srgbClr val="FFFFFF"/>
        </a:lt1>
        <a:dk2>
          <a:srgbClr val="007976"/>
        </a:dk2>
        <a:lt2>
          <a:srgbClr val="ECEEA2"/>
        </a:lt2>
        <a:accent1>
          <a:srgbClr val="BE9932"/>
        </a:accent1>
        <a:accent2>
          <a:srgbClr val="249258"/>
        </a:accent2>
        <a:accent3>
          <a:srgbClr val="AABEBD"/>
        </a:accent3>
        <a:accent4>
          <a:srgbClr val="DADADA"/>
        </a:accent4>
        <a:accent5>
          <a:srgbClr val="DBCAAD"/>
        </a:accent5>
        <a:accent6>
          <a:srgbClr val="20844F"/>
        </a:accent6>
        <a:hlink>
          <a:srgbClr val="2C5FC4"/>
        </a:hlink>
        <a:folHlink>
          <a:srgbClr val="905FDF"/>
        </a:folHlink>
      </a:clrScheme>
      <a:clrMap bg1="dk2" tx1="lt1" bg2="dk1" tx2="lt2" accent1="accent1" accent2="accent2" accent3="accent3" accent4="accent4" accent5="accent5" accent6="accent6" hlink="hlink" folHlink="folHlink"/>
    </a:extraClrScheme>
    <a:extraClrScheme>
      <a:clrScheme name="SampleChapter5.YulongMa 2">
        <a:dk1>
          <a:srgbClr val="0F3D6B"/>
        </a:dk1>
        <a:lt1>
          <a:srgbClr val="FFFFFF"/>
        </a:lt1>
        <a:dk2>
          <a:srgbClr val="026E94"/>
        </a:dk2>
        <a:lt2>
          <a:srgbClr val="CCFFFF"/>
        </a:lt2>
        <a:accent1>
          <a:srgbClr val="0066CC"/>
        </a:accent1>
        <a:accent2>
          <a:srgbClr val="71B517"/>
        </a:accent2>
        <a:accent3>
          <a:srgbClr val="AABAC8"/>
        </a:accent3>
        <a:accent4>
          <a:srgbClr val="DADADA"/>
        </a:accent4>
        <a:accent5>
          <a:srgbClr val="AAB8E2"/>
        </a:accent5>
        <a:accent6>
          <a:srgbClr val="66A414"/>
        </a:accent6>
        <a:hlink>
          <a:srgbClr val="4C9CE4"/>
        </a:hlink>
        <a:folHlink>
          <a:srgbClr val="5976D3"/>
        </a:folHlink>
      </a:clrScheme>
      <a:clrMap bg1="dk2" tx1="lt1" bg2="dk1" tx2="lt2" accent1="accent1" accent2="accent2" accent3="accent3" accent4="accent4" accent5="accent5" accent6="accent6" hlink="hlink" folHlink="folHlink"/>
    </a:extraClrScheme>
    <a:extraClrScheme>
      <a:clrScheme name="SampleChapter5.YulongMa 3">
        <a:dk1>
          <a:srgbClr val="204376"/>
        </a:dk1>
        <a:lt1>
          <a:srgbClr val="FFFFFF"/>
        </a:lt1>
        <a:dk2>
          <a:srgbClr val="2365BD"/>
        </a:dk2>
        <a:lt2>
          <a:srgbClr val="DDDDDD"/>
        </a:lt2>
        <a:accent1>
          <a:srgbClr val="4981E7"/>
        </a:accent1>
        <a:accent2>
          <a:srgbClr val="8DD9FF"/>
        </a:accent2>
        <a:accent3>
          <a:srgbClr val="ACB8DB"/>
        </a:accent3>
        <a:accent4>
          <a:srgbClr val="DADADA"/>
        </a:accent4>
        <a:accent5>
          <a:srgbClr val="B1C1F1"/>
        </a:accent5>
        <a:accent6>
          <a:srgbClr val="7FC4E7"/>
        </a:accent6>
        <a:hlink>
          <a:srgbClr val="9999FF"/>
        </a:hlink>
        <a:folHlink>
          <a:srgbClr val="3366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1-Test</Template>
  <TotalTime>1587</TotalTime>
  <Pages>8</Pages>
  <Words>2354</Words>
  <Application>Microsoft Office PowerPoint</Application>
  <PresentationFormat>On-screen Show (4:3)</PresentationFormat>
  <Paragraphs>246</Paragraphs>
  <Slides>29</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Times New Roman</vt:lpstr>
      <vt:lpstr>Wingdings</vt:lpstr>
      <vt:lpstr>SampleChapter5.YulongMa</vt:lpstr>
      <vt:lpstr>Photo Editor Photo</vt:lpstr>
      <vt:lpstr>PowerPoint Presentation</vt:lpstr>
      <vt:lpstr>Passive versus Active Management</vt:lpstr>
      <vt:lpstr>Passive versus Active Management</vt:lpstr>
      <vt:lpstr>Exhibit 16.1</vt:lpstr>
      <vt:lpstr>An Overview of Passive Strategies</vt:lpstr>
      <vt:lpstr>Index Portfolio Construction Techniques </vt:lpstr>
      <vt:lpstr>Index Portfolio Construction Techniques </vt:lpstr>
      <vt:lpstr>Index Portfolio Construction Techniques </vt:lpstr>
      <vt:lpstr>Tracking Error and Index Portfolio Construction</vt:lpstr>
      <vt:lpstr>Exhibit 16.2</vt:lpstr>
      <vt:lpstr>Methods of Index Portfolio Investing</vt:lpstr>
      <vt:lpstr>Methods of Index Portfolio Investing</vt:lpstr>
      <vt:lpstr>An Overview of Active Strategies</vt:lpstr>
      <vt:lpstr>Fundamental Strategies</vt:lpstr>
      <vt:lpstr>Fundamental Strategies</vt:lpstr>
      <vt:lpstr>Fundamental Strategies</vt:lpstr>
      <vt:lpstr>Technical Strategies</vt:lpstr>
      <vt:lpstr>Anomalies and Attributes</vt:lpstr>
      <vt:lpstr>Tax Efficiency and Active Equity Management</vt:lpstr>
      <vt:lpstr>Tax Efficiency and Active Equity Management</vt:lpstr>
      <vt:lpstr>Exhibit 16.14</vt:lpstr>
      <vt:lpstr>Value versus Growth</vt:lpstr>
      <vt:lpstr>Value versus Growth</vt:lpstr>
      <vt:lpstr>Style Analysis</vt:lpstr>
      <vt:lpstr>Exhibit 16.20</vt:lpstr>
      <vt:lpstr>Does Style Matter?</vt:lpstr>
      <vt:lpstr>Asset Allocation Strategies</vt:lpstr>
      <vt:lpstr>Asset Allocation Strategies</vt:lpstr>
      <vt:lpstr>The Internet Investments Online</vt:lpstr>
    </vt:vector>
  </TitlesOfParts>
  <Company>Harcourt,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Presentation to accompany Investment Analysis &amp; Portfolio Management, 6e</dc:title>
  <dc:subject>Equity Portfolio Management Strategies</dc:subject>
  <dc:creator>Frank K. Reilly &amp; Keith C. Brown</dc:creator>
  <cp:keywords>Lecture</cp:keywords>
  <dc:description/>
  <cp:lastModifiedBy>Chaker M Aloui</cp:lastModifiedBy>
  <cp:revision>124</cp:revision>
  <cp:lastPrinted>1998-08-13T04:13:10Z</cp:lastPrinted>
  <dcterms:created xsi:type="dcterms:W3CDTF">1998-10-24T16:58:48Z</dcterms:created>
  <dcterms:modified xsi:type="dcterms:W3CDTF">2018-04-02T06:02:35Z</dcterms:modified>
  <cp:category>Finance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Harcourt Brace College Publishers</vt:lpwstr>
  </property>
  <property fmtid="{D5CDD505-2E9C-101B-9397-08002B2CF9AE}" pid="3" name="Editor">
    <vt:lpwstr>Terri House</vt:lpwstr>
  </property>
</Properties>
</file>