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28"/>
  </p:notesMasterIdLst>
  <p:handoutMasterIdLst>
    <p:handoutMasterId r:id="rId29"/>
  </p:handoutMasterIdLst>
  <p:sldIdLst>
    <p:sldId id="454" r:id="rId2"/>
    <p:sldId id="412" r:id="rId3"/>
    <p:sldId id="413" r:id="rId4"/>
    <p:sldId id="455" r:id="rId5"/>
    <p:sldId id="414" r:id="rId6"/>
    <p:sldId id="415" r:id="rId7"/>
    <p:sldId id="417" r:id="rId8"/>
    <p:sldId id="425" r:id="rId9"/>
    <p:sldId id="426" r:id="rId10"/>
    <p:sldId id="427" r:id="rId11"/>
    <p:sldId id="428" r:id="rId12"/>
    <p:sldId id="429" r:id="rId13"/>
    <p:sldId id="430" r:id="rId14"/>
    <p:sldId id="432" r:id="rId15"/>
    <p:sldId id="433" r:id="rId16"/>
    <p:sldId id="459" r:id="rId17"/>
    <p:sldId id="460" r:id="rId18"/>
    <p:sldId id="456" r:id="rId19"/>
    <p:sldId id="457" r:id="rId20"/>
    <p:sldId id="458" r:id="rId21"/>
    <p:sldId id="434" r:id="rId22"/>
    <p:sldId id="435" r:id="rId23"/>
    <p:sldId id="436" r:id="rId24"/>
    <p:sldId id="437" r:id="rId25"/>
    <p:sldId id="438" r:id="rId26"/>
    <p:sldId id="439" r:id="rId27"/>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AdvertisingMedium"/>
        <a:cs typeface="AdvertisingMedium"/>
      </a:defRPr>
    </a:lvl1pPr>
    <a:lvl2pPr marL="457200" algn="r" rtl="1" fontAlgn="base">
      <a:spcBef>
        <a:spcPct val="0"/>
      </a:spcBef>
      <a:spcAft>
        <a:spcPct val="0"/>
      </a:spcAft>
      <a:defRPr kern="1200">
        <a:solidFill>
          <a:schemeClr val="tx1"/>
        </a:solidFill>
        <a:latin typeface="Arial" pitchFamily="34" charset="0"/>
        <a:ea typeface="AdvertisingMedium"/>
        <a:cs typeface="AdvertisingMedium"/>
      </a:defRPr>
    </a:lvl2pPr>
    <a:lvl3pPr marL="914400" algn="r" rtl="1" fontAlgn="base">
      <a:spcBef>
        <a:spcPct val="0"/>
      </a:spcBef>
      <a:spcAft>
        <a:spcPct val="0"/>
      </a:spcAft>
      <a:defRPr kern="1200">
        <a:solidFill>
          <a:schemeClr val="tx1"/>
        </a:solidFill>
        <a:latin typeface="Arial" pitchFamily="34" charset="0"/>
        <a:ea typeface="AdvertisingMedium"/>
        <a:cs typeface="AdvertisingMedium"/>
      </a:defRPr>
    </a:lvl3pPr>
    <a:lvl4pPr marL="1371600" algn="r" rtl="1" fontAlgn="base">
      <a:spcBef>
        <a:spcPct val="0"/>
      </a:spcBef>
      <a:spcAft>
        <a:spcPct val="0"/>
      </a:spcAft>
      <a:defRPr kern="1200">
        <a:solidFill>
          <a:schemeClr val="tx1"/>
        </a:solidFill>
        <a:latin typeface="Arial" pitchFamily="34" charset="0"/>
        <a:ea typeface="AdvertisingMedium"/>
        <a:cs typeface="AdvertisingMedium"/>
      </a:defRPr>
    </a:lvl4pPr>
    <a:lvl5pPr marL="1828800" algn="r" rtl="1" fontAlgn="base">
      <a:spcBef>
        <a:spcPct val="0"/>
      </a:spcBef>
      <a:spcAft>
        <a:spcPct val="0"/>
      </a:spcAft>
      <a:defRPr kern="1200">
        <a:solidFill>
          <a:schemeClr val="tx1"/>
        </a:solidFill>
        <a:latin typeface="Arial" pitchFamily="34" charset="0"/>
        <a:ea typeface="AdvertisingMedium"/>
        <a:cs typeface="AdvertisingMedium"/>
      </a:defRPr>
    </a:lvl5pPr>
    <a:lvl6pPr marL="2286000" algn="r" defTabSz="914400" rtl="1" eaLnBrk="1" latinLnBrk="0" hangingPunct="1">
      <a:defRPr kern="1200">
        <a:solidFill>
          <a:schemeClr val="tx1"/>
        </a:solidFill>
        <a:latin typeface="Arial" pitchFamily="34" charset="0"/>
        <a:ea typeface="AdvertisingMedium"/>
        <a:cs typeface="AdvertisingMedium"/>
      </a:defRPr>
    </a:lvl6pPr>
    <a:lvl7pPr marL="2743200" algn="r" defTabSz="914400" rtl="1" eaLnBrk="1" latinLnBrk="0" hangingPunct="1">
      <a:defRPr kern="1200">
        <a:solidFill>
          <a:schemeClr val="tx1"/>
        </a:solidFill>
        <a:latin typeface="Arial" pitchFamily="34" charset="0"/>
        <a:ea typeface="AdvertisingMedium"/>
        <a:cs typeface="AdvertisingMedium"/>
      </a:defRPr>
    </a:lvl7pPr>
    <a:lvl8pPr marL="3200400" algn="r" defTabSz="914400" rtl="1" eaLnBrk="1" latinLnBrk="0" hangingPunct="1">
      <a:defRPr kern="1200">
        <a:solidFill>
          <a:schemeClr val="tx1"/>
        </a:solidFill>
        <a:latin typeface="Arial" pitchFamily="34" charset="0"/>
        <a:ea typeface="AdvertisingMedium"/>
        <a:cs typeface="AdvertisingMedium"/>
      </a:defRPr>
    </a:lvl8pPr>
    <a:lvl9pPr marL="3657600" algn="r" defTabSz="914400" rtl="1" eaLnBrk="1" latinLnBrk="0" hangingPunct="1">
      <a:defRPr kern="1200">
        <a:solidFill>
          <a:schemeClr val="tx1"/>
        </a:solidFill>
        <a:latin typeface="Arial" pitchFamily="34" charset="0"/>
        <a:ea typeface="AdvertisingMedium"/>
        <a:cs typeface="AdvertisingMedium"/>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8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1" autoAdjust="0"/>
    <p:restoredTop sz="94660"/>
  </p:normalViewPr>
  <p:slideViewPr>
    <p:cSldViewPr>
      <p:cViewPr varScale="1">
        <p:scale>
          <a:sx n="74" d="100"/>
          <a:sy n="74" d="100"/>
        </p:scale>
        <p:origin x="108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90"/>
    </p:cViewPr>
  </p:sorterViewPr>
  <p:notesViewPr>
    <p:cSldViewPr>
      <p:cViewPr varScale="1">
        <p:scale>
          <a:sx n="67" d="100"/>
          <a:sy n="67" d="100"/>
        </p:scale>
        <p:origin x="-327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ea typeface="+mn-ea"/>
                <a:cs typeface="+mn-cs"/>
              </a:defRPr>
            </a:lvl1pPr>
          </a:lstStyle>
          <a:p>
            <a:pPr>
              <a:defRPr/>
            </a:pPr>
            <a:fld id="{78688A23-0498-4086-9E1E-1C2984F927B9}" type="datetimeFigureOut">
              <a:rPr lang="en-US"/>
              <a:pPr>
                <a:defRPr/>
              </a:pPr>
              <a:t>6/6/2024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ea typeface="+mn-ea"/>
                <a:cs typeface="+mn-cs"/>
              </a:defRPr>
            </a:lvl1pPr>
          </a:lstStyle>
          <a:p>
            <a:pPr>
              <a:defRPr/>
            </a:pPr>
            <a:fld id="{5BD95E56-9D7F-4398-AF51-28C5D12EABE3}" type="slidenum">
              <a:rPr lang="en-US"/>
              <a:pPr>
                <a:defRPr/>
              </a:pPr>
              <a:t>‹#›</a:t>
            </a:fld>
            <a:endParaRPr lang="en-US"/>
          </a:p>
        </p:txBody>
      </p:sp>
      <p:pic>
        <p:nvPicPr>
          <p:cNvPr id="225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8" y="8459788"/>
            <a:ext cx="2698751"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129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ea typeface="+mn-ea"/>
                <a:cs typeface="+mn-cs"/>
              </a:defRPr>
            </a:lvl1pPr>
          </a:lstStyle>
          <a:p>
            <a:pPr>
              <a:defRPr/>
            </a:pPr>
            <a:fld id="{6779291B-7810-4A58-BF3D-1202E8404B1B}" type="datetimeFigureOut">
              <a:rPr lang="en-US"/>
              <a:pPr>
                <a:defRPr/>
              </a:pPr>
              <a:t>6/6/2024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ea typeface="+mn-ea"/>
                <a:cs typeface="+mn-cs"/>
              </a:defRPr>
            </a:lvl1pPr>
          </a:lstStyle>
          <a:p>
            <a:pPr>
              <a:defRPr/>
            </a:pPr>
            <a:fld id="{EDE90BDF-543C-4446-88DB-52490BB1BC91}" type="slidenum">
              <a:rPr lang="en-US"/>
              <a:pPr>
                <a:defRPr/>
              </a:pPr>
              <a:t>‹#›</a:t>
            </a:fld>
            <a:endParaRPr lang="en-US"/>
          </a:p>
        </p:txBody>
      </p:sp>
    </p:spTree>
    <p:extLst>
      <p:ext uri="{BB962C8B-B14F-4D97-AF65-F5344CB8AC3E}">
        <p14:creationId xmlns:p14="http://schemas.microsoft.com/office/powerpoint/2010/main" val="1918648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Oval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8BB56ACC-2A25-4876-88A2-D2EC38C66C8A}" type="datetimeFigureOut">
              <a:rPr lang="en-US"/>
              <a:pPr>
                <a:defRPr/>
              </a:pPr>
              <a:t>6/6/2024</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A80710DC-908C-47C5-9E8A-DE94229D0A5A}" type="slidenum">
              <a:rPr lang="en-US"/>
              <a:pPr>
                <a:defRPr/>
              </a:pPr>
              <a:t>‹#›</a:t>
            </a:fld>
            <a:endParaRPr lang="en-US"/>
          </a:p>
        </p:txBody>
      </p:sp>
    </p:spTree>
    <p:extLst>
      <p:ext uri="{BB962C8B-B14F-4D97-AF65-F5344CB8AC3E}">
        <p14:creationId xmlns:p14="http://schemas.microsoft.com/office/powerpoint/2010/main" val="3906893734"/>
      </p:ext>
    </p:extLst>
  </p:cSld>
  <p:clrMapOvr>
    <a:masterClrMapping/>
  </p:clrMapOvr>
  <p:transition spd="med">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7AD5992F-0CBA-47FD-8818-A3F3FB707F15}" type="datetimeFigureOut">
              <a:rPr lang="en-US"/>
              <a:pPr>
                <a:defRPr/>
              </a:pPr>
              <a:t>6/6/2024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7D1A9FB-ACB1-443A-9D2A-99AC5B31FAC5}" type="slidenum">
              <a:rPr lang="en-US"/>
              <a:pPr>
                <a:defRPr/>
              </a:pPr>
              <a:t>‹#›</a:t>
            </a:fld>
            <a:endParaRPr lang="en-US"/>
          </a:p>
        </p:txBody>
      </p:sp>
    </p:spTree>
    <p:extLst>
      <p:ext uri="{BB962C8B-B14F-4D97-AF65-F5344CB8AC3E}">
        <p14:creationId xmlns:p14="http://schemas.microsoft.com/office/powerpoint/2010/main" val="446034596"/>
      </p:ext>
    </p:extLst>
  </p:cSld>
  <p:clrMapOvr>
    <a:masterClrMapping/>
  </p:clrMapOvr>
  <p:transition spd="med">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A5739CCA-BCC6-4A91-BD45-2D24F0D9BC79}" type="datetimeFigureOut">
              <a:rPr lang="en-US"/>
              <a:pPr>
                <a:defRPr/>
              </a:pPr>
              <a:t>6/6/2024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FB0907F-EC97-44A5-9193-4B73AC51DBD9}" type="slidenum">
              <a:rPr lang="en-US"/>
              <a:pPr>
                <a:defRPr/>
              </a:pPr>
              <a:t>‹#›</a:t>
            </a:fld>
            <a:endParaRPr lang="en-US"/>
          </a:p>
        </p:txBody>
      </p:sp>
    </p:spTree>
    <p:extLst>
      <p:ext uri="{BB962C8B-B14F-4D97-AF65-F5344CB8AC3E}">
        <p14:creationId xmlns:p14="http://schemas.microsoft.com/office/powerpoint/2010/main" val="2931657071"/>
      </p:ext>
    </p:extLst>
  </p:cSld>
  <p:clrMapOvr>
    <a:masterClrMapping/>
  </p:clrMapOvr>
  <p:transition spd="med">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0778ABD9-F3DF-453D-B1A2-EBC220D279BA}" type="datetimeFigureOut">
              <a:rPr lang="en-US"/>
              <a:pPr>
                <a:defRPr/>
              </a:pPr>
              <a:t>6/6/2024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E205220-65B7-4C08-8FC9-709867A8BC20}" type="slidenum">
              <a:rPr lang="en-US"/>
              <a:pPr>
                <a:defRPr/>
              </a:pPr>
              <a:t>‹#›</a:t>
            </a:fld>
            <a:endParaRPr lang="en-US"/>
          </a:p>
        </p:txBody>
      </p:sp>
    </p:spTree>
    <p:extLst>
      <p:ext uri="{BB962C8B-B14F-4D97-AF65-F5344CB8AC3E}">
        <p14:creationId xmlns:p14="http://schemas.microsoft.com/office/powerpoint/2010/main" val="2781982610"/>
      </p:ext>
    </p:extLst>
  </p:cSld>
  <p:clrMapOvr>
    <a:masterClrMapping/>
  </p:clrMapOvr>
  <p:transition spd="med">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 name="Oval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F478CDEB-0043-47C9-BB8B-07950FE01A72}" type="datetimeFigureOut">
              <a:rPr lang="en-US"/>
              <a:pPr>
                <a:defRPr/>
              </a:pPr>
              <a:t>6/6/2024</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53BF2761-DC27-4369-BED7-6F4178CDB8EC}" type="slidenum">
              <a:rPr lang="en-US"/>
              <a:pPr>
                <a:defRPr/>
              </a:pPr>
              <a:t>‹#›</a:t>
            </a:fld>
            <a:endParaRPr lang="en-US"/>
          </a:p>
        </p:txBody>
      </p:sp>
    </p:spTree>
    <p:extLst>
      <p:ext uri="{BB962C8B-B14F-4D97-AF65-F5344CB8AC3E}">
        <p14:creationId xmlns:p14="http://schemas.microsoft.com/office/powerpoint/2010/main" val="3904431255"/>
      </p:ext>
    </p:extLst>
  </p:cSld>
  <p:clrMapOvr>
    <a:masterClrMapping/>
  </p:clrMapOvr>
  <p:transition spd="med">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81ACD220-E16F-404F-BC6A-23850F886E77}" type="datetimeFigureOut">
              <a:rPr lang="en-US"/>
              <a:pPr>
                <a:defRPr/>
              </a:pPr>
              <a:t>6/6/2024</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FD626937-2DD9-4A61-BE2A-B0B37566D1E6}" type="slidenum">
              <a:rPr lang="en-US"/>
              <a:pPr>
                <a:defRPr/>
              </a:pPr>
              <a:t>‹#›</a:t>
            </a:fld>
            <a:endParaRPr lang="en-US"/>
          </a:p>
        </p:txBody>
      </p:sp>
    </p:spTree>
    <p:extLst>
      <p:ext uri="{BB962C8B-B14F-4D97-AF65-F5344CB8AC3E}">
        <p14:creationId xmlns:p14="http://schemas.microsoft.com/office/powerpoint/2010/main" val="2987839065"/>
      </p:ext>
    </p:extLst>
  </p:cSld>
  <p:clrMapOvr>
    <a:masterClrMapping/>
  </p:clrMapOvr>
  <p:transition spd="med">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FA8A408D-C1CD-4770-8BA9-7C6EDCB9CE1A}" type="datetimeFigureOut">
              <a:rPr lang="en-US"/>
              <a:pPr>
                <a:defRPr/>
              </a:pPr>
              <a:t>6/6/2024</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8ECDCD69-4CAE-4D24-8CFD-9F37520E7CD3}" type="slidenum">
              <a:rPr lang="en-US"/>
              <a:pPr>
                <a:defRPr/>
              </a:pPr>
              <a:t>‹#›</a:t>
            </a:fld>
            <a:endParaRPr lang="en-US"/>
          </a:p>
        </p:txBody>
      </p:sp>
    </p:spTree>
    <p:extLst>
      <p:ext uri="{BB962C8B-B14F-4D97-AF65-F5344CB8AC3E}">
        <p14:creationId xmlns:p14="http://schemas.microsoft.com/office/powerpoint/2010/main" val="276614482"/>
      </p:ext>
    </p:extLst>
  </p:cSld>
  <p:clrMapOvr>
    <a:masterClrMapping/>
  </p:clrMapOvr>
  <p:transition spd="med">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2D1D8F63-91B3-432E-8A3D-A4BF30A6C79D}" type="datetimeFigureOut">
              <a:rPr lang="en-US"/>
              <a:pPr>
                <a:defRPr/>
              </a:pPr>
              <a:t>6/6/2024</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DD7CBE0B-C103-4694-B838-F7A3FEDC5C9F}" type="slidenum">
              <a:rPr lang="en-US"/>
              <a:pPr>
                <a:defRPr/>
              </a:pPr>
              <a:t>‹#›</a:t>
            </a:fld>
            <a:endParaRPr lang="en-US"/>
          </a:p>
        </p:txBody>
      </p:sp>
    </p:spTree>
    <p:extLst>
      <p:ext uri="{BB962C8B-B14F-4D97-AF65-F5344CB8AC3E}">
        <p14:creationId xmlns:p14="http://schemas.microsoft.com/office/powerpoint/2010/main" val="1673062893"/>
      </p:ext>
    </p:extLst>
  </p:cSld>
  <p:clrMapOvr>
    <a:masterClrMapping/>
  </p:clrMapOvr>
  <p:transition spd="med">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Rectangle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143B0467-23F2-4D47-8EE2-361B6E73BD18}" type="datetimeFigureOut">
              <a:rPr lang="en-US"/>
              <a:pPr>
                <a:defRPr/>
              </a:pPr>
              <a:t>6/6/2024</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4F6F6A75-4F05-4624-8984-C136463F5893}" type="slidenum">
              <a:rPr lang="en-US"/>
              <a:pPr>
                <a:defRPr/>
              </a:pPr>
              <a:t>‹#›</a:t>
            </a:fld>
            <a:endParaRPr lang="en-US"/>
          </a:p>
        </p:txBody>
      </p:sp>
    </p:spTree>
    <p:extLst>
      <p:ext uri="{BB962C8B-B14F-4D97-AF65-F5344CB8AC3E}">
        <p14:creationId xmlns:p14="http://schemas.microsoft.com/office/powerpoint/2010/main" val="4149781495"/>
      </p:ext>
    </p:extLst>
  </p:cSld>
  <p:clrMapOvr>
    <a:masterClrMapping/>
  </p:clrMapOvr>
  <p:transition spd="med">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03CDCC8A-2099-45D9-B906-08D240DE65F5}" type="datetimeFigureOut">
              <a:rPr lang="en-US"/>
              <a:pPr>
                <a:defRPr/>
              </a:pPr>
              <a:t>6/6/2024</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2665637-877F-49F5-8198-0B9F144C37EC}" type="slidenum">
              <a:rPr lang="en-US"/>
              <a:pPr>
                <a:defRPr/>
              </a:pPr>
              <a:t>‹#›</a:t>
            </a:fld>
            <a:endParaRPr lang="en-US"/>
          </a:p>
        </p:txBody>
      </p:sp>
    </p:spTree>
    <p:extLst>
      <p:ext uri="{BB962C8B-B14F-4D97-AF65-F5344CB8AC3E}">
        <p14:creationId xmlns:p14="http://schemas.microsoft.com/office/powerpoint/2010/main" val="1499150675"/>
      </p:ext>
    </p:extLst>
  </p:cSld>
  <p:clrMapOvr>
    <a:masterClrMapping/>
  </p:clrMapOvr>
  <p:transition spd="med">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gn="l" rtl="0">
              <a:lnSpc>
                <a:spcPts val="3000"/>
              </a:lnSpc>
              <a:spcBef>
                <a:spcPts val="600"/>
              </a:spcBef>
              <a:buClr>
                <a:schemeClr val="accent1"/>
              </a:buClr>
              <a:buSzPct val="80000"/>
              <a:buFont typeface="Wingdings 2"/>
              <a:buNone/>
              <a:defRPr/>
            </a:pPr>
            <a:endParaRPr lang="en-US" sz="3200">
              <a:latin typeface="+mn-lt"/>
              <a:ea typeface="+mn-ea"/>
              <a:cs typeface="+mn-cs"/>
            </a:endParaRPr>
          </a:p>
        </p:txBody>
      </p:sp>
      <p:sp>
        <p:nvSpPr>
          <p:cNvPr id="6" name="Flowchart: Process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Flowchart: Process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45AFF988-C763-4FF8-88A2-215BD1793B81}" type="datetimeFigureOut">
              <a:rPr lang="en-US"/>
              <a:pPr>
                <a:defRPr/>
              </a:pPr>
              <a:t>6/6/2024</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E850D6F5-2895-42BF-8C4D-3EECF3CFB704}" type="slidenum">
              <a:rPr lang="en-US"/>
              <a:pPr>
                <a:defRPr/>
              </a:pPr>
              <a:t>‹#›</a:t>
            </a:fld>
            <a:endParaRPr lang="en-US"/>
          </a:p>
        </p:txBody>
      </p:sp>
    </p:spTree>
    <p:extLst>
      <p:ext uri="{BB962C8B-B14F-4D97-AF65-F5344CB8AC3E}">
        <p14:creationId xmlns:p14="http://schemas.microsoft.com/office/powerpoint/2010/main" val="1078839232"/>
      </p:ext>
    </p:extLst>
  </p:cSld>
  <p:clrMapOvr>
    <a:masterClrMapping/>
  </p:clrMapOvr>
  <p:transition spd="med">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08C2E614-9FBE-4ADA-9760-87840EABCC65}" type="datetimeFigureOut">
              <a:rPr lang="en-US"/>
              <a:pPr>
                <a:defRPr/>
              </a:pPr>
              <a:t>6/6/2024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D7E08E90-77EF-47AE-8602-C19658302718}"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084" r:id="rId1"/>
    <p:sldLayoutId id="2147484079" r:id="rId2"/>
    <p:sldLayoutId id="2147484085" r:id="rId3"/>
    <p:sldLayoutId id="2147484080" r:id="rId4"/>
    <p:sldLayoutId id="2147484086" r:id="rId5"/>
    <p:sldLayoutId id="2147484081" r:id="rId6"/>
    <p:sldLayoutId id="2147484087" r:id="rId7"/>
    <p:sldLayoutId id="2147484088" r:id="rId8"/>
    <p:sldLayoutId id="2147484089" r:id="rId9"/>
    <p:sldLayoutId id="2147484082" r:id="rId10"/>
    <p:sldLayoutId id="2147484083" r:id="rId11"/>
  </p:sldLayoutIdLst>
  <p:transition spd="med">
    <p:comb dir="vert"/>
  </p:transition>
  <p:txStyles>
    <p:titleStyle>
      <a:lvl1pPr algn="l" rtl="1"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1" eaLnBrk="0" fontAlgn="base" hangingPunct="0">
        <a:spcBef>
          <a:spcPct val="0"/>
        </a:spcBef>
        <a:spcAft>
          <a:spcPct val="0"/>
        </a:spcAft>
        <a:defRPr sz="4300">
          <a:solidFill>
            <a:srgbClr val="572314"/>
          </a:solidFill>
          <a:latin typeface="Gill Sans MT" pitchFamily="34" charset="0"/>
        </a:defRPr>
      </a:lvl2pPr>
      <a:lvl3pPr algn="l" rtl="1" eaLnBrk="0" fontAlgn="base" hangingPunct="0">
        <a:spcBef>
          <a:spcPct val="0"/>
        </a:spcBef>
        <a:spcAft>
          <a:spcPct val="0"/>
        </a:spcAft>
        <a:defRPr sz="4300">
          <a:solidFill>
            <a:srgbClr val="572314"/>
          </a:solidFill>
          <a:latin typeface="Gill Sans MT" pitchFamily="34" charset="0"/>
        </a:defRPr>
      </a:lvl3pPr>
      <a:lvl4pPr algn="l" rtl="1" eaLnBrk="0" fontAlgn="base" hangingPunct="0">
        <a:spcBef>
          <a:spcPct val="0"/>
        </a:spcBef>
        <a:spcAft>
          <a:spcPct val="0"/>
        </a:spcAft>
        <a:defRPr sz="4300">
          <a:solidFill>
            <a:srgbClr val="572314"/>
          </a:solidFill>
          <a:latin typeface="Gill Sans MT" pitchFamily="34" charset="0"/>
        </a:defRPr>
      </a:lvl4pPr>
      <a:lvl5pPr algn="l" rtl="1" eaLnBrk="0" fontAlgn="base" hangingPunct="0">
        <a:spcBef>
          <a:spcPct val="0"/>
        </a:spcBef>
        <a:spcAft>
          <a:spcPct val="0"/>
        </a:spcAft>
        <a:defRPr sz="4300">
          <a:solidFill>
            <a:srgbClr val="572314"/>
          </a:solidFill>
          <a:latin typeface="Gill Sans MT" pitchFamily="34" charset="0"/>
        </a:defRPr>
      </a:lvl5pPr>
      <a:lvl6pPr marL="457200" algn="l" rtl="1" fontAlgn="base">
        <a:spcBef>
          <a:spcPct val="0"/>
        </a:spcBef>
        <a:spcAft>
          <a:spcPct val="0"/>
        </a:spcAft>
        <a:defRPr sz="4300">
          <a:solidFill>
            <a:srgbClr val="572314"/>
          </a:solidFill>
          <a:latin typeface="Gill Sans MT" pitchFamily="34" charset="0"/>
        </a:defRPr>
      </a:lvl6pPr>
      <a:lvl7pPr marL="914400" algn="l" rtl="1" fontAlgn="base">
        <a:spcBef>
          <a:spcPct val="0"/>
        </a:spcBef>
        <a:spcAft>
          <a:spcPct val="0"/>
        </a:spcAft>
        <a:defRPr sz="4300">
          <a:solidFill>
            <a:srgbClr val="572314"/>
          </a:solidFill>
          <a:latin typeface="Gill Sans MT" pitchFamily="34" charset="0"/>
        </a:defRPr>
      </a:lvl7pPr>
      <a:lvl8pPr marL="1371600" algn="l" rtl="1" fontAlgn="base">
        <a:spcBef>
          <a:spcPct val="0"/>
        </a:spcBef>
        <a:spcAft>
          <a:spcPct val="0"/>
        </a:spcAft>
        <a:defRPr sz="4300">
          <a:solidFill>
            <a:srgbClr val="572314"/>
          </a:solidFill>
          <a:latin typeface="Gill Sans MT" pitchFamily="34" charset="0"/>
        </a:defRPr>
      </a:lvl8pPr>
      <a:lvl9pPr marL="1828800" algn="l" rtl="1" fontAlgn="base">
        <a:spcBef>
          <a:spcPct val="0"/>
        </a:spcBef>
        <a:spcAft>
          <a:spcPct val="0"/>
        </a:spcAft>
        <a:defRPr sz="4300">
          <a:solidFill>
            <a:srgbClr val="572314"/>
          </a:solidFill>
          <a:latin typeface="Gill Sans MT" pitchFamily="34" charset="0"/>
        </a:defRPr>
      </a:lvl9pPr>
      <a:extLst/>
    </p:titleStyle>
    <p:bodyStyle>
      <a:lvl1pPr marL="365125" indent="-282575" algn="r" rtl="1"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r" rtl="1"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r" rtl="1"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r" rtl="1"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r" rtl="1"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6.bin"/><Relationship Id="rId4" Type="http://schemas.openxmlformats.org/officeDocument/2006/relationships/image" Target="../media/image24.wmf"/></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http://www.hazemsakeek.com/Physics_Lectures/medicalphysics/medicalimages/2006-03-11_23-32-43-153.png" TargetMode="External"/><Relationship Id="rId3" Type="http://schemas.openxmlformats.org/officeDocument/2006/relationships/image" Target="http://www.hazemsakeek.com/Physics_Lectures/medicalphysics/medicalimages/2006-03-11_23-26-34-773.png" TargetMode="External"/><Relationship Id="rId7" Type="http://schemas.openxmlformats.org/officeDocument/2006/relationships/image" Target="http://www.hazemsakeek.com/Physics_Lectures/medicalphysics/medicalimages/2006-03-11_23-32-29-904.png" TargetMode="External"/><Relationship Id="rId12"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http://www.hazemsakeek.com/Physics_Lectures/medicalphysics/medicalimages/2006-03-11_23-32-16-895.png" TargetMode="External"/><Relationship Id="rId5" Type="http://schemas.openxmlformats.org/officeDocument/2006/relationships/image" Target="http://www.hazemsakeek.com/Physics_Lectures/medicalphysics/medicalimages/2006-03-11_23-26-51-347.png"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http://www.hazemsakeek.com/Physics_Lectures/medicalphysics/medicalimages/2006-03-11_23-32-02-515.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wmf"/><Relationship Id="rId4" Type="http://schemas.openxmlformats.org/officeDocument/2006/relationships/image" Target="../media/image35.wmf"/></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image" Target="../media/image15.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48" y="0"/>
            <a:ext cx="9180000" cy="6858000"/>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itle 11"/>
          <p:cNvSpPr>
            <a:spLocks noGrp="1"/>
          </p:cNvSpPr>
          <p:nvPr>
            <p:ph type="ctrTitle"/>
          </p:nvPr>
        </p:nvSpPr>
        <p:spPr>
          <a:xfrm>
            <a:off x="456607" y="1095530"/>
            <a:ext cx="8237287" cy="1470025"/>
          </a:xfrm>
        </p:spPr>
        <p:txBody>
          <a:bodyPr>
            <a:noAutofit/>
          </a:bodyPr>
          <a:lstStyle/>
          <a:p>
            <a:pPr algn="ctr" rtl="0"/>
            <a:r>
              <a:rPr lang="en-US" sz="3200" b="1" dirty="0">
                <a:solidFill>
                  <a:schemeClr val="tx2">
                    <a:lumMod val="60000"/>
                    <a:lumOff val="40000"/>
                  </a:schemeClr>
                </a:solidFill>
                <a:latin typeface="Cambria" panose="02040503050406030204" pitchFamily="18" charset="0"/>
                <a:cs typeface="Times New Roman" pitchFamily="18" charset="0"/>
              </a:rPr>
              <a:t>Chapter 3 </a:t>
            </a:r>
            <a:br>
              <a:rPr lang="en-US" sz="3200" b="1" dirty="0">
                <a:solidFill>
                  <a:schemeClr val="tx2">
                    <a:lumMod val="60000"/>
                    <a:lumOff val="40000"/>
                  </a:schemeClr>
                </a:solidFill>
                <a:latin typeface="Cambria" panose="02040503050406030204" pitchFamily="18" charset="0"/>
                <a:cs typeface="Times New Roman" pitchFamily="18" charset="0"/>
              </a:rPr>
            </a:br>
            <a:br>
              <a:rPr lang="en-US" sz="3200" b="1" dirty="0">
                <a:solidFill>
                  <a:schemeClr val="tx2">
                    <a:lumMod val="60000"/>
                    <a:lumOff val="40000"/>
                  </a:schemeClr>
                </a:solidFill>
                <a:latin typeface="Cambria" panose="02040503050406030204" pitchFamily="18" charset="0"/>
                <a:cs typeface="Times New Roman" pitchFamily="18" charset="0"/>
              </a:rPr>
            </a:br>
            <a:r>
              <a:rPr lang="en-US" sz="3200" b="1" dirty="0">
                <a:solidFill>
                  <a:schemeClr val="tx2">
                    <a:lumMod val="60000"/>
                    <a:lumOff val="40000"/>
                  </a:schemeClr>
                </a:solidFill>
                <a:latin typeface="Cambria" panose="02040503050406030204" pitchFamily="18" charset="0"/>
                <a:cs typeface="Times New Roman" pitchFamily="18" charset="0"/>
              </a:rPr>
              <a:t>Vectors</a:t>
            </a:r>
          </a:p>
        </p:txBody>
      </p:sp>
    </p:spTree>
    <p:extLst>
      <p:ext uri="{BB962C8B-B14F-4D97-AF65-F5344CB8AC3E}">
        <p14:creationId xmlns:p14="http://schemas.microsoft.com/office/powerpoint/2010/main" val="3242733155"/>
      </p:ext>
    </p:extLst>
  </p:cSld>
  <p:clrMapOvr>
    <a:masterClrMapping/>
  </p:clrMapOvr>
  <p:transition spd="med">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762000"/>
            <a:ext cx="418147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p:cNvSpPr txBox="1">
            <a:spLocks noChangeArrowheads="1"/>
          </p:cNvSpPr>
          <p:nvPr/>
        </p:nvSpPr>
        <p:spPr bwMode="auto">
          <a:xfrm>
            <a:off x="4038600" y="228600"/>
            <a:ext cx="4800600" cy="457200"/>
          </a:xfrm>
          <a:prstGeom prst="rect">
            <a:avLst/>
          </a:prstGeom>
          <a:solidFill>
            <a:srgbClr val="FEFCA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a:spcBef>
                <a:spcPct val="50000"/>
              </a:spcBef>
            </a:pPr>
            <a:r>
              <a:rPr lang="ar-EG" altLang="ar-SA" sz="2400"/>
              <a:t>- طرح المتجهات: </a:t>
            </a:r>
            <a:r>
              <a:rPr lang="en-US" altLang="ar-SA" sz="2400"/>
              <a:t>Subtracting vectors</a:t>
            </a:r>
            <a:r>
              <a:rPr lang="ar-EG" altLang="ar-SA" sz="2400"/>
              <a:t> </a:t>
            </a:r>
            <a:endParaRPr lang="en-US" altLang="ar-SA" sz="2400"/>
          </a:p>
        </p:txBody>
      </p:sp>
      <p:sp>
        <p:nvSpPr>
          <p:cNvPr id="31748" name="Text Box 6"/>
          <p:cNvSpPr txBox="1">
            <a:spLocks noChangeArrowheads="1"/>
          </p:cNvSpPr>
          <p:nvPr/>
        </p:nvSpPr>
        <p:spPr bwMode="auto">
          <a:xfrm>
            <a:off x="5029200" y="32004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ar-SA"/>
              <a:t>A-B = A+ (-B)</a:t>
            </a:r>
          </a:p>
        </p:txBody>
      </p:sp>
    </p:spTree>
    <p:extLst>
      <p:ext uri="{BB962C8B-B14F-4D97-AF65-F5344CB8AC3E}">
        <p14:creationId xmlns:p14="http://schemas.microsoft.com/office/powerpoint/2010/main" val="4169423947"/>
      </p:ext>
    </p:extLst>
  </p:cSld>
  <p:clrMapOvr>
    <a:masterClrMapping/>
  </p:clrMapOvr>
  <p:transition spd="med">
    <p:comb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7"/>
          <p:cNvSpPr txBox="1">
            <a:spLocks noChangeArrowheads="1"/>
          </p:cNvSpPr>
          <p:nvPr/>
        </p:nvSpPr>
        <p:spPr bwMode="auto">
          <a:xfrm>
            <a:off x="609600" y="6096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a:lnSpc>
                <a:spcPct val="150000"/>
              </a:lnSpc>
              <a:spcBef>
                <a:spcPct val="50000"/>
              </a:spcBef>
            </a:pPr>
            <a:r>
              <a:rPr lang="ar-EG" altLang="ar-SA" sz="2400"/>
              <a:t>- عند جمع المتجهات حسابيا، تجمع المركبات السينية أو الصادية كلا على حدا  لكتابة معادلة المجموع أو المحصلة فمثلا</a:t>
            </a:r>
            <a:endParaRPr lang="en-US" altLang="ar-SA" sz="2400"/>
          </a:p>
        </p:txBody>
      </p:sp>
      <p:graphicFrame>
        <p:nvGraphicFramePr>
          <p:cNvPr id="4098" name="Object 2"/>
          <p:cNvGraphicFramePr>
            <a:graphicFrameLocks noChangeAspect="1"/>
          </p:cNvGraphicFramePr>
          <p:nvPr/>
        </p:nvGraphicFramePr>
        <p:xfrm>
          <a:off x="1295400" y="2244725"/>
          <a:ext cx="5867400" cy="1206500"/>
        </p:xfrm>
        <a:graphic>
          <a:graphicData uri="http://schemas.openxmlformats.org/presentationml/2006/ole">
            <mc:AlternateContent xmlns:mc="http://schemas.openxmlformats.org/markup-compatibility/2006">
              <mc:Choice xmlns:v="urn:schemas-microsoft-com:vml" Requires="v">
                <p:oleObj spid="_x0000_s37983" name="Equation" r:id="rId3" imgW="2717640" imgH="558720" progId="Equation.DSMT4">
                  <p:embed/>
                </p:oleObj>
              </mc:Choice>
              <mc:Fallback>
                <p:oleObj name="Equation" r:id="rId3" imgW="2717640" imgH="558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44725"/>
                        <a:ext cx="5867400" cy="1206500"/>
                      </a:xfrm>
                      <a:prstGeom prst="rect">
                        <a:avLst/>
                      </a:prstGeom>
                      <a:gradFill rotWithShape="1">
                        <a:gsLst>
                          <a:gs pos="0">
                            <a:schemeClr val="accent1">
                              <a:alpha val="39999"/>
                            </a:schemeClr>
                          </a:gs>
                          <a:gs pos="100000">
                            <a:schemeClr val="accent1">
                              <a:gamma/>
                              <a:shade val="46275"/>
                              <a:invGamma/>
                              <a:alpha val="20000"/>
                            </a:scheme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nvGraphicFramePr>
        <p:xfrm>
          <a:off x="2895600" y="4038600"/>
          <a:ext cx="3219450" cy="682625"/>
        </p:xfrm>
        <a:graphic>
          <a:graphicData uri="http://schemas.openxmlformats.org/presentationml/2006/ole">
            <mc:AlternateContent xmlns:mc="http://schemas.openxmlformats.org/markup-compatibility/2006">
              <mc:Choice xmlns:v="urn:schemas-microsoft-com:vml" Requires="v">
                <p:oleObj spid="_x0000_s37984" name="Equation" r:id="rId5" imgW="1257120" imgH="266400" progId="Equation.DSMT4">
                  <p:embed/>
                </p:oleObj>
              </mc:Choice>
              <mc:Fallback>
                <p:oleObj name="Equation" r:id="rId5" imgW="1257120" imgH="266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038600"/>
                        <a:ext cx="3219450" cy="6826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1905000" y="5029200"/>
          <a:ext cx="5029200" cy="1035050"/>
        </p:xfrm>
        <a:graphic>
          <a:graphicData uri="http://schemas.openxmlformats.org/presentationml/2006/ole">
            <mc:AlternateContent xmlns:mc="http://schemas.openxmlformats.org/markup-compatibility/2006">
              <mc:Choice xmlns:v="urn:schemas-microsoft-com:vml" Requires="v">
                <p:oleObj spid="_x0000_s37985" name="Equation" r:id="rId7" imgW="2222280" imgH="457200" progId="Equation.DSMT4">
                  <p:embed/>
                </p:oleObj>
              </mc:Choice>
              <mc:Fallback>
                <p:oleObj name="Equation" r:id="rId7" imgW="222228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5029200"/>
                        <a:ext cx="5029200" cy="1035050"/>
                      </a:xfrm>
                      <a:prstGeom prst="rect">
                        <a:avLst/>
                      </a:prstGeom>
                      <a:solidFill>
                        <a:srgbClr val="E9FD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75899381"/>
      </p:ext>
    </p:extLst>
  </p:cSld>
  <p:clrMapOvr>
    <a:masterClrMapping/>
  </p:clrMapOvr>
  <p:transition spd="med">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http://www.hazemsakeek.com/Physics_Lectures/medicalphysics/medicalimages/2006-03-11_23-26-34-773.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48200" y="1219200"/>
            <a:ext cx="17986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descr="http://www.hazemsakeek.com/Physics_Lectures/medicalphysics/medicalimages/2006-03-11_23-26-51-347.pn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48200" y="1905000"/>
            <a:ext cx="1793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http://www.hazemsakeek.com/Physics_Lectures/medicalphysics/medicalimages/2006-03-11_23-32-29-904.pn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990600" y="1143000"/>
            <a:ext cx="269716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descr="http://www.hazemsakeek.com/Physics_Lectures/medicalphysics/medicalimages/2006-03-11_23-32-02-515.pn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962400" y="2971800"/>
            <a:ext cx="487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 descr="http://www.hazemsakeek.com/Physics_Lectures/medicalphysics/medicalimages/2006-03-11_23-32-16-895.png"/>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657600" y="3962400"/>
            <a:ext cx="48450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 descr="http://www.hazemsakeek.com/Physics_Lectures/medicalphysics/medicalimages/2006-03-11_23-32-43-153.png"/>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3733800" y="4495800"/>
            <a:ext cx="3930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7"/>
          <p:cNvSpPr>
            <a:spLocks noChangeArrowheads="1"/>
          </p:cNvSpPr>
          <p:nvPr/>
        </p:nvSpPr>
        <p:spPr bwMode="auto">
          <a:xfrm>
            <a:off x="1143000" y="762000"/>
            <a:ext cx="81184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l" rtl="0"/>
            <a:r>
              <a:rPr lang="en-US" altLang="ar-SA" sz="2000" b="1" dirty="0"/>
              <a:t>Example </a:t>
            </a:r>
            <a:r>
              <a:rPr lang="ar-SA" altLang="ar-SA" sz="2000" b="1" dirty="0"/>
              <a:t>: </a:t>
            </a:r>
            <a:r>
              <a:rPr lang="en-US" altLang="ar-SA" sz="2000" dirty="0">
                <a:cs typeface="Times New Roman" panose="02020603050405020304" pitchFamily="18" charset="0"/>
              </a:rPr>
              <a:t>Find the sum of two vectors A and B </a:t>
            </a:r>
            <a:r>
              <a:rPr lang="en-GB" altLang="ar-SA" sz="2000" dirty="0">
                <a:cs typeface="Times New Roman" panose="02020603050405020304" pitchFamily="18" charset="0"/>
              </a:rPr>
              <a:t>given by</a:t>
            </a:r>
            <a:endParaRPr lang="en-US" altLang="ar-SA" sz="3200" dirty="0"/>
          </a:p>
          <a:p>
            <a:endParaRPr lang="en-US" altLang="ar-SA" sz="3200" dirty="0">
              <a:cs typeface="Times New Roman" panose="02020603050405020304" pitchFamily="18" charset="0"/>
            </a:endParaRPr>
          </a:p>
          <a:p>
            <a:pPr eaLnBrk="0" hangingPunct="0"/>
            <a:endParaRPr lang="en-US" altLang="ar-SA" sz="4400" dirty="0"/>
          </a:p>
        </p:txBody>
      </p:sp>
    </p:spTree>
    <p:extLst>
      <p:ext uri="{BB962C8B-B14F-4D97-AF65-F5344CB8AC3E}">
        <p14:creationId xmlns:p14="http://schemas.microsoft.com/office/powerpoint/2010/main" val="3889581217"/>
      </p:ext>
    </p:extLst>
  </p:cSld>
  <p:clrMapOvr>
    <a:masterClrMapping/>
  </p:clrMapOvr>
  <p:transition spd="med">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21367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3200400" y="669925"/>
            <a:ext cx="53340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a:lnSpc>
                <a:spcPct val="190000"/>
              </a:lnSpc>
              <a:spcBef>
                <a:spcPct val="50000"/>
              </a:spcBef>
            </a:pPr>
            <a:r>
              <a:rPr lang="ar-EG" altLang="ar-SA" sz="2000" dirty="0"/>
              <a:t>واجب1-2: أوجد قيمة المركبة التي تؤثر على الحصان وتدفعه، كما هو موضح بالرسم؟  </a:t>
            </a:r>
            <a:endParaRPr lang="en-US" altLang="ar-SA" sz="2000" dirty="0"/>
          </a:p>
        </p:txBody>
      </p:sp>
      <p:sp>
        <p:nvSpPr>
          <p:cNvPr id="33796" name="AutoShape 6"/>
          <p:cNvSpPr>
            <a:spLocks noChangeArrowheads="1"/>
          </p:cNvSpPr>
          <p:nvPr/>
        </p:nvSpPr>
        <p:spPr bwMode="auto">
          <a:xfrm>
            <a:off x="2514600" y="2057400"/>
            <a:ext cx="762000" cy="685800"/>
          </a:xfrm>
          <a:prstGeom prst="rightArrow">
            <a:avLst>
              <a:gd name="adj1" fmla="val 50000"/>
              <a:gd name="adj2" fmla="val 27778"/>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endParaRPr lang="ar-SA" altLang="ar-SA"/>
          </a:p>
        </p:txBody>
      </p:sp>
      <p:sp>
        <p:nvSpPr>
          <p:cNvPr id="33797" name="Line 7"/>
          <p:cNvSpPr>
            <a:spLocks noChangeShapeType="1"/>
          </p:cNvSpPr>
          <p:nvPr/>
        </p:nvSpPr>
        <p:spPr bwMode="auto">
          <a:xfrm>
            <a:off x="3962400" y="2362200"/>
            <a:ext cx="2514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3798" name="Line 8"/>
          <p:cNvSpPr>
            <a:spLocks noChangeShapeType="1"/>
          </p:cNvSpPr>
          <p:nvPr/>
        </p:nvSpPr>
        <p:spPr bwMode="auto">
          <a:xfrm flipV="1">
            <a:off x="5181600" y="1295400"/>
            <a:ext cx="0" cy="1600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3799" name="Line 9"/>
          <p:cNvSpPr>
            <a:spLocks noChangeShapeType="1"/>
          </p:cNvSpPr>
          <p:nvPr/>
        </p:nvSpPr>
        <p:spPr bwMode="auto">
          <a:xfrm flipV="1">
            <a:off x="5181600" y="1447800"/>
            <a:ext cx="762000" cy="914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3800" name="Line 10"/>
          <p:cNvSpPr>
            <a:spLocks noChangeShapeType="1"/>
          </p:cNvSpPr>
          <p:nvPr/>
        </p:nvSpPr>
        <p:spPr bwMode="auto">
          <a:xfrm flipH="1" flipV="1">
            <a:off x="4572000" y="1447800"/>
            <a:ext cx="609600" cy="914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3801" name="Freeform 11"/>
          <p:cNvSpPr>
            <a:spLocks/>
          </p:cNvSpPr>
          <p:nvPr/>
        </p:nvSpPr>
        <p:spPr bwMode="auto">
          <a:xfrm>
            <a:off x="4876800" y="2133600"/>
            <a:ext cx="152400" cy="228600"/>
          </a:xfrm>
          <a:custGeom>
            <a:avLst/>
            <a:gdLst>
              <a:gd name="T0" fmla="*/ 2147483647 w 96"/>
              <a:gd name="T1" fmla="*/ 0 h 144"/>
              <a:gd name="T2" fmla="*/ 0 w 96"/>
              <a:gd name="T3" fmla="*/ 2147483647 h 144"/>
              <a:gd name="T4" fmla="*/ 0 60000 65536"/>
              <a:gd name="T5" fmla="*/ 0 60000 65536"/>
              <a:gd name="T6" fmla="*/ 0 w 96"/>
              <a:gd name="T7" fmla="*/ 0 h 144"/>
              <a:gd name="T8" fmla="*/ 96 w 96"/>
              <a:gd name="T9" fmla="*/ 144 h 144"/>
            </a:gdLst>
            <a:ahLst/>
            <a:cxnLst>
              <a:cxn ang="T4">
                <a:pos x="T0" y="T1"/>
              </a:cxn>
              <a:cxn ang="T5">
                <a:pos x="T2" y="T3"/>
              </a:cxn>
            </a:cxnLst>
            <a:rect l="T6" t="T7" r="T8" b="T9"/>
            <a:pathLst>
              <a:path w="96" h="144">
                <a:moveTo>
                  <a:pt x="96" y="0"/>
                </a:moveTo>
                <a:cubicBezTo>
                  <a:pt x="56" y="64"/>
                  <a:pt x="16" y="128"/>
                  <a:pt x="0"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endParaRPr lang="ar-SA" altLang="ar-SA"/>
          </a:p>
        </p:txBody>
      </p:sp>
      <p:sp>
        <p:nvSpPr>
          <p:cNvPr id="33802" name="Line 12"/>
          <p:cNvSpPr>
            <a:spLocks noChangeShapeType="1"/>
          </p:cNvSpPr>
          <p:nvPr/>
        </p:nvSpPr>
        <p:spPr bwMode="auto">
          <a:xfrm>
            <a:off x="5334000" y="22098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3803" name="Text Box 13"/>
          <p:cNvSpPr txBox="1">
            <a:spLocks noChangeArrowheads="1"/>
          </p:cNvSpPr>
          <p:nvPr/>
        </p:nvSpPr>
        <p:spPr bwMode="auto">
          <a:xfrm>
            <a:off x="4191000" y="12954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ar-SA"/>
              <a:t>F</a:t>
            </a:r>
            <a:r>
              <a:rPr lang="en-US" altLang="ar-SA" baseline="-25000"/>
              <a:t>2</a:t>
            </a:r>
          </a:p>
        </p:txBody>
      </p:sp>
      <p:sp>
        <p:nvSpPr>
          <p:cNvPr id="33804" name="Text Box 14"/>
          <p:cNvSpPr txBox="1">
            <a:spLocks noChangeArrowheads="1"/>
          </p:cNvSpPr>
          <p:nvPr/>
        </p:nvSpPr>
        <p:spPr bwMode="auto">
          <a:xfrm>
            <a:off x="5867400" y="1371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ar-SA"/>
              <a:t>F</a:t>
            </a:r>
            <a:r>
              <a:rPr lang="en-US" altLang="ar-SA" baseline="-25000"/>
              <a:t>1</a:t>
            </a:r>
          </a:p>
        </p:txBody>
      </p:sp>
      <p:sp>
        <p:nvSpPr>
          <p:cNvPr id="33805" name="Text Box 15"/>
          <p:cNvSpPr txBox="1">
            <a:spLocks noChangeArrowheads="1"/>
          </p:cNvSpPr>
          <p:nvPr/>
        </p:nvSpPr>
        <p:spPr bwMode="auto">
          <a:xfrm>
            <a:off x="4355976" y="20574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ar-SA" sz="1000" b="1" dirty="0"/>
              <a:t>75</a:t>
            </a:r>
          </a:p>
        </p:txBody>
      </p:sp>
      <p:sp>
        <p:nvSpPr>
          <p:cNvPr id="33806" name="Text Box 16"/>
          <p:cNvSpPr txBox="1">
            <a:spLocks noChangeArrowheads="1"/>
          </p:cNvSpPr>
          <p:nvPr/>
        </p:nvSpPr>
        <p:spPr bwMode="auto">
          <a:xfrm>
            <a:off x="5076056" y="210440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ar-SA" sz="1000" b="1" dirty="0"/>
              <a:t>60</a:t>
            </a:r>
          </a:p>
        </p:txBody>
      </p:sp>
      <p:sp>
        <p:nvSpPr>
          <p:cNvPr id="33808" name="Line 18"/>
          <p:cNvSpPr>
            <a:spLocks noChangeShapeType="1"/>
          </p:cNvSpPr>
          <p:nvPr/>
        </p:nvSpPr>
        <p:spPr bwMode="auto">
          <a:xfrm>
            <a:off x="228600" y="3356992"/>
            <a:ext cx="85344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 name="Rectangle 1"/>
          <p:cNvSpPr/>
          <p:nvPr/>
        </p:nvSpPr>
        <p:spPr>
          <a:xfrm>
            <a:off x="575692" y="3429000"/>
            <a:ext cx="8676828" cy="2554545"/>
          </a:xfrm>
          <a:prstGeom prst="rect">
            <a:avLst/>
          </a:prstGeom>
        </p:spPr>
        <p:txBody>
          <a:bodyPr wrap="square">
            <a:spAutoFit/>
          </a:bodyPr>
          <a:lstStyle/>
          <a:p>
            <a:pPr marL="342900" indent="-342900" algn="l" rtl="0">
              <a:buFont typeface="Wingdings" panose="05000000000000000000" pitchFamily="2" charset="2"/>
              <a:buChar char="Ø"/>
            </a:pPr>
            <a:r>
              <a:rPr lang="ar-SA" sz="2400" dirty="0">
                <a:cs typeface="Arial" panose="020B0604020202020204" pitchFamily="34" charset="0"/>
              </a:rPr>
              <a:t>Find the magnitude and direction of the resultant of three displacements having rectangular components </a:t>
            </a:r>
            <a:r>
              <a:rPr lang="en-GB" sz="2400" dirty="0">
                <a:cs typeface="Arial" panose="020B0604020202020204" pitchFamily="34" charset="0"/>
              </a:rPr>
              <a:t>(3.00, 2.00)m, (-5.00, 3.00)m, and (6.00, 1.00)m.</a:t>
            </a:r>
          </a:p>
          <a:p>
            <a:pPr algn="l" rtl="0"/>
            <a:r>
              <a:rPr lang="en-GB" sz="2400" dirty="0">
                <a:cs typeface="Arial" panose="020B0604020202020204" pitchFamily="34" charset="0"/>
              </a:rPr>
              <a:t>Answer: R= 7.21 m, </a:t>
            </a:r>
            <a:r>
              <a:rPr lang="el-GR" sz="2400" dirty="0">
                <a:latin typeface="Calibri" panose="020F0502020204030204" pitchFamily="34" charset="0"/>
                <a:cs typeface="Arial" panose="020B0604020202020204" pitchFamily="34" charset="0"/>
              </a:rPr>
              <a:t>θ</a:t>
            </a:r>
            <a:r>
              <a:rPr lang="en-GB" sz="2400" dirty="0">
                <a:latin typeface="Calibri" panose="020F0502020204030204" pitchFamily="34" charset="0"/>
                <a:cs typeface="Arial" panose="020B0604020202020204" pitchFamily="34" charset="0"/>
              </a:rPr>
              <a:t>=56.3</a:t>
            </a:r>
            <a:r>
              <a:rPr lang="en-GB" sz="2400" baseline="30000" dirty="0">
                <a:latin typeface="Calibri" panose="020F0502020204030204" pitchFamily="34" charset="0"/>
                <a:cs typeface="Arial" panose="020B0604020202020204" pitchFamily="34" charset="0"/>
              </a:rPr>
              <a:t>0</a:t>
            </a:r>
          </a:p>
          <a:p>
            <a:pPr algn="l" rtl="0"/>
            <a:endParaRPr lang="en-GB" sz="2400" baseline="30000" dirty="0">
              <a:latin typeface="Calibri" panose="020F0502020204030204" pitchFamily="34" charset="0"/>
              <a:cs typeface="Arial" panose="020B0604020202020204" pitchFamily="34" charset="0"/>
            </a:endParaRPr>
          </a:p>
          <a:p>
            <a:pPr marL="342900" indent="-342900" algn="l" rtl="0">
              <a:buFont typeface="Wingdings" panose="05000000000000000000" pitchFamily="2" charset="2"/>
              <a:buChar char="Ø"/>
            </a:pPr>
            <a:r>
              <a:rPr lang="en-GB" sz="2400" baseline="30000" dirty="0">
                <a:latin typeface="Calibri" panose="020F0502020204030204" pitchFamily="34" charset="0"/>
                <a:cs typeface="Arial" panose="020B0604020202020204" pitchFamily="34" charset="0"/>
              </a:rPr>
              <a:t> </a:t>
            </a:r>
            <a:r>
              <a:rPr lang="en-US" sz="2400" dirty="0"/>
              <a:t>Consider the displacement vectors: </a:t>
            </a:r>
            <a:endParaRPr lang="en-GB" sz="2400" baseline="30000" dirty="0">
              <a:latin typeface="Calibri" panose="020F0502020204030204" pitchFamily="34" charset="0"/>
              <a:cs typeface="Arial" panose="020B0604020202020204" pitchFamily="34" charset="0"/>
            </a:endParaRPr>
          </a:p>
          <a:p>
            <a:pPr algn="l" rtl="0"/>
            <a:r>
              <a:rPr lang="en-GB" sz="2400" dirty="0">
                <a:cs typeface="Arial" panose="020B0604020202020204" pitchFamily="34" charset="0"/>
              </a:rPr>
              <a:t>and</a:t>
            </a:r>
            <a:endParaRPr lang="ar-SA" sz="2400" dirty="0">
              <a:cs typeface="Arial" panose="020B0604020202020204" pitchFamily="34" charset="0"/>
            </a:endParaRPr>
          </a:p>
        </p:txBody>
      </p:sp>
      <p:pic>
        <p:nvPicPr>
          <p:cNvPr id="38943" name="Imag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0274" y="5191884"/>
            <a:ext cx="1298029" cy="397356"/>
          </a:xfrm>
          <a:prstGeom prst="rect">
            <a:avLst/>
          </a:prstGeom>
          <a:noFill/>
          <a:extLst>
            <a:ext uri="{909E8E84-426E-40DD-AFC4-6F175D3DCCD1}">
              <a14:hiddenFill xmlns:a14="http://schemas.microsoft.com/office/drawing/2010/main">
                <a:solidFill>
                  <a:srgbClr val="FFFFFF"/>
                </a:solidFill>
              </a14:hiddenFill>
            </a:ext>
          </a:extLst>
        </p:spPr>
      </p:pic>
      <p:pic>
        <p:nvPicPr>
          <p:cNvPr id="38942" name="Imag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364" y="5157192"/>
            <a:ext cx="1548148" cy="431451"/>
          </a:xfrm>
          <a:prstGeom prst="rect">
            <a:avLst/>
          </a:prstGeom>
          <a:noFill/>
          <a:extLst>
            <a:ext uri="{909E8E84-426E-40DD-AFC4-6F175D3DCCD1}">
              <a14:hiddenFill xmlns:a14="http://schemas.microsoft.com/office/drawing/2010/main">
                <a:solidFill>
                  <a:srgbClr val="FFFFFF"/>
                </a:solidFill>
              </a14:hiddenFill>
            </a:ext>
          </a:extLst>
        </p:spPr>
      </p:pic>
      <p:pic>
        <p:nvPicPr>
          <p:cNvPr id="38941" name="Imag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0601" y="5546707"/>
            <a:ext cx="1932048" cy="46260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5"/>
          <p:cNvSpPr>
            <a:spLocks noChangeArrowheads="1"/>
          </p:cNvSpPr>
          <p:nvPr/>
        </p:nvSpPr>
        <p:spPr bwMode="auto">
          <a:xfrm>
            <a:off x="0" y="93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200" b="0" i="0" u="none" strike="noStrike" cap="none" normalizeH="0" baseline="0">
                <a:ln>
                  <a:noFill/>
                </a:ln>
                <a:solidFill>
                  <a:schemeClr val="tx1"/>
                </a:solidFill>
                <a:effectLst/>
                <a:latin typeface="Palatino Linotype" panose="02040502050505030304" pitchFamily="18" charset="0"/>
                <a:ea typeface="Times New Roman" panose="02020603050405020304" pitchFamily="18" charset="0"/>
                <a:cs typeface="Times" panose="02020603050405020304" pitchFamily="18" charset="0"/>
              </a:rPr>
              <a:t>. </a:t>
            </a:r>
            <a:endParaRPr kumimoji="0" lang="en-US" altLang="ar-SA" sz="1800" b="0" i="0" u="none" strike="noStrike" cap="none" normalizeH="0" baseline="0">
              <a:ln>
                <a:noFill/>
              </a:ln>
              <a:solidFill>
                <a:schemeClr val="tx1"/>
              </a:solidFill>
              <a:effectLst/>
              <a:latin typeface="Arial" panose="020B0604020202020204" pitchFamily="34" charset="0"/>
            </a:endParaRPr>
          </a:p>
        </p:txBody>
      </p:sp>
      <p:sp>
        <p:nvSpPr>
          <p:cNvPr id="23" name="Rectangle 22"/>
          <p:cNvSpPr/>
          <p:nvPr/>
        </p:nvSpPr>
        <p:spPr>
          <a:xfrm>
            <a:off x="7207724" y="5157192"/>
            <a:ext cx="445956" cy="369332"/>
          </a:xfrm>
          <a:prstGeom prst="rect">
            <a:avLst/>
          </a:prstGeom>
        </p:spPr>
        <p:txBody>
          <a:bodyPr wrap="none">
            <a:spAutoFit/>
          </a:bodyPr>
          <a:lstStyle/>
          <a:p>
            <a:r>
              <a:rPr lang="en-US" dirty="0">
                <a:latin typeface="Palatino Linotype" panose="02040502050505030304" pitchFamily="18" charset="0"/>
                <a:ea typeface="Times New Roman" panose="02020603050405020304" pitchFamily="18" charset="0"/>
                <a:cs typeface="Times" panose="02020603050405020304" pitchFamily="18" charset="0"/>
              </a:rPr>
              <a:t>m,</a:t>
            </a:r>
            <a:endParaRPr lang="ar-SA" dirty="0"/>
          </a:p>
        </p:txBody>
      </p:sp>
      <p:sp>
        <p:nvSpPr>
          <p:cNvPr id="24" name="Rectangle 23"/>
          <p:cNvSpPr/>
          <p:nvPr/>
        </p:nvSpPr>
        <p:spPr>
          <a:xfrm>
            <a:off x="657538" y="5924549"/>
            <a:ext cx="8486462" cy="1015663"/>
          </a:xfrm>
          <a:prstGeom prst="rect">
            <a:avLst/>
          </a:prstGeom>
        </p:spPr>
        <p:txBody>
          <a:bodyPr wrap="square">
            <a:spAutoFit/>
          </a:bodyPr>
          <a:lstStyle/>
          <a:p>
            <a:pPr algn="l" rtl="0">
              <a:spcAft>
                <a:spcPts val="0"/>
              </a:spcAft>
            </a:pPr>
            <a:r>
              <a:rPr lang="en-US" sz="2000" dirty="0"/>
              <a:t>Use the component method to determine (a) the magnitude and direction of the vector </a:t>
            </a:r>
            <a:r>
              <a:rPr lang="en-US" sz="2000" b="1" dirty="0">
                <a:latin typeface="Palatino Linotype" panose="02040502050505030304" pitchFamily="18" charset="0"/>
                <a:ea typeface="Times New Roman" panose="02020603050405020304" pitchFamily="18" charset="0"/>
              </a:rPr>
              <a:t>D</a:t>
            </a:r>
            <a:r>
              <a:rPr lang="en-US" sz="2000" dirty="0">
                <a:latin typeface="Palatino Linotype" panose="02040502050505030304" pitchFamily="18" charset="0"/>
                <a:ea typeface="Times New Roman" panose="02020603050405020304" pitchFamily="18" charset="0"/>
              </a:rPr>
              <a:t> = </a:t>
            </a:r>
            <a:r>
              <a:rPr lang="en-US" sz="2000" b="1" dirty="0">
                <a:latin typeface="Palatino Linotype" panose="02040502050505030304" pitchFamily="18" charset="0"/>
                <a:ea typeface="Times New Roman" panose="02020603050405020304" pitchFamily="18" charset="0"/>
              </a:rPr>
              <a:t>A</a:t>
            </a:r>
            <a:r>
              <a:rPr lang="en-US" sz="2000" dirty="0">
                <a:latin typeface="Palatino Linotype" panose="02040502050505030304" pitchFamily="18" charset="0"/>
                <a:ea typeface="Times New Roman" panose="02020603050405020304" pitchFamily="18" charset="0"/>
              </a:rPr>
              <a:t> + </a:t>
            </a:r>
            <a:r>
              <a:rPr lang="en-US" sz="2000" b="1" dirty="0">
                <a:latin typeface="Palatino Linotype" panose="02040502050505030304" pitchFamily="18" charset="0"/>
                <a:ea typeface="Times New Roman" panose="02020603050405020304" pitchFamily="18" charset="0"/>
              </a:rPr>
              <a:t>B</a:t>
            </a:r>
            <a:r>
              <a:rPr lang="en-US" sz="2000" dirty="0">
                <a:latin typeface="Palatino Linotype" panose="02040502050505030304" pitchFamily="18" charset="0"/>
                <a:ea typeface="Times New Roman" panose="02020603050405020304" pitchFamily="18" charset="0"/>
              </a:rPr>
              <a:t> + </a:t>
            </a:r>
            <a:r>
              <a:rPr lang="en-US" sz="2000" b="1" dirty="0">
                <a:latin typeface="Palatino Linotype" panose="02040502050505030304" pitchFamily="18" charset="0"/>
                <a:ea typeface="Times New Roman" panose="02020603050405020304" pitchFamily="18" charset="0"/>
              </a:rPr>
              <a:t>C</a:t>
            </a:r>
            <a:r>
              <a:rPr lang="en-US" sz="2000" dirty="0">
                <a:latin typeface="Palatino Linotype" panose="02040502050505030304" pitchFamily="18" charset="0"/>
                <a:ea typeface="Times New Roman" panose="02020603050405020304" pitchFamily="18" charset="0"/>
              </a:rPr>
              <a:t>, </a:t>
            </a:r>
            <a:r>
              <a:rPr lang="ar-SA" sz="2000" dirty="0">
                <a:latin typeface="Palatino Linotype" panose="02040502050505030304" pitchFamily="18" charset="0"/>
                <a:ea typeface="Times New Roman" panose="02020603050405020304" pitchFamily="18" charset="0"/>
              </a:rPr>
              <a:t>   </a:t>
            </a:r>
            <a:r>
              <a:rPr lang="en-US" sz="2000" dirty="0">
                <a:latin typeface="Palatino Linotype" panose="02040502050505030304" pitchFamily="18" charset="0"/>
                <a:ea typeface="Times New Roman" panose="02020603050405020304" pitchFamily="18" charset="0"/>
              </a:rPr>
              <a:t>(b) the magnitude and direction of                </a:t>
            </a:r>
            <a:r>
              <a:rPr lang="en-US" sz="2000" b="1" dirty="0">
                <a:latin typeface="Palatino Linotype" panose="02040502050505030304" pitchFamily="18" charset="0"/>
                <a:ea typeface="Times New Roman" panose="02020603050405020304" pitchFamily="18" charset="0"/>
              </a:rPr>
              <a:t>E</a:t>
            </a:r>
            <a:r>
              <a:rPr lang="en-US" sz="2000" dirty="0">
                <a:latin typeface="Palatino Linotype" panose="02040502050505030304" pitchFamily="18" charset="0"/>
                <a:ea typeface="Times New Roman" panose="02020603050405020304" pitchFamily="18" charset="0"/>
              </a:rPr>
              <a:t> = </a:t>
            </a:r>
            <a:r>
              <a:rPr lang="en-US" sz="2000" dirty="0">
                <a:latin typeface="Palatino Linotype" panose="02040502050505030304" pitchFamily="18" charset="0"/>
                <a:ea typeface="Times New Roman" panose="02020603050405020304" pitchFamily="18" charset="0"/>
                <a:sym typeface="Symbol" panose="05050102010706020507" pitchFamily="18" charset="2"/>
              </a:rPr>
              <a:t></a:t>
            </a:r>
            <a:r>
              <a:rPr lang="en-US" sz="2000" b="1" dirty="0">
                <a:latin typeface="Palatino Linotype" panose="02040502050505030304" pitchFamily="18" charset="0"/>
                <a:ea typeface="Times New Roman" panose="02020603050405020304" pitchFamily="18" charset="0"/>
              </a:rPr>
              <a:t>A</a:t>
            </a:r>
            <a:r>
              <a:rPr lang="en-US" sz="2000" dirty="0">
                <a:latin typeface="Palatino Linotype" panose="02040502050505030304" pitchFamily="18" charset="0"/>
                <a:ea typeface="Times New Roman" panose="02020603050405020304" pitchFamily="18" charset="0"/>
              </a:rPr>
              <a:t> </a:t>
            </a:r>
            <a:r>
              <a:rPr lang="en-US" sz="2000" dirty="0">
                <a:latin typeface="Palatino Linotype" panose="02040502050505030304" pitchFamily="18" charset="0"/>
                <a:ea typeface="Times New Roman" panose="02020603050405020304" pitchFamily="18" charset="0"/>
                <a:sym typeface="Symbol" panose="05050102010706020507" pitchFamily="18" charset="2"/>
              </a:rPr>
              <a:t></a:t>
            </a:r>
            <a:r>
              <a:rPr lang="en-US" sz="2000" dirty="0">
                <a:latin typeface="Palatino Linotype" panose="02040502050505030304" pitchFamily="18" charset="0"/>
                <a:ea typeface="Times New Roman" panose="02020603050405020304" pitchFamily="18" charset="0"/>
              </a:rPr>
              <a:t> </a:t>
            </a:r>
            <a:r>
              <a:rPr lang="en-US" sz="2000" b="1" dirty="0">
                <a:latin typeface="Palatino Linotype" panose="02040502050505030304" pitchFamily="18" charset="0"/>
                <a:ea typeface="Times New Roman" panose="02020603050405020304" pitchFamily="18" charset="0"/>
              </a:rPr>
              <a:t>B</a:t>
            </a:r>
            <a:r>
              <a:rPr lang="en-US" sz="2000" dirty="0">
                <a:latin typeface="Palatino Linotype" panose="02040502050505030304" pitchFamily="18" charset="0"/>
                <a:ea typeface="Times New Roman" panose="02020603050405020304" pitchFamily="18" charset="0"/>
              </a:rPr>
              <a:t> + </a:t>
            </a:r>
            <a:r>
              <a:rPr lang="en-US" sz="2000" b="1" dirty="0">
                <a:latin typeface="Palatino Linotype" panose="02040502050505030304" pitchFamily="18" charset="0"/>
                <a:ea typeface="Times New Roman" panose="02020603050405020304" pitchFamily="18" charset="0"/>
              </a:rPr>
              <a:t>C</a:t>
            </a:r>
            <a:r>
              <a:rPr lang="en-US" sz="2000" dirty="0">
                <a:latin typeface="Palatino Linotype" panose="02040502050505030304" pitchFamily="18" charset="0"/>
                <a:ea typeface="Times New Roman" panose="02020603050405020304" pitchFamily="18" charset="0"/>
              </a:rPr>
              <a:t>.</a:t>
            </a:r>
            <a:endParaRPr lang="en-US" sz="2000" dirty="0">
              <a:effectLst/>
              <a:latin typeface="Times"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6410872"/>
      </p:ext>
    </p:extLst>
  </p:cSld>
  <p:clrMapOvr>
    <a:masterClrMapping/>
  </p:clrMapOvr>
  <p:transition spd="med">
    <p:comb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5410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43434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63700"/>
            <a:ext cx="4191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514600"/>
            <a:ext cx="3243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9"/>
          <p:cNvSpPr txBox="1">
            <a:spLocks noChangeArrowheads="1"/>
          </p:cNvSpPr>
          <p:nvPr/>
        </p:nvSpPr>
        <p:spPr bwMode="auto">
          <a:xfrm>
            <a:off x="685800" y="304800"/>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a:spcBef>
                <a:spcPct val="50000"/>
              </a:spcBef>
            </a:pPr>
            <a:r>
              <a:rPr lang="ar-EG" altLang="ar-SA" sz="2000"/>
              <a:t>مثال 1-3: أوجد محصلة جمع المتجهين </a:t>
            </a:r>
            <a:r>
              <a:rPr lang="en-US" altLang="ar-SA" sz="2000"/>
              <a:t>A&amp;B </a:t>
            </a:r>
            <a:r>
              <a:rPr lang="ar-EG" altLang="ar-SA" sz="2000"/>
              <a:t>، علما بأن</a:t>
            </a:r>
            <a:endParaRPr lang="en-US" altLang="ar-SA" sz="2000"/>
          </a:p>
        </p:txBody>
      </p:sp>
      <p:sp>
        <p:nvSpPr>
          <p:cNvPr id="35847" name="AutoShape 10"/>
          <p:cNvSpPr>
            <a:spLocks noChangeArrowheads="1"/>
          </p:cNvSpPr>
          <p:nvPr/>
        </p:nvSpPr>
        <p:spPr bwMode="auto">
          <a:xfrm>
            <a:off x="228600" y="3352800"/>
            <a:ext cx="8686800" cy="76200"/>
          </a:xfrm>
          <a:prstGeom prst="flowChartProcess">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endParaRPr lang="ar-SA" altLang="ar-SA"/>
          </a:p>
        </p:txBody>
      </p:sp>
      <p:sp>
        <p:nvSpPr>
          <p:cNvPr id="35848" name="Text Box 11"/>
          <p:cNvSpPr txBox="1">
            <a:spLocks noChangeArrowheads="1"/>
          </p:cNvSpPr>
          <p:nvPr/>
        </p:nvSpPr>
        <p:spPr bwMode="auto">
          <a:xfrm>
            <a:off x="7467600" y="26670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a:spcBef>
                <a:spcPct val="50000"/>
              </a:spcBef>
            </a:pPr>
            <a:r>
              <a:rPr lang="ar-SA" altLang="ar-SA" b="1">
                <a:latin typeface="Times New Roman" panose="02020603050405020304" pitchFamily="18" charset="0"/>
                <a:cs typeface="Times New Roman" panose="02020603050405020304" pitchFamily="18" charset="0"/>
              </a:rPr>
              <a:t> </a:t>
            </a:r>
            <a:r>
              <a:rPr lang="el-GR" altLang="ar-SA" b="1">
                <a:latin typeface="Times New Roman" panose="02020603050405020304" pitchFamily="18" charset="0"/>
                <a:cs typeface="Times New Roman" panose="02020603050405020304" pitchFamily="18" charset="0"/>
              </a:rPr>
              <a:t>θ</a:t>
            </a:r>
            <a:r>
              <a:rPr lang="ar-SA" altLang="ar-SA" b="1">
                <a:latin typeface="Times New Roman" panose="02020603050405020304" pitchFamily="18" charset="0"/>
                <a:cs typeface="Times New Roman" panose="02020603050405020304" pitchFamily="18" charset="0"/>
              </a:rPr>
              <a:t>= 333 درجة</a:t>
            </a:r>
            <a:endParaRPr lang="el-GR" altLang="ar-SA" b="1">
              <a:latin typeface="Times New Roman" panose="02020603050405020304" pitchFamily="18" charset="0"/>
              <a:cs typeface="Times New Roman" panose="02020603050405020304" pitchFamily="18" charset="0"/>
            </a:endParaRPr>
          </a:p>
        </p:txBody>
      </p:sp>
      <p:sp>
        <p:nvSpPr>
          <p:cNvPr id="35849" name="Text Box 12"/>
          <p:cNvSpPr txBox="1">
            <a:spLocks noChangeArrowheads="1"/>
          </p:cNvSpPr>
          <p:nvPr/>
        </p:nvSpPr>
        <p:spPr bwMode="auto">
          <a:xfrm>
            <a:off x="838200" y="3657600"/>
            <a:ext cx="800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a:spcBef>
                <a:spcPct val="50000"/>
              </a:spcBef>
            </a:pPr>
            <a:r>
              <a:rPr lang="ar-SA" altLang="ar-SA" sz="2000"/>
              <a:t>واجب</a:t>
            </a:r>
            <a:r>
              <a:rPr lang="ar-EG" altLang="ar-SA" sz="2000"/>
              <a:t> 1-1</a:t>
            </a:r>
            <a:r>
              <a:rPr lang="ar-SA" altLang="ar-SA" sz="2000"/>
              <a:t>: أوجد قيمة المحصلة للمتجهين </a:t>
            </a:r>
            <a:r>
              <a:rPr lang="en-US" altLang="ar-SA" sz="2000"/>
              <a:t>A&amp;B </a:t>
            </a:r>
            <a:r>
              <a:rPr lang="ar-EG" altLang="ar-SA" sz="2000"/>
              <a:t>، كما هو موضح بالرسم؟</a:t>
            </a:r>
            <a:endParaRPr lang="en-US" altLang="ar-SA" sz="2000"/>
          </a:p>
        </p:txBody>
      </p:sp>
      <p:pic>
        <p:nvPicPr>
          <p:cNvPr id="3585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581400"/>
            <a:ext cx="25908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AutoShape 14"/>
          <p:cNvSpPr>
            <a:spLocks noChangeArrowheads="1"/>
          </p:cNvSpPr>
          <p:nvPr/>
        </p:nvSpPr>
        <p:spPr bwMode="auto">
          <a:xfrm>
            <a:off x="3200400" y="5334000"/>
            <a:ext cx="1219200" cy="3048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endParaRPr lang="ar-SA" altLang="ar-SA"/>
          </a:p>
        </p:txBody>
      </p:sp>
      <p:grpSp>
        <p:nvGrpSpPr>
          <p:cNvPr id="35852" name="Group 25"/>
          <p:cNvGrpSpPr>
            <a:grpSpLocks/>
          </p:cNvGrpSpPr>
          <p:nvPr/>
        </p:nvGrpSpPr>
        <p:grpSpPr bwMode="auto">
          <a:xfrm>
            <a:off x="5638800" y="4267200"/>
            <a:ext cx="1981200" cy="1676400"/>
            <a:chOff x="3552" y="2688"/>
            <a:chExt cx="1248" cy="1056"/>
          </a:xfrm>
        </p:grpSpPr>
        <p:sp>
          <p:nvSpPr>
            <p:cNvPr id="35853" name="Line 15"/>
            <p:cNvSpPr>
              <a:spLocks noChangeShapeType="1"/>
            </p:cNvSpPr>
            <p:nvPr/>
          </p:nvSpPr>
          <p:spPr bwMode="auto">
            <a:xfrm flipV="1">
              <a:off x="3792" y="2688"/>
              <a:ext cx="0" cy="10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5854" name="Line 16"/>
            <p:cNvSpPr>
              <a:spLocks noChangeShapeType="1"/>
            </p:cNvSpPr>
            <p:nvPr/>
          </p:nvSpPr>
          <p:spPr bwMode="auto">
            <a:xfrm>
              <a:off x="3552" y="3504"/>
              <a:ext cx="12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5855" name="Line 17"/>
            <p:cNvSpPr>
              <a:spLocks noChangeShapeType="1"/>
            </p:cNvSpPr>
            <p:nvPr/>
          </p:nvSpPr>
          <p:spPr bwMode="auto">
            <a:xfrm>
              <a:off x="3792" y="3504"/>
              <a:ext cx="624"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5856" name="Line 18"/>
            <p:cNvSpPr>
              <a:spLocks noChangeShapeType="1"/>
            </p:cNvSpPr>
            <p:nvPr/>
          </p:nvSpPr>
          <p:spPr bwMode="auto">
            <a:xfrm flipV="1">
              <a:off x="3789" y="2928"/>
              <a:ext cx="0"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5857" name="Line 21"/>
            <p:cNvSpPr>
              <a:spLocks noChangeShapeType="1"/>
            </p:cNvSpPr>
            <p:nvPr/>
          </p:nvSpPr>
          <p:spPr bwMode="auto">
            <a:xfrm flipV="1">
              <a:off x="3792" y="2832"/>
              <a:ext cx="3" cy="67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5858" name="Text Box 22"/>
            <p:cNvSpPr txBox="1">
              <a:spLocks noChangeArrowheads="1"/>
            </p:cNvSpPr>
            <p:nvPr/>
          </p:nvSpPr>
          <p:spPr bwMode="auto">
            <a:xfrm>
              <a:off x="4128" y="3331"/>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ar-SA" sz="1200" b="1"/>
                <a:t>A cos 30</a:t>
              </a:r>
            </a:p>
          </p:txBody>
        </p:sp>
        <p:sp>
          <p:nvSpPr>
            <p:cNvPr id="35859" name="Text Box 23"/>
            <p:cNvSpPr txBox="1">
              <a:spLocks noChangeArrowheads="1"/>
            </p:cNvSpPr>
            <p:nvPr/>
          </p:nvSpPr>
          <p:spPr bwMode="auto">
            <a:xfrm>
              <a:off x="3840" y="2736"/>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ar-SA" sz="1200" b="1"/>
                <a:t>B</a:t>
              </a:r>
            </a:p>
          </p:txBody>
        </p:sp>
        <p:sp>
          <p:nvSpPr>
            <p:cNvPr id="35860" name="Text Box 24"/>
            <p:cNvSpPr txBox="1">
              <a:spLocks noChangeArrowheads="1"/>
            </p:cNvSpPr>
            <p:nvPr/>
          </p:nvSpPr>
          <p:spPr bwMode="auto">
            <a:xfrm>
              <a:off x="3792" y="2947"/>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ar-SA" sz="1200" b="1"/>
                <a:t>A sin30</a:t>
              </a:r>
            </a:p>
          </p:txBody>
        </p:sp>
      </p:grpSp>
    </p:spTree>
    <p:extLst>
      <p:ext uri="{BB962C8B-B14F-4D97-AF65-F5344CB8AC3E}">
        <p14:creationId xmlns:p14="http://schemas.microsoft.com/office/powerpoint/2010/main" val="2775377391"/>
      </p:ext>
    </p:extLst>
  </p:cSld>
  <p:clrMapOvr>
    <a:masterClrMapping/>
  </p:clrMapOvr>
  <p:transition spd="med">
    <p:comb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lect%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868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138203"/>
      </p:ext>
    </p:extLst>
  </p:cSld>
  <p:clrMapOvr>
    <a:masterClrMapping/>
  </p:clrMapOvr>
  <p:transition spd="med">
    <p:comb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Example 3.5 – Taking a Hike    </a:t>
            </a:r>
          </a:p>
        </p:txBody>
      </p:sp>
      <p:sp>
        <p:nvSpPr>
          <p:cNvPr id="3" name="Content Placeholder 2"/>
          <p:cNvSpPr>
            <a:spLocks noGrp="1"/>
          </p:cNvSpPr>
          <p:nvPr>
            <p:ph idx="1"/>
          </p:nvPr>
        </p:nvSpPr>
        <p:spPr>
          <a:xfrm>
            <a:off x="179512" y="1268760"/>
            <a:ext cx="8964488" cy="5509975"/>
          </a:xfrm>
        </p:spPr>
        <p:txBody>
          <a:bodyPr>
            <a:noAutofit/>
          </a:bodyPr>
          <a:lstStyle/>
          <a:p>
            <a:pPr marL="0" indent="0" algn="l" rtl="0">
              <a:buNone/>
            </a:pPr>
            <a:r>
              <a:rPr lang="en-US" sz="2400" dirty="0">
                <a:latin typeface="Cambria" panose="02040503050406030204" pitchFamily="18" charset="0"/>
              </a:rPr>
              <a:t>A hiker begins a trip by first walking 25.0 km southeast from his car. He stops and sets up his tent for the night. On the second day, he walks 40.0 km in a direction 60.0° north of east, at which point he discovers a tower. </a:t>
            </a:r>
          </a:p>
          <a:p>
            <a:pPr marL="457200" indent="-457200" algn="l" rtl="0">
              <a:buAutoNum type="arabicPeriod"/>
            </a:pPr>
            <a:r>
              <a:rPr lang="en-GB" sz="2400" dirty="0">
                <a:latin typeface="Cambria" panose="02040503050406030204" pitchFamily="18" charset="0"/>
              </a:rPr>
              <a:t>Determine the components of the hiker’s displacement for each day.</a:t>
            </a:r>
          </a:p>
          <a:p>
            <a:pPr marL="457200" indent="-457200" algn="l" rtl="0">
              <a:buAutoNum type="arabicPeriod"/>
            </a:pPr>
            <a:r>
              <a:rPr lang="en-GB" sz="2400" dirty="0">
                <a:latin typeface="Cambria" panose="02040503050406030204" pitchFamily="18" charset="0"/>
              </a:rPr>
              <a:t>Determine the components of the hiker’s resultant displacement (R) for the trip. Find R in terms of unit vector. </a:t>
            </a:r>
            <a:endParaRPr lang="en-US" sz="2400" dirty="0">
              <a:latin typeface="Cambria" panose="02040503050406030204" pitchFamily="18" charset="0"/>
            </a:endParaRPr>
          </a:p>
          <a:p>
            <a:pPr marL="0" indent="0" algn="l" rtl="0">
              <a:buNone/>
            </a:pPr>
            <a:endParaRPr lang="en-US" sz="2400" dirty="0">
              <a:latin typeface="Cambria" panose="02040503050406030204" pitchFamily="18" charset="0"/>
            </a:endParaRP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16</a:t>
            </a:fld>
            <a:endParaRPr lang="en-US"/>
          </a:p>
        </p:txBody>
      </p:sp>
    </p:spTree>
    <p:extLst>
      <p:ext uri="{BB962C8B-B14F-4D97-AF65-F5344CB8AC3E}">
        <p14:creationId xmlns:p14="http://schemas.microsoft.com/office/powerpoint/2010/main" val="3217243528"/>
      </p:ext>
    </p:extLst>
  </p:cSld>
  <p:clrMapOvr>
    <a:masterClrMapping/>
  </p:clrMapOvr>
  <p:transition spd="med">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Example 3.5 – Solution, </a:t>
            </a:r>
            <a:br>
              <a:rPr lang="en-US" sz="4000" b="1" dirty="0">
                <a:latin typeface="Cambria" panose="02040503050406030204" pitchFamily="18" charset="0"/>
              </a:rPr>
            </a:br>
            <a:r>
              <a:rPr lang="en-US" sz="4000" b="1" dirty="0">
                <a:latin typeface="Cambria" panose="02040503050406030204" pitchFamily="18" charset="0"/>
              </a:rPr>
              <a:t>Analysis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268760"/>
                <a:ext cx="8964488" cy="5509975"/>
              </a:xfrm>
            </p:spPr>
            <p:txBody>
              <a:bodyPr>
                <a:noAutofit/>
              </a:bodyPr>
              <a:lstStyle/>
              <a:p>
                <a:pPr marL="0" indent="0" algn="l" rtl="0">
                  <a:buNone/>
                </a:pPr>
                <a14:m>
                  <m:oMath xmlns:m="http://schemas.openxmlformats.org/officeDocument/2006/math">
                    <m:sSub>
                      <m:sSubPr>
                        <m:ctrlPr>
                          <a:rPr lang="en-US" sz="2800" i="1" smtClean="0">
                            <a:latin typeface="Cambria Math" panose="02040503050406030204" pitchFamily="18" charset="0"/>
                          </a:rPr>
                        </m:ctrlPr>
                      </m:sSubPr>
                      <m:e>
                        <m:r>
                          <a:rPr lang="en-GB" sz="2800" b="0" i="0" smtClean="0">
                            <a:latin typeface="Cambria Math" panose="02040503050406030204" pitchFamily="18" charset="0"/>
                          </a:rPr>
                          <m:t>1</m:t>
                        </m:r>
                        <m:r>
                          <a:rPr lang="en-GB" sz="2800" b="0" i="0" smtClean="0">
                            <a:latin typeface="Cambria Math" panose="02040503050406030204" pitchFamily="18" charset="0"/>
                          </a:rPr>
                          <m:t>.   </m:t>
                        </m:r>
                        <m:r>
                          <a:rPr lang="en-US" sz="2800">
                            <a:latin typeface="Cambria Math" panose="02040503050406030204" pitchFamily="18" charset="0"/>
                          </a:rPr>
                          <m:t>𝐴</m:t>
                        </m:r>
                      </m:e>
                      <m:sub>
                        <m:r>
                          <a:rPr lang="en-US" sz="2800">
                            <a:latin typeface="Cambria Math" panose="02040503050406030204" pitchFamily="18" charset="0"/>
                          </a:rPr>
                          <m:t>𝑥</m:t>
                        </m:r>
                      </m:sub>
                    </m:sSub>
                    <m:r>
                      <a:rPr lang="en-US" sz="2800">
                        <a:latin typeface="Cambria Math" panose="02040503050406030204" pitchFamily="18" charset="0"/>
                      </a:rPr>
                      <m:t>=</m:t>
                    </m:r>
                    <m:r>
                      <m:rPr>
                        <m:sty m:val="p"/>
                      </m:rPr>
                      <a:rPr lang="en-US" sz="2800">
                        <a:latin typeface="Cambria Math" panose="02040503050406030204" pitchFamily="18" charset="0"/>
                      </a:rPr>
                      <m:t>A</m:t>
                    </m:r>
                  </m:oMath>
                </a14:m>
                <a:r>
                  <a:rPr lang="en-US" sz="2000" dirty="0">
                    <a:latin typeface="Cambria" panose="02040503050406030204" pitchFamily="18" charset="0"/>
                  </a:rPr>
                  <a:t> </a:t>
                </a:r>
                <a:r>
                  <a:rPr lang="en-US" sz="2400" dirty="0">
                    <a:latin typeface="Cambria" panose="02040503050406030204" pitchFamily="18" charset="0"/>
                  </a:rPr>
                  <a:t>cos (45.0°)=</a:t>
                </a:r>
                <a:r>
                  <a:rPr lang="nn-NO" sz="2400" dirty="0">
                    <a:latin typeface="Cambria" panose="02040503050406030204" pitchFamily="18" charset="0"/>
                  </a:rPr>
                  <a:t>(25.0 km)(0.707) = 17.7 km </a:t>
                </a:r>
              </a:p>
              <a:p>
                <a:pPr marL="0" indent="0" algn="l" rtl="0">
                  <a:buNone/>
                </a:pPr>
                <a:r>
                  <a:rPr lang="en-US" sz="2400" dirty="0"/>
                  <a:t>    </a:t>
                </a:r>
                <a14:m>
                  <m:oMath xmlns:m="http://schemas.openxmlformats.org/officeDocument/2006/math">
                    <m:sSub>
                      <m:sSubPr>
                        <m:ctrlPr>
                          <a:rPr lang="en-US" sz="2400" i="1">
                            <a:latin typeface="Cambria Math" panose="02040503050406030204" pitchFamily="18" charset="0"/>
                          </a:rPr>
                        </m:ctrlPr>
                      </m:sSubPr>
                      <m:e>
                        <m:r>
                          <a:rPr lang="en-GB" sz="2400" b="0" i="0" smtClean="0">
                            <a:latin typeface="Cambria Math" panose="02040503050406030204" pitchFamily="18" charset="0"/>
                          </a:rPr>
                          <m:t> </m:t>
                        </m:r>
                        <m:r>
                          <a:rPr lang="en-US" sz="2400">
                            <a:latin typeface="Cambria Math" panose="02040503050406030204" pitchFamily="18" charset="0"/>
                          </a:rPr>
                          <m:t>𝐴</m:t>
                        </m:r>
                      </m:e>
                      <m:sub>
                        <m:r>
                          <m:rPr>
                            <m:sty m:val="p"/>
                          </m:rPr>
                          <a:rPr lang="en-US" sz="2400">
                            <a:latin typeface="Cambria Math" panose="02040503050406030204" pitchFamily="18" charset="0"/>
                          </a:rPr>
                          <m:t>y</m:t>
                        </m:r>
                      </m:sub>
                    </m:sSub>
                    <m:r>
                      <a:rPr lang="en-US" sz="2400">
                        <a:latin typeface="Cambria Math" panose="02040503050406030204" pitchFamily="18" charset="0"/>
                      </a:rPr>
                      <m:t>=</m:t>
                    </m:r>
                    <m:r>
                      <m:rPr>
                        <m:sty m:val="p"/>
                      </m:rPr>
                      <a:rPr lang="en-US" sz="2400">
                        <a:latin typeface="Cambria Math" panose="02040503050406030204" pitchFamily="18" charset="0"/>
                      </a:rPr>
                      <m:t>A</m:t>
                    </m:r>
                  </m:oMath>
                </a14:m>
                <a:r>
                  <a:rPr lang="en-US" sz="2400" dirty="0">
                    <a:latin typeface="Cambria" panose="02040503050406030204" pitchFamily="18" charset="0"/>
                  </a:rPr>
                  <a:t> sin (45.0°)=</a:t>
                </a:r>
                <a:r>
                  <a:rPr lang="nn-NO" sz="2400" dirty="0">
                    <a:latin typeface="Cambria" panose="02040503050406030204" pitchFamily="18" charset="0"/>
                  </a:rPr>
                  <a:t> (25.0 km)(-0.707) =- 17.7 km </a:t>
                </a:r>
                <a:endParaRPr lang="ar-SA" sz="2400" dirty="0">
                  <a:latin typeface="Cambria" panose="02040503050406030204" pitchFamily="18" charset="0"/>
                </a:endParaRPr>
              </a:p>
              <a:p>
                <a:pPr marL="0" indent="0" algn="l" rtl="0">
                  <a:buNone/>
                </a:pPr>
                <a:endParaRPr lang="ar-SA" sz="2400" dirty="0">
                  <a:latin typeface="Cambria" panose="02040503050406030204" pitchFamily="18" charset="0"/>
                </a:endParaRPr>
              </a:p>
              <a:p>
                <a:pPr marL="0" indent="0" algn="l" rtl="0">
                  <a:buNone/>
                </a:pP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B</m:t>
                        </m:r>
                      </m:e>
                      <m:sub>
                        <m:r>
                          <a:rPr lang="en-US" sz="2400">
                            <a:latin typeface="Cambria Math" panose="02040503050406030204" pitchFamily="18" charset="0"/>
                          </a:rPr>
                          <m:t>𝑥</m:t>
                        </m:r>
                      </m:sub>
                    </m:sSub>
                    <m:r>
                      <a:rPr lang="en-US" sz="2400">
                        <a:latin typeface="Cambria Math" panose="02040503050406030204" pitchFamily="18" charset="0"/>
                      </a:rPr>
                      <m:t>=</m:t>
                    </m:r>
                    <m:r>
                      <m:rPr>
                        <m:sty m:val="p"/>
                      </m:rPr>
                      <a:rPr lang="en-US" sz="2400">
                        <a:latin typeface="Cambria Math" panose="02040503050406030204" pitchFamily="18" charset="0"/>
                      </a:rPr>
                      <m:t>B</m:t>
                    </m:r>
                  </m:oMath>
                </a14:m>
                <a:r>
                  <a:rPr lang="en-US" sz="2400" dirty="0">
                    <a:latin typeface="Cambria" panose="02040503050406030204" pitchFamily="18" charset="0"/>
                  </a:rPr>
                  <a:t> cos (60.0°)=</a:t>
                </a:r>
                <a:r>
                  <a:rPr lang="nn-NO" sz="2400" dirty="0">
                    <a:latin typeface="Cambria" panose="02040503050406030204" pitchFamily="18" charset="0"/>
                  </a:rPr>
                  <a:t> (40.0 km)(0.500) = 20.0 km </a:t>
                </a:r>
              </a:p>
              <a:p>
                <a:pPr marL="0" indent="0" algn="l" rtl="0">
                  <a:buNone/>
                </a:pP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B</m:t>
                        </m:r>
                      </m:e>
                      <m:sub>
                        <m:r>
                          <m:rPr>
                            <m:sty m:val="p"/>
                          </m:rPr>
                          <a:rPr lang="en-US" sz="2400">
                            <a:latin typeface="Cambria Math" panose="02040503050406030204" pitchFamily="18" charset="0"/>
                          </a:rPr>
                          <m:t>y</m:t>
                        </m:r>
                      </m:sub>
                    </m:sSub>
                    <m:r>
                      <a:rPr lang="en-US" sz="2400">
                        <a:latin typeface="Cambria Math" panose="02040503050406030204" pitchFamily="18" charset="0"/>
                      </a:rPr>
                      <m:t>=</m:t>
                    </m:r>
                    <m:r>
                      <m:rPr>
                        <m:sty m:val="p"/>
                      </m:rPr>
                      <a:rPr lang="en-US" sz="2400">
                        <a:latin typeface="Cambria Math" panose="02040503050406030204" pitchFamily="18" charset="0"/>
                      </a:rPr>
                      <m:t>B</m:t>
                    </m:r>
                  </m:oMath>
                </a14:m>
                <a:r>
                  <a:rPr lang="en-US" sz="2400" dirty="0">
                    <a:latin typeface="Cambria" panose="02040503050406030204" pitchFamily="18" charset="0"/>
                  </a:rPr>
                  <a:t> sin (60.0°)=</a:t>
                </a:r>
                <a:r>
                  <a:rPr lang="nn-NO" sz="2400" dirty="0">
                    <a:latin typeface="Cambria" panose="02040503050406030204" pitchFamily="18" charset="0"/>
                  </a:rPr>
                  <a:t>(40.0 km)(0.866) = 34.6 km </a:t>
                </a:r>
              </a:p>
              <a:p>
                <a:pPr marL="0" indent="0" algn="l" rtl="0">
                  <a:buNone/>
                </a:pPr>
                <a:endParaRPr lang="nn-NO" sz="2400" dirty="0">
                  <a:latin typeface="Cambria" panose="02040503050406030204" pitchFamily="18" charset="0"/>
                </a:endParaRPr>
              </a:p>
              <a:p>
                <a:pPr marL="0" indent="0" algn="l" rtl="0">
                  <a:buNone/>
                </a:pPr>
                <a:r>
                  <a:rPr lang="en-GB" sz="2400" dirty="0"/>
                  <a:t>2.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𝑥</m:t>
                        </m:r>
                      </m:sub>
                    </m:sSub>
                  </m:oMath>
                </a14:m>
                <a:r>
                  <a:rPr lang="en-US" sz="2400" dirty="0">
                    <a:latin typeface="Cambria" panose="02040503050406030204" pitchFamily="18" charset="0"/>
                  </a:rPr>
                  <a:t> =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A</m:t>
                        </m:r>
                      </m:e>
                      <m:sub>
                        <m:r>
                          <a:rPr lang="en-US" sz="2400" i="1">
                            <a:latin typeface="Cambria Math" panose="02040503050406030204" pitchFamily="18" charset="0"/>
                          </a:rPr>
                          <m:t>𝑥</m:t>
                        </m:r>
                      </m:sub>
                    </m:sSub>
                  </m:oMath>
                </a14:m>
                <a:r>
                  <a:rPr lang="en-US" sz="2400" dirty="0">
                    <a:latin typeface="Cambria" panose="02040503050406030204" pitchFamily="18" charset="0"/>
                  </a:rPr>
                  <a:t> +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B</m:t>
                        </m:r>
                      </m:e>
                      <m:sub>
                        <m:r>
                          <a:rPr lang="en-US" sz="2400" i="1">
                            <a:latin typeface="Cambria Math" panose="02040503050406030204" pitchFamily="18" charset="0"/>
                          </a:rPr>
                          <m:t>𝑥</m:t>
                        </m:r>
                      </m:sub>
                    </m:sSub>
                  </m:oMath>
                </a14:m>
                <a:r>
                  <a:rPr lang="en-US" sz="2400" dirty="0">
                    <a:latin typeface="Cambria" panose="02040503050406030204" pitchFamily="18" charset="0"/>
                  </a:rPr>
                  <a:t> = 17.7 km + 20.0 km </a:t>
                </a:r>
              </a:p>
              <a:p>
                <a:pPr marL="0" indent="0" algn="l" rtl="0">
                  <a:buNone/>
                </a:pPr>
                <a:r>
                  <a:rPr lang="en-US" sz="2400" dirty="0">
                    <a:latin typeface="Cambria" panose="02040503050406030204" pitchFamily="18" charset="0"/>
                  </a:rPr>
                  <a:t>      = 37.7 km </a:t>
                </a:r>
              </a:p>
              <a:p>
                <a:pPr marL="0" indent="0" algn="l" rtl="0">
                  <a:buNone/>
                </a:pPr>
                <a14:m>
                  <m:oMath xmlns:m="http://schemas.openxmlformats.org/officeDocument/2006/math">
                    <m:sSub>
                      <m:sSubPr>
                        <m:ctrlPr>
                          <a:rPr lang="en-US" sz="2400" i="1">
                            <a:latin typeface="Cambria Math" panose="02040503050406030204" pitchFamily="18" charset="0"/>
                          </a:rPr>
                        </m:ctrlPr>
                      </m:sSubPr>
                      <m:e>
                        <m:r>
                          <a:rPr lang="en-GB" sz="2400" b="0" i="0" smtClean="0">
                            <a:latin typeface="Cambria Math" panose="02040503050406030204" pitchFamily="18" charset="0"/>
                          </a:rPr>
                          <m:t>      </m:t>
                        </m:r>
                        <m:r>
                          <m:rPr>
                            <m:sty m:val="p"/>
                          </m:rPr>
                          <a:rPr lang="en-US" sz="2400">
                            <a:latin typeface="Cambria Math" panose="02040503050406030204" pitchFamily="18" charset="0"/>
                          </a:rPr>
                          <m:t>R</m:t>
                        </m:r>
                      </m:e>
                      <m:sub>
                        <m:r>
                          <a:rPr lang="en-US" sz="2400" i="1">
                            <a:latin typeface="Cambria Math" panose="02040503050406030204" pitchFamily="18" charset="0"/>
                          </a:rPr>
                          <m:t>𝑦</m:t>
                        </m:r>
                      </m:sub>
                    </m:sSub>
                  </m:oMath>
                </a14:m>
                <a:r>
                  <a:rPr lang="en-US" sz="2400" dirty="0">
                    <a:latin typeface="Cambria" panose="02040503050406030204" pitchFamily="18" charset="0"/>
                  </a:rPr>
                  <a:t> =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A</m:t>
                        </m:r>
                      </m:e>
                      <m:sub>
                        <m:r>
                          <a:rPr lang="en-US" sz="2400" i="1">
                            <a:latin typeface="Cambria Math" panose="02040503050406030204" pitchFamily="18" charset="0"/>
                          </a:rPr>
                          <m:t>𝑦</m:t>
                        </m:r>
                      </m:sub>
                    </m:sSub>
                  </m:oMath>
                </a14:m>
                <a:r>
                  <a:rPr lang="en-US" sz="2400" dirty="0">
                    <a:latin typeface="Cambria" panose="02040503050406030204" pitchFamily="18" charset="0"/>
                  </a:rPr>
                  <a:t> +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B</m:t>
                        </m:r>
                      </m:e>
                      <m:sub>
                        <m:r>
                          <a:rPr lang="en-US" sz="2400" i="1">
                            <a:latin typeface="Cambria Math" panose="02040503050406030204" pitchFamily="18" charset="0"/>
                          </a:rPr>
                          <m:t>𝑦</m:t>
                        </m:r>
                      </m:sub>
                    </m:sSub>
                  </m:oMath>
                </a14:m>
                <a:r>
                  <a:rPr lang="en-US" sz="2400" dirty="0">
                    <a:latin typeface="Cambria" panose="02040503050406030204" pitchFamily="18" charset="0"/>
                  </a:rPr>
                  <a:t> = -17.7 km + 34.6 km </a:t>
                </a:r>
              </a:p>
              <a:p>
                <a:pPr marL="0" indent="0" algn="l" rtl="0">
                  <a:buNone/>
                </a:pPr>
                <a:r>
                  <a:rPr lang="en-US" sz="2400" dirty="0">
                    <a:latin typeface="Cambria" panose="02040503050406030204" pitchFamily="18" charset="0"/>
                  </a:rPr>
                  <a:t>       = 16.9 km</a:t>
                </a:r>
              </a:p>
              <a:p>
                <a:pPr marL="0" indent="0" algn="l" rtl="0">
                  <a:buNone/>
                </a:pPr>
                <a:r>
                  <a:rPr lang="en-US" sz="2400" dirty="0">
                    <a:latin typeface="Cambria" panose="02040503050406030204" pitchFamily="18" charset="0"/>
                  </a:rPr>
                  <a:t> In unit vector form: </a:t>
                </a:r>
              </a:p>
              <a:p>
                <a:pPr marL="0" indent="0" algn="l" rtl="0">
                  <a:buNone/>
                </a:pPr>
                <a:r>
                  <a:rPr lang="en-US" sz="2400" dirty="0">
                    <a:latin typeface="Cambria" panose="02040503050406030204" pitchFamily="18" charset="0"/>
                  </a:rPr>
                  <a:t>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panose="02040503050406030204" pitchFamily="18" charset="0"/>
                          </a:rPr>
                          <m:t>𝑹</m:t>
                        </m:r>
                      </m:e>
                    </m:acc>
                  </m:oMath>
                </a14:m>
                <a:r>
                  <a:rPr lang="en-US" sz="2400" dirty="0">
                    <a:latin typeface="Cambria" panose="02040503050406030204" pitchFamily="18" charset="0"/>
                  </a:rPr>
                  <a:t>= (37.7</a:t>
                </a:r>
                <a14:m>
                  <m:oMath xmlns:m="http://schemas.openxmlformats.org/officeDocument/2006/math">
                    <m:r>
                      <a:rPr lang="en-US" sz="2400">
                        <a:latin typeface="Cambria Math" panose="02040503050406030204" pitchFamily="18" charset="0"/>
                      </a:rPr>
                      <m:t> </m:t>
                    </m:r>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oMath>
                </a14:m>
                <a:r>
                  <a:rPr lang="en-US" sz="2400" dirty="0">
                    <a:latin typeface="Cambria" panose="02040503050406030204" pitchFamily="18" charset="0"/>
                  </a:rPr>
                  <a:t>+ 16.9</a:t>
                </a:r>
                <a14:m>
                  <m:oMath xmlns:m="http://schemas.openxmlformats.org/officeDocument/2006/math">
                    <m:r>
                      <a:rPr lang="en-US" sz="2400">
                        <a:latin typeface="Cambria Math" panose="02040503050406030204" pitchFamily="18" charset="0"/>
                      </a:rPr>
                      <m:t> </m:t>
                    </m:r>
                    <m:acc>
                      <m:accPr>
                        <m:chr m:val="̂"/>
                        <m:ctrlPr>
                          <a:rPr lang="en-US" sz="2400" i="1">
                            <a:latin typeface="Cambria Math" panose="02040503050406030204" pitchFamily="18" charset="0"/>
                          </a:rPr>
                        </m:ctrlPr>
                      </m:accPr>
                      <m:e>
                        <m:r>
                          <a:rPr lang="en-US" sz="2400" i="1">
                            <a:latin typeface="Cambria Math" panose="02040503050406030204" pitchFamily="18" charset="0"/>
                          </a:rPr>
                          <m:t>𝑗</m:t>
                        </m:r>
                      </m:e>
                    </m:acc>
                  </m:oMath>
                </a14:m>
                <a:r>
                  <a:rPr lang="en-US" sz="2400" dirty="0">
                    <a:latin typeface="Cambria" panose="02040503050406030204" pitchFamily="18" charset="0"/>
                  </a:rPr>
                  <a:t>) km </a:t>
                </a:r>
              </a:p>
              <a:p>
                <a:pPr marL="82550" indent="0" algn="l" rtl="0">
                  <a:buNone/>
                </a:pPr>
                <a:endParaRPr lang="en-US" dirty="0"/>
              </a:p>
              <a:p>
                <a:pPr marL="0" indent="0">
                  <a:buNone/>
                </a:pPr>
                <a:endParaRPr lang="en-US" sz="2400" dirty="0">
                  <a:latin typeface="Cambria"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0">
                <a:blip r:embed="rId2"/>
                <a:stretch>
                  <a:fillRect l="-1020" t="-221" b="-2544"/>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17</a:t>
            </a:fld>
            <a:endParaRPr lang="en-US"/>
          </a:p>
        </p:txBody>
      </p:sp>
      <p:pic>
        <p:nvPicPr>
          <p:cNvPr id="4" name="Picture 3"/>
          <p:cNvPicPr>
            <a:picLocks noChangeAspect="1"/>
          </p:cNvPicPr>
          <p:nvPr/>
        </p:nvPicPr>
        <p:blipFill>
          <a:blip r:embed="rId3"/>
          <a:stretch>
            <a:fillRect/>
          </a:stretch>
        </p:blipFill>
        <p:spPr>
          <a:xfrm>
            <a:off x="6469772" y="2852936"/>
            <a:ext cx="3358812" cy="3600000"/>
          </a:xfrm>
          <a:prstGeom prst="rect">
            <a:avLst/>
          </a:prstGeom>
        </p:spPr>
      </p:pic>
    </p:spTree>
    <p:extLst>
      <p:ext uri="{BB962C8B-B14F-4D97-AF65-F5344CB8AC3E}">
        <p14:creationId xmlns:p14="http://schemas.microsoft.com/office/powerpoint/2010/main" val="1038510172"/>
      </p:ext>
    </p:extLst>
  </p:cSld>
  <p:clrMapOvr>
    <a:masterClrMapping/>
  </p:clrMapOvr>
  <p:transition spd="med">
    <p:comb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268760"/>
                <a:ext cx="8964488" cy="5509975"/>
              </a:xfrm>
            </p:spPr>
            <p:txBody>
              <a:bodyPr>
                <a:noAutofit/>
              </a:bodyPr>
              <a:lstStyle/>
              <a:p>
                <a:pPr algn="l" rtl="0">
                  <a:buFont typeface="Wingdings" panose="05000000000000000000" pitchFamily="2" charset="2"/>
                  <a:buChar char="§"/>
                </a:pPr>
                <a:r>
                  <a:rPr lang="en-US" sz="2400" b="1" dirty="0"/>
                  <a:t>Section 3.1 Coordinate Systems</a:t>
                </a:r>
              </a:p>
              <a:p>
                <a:pPr marL="0" indent="0" algn="l" rtl="0">
                  <a:buNone/>
                </a:pPr>
                <a:endParaRPr lang="en-US" sz="2400" dirty="0"/>
              </a:p>
              <a:p>
                <a:pPr marL="0" indent="0" algn="l" rtl="0">
                  <a:buNone/>
                </a:pPr>
                <a:r>
                  <a:rPr lang="en-US" sz="2400" dirty="0"/>
                  <a:t>Two points in the </a:t>
                </a:r>
                <a:r>
                  <a:rPr lang="en-US" sz="2400" i="1" dirty="0" err="1"/>
                  <a:t>xy</a:t>
                </a:r>
                <a:r>
                  <a:rPr lang="en-US" sz="2400" i="1" dirty="0"/>
                  <a:t> </a:t>
                </a:r>
                <a:r>
                  <a:rPr lang="en-US" sz="2400" dirty="0"/>
                  <a:t>plane have Cartesian coordinates (2.00, -4.00) m and (-3.00, 3.00) m. Determine (a) the distance between these points and (b) their polar coordinates.</a:t>
                </a:r>
              </a:p>
              <a:p>
                <a:pPr marL="0" indent="0" algn="l" rtl="0">
                  <a:buNone/>
                </a:pPr>
                <a:endParaRPr lang="en-US" sz="2400" dirty="0"/>
              </a:p>
              <a:p>
                <a:pPr marL="0" indent="0" algn="l" rtl="0">
                  <a:buNone/>
                </a:pPr>
                <a:r>
                  <a:rPr lang="en-US" sz="2400" b="1" dirty="0"/>
                  <a:t>SOLUTIONS TO PROBLEM:</a:t>
                </a:r>
              </a:p>
              <a:p>
                <a:pPr marL="0" indent="0" algn="l" rtl="0">
                  <a:buNone/>
                </a:pPr>
                <a14:m>
                  <m:oMathPara xmlns:m="http://schemas.openxmlformats.org/officeDocument/2006/math">
                    <m:oMathParaPr>
                      <m:jc m:val="centerGroup"/>
                    </m:oMathParaPr>
                    <m:oMath xmlns:m="http://schemas.openxmlformats.org/officeDocument/2006/math">
                      <m:r>
                        <m:rPr>
                          <m:sty m:val="p"/>
                        </m:rPr>
                        <a:rPr lang="en-US" sz="1400">
                          <a:latin typeface="Cambria Math"/>
                        </a:rPr>
                        <m:t>d</m:t>
                      </m:r>
                      <m:r>
                        <a:rPr lang="en-US" sz="1400">
                          <a:latin typeface="Cambria Math" panose="02040503050406030204" pitchFamily="18" charset="0"/>
                        </a:rPr>
                        <m:t>=</m:t>
                      </m:r>
                      <m:rad>
                        <m:radPr>
                          <m:degHide m:val="on"/>
                          <m:ctrlPr>
                            <a:rPr lang="en-US" sz="1400" i="1">
                              <a:latin typeface="Cambria Math" panose="02040503050406030204" pitchFamily="18" charset="0"/>
                            </a:rPr>
                          </m:ctrlPr>
                        </m:radPr>
                        <m:deg/>
                        <m:e>
                          <m:sSup>
                            <m:sSupPr>
                              <m:ctrlPr>
                                <a:rPr lang="en-US" sz="1400" i="1">
                                  <a:latin typeface="Cambria Math" panose="02040503050406030204" pitchFamily="18" charset="0"/>
                                </a:rPr>
                              </m:ctrlPr>
                            </m:sSupPr>
                            <m:e>
                              <m:r>
                                <a:rPr lang="en-US" sz="1400" b="0" i="1" smtClean="0">
                                  <a:latin typeface="Cambria Math"/>
                                </a:rPr>
                                <m:t>(</m:t>
                              </m:r>
                              <m:sSub>
                                <m:sSubPr>
                                  <m:ctrlPr>
                                    <a:rPr lang="en-US" sz="1800" i="1">
                                      <a:latin typeface="Cambria Math" panose="02040503050406030204" pitchFamily="18" charset="0"/>
                                    </a:rPr>
                                  </m:ctrlPr>
                                </m:sSubPr>
                                <m:e>
                                  <m:r>
                                    <a:rPr lang="en-US" sz="1800" b="0" i="1" smtClean="0">
                                      <a:latin typeface="Cambria Math"/>
                                    </a:rPr>
                                    <m:t>𝑥</m:t>
                                  </m:r>
                                </m:e>
                                <m:sub>
                                  <m:r>
                                    <a:rPr lang="en-US" sz="1800" b="0" i="1" smtClean="0">
                                      <a:latin typeface="Cambria Math"/>
                                    </a:rPr>
                                    <m:t>2</m:t>
                                  </m:r>
                                </m:sub>
                              </m:sSub>
                              <m:r>
                                <a:rPr lang="en-US" sz="1800" b="0" i="1" smtClean="0">
                                  <a:latin typeface="Cambria Math"/>
                                </a:rPr>
                                <m:t>−</m:t>
                              </m:r>
                              <m:sSub>
                                <m:sSubPr>
                                  <m:ctrlPr>
                                    <a:rPr lang="en-US" sz="1800" i="1">
                                      <a:latin typeface="Cambria Math" panose="02040503050406030204" pitchFamily="18" charset="0"/>
                                    </a:rPr>
                                  </m:ctrlPr>
                                </m:sSubPr>
                                <m:e>
                                  <m:r>
                                    <a:rPr lang="en-US" sz="1800" b="0" i="1" smtClean="0">
                                      <a:latin typeface="Cambria Math"/>
                                    </a:rPr>
                                    <m:t>𝑥</m:t>
                                  </m:r>
                                </m:e>
                                <m:sub>
                                  <m:r>
                                    <a:rPr lang="en-US" sz="1800" b="0" i="1" smtClean="0">
                                      <a:latin typeface="Cambria Math"/>
                                    </a:rPr>
                                    <m:t>1</m:t>
                                  </m:r>
                                </m:sub>
                              </m:sSub>
                              <m:r>
                                <a:rPr lang="en-US" sz="1400" b="0" i="1" smtClean="0">
                                  <a:latin typeface="Cambria Math"/>
                                </a:rPr>
                                <m:t>)</m:t>
                              </m:r>
                            </m:e>
                            <m:sup>
                              <m:r>
                                <a:rPr lang="en-US" sz="1400">
                                  <a:latin typeface="Cambria Math" panose="02040503050406030204" pitchFamily="18" charset="0"/>
                                </a:rPr>
                                <m:t>2</m:t>
                              </m:r>
                            </m:sup>
                          </m:sSup>
                          <m:r>
                            <a:rPr lang="en-US" sz="1400">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a:rPr>
                                <m:t>(</m:t>
                              </m:r>
                              <m:sSub>
                                <m:sSubPr>
                                  <m:ctrlPr>
                                    <a:rPr lang="en-US" sz="1800" i="1" smtClean="0">
                                      <a:latin typeface="Cambria Math" panose="02040503050406030204" pitchFamily="18" charset="0"/>
                                    </a:rPr>
                                  </m:ctrlPr>
                                </m:sSubPr>
                                <m:e>
                                  <m:r>
                                    <a:rPr lang="en-US" sz="1800" b="0" i="1" smtClean="0">
                                      <a:latin typeface="Cambria Math"/>
                                    </a:rPr>
                                    <m:t>𝑦</m:t>
                                  </m:r>
                                </m:e>
                                <m:sub>
                                  <m:r>
                                    <a:rPr lang="en-US" sz="1800" i="1">
                                      <a:latin typeface="Cambria Math"/>
                                    </a:rPr>
                                    <m:t>2</m:t>
                                  </m:r>
                                </m:sub>
                              </m:sSub>
                              <m:r>
                                <a:rPr lang="en-US" sz="1800" i="1">
                                  <a:latin typeface="Cambria Math"/>
                                </a:rPr>
                                <m:t>−</m:t>
                              </m:r>
                              <m:sSub>
                                <m:sSubPr>
                                  <m:ctrlPr>
                                    <a:rPr lang="en-US" sz="1800" i="1">
                                      <a:latin typeface="Cambria Math" panose="02040503050406030204" pitchFamily="18" charset="0"/>
                                    </a:rPr>
                                  </m:ctrlPr>
                                </m:sSubPr>
                                <m:e>
                                  <m:r>
                                    <a:rPr lang="en-US" sz="1800" b="0" i="1" smtClean="0">
                                      <a:latin typeface="Cambria Math"/>
                                    </a:rPr>
                                    <m:t>𝑦</m:t>
                                  </m:r>
                                </m:e>
                                <m:sub>
                                  <m:r>
                                    <a:rPr lang="en-US" sz="1800" i="1">
                                      <a:latin typeface="Cambria Math"/>
                                    </a:rPr>
                                    <m:t>1</m:t>
                                  </m:r>
                                </m:sub>
                              </m:sSub>
                              <m:r>
                                <a:rPr lang="en-US" sz="1400" i="1">
                                  <a:latin typeface="Cambria Math"/>
                                </a:rPr>
                                <m:t>)</m:t>
                              </m:r>
                            </m:e>
                            <m:sup>
                              <m:r>
                                <a:rPr lang="en-US" sz="1400">
                                  <a:latin typeface="Cambria Math" panose="02040503050406030204" pitchFamily="18" charset="0"/>
                                </a:rPr>
                                <m:t>2</m:t>
                              </m:r>
                            </m:sup>
                          </m:sSup>
                        </m:e>
                      </m:rad>
                    </m:oMath>
                  </m:oMathPara>
                </a14:m>
                <a:endParaRPr lang="en-US" sz="2400" b="1" dirty="0"/>
              </a:p>
              <a:p>
                <a:pPr marL="0" indent="0" algn="l" rtl="0">
                  <a:buNone/>
                </a:pPr>
                <a:endParaRPr lang="en-US" sz="2400" b="1" dirty="0"/>
              </a:p>
              <a:p>
                <a:pPr marL="0" indent="0" algn="ctr" rtl="0">
                  <a:buNone/>
                </a:pP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a:rPr>
                          <m:t>𝑟</m:t>
                        </m:r>
                      </m:e>
                      <m:sub>
                        <m:r>
                          <a:rPr lang="en-US" sz="2400" i="1">
                            <a:latin typeface="Cambria Math"/>
                          </a:rPr>
                          <m:t>1</m:t>
                        </m:r>
                      </m:sub>
                    </m:sSub>
                    <m:r>
                      <a:rPr lang="en-US" sz="2400">
                        <a:latin typeface="Cambria Math" panose="02040503050406030204" pitchFamily="18" charset="0"/>
                      </a:rPr>
                      <m:t>=</m:t>
                    </m:r>
                    <m:rad>
                      <m:radPr>
                        <m:degHide m:val="on"/>
                        <m:ctrlPr>
                          <a:rPr lang="en-US" sz="2400" i="1">
                            <a:latin typeface="Cambria Math" panose="02040503050406030204" pitchFamily="18" charset="0"/>
                          </a:rPr>
                        </m:ctrlPr>
                      </m:radPr>
                      <m:deg/>
                      <m:e>
                        <m:sSup>
                          <m:sSupPr>
                            <m:ctrlPr>
                              <a:rPr lang="en-US" sz="2400" i="1">
                                <a:latin typeface="Cambria Math" panose="02040503050406030204" pitchFamily="18" charset="0"/>
                              </a:rPr>
                            </m:ctrlPr>
                          </m:sSupPr>
                          <m:e>
                            <m:sSub>
                              <m:sSubPr>
                                <m:ctrlPr>
                                  <a:rPr lang="en-US" sz="2400" i="1" smtClean="0">
                                    <a:latin typeface="Cambria Math" panose="02040503050406030204" pitchFamily="18" charset="0"/>
                                  </a:rPr>
                                </m:ctrlPr>
                              </m:sSubPr>
                              <m:e>
                                <m:r>
                                  <a:rPr lang="en-US" sz="2400" b="0" i="1" smtClean="0">
                                    <a:latin typeface="Cambria Math"/>
                                  </a:rPr>
                                  <m:t>𝑥</m:t>
                                </m:r>
                              </m:e>
                              <m:sub>
                                <m:r>
                                  <a:rPr lang="en-US" sz="2400" b="0" i="1" smtClean="0">
                                    <a:latin typeface="Cambria Math"/>
                                  </a:rPr>
                                  <m:t>1</m:t>
                                </m:r>
                              </m:sub>
                            </m:sSub>
                          </m:e>
                          <m:sup>
                            <m:r>
                              <a:rPr lang="en-US" sz="2400">
                                <a:latin typeface="Cambria Math" panose="02040503050406030204" pitchFamily="18" charset="0"/>
                              </a:rPr>
                              <m:t>2</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sSub>
                              <m:sSubPr>
                                <m:ctrlPr>
                                  <a:rPr lang="en-US" sz="2400" i="1">
                                    <a:latin typeface="Cambria Math" panose="02040503050406030204" pitchFamily="18" charset="0"/>
                                  </a:rPr>
                                </m:ctrlPr>
                              </m:sSubPr>
                              <m:e>
                                <m:r>
                                  <a:rPr lang="en-US" sz="2400" b="0" i="1" smtClean="0">
                                    <a:latin typeface="Cambria Math"/>
                                  </a:rPr>
                                  <m:t>𝑦</m:t>
                                </m:r>
                              </m:e>
                              <m:sub>
                                <m:r>
                                  <a:rPr lang="en-US" sz="2400" b="0" i="1" smtClean="0">
                                    <a:latin typeface="Cambria Math"/>
                                  </a:rPr>
                                  <m:t>1</m:t>
                                </m:r>
                              </m:sub>
                            </m:sSub>
                          </m:e>
                          <m:sup>
                            <m:r>
                              <a:rPr lang="en-US" sz="2400">
                                <a:latin typeface="Cambria Math" panose="02040503050406030204" pitchFamily="18" charset="0"/>
                              </a:rPr>
                              <m:t>2</m:t>
                            </m:r>
                          </m:sup>
                        </m:sSup>
                      </m:e>
                    </m:rad>
                  </m:oMath>
                </a14:m>
                <a:r>
                  <a:rPr lang="en-US" sz="2400" b="1"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𝑟</m:t>
                        </m:r>
                      </m:e>
                      <m:sub>
                        <m:r>
                          <a:rPr lang="en-US" sz="2400" b="0" i="1" smtClean="0">
                            <a:latin typeface="Cambria Math"/>
                          </a:rPr>
                          <m:t>2</m:t>
                        </m:r>
                      </m:sub>
                    </m:sSub>
                    <m:r>
                      <a:rPr lang="en-US" sz="2400">
                        <a:latin typeface="Cambria Math" panose="02040503050406030204" pitchFamily="18" charset="0"/>
                      </a:rPr>
                      <m:t>=</m:t>
                    </m:r>
                    <m:rad>
                      <m:radPr>
                        <m:degHide m:val="on"/>
                        <m:ctrlPr>
                          <a:rPr lang="en-US" sz="2400" i="1">
                            <a:latin typeface="Cambria Math" panose="02040503050406030204" pitchFamily="18" charset="0"/>
                          </a:rPr>
                        </m:ctrlPr>
                      </m:radPr>
                      <m:deg/>
                      <m:e>
                        <m:sSup>
                          <m:sSupPr>
                            <m:ctrlPr>
                              <a:rPr lang="en-US" sz="2400" i="1">
                                <a:latin typeface="Cambria Math" panose="02040503050406030204" pitchFamily="18" charset="0"/>
                              </a:rPr>
                            </m:ctrlPr>
                          </m:sSupPr>
                          <m:e>
                            <m:sSub>
                              <m:sSubPr>
                                <m:ctrlPr>
                                  <a:rPr lang="en-US" sz="2400" i="1">
                                    <a:latin typeface="Cambria Math" panose="02040503050406030204" pitchFamily="18" charset="0"/>
                                  </a:rPr>
                                </m:ctrlPr>
                              </m:sSubPr>
                              <m:e>
                                <m:r>
                                  <a:rPr lang="en-US" sz="2400" i="1">
                                    <a:latin typeface="Cambria Math"/>
                                  </a:rPr>
                                  <m:t>𝑥</m:t>
                                </m:r>
                              </m:e>
                              <m:sub>
                                <m:r>
                                  <a:rPr lang="en-US" sz="2400" b="0" i="1" smtClean="0">
                                    <a:latin typeface="Cambria Math"/>
                                  </a:rPr>
                                  <m:t>2</m:t>
                                </m:r>
                              </m:sub>
                            </m:sSub>
                          </m:e>
                          <m:sup>
                            <m:r>
                              <a:rPr lang="en-US" sz="2400">
                                <a:latin typeface="Cambria Math" panose="02040503050406030204" pitchFamily="18" charset="0"/>
                              </a:rPr>
                              <m:t>2</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sSub>
                              <m:sSubPr>
                                <m:ctrlPr>
                                  <a:rPr lang="en-US" sz="2400" i="1">
                                    <a:latin typeface="Cambria Math" panose="02040503050406030204" pitchFamily="18" charset="0"/>
                                  </a:rPr>
                                </m:ctrlPr>
                              </m:sSubPr>
                              <m:e>
                                <m:r>
                                  <a:rPr lang="en-US" sz="2400" i="1">
                                    <a:latin typeface="Cambria Math"/>
                                  </a:rPr>
                                  <m:t>𝑦</m:t>
                                </m:r>
                              </m:e>
                              <m:sub>
                                <m:r>
                                  <a:rPr lang="en-US" sz="2400" b="0" i="1" smtClean="0">
                                    <a:latin typeface="Cambria Math"/>
                                  </a:rPr>
                                  <m:t>2</m:t>
                                </m:r>
                              </m:sub>
                            </m:sSub>
                          </m:e>
                          <m:sup>
                            <m:r>
                              <a:rPr lang="en-US" sz="2400">
                                <a:latin typeface="Cambria Math" panose="02040503050406030204" pitchFamily="18" charset="0"/>
                              </a:rPr>
                              <m:t>2</m:t>
                            </m:r>
                          </m:sup>
                        </m:sSup>
                      </m:e>
                    </m:rad>
                  </m:oMath>
                </a14:m>
                <a:endParaRPr lang="en-US" sz="2400" b="1" dirty="0"/>
              </a:p>
              <a:p>
                <a:pPr marL="0" indent="0" algn="ctr" rtl="0">
                  <a:buNone/>
                </a:pP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𝜃</m:t>
                        </m:r>
                      </m:e>
                      <m:sub>
                        <m:r>
                          <a:rPr lang="en-US" sz="2400" i="1">
                            <a:latin typeface="Cambria Math"/>
                          </a:rPr>
                          <m:t>1</m:t>
                        </m:r>
                      </m:sub>
                    </m:sSub>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𝑡𝑎𝑛</m:t>
                        </m:r>
                      </m:e>
                      <m:sup>
                        <m:r>
                          <a:rPr lang="en-US" sz="2400">
                            <a:latin typeface="Cambria Math" panose="02040503050406030204" pitchFamily="18" charset="0"/>
                          </a:rPr>
                          <m:t>−</m:t>
                        </m:r>
                        <m:r>
                          <a:rPr lang="en-US" sz="2400">
                            <a:latin typeface="Cambria Math" panose="02040503050406030204" pitchFamily="18" charset="0"/>
                          </a:rPr>
                          <m:t>1</m:t>
                        </m:r>
                      </m:sup>
                    </m:sSup>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m:rPr>
                                <m:sty m:val="p"/>
                              </m:rPr>
                              <a:rPr lang="en-US" sz="2400" b="0" i="0" smtClean="0">
                                <a:latin typeface="Cambria Math"/>
                              </a:rPr>
                              <m:t>y</m:t>
                            </m:r>
                          </m:e>
                          <m:sub>
                            <m:r>
                              <a:rPr lang="en-US" sz="2400" b="0" i="1" smtClean="0">
                                <a:latin typeface="Cambria Math"/>
                              </a:rPr>
                              <m:t>1</m:t>
                            </m:r>
                          </m:sub>
                        </m:sSub>
                      </m:num>
                      <m:den>
                        <m:sSub>
                          <m:sSubPr>
                            <m:ctrlPr>
                              <a:rPr lang="en-US" sz="2400" i="1">
                                <a:latin typeface="Cambria Math" panose="02040503050406030204" pitchFamily="18" charset="0"/>
                              </a:rPr>
                            </m:ctrlPr>
                          </m:sSubPr>
                          <m:e>
                            <m:r>
                              <a:rPr lang="en-US" sz="2400" b="0" i="1" smtClean="0">
                                <a:latin typeface="Cambria Math"/>
                              </a:rPr>
                              <m:t>𝑥</m:t>
                            </m:r>
                          </m:e>
                          <m:sub>
                            <m:r>
                              <a:rPr lang="en-US" sz="2400" b="0" i="1" smtClean="0">
                                <a:latin typeface="Cambria Math"/>
                              </a:rPr>
                              <m:t>1</m:t>
                            </m:r>
                          </m:sub>
                        </m:sSub>
                      </m:den>
                    </m:f>
                  </m:oMath>
                </a14:m>
                <a:r>
                  <a:rPr lang="en-US" sz="2400" b="1" dirty="0"/>
                  <a:t> and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𝜃</m:t>
                        </m:r>
                      </m:e>
                      <m:sub>
                        <m:r>
                          <a:rPr lang="en-US" sz="2400" b="0" i="1" smtClean="0">
                            <a:latin typeface="Cambria Math"/>
                          </a:rPr>
                          <m:t>2</m:t>
                        </m:r>
                      </m:sub>
                    </m:sSub>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𝑡𝑎𝑛</m:t>
                        </m:r>
                      </m:e>
                      <m:sup>
                        <m:r>
                          <a:rPr lang="en-US" sz="2400">
                            <a:latin typeface="Cambria Math" panose="02040503050406030204" pitchFamily="18" charset="0"/>
                          </a:rPr>
                          <m:t>−</m:t>
                        </m:r>
                        <m:r>
                          <a:rPr lang="en-US" sz="2400">
                            <a:latin typeface="Cambria Math" panose="02040503050406030204" pitchFamily="18" charset="0"/>
                          </a:rPr>
                          <m:t>1</m:t>
                        </m:r>
                      </m:sup>
                    </m:sSup>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m:rPr>
                                <m:sty m:val="p"/>
                              </m:rPr>
                              <a:rPr lang="en-US" sz="2400">
                                <a:latin typeface="Cambria Math"/>
                              </a:rPr>
                              <m:t>y</m:t>
                            </m:r>
                          </m:e>
                          <m:sub>
                            <m:r>
                              <a:rPr lang="en-US" sz="2400" b="0" i="1" smtClean="0">
                                <a:latin typeface="Cambria Math"/>
                              </a:rPr>
                              <m:t>2</m:t>
                            </m:r>
                          </m:sub>
                        </m:sSub>
                      </m:num>
                      <m:den>
                        <m:sSub>
                          <m:sSubPr>
                            <m:ctrlPr>
                              <a:rPr lang="en-US" sz="2400" i="1">
                                <a:latin typeface="Cambria Math" panose="02040503050406030204" pitchFamily="18" charset="0"/>
                              </a:rPr>
                            </m:ctrlPr>
                          </m:sSubPr>
                          <m:e>
                            <m:r>
                              <a:rPr lang="en-US" sz="2400" i="1">
                                <a:latin typeface="Cambria Math"/>
                              </a:rPr>
                              <m:t>𝑥</m:t>
                            </m:r>
                          </m:e>
                          <m:sub>
                            <m:r>
                              <a:rPr lang="en-US" sz="2400" b="0" i="1" smtClean="0">
                                <a:latin typeface="Cambria Math"/>
                              </a:rPr>
                              <m:t>2</m:t>
                            </m:r>
                          </m:sub>
                        </m:sSub>
                      </m:den>
                    </m:f>
                  </m:oMath>
                </a14:m>
                <a:r>
                  <a:rPr lang="en-US" sz="2400" b="1" dirty="0"/>
                  <a:t> </a:t>
                </a: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0">
                <a:blip r:embed="rId2"/>
                <a:stretch>
                  <a:fillRect l="-1020" t="-774" r="-1224"/>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18</a:t>
            </a:fld>
            <a:endParaRPr lang="en-US" dirty="0"/>
          </a:p>
        </p:txBody>
      </p:sp>
    </p:spTree>
    <p:extLst>
      <p:ext uri="{BB962C8B-B14F-4D97-AF65-F5344CB8AC3E}">
        <p14:creationId xmlns:p14="http://schemas.microsoft.com/office/powerpoint/2010/main" val="1344495842"/>
      </p:ext>
    </p:extLst>
  </p:cSld>
  <p:clrMapOvr>
    <a:masterClrMapping/>
  </p:clrMapOvr>
  <p:transition spd="med">
    <p:comb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268760"/>
                <a:ext cx="7200800" cy="5509975"/>
              </a:xfrm>
            </p:spPr>
            <p:txBody>
              <a:bodyPr>
                <a:noAutofit/>
              </a:bodyPr>
              <a:lstStyle/>
              <a:p>
                <a:pPr algn="l" rtl="0"/>
                <a:r>
                  <a:rPr lang="en-US" sz="2400" b="1" dirty="0"/>
                  <a:t>Section 3.4 Components of a Vector and Unit Vectors</a:t>
                </a:r>
              </a:p>
              <a:p>
                <a:pPr marL="0" indent="0" algn="l" rtl="0">
                  <a:buNone/>
                </a:pPr>
                <a:endParaRPr lang="en-US" sz="2400" dirty="0"/>
              </a:p>
              <a:p>
                <a:pPr marL="0" indent="0" algn="l" rtl="0">
                  <a:buNone/>
                </a:pPr>
                <a:r>
                  <a:rPr lang="en-US" sz="2400" dirty="0"/>
                  <a:t>A vector has an </a:t>
                </a:r>
                <a:r>
                  <a:rPr lang="en-US" sz="2400" i="1" dirty="0"/>
                  <a:t>x </a:t>
                </a:r>
                <a:r>
                  <a:rPr lang="en-US" sz="2400" dirty="0"/>
                  <a:t>component of -25.0 units and a </a:t>
                </a:r>
                <a:r>
                  <a:rPr lang="en-US" sz="2400" i="1" dirty="0"/>
                  <a:t>y </a:t>
                </a:r>
                <a:r>
                  <a:rPr lang="en-US" sz="2400" dirty="0"/>
                  <a:t>component of 40.0 units. Find the magnitude and direction of this vector.</a:t>
                </a:r>
              </a:p>
              <a:p>
                <a:pPr marL="0" indent="0" algn="l" rtl="0">
                  <a:buNone/>
                </a:pPr>
                <a:endParaRPr lang="en-US" sz="2400" dirty="0"/>
              </a:p>
              <a:p>
                <a:pPr marL="0" indent="0" algn="l" rtl="0">
                  <a:buNone/>
                </a:pPr>
                <a:r>
                  <a:rPr lang="en-US" sz="2400" b="1" dirty="0"/>
                  <a:t>SOLUTIONS TO PROBLEM:</a:t>
                </a:r>
              </a:p>
              <a:p>
                <a:pPr marL="0" indent="0" algn="ctr" rtl="0">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a:rPr>
                        <m:t>A</m:t>
                      </m:r>
                      <m:r>
                        <a:rPr lang="en-US" sz="2400">
                          <a:latin typeface="Cambria Math" panose="02040503050406030204" pitchFamily="18" charset="0"/>
                        </a:rPr>
                        <m:t>=</m:t>
                      </m:r>
                      <m:rad>
                        <m:radPr>
                          <m:degHide m:val="on"/>
                          <m:ctrlPr>
                            <a:rPr lang="en-US" sz="2400" i="1">
                              <a:latin typeface="Cambria Math" panose="02040503050406030204" pitchFamily="18" charset="0"/>
                            </a:rPr>
                          </m:ctrlPr>
                        </m:radPr>
                        <m:deg/>
                        <m:e>
                          <m:sSup>
                            <m:sSupPr>
                              <m:ctrlPr>
                                <a:rPr lang="en-US" sz="2400" i="1">
                                  <a:latin typeface="Cambria Math" panose="02040503050406030204" pitchFamily="18" charset="0"/>
                                </a:rPr>
                              </m:ctrlPr>
                            </m:sSupPr>
                            <m:e>
                              <m:sSub>
                                <m:sSubPr>
                                  <m:ctrlPr>
                                    <a:rPr lang="en-US" sz="2400" i="1">
                                      <a:latin typeface="Cambria Math" panose="02040503050406030204" pitchFamily="18" charset="0"/>
                                    </a:rPr>
                                  </m:ctrlPr>
                                </m:sSubPr>
                                <m:e>
                                  <m:r>
                                    <a:rPr lang="en-US" sz="2400" b="0" i="1" smtClean="0">
                                      <a:latin typeface="Cambria Math"/>
                                    </a:rPr>
                                    <m:t>𝐴</m:t>
                                  </m:r>
                                </m:e>
                                <m:sub>
                                  <m:r>
                                    <a:rPr lang="en-US" sz="2400">
                                      <a:latin typeface="Cambria Math" panose="02040503050406030204" pitchFamily="18" charset="0"/>
                                    </a:rPr>
                                    <m:t>𝑥</m:t>
                                  </m:r>
                                </m:sub>
                              </m:sSub>
                            </m:e>
                            <m:sup>
                              <m:r>
                                <a:rPr lang="en-US" sz="2400">
                                  <a:latin typeface="Cambria Math" panose="02040503050406030204" pitchFamily="18" charset="0"/>
                                </a:rPr>
                                <m:t>2</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sSub>
                                <m:sSubPr>
                                  <m:ctrlPr>
                                    <a:rPr lang="en-US" sz="2400" i="1">
                                      <a:latin typeface="Cambria Math" panose="02040503050406030204" pitchFamily="18" charset="0"/>
                                    </a:rPr>
                                  </m:ctrlPr>
                                </m:sSubPr>
                                <m:e>
                                  <m:r>
                                    <a:rPr lang="en-US" sz="2400" b="0" i="1" smtClean="0">
                                      <a:latin typeface="Cambria Math"/>
                                    </a:rPr>
                                    <m:t>𝐴</m:t>
                                  </m:r>
                                </m:e>
                                <m:sub>
                                  <m:r>
                                    <a:rPr lang="en-US" sz="2400">
                                      <a:latin typeface="Cambria Math" panose="02040503050406030204" pitchFamily="18" charset="0"/>
                                    </a:rPr>
                                    <m:t>𝑦</m:t>
                                  </m:r>
                                </m:sub>
                              </m:sSub>
                            </m:e>
                            <m:sup>
                              <m:r>
                                <a:rPr lang="en-US" sz="2400">
                                  <a:latin typeface="Cambria Math" panose="02040503050406030204" pitchFamily="18" charset="0"/>
                                </a:rPr>
                                <m:t>2</m:t>
                              </m:r>
                            </m:sup>
                          </m:sSup>
                        </m:e>
                      </m:rad>
                    </m:oMath>
                  </m:oMathPara>
                </a14:m>
                <a:endParaRPr lang="en-US" sz="2400" b="1" dirty="0"/>
              </a:p>
              <a:p>
                <a:pPr marL="0" indent="0" algn="ctr" rtl="0">
                  <a:buNone/>
                </a:pPr>
                <a14:m>
                  <m:oMath xmlns:m="http://schemas.openxmlformats.org/officeDocument/2006/math">
                    <m:r>
                      <a:rPr lang="en-US" sz="2400" b="1" i="1" smtClean="0">
                        <a:latin typeface="Cambria Math"/>
                      </a:rPr>
                      <m:t>𝒕𝒂𝒏</m:t>
                    </m:r>
                    <m:r>
                      <a:rPr lang="en-US" sz="2400" b="1" i="1" smtClean="0">
                        <a:latin typeface="Cambria Math"/>
                        <a:ea typeface="Cambria Math"/>
                      </a:rPr>
                      <m:t>∅</m:t>
                    </m:r>
                    <m:r>
                      <a:rPr lang="en-US" sz="2400" b="1" i="1" smtClean="0">
                        <a:latin typeface="Cambria Math"/>
                        <a:ea typeface="Cambria Math"/>
                      </a:rPr>
                      <m:t>=</m:t>
                    </m:r>
                    <m:f>
                      <m:fPr>
                        <m:ctrlPr>
                          <a:rPr lang="en-US" sz="2400" b="1" i="1" smtClean="0">
                            <a:latin typeface="Cambria Math" panose="02040503050406030204" pitchFamily="18" charset="0"/>
                            <a:ea typeface="Cambria Math"/>
                          </a:rPr>
                        </m:ctrlPr>
                      </m:fPr>
                      <m:num>
                        <m:r>
                          <a:rPr lang="en-US" sz="2400" b="1" i="1" smtClean="0">
                            <a:latin typeface="Cambria Math"/>
                            <a:ea typeface="Cambria Math"/>
                          </a:rPr>
                          <m:t>│</m:t>
                        </m:r>
                        <m:sSub>
                          <m:sSubPr>
                            <m:ctrlPr>
                              <a:rPr lang="en-US" sz="2400" i="1">
                                <a:latin typeface="Cambria Math" panose="02040503050406030204" pitchFamily="18" charset="0"/>
                              </a:rPr>
                            </m:ctrlPr>
                          </m:sSubPr>
                          <m:e>
                            <m:r>
                              <a:rPr lang="en-US" sz="2400" i="1">
                                <a:latin typeface="Cambria Math"/>
                              </a:rPr>
                              <m:t>𝐴</m:t>
                            </m:r>
                          </m:e>
                          <m:sub>
                            <m:r>
                              <a:rPr lang="en-US" sz="2400" b="0" i="1" smtClean="0">
                                <a:latin typeface="Cambria Math"/>
                              </a:rPr>
                              <m:t>𝑦</m:t>
                            </m:r>
                          </m:sub>
                        </m:sSub>
                        <m:r>
                          <a:rPr lang="en-US" sz="2400" b="1" i="1" smtClean="0">
                            <a:latin typeface="Cambria Math"/>
                            <a:ea typeface="Cambria Math"/>
                          </a:rPr>
                          <m:t>│</m:t>
                        </m:r>
                      </m:num>
                      <m:den>
                        <m:r>
                          <a:rPr lang="en-US" sz="2400" b="1" i="1">
                            <a:latin typeface="Cambria Math"/>
                            <a:ea typeface="Cambria Math"/>
                          </a:rPr>
                          <m:t>│</m:t>
                        </m:r>
                        <m:sSub>
                          <m:sSubPr>
                            <m:ctrlPr>
                              <a:rPr lang="en-US" sz="2400" i="1">
                                <a:latin typeface="Cambria Math" panose="02040503050406030204" pitchFamily="18" charset="0"/>
                              </a:rPr>
                            </m:ctrlPr>
                          </m:sSubPr>
                          <m:e>
                            <m:r>
                              <a:rPr lang="en-US" sz="2400" i="1">
                                <a:latin typeface="Cambria Math"/>
                              </a:rPr>
                              <m:t>𝐴</m:t>
                            </m:r>
                          </m:e>
                          <m:sub>
                            <m:r>
                              <a:rPr lang="en-US" sz="2400" smtClean="0">
                                <a:latin typeface="Cambria Math" panose="02040503050406030204" pitchFamily="18" charset="0"/>
                              </a:rPr>
                              <m:t>𝑥</m:t>
                            </m:r>
                          </m:sub>
                        </m:sSub>
                        <m:r>
                          <a:rPr lang="en-US" sz="2400" b="1" i="1">
                            <a:latin typeface="Cambria Math"/>
                            <a:ea typeface="Cambria Math"/>
                          </a:rPr>
                          <m:t>│</m:t>
                        </m:r>
                      </m:den>
                    </m:f>
                  </m:oMath>
                </a14:m>
                <a:r>
                  <a:rPr lang="en-US" sz="2400" b="1" dirty="0"/>
                  <a:t> </a:t>
                </a:r>
                <a14:m>
                  <m:oMath xmlns:m="http://schemas.openxmlformats.org/officeDocument/2006/math">
                    <m:r>
                      <a:rPr lang="en-US" sz="2400" b="1" i="1" dirty="0" smtClean="0">
                        <a:latin typeface="Cambria Math"/>
                        <a:ea typeface="Cambria Math"/>
                      </a:rPr>
                      <m:t>→</m:t>
                    </m:r>
                    <m:r>
                      <a:rPr lang="en-US" sz="2400" b="1" i="1" dirty="0" smtClean="0">
                        <a:latin typeface="Cambria Math"/>
                        <a:ea typeface="Cambria Math"/>
                      </a:rPr>
                      <m:t>∅</m:t>
                    </m:r>
                    <m:r>
                      <a:rPr lang="en-US" sz="2400" b="1" i="1" dirty="0" smtClean="0">
                        <a:latin typeface="Cambria Math"/>
                        <a:ea typeface="Cambria Math"/>
                      </a:rPr>
                      <m:t>=</m:t>
                    </m:r>
                    <m:sSup>
                      <m:sSupPr>
                        <m:ctrlPr>
                          <a:rPr lang="en-US" sz="2400" b="1" i="1" dirty="0" smtClean="0">
                            <a:latin typeface="Cambria Math" panose="02040503050406030204" pitchFamily="18" charset="0"/>
                            <a:ea typeface="Cambria Math"/>
                          </a:rPr>
                        </m:ctrlPr>
                      </m:sSupPr>
                      <m:e>
                        <m:r>
                          <a:rPr lang="en-US" sz="2400" b="1" i="1" dirty="0" smtClean="0">
                            <a:latin typeface="Cambria Math"/>
                            <a:ea typeface="Cambria Math"/>
                          </a:rPr>
                          <m:t>𝒕𝒂𝒏</m:t>
                        </m:r>
                      </m:e>
                      <m:sup>
                        <m:r>
                          <a:rPr lang="en-US" sz="2400" b="1" i="1" dirty="0" smtClean="0">
                            <a:latin typeface="Cambria Math"/>
                            <a:ea typeface="Cambria Math"/>
                          </a:rPr>
                          <m:t>−</m:t>
                        </m:r>
                        <m:r>
                          <a:rPr lang="en-US" sz="2400" b="1" i="1" dirty="0" smtClean="0">
                            <a:latin typeface="Cambria Math"/>
                            <a:ea typeface="Cambria Math"/>
                          </a:rPr>
                          <m:t>𝟏</m:t>
                        </m:r>
                      </m:sup>
                    </m:sSup>
                    <m:d>
                      <m:dPr>
                        <m:ctrlPr>
                          <a:rPr lang="en-US" sz="2400" b="1" i="1" dirty="0" smtClean="0">
                            <a:latin typeface="Cambria Math" panose="02040503050406030204" pitchFamily="18" charset="0"/>
                            <a:ea typeface="Cambria Math"/>
                          </a:rPr>
                        </m:ctrlPr>
                      </m:dPr>
                      <m:e>
                        <m:f>
                          <m:fPr>
                            <m:ctrlPr>
                              <a:rPr lang="en-US" sz="2400" b="1" i="1">
                                <a:latin typeface="Cambria Math" panose="02040503050406030204" pitchFamily="18" charset="0"/>
                                <a:ea typeface="Cambria Math"/>
                              </a:rPr>
                            </m:ctrlPr>
                          </m:fPr>
                          <m:num>
                            <m:r>
                              <a:rPr lang="en-US" sz="2400" b="1" i="1">
                                <a:latin typeface="Cambria Math"/>
                                <a:ea typeface="Cambria Math"/>
                              </a:rPr>
                              <m:t>│</m:t>
                            </m:r>
                            <m:sSub>
                              <m:sSubPr>
                                <m:ctrlPr>
                                  <a:rPr lang="en-US" sz="2400" i="1">
                                    <a:latin typeface="Cambria Math" panose="02040503050406030204" pitchFamily="18" charset="0"/>
                                  </a:rPr>
                                </m:ctrlPr>
                              </m:sSubPr>
                              <m:e>
                                <m:r>
                                  <a:rPr lang="en-US" sz="2400" i="1">
                                    <a:latin typeface="Cambria Math"/>
                                  </a:rPr>
                                  <m:t>𝐴</m:t>
                                </m:r>
                              </m:e>
                              <m:sub>
                                <m:r>
                                  <a:rPr lang="en-US" sz="2400" i="1">
                                    <a:latin typeface="Cambria Math"/>
                                  </a:rPr>
                                  <m:t>𝑦</m:t>
                                </m:r>
                              </m:sub>
                            </m:sSub>
                            <m:r>
                              <a:rPr lang="en-US" sz="2400" b="1" i="1">
                                <a:latin typeface="Cambria Math"/>
                                <a:ea typeface="Cambria Math"/>
                              </a:rPr>
                              <m:t>│</m:t>
                            </m:r>
                          </m:num>
                          <m:den>
                            <m:r>
                              <a:rPr lang="en-US" sz="2400" b="1" i="1">
                                <a:latin typeface="Cambria Math"/>
                                <a:ea typeface="Cambria Math"/>
                              </a:rPr>
                              <m:t>│</m:t>
                            </m:r>
                            <m:sSub>
                              <m:sSubPr>
                                <m:ctrlPr>
                                  <a:rPr lang="en-US" sz="2400" i="1">
                                    <a:latin typeface="Cambria Math" panose="02040503050406030204" pitchFamily="18" charset="0"/>
                                  </a:rPr>
                                </m:ctrlPr>
                              </m:sSubPr>
                              <m:e>
                                <m:r>
                                  <a:rPr lang="en-US" sz="2400" i="1">
                                    <a:latin typeface="Cambria Math"/>
                                  </a:rPr>
                                  <m:t>𝐴</m:t>
                                </m:r>
                              </m:e>
                              <m:sub>
                                <m:r>
                                  <a:rPr lang="en-US" sz="2400">
                                    <a:latin typeface="Cambria Math" panose="02040503050406030204" pitchFamily="18" charset="0"/>
                                  </a:rPr>
                                  <m:t>𝑥</m:t>
                                </m:r>
                              </m:sub>
                            </m:sSub>
                            <m:r>
                              <a:rPr lang="en-US" sz="2400" b="1" i="1">
                                <a:latin typeface="Cambria Math"/>
                                <a:ea typeface="Cambria Math"/>
                              </a:rPr>
                              <m:t>│</m:t>
                            </m:r>
                          </m:den>
                        </m:f>
                      </m:e>
                    </m:d>
                  </m:oMath>
                </a14:m>
                <a:endParaRPr lang="en-US" sz="2400" b="1" dirty="0"/>
              </a:p>
              <a:p>
                <a:pPr marL="0" indent="0" algn="ctr" rtl="0">
                  <a:buNone/>
                </a:pPr>
                <a14:m>
                  <m:oMathPara xmlns:m="http://schemas.openxmlformats.org/officeDocument/2006/math">
                    <m:oMathParaPr>
                      <m:jc m:val="centerGroup"/>
                    </m:oMathParaPr>
                    <m:oMath xmlns:m="http://schemas.openxmlformats.org/officeDocument/2006/math">
                      <m:r>
                        <a:rPr lang="en-US" sz="2400">
                          <a:latin typeface="Cambria Math" panose="02040503050406030204" pitchFamily="18" charset="0"/>
                        </a:rPr>
                        <m:t>𝜃</m:t>
                      </m:r>
                      <m:r>
                        <a:rPr lang="en-US" sz="2400">
                          <a:latin typeface="Cambria Math" panose="02040503050406030204" pitchFamily="18" charset="0"/>
                        </a:rPr>
                        <m:t>=</m:t>
                      </m:r>
                      <m:r>
                        <a:rPr lang="en-US" sz="2400" b="0" i="0" smtClean="0">
                          <a:latin typeface="Cambria Math"/>
                        </a:rPr>
                        <m:t>180</m:t>
                      </m:r>
                      <m:r>
                        <a:rPr lang="en-US" sz="2400" b="0" i="0" smtClean="0">
                          <a:latin typeface="Cambria Math"/>
                        </a:rPr>
                        <m:t>−</m:t>
                      </m:r>
                      <m:r>
                        <a:rPr lang="en-US" sz="2400" b="1" i="1" dirty="0">
                          <a:latin typeface="Cambria Math"/>
                          <a:ea typeface="Cambria Math"/>
                        </a:rPr>
                        <m:t>∅</m:t>
                      </m:r>
                    </m:oMath>
                  </m:oMathPara>
                </a14:m>
                <a:endParaRPr lang="en-US" sz="24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268760"/>
                <a:ext cx="7200800" cy="5509975"/>
              </a:xfrm>
              <a:blipFill rotWithShape="0">
                <a:blip r:embed="rId2"/>
                <a:stretch>
                  <a:fillRect l="-1269" t="-774" r="-338"/>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19</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996952"/>
            <a:ext cx="272629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957300"/>
      </p:ext>
    </p:extLst>
  </p:cSld>
  <p:clrMapOvr>
    <a:masterClrMapping/>
  </p:clrMapOvr>
  <p:transition spd="med">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115616" y="838200"/>
            <a:ext cx="8229600" cy="5791200"/>
          </a:xfrm>
        </p:spPr>
        <p:txBody>
          <a:bodyPr rtlCol="0">
            <a:noAutofit/>
          </a:bodyPr>
          <a:lstStyle/>
          <a:p>
            <a:pPr algn="r" rtl="1" fontAlgn="auto">
              <a:spcAft>
                <a:spcPts val="0"/>
              </a:spcAft>
              <a:defRPr/>
            </a:pPr>
            <a:r>
              <a:rPr lang="ar-EG" sz="2400" dirty="0"/>
              <a:t>تنقسم الكميات الفيزيائية (التي تستخدم لوصف ودراسة أي من الظواهر الطبيعية) إلى</a:t>
            </a:r>
            <a:r>
              <a:rPr lang="ar-EG" sz="2800" dirty="0"/>
              <a:t>		- </a:t>
            </a:r>
            <a:r>
              <a:rPr lang="ar-EG" sz="2000" dirty="0"/>
              <a:t>كميات أولية مثل الكتلة</a:t>
            </a:r>
            <a:r>
              <a:rPr lang="en-US" sz="2000" dirty="0"/>
              <a:t> </a:t>
            </a:r>
            <a:r>
              <a:rPr lang="ar-EG" sz="2000" dirty="0"/>
              <a:t> والمسافة والزمن</a:t>
            </a:r>
          </a:p>
          <a:p>
            <a:pPr marL="1201738" lvl="2" indent="-285750" algn="r" rtl="1" fontAlgn="auto">
              <a:spcAft>
                <a:spcPts val="0"/>
              </a:spcAft>
              <a:defRPr/>
            </a:pPr>
            <a:r>
              <a:rPr lang="ar-EG" sz="2000" dirty="0"/>
              <a:t> كميات مشتقة من الكميات الأولية مثل السرعة والتسارع</a:t>
            </a:r>
          </a:p>
          <a:p>
            <a:pPr marL="1201738" lvl="2" indent="-285750" algn="r" rtl="1" fontAlgn="auto">
              <a:spcAft>
                <a:spcPts val="0"/>
              </a:spcAft>
              <a:defRPr/>
            </a:pPr>
            <a:r>
              <a:rPr lang="ar-EG" sz="2000" dirty="0"/>
              <a:t>كميات تكميلية مثل  الزاوية</a:t>
            </a:r>
          </a:p>
          <a:p>
            <a:pPr marL="1201738" lvl="2" indent="-285750" algn="r" rtl="1" fontAlgn="auto">
              <a:spcAft>
                <a:spcPts val="0"/>
              </a:spcAft>
              <a:buFontTx/>
              <a:buNone/>
              <a:defRPr/>
            </a:pPr>
            <a:r>
              <a:rPr lang="ar-EG" sz="2000" dirty="0"/>
              <a:t>ويستخدم وحدات النظام العالمي وهى الكيلوجرام</a:t>
            </a:r>
            <a:r>
              <a:rPr lang="en-US" sz="2000" dirty="0"/>
              <a:t> (kg) </a:t>
            </a:r>
            <a:r>
              <a:rPr lang="ar-EG" sz="2000" dirty="0"/>
              <a:t> للكتلة، المتر</a:t>
            </a:r>
            <a:r>
              <a:rPr lang="en-US" sz="2000" dirty="0"/>
              <a:t>(m) </a:t>
            </a:r>
            <a:r>
              <a:rPr lang="ar-EG" sz="2000" dirty="0"/>
              <a:t> للمسافة، والثانية </a:t>
            </a:r>
            <a:r>
              <a:rPr lang="en-US" sz="2000" dirty="0"/>
              <a:t>(s) </a:t>
            </a:r>
            <a:r>
              <a:rPr lang="ar-EG" sz="2000" dirty="0"/>
              <a:t>للزمن</a:t>
            </a:r>
            <a:endParaRPr lang="ar-SA" sz="2000" dirty="0"/>
          </a:p>
          <a:p>
            <a:pPr marL="1201738" lvl="2" indent="-1081088" algn="r" rtl="1" fontAlgn="auto">
              <a:lnSpc>
                <a:spcPct val="170000"/>
              </a:lnSpc>
              <a:spcAft>
                <a:spcPts val="0"/>
              </a:spcAft>
              <a:tabLst>
                <a:tab pos="52388" algn="l"/>
                <a:tab pos="1655763" algn="l"/>
              </a:tabLst>
              <a:defRPr/>
            </a:pPr>
            <a:r>
              <a:rPr lang="ar-SA" sz="2000" dirty="0"/>
              <a:t>جميع الكميات الفيزيائية (أساسية أو مشتقة) يمكن تقسيمها إلى نوعين، النوع الأول هو الكميات القياسية </a:t>
            </a:r>
            <a:r>
              <a:rPr lang="en-US" sz="2000" i="1" dirty="0"/>
              <a:t>scalar</a:t>
            </a:r>
            <a:r>
              <a:rPr lang="en-US" sz="2000" dirty="0"/>
              <a:t> </a:t>
            </a:r>
            <a:r>
              <a:rPr lang="ar-SA" sz="2000" dirty="0"/>
              <a:t> والنوع الثاني الكمية المتجهة </a:t>
            </a:r>
            <a:r>
              <a:rPr lang="en-US" sz="2000" i="1" dirty="0"/>
              <a:t>vector</a:t>
            </a:r>
            <a:r>
              <a:rPr lang="en-US" sz="2000" dirty="0"/>
              <a:t> </a:t>
            </a:r>
            <a:r>
              <a:rPr lang="ar-SA" sz="2000" dirty="0"/>
              <a:t>. </a:t>
            </a:r>
          </a:p>
          <a:p>
            <a:pPr marL="1201738" lvl="2" indent="-1081088" algn="r" rtl="1" fontAlgn="auto">
              <a:lnSpc>
                <a:spcPct val="170000"/>
              </a:lnSpc>
              <a:spcAft>
                <a:spcPts val="0"/>
              </a:spcAft>
              <a:tabLst>
                <a:tab pos="52388" algn="l"/>
                <a:tab pos="1655763" algn="l"/>
              </a:tabLst>
              <a:defRPr/>
            </a:pPr>
            <a:r>
              <a:rPr lang="ar-SA" sz="2000" dirty="0"/>
              <a:t> </a:t>
            </a:r>
            <a:r>
              <a:rPr lang="ar-SA" sz="2000" b="1" dirty="0"/>
              <a:t>الكمية القياسية</a:t>
            </a:r>
            <a:r>
              <a:rPr lang="ar-SA" sz="2000" dirty="0"/>
              <a:t> يمكن تحديدها بالمقدار </a:t>
            </a:r>
            <a:r>
              <a:rPr lang="en-US" sz="2000" dirty="0"/>
              <a:t>magnitude</a:t>
            </a:r>
            <a:r>
              <a:rPr lang="ar-SA" sz="2000" dirty="0"/>
              <a:t> فقط، مثل أن تقول أن كتلة جسم  </a:t>
            </a:r>
            <a:r>
              <a:rPr lang="en-US" sz="2000" dirty="0"/>
              <a:t> 5kg</a:t>
            </a:r>
            <a:r>
              <a:rPr lang="ar-SA" sz="2000" dirty="0"/>
              <a:t> أو مساحة قطعة مستطيلة </a:t>
            </a:r>
            <a:r>
              <a:rPr lang="en-US" sz="2000" dirty="0"/>
              <a:t>m</a:t>
            </a:r>
            <a:r>
              <a:rPr lang="en-US" sz="2000" baseline="30000" dirty="0"/>
              <a:t>2</a:t>
            </a:r>
            <a:r>
              <a:rPr lang="ar-SA" sz="2000" dirty="0"/>
              <a:t> </a:t>
            </a:r>
            <a:r>
              <a:rPr lang="en-US" sz="2000" dirty="0"/>
              <a:t>30</a:t>
            </a:r>
            <a:r>
              <a:rPr lang="ar-SA" sz="2000" dirty="0"/>
              <a:t> بهذا نكون قد حددنا الكمية الفيزيائية.  أما </a:t>
            </a:r>
            <a:r>
              <a:rPr lang="ar-SA" sz="2000" b="1" dirty="0"/>
              <a:t>الكمية المتجهة</a:t>
            </a:r>
            <a:r>
              <a:rPr lang="ar-SA" sz="2000" dirty="0"/>
              <a:t> تحتاج إلى أن تحدد اتجاهها </a:t>
            </a:r>
            <a:r>
              <a:rPr lang="en-US" sz="2000" dirty="0"/>
              <a:t>direction</a:t>
            </a:r>
            <a:r>
              <a:rPr lang="ar-SA" sz="2000" dirty="0"/>
              <a:t> بالإضافة إلى مقدارها، مثل سرعة الرياح  </a:t>
            </a:r>
            <a:r>
              <a:rPr lang="en-US" sz="2000" dirty="0"/>
              <a:t>10km/h</a:t>
            </a:r>
            <a:r>
              <a:rPr lang="ar-SA" sz="2000" dirty="0"/>
              <a:t> واتجاهها غرباً لاحظ هنا أنه احتجنا لتحديد المقدار أولاً ثم الاتجاه ثانياً</a:t>
            </a:r>
            <a:endParaRPr lang="ar-SA" sz="2000" b="1" dirty="0"/>
          </a:p>
        </p:txBody>
      </p:sp>
      <p:sp>
        <p:nvSpPr>
          <p:cNvPr id="4" name="Text Box 4"/>
          <p:cNvSpPr txBox="1">
            <a:spLocks noChangeArrowheads="1"/>
          </p:cNvSpPr>
          <p:nvPr/>
        </p:nvSpPr>
        <p:spPr bwMode="auto">
          <a:xfrm>
            <a:off x="5791200" y="304800"/>
            <a:ext cx="32004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r" rtl="1">
              <a:spcBef>
                <a:spcPct val="50000"/>
              </a:spcBef>
            </a:pPr>
            <a:r>
              <a:rPr lang="ar-EG" altLang="ar-SA" sz="2400" dirty="0"/>
              <a:t>- المتجهات </a:t>
            </a:r>
            <a:r>
              <a:rPr lang="en-US" altLang="ar-SA" sz="2400" dirty="0"/>
              <a:t>(Vectors) :</a:t>
            </a:r>
          </a:p>
        </p:txBody>
      </p:sp>
    </p:spTree>
    <p:extLst>
      <p:ext uri="{BB962C8B-B14F-4D97-AF65-F5344CB8AC3E}">
        <p14:creationId xmlns:p14="http://schemas.microsoft.com/office/powerpoint/2010/main" val="760761624"/>
      </p:ext>
    </p:extLst>
  </p:cSld>
  <p:clrMapOvr>
    <a:masterClrMapping/>
  </p:clrMapOvr>
  <p:transition spd="med">
    <p:comb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268760"/>
                <a:ext cx="8964488" cy="5509975"/>
              </a:xfrm>
            </p:spPr>
            <p:txBody>
              <a:bodyPr>
                <a:noAutofit/>
              </a:bodyPr>
              <a:lstStyle/>
              <a:p>
                <a:pPr algn="l" rtl="0"/>
                <a:r>
                  <a:rPr lang="en-US" sz="2400" b="1" dirty="0"/>
                  <a:t>Section 3.4 Components of a Vector and Unit Vectors</a:t>
                </a:r>
              </a:p>
              <a:p>
                <a:pPr algn="l" rtl="0"/>
                <a:endParaRPr lang="en-US" sz="2400" b="1" dirty="0"/>
              </a:p>
              <a:p>
                <a:pPr marL="0" indent="0" algn="l" rtl="0">
                  <a:buNone/>
                </a:pPr>
                <a:r>
                  <a:rPr lang="en-US" sz="2400" dirty="0"/>
                  <a:t>Consider the two vectors </a:t>
                </a:r>
                <a14:m>
                  <m:oMath xmlns:m="http://schemas.openxmlformats.org/officeDocument/2006/math">
                    <m:r>
                      <a:rPr lang="en-US" sz="2400">
                        <a:latin typeface="Cambria Math" panose="02040503050406030204" pitchFamily="18" charset="0"/>
                      </a:rPr>
                      <m:t>𝑨</m:t>
                    </m:r>
                    <m:r>
                      <m:rPr>
                        <m:nor/>
                      </m:rPr>
                      <a:rPr lang="en-US" sz="2400">
                        <a:latin typeface="Cambria" panose="02040503050406030204" pitchFamily="18" charset="0"/>
                      </a:rPr>
                      <m:t>=</m:t>
                    </m:r>
                    <m:r>
                      <a:rPr lang="en-US" sz="2400" b="0" i="1" smtClean="0">
                        <a:latin typeface="Cambria Math"/>
                      </a:rPr>
                      <m:t>3</m:t>
                    </m:r>
                    <m:r>
                      <a:rPr lang="en-US" sz="2400" i="1">
                        <a:latin typeface="Cambria Math"/>
                      </a:rPr>
                      <m:t> </m:t>
                    </m:r>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r>
                      <a:rPr lang="en-US" sz="2400" b="0" i="1" smtClean="0">
                        <a:latin typeface="Cambria Math"/>
                      </a:rPr>
                      <m:t>−</m:t>
                    </m:r>
                    <m:r>
                      <a:rPr lang="en-US" sz="2400" b="0" i="1" smtClean="0">
                        <a:latin typeface="Cambria Math"/>
                      </a:rPr>
                      <m:t>2</m:t>
                    </m:r>
                    <m:acc>
                      <m:accPr>
                        <m:chr m:val="̂"/>
                        <m:ctrlPr>
                          <a:rPr lang="en-US" sz="2400" i="1">
                            <a:latin typeface="Cambria Math" panose="02040503050406030204" pitchFamily="18" charset="0"/>
                          </a:rPr>
                        </m:ctrlPr>
                      </m:accPr>
                      <m:e>
                        <m:r>
                          <a:rPr lang="en-US" sz="2400">
                            <a:latin typeface="Cambria Math" panose="02040503050406030204" pitchFamily="18" charset="0"/>
                          </a:rPr>
                          <m:t>𝑗</m:t>
                        </m:r>
                      </m:e>
                    </m:acc>
                  </m:oMath>
                </a14:m>
                <a:r>
                  <a:rPr lang="en-US" sz="2400" dirty="0"/>
                  <a:t> and </a:t>
                </a:r>
                <a14:m>
                  <m:oMath xmlns:m="http://schemas.openxmlformats.org/officeDocument/2006/math">
                    <m:r>
                      <a:rPr lang="en-US" sz="2400" b="1" i="0" smtClean="0">
                        <a:latin typeface="Cambria Math"/>
                      </a:rPr>
                      <m:t>𝐁</m:t>
                    </m:r>
                    <m:r>
                      <m:rPr>
                        <m:nor/>
                      </m:rPr>
                      <a:rPr lang="en-US" sz="2400">
                        <a:latin typeface="Cambria" panose="02040503050406030204" pitchFamily="18" charset="0"/>
                      </a:rPr>
                      <m:t>=</m:t>
                    </m:r>
                    <m:r>
                      <m:rPr>
                        <m:nor/>
                      </m:rPr>
                      <a:rPr lang="en-US" sz="2400" b="0" i="0" smtClean="0">
                        <a:latin typeface="Cambria" panose="02040503050406030204" pitchFamily="18" charset="0"/>
                      </a:rPr>
                      <m:t>−</m:t>
                    </m:r>
                    <m:r>
                      <a:rPr lang="en-US" sz="2400" i="1">
                        <a:latin typeface="Cambria Math"/>
                      </a:rPr>
                      <m:t> </m:t>
                    </m:r>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r>
                      <a:rPr lang="en-US" sz="2400" i="1">
                        <a:latin typeface="Cambria Math"/>
                      </a:rPr>
                      <m:t>−</m:t>
                    </m:r>
                    <m:r>
                      <a:rPr lang="en-US" sz="2400" b="0" i="1" smtClean="0">
                        <a:latin typeface="Cambria Math"/>
                      </a:rPr>
                      <m:t>4</m:t>
                    </m:r>
                    <m:acc>
                      <m:accPr>
                        <m:chr m:val="̂"/>
                        <m:ctrlPr>
                          <a:rPr lang="en-US" sz="2400" i="1">
                            <a:latin typeface="Cambria Math" panose="02040503050406030204" pitchFamily="18" charset="0"/>
                          </a:rPr>
                        </m:ctrlPr>
                      </m:accPr>
                      <m:e>
                        <m:r>
                          <a:rPr lang="en-US" sz="2400">
                            <a:latin typeface="Cambria Math" panose="02040503050406030204" pitchFamily="18" charset="0"/>
                          </a:rPr>
                          <m:t>𝑗</m:t>
                        </m:r>
                      </m:e>
                    </m:acc>
                  </m:oMath>
                </a14:m>
                <a:r>
                  <a:rPr lang="en-US" sz="2400" dirty="0"/>
                  <a:t>. </a:t>
                </a:r>
              </a:p>
              <a:p>
                <a:pPr marL="0" indent="0" algn="l" rtl="0">
                  <a:buNone/>
                </a:pPr>
                <a:r>
                  <a:rPr lang="pt-BR" sz="2400" dirty="0"/>
                  <a:t>Calculate </a:t>
                </a:r>
              </a:p>
              <a:p>
                <a:pPr marL="457200" indent="-457200" algn="l" rtl="0">
                  <a:buAutoNum type="alphaLcParenBoth"/>
                </a:pPr>
                <a:r>
                  <a:rPr lang="pt-BR" sz="2400" b="1" dirty="0"/>
                  <a:t>A </a:t>
                </a:r>
                <a:r>
                  <a:rPr lang="pt-BR" sz="2400" dirty="0"/>
                  <a:t>+ </a:t>
                </a:r>
                <a:r>
                  <a:rPr lang="pt-BR" sz="2400" b="1" dirty="0"/>
                  <a:t>B</a:t>
                </a:r>
                <a:r>
                  <a:rPr lang="pt-BR" sz="2400" dirty="0"/>
                  <a:t>, </a:t>
                </a:r>
              </a:p>
              <a:p>
                <a:pPr marL="0" indent="0" algn="l" rtl="0">
                  <a:buNone/>
                </a:pPr>
                <a:r>
                  <a:rPr lang="pt-BR" sz="2400" dirty="0"/>
                  <a:t>(b) </a:t>
                </a:r>
                <a:r>
                  <a:rPr lang="pt-BR" sz="2400" b="1" dirty="0"/>
                  <a:t>A </a:t>
                </a:r>
                <a:r>
                  <a:rPr lang="pt-BR" sz="2400" dirty="0"/>
                  <a:t>- </a:t>
                </a:r>
                <a:r>
                  <a:rPr lang="pt-BR" sz="2400" b="1" dirty="0"/>
                  <a:t>B</a:t>
                </a:r>
                <a:r>
                  <a:rPr lang="pt-BR" sz="2400" dirty="0"/>
                  <a:t>, </a:t>
                </a:r>
              </a:p>
              <a:p>
                <a:pPr marL="0" indent="0" algn="l" rtl="0">
                  <a:buNone/>
                </a:pPr>
                <a:r>
                  <a:rPr lang="pt-BR" sz="2400" dirty="0"/>
                  <a:t>(c) │</a:t>
                </a:r>
                <a:r>
                  <a:rPr lang="pt-BR" sz="2400" b="1" dirty="0"/>
                  <a:t> A </a:t>
                </a:r>
                <a:r>
                  <a:rPr lang="pt-BR" sz="2400" dirty="0"/>
                  <a:t>+ </a:t>
                </a:r>
                <a:r>
                  <a:rPr lang="pt-BR" sz="2400" b="1" dirty="0"/>
                  <a:t>B </a:t>
                </a:r>
                <a:r>
                  <a:rPr lang="pt-BR" sz="2400" dirty="0"/>
                  <a:t>│, </a:t>
                </a:r>
              </a:p>
              <a:p>
                <a:pPr marL="0" indent="0" algn="l" rtl="0">
                  <a:buNone/>
                </a:pPr>
                <a:r>
                  <a:rPr lang="pt-BR" sz="2400" dirty="0"/>
                  <a:t>(d) │</a:t>
                </a:r>
                <a:r>
                  <a:rPr lang="pt-BR" sz="2400" b="1" dirty="0"/>
                  <a:t> A </a:t>
                </a:r>
                <a:r>
                  <a:rPr lang="pt-BR" sz="2400" dirty="0"/>
                  <a:t>- </a:t>
                </a:r>
                <a:r>
                  <a:rPr lang="pt-BR" sz="2400" b="1" dirty="0"/>
                  <a:t>B </a:t>
                </a:r>
                <a:r>
                  <a:rPr lang="pt-BR" sz="2400" dirty="0"/>
                  <a:t>│, </a:t>
                </a:r>
              </a:p>
              <a:p>
                <a:pPr marL="0" indent="0" algn="l" rtl="0">
                  <a:buNone/>
                </a:pPr>
                <a:r>
                  <a:rPr lang="en-US" sz="2400" dirty="0"/>
                  <a:t>and (e) the directions of </a:t>
                </a:r>
                <a:r>
                  <a:rPr lang="en-US" sz="2400" b="1" dirty="0"/>
                  <a:t>A </a:t>
                </a:r>
                <a:r>
                  <a:rPr lang="en-US" sz="2400" dirty="0"/>
                  <a:t>+ </a:t>
                </a:r>
                <a:r>
                  <a:rPr lang="en-US" sz="2400" b="1" dirty="0"/>
                  <a:t>B </a:t>
                </a:r>
                <a:r>
                  <a:rPr lang="en-US" sz="2400" dirty="0"/>
                  <a:t>and </a:t>
                </a:r>
                <a:r>
                  <a:rPr lang="en-US" sz="2400" b="1" dirty="0"/>
                  <a:t>A </a:t>
                </a:r>
                <a:r>
                  <a:rPr lang="en-US" sz="2400" dirty="0"/>
                  <a:t>– </a:t>
                </a:r>
                <a:r>
                  <a:rPr lang="en-US" sz="2400" b="1" dirty="0"/>
                  <a:t>B</a:t>
                </a:r>
                <a:r>
                  <a:rPr lang="en-US" sz="2400" dirty="0"/>
                  <a:t>.</a:t>
                </a:r>
              </a:p>
              <a:p>
                <a:pPr marL="0" indent="0" algn="l" rtl="0">
                  <a:buNone/>
                </a:pPr>
                <a:r>
                  <a:rPr lang="en-US" sz="2400" b="1" dirty="0"/>
                  <a:t>SOLUTIONS TO PROBLEM:</a:t>
                </a:r>
              </a:p>
              <a:p>
                <a:pPr marL="0" indent="0" algn="l" rtl="0">
                  <a:buNone/>
                </a:pPr>
                <a14:m>
                  <m:oMathPara xmlns:m="http://schemas.openxmlformats.org/officeDocument/2006/math">
                    <m:oMathParaPr>
                      <m:jc m:val="centerGroup"/>
                    </m:oMathParaPr>
                    <m:oMath xmlns:m="http://schemas.openxmlformats.org/officeDocument/2006/math">
                      <m:r>
                        <a:rPr lang="en-US" sz="2400" b="1" i="0" smtClean="0">
                          <a:latin typeface="Cambria Math"/>
                        </a:rPr>
                        <m:t>𝐀</m:t>
                      </m:r>
                      <m:r>
                        <a:rPr lang="en-US" sz="2400" b="0" i="0" smtClean="0">
                          <a:latin typeface="Cambria Math"/>
                        </a:rPr>
                        <m:t>+</m:t>
                      </m:r>
                      <m:r>
                        <a:rPr lang="en-US" sz="2400" b="1" i="0" smtClean="0">
                          <a:latin typeface="Cambria Math"/>
                        </a:rPr>
                        <m:t>𝐁</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m:t>
                          </m:r>
                          <m:r>
                            <a:rPr lang="en-US" sz="2400">
                              <a:latin typeface="Cambria Math" panose="02040503050406030204" pitchFamily="18" charset="0"/>
                            </a:rPr>
                            <m:t>𝐴</m:t>
                          </m:r>
                        </m:e>
                        <m:sub>
                          <m:r>
                            <a:rPr lang="en-US" sz="2400">
                              <a:latin typeface="Cambria Math" panose="02040503050406030204" pitchFamily="18" charset="0"/>
                            </a:rPr>
                            <m:t>𝑥</m:t>
                          </m:r>
                        </m:sub>
                      </m:sSub>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𝐵</m:t>
                          </m:r>
                        </m:e>
                        <m:sub>
                          <m:r>
                            <a:rPr lang="en-US" sz="2400">
                              <a:latin typeface="Cambria Math" panose="02040503050406030204" pitchFamily="18" charset="0"/>
                            </a:rPr>
                            <m:t>𝑥</m:t>
                          </m:r>
                        </m:sub>
                      </m:sSub>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𝐴</m:t>
                              </m:r>
                            </m:e>
                            <m:sub>
                              <m:r>
                                <a:rPr lang="en-US" sz="2400">
                                  <a:latin typeface="Cambria Math" panose="02040503050406030204" pitchFamily="18" charset="0"/>
                                </a:rPr>
                                <m:t>𝑦</m:t>
                              </m:r>
                            </m:sub>
                          </m:sSub>
                          <m:r>
                            <a:rPr lang="en-US" sz="2400">
                              <a:latin typeface="Cambria Math" panose="02040503050406030204" pitchFamily="18" charset="0"/>
                            </a:rPr>
                            <m:t>+</m:t>
                          </m:r>
                          <m:r>
                            <a:rPr lang="en-US" sz="2400">
                              <a:latin typeface="Cambria Math" panose="02040503050406030204" pitchFamily="18" charset="0"/>
                            </a:rPr>
                            <m:t>𝐵</m:t>
                          </m:r>
                        </m:e>
                        <m:sub>
                          <m:r>
                            <a:rPr lang="en-US" sz="2400">
                              <a:latin typeface="Cambria Math" panose="02040503050406030204" pitchFamily="18" charset="0"/>
                            </a:rPr>
                            <m:t>𝑦</m:t>
                          </m:r>
                        </m:sub>
                      </m:sSub>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𝑗</m:t>
                          </m:r>
                        </m:e>
                      </m:acc>
                    </m:oMath>
                  </m:oMathPara>
                </a14:m>
                <a:endParaRPr lang="en-US" sz="2400" dirty="0"/>
              </a:p>
              <a:p>
                <a:pPr marL="0" indent="0" algn="l" rtl="0">
                  <a:buNone/>
                </a:pPr>
                <a14:m>
                  <m:oMathPara xmlns:m="http://schemas.openxmlformats.org/officeDocument/2006/math">
                    <m:oMathParaPr>
                      <m:jc m:val="centerGroup"/>
                    </m:oMathParaPr>
                    <m:oMath xmlns:m="http://schemas.openxmlformats.org/officeDocument/2006/math">
                      <m:r>
                        <a:rPr lang="en-US" sz="2400" b="1">
                          <a:latin typeface="Cambria Math"/>
                        </a:rPr>
                        <m:t>𝐀</m:t>
                      </m:r>
                      <m:r>
                        <a:rPr lang="en-US" sz="2400" b="1" i="0" smtClean="0">
                          <a:latin typeface="Cambria Math"/>
                        </a:rPr>
                        <m:t>−</m:t>
                      </m:r>
                      <m:r>
                        <a:rPr lang="en-US" sz="2400" b="1">
                          <a:latin typeface="Cambria Math"/>
                        </a:rPr>
                        <m:t>𝐁</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m:t>
                          </m:r>
                          <m:r>
                            <a:rPr lang="en-US" sz="2400">
                              <a:latin typeface="Cambria Math" panose="02040503050406030204" pitchFamily="18" charset="0"/>
                            </a:rPr>
                            <m:t>𝐴</m:t>
                          </m:r>
                        </m:e>
                        <m:sub>
                          <m:r>
                            <a:rPr lang="en-US" sz="2400">
                              <a:latin typeface="Cambria Math" panose="02040503050406030204" pitchFamily="18" charset="0"/>
                            </a:rPr>
                            <m:t>𝑥</m:t>
                          </m:r>
                        </m:sub>
                      </m:sSub>
                      <m:r>
                        <a:rPr lang="en-US" sz="2400">
                          <a:latin typeface="Cambria Math"/>
                        </a:rPr>
                        <m:t>−</m:t>
                      </m:r>
                      <m:sSub>
                        <m:sSubPr>
                          <m:ctrlPr>
                            <a:rPr lang="en-US" sz="2400" i="1">
                              <a:latin typeface="Cambria Math" panose="02040503050406030204" pitchFamily="18" charset="0"/>
                            </a:rPr>
                          </m:ctrlPr>
                        </m:sSubPr>
                        <m:e>
                          <m:r>
                            <a:rPr lang="en-US" sz="2400">
                              <a:latin typeface="Cambria Math" panose="02040503050406030204" pitchFamily="18" charset="0"/>
                            </a:rPr>
                            <m:t>𝐵</m:t>
                          </m:r>
                        </m:e>
                        <m:sub>
                          <m:r>
                            <a:rPr lang="en-US" sz="2400">
                              <a:latin typeface="Cambria Math" panose="02040503050406030204" pitchFamily="18" charset="0"/>
                            </a:rPr>
                            <m:t>𝑥</m:t>
                          </m:r>
                        </m:sub>
                      </m:sSub>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𝑖</m:t>
                          </m:r>
                        </m:e>
                      </m:acc>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𝐴</m:t>
                              </m:r>
                            </m:e>
                            <m:sub>
                              <m:r>
                                <a:rPr lang="en-US" sz="2400">
                                  <a:latin typeface="Cambria Math" panose="02040503050406030204" pitchFamily="18" charset="0"/>
                                </a:rPr>
                                <m:t>𝑦</m:t>
                              </m:r>
                            </m:sub>
                          </m:sSub>
                          <m:r>
                            <a:rPr lang="en-US" sz="2400">
                              <a:latin typeface="Cambria Math"/>
                            </a:rPr>
                            <m:t>−</m:t>
                          </m:r>
                          <m:r>
                            <a:rPr lang="en-US" sz="2400">
                              <a:latin typeface="Cambria Math" panose="02040503050406030204" pitchFamily="18" charset="0"/>
                            </a:rPr>
                            <m:t>𝐵</m:t>
                          </m:r>
                        </m:e>
                        <m:sub>
                          <m:r>
                            <a:rPr lang="en-US" sz="2400">
                              <a:latin typeface="Cambria Math" panose="02040503050406030204" pitchFamily="18" charset="0"/>
                            </a:rPr>
                            <m:t>𝑦</m:t>
                          </m:r>
                        </m:sub>
                      </m:sSub>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𝑗</m:t>
                          </m:r>
                        </m:e>
                      </m:acc>
                    </m:oMath>
                  </m:oMathPara>
                </a14:m>
                <a:endParaRPr lang="en-US" sz="2400" dirty="0"/>
              </a:p>
              <a:p>
                <a:pPr marL="0" indent="0" algn="l" rtl="0">
                  <a:buNone/>
                </a:pPr>
                <a14:m>
                  <m:oMathPara xmlns:m="http://schemas.openxmlformats.org/officeDocument/2006/math">
                    <m:oMathParaPr>
                      <m:jc m:val="centerGroup"/>
                    </m:oMathParaPr>
                    <m:oMath xmlns:m="http://schemas.openxmlformats.org/officeDocument/2006/math">
                      <m:r>
                        <m:rPr>
                          <m:nor/>
                        </m:rPr>
                        <a:rPr lang="pt-BR" sz="1400" dirty="0"/>
                        <m:t>│</m:t>
                      </m:r>
                      <m:r>
                        <m:rPr>
                          <m:nor/>
                        </m:rPr>
                        <a:rPr lang="pt-BR" sz="1400" b="1" dirty="0"/>
                        <m:t> </m:t>
                      </m:r>
                      <m:r>
                        <m:rPr>
                          <m:nor/>
                        </m:rPr>
                        <a:rPr lang="pt-BR" sz="1400" b="1" dirty="0"/>
                        <m:t>A</m:t>
                      </m:r>
                      <m:r>
                        <m:rPr>
                          <m:nor/>
                        </m:rPr>
                        <a:rPr lang="pt-BR" sz="1400" b="1" dirty="0"/>
                        <m:t> </m:t>
                      </m:r>
                      <m:r>
                        <m:rPr>
                          <m:nor/>
                        </m:rPr>
                        <a:rPr lang="pt-BR" sz="1400" dirty="0"/>
                        <m:t>+ </m:t>
                      </m:r>
                      <m:r>
                        <m:rPr>
                          <m:nor/>
                        </m:rPr>
                        <a:rPr lang="pt-BR" sz="1400" b="1" dirty="0"/>
                        <m:t>B</m:t>
                      </m:r>
                      <m:r>
                        <m:rPr>
                          <m:nor/>
                        </m:rPr>
                        <a:rPr lang="pt-BR" sz="1400" b="1" dirty="0"/>
                        <m:t> </m:t>
                      </m:r>
                      <m:r>
                        <m:rPr>
                          <m:nor/>
                        </m:rPr>
                        <a:rPr lang="pt-BR" sz="1400" dirty="0"/>
                        <m:t>│</m:t>
                      </m:r>
                      <m:r>
                        <m:rPr>
                          <m:nor/>
                        </m:rPr>
                        <a:rPr lang="en-US" sz="1400" b="0" i="0" dirty="0" smtClean="0"/>
                        <m:t>=</m:t>
                      </m:r>
                      <m:rad>
                        <m:radPr>
                          <m:degHide m:val="on"/>
                          <m:ctrlPr>
                            <a:rPr lang="pt-BR" sz="1400" i="1" dirty="0">
                              <a:latin typeface="Cambria Math" panose="02040503050406030204" pitchFamily="18" charset="0"/>
                            </a:rPr>
                          </m:ctrlPr>
                        </m:radPr>
                        <m:deg/>
                        <m:e>
                          <m:sSup>
                            <m:sSupPr>
                              <m:ctrlPr>
                                <a:rPr lang="pt-BR" sz="1400" i="1" dirty="0">
                                  <a:latin typeface="Cambria Math" panose="02040503050406030204" pitchFamily="18" charset="0"/>
                                </a:rPr>
                              </m:ctrlPr>
                            </m:sSupPr>
                            <m:e>
                              <m:sSub>
                                <m:sSubPr>
                                  <m:ctrlPr>
                                    <a:rPr lang="en-US" sz="1600" i="1">
                                      <a:latin typeface="Cambria Math" panose="02040503050406030204" pitchFamily="18" charset="0"/>
                                    </a:rPr>
                                  </m:ctrlPr>
                                </m:sSubPr>
                                <m:e>
                                  <m:r>
                                    <a:rPr lang="en-US" sz="1600">
                                      <a:latin typeface="Cambria Math" panose="02040503050406030204" pitchFamily="18" charset="0"/>
                                    </a:rPr>
                                    <m:t>(</m:t>
                                  </m:r>
                                  <m:r>
                                    <a:rPr lang="en-US" sz="1600">
                                      <a:latin typeface="Cambria Math" panose="02040503050406030204" pitchFamily="18" charset="0"/>
                                    </a:rPr>
                                    <m:t>𝐴</m:t>
                                  </m:r>
                                </m:e>
                                <m:sub>
                                  <m:r>
                                    <a:rPr lang="en-US" sz="1600">
                                      <a:latin typeface="Cambria Math" panose="02040503050406030204" pitchFamily="18" charset="0"/>
                                    </a:rPr>
                                    <m:t>𝑥</m:t>
                                  </m:r>
                                </m:sub>
                              </m:sSub>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a:latin typeface="Cambria Math" panose="02040503050406030204" pitchFamily="18" charset="0"/>
                                    </a:rPr>
                                    <m:t>𝐵</m:t>
                                  </m:r>
                                </m:e>
                                <m:sub>
                                  <m:r>
                                    <a:rPr lang="en-US" sz="1600">
                                      <a:latin typeface="Cambria Math" panose="02040503050406030204" pitchFamily="18" charset="0"/>
                                    </a:rPr>
                                    <m:t>𝑥</m:t>
                                  </m:r>
                                </m:sub>
                              </m:sSub>
                              <m:r>
                                <a:rPr lang="en-US" sz="1600">
                                  <a:latin typeface="Cambria Math" panose="02040503050406030204" pitchFamily="18" charset="0"/>
                                </a:rPr>
                                <m:t>)</m:t>
                              </m:r>
                              <m:r>
                                <a:rPr lang="en-US" sz="1600" i="1" smtClean="0">
                                  <a:latin typeface="Cambria Math"/>
                                </a:rPr>
                                <m:t> </m:t>
                              </m:r>
                            </m:e>
                            <m:sup>
                              <m:r>
                                <a:rPr lang="en-US" sz="1400" b="0" i="1" dirty="0" smtClean="0">
                                  <a:latin typeface="Cambria Math"/>
                                </a:rPr>
                                <m:t>2</m:t>
                              </m:r>
                            </m:sup>
                          </m:sSup>
                          <m:r>
                            <a:rPr lang="en-US" sz="1400" i="1" dirty="0">
                              <a:latin typeface="Cambria Math"/>
                            </a:rPr>
                            <m:t>+</m:t>
                          </m:r>
                          <m:sSup>
                            <m:sSupPr>
                              <m:ctrlPr>
                                <a:rPr lang="en-US" sz="1400" i="1" dirty="0">
                                  <a:latin typeface="Cambria Math" panose="02040503050406030204" pitchFamily="18" charset="0"/>
                                </a:rPr>
                              </m:ctrlPr>
                            </m:sSupPr>
                            <m:e>
                              <m:sSub>
                                <m:sSubPr>
                                  <m:ctrlPr>
                                    <a:rPr lang="en-US" sz="1800" i="1">
                                      <a:latin typeface="Cambria Math" panose="02040503050406030204" pitchFamily="18" charset="0"/>
                                    </a:rPr>
                                  </m:ctrlPr>
                                </m:sSubPr>
                                <m:e>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a:latin typeface="Cambria Math" panose="02040503050406030204" pitchFamily="18" charset="0"/>
                                        </a:rPr>
                                        <m:t>𝐴</m:t>
                                      </m:r>
                                    </m:e>
                                    <m:sub>
                                      <m:r>
                                        <a:rPr lang="en-US" sz="1800">
                                          <a:latin typeface="Cambria Math" panose="02040503050406030204" pitchFamily="18" charset="0"/>
                                        </a:rPr>
                                        <m:t>𝑦</m:t>
                                      </m:r>
                                    </m:sub>
                                  </m:sSub>
                                  <m:r>
                                    <a:rPr lang="en-US" sz="1800">
                                      <a:latin typeface="Cambria Math" panose="02040503050406030204" pitchFamily="18" charset="0"/>
                                    </a:rPr>
                                    <m:t>+</m:t>
                                  </m:r>
                                  <m:r>
                                    <a:rPr lang="en-US" sz="1800">
                                      <a:latin typeface="Cambria Math" panose="02040503050406030204" pitchFamily="18" charset="0"/>
                                    </a:rPr>
                                    <m:t>𝐵</m:t>
                                  </m:r>
                                </m:e>
                                <m:sub>
                                  <m:r>
                                    <a:rPr lang="en-US" sz="1800">
                                      <a:latin typeface="Cambria Math" panose="02040503050406030204" pitchFamily="18" charset="0"/>
                                    </a:rPr>
                                    <m:t>𝑦</m:t>
                                  </m:r>
                                </m:sub>
                              </m:sSub>
                              <m:r>
                                <a:rPr lang="en-US" sz="1800">
                                  <a:latin typeface="Cambria Math" panose="02040503050406030204" pitchFamily="18" charset="0"/>
                                </a:rPr>
                                <m:t>)</m:t>
                              </m:r>
                            </m:e>
                            <m:sup>
                              <m:r>
                                <a:rPr lang="en-US" sz="1400" b="0" i="1" dirty="0" smtClean="0">
                                  <a:latin typeface="Cambria Math"/>
                                </a:rPr>
                                <m:t>2</m:t>
                              </m:r>
                            </m:sup>
                          </m:sSup>
                        </m:e>
                      </m:rad>
                    </m:oMath>
                  </m:oMathPara>
                </a14:m>
                <a:endParaRPr lang="en-US" sz="2000" dirty="0"/>
              </a:p>
              <a:p>
                <a:pPr marL="0" indent="0">
                  <a:buNone/>
                </a:pPr>
                <a:endParaRPr lang="en-US" sz="2400" i="1" dirty="0">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0">
                <a:blip r:embed="rId2"/>
                <a:stretch>
                  <a:fillRect l="-1020" t="-774" b="-2212"/>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20</a:t>
            </a:fld>
            <a:endParaRPr lang="en-US" dirty="0"/>
          </a:p>
        </p:txBody>
      </p:sp>
    </p:spTree>
    <p:extLst>
      <p:ext uri="{BB962C8B-B14F-4D97-AF65-F5344CB8AC3E}">
        <p14:creationId xmlns:p14="http://schemas.microsoft.com/office/powerpoint/2010/main" val="2646454454"/>
      </p:ext>
    </p:extLst>
  </p:cSld>
  <p:clrMapOvr>
    <a:masterClrMapping/>
  </p:clrMapOvr>
  <p:transition spd="med">
    <p:comb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009650"/>
            <a:ext cx="7924800" cy="5010150"/>
          </a:xfrm>
          <a:prstGeom prst="rect">
            <a:avLst/>
          </a:prstGeom>
          <a:noFill/>
        </p:spPr>
        <p:txBody>
          <a:bodyPr>
            <a:spAutoFit/>
          </a:bodyPr>
          <a:lstStyle/>
          <a:p>
            <a:pPr algn="just" rtl="1" fontAlgn="auto">
              <a:lnSpc>
                <a:spcPct val="150000"/>
              </a:lnSpc>
              <a:spcBef>
                <a:spcPts val="0"/>
              </a:spcBef>
              <a:spcAft>
                <a:spcPts val="0"/>
              </a:spcAft>
              <a:defRPr/>
            </a:pPr>
            <a:r>
              <a:rPr lang="ar-SA" sz="2400" dirty="0">
                <a:latin typeface="+mn-lt"/>
                <a:cs typeface="+mn-cs"/>
              </a:rPr>
              <a:t>يوجد نوعين من الضرب للمتجهات:</a:t>
            </a:r>
          </a:p>
          <a:p>
            <a:pPr algn="just" rtl="1" fontAlgn="auto">
              <a:lnSpc>
                <a:spcPct val="150000"/>
              </a:lnSpc>
              <a:spcBef>
                <a:spcPts val="0"/>
              </a:spcBef>
              <a:spcAft>
                <a:spcPts val="0"/>
              </a:spcAft>
              <a:buFontTx/>
              <a:buChar char="-"/>
              <a:defRPr/>
            </a:pPr>
            <a:r>
              <a:rPr lang="ar-SA" sz="2400" dirty="0">
                <a:latin typeface="+mn-lt"/>
                <a:cs typeface="+mn-cs"/>
              </a:rPr>
              <a:t>النوع الأول يسمى </a:t>
            </a:r>
            <a:r>
              <a:rPr lang="ar-SA" sz="2400" b="1" dirty="0">
                <a:solidFill>
                  <a:srgbClr val="FF0000"/>
                </a:solidFill>
                <a:latin typeface="+mn-lt"/>
                <a:cs typeface="+mn-cs"/>
              </a:rPr>
              <a:t>الضرب القياسي </a:t>
            </a:r>
            <a:r>
              <a:rPr lang="ar-SA" sz="2400" dirty="0">
                <a:latin typeface="+mn-lt"/>
                <a:cs typeface="+mn-cs"/>
              </a:rPr>
              <a:t>لان حاصل ضرب متجهين يعطي كمية قياسية مثل حاصل ضرب متجه القوة في متجهة الإزاحة يكون الناتج الشغل وهو كمية قياسية، </a:t>
            </a:r>
          </a:p>
          <a:p>
            <a:pPr algn="just" rtl="1" fontAlgn="auto">
              <a:lnSpc>
                <a:spcPct val="150000"/>
              </a:lnSpc>
              <a:spcBef>
                <a:spcPts val="0"/>
              </a:spcBef>
              <a:spcAft>
                <a:spcPts val="0"/>
              </a:spcAft>
              <a:buFontTx/>
              <a:buChar char="-"/>
              <a:defRPr/>
            </a:pPr>
            <a:r>
              <a:rPr lang="ar-SA" sz="2400" dirty="0">
                <a:latin typeface="+mn-lt"/>
                <a:cs typeface="+mn-cs"/>
              </a:rPr>
              <a:t>والنوع الثاني هو </a:t>
            </a:r>
            <a:r>
              <a:rPr lang="ar-SA" sz="2400" b="1" dirty="0">
                <a:solidFill>
                  <a:srgbClr val="FF0000"/>
                </a:solidFill>
                <a:latin typeface="+mn-lt"/>
                <a:cs typeface="+mn-cs"/>
              </a:rPr>
              <a:t>الضرب </a:t>
            </a:r>
            <a:r>
              <a:rPr lang="ar-SA" sz="2400" b="1" dirty="0" err="1">
                <a:solidFill>
                  <a:srgbClr val="FF0000"/>
                </a:solidFill>
                <a:latin typeface="+mn-lt"/>
                <a:cs typeface="+mn-cs"/>
              </a:rPr>
              <a:t>الاتجاهي</a:t>
            </a:r>
            <a:r>
              <a:rPr lang="ar-SA" sz="2400" b="1" dirty="0">
                <a:solidFill>
                  <a:srgbClr val="FF0000"/>
                </a:solidFill>
                <a:latin typeface="+mn-lt"/>
                <a:cs typeface="+mn-cs"/>
              </a:rPr>
              <a:t> </a:t>
            </a:r>
            <a:r>
              <a:rPr lang="ar-SA" sz="2400" dirty="0">
                <a:latin typeface="+mn-lt"/>
                <a:cs typeface="+mn-cs"/>
              </a:rPr>
              <a:t>وذلك لان حاصل ضرب متجهين ينتج عنه متجه ثالث يكون اتجاهه عمودي على المستوى الذي يحوي المتجهين الآخرين مثل متجه سرعة جسم مشحون في متجه المجال المغناطيسي ينتج عنه متجه قوة مغناطيسية</a:t>
            </a:r>
            <a:r>
              <a:rPr lang="en-US" sz="2400" dirty="0">
                <a:latin typeface="+mn-lt"/>
                <a:cs typeface="+mn-cs"/>
              </a:rPr>
              <a:t>.</a:t>
            </a:r>
          </a:p>
          <a:p>
            <a:pPr algn="r" fontAlgn="auto">
              <a:lnSpc>
                <a:spcPct val="150000"/>
              </a:lnSpc>
              <a:spcBef>
                <a:spcPts val="0"/>
              </a:spcBef>
              <a:spcAft>
                <a:spcPts val="0"/>
              </a:spcAft>
              <a:defRPr/>
            </a:pPr>
            <a:r>
              <a:rPr lang="ar-SA" sz="2400" dirty="0">
                <a:latin typeface="+mn-lt"/>
                <a:cs typeface="+mn-cs"/>
              </a:rPr>
              <a:t>ينتج من الضرب القياسي كمية قياسية وينتج من الضرب </a:t>
            </a:r>
            <a:r>
              <a:rPr lang="ar-SA" sz="2400" dirty="0" err="1">
                <a:latin typeface="+mn-lt"/>
                <a:cs typeface="+mn-cs"/>
              </a:rPr>
              <a:t>الإتجاهي</a:t>
            </a:r>
            <a:r>
              <a:rPr lang="ar-SA" sz="2400" dirty="0">
                <a:latin typeface="+mn-lt"/>
                <a:cs typeface="+mn-cs"/>
              </a:rPr>
              <a:t> كمية متجهة</a:t>
            </a:r>
            <a:endParaRPr lang="en-US" sz="2400" dirty="0">
              <a:latin typeface="+mn-lt"/>
              <a:cs typeface="+mn-cs"/>
            </a:endParaRPr>
          </a:p>
        </p:txBody>
      </p:sp>
      <p:sp>
        <p:nvSpPr>
          <p:cNvPr id="37891" name="Rectangle 2"/>
          <p:cNvSpPr>
            <a:spLocks noChangeArrowheads="1"/>
          </p:cNvSpPr>
          <p:nvPr/>
        </p:nvSpPr>
        <p:spPr bwMode="auto">
          <a:xfrm>
            <a:off x="914400" y="238125"/>
            <a:ext cx="7550150" cy="523875"/>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a:r>
              <a:rPr lang="ar-SA" altLang="ar-SA" sz="2800" b="1">
                <a:solidFill>
                  <a:srgbClr val="FF0000"/>
                </a:solidFill>
              </a:rPr>
              <a:t>ضرب المتجهات      </a:t>
            </a:r>
            <a:r>
              <a:rPr lang="en-GB" altLang="ar-SA" sz="2400" b="1">
                <a:solidFill>
                  <a:srgbClr val="FF0000"/>
                </a:solidFill>
              </a:rPr>
              <a:t>Prod</a:t>
            </a:r>
            <a:r>
              <a:rPr lang="en-US" altLang="ar-SA" sz="2400" b="1">
                <a:solidFill>
                  <a:srgbClr val="FF0000"/>
                </a:solidFill>
              </a:rPr>
              <a:t>uct of a vector</a:t>
            </a:r>
            <a:endParaRPr lang="en-US" altLang="ar-SA" sz="2400">
              <a:solidFill>
                <a:srgbClr val="FF0000"/>
              </a:solidFill>
            </a:endParaRPr>
          </a:p>
        </p:txBody>
      </p:sp>
    </p:spTree>
    <p:extLst>
      <p:ext uri="{BB962C8B-B14F-4D97-AF65-F5344CB8AC3E}">
        <p14:creationId xmlns:p14="http://schemas.microsoft.com/office/powerpoint/2010/main" val="1437023714"/>
      </p:ext>
    </p:extLst>
  </p:cSld>
  <p:clrMapOvr>
    <a:masterClrMapping/>
  </p:clrMapOvr>
  <p:transition spd="med">
    <p:comb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46112" y="228600"/>
            <a:ext cx="853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a:lnSpc>
                <a:spcPct val="150000"/>
              </a:lnSpc>
            </a:pPr>
            <a:r>
              <a:rPr lang="ar-SA" altLang="ar-SA" sz="2000" b="1" dirty="0">
                <a:solidFill>
                  <a:srgbClr val="FF0000"/>
                </a:solidFill>
              </a:rPr>
              <a:t>الضرب القياسي</a:t>
            </a:r>
            <a:r>
              <a:rPr lang="en-US" altLang="ar-SA" sz="2000" b="1" dirty="0">
                <a:solidFill>
                  <a:srgbClr val="FF0000"/>
                </a:solidFill>
              </a:rPr>
              <a:t> </a:t>
            </a:r>
            <a:r>
              <a:rPr lang="ar-SA" altLang="ar-SA" sz="2000" b="1" dirty="0">
                <a:solidFill>
                  <a:srgbClr val="FF0000"/>
                </a:solidFill>
              </a:rPr>
              <a:t>     </a:t>
            </a:r>
            <a:r>
              <a:rPr lang="en-US" altLang="ar-SA" sz="2000" b="1" dirty="0">
                <a:solidFill>
                  <a:srgbClr val="FF0000"/>
                </a:solidFill>
              </a:rPr>
              <a:t>The scalar product</a:t>
            </a:r>
            <a:r>
              <a:rPr lang="ar-SA" altLang="ar-SA" b="1" dirty="0"/>
              <a:t>:</a:t>
            </a:r>
          </a:p>
          <a:p>
            <a:pPr algn="r" rtl="1">
              <a:lnSpc>
                <a:spcPct val="150000"/>
              </a:lnSpc>
            </a:pPr>
            <a:r>
              <a:rPr lang="ar-SA" altLang="ar-SA" b="1" dirty="0"/>
              <a:t>يعرف الضرب القياسي </a:t>
            </a:r>
            <a:r>
              <a:rPr lang="en-GB" altLang="ar-SA" b="1" dirty="0"/>
              <a:t>scalar product</a:t>
            </a:r>
            <a:r>
              <a:rPr lang="ar-SA" altLang="ar-SA" b="1" dirty="0"/>
              <a:t> بالضرب النقطي </a:t>
            </a:r>
            <a:r>
              <a:rPr lang="en-GB" altLang="ar-SA" b="1" dirty="0"/>
              <a:t>dot product</a:t>
            </a:r>
            <a:r>
              <a:rPr lang="ar-SA" altLang="ar-SA" b="1" dirty="0"/>
              <a:t> وتكون نتيجة الضرب القياسي لمتجهين كمية قياسية، </a:t>
            </a:r>
            <a:endParaRPr lang="en-US" altLang="ar-SA" b="1" dirty="0"/>
          </a:p>
        </p:txBody>
      </p:sp>
      <p:pic>
        <p:nvPicPr>
          <p:cNvPr id="38915" name="Picture 2" descr="lect%2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95400"/>
            <a:ext cx="2819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ChangeArrowheads="1"/>
          </p:cNvSpPr>
          <p:nvPr/>
        </p:nvSpPr>
        <p:spPr bwMode="auto">
          <a:xfrm>
            <a:off x="955104" y="2362200"/>
            <a:ext cx="81534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a:lnSpc>
                <a:spcPct val="150000"/>
              </a:lnSpc>
            </a:pPr>
            <a:r>
              <a:rPr lang="ar-SA" altLang="ar-SA" sz="2000" b="1" dirty="0"/>
              <a:t>وتكون هذه القيمة موجبة إذا كانت الزاوية المحصورة بين المتجهين بين </a:t>
            </a:r>
            <a:r>
              <a:rPr lang="en-US" altLang="ar-SA" sz="2000" b="1" dirty="0"/>
              <a:t>0</a:t>
            </a:r>
            <a:r>
              <a:rPr lang="ar-SA" altLang="ar-SA" sz="2000" b="1" dirty="0"/>
              <a:t> و </a:t>
            </a:r>
            <a:r>
              <a:rPr lang="en-US" altLang="ar-SA" sz="2000" b="1" dirty="0"/>
              <a:t>90</a:t>
            </a:r>
            <a:r>
              <a:rPr lang="ar-SA" altLang="ar-SA" sz="2000" b="1" dirty="0"/>
              <a:t> درجة وتكون النتيجة سالبة إذا كانت الزاوية المحصورة بين المتجهين بين </a:t>
            </a:r>
            <a:r>
              <a:rPr lang="en-US" altLang="ar-SA" sz="2000" b="1" dirty="0"/>
              <a:t>90</a:t>
            </a:r>
            <a:r>
              <a:rPr lang="ar-SA" altLang="ar-SA" sz="2000" b="1" dirty="0"/>
              <a:t> و </a:t>
            </a:r>
            <a:r>
              <a:rPr lang="en-US" altLang="ar-SA" sz="2000" b="1" dirty="0"/>
              <a:t>180</a:t>
            </a:r>
            <a:r>
              <a:rPr lang="ar-SA" altLang="ar-SA" sz="2000" b="1" dirty="0"/>
              <a:t> درجة وتساوي صفراً إذا كانت الزاوية </a:t>
            </a:r>
            <a:r>
              <a:rPr lang="en-US" altLang="ar-SA" sz="2000" b="1" dirty="0"/>
              <a:t>90</a:t>
            </a:r>
            <a:r>
              <a:rPr lang="ar-SA" altLang="ar-SA" sz="2000" b="1" dirty="0"/>
              <a:t>.</a:t>
            </a:r>
            <a:endParaRPr lang="en-US" altLang="ar-SA" sz="2000" b="1" dirty="0"/>
          </a:p>
        </p:txBody>
      </p:sp>
      <p:pic>
        <p:nvPicPr>
          <p:cNvPr id="38917" name="Picture 3" descr="2006-03-11_23-39-58-8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559" y="4277072"/>
            <a:ext cx="3984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073686"/>
      </p:ext>
    </p:extLst>
  </p:cSld>
  <p:clrMapOvr>
    <a:masterClrMapping/>
  </p:clrMapOvr>
  <p:transition spd="med">
    <p:comb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ect%2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7501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ChangeArrowheads="1"/>
          </p:cNvSpPr>
          <p:nvPr/>
        </p:nvSpPr>
        <p:spPr bwMode="auto">
          <a:xfrm>
            <a:off x="1752600" y="228600"/>
            <a:ext cx="708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a:r>
              <a:rPr lang="ar-SA" altLang="ar-SA" sz="2000" b="1"/>
              <a:t>يمكن إيجاد قيمة الضرب القياسي لمتجهين باستخدام مركبات كل متجه كما يلي</a:t>
            </a:r>
            <a:r>
              <a:rPr lang="en-US" altLang="ar-SA" sz="2000" b="1"/>
              <a:t>:</a:t>
            </a:r>
          </a:p>
        </p:txBody>
      </p:sp>
      <p:pic>
        <p:nvPicPr>
          <p:cNvPr id="39940" name="Picture 3" descr="lect%2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09600"/>
            <a:ext cx="46132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960966"/>
      </p:ext>
    </p:extLst>
  </p:cSld>
  <p:clrMapOvr>
    <a:masterClrMapping/>
  </p:clrMapOvr>
  <p:transition spd="med">
    <p:comb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lect%2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
            <a:ext cx="77724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460061"/>
      </p:ext>
    </p:extLst>
  </p:cSld>
  <p:clrMapOvr>
    <a:masterClrMapping/>
  </p:clrMapOvr>
  <p:transition spd="med">
    <p:comb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381000" y="304800"/>
            <a:ext cx="8458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a:lnSpc>
                <a:spcPct val="150000"/>
              </a:lnSpc>
            </a:pPr>
            <a:r>
              <a:rPr lang="ar-SA" altLang="ar-SA" sz="2000" b="1">
                <a:solidFill>
                  <a:srgbClr val="FF0000"/>
                </a:solidFill>
              </a:rPr>
              <a:t>الضرب الاتجاهي    </a:t>
            </a:r>
            <a:r>
              <a:rPr lang="en-US" altLang="ar-SA" sz="2000" b="1">
                <a:solidFill>
                  <a:srgbClr val="FF0000"/>
                </a:solidFill>
              </a:rPr>
              <a:t> </a:t>
            </a:r>
            <a:r>
              <a:rPr lang="en-US" altLang="ar-SA" sz="2000" b="1"/>
              <a:t>The vector product</a:t>
            </a:r>
          </a:p>
          <a:p>
            <a:pPr algn="r">
              <a:lnSpc>
                <a:spcPct val="150000"/>
              </a:lnSpc>
            </a:pPr>
            <a:r>
              <a:rPr lang="ar-SA" altLang="ar-SA" sz="2000" b="1"/>
              <a:t>يعرف الضرب الاتجاهي </a:t>
            </a:r>
            <a:r>
              <a:rPr lang="en-GB" altLang="ar-SA" sz="2000" b="1" i="1"/>
              <a:t>vector product</a:t>
            </a:r>
            <a:r>
              <a:rPr lang="ar-SA" altLang="ar-SA" sz="2000" b="1"/>
              <a:t> بـ </a:t>
            </a:r>
            <a:r>
              <a:rPr lang="en-GB" altLang="ar-SA" sz="2000" b="1" i="1"/>
              <a:t>cross product</a:t>
            </a:r>
            <a:r>
              <a:rPr lang="ar-SA" altLang="ar-SA" sz="2000" b="1"/>
              <a:t> وتكون نتيجة الضرب الاتجاهي لمتجهين كمية متجهة.  كما في الشكل التالي:</a:t>
            </a:r>
            <a:endParaRPr lang="en-US" altLang="ar-SA" sz="2000" b="1"/>
          </a:p>
        </p:txBody>
      </p:sp>
      <p:pic>
        <p:nvPicPr>
          <p:cNvPr id="41987" name="Picture 2" descr="2006-03-11_23-42-07-7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35464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3" descr="lect%2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792288"/>
            <a:ext cx="4941888"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4"/>
          <p:cNvSpPr>
            <a:spLocks noChangeArrowheads="1"/>
          </p:cNvSpPr>
          <p:nvPr/>
        </p:nvSpPr>
        <p:spPr bwMode="auto">
          <a:xfrm>
            <a:off x="3505200" y="2971800"/>
            <a:ext cx="510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a:r>
              <a:rPr lang="ar-SA" altLang="ar-SA" sz="2000" b="1"/>
              <a:t>لايجاد قيمة حاصل الضرب نستعين بالحقيقة المتمثلة في أن الزاوية بين المتجهات </a:t>
            </a:r>
            <a:r>
              <a:rPr lang="en-US" altLang="ar-SA" sz="2000" b="1" i="1"/>
              <a:t>i</a:t>
            </a:r>
            <a:r>
              <a:rPr lang="en-US" altLang="ar-SA" sz="2000" b="1"/>
              <a:t>, </a:t>
            </a:r>
            <a:r>
              <a:rPr lang="en-US" altLang="ar-SA" sz="2000" b="1" i="1"/>
              <a:t>j</a:t>
            </a:r>
            <a:r>
              <a:rPr lang="en-US" altLang="ar-SA" sz="2000" b="1"/>
              <a:t> , </a:t>
            </a:r>
            <a:r>
              <a:rPr lang="en-US" altLang="ar-SA" sz="2000" b="1" i="1"/>
              <a:t>k</a:t>
            </a:r>
            <a:r>
              <a:rPr lang="en-US" altLang="ar-SA" sz="2000" b="1"/>
              <a:t> </a:t>
            </a:r>
            <a:r>
              <a:rPr lang="ar-SA" altLang="ar-SA" sz="2000" b="1"/>
              <a:t>هي 90</a:t>
            </a:r>
            <a:r>
              <a:rPr lang="en-US" altLang="ar-SA" sz="2000" b="1" baseline="30000"/>
              <a:t>o</a:t>
            </a:r>
            <a:endParaRPr lang="en-US" altLang="ar-SA" sz="2000" b="1"/>
          </a:p>
        </p:txBody>
      </p:sp>
      <p:pic>
        <p:nvPicPr>
          <p:cNvPr id="41990" name="Picture 4" descr="lect%2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57600"/>
            <a:ext cx="81534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89132"/>
      </p:ext>
    </p:extLst>
  </p:cSld>
  <p:clrMapOvr>
    <a:masterClrMapping/>
  </p:clrMapOvr>
  <p:transition spd="med">
    <p:comb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ect%2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7543800"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549230"/>
      </p:ext>
    </p:extLst>
  </p:cSld>
  <p:clrMapOvr>
    <a:masterClrMapping/>
  </p:clrMapOvr>
  <p:transition spd="med">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2106906" y="202562"/>
            <a:ext cx="7010400"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r" rtl="1">
              <a:lnSpc>
                <a:spcPct val="180000"/>
              </a:lnSpc>
              <a:spcBef>
                <a:spcPct val="50000"/>
              </a:spcBef>
              <a:buFontTx/>
              <a:buChar char="-"/>
            </a:pPr>
            <a:r>
              <a:rPr lang="ar-EG" altLang="ar-SA" sz="2400" dirty="0"/>
              <a:t> تنقسم الكميات الفيزيائية إلى؛</a:t>
            </a:r>
          </a:p>
          <a:p>
            <a:pPr algn="r" rtl="1">
              <a:lnSpc>
                <a:spcPct val="180000"/>
              </a:lnSpc>
              <a:spcBef>
                <a:spcPct val="50000"/>
              </a:spcBef>
            </a:pPr>
            <a:r>
              <a:rPr lang="ar-EG" altLang="ar-SA" sz="2400" dirty="0"/>
              <a:t>	- كميات قياسية </a:t>
            </a:r>
            <a:r>
              <a:rPr lang="en-US" altLang="ar-SA" sz="2400" dirty="0"/>
              <a:t>(Scalar) </a:t>
            </a:r>
            <a:r>
              <a:rPr lang="ar-EG" altLang="ar-SA" sz="2400" dirty="0"/>
              <a:t>، </a:t>
            </a:r>
            <a:r>
              <a:rPr lang="ar-EG" altLang="ar-SA" sz="2400" dirty="0" err="1"/>
              <a:t>هى</a:t>
            </a:r>
            <a:r>
              <a:rPr lang="ar-EG" altLang="ar-SA" sz="2400" dirty="0"/>
              <a:t> كميات تعرف بمقدارها 	ووحدتها فقط مثل 	الكتلة، الزمن، المسافة،....</a:t>
            </a:r>
          </a:p>
          <a:p>
            <a:pPr algn="r" rtl="1">
              <a:lnSpc>
                <a:spcPct val="180000"/>
              </a:lnSpc>
              <a:spcBef>
                <a:spcPct val="50000"/>
              </a:spcBef>
            </a:pPr>
            <a:r>
              <a:rPr lang="ar-EG" altLang="ar-SA" sz="2400" dirty="0"/>
              <a:t>	</a:t>
            </a:r>
          </a:p>
          <a:p>
            <a:pPr algn="r" rtl="1">
              <a:lnSpc>
                <a:spcPct val="180000"/>
              </a:lnSpc>
              <a:spcBef>
                <a:spcPct val="50000"/>
              </a:spcBef>
            </a:pPr>
            <a:r>
              <a:rPr lang="ar-EG" altLang="ar-SA" sz="2400" dirty="0"/>
              <a:t>- كميات متجهة </a:t>
            </a:r>
            <a:r>
              <a:rPr lang="en-US" altLang="ar-SA" sz="2400" dirty="0"/>
              <a:t>(Vector) </a:t>
            </a:r>
            <a:r>
              <a:rPr lang="ar-EG" altLang="ar-SA" sz="2400" dirty="0"/>
              <a:t>، </a:t>
            </a:r>
            <a:r>
              <a:rPr lang="ar-EG" altLang="ar-SA" sz="2400" dirty="0" err="1"/>
              <a:t>هى</a:t>
            </a:r>
            <a:r>
              <a:rPr lang="ar-EG" altLang="ar-SA" sz="2400" dirty="0"/>
              <a:t> كميات تعرف بمقدارها 	ووحدتها واتجاهها 	مثل السرعة، التسارع، القوة،....</a:t>
            </a:r>
            <a:endParaRPr lang="en-US" altLang="ar-SA" sz="2400" dirty="0"/>
          </a:p>
        </p:txBody>
      </p:sp>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22764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17907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AutoShape 7"/>
          <p:cNvSpPr>
            <a:spLocks noChangeArrowheads="1"/>
          </p:cNvSpPr>
          <p:nvPr/>
        </p:nvSpPr>
        <p:spPr bwMode="auto">
          <a:xfrm>
            <a:off x="2552700" y="2494119"/>
            <a:ext cx="990600" cy="304800"/>
          </a:xfrm>
          <a:prstGeom prst="leftArrow">
            <a:avLst>
              <a:gd name="adj1" fmla="val 50000"/>
              <a:gd name="adj2" fmla="val 81250"/>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endParaRPr lang="ar-SA" altLang="ar-SA"/>
          </a:p>
        </p:txBody>
      </p:sp>
      <p:sp>
        <p:nvSpPr>
          <p:cNvPr id="28678" name="AutoShape 8"/>
          <p:cNvSpPr>
            <a:spLocks noChangeArrowheads="1"/>
          </p:cNvSpPr>
          <p:nvPr/>
        </p:nvSpPr>
        <p:spPr bwMode="auto">
          <a:xfrm>
            <a:off x="2514600" y="4876800"/>
            <a:ext cx="990600" cy="304800"/>
          </a:xfrm>
          <a:prstGeom prst="leftArrow">
            <a:avLst>
              <a:gd name="adj1" fmla="val 50000"/>
              <a:gd name="adj2" fmla="val 81250"/>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endParaRPr lang="ar-SA" altLang="ar-SA"/>
          </a:p>
        </p:txBody>
      </p:sp>
      <p:sp>
        <p:nvSpPr>
          <p:cNvPr id="28679" name="Text Box 9"/>
          <p:cNvSpPr txBox="1">
            <a:spLocks noChangeArrowheads="1"/>
          </p:cNvSpPr>
          <p:nvPr/>
        </p:nvSpPr>
        <p:spPr bwMode="auto">
          <a:xfrm>
            <a:off x="76200" y="29718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ctr" rtl="1">
              <a:spcBef>
                <a:spcPct val="50000"/>
              </a:spcBef>
            </a:pPr>
            <a:r>
              <a:rPr lang="ar-EG" altLang="ar-SA" sz="2000"/>
              <a:t>(عدد التفاحات بالسلة)</a:t>
            </a:r>
            <a:endParaRPr lang="en-US" altLang="ar-SA" sz="2000"/>
          </a:p>
        </p:txBody>
      </p:sp>
      <p:sp>
        <p:nvSpPr>
          <p:cNvPr id="28680" name="Text Box 10"/>
          <p:cNvSpPr txBox="1">
            <a:spLocks noChangeArrowheads="1"/>
          </p:cNvSpPr>
          <p:nvPr/>
        </p:nvSpPr>
        <p:spPr bwMode="auto">
          <a:xfrm>
            <a:off x="0" y="60960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ctr" rtl="1">
              <a:spcBef>
                <a:spcPct val="50000"/>
              </a:spcBef>
            </a:pPr>
            <a:r>
              <a:rPr lang="ar-EG" altLang="ar-SA" sz="2000"/>
              <a:t>(سرعة الرياح المقاسة بمحطة الأرصاد الجوية)</a:t>
            </a:r>
            <a:endParaRPr lang="en-US" altLang="ar-SA" sz="2000"/>
          </a:p>
        </p:txBody>
      </p:sp>
    </p:spTree>
    <p:extLst>
      <p:ext uri="{BB962C8B-B14F-4D97-AF65-F5344CB8AC3E}">
        <p14:creationId xmlns:p14="http://schemas.microsoft.com/office/powerpoint/2010/main" val="372365543"/>
      </p:ext>
    </p:extLst>
  </p:cSld>
  <p:clrMapOvr>
    <a:masterClrMapping/>
  </p:clrMapOvr>
  <p:transition spd="med">
    <p:comb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Vector Notation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68760"/>
                <a:ext cx="9144000" cy="5121275"/>
              </a:xfrm>
            </p:spPr>
            <p:txBody>
              <a:bodyPr>
                <a:noAutofit/>
              </a:bodyPr>
              <a:lstStyle/>
              <a:p>
                <a:pPr marL="0" indent="0" algn="l" rtl="0">
                  <a:buNone/>
                </a:pPr>
                <a:r>
                  <a:rPr lang="en-US" dirty="0">
                    <a:latin typeface="Cambria" panose="02040503050406030204" pitchFamily="18" charset="0"/>
                  </a:rPr>
                  <a:t>Text uses bold with arrow to denote a vector:</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m:t>
                        </m:r>
                      </m:e>
                    </m:acc>
                  </m:oMath>
                </a14:m>
                <a:endParaRPr lang="en-US" dirty="0">
                  <a:latin typeface="Cambria" panose="02040503050406030204" pitchFamily="18" charset="0"/>
                </a:endParaRPr>
              </a:p>
              <a:p>
                <a:pPr algn="l" rtl="0"/>
                <a:r>
                  <a:rPr lang="en-US" dirty="0">
                    <a:latin typeface="Cambria" panose="02040503050406030204" pitchFamily="18" charset="0"/>
                  </a:rPr>
                  <a:t>Also used for printing is simple bold print: </a:t>
                </a:r>
                <a:r>
                  <a:rPr lang="en-US" b="1" dirty="0">
                    <a:latin typeface="Cambria" panose="02040503050406030204" pitchFamily="18" charset="0"/>
                  </a:rPr>
                  <a:t>A</a:t>
                </a:r>
              </a:p>
              <a:p>
                <a:pPr algn="l" rtl="0"/>
                <a:r>
                  <a:rPr lang="en-US" dirty="0">
                    <a:latin typeface="Cambria" panose="02040503050406030204" pitchFamily="18" charset="0"/>
                  </a:rPr>
                  <a:t>When dealing with just the magnitude of a vector in print, an italic letter will be</a:t>
                </a:r>
              </a:p>
              <a:p>
                <a:pPr algn="l" rtl="0"/>
                <a:r>
                  <a:rPr lang="en-US" dirty="0">
                    <a:latin typeface="Cambria" panose="02040503050406030204" pitchFamily="18" charset="0"/>
                  </a:rPr>
                  <a:t>used: A or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m:t>
                        </m:r>
                      </m:e>
                    </m:acc>
                  </m:oMath>
                </a14:m>
                <a:r>
                  <a:rPr lang="en-US" dirty="0">
                    <a:latin typeface="Cambria" panose="02040503050406030204" pitchFamily="18" charset="0"/>
                  </a:rPr>
                  <a:t>|</a:t>
                </a:r>
              </a:p>
              <a:p>
                <a:pPr algn="l" rtl="0"/>
                <a:r>
                  <a:rPr lang="en-US" dirty="0">
                    <a:latin typeface="Cambria" panose="02040503050406030204" pitchFamily="18" charset="0"/>
                  </a:rPr>
                  <a:t>The magnitude of the vector has physical units.</a:t>
                </a:r>
              </a:p>
              <a:p>
                <a:pPr algn="l" rtl="0"/>
                <a:r>
                  <a:rPr lang="en-US" dirty="0">
                    <a:latin typeface="Cambria" panose="02040503050406030204" pitchFamily="18" charset="0"/>
                  </a:rPr>
                  <a:t>The magnitude of a vector is always a positive number.</a:t>
                </a:r>
              </a:p>
              <a:p>
                <a:pPr algn="l" rtl="0"/>
                <a:r>
                  <a:rPr lang="en-US" dirty="0">
                    <a:latin typeface="Cambria" panose="02040503050406030204" pitchFamily="18" charset="0"/>
                  </a:rPr>
                  <a:t>When handwritten, use an arrow:</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m:t>
                        </m:r>
                      </m:e>
                    </m:acc>
                  </m:oMath>
                </a14:m>
                <a:endParaRPr lang="en-US" dirty="0">
                  <a:latin typeface="Cambria"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68760"/>
                <a:ext cx="9144000" cy="5121275"/>
              </a:xfrm>
              <a:blipFill rotWithShape="0">
                <a:blip r:embed="rId2"/>
                <a:stretch>
                  <a:fillRect l="-1667" t="-357" r="-1600" b="-3929"/>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4</a:t>
            </a:fld>
            <a:endParaRPr lang="en-US"/>
          </a:p>
        </p:txBody>
      </p:sp>
    </p:spTree>
    <p:extLst>
      <p:ext uri="{BB962C8B-B14F-4D97-AF65-F5344CB8AC3E}">
        <p14:creationId xmlns:p14="http://schemas.microsoft.com/office/powerpoint/2010/main" val="3360086592"/>
      </p:ext>
    </p:extLst>
  </p:cSld>
  <p:clrMapOvr>
    <a:masterClrMapping/>
  </p:clrMapOvr>
  <p:transition spd="med">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4"/>
          <p:cNvSpPr txBox="1">
            <a:spLocks noChangeArrowheads="1"/>
          </p:cNvSpPr>
          <p:nvPr/>
        </p:nvSpPr>
        <p:spPr bwMode="auto">
          <a:xfrm>
            <a:off x="5791200" y="304800"/>
            <a:ext cx="32004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r" rtl="1">
              <a:spcBef>
                <a:spcPct val="50000"/>
              </a:spcBef>
            </a:pPr>
            <a:r>
              <a:rPr lang="ar-EG" altLang="ar-SA" sz="2400" dirty="0"/>
              <a:t>- المتجهات </a:t>
            </a:r>
            <a:r>
              <a:rPr lang="en-US" altLang="ar-SA" sz="2400" dirty="0"/>
              <a:t>(Vectors) :</a:t>
            </a:r>
          </a:p>
        </p:txBody>
      </p:sp>
      <p:sp>
        <p:nvSpPr>
          <p:cNvPr id="1028" name="Text Box 5"/>
          <p:cNvSpPr txBox="1">
            <a:spLocks noChangeArrowheads="1"/>
          </p:cNvSpPr>
          <p:nvPr/>
        </p:nvSpPr>
        <p:spPr bwMode="auto">
          <a:xfrm>
            <a:off x="0" y="304800"/>
            <a:ext cx="5715000"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r" rtl="1">
              <a:spcBef>
                <a:spcPct val="50000"/>
              </a:spcBef>
            </a:pPr>
            <a:r>
              <a:rPr lang="ar-SA" altLang="ar-SA" sz="2400"/>
              <a:t>- نظم الإحداثيات  </a:t>
            </a:r>
            <a:r>
              <a:rPr lang="en-US" altLang="ar-SA" sz="2400"/>
              <a:t>(Coordinate Systems)</a:t>
            </a:r>
          </a:p>
        </p:txBody>
      </p:sp>
      <p:sp>
        <p:nvSpPr>
          <p:cNvPr id="1029" name="AutoShape 6"/>
          <p:cNvSpPr>
            <a:spLocks noChangeArrowheads="1"/>
          </p:cNvSpPr>
          <p:nvPr/>
        </p:nvSpPr>
        <p:spPr bwMode="auto">
          <a:xfrm>
            <a:off x="4343400" y="2286000"/>
            <a:ext cx="304800" cy="3352800"/>
          </a:xfrm>
          <a:prstGeom prst="downArrow">
            <a:avLst>
              <a:gd name="adj1" fmla="val 50000"/>
              <a:gd name="adj2" fmla="val 275000"/>
            </a:avLst>
          </a:prstGeom>
          <a:solidFill>
            <a:schemeClr val="accent1"/>
          </a:solidFill>
          <a:ln w="9525">
            <a:solidFill>
              <a:schemeClr val="tx1"/>
            </a:solidFill>
            <a:miter lim="800000"/>
            <a:headEnd/>
            <a:tailEnd/>
          </a:ln>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endParaRPr lang="ar-SA" altLang="ar-SA"/>
          </a:p>
        </p:txBody>
      </p:sp>
      <p:sp>
        <p:nvSpPr>
          <p:cNvPr id="6151" name="Text Box 7"/>
          <p:cNvSpPr txBox="1">
            <a:spLocks noChangeArrowheads="1"/>
          </p:cNvSpPr>
          <p:nvPr/>
        </p:nvSpPr>
        <p:spPr bwMode="auto">
          <a:xfrm>
            <a:off x="5029200" y="1981200"/>
            <a:ext cx="2971800" cy="396875"/>
          </a:xfrm>
          <a:prstGeom prst="rect">
            <a:avLst/>
          </a:prstGeom>
          <a:gradFill rotWithShape="1">
            <a:gsLst>
              <a:gs pos="0">
                <a:schemeClr val="accent1">
                  <a:alpha val="0"/>
                </a:schemeClr>
              </a:gs>
              <a:gs pos="100000">
                <a:schemeClr val="accent1">
                  <a:gamma/>
                  <a:shade val="46275"/>
                  <a:invGamma/>
                  <a:alpha val="20000"/>
                </a:schemeClr>
              </a:gs>
            </a:gsLst>
            <a:path path="shape">
              <a:fillToRect l="50000" t="50000" r="50000" b="50000"/>
            </a:path>
          </a:gradFill>
          <a:ln w="9525">
            <a:noFill/>
            <a:miter lim="800000"/>
            <a:headEnd/>
            <a:tailEnd/>
          </a:ln>
          <a:effectLst/>
        </p:spPr>
        <p:txBody>
          <a:bodyPr>
            <a:spAutoFit/>
          </a:bodyPr>
          <a:lstStyle/>
          <a:p>
            <a:pPr algn="r" rtl="1" fontAlgn="auto">
              <a:spcBef>
                <a:spcPct val="50000"/>
              </a:spcBef>
              <a:spcAft>
                <a:spcPts val="0"/>
              </a:spcAft>
              <a:defRPr/>
            </a:pPr>
            <a:r>
              <a:rPr lang="ar-EG" sz="2000" dirty="0">
                <a:latin typeface="+mn-lt"/>
                <a:cs typeface="+mn-cs"/>
              </a:rPr>
              <a:t>الإحداثيات </a:t>
            </a:r>
            <a:r>
              <a:rPr lang="ar-EG" sz="2000" dirty="0" err="1">
                <a:latin typeface="+mn-lt"/>
                <a:cs typeface="+mn-cs"/>
              </a:rPr>
              <a:t>الكارتيزية</a:t>
            </a:r>
            <a:r>
              <a:rPr lang="ar-EG" sz="2000" dirty="0">
                <a:latin typeface="+mn-lt"/>
                <a:cs typeface="+mn-cs"/>
              </a:rPr>
              <a:t> </a:t>
            </a:r>
            <a:r>
              <a:rPr lang="en-US" sz="2000" dirty="0">
                <a:latin typeface="+mn-lt"/>
                <a:cs typeface="+mn-cs"/>
              </a:rPr>
              <a:t>(X,Y)  </a:t>
            </a:r>
          </a:p>
        </p:txBody>
      </p:sp>
      <p:sp>
        <p:nvSpPr>
          <p:cNvPr id="6152" name="Text Box 8"/>
          <p:cNvSpPr txBox="1">
            <a:spLocks noChangeArrowheads="1"/>
          </p:cNvSpPr>
          <p:nvPr/>
        </p:nvSpPr>
        <p:spPr bwMode="auto">
          <a:xfrm>
            <a:off x="990600" y="2667000"/>
            <a:ext cx="2971800" cy="396875"/>
          </a:xfrm>
          <a:prstGeom prst="rect">
            <a:avLst/>
          </a:prstGeom>
          <a:gradFill rotWithShape="1">
            <a:gsLst>
              <a:gs pos="0">
                <a:schemeClr val="accent1">
                  <a:alpha val="0"/>
                </a:schemeClr>
              </a:gs>
              <a:gs pos="100000">
                <a:schemeClr val="accent1">
                  <a:gamma/>
                  <a:shade val="46275"/>
                  <a:invGamma/>
                  <a:alpha val="20000"/>
                </a:schemeClr>
              </a:gs>
            </a:gsLst>
            <a:path path="shape">
              <a:fillToRect l="50000" t="50000" r="50000" b="50000"/>
            </a:path>
          </a:gradFill>
          <a:ln w="9525">
            <a:noFill/>
            <a:miter lim="800000"/>
            <a:headEnd/>
            <a:tailEnd/>
          </a:ln>
          <a:effectLst/>
        </p:spPr>
        <p:txBody>
          <a:bodyPr>
            <a:spAutoFit/>
          </a:bodyPr>
          <a:lstStyle/>
          <a:p>
            <a:pPr algn="r" rtl="1" fontAlgn="auto">
              <a:spcBef>
                <a:spcPct val="50000"/>
              </a:spcBef>
              <a:spcAft>
                <a:spcPts val="0"/>
              </a:spcAft>
              <a:defRPr/>
            </a:pPr>
            <a:r>
              <a:rPr lang="ar-EG" sz="2000">
                <a:latin typeface="+mn-lt"/>
                <a:cs typeface="+mn-cs"/>
              </a:rPr>
              <a:t>الإحداثيات القطبية </a:t>
            </a:r>
            <a:r>
              <a:rPr lang="en-US" sz="2000">
                <a:latin typeface="+mn-lt"/>
                <a:cs typeface="+mn-cs"/>
              </a:rPr>
              <a:t>(r,</a:t>
            </a:r>
            <a:r>
              <a:rPr lang="el-GR" sz="2000">
                <a:latin typeface="Times New Roman" pitchFamily="18" charset="0"/>
                <a:cs typeface="Times New Roman" pitchFamily="18" charset="0"/>
              </a:rPr>
              <a:t>θ</a:t>
            </a:r>
            <a:r>
              <a:rPr lang="en-US" sz="2000">
                <a:latin typeface="+mn-lt"/>
                <a:cs typeface="+mn-cs"/>
              </a:rPr>
              <a:t>)  </a:t>
            </a:r>
          </a:p>
        </p:txBody>
      </p:sp>
      <p:pic>
        <p:nvPicPr>
          <p:cNvPr id="103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362200"/>
            <a:ext cx="28956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014663"/>
            <a:ext cx="297180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1"/>
          <p:cNvSpPr>
            <a:spLocks noChangeArrowheads="1"/>
          </p:cNvSpPr>
          <p:nvPr/>
        </p:nvSpPr>
        <p:spPr bwMode="auto">
          <a:xfrm>
            <a:off x="2747963" y="5562600"/>
            <a:ext cx="1363662" cy="366713"/>
          </a:xfrm>
          <a:prstGeom prst="rect">
            <a:avLst/>
          </a:prstGeom>
          <a:solidFill>
            <a:srgbClr val="E9FDA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r>
              <a:rPr lang="en-US" altLang="ar-SA" b="1" i="1"/>
              <a:t>x </a:t>
            </a:r>
            <a:r>
              <a:rPr lang="en-US" altLang="ar-SA" b="1"/>
              <a:t> = </a:t>
            </a:r>
            <a:r>
              <a:rPr lang="en-US" altLang="ar-SA" b="1" i="1"/>
              <a:t>r </a:t>
            </a:r>
            <a:r>
              <a:rPr lang="en-US" altLang="ar-SA" b="1"/>
              <a:t>cos </a:t>
            </a:r>
            <a:r>
              <a:rPr lang="el-GR" altLang="ar-SA" b="1">
                <a:latin typeface="Times New Roman" pitchFamily="18" charset="0"/>
                <a:cs typeface="Times New Roman" pitchFamily="18" charset="0"/>
              </a:rPr>
              <a:t>θ</a:t>
            </a:r>
          </a:p>
        </p:txBody>
      </p:sp>
      <p:sp>
        <p:nvSpPr>
          <p:cNvPr id="1035" name="Rectangle 12"/>
          <p:cNvSpPr>
            <a:spLocks noChangeArrowheads="1"/>
          </p:cNvSpPr>
          <p:nvPr/>
        </p:nvSpPr>
        <p:spPr bwMode="auto">
          <a:xfrm>
            <a:off x="2811463" y="6186488"/>
            <a:ext cx="1300162" cy="366712"/>
          </a:xfrm>
          <a:prstGeom prst="rect">
            <a:avLst/>
          </a:prstGeom>
          <a:solidFill>
            <a:srgbClr val="E9FDA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r>
              <a:rPr lang="en-US" altLang="ar-SA" b="1" i="1"/>
              <a:t>y </a:t>
            </a:r>
            <a:r>
              <a:rPr lang="en-US" altLang="ar-SA" b="1"/>
              <a:t> = </a:t>
            </a:r>
            <a:r>
              <a:rPr lang="en-US" altLang="ar-SA" b="1" i="1"/>
              <a:t>r </a:t>
            </a:r>
            <a:r>
              <a:rPr lang="en-US" altLang="ar-SA" b="1"/>
              <a:t>sin </a:t>
            </a:r>
            <a:r>
              <a:rPr lang="el-GR" altLang="ar-SA" b="1">
                <a:latin typeface="Times New Roman" pitchFamily="18" charset="0"/>
                <a:cs typeface="Times New Roman" pitchFamily="18" charset="0"/>
              </a:rPr>
              <a:t>θ</a:t>
            </a:r>
          </a:p>
        </p:txBody>
      </p:sp>
      <p:pic>
        <p:nvPicPr>
          <p:cNvPr id="103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630738"/>
            <a:ext cx="26670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15"/>
          <p:cNvSpPr txBox="1">
            <a:spLocks noChangeArrowheads="1"/>
          </p:cNvSpPr>
          <p:nvPr/>
        </p:nvSpPr>
        <p:spPr bwMode="auto">
          <a:xfrm>
            <a:off x="685800" y="5562600"/>
            <a:ext cx="1524000" cy="366713"/>
          </a:xfrm>
          <a:prstGeom prst="rect">
            <a:avLst/>
          </a:prstGeom>
          <a:solidFill>
            <a:srgbClr val="E9FD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spcBef>
                <a:spcPct val="50000"/>
              </a:spcBef>
            </a:pPr>
            <a:r>
              <a:rPr lang="en-US" altLang="ar-SA" b="1"/>
              <a:t>tan </a:t>
            </a:r>
            <a:r>
              <a:rPr lang="el-GR" altLang="ar-SA" b="1">
                <a:latin typeface="Times New Roman" pitchFamily="18" charset="0"/>
                <a:cs typeface="Times New Roman" pitchFamily="18" charset="0"/>
              </a:rPr>
              <a:t>θ</a:t>
            </a:r>
            <a:r>
              <a:rPr lang="en-US" altLang="ar-SA" b="1">
                <a:latin typeface="Times New Roman" pitchFamily="18" charset="0"/>
                <a:cs typeface="Times New Roman" pitchFamily="18" charset="0"/>
              </a:rPr>
              <a:t> = y/x</a:t>
            </a:r>
            <a:endParaRPr lang="el-GR" altLang="ar-SA" b="1">
              <a:latin typeface="Times New Roman" pitchFamily="18" charset="0"/>
              <a:cs typeface="Times New Roman" pitchFamily="18" charset="0"/>
            </a:endParaRPr>
          </a:p>
        </p:txBody>
      </p:sp>
      <p:graphicFrame>
        <p:nvGraphicFramePr>
          <p:cNvPr id="1026" name="Object 16"/>
          <p:cNvGraphicFramePr>
            <a:graphicFrameLocks noChangeAspect="1"/>
          </p:cNvGraphicFramePr>
          <p:nvPr/>
        </p:nvGraphicFramePr>
        <p:xfrm>
          <a:off x="762000" y="6096000"/>
          <a:ext cx="1524000" cy="439738"/>
        </p:xfrm>
        <a:graphic>
          <a:graphicData uri="http://schemas.openxmlformats.org/presentationml/2006/ole">
            <mc:AlternateContent xmlns:mc="http://schemas.openxmlformats.org/markup-compatibility/2006">
              <mc:Choice xmlns:v="urn:schemas-microsoft-com:vml" Requires="v">
                <p:oleObj spid="_x0000_s34851" name="Equation" r:id="rId6" imgW="774360" imgH="279360" progId="Equation.DSMT4">
                  <p:embed/>
                </p:oleObj>
              </mc:Choice>
              <mc:Fallback>
                <p:oleObj name="Equation" r:id="rId6" imgW="774360" imgH="2793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6096000"/>
                        <a:ext cx="1524000" cy="439738"/>
                      </a:xfrm>
                      <a:prstGeom prst="rect">
                        <a:avLst/>
                      </a:prstGeom>
                      <a:solidFill>
                        <a:srgbClr val="E9FD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Rectangle 15"/>
          <p:cNvSpPr>
            <a:spLocks noChangeArrowheads="1"/>
          </p:cNvSpPr>
          <p:nvPr/>
        </p:nvSpPr>
        <p:spPr bwMode="auto">
          <a:xfrm>
            <a:off x="228600" y="990600"/>
            <a:ext cx="883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just" rtl="1"/>
            <a:r>
              <a:rPr lang="ar-SA" altLang="ar-SA" b="1"/>
              <a:t>نحتاج في حياتنا العملية إلى تحديد موقع جسم ما في الفراغ سواءً كان ساكناً أم متحركاً، ولتحديد موقع هذا الجسم فإننا نستعين بما يعرف بالإحداثيات  </a:t>
            </a:r>
            <a:r>
              <a:rPr lang="en-GB" altLang="ar-SA" b="1" i="1"/>
              <a:t>Coordinates</a:t>
            </a:r>
            <a:r>
              <a:rPr lang="ar-SA" altLang="ar-SA" b="1"/>
              <a:t>، وهناك نوعان من الإحداثيات التي سوف نستخدمها وهما </a:t>
            </a:r>
            <a:r>
              <a:rPr lang="en-GB" altLang="ar-SA" b="1" i="1"/>
              <a:t>Rectangular coordinates</a:t>
            </a:r>
            <a:r>
              <a:rPr lang="ar-SA" altLang="ar-SA" b="1"/>
              <a:t> و </a:t>
            </a:r>
            <a:r>
              <a:rPr lang="en-GB" altLang="ar-SA" i="1"/>
              <a:t>polar coordinates</a:t>
            </a:r>
            <a:r>
              <a:rPr lang="ar-SA" altLang="ar-SA"/>
              <a:t>.</a:t>
            </a:r>
            <a:endParaRPr lang="en-US" altLang="ar-SA"/>
          </a:p>
        </p:txBody>
      </p:sp>
    </p:spTree>
    <p:extLst>
      <p:ext uri="{BB962C8B-B14F-4D97-AF65-F5344CB8AC3E}">
        <p14:creationId xmlns:p14="http://schemas.microsoft.com/office/powerpoint/2010/main" val="1151763165"/>
      </p:ext>
    </p:extLst>
  </p:cSld>
  <p:clrMapOvr>
    <a:masterClrMapping/>
  </p:clrMapOvr>
  <p:transition spd="med">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52400" y="304800"/>
            <a:ext cx="8686800" cy="896938"/>
          </a:xfrm>
          <a:prstGeom prst="rect">
            <a:avLst/>
          </a:prstGeom>
          <a:solidFill>
            <a:srgbClr val="E9FD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r" rtl="1">
              <a:spcBef>
                <a:spcPct val="50000"/>
              </a:spcBef>
              <a:buFontTx/>
              <a:buChar char="-"/>
            </a:pPr>
            <a:r>
              <a:rPr lang="en-US" altLang="ar-SA" sz="2200"/>
              <a:t> </a:t>
            </a:r>
            <a:r>
              <a:rPr lang="ar-EG" altLang="ar-SA" sz="2200"/>
              <a:t>مكونات (مركبات) المتجه ومتجه الوحدة: </a:t>
            </a:r>
            <a:endParaRPr lang="en-US" altLang="ar-SA" sz="2200"/>
          </a:p>
          <a:p>
            <a:pPr rtl="1">
              <a:lnSpc>
                <a:spcPct val="90000"/>
              </a:lnSpc>
              <a:spcBef>
                <a:spcPct val="50000"/>
              </a:spcBef>
            </a:pPr>
            <a:r>
              <a:rPr lang="en-US" altLang="ar-SA" sz="2200"/>
              <a:t>Components of a vector and unit vector		</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93800"/>
            <a:ext cx="3005138"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3124200" y="1371600"/>
            <a:ext cx="5715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r" rtl="1">
              <a:lnSpc>
                <a:spcPct val="170000"/>
              </a:lnSpc>
              <a:spcBef>
                <a:spcPct val="50000"/>
              </a:spcBef>
            </a:pPr>
            <a:r>
              <a:rPr lang="ar-EG" altLang="ar-SA" sz="2000"/>
              <a:t>- يمكن تحليل أي متجه </a:t>
            </a:r>
            <a:r>
              <a:rPr lang="en-US" altLang="ar-SA" sz="2000"/>
              <a:t>(A)</a:t>
            </a:r>
            <a:r>
              <a:rPr lang="ar-EG" altLang="ar-SA" sz="2000"/>
              <a:t> إلى مركبة سينية </a:t>
            </a:r>
            <a:r>
              <a:rPr lang="en-US" altLang="ar-SA" sz="2000"/>
              <a:t>(A</a:t>
            </a:r>
            <a:r>
              <a:rPr lang="en-US" altLang="ar-SA" sz="2000" baseline="-25000"/>
              <a:t>x</a:t>
            </a:r>
            <a:r>
              <a:rPr lang="en-US" altLang="ar-SA" sz="2000"/>
              <a:t>)</a:t>
            </a:r>
            <a:r>
              <a:rPr lang="ar-EG" altLang="ar-SA" sz="2000"/>
              <a:t> على المحور السيني </a:t>
            </a:r>
            <a:r>
              <a:rPr lang="en-US" altLang="ar-SA" sz="2000"/>
              <a:t>(x)</a:t>
            </a:r>
            <a:r>
              <a:rPr lang="ar-EG" altLang="ar-SA" sz="2000"/>
              <a:t> ومركبة صادية </a:t>
            </a:r>
            <a:r>
              <a:rPr lang="en-US" altLang="ar-SA" sz="2000"/>
              <a:t>(A</a:t>
            </a:r>
            <a:r>
              <a:rPr lang="en-US" altLang="ar-SA" sz="2000" baseline="-25000"/>
              <a:t>y</a:t>
            </a:r>
            <a:r>
              <a:rPr lang="en-US" altLang="ar-SA" sz="2000"/>
              <a:t>) </a:t>
            </a:r>
            <a:r>
              <a:rPr lang="ar-EG" altLang="ar-SA" sz="2000"/>
              <a:t>على المحور الصادي</a:t>
            </a:r>
            <a:r>
              <a:rPr lang="en-US" altLang="ar-SA" sz="2000"/>
              <a:t> (y) </a:t>
            </a:r>
            <a:r>
              <a:rPr lang="ar-EG" altLang="ar-SA" sz="2000"/>
              <a:t>حيث؛</a:t>
            </a:r>
            <a:endParaRPr lang="en-US" altLang="ar-SA" sz="2000"/>
          </a:p>
        </p:txBody>
      </p:sp>
      <p:graphicFrame>
        <p:nvGraphicFramePr>
          <p:cNvPr id="2050" name="Object 9"/>
          <p:cNvGraphicFramePr>
            <a:graphicFrameLocks noChangeAspect="1"/>
          </p:cNvGraphicFramePr>
          <p:nvPr/>
        </p:nvGraphicFramePr>
        <p:xfrm>
          <a:off x="3968750" y="2514600"/>
          <a:ext cx="3956050" cy="573088"/>
        </p:xfrm>
        <a:graphic>
          <a:graphicData uri="http://schemas.openxmlformats.org/presentationml/2006/ole">
            <mc:AlternateContent xmlns:mc="http://schemas.openxmlformats.org/markup-compatibility/2006">
              <mc:Choice xmlns:v="urn:schemas-microsoft-com:vml" Requires="v">
                <p:oleObj spid="_x0000_s35908" name="Equation" r:id="rId4" imgW="1663560" imgH="241200" progId="Equation.DSMT4">
                  <p:embed/>
                </p:oleObj>
              </mc:Choice>
              <mc:Fallback>
                <p:oleObj name="Equation" r:id="rId4" imgW="166356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0" y="2514600"/>
                        <a:ext cx="3956050" cy="573088"/>
                      </a:xfrm>
                      <a:prstGeom prst="rect">
                        <a:avLst/>
                      </a:prstGeom>
                      <a:solidFill>
                        <a:srgbClr val="F6FF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0"/>
          <p:cNvGraphicFramePr>
            <a:graphicFrameLocks noChangeAspect="1"/>
          </p:cNvGraphicFramePr>
          <p:nvPr/>
        </p:nvGraphicFramePr>
        <p:xfrm>
          <a:off x="3962400" y="3352800"/>
          <a:ext cx="4114800" cy="968375"/>
        </p:xfrm>
        <a:graphic>
          <a:graphicData uri="http://schemas.openxmlformats.org/presentationml/2006/ole">
            <mc:AlternateContent xmlns:mc="http://schemas.openxmlformats.org/markup-compatibility/2006">
              <mc:Choice xmlns:v="urn:schemas-microsoft-com:vml" Requires="v">
                <p:oleObj spid="_x0000_s35909" name="Equation" r:id="rId6" imgW="1942920" imgH="457200" progId="Equation.DSMT4">
                  <p:embed/>
                </p:oleObj>
              </mc:Choice>
              <mc:Fallback>
                <p:oleObj name="Equation" r:id="rId6" imgW="1942920" imgH="457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3352800"/>
                        <a:ext cx="4114800" cy="968375"/>
                      </a:xfrm>
                      <a:prstGeom prst="rect">
                        <a:avLst/>
                      </a:prstGeom>
                      <a:solidFill>
                        <a:srgbClr val="F6FF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733800"/>
            <a:ext cx="335280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12"/>
          <p:cNvSpPr txBox="1">
            <a:spLocks noChangeArrowheads="1"/>
          </p:cNvSpPr>
          <p:nvPr/>
        </p:nvSpPr>
        <p:spPr bwMode="auto">
          <a:xfrm>
            <a:off x="3962400" y="4495800"/>
            <a:ext cx="419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r" rtl="1">
              <a:spcBef>
                <a:spcPct val="50000"/>
              </a:spcBef>
            </a:pPr>
            <a:r>
              <a:rPr lang="ar-EG" altLang="ar-SA" sz="2000"/>
              <a:t>- تعتمد أشارة المركبات السينية والصادية على الزاوية  </a:t>
            </a:r>
            <a:r>
              <a:rPr lang="el-GR" altLang="ar-SA" sz="2000">
                <a:latin typeface="Times New Roman" pitchFamily="18" charset="0"/>
                <a:cs typeface="Times New Roman" pitchFamily="18" charset="0"/>
              </a:rPr>
              <a:t>θ</a:t>
            </a:r>
            <a:r>
              <a:rPr lang="ar-EG" altLang="ar-SA" sz="2000">
                <a:latin typeface="Times New Roman" pitchFamily="18" charset="0"/>
                <a:cs typeface="Times New Roman" pitchFamily="18" charset="0"/>
              </a:rPr>
              <a:t>، كما هو موضح بالرسم</a:t>
            </a:r>
            <a:endParaRPr lang="el-GR" altLang="ar-SA" sz="2000">
              <a:latin typeface="Times New Roman" pitchFamily="18" charset="0"/>
              <a:cs typeface="Times New Roman" pitchFamily="18" charset="0"/>
            </a:endParaRPr>
          </a:p>
        </p:txBody>
      </p:sp>
      <p:sp>
        <p:nvSpPr>
          <p:cNvPr id="2057" name="AutoShape 13"/>
          <p:cNvSpPr>
            <a:spLocks noChangeArrowheads="1"/>
          </p:cNvSpPr>
          <p:nvPr/>
        </p:nvSpPr>
        <p:spPr bwMode="auto">
          <a:xfrm>
            <a:off x="3733800" y="4953000"/>
            <a:ext cx="1143000" cy="152400"/>
          </a:xfrm>
          <a:prstGeom prst="leftArrow">
            <a:avLst>
              <a:gd name="adj1" fmla="val 50000"/>
              <a:gd name="adj2" fmla="val 187500"/>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endParaRPr lang="ar-SA" altLang="ar-SA"/>
          </a:p>
        </p:txBody>
      </p:sp>
      <p:sp>
        <p:nvSpPr>
          <p:cNvPr id="2058" name="Text Box 14"/>
          <p:cNvSpPr txBox="1">
            <a:spLocks noChangeArrowheads="1"/>
          </p:cNvSpPr>
          <p:nvPr/>
        </p:nvSpPr>
        <p:spPr bwMode="auto">
          <a:xfrm>
            <a:off x="342900" y="5730875"/>
            <a:ext cx="8458200" cy="8223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r" rtl="1">
              <a:spcBef>
                <a:spcPct val="50000"/>
              </a:spcBef>
            </a:pPr>
            <a:r>
              <a:rPr lang="ar-EG" altLang="ar-SA" sz="2400"/>
              <a:t>- ملحوظة هامة: للتعويض بالمعادلات السابقة لحساب المركبة السينية أو الصادية دائما تؤخذ قيمة الزاوية بين المتجه والمحور السيني الموجب</a:t>
            </a:r>
            <a:endParaRPr lang="en-US" altLang="ar-SA" sz="2400"/>
          </a:p>
        </p:txBody>
      </p:sp>
    </p:spTree>
    <p:extLst>
      <p:ext uri="{BB962C8B-B14F-4D97-AF65-F5344CB8AC3E}">
        <p14:creationId xmlns:p14="http://schemas.microsoft.com/office/powerpoint/2010/main" val="237861474"/>
      </p:ext>
    </p:extLst>
  </p:cSld>
  <p:clrMapOvr>
    <a:masterClrMapping/>
  </p:clrMapOvr>
  <p:transition spd="med">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Text Box 12"/>
          <p:cNvSpPr txBox="1">
            <a:spLocks noChangeArrowheads="1"/>
          </p:cNvSpPr>
          <p:nvPr/>
        </p:nvSpPr>
        <p:spPr bwMode="auto">
          <a:xfrm>
            <a:off x="1143000" y="620688"/>
            <a:ext cx="800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lgn="r" rtl="1">
              <a:spcBef>
                <a:spcPct val="50000"/>
              </a:spcBef>
            </a:pPr>
            <a:r>
              <a:rPr lang="ar-SA" altLang="ar-SA" sz="2000" dirty="0"/>
              <a:t>   أوجد قيمة المحصلة للمتجهين </a:t>
            </a:r>
            <a:r>
              <a:rPr lang="en-US" altLang="ar-SA" sz="2000" dirty="0"/>
              <a:t>A&amp;B </a:t>
            </a:r>
            <a:r>
              <a:rPr lang="ar-EG" altLang="ar-SA" sz="2000" dirty="0"/>
              <a:t>، كما هو موضح بالرسم؟</a:t>
            </a:r>
            <a:endParaRPr lang="en-US" altLang="ar-SA" sz="2000" dirty="0"/>
          </a:p>
        </p:txBody>
      </p:sp>
      <p:pic>
        <p:nvPicPr>
          <p:cNvPr id="3585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58582"/>
            <a:ext cx="25908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AutoShape 14"/>
          <p:cNvSpPr>
            <a:spLocks noChangeArrowheads="1"/>
          </p:cNvSpPr>
          <p:nvPr/>
        </p:nvSpPr>
        <p:spPr bwMode="auto">
          <a:xfrm>
            <a:off x="3985260" y="2576829"/>
            <a:ext cx="1219200" cy="3048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endParaRPr lang="ar-SA" altLang="ar-SA"/>
          </a:p>
        </p:txBody>
      </p:sp>
      <p:grpSp>
        <p:nvGrpSpPr>
          <p:cNvPr id="35852" name="Group 25"/>
          <p:cNvGrpSpPr>
            <a:grpSpLocks/>
          </p:cNvGrpSpPr>
          <p:nvPr/>
        </p:nvGrpSpPr>
        <p:grpSpPr bwMode="auto">
          <a:xfrm>
            <a:off x="6181703" y="1844824"/>
            <a:ext cx="2171701" cy="1676400"/>
            <a:chOff x="3432" y="2688"/>
            <a:chExt cx="1368" cy="1056"/>
          </a:xfrm>
        </p:grpSpPr>
        <p:sp>
          <p:nvSpPr>
            <p:cNvPr id="35853" name="Line 15"/>
            <p:cNvSpPr>
              <a:spLocks noChangeShapeType="1"/>
            </p:cNvSpPr>
            <p:nvPr/>
          </p:nvSpPr>
          <p:spPr bwMode="auto">
            <a:xfrm flipV="1">
              <a:off x="3792" y="2688"/>
              <a:ext cx="0" cy="10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5854" name="Line 16"/>
            <p:cNvSpPr>
              <a:spLocks noChangeShapeType="1"/>
            </p:cNvSpPr>
            <p:nvPr/>
          </p:nvSpPr>
          <p:spPr bwMode="auto">
            <a:xfrm>
              <a:off x="3552" y="3504"/>
              <a:ext cx="12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5855" name="Line 17"/>
            <p:cNvSpPr>
              <a:spLocks noChangeShapeType="1"/>
            </p:cNvSpPr>
            <p:nvPr/>
          </p:nvSpPr>
          <p:spPr bwMode="auto">
            <a:xfrm>
              <a:off x="3792" y="3504"/>
              <a:ext cx="624"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5856" name="Line 18"/>
            <p:cNvSpPr>
              <a:spLocks noChangeShapeType="1"/>
            </p:cNvSpPr>
            <p:nvPr/>
          </p:nvSpPr>
          <p:spPr bwMode="auto">
            <a:xfrm flipV="1">
              <a:off x="3789" y="2928"/>
              <a:ext cx="0"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5857" name="Line 21"/>
            <p:cNvSpPr>
              <a:spLocks noChangeShapeType="1"/>
            </p:cNvSpPr>
            <p:nvPr/>
          </p:nvSpPr>
          <p:spPr bwMode="auto">
            <a:xfrm flipV="1">
              <a:off x="3792" y="2832"/>
              <a:ext cx="3" cy="67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35858" name="Text Box 22"/>
            <p:cNvSpPr txBox="1">
              <a:spLocks noChangeArrowheads="1"/>
            </p:cNvSpPr>
            <p:nvPr/>
          </p:nvSpPr>
          <p:spPr bwMode="auto">
            <a:xfrm>
              <a:off x="3779" y="3331"/>
              <a:ext cx="6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spcBef>
                  <a:spcPct val="50000"/>
                </a:spcBef>
              </a:pPr>
              <a:r>
                <a:rPr lang="en-US" altLang="ar-SA" sz="1200" b="1" dirty="0"/>
                <a:t>A cos 30</a:t>
              </a:r>
            </a:p>
          </p:txBody>
        </p:sp>
        <p:sp>
          <p:nvSpPr>
            <p:cNvPr id="35859" name="Text Box 23"/>
            <p:cNvSpPr txBox="1">
              <a:spLocks noChangeArrowheads="1"/>
            </p:cNvSpPr>
            <p:nvPr/>
          </p:nvSpPr>
          <p:spPr bwMode="auto">
            <a:xfrm>
              <a:off x="3432" y="2736"/>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spcBef>
                  <a:spcPct val="50000"/>
                </a:spcBef>
              </a:pPr>
              <a:r>
                <a:rPr lang="en-US" altLang="ar-SA" sz="1200" b="1" dirty="0"/>
                <a:t>B</a:t>
              </a:r>
            </a:p>
          </p:txBody>
        </p:sp>
        <p:sp>
          <p:nvSpPr>
            <p:cNvPr id="35860" name="Text Box 24"/>
            <p:cNvSpPr txBox="1">
              <a:spLocks noChangeArrowheads="1"/>
            </p:cNvSpPr>
            <p:nvPr/>
          </p:nvSpPr>
          <p:spPr bwMode="auto">
            <a:xfrm>
              <a:off x="3643" y="2947"/>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fontAlgn="base">
                <a:spcBef>
                  <a:spcPct val="0"/>
                </a:spcBef>
                <a:spcAft>
                  <a:spcPct val="0"/>
                </a:spcAft>
                <a:defRPr>
                  <a:solidFill>
                    <a:schemeClr val="tx1"/>
                  </a:solidFill>
                  <a:latin typeface="Calibri" pitchFamily="34" charset="0"/>
                </a:defRPr>
              </a:lvl6pPr>
              <a:lvl7pPr marL="2971800" indent="-228600" algn="l" rtl="0" fontAlgn="base">
                <a:spcBef>
                  <a:spcPct val="0"/>
                </a:spcBef>
                <a:spcAft>
                  <a:spcPct val="0"/>
                </a:spcAft>
                <a:defRPr>
                  <a:solidFill>
                    <a:schemeClr val="tx1"/>
                  </a:solidFill>
                  <a:latin typeface="Calibri" pitchFamily="34" charset="0"/>
                </a:defRPr>
              </a:lvl7pPr>
              <a:lvl8pPr marL="3429000" indent="-228600" algn="l" rtl="0" fontAlgn="base">
                <a:spcBef>
                  <a:spcPct val="0"/>
                </a:spcBef>
                <a:spcAft>
                  <a:spcPct val="0"/>
                </a:spcAft>
                <a:defRPr>
                  <a:solidFill>
                    <a:schemeClr val="tx1"/>
                  </a:solidFill>
                  <a:latin typeface="Calibri" pitchFamily="34" charset="0"/>
                </a:defRPr>
              </a:lvl8pPr>
              <a:lvl9pPr marL="3886200" indent="-228600" algn="l" rtl="0" fontAlgn="base">
                <a:spcBef>
                  <a:spcPct val="0"/>
                </a:spcBef>
                <a:spcAft>
                  <a:spcPct val="0"/>
                </a:spcAft>
                <a:defRPr>
                  <a:solidFill>
                    <a:schemeClr val="tx1"/>
                  </a:solidFill>
                  <a:latin typeface="Calibri" pitchFamily="34" charset="0"/>
                </a:defRPr>
              </a:lvl9pPr>
            </a:lstStyle>
            <a:p>
              <a:pPr>
                <a:spcBef>
                  <a:spcPct val="50000"/>
                </a:spcBef>
              </a:pPr>
              <a:r>
                <a:rPr lang="en-US" altLang="ar-SA" sz="1200" b="1" dirty="0"/>
                <a:t>A sin30</a:t>
              </a:r>
            </a:p>
          </p:txBody>
        </p:sp>
      </p:grpSp>
    </p:spTree>
    <p:extLst>
      <p:ext uri="{BB962C8B-B14F-4D97-AF65-F5344CB8AC3E}">
        <p14:creationId xmlns:p14="http://schemas.microsoft.com/office/powerpoint/2010/main" val="177758624"/>
      </p:ext>
    </p:extLst>
  </p:cSld>
  <p:clrMapOvr>
    <a:masterClrMapping/>
  </p:clrMapOvr>
  <p:transition spd="med">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30575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5"/>
          <p:cNvSpPr txBox="1">
            <a:spLocks noChangeArrowheads="1"/>
          </p:cNvSpPr>
          <p:nvPr/>
        </p:nvSpPr>
        <p:spPr bwMode="auto">
          <a:xfrm>
            <a:off x="3429000" y="304800"/>
            <a:ext cx="54864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a:lnSpc>
                <a:spcPct val="150000"/>
              </a:lnSpc>
              <a:spcBef>
                <a:spcPct val="50000"/>
              </a:spcBef>
            </a:pPr>
            <a:r>
              <a:rPr lang="ar-EG" altLang="ar-SA" sz="2400" dirty="0"/>
              <a:t>- متجه الوحدة (وحدة المتجه) هو متجه قيمته المطلقة واحد أي انة لا يغير مقدار أي مركبة للمتجه ولكن</a:t>
            </a:r>
            <a:r>
              <a:rPr lang="ar-SA" altLang="ar-SA" sz="2400" dirty="0"/>
              <a:t>ه</a:t>
            </a:r>
            <a:r>
              <a:rPr lang="ar-EG" altLang="ar-SA" sz="2400" dirty="0"/>
              <a:t> يدل على اتجاهها، ويستخدم لكتابة معادلة المتجهات كالأتي:</a:t>
            </a:r>
            <a:endParaRPr lang="en-US" altLang="ar-SA" sz="2400" dirty="0"/>
          </a:p>
        </p:txBody>
      </p:sp>
      <p:graphicFrame>
        <p:nvGraphicFramePr>
          <p:cNvPr id="3074" name="Object 6"/>
          <p:cNvGraphicFramePr>
            <a:graphicFrameLocks noChangeAspect="1"/>
          </p:cNvGraphicFramePr>
          <p:nvPr/>
        </p:nvGraphicFramePr>
        <p:xfrm>
          <a:off x="3962400" y="2743200"/>
          <a:ext cx="2609850" cy="554038"/>
        </p:xfrm>
        <a:graphic>
          <a:graphicData uri="http://schemas.openxmlformats.org/presentationml/2006/ole">
            <mc:AlternateContent xmlns:mc="http://schemas.openxmlformats.org/markup-compatibility/2006">
              <mc:Choice xmlns:v="urn:schemas-microsoft-com:vml" Requires="v">
                <p:oleObj spid="_x0000_s36898" name="Equation" r:id="rId4" imgW="1257120" imgH="266400" progId="Equation.DSMT4">
                  <p:embed/>
                </p:oleObj>
              </mc:Choice>
              <mc:Fallback>
                <p:oleObj name="Equation" r:id="rId4" imgW="1257120" imgH="266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743200"/>
                        <a:ext cx="260985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7" name="Picture 11" descr="2006-03-11_23-37-18-2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191000"/>
            <a:ext cx="75342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Rectangle 1"/>
              <p:cNvSpPr/>
              <p:nvPr/>
            </p:nvSpPr>
            <p:spPr>
              <a:xfrm>
                <a:off x="3563888" y="6014666"/>
                <a:ext cx="6408712" cy="724622"/>
              </a:xfrm>
              <a:prstGeom prst="rect">
                <a:avLst/>
              </a:prstGeom>
            </p:spPr>
            <p:txBody>
              <a:bodyPr wrap="square">
                <a:spAutoFit/>
              </a:bodyPr>
              <a:lstStyle/>
              <a:p>
                <a:pPr marL="0" indent="0" algn="l" rtl="0">
                  <a:buNone/>
                </a:pPr>
                <a:r>
                  <a:rPr lang="en-US" sz="2000" b="1" dirty="0">
                    <a:latin typeface="Cambria" panose="02040503050406030204" pitchFamily="18" charset="0"/>
                  </a:rPr>
                  <a:t>The magnitude of each unit vector is 1</a:t>
                </a:r>
              </a:p>
              <a:p>
                <a:pPr marL="0" indent="0" algn="l" rtl="0">
                  <a:buNone/>
                </a:pPr>
                <a14:m>
                  <m:oMath xmlns:m="http://schemas.openxmlformats.org/officeDocument/2006/math">
                    <m:r>
                      <m:rPr>
                        <m:nor/>
                      </m:rPr>
                      <a:rPr lang="en-US" sz="2000" b="1" dirty="0">
                        <a:latin typeface="Cambria" panose="02040503050406030204" pitchFamily="18" charset="0"/>
                      </a:rPr>
                      <m:t>|</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𝒊</m:t>
                        </m:r>
                      </m:e>
                    </m:acc>
                    <m:r>
                      <m:rPr>
                        <m:nor/>
                      </m:rPr>
                      <a:rPr lang="en-US" sz="2000" b="1" dirty="0">
                        <a:latin typeface="Cambria" panose="02040503050406030204" pitchFamily="18" charset="0"/>
                      </a:rPr>
                      <m:t>|</m:t>
                    </m:r>
                    <m:r>
                      <a:rPr lang="en-US" sz="2000" b="1" i="1">
                        <a:latin typeface="Cambria Math" panose="02040503050406030204" pitchFamily="18" charset="0"/>
                      </a:rPr>
                      <m:t>=</m:t>
                    </m:r>
                    <m:r>
                      <m:rPr>
                        <m:nor/>
                      </m:rPr>
                      <a:rPr lang="en-US" sz="2000" b="1" dirty="0">
                        <a:latin typeface="Cambria" panose="02040503050406030204" pitchFamily="18" charset="0"/>
                      </a:rPr>
                      <m:t>|</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𝒋</m:t>
                        </m:r>
                      </m:e>
                    </m:acc>
                    <m:r>
                      <m:rPr>
                        <m:nor/>
                      </m:rPr>
                      <a:rPr lang="en-US" sz="2000" b="1" dirty="0">
                        <a:latin typeface="Cambria" panose="02040503050406030204" pitchFamily="18" charset="0"/>
                      </a:rPr>
                      <m:t>|</m:t>
                    </m:r>
                    <m:r>
                      <a:rPr lang="en-US" sz="2000" b="1" i="1">
                        <a:latin typeface="Cambria Math" panose="02040503050406030204" pitchFamily="18" charset="0"/>
                      </a:rPr>
                      <m:t>=</m:t>
                    </m:r>
                    <m:r>
                      <m:rPr>
                        <m:nor/>
                      </m:rPr>
                      <a:rPr lang="en-US" sz="2000" b="1" dirty="0">
                        <a:latin typeface="Cambria" panose="02040503050406030204" pitchFamily="18" charset="0"/>
                      </a:rPr>
                      <m:t>|</m:t>
                    </m:r>
                    <m:acc>
                      <m:accPr>
                        <m:chr m:val="̂"/>
                        <m:ctrlPr>
                          <a:rPr lang="en-US" sz="2000" b="1" i="1">
                            <a:latin typeface="Cambria Math" panose="02040503050406030204" pitchFamily="18" charset="0"/>
                          </a:rPr>
                        </m:ctrlPr>
                      </m:accPr>
                      <m:e>
                        <m:r>
                          <a:rPr lang="en-US" sz="2000" b="1" i="1">
                            <a:latin typeface="Cambria Math" panose="02040503050406030204" pitchFamily="18" charset="0"/>
                          </a:rPr>
                          <m:t>𝒌</m:t>
                        </m:r>
                      </m:e>
                    </m:acc>
                    <m:r>
                      <m:rPr>
                        <m:nor/>
                      </m:rPr>
                      <a:rPr lang="en-US" sz="2000" b="1" dirty="0">
                        <a:latin typeface="Cambria" panose="02040503050406030204" pitchFamily="18" charset="0"/>
                      </a:rPr>
                      <m:t>|</m:t>
                    </m:r>
                  </m:oMath>
                </a14:m>
                <a:r>
                  <a:rPr lang="en-US" sz="2000" b="1" dirty="0">
                    <a:latin typeface="Cambria" panose="02040503050406030204" pitchFamily="18" charset="0"/>
                  </a:rPr>
                  <a:t>=1 </a:t>
                </a:r>
              </a:p>
            </p:txBody>
          </p:sp>
        </mc:Choice>
        <mc:Fallback xmlns="">
          <p:sp>
            <p:nvSpPr>
              <p:cNvPr id="2" name="Rectangle 1"/>
              <p:cNvSpPr>
                <a:spLocks noRot="1" noChangeAspect="1" noMove="1" noResize="1" noEditPoints="1" noAdjustHandles="1" noChangeArrowheads="1" noChangeShapeType="1" noTextEdit="1"/>
              </p:cNvSpPr>
              <p:nvPr/>
            </p:nvSpPr>
            <p:spPr>
              <a:xfrm>
                <a:off x="3563888" y="6014666"/>
                <a:ext cx="6408712" cy="724622"/>
              </a:xfrm>
              <a:prstGeom prst="rect">
                <a:avLst/>
              </a:prstGeom>
              <a:blipFill rotWithShape="0">
                <a:blip r:embed="rId7"/>
                <a:stretch>
                  <a:fillRect l="-1047" t="-5042" b="-13445"/>
                </a:stretch>
              </a:blipFill>
            </p:spPr>
            <p:txBody>
              <a:bodyPr/>
              <a:lstStyle/>
              <a:p>
                <a:r>
                  <a:rPr lang="ar-SA">
                    <a:noFill/>
                  </a:rPr>
                  <a:t> </a:t>
                </a:r>
              </a:p>
            </p:txBody>
          </p:sp>
        </mc:Fallback>
      </mc:AlternateContent>
    </p:spTree>
    <p:extLst>
      <p:ext uri="{BB962C8B-B14F-4D97-AF65-F5344CB8AC3E}">
        <p14:creationId xmlns:p14="http://schemas.microsoft.com/office/powerpoint/2010/main" val="3003062757"/>
      </p:ext>
    </p:extLst>
  </p:cSld>
  <p:clrMapOvr>
    <a:masterClrMapping/>
  </p:clrMapOvr>
  <p:transition spd="med">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4343400" y="381000"/>
            <a:ext cx="4191000" cy="457200"/>
          </a:xfrm>
          <a:prstGeom prst="rect">
            <a:avLst/>
          </a:prstGeom>
          <a:solidFill>
            <a:srgbClr val="E9FD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r" rtl="1">
              <a:spcBef>
                <a:spcPct val="50000"/>
              </a:spcBef>
            </a:pPr>
            <a:r>
              <a:rPr lang="ar-EG" altLang="ar-SA" sz="2400"/>
              <a:t>- جمع المتجهات:</a:t>
            </a:r>
            <a:r>
              <a:rPr lang="en-US" altLang="ar-SA" sz="2400"/>
              <a:t>Adding vectors </a:t>
            </a:r>
          </a:p>
        </p:txBody>
      </p:sp>
      <p:pic>
        <p:nvPicPr>
          <p:cNvPr id="307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63650"/>
            <a:ext cx="3224213"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609600"/>
            <a:ext cx="2501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8"/>
          <p:cNvSpPr txBox="1">
            <a:spLocks noChangeArrowheads="1"/>
          </p:cNvSpPr>
          <p:nvPr/>
        </p:nvSpPr>
        <p:spPr bwMode="auto">
          <a:xfrm>
            <a:off x="3581400" y="990600"/>
            <a:ext cx="2057400" cy="457200"/>
          </a:xfrm>
          <a:prstGeom prst="rect">
            <a:avLst/>
          </a:prstGeom>
          <a:solidFill>
            <a:srgbClr val="E9FD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ar-EG" altLang="ar-SA" sz="2400"/>
              <a:t>بالرسم</a:t>
            </a:r>
            <a:endParaRPr lang="en-US" altLang="ar-SA" sz="2400"/>
          </a:p>
        </p:txBody>
      </p:sp>
      <p:pic>
        <p:nvPicPr>
          <p:cNvPr id="307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2672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AutoShape 10"/>
          <p:cNvSpPr>
            <a:spLocks noChangeArrowheads="1"/>
          </p:cNvSpPr>
          <p:nvPr/>
        </p:nvSpPr>
        <p:spPr bwMode="auto">
          <a:xfrm>
            <a:off x="0" y="3429000"/>
            <a:ext cx="9144000" cy="76200"/>
          </a:xfrm>
          <a:prstGeom prst="flowChartProcess">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endParaRPr lang="ar-SA" altLang="ar-SA"/>
          </a:p>
        </p:txBody>
      </p:sp>
      <p:sp>
        <p:nvSpPr>
          <p:cNvPr id="30728" name="Text Box 11"/>
          <p:cNvSpPr txBox="1">
            <a:spLocks noChangeArrowheads="1"/>
          </p:cNvSpPr>
          <p:nvPr/>
        </p:nvSpPr>
        <p:spPr bwMode="auto">
          <a:xfrm>
            <a:off x="5715000" y="6248400"/>
            <a:ext cx="1447800" cy="366713"/>
          </a:xfrm>
          <a:prstGeom prst="rect">
            <a:avLst/>
          </a:prstGeom>
          <a:solidFill>
            <a:srgbClr val="FEFCA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ar-SA" b="1"/>
              <a:t>A+B = B+A</a:t>
            </a:r>
          </a:p>
        </p:txBody>
      </p:sp>
      <p:sp>
        <p:nvSpPr>
          <p:cNvPr id="30729" name="AutoShape 12"/>
          <p:cNvSpPr>
            <a:spLocks noChangeArrowheads="1"/>
          </p:cNvSpPr>
          <p:nvPr/>
        </p:nvSpPr>
        <p:spPr bwMode="auto">
          <a:xfrm>
            <a:off x="4572000" y="1524000"/>
            <a:ext cx="76200" cy="5257800"/>
          </a:xfrm>
          <a:prstGeom prst="flowChartProcess">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endParaRPr lang="ar-SA" altLang="ar-SA"/>
          </a:p>
        </p:txBody>
      </p:sp>
      <p:pic>
        <p:nvPicPr>
          <p:cNvPr id="3073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57600"/>
            <a:ext cx="441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Text Box 14"/>
          <p:cNvSpPr txBox="1">
            <a:spLocks noChangeArrowheads="1"/>
          </p:cNvSpPr>
          <p:nvPr/>
        </p:nvSpPr>
        <p:spPr bwMode="auto">
          <a:xfrm>
            <a:off x="822325" y="6132513"/>
            <a:ext cx="2273300" cy="366712"/>
          </a:xfrm>
          <a:prstGeom prst="rect">
            <a:avLst/>
          </a:prstGeom>
          <a:solidFill>
            <a:srgbClr val="FEFC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fontAlgn="base">
              <a:spcBef>
                <a:spcPct val="0"/>
              </a:spcBef>
              <a:spcAft>
                <a:spcPct val="0"/>
              </a:spcAft>
              <a:defRPr>
                <a:solidFill>
                  <a:schemeClr val="tx1"/>
                </a:solidFill>
                <a:latin typeface="Calibri" panose="020F0502020204030204" pitchFamily="34" charset="0"/>
              </a:defRPr>
            </a:lvl6pPr>
            <a:lvl7pPr marL="2971800" indent="-228600" algn="l" rtl="0" fontAlgn="base">
              <a:spcBef>
                <a:spcPct val="0"/>
              </a:spcBef>
              <a:spcAft>
                <a:spcPct val="0"/>
              </a:spcAft>
              <a:defRPr>
                <a:solidFill>
                  <a:schemeClr val="tx1"/>
                </a:solidFill>
                <a:latin typeface="Calibri" panose="020F0502020204030204" pitchFamily="34" charset="0"/>
              </a:defRPr>
            </a:lvl7pPr>
            <a:lvl8pPr marL="3429000" indent="-228600" algn="l" rtl="0" fontAlgn="base">
              <a:spcBef>
                <a:spcPct val="0"/>
              </a:spcBef>
              <a:spcAft>
                <a:spcPct val="0"/>
              </a:spcAft>
              <a:defRPr>
                <a:solidFill>
                  <a:schemeClr val="tx1"/>
                </a:solidFill>
                <a:latin typeface="Calibri" panose="020F0502020204030204" pitchFamily="34" charset="0"/>
              </a:defRPr>
            </a:lvl8pPr>
            <a:lvl9pPr marL="3886200" indent="-228600" algn="l" rtl="0" fontAlgn="base">
              <a:spcBef>
                <a:spcPct val="0"/>
              </a:spcBef>
              <a:spcAft>
                <a:spcPct val="0"/>
              </a:spcAft>
              <a:defRPr>
                <a:solidFill>
                  <a:schemeClr val="tx1"/>
                </a:solidFill>
                <a:latin typeface="Calibri" panose="020F0502020204030204" pitchFamily="34" charset="0"/>
              </a:defRPr>
            </a:lvl9pPr>
          </a:lstStyle>
          <a:p>
            <a:r>
              <a:rPr lang="en-US" altLang="ar-SA" b="1"/>
              <a:t>A+(B+C) = (A+B)+C</a:t>
            </a:r>
          </a:p>
        </p:txBody>
      </p:sp>
    </p:spTree>
    <p:extLst>
      <p:ext uri="{BB962C8B-B14F-4D97-AF65-F5344CB8AC3E}">
        <p14:creationId xmlns:p14="http://schemas.microsoft.com/office/powerpoint/2010/main" val="3327207115"/>
      </p:ext>
    </p:extLst>
  </p:cSld>
  <p:clrMapOvr>
    <a:masterClrMapping/>
  </p:clrMapOvr>
  <p:transition spd="med">
    <p:comb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12086</TotalTime>
  <Words>1440</Words>
  <Application>Microsoft Office PowerPoint</Application>
  <PresentationFormat>On-screen Show (4:3)</PresentationFormat>
  <Paragraphs>137</Paragraphs>
  <Slides>26</Slides>
  <Notes>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42" baseType="lpstr">
      <vt:lpstr>AdvertisingMedium</vt:lpstr>
      <vt:lpstr>Arial</vt:lpstr>
      <vt:lpstr>Calibri</vt:lpstr>
      <vt:lpstr>Cambria</vt:lpstr>
      <vt:lpstr>Cambria Math</vt:lpstr>
      <vt:lpstr>Gill Sans MT</vt:lpstr>
      <vt:lpstr>Majalla UI</vt:lpstr>
      <vt:lpstr>Palatino Linotype</vt:lpstr>
      <vt:lpstr>Symbol</vt:lpstr>
      <vt:lpstr>Times</vt:lpstr>
      <vt:lpstr>Times New Roman</vt:lpstr>
      <vt:lpstr>Verdana</vt:lpstr>
      <vt:lpstr>Wingdings</vt:lpstr>
      <vt:lpstr>Wingdings 2</vt:lpstr>
      <vt:lpstr>Solstice</vt:lpstr>
      <vt:lpstr>Equation</vt:lpstr>
      <vt:lpstr>Chapter 3   Vectors</vt:lpstr>
      <vt:lpstr>PowerPoint Presentation</vt:lpstr>
      <vt:lpstr>PowerPoint Presentation</vt:lpstr>
      <vt:lpstr>Vector Notation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3.5 – Taking a Hike    </vt:lpstr>
      <vt:lpstr>Example 3.5 – Solution,  Analysis </vt:lpstr>
      <vt:lpstr>PROBLEMS</vt:lpstr>
      <vt:lpstr>PROBLEMS</vt:lpstr>
      <vt:lpstr>PROBLEMS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Reem Al-Tuwirqi</dc:creator>
  <cp:lastModifiedBy>Bandar Al-Asbahi</cp:lastModifiedBy>
  <cp:revision>205</cp:revision>
  <dcterms:created xsi:type="dcterms:W3CDTF">2011-03-16T17:22:27Z</dcterms:created>
  <dcterms:modified xsi:type="dcterms:W3CDTF">2024-06-06T09:35:08Z</dcterms:modified>
</cp:coreProperties>
</file>