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0"/>
  </p:notesMasterIdLst>
  <p:sldIdLst>
    <p:sldId id="256" r:id="rId2"/>
    <p:sldId id="257" r:id="rId3"/>
    <p:sldId id="258" r:id="rId4"/>
    <p:sldId id="340" r:id="rId5"/>
    <p:sldId id="259" r:id="rId6"/>
    <p:sldId id="260" r:id="rId7"/>
    <p:sldId id="261" r:id="rId8"/>
    <p:sldId id="341" r:id="rId9"/>
    <p:sldId id="262" r:id="rId10"/>
    <p:sldId id="263" r:id="rId11"/>
    <p:sldId id="264" r:id="rId12"/>
    <p:sldId id="265" r:id="rId13"/>
    <p:sldId id="266" r:id="rId14"/>
    <p:sldId id="267" r:id="rId15"/>
    <p:sldId id="268" r:id="rId16"/>
    <p:sldId id="269" r:id="rId17"/>
    <p:sldId id="270" r:id="rId18"/>
    <p:sldId id="342" r:id="rId19"/>
    <p:sldId id="271" r:id="rId20"/>
    <p:sldId id="272" r:id="rId21"/>
    <p:sldId id="273" r:id="rId22"/>
    <p:sldId id="274" r:id="rId23"/>
    <p:sldId id="275" r:id="rId24"/>
    <p:sldId id="276" r:id="rId25"/>
    <p:sldId id="277" r:id="rId26"/>
    <p:sldId id="278" r:id="rId27"/>
    <p:sldId id="343"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6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90A43D4-D252-433A-AF97-69C2EBD068D0}" type="datetimeFigureOut">
              <a:rPr lang="ar-SA" smtClean="0"/>
              <a:pPr/>
              <a:t>05/04/1435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027CBF3-6252-4A53-85AF-4541E03B67DF}" type="slidenum">
              <a:rPr lang="ar-SA" smtClean="0"/>
              <a:pPr/>
              <a:t>‹#›</a:t>
            </a:fld>
            <a:endParaRPr lang="ar-SA"/>
          </a:p>
        </p:txBody>
      </p:sp>
    </p:spTree>
    <p:extLst>
      <p:ext uri="{BB962C8B-B14F-4D97-AF65-F5344CB8AC3E}">
        <p14:creationId xmlns:p14="http://schemas.microsoft.com/office/powerpoint/2010/main" val="770274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12</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A027CBF3-6252-4A53-85AF-4541E03B67DF}" type="slidenum">
              <a:rPr lang="ar-SA" smtClean="0"/>
              <a:pPr/>
              <a:t>13</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14</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15</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16</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17</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19</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20</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21</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23</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24</a:t>
            </a:fld>
            <a:endParaRPr lang="ar-S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25</a:t>
            </a:fld>
            <a:endParaRPr lang="ar-S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26</a:t>
            </a:fld>
            <a:endParaRPr lang="ar-S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28</a:t>
            </a:fld>
            <a:endParaRPr lang="ar-S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29</a:t>
            </a:fld>
            <a:endParaRPr lang="ar-S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30</a:t>
            </a:fld>
            <a:endParaRPr lang="ar-S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31</a:t>
            </a:fld>
            <a:endParaRPr lang="ar-S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32</a:t>
            </a:fld>
            <a:endParaRPr lang="ar-S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a:t>
            </a:fld>
            <a:endParaRPr lang="ar-S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34</a:t>
            </a:fld>
            <a:endParaRPr lang="ar-S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35</a:t>
            </a:fld>
            <a:endParaRPr lang="ar-S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36</a:t>
            </a:fld>
            <a:endParaRPr lang="ar-S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37</a:t>
            </a:fld>
            <a:endParaRPr lang="ar-S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38</a:t>
            </a:fld>
            <a:endParaRPr lang="ar-S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39</a:t>
            </a:fld>
            <a:endParaRPr lang="ar-S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40</a:t>
            </a:fld>
            <a:endParaRPr lang="ar-S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41</a:t>
            </a:fld>
            <a:endParaRPr lang="ar-S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42</a:t>
            </a:fld>
            <a:endParaRPr lang="ar-S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a:t>
            </a:fld>
            <a:endParaRPr lang="ar-S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44</a:t>
            </a:fld>
            <a:endParaRPr lang="ar-S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45</a:t>
            </a:fld>
            <a:endParaRPr lang="ar-S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46</a:t>
            </a:fld>
            <a:endParaRPr lang="ar-S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47</a:t>
            </a:fld>
            <a:endParaRPr lang="ar-SA"/>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48</a:t>
            </a:fld>
            <a:endParaRPr lang="ar-SA"/>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49</a:t>
            </a:fld>
            <a:endParaRPr lang="ar-SA"/>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50</a:t>
            </a:fld>
            <a:endParaRPr lang="ar-SA"/>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51</a:t>
            </a:fld>
            <a:endParaRPr lang="ar-SA"/>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52</a:t>
            </a:fld>
            <a:endParaRPr lang="ar-SA"/>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53</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a:t>
            </a:fld>
            <a:endParaRPr lang="ar-SA"/>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54</a:t>
            </a:fld>
            <a:endParaRPr lang="ar-SA"/>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55</a:t>
            </a:fld>
            <a:endParaRPr lang="ar-SA"/>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56</a:t>
            </a:fld>
            <a:endParaRPr lang="ar-SA"/>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57</a:t>
            </a:fld>
            <a:endParaRPr lang="ar-SA"/>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58</a:t>
            </a:fld>
            <a:endParaRPr lang="ar-SA"/>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59</a:t>
            </a:fld>
            <a:endParaRPr lang="ar-SA"/>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60</a:t>
            </a:fld>
            <a:endParaRPr lang="ar-SA"/>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61</a:t>
            </a:fld>
            <a:endParaRPr lang="ar-SA"/>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62</a:t>
            </a:fld>
            <a:endParaRPr lang="ar-SA"/>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63</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a:t>
            </a:fld>
            <a:endParaRPr lang="ar-SA"/>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64</a:t>
            </a:fld>
            <a:endParaRPr lang="ar-SA"/>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65</a:t>
            </a:fld>
            <a:endParaRPr lang="ar-SA"/>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66</a:t>
            </a:fld>
            <a:endParaRPr lang="ar-SA"/>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67</a:t>
            </a:fld>
            <a:endParaRPr lang="ar-SA"/>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68</a:t>
            </a:fld>
            <a:endParaRPr lang="ar-SA"/>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69</a:t>
            </a:fld>
            <a:endParaRPr lang="ar-SA"/>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70</a:t>
            </a:fld>
            <a:endParaRPr lang="ar-SA"/>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71</a:t>
            </a:fld>
            <a:endParaRPr lang="ar-SA"/>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72</a:t>
            </a:fld>
            <a:endParaRPr lang="ar-SA"/>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73</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9</a:t>
            </a:fld>
            <a:endParaRPr lang="ar-SA"/>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74</a:t>
            </a:fld>
            <a:endParaRPr lang="ar-SA"/>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75</a:t>
            </a:fld>
            <a:endParaRPr lang="ar-SA"/>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76</a:t>
            </a:fld>
            <a:endParaRPr lang="ar-SA"/>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77</a:t>
            </a:fld>
            <a:endParaRPr lang="ar-SA"/>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78</a:t>
            </a:fld>
            <a:endParaRPr lang="ar-SA"/>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79</a:t>
            </a:fld>
            <a:endParaRPr lang="ar-SA"/>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80</a:t>
            </a:fld>
            <a:endParaRPr lang="ar-SA"/>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81</a:t>
            </a:fld>
            <a:endParaRPr lang="ar-SA"/>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82</a:t>
            </a:fld>
            <a:endParaRPr lang="ar-SA"/>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83</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10</a:t>
            </a:fld>
            <a:endParaRPr lang="ar-SA"/>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84</a:t>
            </a:fld>
            <a:endParaRPr lang="ar-SA"/>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85</a:t>
            </a:fld>
            <a:endParaRPr lang="ar-SA"/>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86</a:t>
            </a:fld>
            <a:endParaRPr lang="ar-SA"/>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87</a:t>
            </a:fld>
            <a:endParaRPr lang="ar-SA"/>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88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A027CBF3-6252-4A53-85AF-4541E03B67DF}"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D1752-6C2D-4993-84D1-DFD6D7A7EB6C}" type="datetimeFigureOut">
              <a:rPr lang="ar-SA" smtClean="0"/>
              <a:pPr/>
              <a:t>05/04/1435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E125C6A-977E-4BD2-AB90-DD6A7F4AA85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2D1752-6C2D-4993-84D1-DFD6D7A7EB6C}" type="datetimeFigureOut">
              <a:rPr lang="ar-SA" smtClean="0"/>
              <a:pPr/>
              <a:t>05/04/1435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125C6A-977E-4BD2-AB90-DD6A7F4AA85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7.w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3.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3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3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4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4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48.wmf"/><Relationship Id="rId4" Type="http://schemas.openxmlformats.org/officeDocument/2006/relationships/oleObject" Target="../embeddings/oleObject4.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51.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s>
</file>

<file path=ppt/slides/_rels/slide53.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63.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65.png"/></Relationships>
</file>

<file path=ppt/slides/_rels/slide56.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67.png"/></Relationships>
</file>

<file path=ppt/slides/_rels/slide57.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69.png"/></Relationships>
</file>

<file path=ppt/slides/_rels/slide58.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oleObject" Target="../embeddings/oleObject2.bin"/></Relationships>
</file>

<file path=ppt/slides/_rels/slide60.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73.png"/></Relationships>
</file>

<file path=ppt/slides/_rels/slide61.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76.png"/></Relationships>
</file>

<file path=ppt/slides/_rels/slide63.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78.png"/></Relationships>
</file>

<file path=ppt/slides/_rels/slide64.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80.png"/></Relationships>
</file>

<file path=ppt/slides/_rels/slide65.xml.rels><?xml version="1.0" encoding="UTF-8" standalone="yes"?>
<Relationships xmlns="http://schemas.openxmlformats.org/package/2006/relationships"><Relationship Id="rId3" Type="http://schemas.openxmlformats.org/officeDocument/2006/relationships/image" Target="../media/image81.png"/><Relationship Id="rId2" Type="http://schemas.openxmlformats.org/officeDocument/2006/relationships/notesSlide" Target="../notesSlides/notesSlide61.xml"/><Relationship Id="rId1" Type="http://schemas.openxmlformats.org/officeDocument/2006/relationships/slideLayout" Target="../slideLayouts/slideLayout2.xml"/><Relationship Id="rId5" Type="http://schemas.openxmlformats.org/officeDocument/2006/relationships/image" Target="../media/image83.png"/><Relationship Id="rId4" Type="http://schemas.openxmlformats.org/officeDocument/2006/relationships/image" Target="../media/image82.png"/></Relationships>
</file>

<file path=ppt/slides/_rels/slide66.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notesSlide" Target="../notesSlides/notesSlide64.xml"/><Relationship Id="rId1" Type="http://schemas.openxmlformats.org/officeDocument/2006/relationships/slideLayout" Target="../slideLayouts/slideLayout2.xml"/><Relationship Id="rId5" Type="http://schemas.openxmlformats.org/officeDocument/2006/relationships/image" Target="../media/image87.png"/><Relationship Id="rId4" Type="http://schemas.openxmlformats.org/officeDocument/2006/relationships/image" Target="../media/image86.png"/></Relationships>
</file>

<file path=ppt/slides/_rels/slide69.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89.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notesSlide" Target="../notesSlides/notesSlide67.xml"/><Relationship Id="rId1" Type="http://schemas.openxmlformats.org/officeDocument/2006/relationships/slideLayout" Target="../slideLayouts/slideLayout2.xml"/><Relationship Id="rId5" Type="http://schemas.openxmlformats.org/officeDocument/2006/relationships/image" Target="../media/image93.png"/><Relationship Id="rId4" Type="http://schemas.openxmlformats.org/officeDocument/2006/relationships/image" Target="../media/image92.png"/></Relationships>
</file>

<file path=ppt/slides/_rels/slide72.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68.xml"/><Relationship Id="rId1" Type="http://schemas.openxmlformats.org/officeDocument/2006/relationships/slideLayout" Target="../slideLayouts/slideLayout2.xml"/><Relationship Id="rId5" Type="http://schemas.openxmlformats.org/officeDocument/2006/relationships/image" Target="../media/image95.png"/><Relationship Id="rId4" Type="http://schemas.openxmlformats.org/officeDocument/2006/relationships/image" Target="../media/image94.png"/></Relationships>
</file>

<file path=ppt/slides/_rels/slide73.xml.rels><?xml version="1.0" encoding="UTF-8" standalone="yes"?>
<Relationships xmlns="http://schemas.openxmlformats.org/package/2006/relationships"><Relationship Id="rId3" Type="http://schemas.openxmlformats.org/officeDocument/2006/relationships/image" Target="../media/image96.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97.pn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98.png"/></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99.png"/><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01.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02.png"/><Relationship Id="rId2" Type="http://schemas.openxmlformats.org/officeDocument/2006/relationships/notesSlide" Target="../notesSlides/notesSlide75.xml"/><Relationship Id="rId1" Type="http://schemas.openxmlformats.org/officeDocument/2006/relationships/slideLayout" Target="../slideLayouts/slideLayout2.xml"/><Relationship Id="rId4" Type="http://schemas.openxmlformats.org/officeDocument/2006/relationships/image" Target="../media/image103.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04.png"/><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105.png"/></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06.png"/><Relationship Id="rId2" Type="http://schemas.openxmlformats.org/officeDocument/2006/relationships/notesSlide" Target="../notesSlides/notesSlide80.xml"/><Relationship Id="rId1" Type="http://schemas.openxmlformats.org/officeDocument/2006/relationships/slideLayout" Target="../slideLayouts/slideLayout2.xml"/><Relationship Id="rId4" Type="http://schemas.openxmlformats.org/officeDocument/2006/relationships/image" Target="../media/image107.png"/></Relationships>
</file>

<file path=ppt/slides/_rels/slide85.xml.rels><?xml version="1.0" encoding="UTF-8" standalone="yes"?>
<Relationships xmlns="http://schemas.openxmlformats.org/package/2006/relationships"><Relationship Id="rId3" Type="http://schemas.openxmlformats.org/officeDocument/2006/relationships/image" Target="../media/image108.png"/><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openxmlformats.org/officeDocument/2006/relationships/image" Target="../media/image109.png"/></Relationships>
</file>

<file path=ppt/slides/_rels/slide86.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image" Target="../media/image111.png"/></Relationships>
</file>

<file path=ppt/slides/_rels/slide87.xml.rels><?xml version="1.0" encoding="UTF-8" standalone="yes"?>
<Relationships xmlns="http://schemas.openxmlformats.org/package/2006/relationships"><Relationship Id="rId3" Type="http://schemas.openxmlformats.org/officeDocument/2006/relationships/image" Target="../media/image112.png"/><Relationship Id="rId2" Type="http://schemas.openxmlformats.org/officeDocument/2006/relationships/notesSlide" Target="../notesSlides/notesSlide83.xml"/><Relationship Id="rId1" Type="http://schemas.openxmlformats.org/officeDocument/2006/relationships/slideLayout" Target="../slideLayouts/slideLayout2.xml"/><Relationship Id="rId4" Type="http://schemas.openxmlformats.org/officeDocument/2006/relationships/image" Target="../media/image113.png"/></Relationships>
</file>

<file path=ppt/slides/_rels/slide88.xml.rels><?xml version="1.0" encoding="UTF-8" standalone="yes"?>
<Relationships xmlns="http://schemas.openxmlformats.org/package/2006/relationships"><Relationship Id="rId3" Type="http://schemas.openxmlformats.org/officeDocument/2006/relationships/image" Target="../media/image114.png"/><Relationship Id="rId2" Type="http://schemas.openxmlformats.org/officeDocument/2006/relationships/notesSlide" Target="../notesSlides/notesSlide84.xml"/><Relationship Id="rId1" Type="http://schemas.openxmlformats.org/officeDocument/2006/relationships/slideLayout" Target="../slideLayouts/slideLayout2.xml"/><Relationship Id="rId5" Type="http://schemas.openxmlformats.org/officeDocument/2006/relationships/image" Target="../media/image116.png"/><Relationship Id="rId4" Type="http://schemas.openxmlformats.org/officeDocument/2006/relationships/image" Target="../media/image11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rgbClr val="00B050"/>
                </a:solidFill>
              </a:rPr>
              <a:t>CHAPTER 2</a:t>
            </a:r>
            <a:endParaRPr lang="ar-SA" sz="5400" dirty="0">
              <a:solidFill>
                <a:srgbClr val="00B050"/>
              </a:solidFill>
            </a:endParaRPr>
          </a:p>
        </p:txBody>
      </p:sp>
      <p:sp>
        <p:nvSpPr>
          <p:cNvPr id="3" name="Subtitle 2"/>
          <p:cNvSpPr>
            <a:spLocks noGrp="1"/>
          </p:cNvSpPr>
          <p:nvPr>
            <p:ph type="subTitle" idx="1"/>
          </p:nvPr>
        </p:nvSpPr>
        <p:spPr/>
        <p:txBody>
          <a:bodyPr>
            <a:normAutofit fontScale="92500" lnSpcReduction="20000"/>
          </a:bodyPr>
          <a:lstStyle/>
          <a:p>
            <a:r>
              <a:rPr lang="en-US" sz="4000" dirty="0">
                <a:solidFill>
                  <a:srgbClr val="00B0F0"/>
                </a:solidFill>
              </a:rPr>
              <a:t>Basic </a:t>
            </a:r>
            <a:r>
              <a:rPr lang="en-US" sz="4000" dirty="0" smtClean="0">
                <a:solidFill>
                  <a:srgbClr val="00B0F0"/>
                </a:solidFill>
              </a:rPr>
              <a:t>Thermodynamics</a:t>
            </a:r>
          </a:p>
          <a:p>
            <a:r>
              <a:rPr lang="en-US" sz="4000" dirty="0" smtClean="0">
                <a:solidFill>
                  <a:srgbClr val="00B0F0"/>
                </a:solidFill>
              </a:rPr>
              <a:t>and</a:t>
            </a:r>
            <a:endParaRPr lang="en-US" sz="4000" dirty="0">
              <a:solidFill>
                <a:srgbClr val="00B0F0"/>
              </a:solidFill>
            </a:endParaRPr>
          </a:p>
          <a:p>
            <a:r>
              <a:rPr lang="en-US" sz="4000" dirty="0">
                <a:solidFill>
                  <a:srgbClr val="00B0F0"/>
                </a:solidFill>
              </a:rPr>
              <a:t>Fluid Mechanics</a:t>
            </a:r>
            <a:endParaRPr lang="ar-SA" sz="40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
            </a:r>
            <a:br>
              <a:rPr lang="en-US" dirty="0" smtClean="0">
                <a:solidFill>
                  <a:schemeClr val="accent2">
                    <a:lumMod val="75000"/>
                  </a:schemeClr>
                </a:solidFill>
              </a:rPr>
            </a:br>
            <a:r>
              <a:rPr lang="en-US" dirty="0" smtClean="0">
                <a:solidFill>
                  <a:schemeClr val="accent2">
                    <a:lumMod val="75000"/>
                  </a:schemeClr>
                </a:solidFill>
              </a:rPr>
              <a:t>The Steady Flow Energy Equation</a:t>
            </a:r>
            <a:r>
              <a:rPr lang="en-US" dirty="0" smtClean="0"/>
              <a:t/>
            </a:r>
            <a:br>
              <a:rPr lang="en-US" dirty="0" smtClean="0"/>
            </a:br>
            <a:endParaRPr lang="ar-SA"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solidFill>
                  <a:schemeClr val="accent5">
                    <a:lumMod val="50000"/>
                  </a:schemeClr>
                </a:solidFill>
              </a:rPr>
              <a:t>Thus, with this sign convention the steady flow energy equation becomes</a:t>
            </a:r>
          </a:p>
          <a:p>
            <a:pPr algn="l">
              <a:buNone/>
            </a:pPr>
            <a:r>
              <a:rPr lang="en-US" dirty="0" smtClean="0"/>
              <a:t> </a:t>
            </a:r>
          </a:p>
          <a:p>
            <a:pPr algn="l">
              <a:buNone/>
            </a:pPr>
            <a:endParaRPr lang="en-US" dirty="0" smtClean="0"/>
          </a:p>
          <a:p>
            <a:pPr algn="l" rtl="0">
              <a:buNone/>
            </a:pPr>
            <a:r>
              <a:rPr lang="en-US" dirty="0" smtClean="0">
                <a:solidFill>
                  <a:schemeClr val="accent6">
                    <a:lumMod val="50000"/>
                  </a:schemeClr>
                </a:solidFill>
              </a:rPr>
              <a:t>where h is the specific enthalpy,  1/2c</a:t>
            </a:r>
            <a:r>
              <a:rPr lang="en-US" baseline="30000" dirty="0" smtClean="0">
                <a:solidFill>
                  <a:schemeClr val="accent6">
                    <a:lumMod val="50000"/>
                  </a:schemeClr>
                </a:solidFill>
              </a:rPr>
              <a:t>2  </a:t>
            </a:r>
            <a:r>
              <a:rPr lang="en-US" dirty="0" smtClean="0">
                <a:solidFill>
                  <a:schemeClr val="accent6">
                    <a:lumMod val="50000"/>
                  </a:schemeClr>
                </a:solidFill>
              </a:rPr>
              <a:t>the kinetic energy per unit mass and </a:t>
            </a:r>
            <a:r>
              <a:rPr lang="en-US" i="1" dirty="0" err="1" smtClean="0">
                <a:solidFill>
                  <a:schemeClr val="accent6">
                    <a:lumMod val="50000"/>
                  </a:schemeClr>
                </a:solidFill>
              </a:rPr>
              <a:t>gz</a:t>
            </a:r>
            <a:r>
              <a:rPr lang="en-US" i="1" dirty="0" smtClean="0">
                <a:solidFill>
                  <a:schemeClr val="accent6">
                    <a:lumMod val="50000"/>
                  </a:schemeClr>
                </a:solidFill>
              </a:rPr>
              <a:t> </a:t>
            </a:r>
            <a:r>
              <a:rPr lang="en-US" dirty="0" smtClean="0">
                <a:solidFill>
                  <a:schemeClr val="accent6">
                    <a:lumMod val="50000"/>
                  </a:schemeClr>
                </a:solidFill>
              </a:rPr>
              <a:t>the potential energy per unit mass.</a:t>
            </a:r>
          </a:p>
          <a:p>
            <a:pPr algn="l">
              <a:buNone/>
            </a:pPr>
            <a:r>
              <a:rPr lang="en-US" dirty="0" smtClean="0">
                <a:solidFill>
                  <a:srgbClr val="C00000"/>
                </a:solidFill>
              </a:rPr>
              <a:t>Except for  hydraulic machines, the contribution of the last term is small and usually ignored. </a:t>
            </a:r>
            <a:endParaRPr lang="ar-SA" dirty="0">
              <a:solidFill>
                <a:srgbClr val="C00000"/>
              </a:solidFill>
            </a:endParaRPr>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76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2590800"/>
            <a:ext cx="5978387" cy="685800"/>
          </a:xfrm>
          <a:prstGeom prst="rect">
            <a:avLst/>
          </a:prstGeom>
          <a:noFill/>
        </p:spPr>
      </p:pic>
      <p:sp>
        <p:nvSpPr>
          <p:cNvPr id="27651" name="Rectangle 3"/>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The Steady Flow Energy Equation</a:t>
            </a:r>
            <a:endParaRPr lang="ar-SA" dirty="0"/>
          </a:p>
        </p:txBody>
      </p:sp>
      <p:sp>
        <p:nvSpPr>
          <p:cNvPr id="3" name="Content Placeholder 2"/>
          <p:cNvSpPr>
            <a:spLocks noGrp="1"/>
          </p:cNvSpPr>
          <p:nvPr>
            <p:ph idx="1"/>
          </p:nvPr>
        </p:nvSpPr>
        <p:spPr/>
        <p:txBody>
          <a:bodyPr>
            <a:normAutofit/>
          </a:bodyPr>
          <a:lstStyle/>
          <a:p>
            <a:pPr algn="l" rtl="0">
              <a:buNone/>
            </a:pPr>
            <a:r>
              <a:rPr lang="en-US" dirty="0" smtClean="0">
                <a:solidFill>
                  <a:schemeClr val="tx2"/>
                </a:solidFill>
              </a:rPr>
              <a:t>Defining stagnation enthalpy by h</a:t>
            </a:r>
            <a:r>
              <a:rPr lang="en-US" baseline="-25000" dirty="0" smtClean="0">
                <a:solidFill>
                  <a:schemeClr val="tx2"/>
                </a:solidFill>
              </a:rPr>
              <a:t>0</a:t>
            </a:r>
            <a:r>
              <a:rPr lang="en-US" dirty="0" smtClean="0">
                <a:solidFill>
                  <a:schemeClr val="tx2"/>
                </a:solidFill>
              </a:rPr>
              <a:t> given by</a:t>
            </a:r>
          </a:p>
          <a:p>
            <a:pPr algn="l" rtl="0">
              <a:buNone/>
            </a:pPr>
            <a:endParaRPr lang="en-US" dirty="0" smtClean="0"/>
          </a:p>
          <a:p>
            <a:pPr algn="l" rtl="0">
              <a:buNone/>
            </a:pPr>
            <a:endParaRPr lang="en-US" dirty="0" smtClean="0"/>
          </a:p>
          <a:p>
            <a:pPr algn="l" rtl="0">
              <a:buNone/>
            </a:pPr>
            <a:r>
              <a:rPr lang="en-US" dirty="0" smtClean="0">
                <a:solidFill>
                  <a:schemeClr val="accent2"/>
                </a:solidFill>
              </a:rPr>
              <a:t>Assuming </a:t>
            </a:r>
            <a:r>
              <a:rPr lang="en-US" dirty="0" err="1" smtClean="0">
                <a:solidFill>
                  <a:schemeClr val="accent2"/>
                </a:solidFill>
              </a:rPr>
              <a:t>gz</a:t>
            </a:r>
            <a:r>
              <a:rPr lang="en-US" dirty="0" smtClean="0">
                <a:solidFill>
                  <a:schemeClr val="accent2"/>
                </a:solidFill>
              </a:rPr>
              <a:t> to be negligible, steady flow energy equation becomes</a:t>
            </a:r>
          </a:p>
          <a:p>
            <a:pPr algn="l" rtl="0">
              <a:buNone/>
            </a:pPr>
            <a:endParaRPr lang="en-US" dirty="0" smtClean="0"/>
          </a:p>
          <a:p>
            <a:pPr algn="l" rtl="0">
              <a:buNone/>
            </a:pPr>
            <a:r>
              <a:rPr lang="en-US" dirty="0" smtClean="0">
                <a:solidFill>
                  <a:schemeClr val="accent6">
                    <a:lumMod val="50000"/>
                  </a:schemeClr>
                </a:solidFill>
              </a:rPr>
              <a:t>Or</a:t>
            </a:r>
          </a:p>
          <a:p>
            <a:pPr algn="l" rtl="0">
              <a:buNone/>
            </a:pPr>
            <a:endParaRPr lang="en-US" dirty="0" smtClean="0"/>
          </a:p>
          <a:p>
            <a:pPr algn="l">
              <a:buNone/>
            </a:pPr>
            <a:endParaRPr lang="ar-SA" dirty="0"/>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174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67000" y="2209800"/>
            <a:ext cx="2209800" cy="920750"/>
          </a:xfrm>
          <a:prstGeom prst="rect">
            <a:avLst/>
          </a:prstGeom>
          <a:noFill/>
        </p:spPr>
      </p:pic>
      <p:sp>
        <p:nvSpPr>
          <p:cNvPr id="31747"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17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174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95600" y="4419600"/>
            <a:ext cx="4903304" cy="762000"/>
          </a:xfrm>
          <a:prstGeom prst="rect">
            <a:avLst/>
          </a:prstGeom>
          <a:noFill/>
        </p:spPr>
      </p:pic>
      <p:sp>
        <p:nvSpPr>
          <p:cNvPr id="31750" name="Rectangle 6"/>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175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76600" y="5638800"/>
            <a:ext cx="2895600" cy="427220"/>
          </a:xfrm>
          <a:prstGeom prst="rect">
            <a:avLst/>
          </a:prstGeom>
          <a:noFill/>
        </p:spPr>
      </p:pic>
      <p:sp>
        <p:nvSpPr>
          <p:cNvPr id="31753" name="Rectangle 9"/>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The Steady Flow Energy Equation</a:t>
            </a:r>
            <a:endParaRPr lang="ar-SA" dirty="0"/>
          </a:p>
        </p:txBody>
      </p:sp>
      <p:sp>
        <p:nvSpPr>
          <p:cNvPr id="3" name="Content Placeholder 2"/>
          <p:cNvSpPr>
            <a:spLocks noGrp="1"/>
          </p:cNvSpPr>
          <p:nvPr>
            <p:ph idx="1"/>
          </p:nvPr>
        </p:nvSpPr>
        <p:spPr/>
        <p:txBody>
          <a:bodyPr>
            <a:normAutofit/>
          </a:bodyPr>
          <a:lstStyle/>
          <a:p>
            <a:pPr algn="l" rtl="0">
              <a:buNone/>
            </a:pPr>
            <a:r>
              <a:rPr lang="en-US" dirty="0" smtClean="0"/>
              <a:t/>
            </a:r>
            <a:br>
              <a:rPr lang="en-US" dirty="0" smtClean="0"/>
            </a:br>
            <a:r>
              <a:rPr lang="en-US" dirty="0" smtClean="0">
                <a:solidFill>
                  <a:schemeClr val="accent3">
                    <a:lumMod val="75000"/>
                  </a:schemeClr>
                </a:solidFill>
              </a:rPr>
              <a:t>Most turbomachinery flow processes are adiabatic (or very nearly so) and it is permissible to write </a:t>
            </a:r>
            <a:endParaRPr lang="en-US" dirty="0" smtClean="0"/>
          </a:p>
          <a:p>
            <a:pPr algn="l" rtl="0">
              <a:buNone/>
            </a:pPr>
            <a:r>
              <a:rPr lang="en-US" dirty="0" smtClean="0">
                <a:solidFill>
                  <a:srgbClr val="00B050"/>
                </a:solidFill>
              </a:rPr>
              <a:t>For work producing machines (turbines) W ˃0 the equation becomes</a:t>
            </a:r>
          </a:p>
          <a:p>
            <a:pPr algn="l" rtl="0">
              <a:buNone/>
            </a:pPr>
            <a:endParaRPr lang="en-US" dirty="0" smtClean="0"/>
          </a:p>
          <a:p>
            <a:pPr algn="l">
              <a:buNone/>
            </a:pPr>
            <a:endParaRPr lang="ar-SA"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37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91000" y="3124200"/>
            <a:ext cx="838200" cy="471488"/>
          </a:xfrm>
          <a:prstGeom prst="rect">
            <a:avLst/>
          </a:prstGeom>
          <a:noFill/>
        </p:spPr>
      </p:pic>
      <p:sp>
        <p:nvSpPr>
          <p:cNvPr id="3379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379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5200" y="5334000"/>
            <a:ext cx="2438400" cy="431282"/>
          </a:xfrm>
          <a:prstGeom prst="rect">
            <a:avLst/>
          </a:prstGeom>
          <a:noFill/>
        </p:spPr>
      </p:pic>
      <p:sp>
        <p:nvSpPr>
          <p:cNvPr id="33797" name="Rectangle 5"/>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The Steady Flow Energy Equation</a:t>
            </a:r>
            <a:endParaRPr lang="ar-SA" dirty="0"/>
          </a:p>
        </p:txBody>
      </p:sp>
      <p:sp>
        <p:nvSpPr>
          <p:cNvPr id="3" name="Content Placeholder 2"/>
          <p:cNvSpPr>
            <a:spLocks noGrp="1"/>
          </p:cNvSpPr>
          <p:nvPr>
            <p:ph idx="1"/>
          </p:nvPr>
        </p:nvSpPr>
        <p:spPr/>
        <p:txBody>
          <a:bodyPr/>
          <a:lstStyle/>
          <a:p>
            <a:pPr algn="l">
              <a:buNone/>
            </a:pPr>
            <a:r>
              <a:rPr lang="en-US" sz="3600" dirty="0" smtClean="0">
                <a:solidFill>
                  <a:schemeClr val="tx2">
                    <a:lumMod val="50000"/>
                  </a:schemeClr>
                </a:solidFill>
              </a:rPr>
              <a:t>For the machines which absorb work and increase enthalpy the work needed is given as</a:t>
            </a:r>
          </a:p>
          <a:p>
            <a:pPr algn="l">
              <a:buNone/>
            </a:pPr>
            <a:endParaRPr lang="en-US" sz="3600" dirty="0" smtClean="0"/>
          </a:p>
          <a:p>
            <a:pPr algn="l">
              <a:buNone/>
            </a:pPr>
            <a:endParaRPr lang="ar-SA" dirty="0"/>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58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00400" y="3886200"/>
            <a:ext cx="3048000" cy="539102"/>
          </a:xfrm>
          <a:prstGeom prst="rect">
            <a:avLst/>
          </a:prstGeom>
          <a:noFill/>
        </p:spPr>
      </p:pic>
      <p:sp>
        <p:nvSpPr>
          <p:cNvPr id="35843" name="Rectangle 3"/>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Momentum Equation </a:t>
            </a:r>
            <a:br>
              <a:rPr lang="en-US" b="1" dirty="0" smtClean="0">
                <a:solidFill>
                  <a:srgbClr val="C00000"/>
                </a:solidFill>
              </a:rPr>
            </a:br>
            <a:r>
              <a:rPr lang="en-US" b="1" dirty="0" smtClean="0">
                <a:solidFill>
                  <a:srgbClr val="C00000"/>
                </a:solidFill>
              </a:rPr>
              <a:t>Newton’s Second Law of Motion</a:t>
            </a:r>
            <a:endParaRPr lang="ar-SA" dirty="0">
              <a:solidFill>
                <a:srgbClr val="C00000"/>
              </a:solidFill>
            </a:endParaRPr>
          </a:p>
        </p:txBody>
      </p:sp>
      <p:sp>
        <p:nvSpPr>
          <p:cNvPr id="3" name="Content Placeholder 2"/>
          <p:cNvSpPr>
            <a:spLocks noGrp="1"/>
          </p:cNvSpPr>
          <p:nvPr>
            <p:ph idx="1"/>
          </p:nvPr>
        </p:nvSpPr>
        <p:spPr/>
        <p:txBody>
          <a:bodyPr>
            <a:normAutofit/>
          </a:bodyPr>
          <a:lstStyle/>
          <a:p>
            <a:pPr algn="l" rtl="0">
              <a:buNone/>
            </a:pPr>
            <a:r>
              <a:rPr lang="en-US" dirty="0" smtClean="0">
                <a:solidFill>
                  <a:srgbClr val="0070C0"/>
                </a:solidFill>
              </a:rPr>
              <a:t>One of the most fundamental and valuable principles in mechanics is </a:t>
            </a:r>
            <a:r>
              <a:rPr lang="en-US" i="1" dirty="0" smtClean="0">
                <a:solidFill>
                  <a:srgbClr val="0070C0"/>
                </a:solidFill>
              </a:rPr>
              <a:t>Newton’s</a:t>
            </a:r>
            <a:r>
              <a:rPr lang="en-US" dirty="0" smtClean="0">
                <a:solidFill>
                  <a:srgbClr val="0070C0"/>
                </a:solidFill>
              </a:rPr>
              <a:t> </a:t>
            </a:r>
            <a:r>
              <a:rPr lang="en-US" i="1" dirty="0" smtClean="0">
                <a:solidFill>
                  <a:srgbClr val="0070C0"/>
                </a:solidFill>
              </a:rPr>
              <a:t>second law of motion</a:t>
            </a:r>
            <a:r>
              <a:rPr lang="en-US" dirty="0" smtClean="0">
                <a:solidFill>
                  <a:srgbClr val="0070C0"/>
                </a:solidFill>
              </a:rPr>
              <a:t>. The momentum equation relates the sum of the external forces acting on a fluid element to its acceleration, or to the rate of change of momentum in the direction of the resultant external force. </a:t>
            </a:r>
          </a:p>
          <a:p>
            <a:pPr algn="l" rtl="0">
              <a:buNone/>
            </a:pP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Momentum Equation </a:t>
            </a:r>
            <a:br>
              <a:rPr lang="en-US" b="1" dirty="0" smtClean="0">
                <a:solidFill>
                  <a:srgbClr val="C00000"/>
                </a:solidFill>
              </a:rPr>
            </a:br>
            <a:r>
              <a:rPr lang="en-US" b="1" dirty="0" smtClean="0">
                <a:solidFill>
                  <a:srgbClr val="C00000"/>
                </a:solidFill>
              </a:rPr>
              <a:t>Newton’s Second Law of Motion</a:t>
            </a:r>
            <a:endParaRPr lang="ar-SA" dirty="0"/>
          </a:p>
        </p:txBody>
      </p:sp>
      <p:sp>
        <p:nvSpPr>
          <p:cNvPr id="3" name="Content Placeholder 2"/>
          <p:cNvSpPr>
            <a:spLocks noGrp="1"/>
          </p:cNvSpPr>
          <p:nvPr>
            <p:ph idx="1"/>
          </p:nvPr>
        </p:nvSpPr>
        <p:spPr/>
        <p:txBody>
          <a:bodyPr>
            <a:normAutofit fontScale="92500"/>
          </a:bodyPr>
          <a:lstStyle/>
          <a:p>
            <a:pPr algn="l" rtl="0">
              <a:buNone/>
            </a:pPr>
            <a:r>
              <a:rPr lang="en-US" dirty="0" smtClean="0">
                <a:solidFill>
                  <a:schemeClr val="accent2"/>
                </a:solidFill>
              </a:rPr>
              <a:t>In the study of turbomachines many applications of the momentum equation can be found, e.g. the force exerted upon a blade in a compressor or turbine cascade caused by the deflection or acceleration of fluid passing the blades. </a:t>
            </a:r>
          </a:p>
          <a:p>
            <a:pPr algn="l" rtl="0">
              <a:buNone/>
            </a:pPr>
            <a:r>
              <a:rPr lang="en-US" dirty="0" smtClean="0">
                <a:solidFill>
                  <a:schemeClr val="accent2">
                    <a:lumMod val="50000"/>
                  </a:schemeClr>
                </a:solidFill>
              </a:rPr>
              <a:t>Considering a system of mass m, the sum of all the body and surface forces acting on m along some arbitrary direction x is equal to </a:t>
            </a:r>
            <a:r>
              <a:rPr lang="en-US" i="1" dirty="0" smtClean="0">
                <a:solidFill>
                  <a:schemeClr val="accent2">
                    <a:lumMod val="50000"/>
                  </a:schemeClr>
                </a:solidFill>
              </a:rPr>
              <a:t>the time rate of change of the total </a:t>
            </a:r>
            <a:r>
              <a:rPr lang="en-US" dirty="0" smtClean="0">
                <a:solidFill>
                  <a:schemeClr val="accent2">
                    <a:lumMod val="50000"/>
                  </a:schemeClr>
                </a:solidFill>
              </a:rPr>
              <a:t>x</a:t>
            </a:r>
            <a:r>
              <a:rPr lang="en-US" i="1" dirty="0" smtClean="0">
                <a:solidFill>
                  <a:schemeClr val="accent2">
                    <a:lumMod val="50000"/>
                  </a:schemeClr>
                </a:solidFill>
              </a:rPr>
              <a:t>- momentum of the system</a:t>
            </a:r>
            <a:r>
              <a:rPr lang="en-US" dirty="0" smtClean="0">
                <a:solidFill>
                  <a:schemeClr val="accent4"/>
                </a:solidFill>
              </a:rPr>
              <a:t>, </a:t>
            </a:r>
          </a:p>
          <a:p>
            <a:pPr algn="l">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Momentum Equation </a:t>
            </a:r>
            <a:br>
              <a:rPr lang="en-US" b="1" dirty="0" smtClean="0">
                <a:solidFill>
                  <a:srgbClr val="C00000"/>
                </a:solidFill>
              </a:rPr>
            </a:br>
            <a:r>
              <a:rPr lang="en-US" b="1" dirty="0" smtClean="0">
                <a:solidFill>
                  <a:srgbClr val="C00000"/>
                </a:solidFill>
              </a:rPr>
              <a:t>Newton’s Second Law of </a:t>
            </a:r>
            <a:r>
              <a:rPr lang="en-US" b="1" dirty="0" err="1" smtClean="0">
                <a:solidFill>
                  <a:srgbClr val="C00000"/>
                </a:solidFill>
              </a:rPr>
              <a:t>Motio</a:t>
            </a:r>
            <a:endParaRPr lang="ar-SA" dirty="0"/>
          </a:p>
        </p:txBody>
      </p:sp>
      <p:sp>
        <p:nvSpPr>
          <p:cNvPr id="3" name="Content Placeholder 2"/>
          <p:cNvSpPr>
            <a:spLocks noGrp="1"/>
          </p:cNvSpPr>
          <p:nvPr>
            <p:ph idx="1"/>
          </p:nvPr>
        </p:nvSpPr>
        <p:spPr/>
        <p:txBody>
          <a:bodyPr/>
          <a:lstStyle/>
          <a:p>
            <a:pPr algn="l" rtl="0">
              <a:buNone/>
            </a:pPr>
            <a:r>
              <a:rPr lang="en-US" dirty="0" smtClean="0">
                <a:solidFill>
                  <a:schemeClr val="accent3">
                    <a:lumMod val="50000"/>
                  </a:schemeClr>
                </a:solidFill>
              </a:rPr>
              <a:t>For a control volume where fluid enters steadily at a uniform velocity c</a:t>
            </a:r>
            <a:r>
              <a:rPr lang="en-US" baseline="-25000" dirty="0" smtClean="0">
                <a:solidFill>
                  <a:schemeClr val="accent3">
                    <a:lumMod val="50000"/>
                  </a:schemeClr>
                </a:solidFill>
              </a:rPr>
              <a:t>x1</a:t>
            </a:r>
            <a:r>
              <a:rPr lang="en-US" dirty="0" smtClean="0">
                <a:solidFill>
                  <a:schemeClr val="accent3">
                    <a:lumMod val="50000"/>
                  </a:schemeClr>
                </a:solidFill>
              </a:rPr>
              <a:t> and leaves steadily with a uniform velocity c</a:t>
            </a:r>
            <a:r>
              <a:rPr lang="en-US" baseline="-25000" dirty="0" smtClean="0">
                <a:solidFill>
                  <a:schemeClr val="accent3">
                    <a:lumMod val="50000"/>
                  </a:schemeClr>
                </a:solidFill>
              </a:rPr>
              <a:t>x2</a:t>
            </a:r>
            <a:r>
              <a:rPr lang="en-US" dirty="0" smtClean="0">
                <a:solidFill>
                  <a:schemeClr val="accent3">
                    <a:lumMod val="50000"/>
                  </a:schemeClr>
                </a:solidFill>
              </a:rPr>
              <a:t>, then</a:t>
            </a:r>
          </a:p>
          <a:p>
            <a:pPr algn="l" rtl="0">
              <a:buNone/>
            </a:pPr>
            <a:endParaRPr lang="en-US" dirty="0" smtClean="0"/>
          </a:p>
          <a:p>
            <a:pPr algn="l" rtl="0">
              <a:buNone/>
            </a:pPr>
            <a:endParaRPr lang="en-US" dirty="0" smtClean="0"/>
          </a:p>
          <a:p>
            <a:pPr algn="l" rtl="0">
              <a:buNone/>
            </a:pPr>
            <a:r>
              <a:rPr lang="en-US" dirty="0" smtClean="0">
                <a:solidFill>
                  <a:srgbClr val="00B050"/>
                </a:solidFill>
              </a:rPr>
              <a:t>The one-dimensional form of the steady flow momentum equation is</a:t>
            </a:r>
          </a:p>
          <a:p>
            <a:pPr algn="l" rtl="0">
              <a:buNone/>
            </a:pPr>
            <a:endParaRPr lang="en-US" dirty="0" smtClean="0"/>
          </a:p>
          <a:p>
            <a:pPr algn="l" rtl="0">
              <a:buNone/>
            </a:pPr>
            <a:endParaRPr lang="ar-SA" dirty="0"/>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788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3428999"/>
            <a:ext cx="2286000" cy="815163"/>
          </a:xfrm>
          <a:prstGeom prst="rect">
            <a:avLst/>
          </a:prstGeom>
          <a:noFill/>
        </p:spPr>
      </p:pic>
      <p:sp>
        <p:nvSpPr>
          <p:cNvPr id="37891" name="Rectangle 3"/>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78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3789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57600" y="5410200"/>
            <a:ext cx="2514600" cy="614030"/>
          </a:xfrm>
          <a:prstGeom prst="rect">
            <a:avLst/>
          </a:prstGeom>
          <a:noFill/>
        </p:spPr>
      </p:pic>
      <p:sp>
        <p:nvSpPr>
          <p:cNvPr id="37894" name="Rectangle 6"/>
          <p:cNvSpPr>
            <a:spLocks noChangeArrowheads="1"/>
          </p:cNvSpPr>
          <p:nvPr/>
        </p:nvSpPr>
        <p:spPr bwMode="auto">
          <a:xfrm>
            <a:off x="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Euler’s Equation of Motion</a:t>
            </a:r>
            <a:r>
              <a:rPr lang="en-US" dirty="0" smtClean="0"/>
              <a:t/>
            </a:r>
            <a:br>
              <a:rPr lang="en-US" dirty="0" smtClean="0"/>
            </a:br>
            <a:endParaRPr lang="ar-SA" dirty="0"/>
          </a:p>
        </p:txBody>
      </p:sp>
      <p:sp>
        <p:nvSpPr>
          <p:cNvPr id="3" name="Content Placeholder 2"/>
          <p:cNvSpPr>
            <a:spLocks noGrp="1"/>
          </p:cNvSpPr>
          <p:nvPr>
            <p:ph idx="1"/>
          </p:nvPr>
        </p:nvSpPr>
        <p:spPr/>
        <p:txBody>
          <a:bodyPr>
            <a:normAutofit fontScale="62500" lnSpcReduction="20000"/>
          </a:bodyPr>
          <a:lstStyle/>
          <a:p>
            <a:pPr algn="l">
              <a:buNone/>
            </a:pPr>
            <a:r>
              <a:rPr lang="en-US" sz="4500" dirty="0" smtClean="0">
                <a:solidFill>
                  <a:srgbClr val="C00000"/>
                </a:solidFill>
              </a:rPr>
              <a:t>It can be shown for the steady flow of fluid through an elementary control volume that, in the absence of all shear  forces,  the </a:t>
            </a:r>
            <a:r>
              <a:rPr lang="en-US" sz="3600" dirty="0" smtClean="0">
                <a:solidFill>
                  <a:srgbClr val="C00000"/>
                </a:solidFill>
              </a:rPr>
              <a:t>relation</a:t>
            </a:r>
          </a:p>
          <a:p>
            <a:pPr algn="l">
              <a:buNone/>
            </a:pPr>
            <a:endParaRPr lang="en-US" sz="3600" dirty="0" smtClean="0">
              <a:solidFill>
                <a:srgbClr val="C00000"/>
              </a:solidFill>
            </a:endParaRPr>
          </a:p>
          <a:p>
            <a:pPr algn="l">
              <a:buNone/>
            </a:pPr>
            <a:endParaRPr lang="en-US" sz="3600" dirty="0" smtClean="0"/>
          </a:p>
          <a:p>
            <a:pPr algn="l">
              <a:buNone/>
            </a:pPr>
            <a:endParaRPr lang="en-US" sz="3600" dirty="0" smtClean="0"/>
          </a:p>
          <a:p>
            <a:pPr algn="l">
              <a:buNone/>
            </a:pPr>
            <a:r>
              <a:rPr lang="en-US" sz="4500" dirty="0" smtClean="0"/>
              <a:t>is Euler’s equation of motion for one-dimensional flow and is derived from Newton’s second law. </a:t>
            </a:r>
          </a:p>
          <a:p>
            <a:pPr algn="l">
              <a:buNone/>
            </a:pPr>
            <a:r>
              <a:rPr lang="en-US" sz="4600" dirty="0" smtClean="0">
                <a:solidFill>
                  <a:srgbClr val="002060"/>
                </a:solidFill>
              </a:rPr>
              <a:t>By shear forces being absent we mean there is neither friction nor shaft work. However, it is not necessary that heat transfer should also be absent.</a:t>
            </a:r>
          </a:p>
          <a:p>
            <a:pPr algn="l">
              <a:buNone/>
            </a:pPr>
            <a:r>
              <a:rPr lang="en-US" sz="3600" dirty="0" smtClean="0"/>
              <a:t> </a:t>
            </a:r>
          </a:p>
          <a:p>
            <a:pPr algn="l">
              <a:buNone/>
            </a:pPr>
            <a:endParaRPr lang="en-US" sz="3600" dirty="0" smtClean="0"/>
          </a:p>
          <a:p>
            <a:pPr algn="l">
              <a:buNone/>
            </a:pPr>
            <a:endParaRPr lang="en-US" sz="3600" dirty="0" smtClean="0"/>
          </a:p>
          <a:p>
            <a:pPr algn="l">
              <a:buNone/>
            </a:pPr>
            <a:endParaRPr lang="ar-SA"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44036" name="Object 4"/>
          <p:cNvGraphicFramePr>
            <a:graphicFrameLocks noChangeAspect="1"/>
          </p:cNvGraphicFramePr>
          <p:nvPr/>
        </p:nvGraphicFramePr>
        <p:xfrm>
          <a:off x="838200" y="2590800"/>
          <a:ext cx="2667000" cy="871396"/>
        </p:xfrm>
        <a:graphic>
          <a:graphicData uri="http://schemas.openxmlformats.org/presentationml/2006/ole">
            <mc:AlternateContent xmlns:mc="http://schemas.openxmlformats.org/markup-compatibility/2006">
              <mc:Choice xmlns:v="urn:schemas-microsoft-com:vml" Requires="v">
                <p:oleObj spid="_x0000_s44039" name="Equation" r:id="rId4" imgW="1282680" imgH="419040" progId="Equation.3">
                  <p:embed/>
                </p:oleObj>
              </mc:Choice>
              <mc:Fallback>
                <p:oleObj name="Equation" r:id="rId4" imgW="1282680" imgH="41904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590800"/>
                        <a:ext cx="2667000" cy="871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Euler’s Equation</a:t>
            </a:r>
            <a:endParaRPr lang="en-US" dirty="0"/>
          </a:p>
        </p:txBody>
      </p:sp>
      <p:pic>
        <p:nvPicPr>
          <p:cNvPr id="117762" name="Picture 2"/>
          <p:cNvPicPr>
            <a:picLocks noGrp="1" noChangeAspect="1" noChangeArrowheads="1"/>
          </p:cNvPicPr>
          <p:nvPr>
            <p:ph idx="1"/>
          </p:nvPr>
        </p:nvPicPr>
        <p:blipFill>
          <a:blip r:embed="rId2"/>
          <a:srcRect/>
          <a:stretch>
            <a:fillRect/>
          </a:stretch>
        </p:blipFill>
        <p:spPr bwMode="auto">
          <a:xfrm>
            <a:off x="1048147" y="1600200"/>
            <a:ext cx="7047705" cy="4525963"/>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Bernoulli’s Equation</a:t>
            </a:r>
            <a:r>
              <a:rPr lang="en-US" dirty="0" smtClean="0"/>
              <a:t/>
            </a:r>
            <a:br>
              <a:rPr lang="en-US" dirty="0" smtClean="0"/>
            </a:br>
            <a:endParaRPr lang="ar-SA" dirty="0"/>
          </a:p>
        </p:txBody>
      </p:sp>
      <p:sp>
        <p:nvSpPr>
          <p:cNvPr id="3" name="Content Placeholder 2"/>
          <p:cNvSpPr>
            <a:spLocks noGrp="1"/>
          </p:cNvSpPr>
          <p:nvPr>
            <p:ph idx="1"/>
          </p:nvPr>
        </p:nvSpPr>
        <p:spPr/>
        <p:txBody>
          <a:bodyPr/>
          <a:lstStyle/>
          <a:p>
            <a:pPr algn="l">
              <a:buNone/>
            </a:pPr>
            <a:r>
              <a:rPr lang="en-US" dirty="0" smtClean="0"/>
              <a:t>The one-dimensional form of Euler’s equation applies to a control volume whose  thickness is infinitesimal in the stream direction Integrating this equation in the stream direction we obtain</a:t>
            </a:r>
          </a:p>
          <a:p>
            <a:pPr algn="l">
              <a:buNone/>
            </a:pPr>
            <a:endParaRPr lang="ar-SA" dirty="0"/>
          </a:p>
        </p:txBody>
      </p:sp>
      <p:sp>
        <p:nvSpPr>
          <p:cNvPr id="655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55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4648200"/>
            <a:ext cx="4473222" cy="762000"/>
          </a:xfrm>
          <a:prstGeom prst="rect">
            <a:avLst/>
          </a:prstGeom>
          <a:noFill/>
        </p:spPr>
      </p:pic>
      <p:sp>
        <p:nvSpPr>
          <p:cNvPr id="65539" name="Rectangle 3"/>
          <p:cNvSpPr>
            <a:spLocks noChangeArrowheads="1"/>
          </p:cNvSpPr>
          <p:nvPr/>
        </p:nvSpPr>
        <p:spPr bwMode="auto">
          <a:xfrm>
            <a:off x="0" y="971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BASIC LAWS</a:t>
            </a:r>
            <a:endParaRPr lang="ar-SA" dirty="0">
              <a:solidFill>
                <a:schemeClr val="accent4"/>
              </a:solidFill>
            </a:endParaRPr>
          </a:p>
        </p:txBody>
      </p:sp>
      <p:sp>
        <p:nvSpPr>
          <p:cNvPr id="3" name="Content Placeholder 2"/>
          <p:cNvSpPr>
            <a:spLocks noGrp="1"/>
          </p:cNvSpPr>
          <p:nvPr>
            <p:ph idx="1"/>
          </p:nvPr>
        </p:nvSpPr>
        <p:spPr/>
        <p:txBody>
          <a:bodyPr>
            <a:normAutofit lnSpcReduction="10000"/>
          </a:bodyPr>
          <a:lstStyle/>
          <a:p>
            <a:pPr algn="l">
              <a:buNone/>
            </a:pPr>
            <a:r>
              <a:rPr lang="en-US" sz="3600" dirty="0" smtClean="0">
                <a:solidFill>
                  <a:schemeClr val="accent2"/>
                </a:solidFill>
              </a:rPr>
              <a:t>Basic Physical </a:t>
            </a:r>
            <a:r>
              <a:rPr lang="en-US" sz="3600" dirty="0">
                <a:solidFill>
                  <a:schemeClr val="accent2"/>
                </a:solidFill>
              </a:rPr>
              <a:t>laws of </a:t>
            </a:r>
            <a:r>
              <a:rPr lang="en-US" sz="3600" dirty="0" smtClean="0">
                <a:solidFill>
                  <a:schemeClr val="accent2"/>
                </a:solidFill>
              </a:rPr>
              <a:t>Fluid Mechanics and Thermodynamics used in Turbomachines are:</a:t>
            </a:r>
          </a:p>
          <a:p>
            <a:pPr algn="l">
              <a:buNone/>
            </a:pPr>
            <a:r>
              <a:rPr lang="en-US" sz="3600" dirty="0" smtClean="0">
                <a:solidFill>
                  <a:schemeClr val="accent2"/>
                </a:solidFill>
              </a:rPr>
              <a:t>(</a:t>
            </a:r>
            <a:r>
              <a:rPr lang="en-US" sz="3600" dirty="0">
                <a:solidFill>
                  <a:schemeClr val="accent2"/>
                </a:solidFill>
              </a:rPr>
              <a:t>1) the </a:t>
            </a:r>
            <a:r>
              <a:rPr lang="en-US" sz="3600" i="1" dirty="0">
                <a:solidFill>
                  <a:schemeClr val="accent2"/>
                </a:solidFill>
              </a:rPr>
              <a:t>continuity of flow </a:t>
            </a:r>
            <a:r>
              <a:rPr lang="en-US" sz="3600" i="1" dirty="0" smtClean="0">
                <a:solidFill>
                  <a:schemeClr val="accent2"/>
                </a:solidFill>
              </a:rPr>
              <a:t>equation</a:t>
            </a:r>
            <a:endParaRPr lang="en-US" sz="3600" i="1" dirty="0">
              <a:solidFill>
                <a:schemeClr val="accent2"/>
              </a:solidFill>
            </a:endParaRPr>
          </a:p>
          <a:p>
            <a:pPr algn="l">
              <a:buNone/>
            </a:pPr>
            <a:r>
              <a:rPr lang="en-US" sz="3600" dirty="0">
                <a:solidFill>
                  <a:schemeClr val="accent2"/>
                </a:solidFill>
              </a:rPr>
              <a:t>(2) the </a:t>
            </a:r>
            <a:r>
              <a:rPr lang="en-US" sz="3600" i="1" dirty="0">
                <a:solidFill>
                  <a:schemeClr val="accent2"/>
                </a:solidFill>
              </a:rPr>
              <a:t>first law of thermodynamics and </a:t>
            </a:r>
            <a:r>
              <a:rPr lang="en-US" sz="3600" i="1" dirty="0" smtClean="0">
                <a:solidFill>
                  <a:schemeClr val="accent2"/>
                </a:solidFill>
              </a:rPr>
              <a:t>the steady flow energy equation</a:t>
            </a:r>
            <a:endParaRPr lang="en-US" sz="3600" i="1" dirty="0">
              <a:solidFill>
                <a:schemeClr val="accent2"/>
              </a:solidFill>
            </a:endParaRPr>
          </a:p>
          <a:p>
            <a:pPr algn="l">
              <a:buNone/>
            </a:pPr>
            <a:r>
              <a:rPr lang="en-US" sz="3600" dirty="0">
                <a:solidFill>
                  <a:schemeClr val="accent2"/>
                </a:solidFill>
              </a:rPr>
              <a:t>(3) the </a:t>
            </a:r>
            <a:r>
              <a:rPr lang="en-US" sz="3600" i="1" dirty="0">
                <a:solidFill>
                  <a:schemeClr val="accent2"/>
                </a:solidFill>
              </a:rPr>
              <a:t>momentum </a:t>
            </a:r>
            <a:r>
              <a:rPr lang="en-US" sz="3600" i="1" dirty="0" smtClean="0">
                <a:solidFill>
                  <a:schemeClr val="accent2"/>
                </a:solidFill>
              </a:rPr>
              <a:t>equation</a:t>
            </a:r>
            <a:endParaRPr lang="en-US" sz="3600" i="1" dirty="0">
              <a:solidFill>
                <a:schemeClr val="accent2"/>
              </a:solidFill>
            </a:endParaRPr>
          </a:p>
          <a:p>
            <a:pPr algn="l">
              <a:buNone/>
            </a:pPr>
            <a:r>
              <a:rPr lang="en-US" sz="3600" dirty="0">
                <a:solidFill>
                  <a:schemeClr val="accent2"/>
                </a:solidFill>
              </a:rPr>
              <a:t>(4) the </a:t>
            </a:r>
            <a:r>
              <a:rPr lang="en-US" sz="3600" i="1" dirty="0">
                <a:solidFill>
                  <a:schemeClr val="accent2"/>
                </a:solidFill>
              </a:rPr>
              <a:t>second law of </a:t>
            </a:r>
            <a:r>
              <a:rPr lang="en-US" sz="3600" i="1" dirty="0" smtClean="0">
                <a:solidFill>
                  <a:schemeClr val="accent2"/>
                </a:solidFill>
              </a:rPr>
              <a:t>thermodynamics</a:t>
            </a:r>
            <a:endParaRPr lang="en-US" sz="3600" dirty="0" smtClean="0">
              <a:solidFill>
                <a:schemeClr val="accent2"/>
              </a:solidFill>
            </a:endParaRPr>
          </a:p>
          <a:p>
            <a:pPr algn="l">
              <a:buNone/>
            </a:pP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Bernoulli’s Equation</a:t>
            </a:r>
            <a:endParaRPr lang="ar-SA" dirty="0"/>
          </a:p>
        </p:txBody>
      </p:sp>
      <p:sp>
        <p:nvSpPr>
          <p:cNvPr id="3" name="Content Placeholder 2"/>
          <p:cNvSpPr>
            <a:spLocks noGrp="1"/>
          </p:cNvSpPr>
          <p:nvPr>
            <p:ph idx="1"/>
          </p:nvPr>
        </p:nvSpPr>
        <p:spPr/>
        <p:txBody>
          <a:bodyPr/>
          <a:lstStyle/>
          <a:p>
            <a:pPr algn="l" rtl="0">
              <a:buNone/>
            </a:pPr>
            <a:r>
              <a:rPr lang="en-US" dirty="0" smtClean="0"/>
              <a:t>which is Bernoulli’s equation. </a:t>
            </a:r>
          </a:p>
          <a:p>
            <a:pPr algn="l" rtl="0">
              <a:buNone/>
            </a:pPr>
            <a:r>
              <a:rPr lang="en-US" dirty="0" smtClean="0"/>
              <a:t>For an incompressible fluid,  is constant and </a:t>
            </a:r>
            <a:r>
              <a:rPr lang="en-US" dirty="0" err="1" smtClean="0"/>
              <a:t>Bernouli's</a:t>
            </a:r>
            <a:r>
              <a:rPr lang="en-US" dirty="0" smtClean="0"/>
              <a:t> equation Becomes</a:t>
            </a:r>
          </a:p>
          <a:p>
            <a:pPr algn="l" rtl="0">
              <a:buNone/>
            </a:pPr>
            <a:endParaRPr lang="en-US" dirty="0" smtClean="0"/>
          </a:p>
          <a:p>
            <a:pPr algn="l" rtl="0">
              <a:buNone/>
            </a:pPr>
            <a:endParaRPr lang="en-US" dirty="0" smtClean="0"/>
          </a:p>
          <a:p>
            <a:pPr algn="l" rtl="0">
              <a:buNone/>
            </a:pPr>
            <a:r>
              <a:rPr lang="en-US" dirty="0" smtClean="0"/>
              <a:t>This can be written as</a:t>
            </a:r>
          </a:p>
          <a:p>
            <a:pPr algn="l" rtl="0">
              <a:buNone/>
            </a:pPr>
            <a:endParaRPr lang="en-US" dirty="0" smtClean="0"/>
          </a:p>
          <a:p>
            <a:pPr algn="l" rtl="0">
              <a:buNone/>
            </a:pPr>
            <a:endParaRPr lang="en-US" dirty="0" smtClean="0"/>
          </a:p>
          <a:p>
            <a:pPr algn="l">
              <a:buNone/>
            </a:pPr>
            <a:endParaRPr lang="ar-SA" dirty="0"/>
          </a:p>
        </p:txBody>
      </p:sp>
      <p:sp>
        <p:nvSpPr>
          <p:cNvPr id="686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860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81200" y="3505200"/>
            <a:ext cx="5918718" cy="838200"/>
          </a:xfrm>
          <a:prstGeom prst="rect">
            <a:avLst/>
          </a:prstGeom>
          <a:noFill/>
        </p:spPr>
      </p:pic>
      <p:sp>
        <p:nvSpPr>
          <p:cNvPr id="68611" name="Rectangle 3"/>
          <p:cNvSpPr>
            <a:spLocks noChangeArrowheads="1"/>
          </p:cNvSpPr>
          <p:nvPr/>
        </p:nvSpPr>
        <p:spPr bwMode="auto">
          <a:xfrm>
            <a:off x="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686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861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0" y="5181600"/>
            <a:ext cx="3949959" cy="762000"/>
          </a:xfrm>
          <a:prstGeom prst="rect">
            <a:avLst/>
          </a:prstGeom>
          <a:noFill/>
        </p:spPr>
      </p:pic>
      <p:sp>
        <p:nvSpPr>
          <p:cNvPr id="68614" name="Rectangle 6"/>
          <p:cNvSpPr>
            <a:spLocks noChangeArrowheads="1"/>
          </p:cNvSpPr>
          <p:nvPr/>
        </p:nvSpPr>
        <p:spPr bwMode="auto">
          <a:xfrm>
            <a:off x="0" y="923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Bernoulli’s Equation</a:t>
            </a:r>
            <a:endParaRPr lang="ar-SA" dirty="0"/>
          </a:p>
        </p:txBody>
      </p:sp>
      <p:sp>
        <p:nvSpPr>
          <p:cNvPr id="3" name="Content Placeholder 2"/>
          <p:cNvSpPr>
            <a:spLocks noGrp="1"/>
          </p:cNvSpPr>
          <p:nvPr>
            <p:ph idx="1"/>
          </p:nvPr>
        </p:nvSpPr>
        <p:spPr/>
        <p:txBody>
          <a:bodyPr/>
          <a:lstStyle/>
          <a:p>
            <a:pPr algn="l">
              <a:buNone/>
            </a:pPr>
            <a:r>
              <a:rPr lang="en-US" dirty="0" smtClean="0"/>
              <a:t>Where stagnation pressure p</a:t>
            </a:r>
            <a:r>
              <a:rPr lang="en-US" baseline="-25000" dirty="0" smtClean="0"/>
              <a:t>02</a:t>
            </a:r>
            <a:r>
              <a:rPr lang="en-US" dirty="0" smtClean="0"/>
              <a:t> and p</a:t>
            </a:r>
            <a:r>
              <a:rPr lang="en-US" baseline="-25000" dirty="0" smtClean="0"/>
              <a:t>01</a:t>
            </a:r>
            <a:r>
              <a:rPr lang="en-US" dirty="0" smtClean="0"/>
              <a:t> are the stagnation pressures at 2 and 1 station </a:t>
            </a:r>
          </a:p>
          <a:p>
            <a:pPr algn="l">
              <a:buNone/>
            </a:pPr>
            <a:r>
              <a:rPr lang="en-US" dirty="0" smtClean="0"/>
              <a:t>respectively. Stagnation pressures are given as</a:t>
            </a:r>
          </a:p>
          <a:p>
            <a:pPr algn="l">
              <a:buNone/>
            </a:pPr>
            <a:endParaRPr lang="en-US" dirty="0" smtClean="0"/>
          </a:p>
          <a:p>
            <a:pPr algn="l">
              <a:buNone/>
            </a:pPr>
            <a:endParaRPr lang="en-US" dirty="0" smtClean="0"/>
          </a:p>
          <a:p>
            <a:pPr algn="l">
              <a:buNone/>
            </a:pPr>
            <a:endParaRPr lang="en-US" dirty="0" smtClean="0"/>
          </a:p>
          <a:p>
            <a:pPr algn="l">
              <a:buNone/>
            </a:pPr>
            <a:endParaRPr lang="ar-SA" dirty="0"/>
          </a:p>
        </p:txBody>
      </p:sp>
      <p:sp>
        <p:nvSpPr>
          <p:cNvPr id="70658" name="Rectangle 2"/>
          <p:cNvSpPr>
            <a:spLocks noChangeArrowheads="1"/>
          </p:cNvSpPr>
          <p:nvPr/>
        </p:nvSpPr>
        <p:spPr bwMode="auto">
          <a:xfrm>
            <a:off x="0" y="30480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ar-SA"/>
          </a:p>
        </p:txBody>
      </p:sp>
      <p:sp>
        <p:nvSpPr>
          <p:cNvPr id="70659" name="Rectangle 3"/>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Bernoulli’s Equation</a:t>
            </a:r>
            <a:endParaRPr lang="ar-SA" dirty="0"/>
          </a:p>
        </p:txBody>
      </p:sp>
      <p:sp>
        <p:nvSpPr>
          <p:cNvPr id="3" name="Content Placeholder 2"/>
          <p:cNvSpPr>
            <a:spLocks noGrp="1"/>
          </p:cNvSpPr>
          <p:nvPr>
            <p:ph idx="1"/>
          </p:nvPr>
        </p:nvSpPr>
        <p:spPr/>
        <p:txBody>
          <a:bodyPr/>
          <a:lstStyle/>
          <a:p>
            <a:pPr algn="l" rtl="0">
              <a:buNone/>
            </a:pPr>
            <a:r>
              <a:rPr lang="en-US" dirty="0" smtClean="0"/>
              <a:t>In hydraulic turbomachines, the term </a:t>
            </a:r>
            <a:r>
              <a:rPr lang="en-US" i="1" dirty="0" smtClean="0"/>
              <a:t>head H </a:t>
            </a:r>
            <a:r>
              <a:rPr lang="en-US" dirty="0" smtClean="0"/>
              <a:t>is used frequently. Head describes the summation given as under</a:t>
            </a:r>
          </a:p>
          <a:p>
            <a:pPr algn="l" rtl="0">
              <a:buNone/>
            </a:pPr>
            <a:endParaRPr lang="en-US" dirty="0" smtClean="0"/>
          </a:p>
          <a:p>
            <a:pPr algn="l" rtl="0">
              <a:buNone/>
            </a:pPr>
            <a:endParaRPr lang="en-US" dirty="0" smtClean="0"/>
          </a:p>
          <a:p>
            <a:pPr algn="l" rtl="0">
              <a:buNone/>
            </a:pPr>
            <a:r>
              <a:rPr lang="en-US" dirty="0" smtClean="0"/>
              <a:t>Thus equation becomes </a:t>
            </a:r>
          </a:p>
          <a:p>
            <a:pPr algn="l" rtl="0">
              <a:buNone/>
            </a:pPr>
            <a:r>
              <a:rPr lang="en-US" b="1" dirty="0" smtClean="0"/>
              <a:t>H</a:t>
            </a:r>
            <a:r>
              <a:rPr lang="en-US" b="1" baseline="-25000" dirty="0" smtClean="0"/>
              <a:t>2</a:t>
            </a:r>
            <a:r>
              <a:rPr lang="en-US" b="1" dirty="0" smtClean="0"/>
              <a:t> - H</a:t>
            </a:r>
            <a:r>
              <a:rPr lang="en-US" b="1" baseline="-25000" dirty="0" smtClean="0"/>
              <a:t>1</a:t>
            </a:r>
            <a:r>
              <a:rPr lang="en-US" b="1" dirty="0" smtClean="0"/>
              <a:t> = 0</a:t>
            </a:r>
            <a:endParaRPr lang="en-US" dirty="0" smtClean="0"/>
          </a:p>
          <a:p>
            <a:pPr algn="l" rtl="0">
              <a:buNone/>
            </a:pPr>
            <a:endParaRPr lang="en-US" dirty="0" smtClean="0"/>
          </a:p>
          <a:p>
            <a:pPr algn="l" rtl="0">
              <a:buNone/>
            </a:pPr>
            <a:endParaRPr lang="en-US" dirty="0" smtClean="0"/>
          </a:p>
          <a:p>
            <a:pPr algn="l">
              <a:buNone/>
            </a:pPr>
            <a:endParaRPr lang="ar-SA" dirty="0"/>
          </a:p>
        </p:txBody>
      </p:sp>
      <p:sp>
        <p:nvSpPr>
          <p:cNvPr id="727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727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0" y="3276600"/>
            <a:ext cx="2476500" cy="619125"/>
          </a:xfrm>
          <a:prstGeom prst="rect">
            <a:avLst/>
          </a:prstGeom>
          <a:noFill/>
        </p:spPr>
      </p:pic>
      <p:sp>
        <p:nvSpPr>
          <p:cNvPr id="72707" name="Rectangle 3"/>
          <p:cNvSpPr>
            <a:spLocks noChangeArrowheads="1"/>
          </p:cNvSpPr>
          <p:nvPr/>
        </p:nvSpPr>
        <p:spPr bwMode="auto">
          <a:xfrm>
            <a:off x="30480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Bernoulli’s Equation</a:t>
            </a:r>
            <a:endParaRPr lang="ar-SA" dirty="0"/>
          </a:p>
        </p:txBody>
      </p:sp>
      <p:sp>
        <p:nvSpPr>
          <p:cNvPr id="3" name="Content Placeholder 2"/>
          <p:cNvSpPr>
            <a:spLocks noGrp="1"/>
          </p:cNvSpPr>
          <p:nvPr>
            <p:ph idx="1"/>
          </p:nvPr>
        </p:nvSpPr>
        <p:spPr/>
        <p:txBody>
          <a:bodyPr/>
          <a:lstStyle/>
          <a:p>
            <a:pPr algn="l">
              <a:buNone/>
            </a:pPr>
            <a:r>
              <a:rPr lang="en-US" sz="4000" dirty="0" smtClean="0">
                <a:solidFill>
                  <a:schemeClr val="accent4"/>
                </a:solidFill>
              </a:rPr>
              <a:t>If the fluid is a gas or </a:t>
            </a:r>
            <a:r>
              <a:rPr lang="en-US" sz="4000" dirty="0" err="1" smtClean="0">
                <a:solidFill>
                  <a:schemeClr val="accent4"/>
                </a:solidFill>
              </a:rPr>
              <a:t>vapour</a:t>
            </a:r>
            <a:r>
              <a:rPr lang="en-US" sz="4000" dirty="0" smtClean="0">
                <a:solidFill>
                  <a:schemeClr val="accent4"/>
                </a:solidFill>
              </a:rPr>
              <a:t>, the change in gravitational potential is generally negligible and equation becomes</a:t>
            </a:r>
          </a:p>
          <a:p>
            <a:pPr algn="l">
              <a:buNone/>
            </a:pPr>
            <a:endParaRPr lang="en-US" dirty="0" smtClean="0"/>
          </a:p>
          <a:p>
            <a:pPr algn="l">
              <a:buNone/>
            </a:pPr>
            <a:endParaRPr lang="en-US" dirty="0" smtClean="0"/>
          </a:p>
          <a:p>
            <a:pPr algn="l">
              <a:buNone/>
            </a:pPr>
            <a:endParaRPr lang="en-US" dirty="0" smtClean="0"/>
          </a:p>
          <a:p>
            <a:pPr algn="l">
              <a:buNone/>
            </a:pPr>
            <a:endParaRPr lang="ar-SA" dirty="0"/>
          </a:p>
        </p:txBody>
      </p:sp>
      <p:sp>
        <p:nvSpPr>
          <p:cNvPr id="747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7475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4495800"/>
            <a:ext cx="2977444" cy="762000"/>
          </a:xfrm>
          <a:prstGeom prst="rect">
            <a:avLst/>
          </a:prstGeom>
          <a:noFill/>
        </p:spPr>
      </p:pic>
      <p:sp>
        <p:nvSpPr>
          <p:cNvPr id="74755"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Bernoulli’s Equation</a:t>
            </a:r>
            <a:endParaRPr lang="ar-SA" dirty="0"/>
          </a:p>
        </p:txBody>
      </p:sp>
      <p:sp>
        <p:nvSpPr>
          <p:cNvPr id="3" name="Content Placeholder 2"/>
          <p:cNvSpPr>
            <a:spLocks noGrp="1"/>
          </p:cNvSpPr>
          <p:nvPr>
            <p:ph idx="1"/>
          </p:nvPr>
        </p:nvSpPr>
        <p:spPr/>
        <p:txBody>
          <a:bodyPr/>
          <a:lstStyle/>
          <a:p>
            <a:pPr algn="l" rtl="0">
              <a:buNone/>
            </a:pPr>
            <a:r>
              <a:rPr lang="en-US" dirty="0" smtClean="0">
                <a:solidFill>
                  <a:schemeClr val="accent4"/>
                </a:solidFill>
              </a:rPr>
              <a:t>If the gas or </a:t>
            </a:r>
            <a:r>
              <a:rPr lang="en-US" dirty="0" err="1" smtClean="0">
                <a:solidFill>
                  <a:schemeClr val="accent4"/>
                </a:solidFill>
              </a:rPr>
              <a:t>vapour</a:t>
            </a:r>
            <a:r>
              <a:rPr lang="en-US" dirty="0" smtClean="0">
                <a:solidFill>
                  <a:schemeClr val="accent4"/>
                </a:solidFill>
              </a:rPr>
              <a:t> is subject to only a small pressure change the fluid density is sensibly constant and equation becomes</a:t>
            </a:r>
          </a:p>
          <a:p>
            <a:pPr algn="l" rtl="0">
              <a:buNone/>
            </a:pPr>
            <a:endParaRPr lang="en-US" dirty="0" smtClean="0">
              <a:solidFill>
                <a:schemeClr val="accent4"/>
              </a:solidFill>
            </a:endParaRPr>
          </a:p>
          <a:p>
            <a:pPr algn="l" rtl="0">
              <a:buNone/>
            </a:pPr>
            <a:endParaRPr lang="en-US" dirty="0"/>
          </a:p>
        </p:txBody>
      </p:sp>
      <p:sp>
        <p:nvSpPr>
          <p:cNvPr id="768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76803" name="Rectangle 3"/>
          <p:cNvSpPr>
            <a:spLocks noChangeArrowheads="1"/>
          </p:cNvSpPr>
          <p:nvPr/>
        </p:nvSpPr>
        <p:spPr bwMode="auto">
          <a:xfrm>
            <a:off x="0" y="923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768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7680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3581400"/>
            <a:ext cx="2590800" cy="573186"/>
          </a:xfrm>
          <a:prstGeom prst="rect">
            <a:avLst/>
          </a:prstGeom>
          <a:noFill/>
        </p:spPr>
      </p:pic>
      <p:sp>
        <p:nvSpPr>
          <p:cNvPr id="76806" name="Rectangle 6"/>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7680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76807"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00400" y="4724400"/>
            <a:ext cx="1600200" cy="500063"/>
          </a:xfrm>
          <a:prstGeom prst="rect">
            <a:avLst/>
          </a:prstGeom>
          <a:noFill/>
        </p:spPr>
      </p:pic>
      <p:sp>
        <p:nvSpPr>
          <p:cNvPr id="76809" name="Rectangle 9"/>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Bernoulli’s Equation</a:t>
            </a:r>
            <a:endParaRPr lang="ar-SA" dirty="0"/>
          </a:p>
        </p:txBody>
      </p:sp>
      <p:sp>
        <p:nvSpPr>
          <p:cNvPr id="3" name="Content Placeholder 2"/>
          <p:cNvSpPr>
            <a:spLocks noGrp="1"/>
          </p:cNvSpPr>
          <p:nvPr>
            <p:ph idx="1"/>
          </p:nvPr>
        </p:nvSpPr>
        <p:spPr/>
        <p:txBody>
          <a:bodyPr>
            <a:normAutofit lnSpcReduction="10000"/>
          </a:bodyPr>
          <a:lstStyle/>
          <a:p>
            <a:pPr algn="l" rtl="0">
              <a:buNone/>
            </a:pPr>
            <a:r>
              <a:rPr lang="en-US" sz="4000" dirty="0" smtClean="0">
                <a:solidFill>
                  <a:schemeClr val="accent4"/>
                </a:solidFill>
              </a:rPr>
              <a:t>That is</a:t>
            </a:r>
          </a:p>
          <a:p>
            <a:pPr algn="l" rtl="0">
              <a:buNone/>
            </a:pPr>
            <a:r>
              <a:rPr lang="en-US" sz="4000" dirty="0" smtClean="0">
                <a:solidFill>
                  <a:schemeClr val="accent4"/>
                </a:solidFill>
              </a:rPr>
              <a:t>(1)The stagnation pressure is constant in gas or </a:t>
            </a:r>
            <a:r>
              <a:rPr lang="en-US" sz="4000" dirty="0" err="1" smtClean="0">
                <a:solidFill>
                  <a:schemeClr val="accent4"/>
                </a:solidFill>
              </a:rPr>
              <a:t>vapour</a:t>
            </a:r>
            <a:r>
              <a:rPr lang="en-US" sz="4000" dirty="0" smtClean="0">
                <a:solidFill>
                  <a:schemeClr val="accent4"/>
                </a:solidFill>
              </a:rPr>
              <a:t> flows for all incompressible and compressible isentropic process. </a:t>
            </a:r>
          </a:p>
          <a:p>
            <a:pPr algn="l" rtl="0">
              <a:buNone/>
            </a:pPr>
            <a:r>
              <a:rPr lang="en-US" sz="4000" dirty="0" smtClean="0">
                <a:solidFill>
                  <a:schemeClr val="accent4"/>
                </a:solidFill>
              </a:rPr>
              <a:t>(2) Head remains constant in hydraulic machines.</a:t>
            </a:r>
          </a:p>
          <a:p>
            <a:pPr algn="l">
              <a:buNone/>
            </a:pP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39" y="286776"/>
            <a:ext cx="8100819" cy="1240570"/>
          </a:xfrm>
        </p:spPr>
        <p:txBody>
          <a:bodyPr>
            <a:normAutofit fontScale="90000"/>
          </a:bodyPr>
          <a:lstStyle/>
          <a:p>
            <a:r>
              <a:rPr lang="en-US" dirty="0" smtClean="0">
                <a:solidFill>
                  <a:schemeClr val="accent6"/>
                </a:solidFill>
              </a:rPr>
              <a:t/>
            </a:r>
            <a:br>
              <a:rPr lang="en-US" dirty="0" smtClean="0">
                <a:solidFill>
                  <a:schemeClr val="accent6"/>
                </a:solidFill>
              </a:rPr>
            </a:br>
            <a:r>
              <a:rPr lang="en-US" dirty="0" smtClean="0">
                <a:solidFill>
                  <a:schemeClr val="accent6"/>
                </a:solidFill>
              </a:rPr>
              <a:t> Moment of Momentum </a:t>
            </a:r>
            <a:br>
              <a:rPr lang="en-US" dirty="0" smtClean="0">
                <a:solidFill>
                  <a:schemeClr val="accent6"/>
                </a:solidFill>
              </a:rPr>
            </a:br>
            <a:endParaRPr lang="ar-SA" dirty="0">
              <a:solidFill>
                <a:schemeClr val="accent6"/>
              </a:solidFill>
            </a:endParaRPr>
          </a:p>
        </p:txBody>
      </p:sp>
      <p:sp>
        <p:nvSpPr>
          <p:cNvPr id="3" name="Content Placeholder 2"/>
          <p:cNvSpPr>
            <a:spLocks noGrp="1"/>
          </p:cNvSpPr>
          <p:nvPr>
            <p:ph idx="1"/>
          </p:nvPr>
        </p:nvSpPr>
        <p:spPr/>
        <p:txBody>
          <a:bodyPr>
            <a:normAutofit/>
          </a:bodyPr>
          <a:lstStyle/>
          <a:p>
            <a:pPr algn="l">
              <a:buNone/>
            </a:pPr>
            <a:r>
              <a:rPr lang="en-US" sz="4000" dirty="0" smtClean="0">
                <a:solidFill>
                  <a:schemeClr val="accent1"/>
                </a:solidFill>
              </a:rPr>
              <a:t>Useful information is obtained by employing Newton’s second law in the form where it applies to the moments of forces.</a:t>
            </a:r>
          </a:p>
          <a:p>
            <a:pPr algn="l">
              <a:buNone/>
            </a:pPr>
            <a:r>
              <a:rPr lang="en-US" sz="4000" dirty="0" smtClean="0">
                <a:solidFill>
                  <a:schemeClr val="accent1"/>
                </a:solidFill>
              </a:rPr>
              <a:t>This form is of central importance in the analysis of the energy transfer process in turbo machines.</a:t>
            </a:r>
            <a:endParaRPr lang="ar-SA" sz="4000" dirty="0">
              <a:solidFill>
                <a:schemeClr val="accen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Moment of Momentum</a:t>
            </a:r>
            <a:endParaRPr lang="en-US" dirty="0"/>
          </a:p>
        </p:txBody>
      </p:sp>
      <p:pic>
        <p:nvPicPr>
          <p:cNvPr id="118786" name="Picture 2"/>
          <p:cNvPicPr>
            <a:picLocks noGrp="1" noChangeAspect="1" noChangeArrowheads="1"/>
          </p:cNvPicPr>
          <p:nvPr>
            <p:ph idx="1"/>
          </p:nvPr>
        </p:nvPicPr>
        <p:blipFill>
          <a:blip r:embed="rId2"/>
          <a:srcRect/>
          <a:stretch>
            <a:fillRect/>
          </a:stretch>
        </p:blipFill>
        <p:spPr bwMode="auto">
          <a:xfrm>
            <a:off x="533400" y="1828800"/>
            <a:ext cx="7962900" cy="432435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solidFill>
                  <a:schemeClr val="accent6"/>
                </a:solidFill>
              </a:rPr>
              <a:t>Moment of Momentum </a:t>
            </a:r>
            <a:br>
              <a:rPr lang="en-US" dirty="0" smtClean="0">
                <a:solidFill>
                  <a:schemeClr val="accent6"/>
                </a:solidFill>
              </a:rPr>
            </a:br>
            <a:endParaRPr lang="ar-SA" dirty="0"/>
          </a:p>
        </p:txBody>
      </p:sp>
      <p:sp>
        <p:nvSpPr>
          <p:cNvPr id="3" name="Content Placeholder 2"/>
          <p:cNvSpPr>
            <a:spLocks noGrp="1"/>
          </p:cNvSpPr>
          <p:nvPr>
            <p:ph idx="1"/>
          </p:nvPr>
        </p:nvSpPr>
        <p:spPr/>
        <p:txBody>
          <a:bodyPr/>
          <a:lstStyle/>
          <a:p>
            <a:pPr algn="l">
              <a:buNone/>
            </a:pPr>
            <a:r>
              <a:rPr lang="en-US" dirty="0" smtClean="0"/>
              <a:t>For a system of mass m, the vector sum of the moments of all external forces acting on the system about some arbitrary axis A fixed in space is equal to the time rate of change of angular momentum of the system about that axis, i.e.</a:t>
            </a:r>
          </a:p>
          <a:p>
            <a:pPr algn="l">
              <a:buNone/>
            </a:pPr>
            <a:endParaRPr lang="ar-SA" dirty="0"/>
          </a:p>
        </p:txBody>
      </p:sp>
      <p:sp>
        <p:nvSpPr>
          <p:cNvPr id="655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55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24200" y="4645950"/>
            <a:ext cx="2057400" cy="745200"/>
          </a:xfrm>
          <a:prstGeom prst="rect">
            <a:avLst/>
          </a:prstGeom>
          <a:noFill/>
        </p:spPr>
      </p:pic>
      <p:sp>
        <p:nvSpPr>
          <p:cNvPr id="65539" name="Rectangle 3"/>
          <p:cNvSpPr>
            <a:spLocks noChangeArrowheads="1"/>
          </p:cNvSpPr>
          <p:nvPr/>
        </p:nvSpPr>
        <p:spPr bwMode="auto">
          <a:xfrm>
            <a:off x="0" y="895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Moment of Momentum</a:t>
            </a:r>
            <a:endParaRPr lang="ar-SA" dirty="0"/>
          </a:p>
        </p:txBody>
      </p:sp>
      <p:sp>
        <p:nvSpPr>
          <p:cNvPr id="3" name="Content Placeholder 2"/>
          <p:cNvSpPr>
            <a:spLocks noGrp="1"/>
          </p:cNvSpPr>
          <p:nvPr>
            <p:ph idx="1"/>
          </p:nvPr>
        </p:nvSpPr>
        <p:spPr/>
        <p:txBody>
          <a:bodyPr/>
          <a:lstStyle/>
          <a:p>
            <a:pPr algn="l">
              <a:buNone/>
            </a:pPr>
            <a:endParaRPr lang="en-US" dirty="0" smtClean="0">
              <a:solidFill>
                <a:schemeClr val="accent1"/>
              </a:solidFill>
            </a:endParaRPr>
          </a:p>
          <a:p>
            <a:pPr algn="l">
              <a:buNone/>
            </a:pPr>
            <a:endParaRPr lang="en-US" dirty="0" smtClean="0">
              <a:solidFill>
                <a:schemeClr val="accent1"/>
              </a:solidFill>
            </a:endParaRPr>
          </a:p>
          <a:p>
            <a:pPr algn="l">
              <a:buNone/>
            </a:pPr>
            <a:endParaRPr lang="en-US" dirty="0" smtClean="0">
              <a:solidFill>
                <a:schemeClr val="accent1"/>
              </a:solidFill>
            </a:endParaRPr>
          </a:p>
          <a:p>
            <a:pPr algn="l">
              <a:buNone/>
            </a:pPr>
            <a:r>
              <a:rPr lang="en-US" dirty="0" smtClean="0">
                <a:solidFill>
                  <a:schemeClr val="accent1"/>
                </a:solidFill>
              </a:rPr>
              <a:t>Where r is distance of the mass centre from the axis of rotation measured along the normal to the axis and c is the velocity component mutually perpendicular to both the axis and radius vector r.</a:t>
            </a:r>
          </a:p>
          <a:p>
            <a:pPr algn="l">
              <a:buNone/>
            </a:pPr>
            <a:endParaRPr lang="ar-SA" dirty="0"/>
          </a:p>
        </p:txBody>
      </p:sp>
      <p:pic>
        <p:nvPicPr>
          <p:cNvPr id="4"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0" y="1905000"/>
            <a:ext cx="2057400" cy="745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The Equation of Continuity</a:t>
            </a:r>
            <a:r>
              <a:rPr lang="en-US" b="1" dirty="0" smtClean="0"/>
              <a:t/>
            </a:r>
            <a:br>
              <a:rPr lang="en-US" b="1" dirty="0" smtClean="0"/>
            </a:br>
            <a:endParaRPr lang="ar-SA" dirty="0"/>
          </a:p>
        </p:txBody>
      </p:sp>
      <p:sp>
        <p:nvSpPr>
          <p:cNvPr id="3" name="Content Placeholder 2"/>
          <p:cNvSpPr>
            <a:spLocks noGrp="1"/>
          </p:cNvSpPr>
          <p:nvPr>
            <p:ph idx="1"/>
          </p:nvPr>
        </p:nvSpPr>
        <p:spPr>
          <a:xfrm>
            <a:off x="609600" y="1752600"/>
            <a:ext cx="7620000" cy="4449763"/>
          </a:xfrm>
        </p:spPr>
        <p:txBody>
          <a:bodyPr>
            <a:normAutofit/>
          </a:bodyPr>
          <a:lstStyle/>
          <a:p>
            <a:pPr algn="l">
              <a:buNone/>
            </a:pPr>
            <a:r>
              <a:rPr lang="en-US" sz="4000" dirty="0" smtClean="0">
                <a:solidFill>
                  <a:srgbClr val="00B050"/>
                </a:solidFill>
              </a:rPr>
              <a:t>This Law States that, in absence of sources and  sinks, there </a:t>
            </a:r>
            <a:r>
              <a:rPr lang="en-US" sz="4000" dirty="0">
                <a:solidFill>
                  <a:srgbClr val="00B050"/>
                </a:solidFill>
              </a:rPr>
              <a:t>is no accumulation of fluid within the </a:t>
            </a:r>
            <a:r>
              <a:rPr lang="en-US" sz="4000" dirty="0" smtClean="0">
                <a:solidFill>
                  <a:srgbClr val="00B050"/>
                </a:solidFill>
              </a:rPr>
              <a:t>Control volume. Hence</a:t>
            </a:r>
          </a:p>
          <a:p>
            <a:pPr algn="l">
              <a:buNone/>
            </a:pPr>
            <a:endParaRPr lang="en-US" sz="4000" dirty="0" smtClean="0">
              <a:solidFill>
                <a:srgbClr val="00B050"/>
              </a:solidFill>
            </a:endParaRPr>
          </a:p>
        </p:txBody>
      </p:sp>
      <p:graphicFrame>
        <p:nvGraphicFramePr>
          <p:cNvPr id="1027" name="Object 3"/>
          <p:cNvGraphicFramePr>
            <a:graphicFrameLocks noChangeAspect="1"/>
          </p:cNvGraphicFramePr>
          <p:nvPr/>
        </p:nvGraphicFramePr>
        <p:xfrm>
          <a:off x="2133600" y="4572000"/>
          <a:ext cx="4389120" cy="762000"/>
        </p:xfrm>
        <a:graphic>
          <a:graphicData uri="http://schemas.openxmlformats.org/presentationml/2006/ole">
            <mc:AlternateContent xmlns:mc="http://schemas.openxmlformats.org/markup-compatibility/2006">
              <mc:Choice xmlns:v="urn:schemas-microsoft-com:vml" Requires="v">
                <p:oleObj spid="_x0000_s1030" name="Equation" r:id="rId4" imgW="1828800" imgH="317160" progId="Equation.3">
                  <p:embed/>
                </p:oleObj>
              </mc:Choice>
              <mc:Fallback>
                <p:oleObj name="Equation" r:id="rId4" imgW="1828800" imgH="31716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4572000"/>
                        <a:ext cx="438912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Moment of Momentum</a:t>
            </a:r>
            <a:endParaRPr lang="ar-SA" dirty="0"/>
          </a:p>
        </p:txBody>
      </p:sp>
      <p:sp>
        <p:nvSpPr>
          <p:cNvPr id="3" name="Content Placeholder 2"/>
          <p:cNvSpPr>
            <a:spLocks noGrp="1"/>
          </p:cNvSpPr>
          <p:nvPr>
            <p:ph idx="1"/>
          </p:nvPr>
        </p:nvSpPr>
        <p:spPr/>
        <p:txBody>
          <a:bodyPr>
            <a:normAutofit/>
          </a:bodyPr>
          <a:lstStyle/>
          <a:p>
            <a:pPr algn="l" rtl="0">
              <a:buNone/>
            </a:pPr>
            <a:r>
              <a:rPr lang="en-US" dirty="0" smtClean="0"/>
              <a:t>For a control volume the </a:t>
            </a:r>
            <a:r>
              <a:rPr lang="en-US" i="1" dirty="0" smtClean="0"/>
              <a:t>law of moment of momentum </a:t>
            </a:r>
            <a:r>
              <a:rPr lang="en-US" dirty="0" smtClean="0"/>
              <a:t>can be obtained. Swirling fluid enters the control volume at radius r1 with tangential velocity c</a:t>
            </a:r>
            <a:r>
              <a:rPr lang="en-US" baseline="-25000" dirty="0" smtClean="0"/>
              <a:t>θ1</a:t>
            </a:r>
            <a:r>
              <a:rPr lang="en-US" dirty="0" smtClean="0"/>
              <a:t> and leaves at radius r2 with tangential velocity c</a:t>
            </a:r>
            <a:r>
              <a:rPr lang="en-US" baseline="-25000" dirty="0" smtClean="0"/>
              <a:t>θ2</a:t>
            </a:r>
            <a:r>
              <a:rPr lang="en-US" dirty="0" smtClean="0"/>
              <a:t>. For one-dimensional steady flow</a:t>
            </a:r>
          </a:p>
          <a:p>
            <a:pPr algn="l" rtl="0">
              <a:buNone/>
            </a:pPr>
            <a:r>
              <a:rPr lang="en-US" dirty="0" smtClean="0"/>
              <a:t> </a:t>
            </a:r>
          </a:p>
          <a:p>
            <a:pPr algn="l">
              <a:buNone/>
            </a:pPr>
            <a:endParaRPr lang="ar-SA" dirty="0"/>
          </a:p>
        </p:txBody>
      </p:sp>
      <p:sp>
        <p:nvSpPr>
          <p:cNvPr id="849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849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00400" y="4953000"/>
            <a:ext cx="3397758" cy="466725"/>
          </a:xfrm>
          <a:prstGeom prst="rect">
            <a:avLst/>
          </a:prstGeom>
          <a:noFill/>
        </p:spPr>
      </p:pic>
      <p:sp>
        <p:nvSpPr>
          <p:cNvPr id="84995" name="Rectangle 3"/>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Moment of Momentum</a:t>
            </a:r>
            <a:endParaRPr lang="ar-SA" dirty="0"/>
          </a:p>
        </p:txBody>
      </p:sp>
      <p:sp>
        <p:nvSpPr>
          <p:cNvPr id="3" name="Content Placeholder 2"/>
          <p:cNvSpPr>
            <a:spLocks noGrp="1"/>
          </p:cNvSpPr>
          <p:nvPr>
            <p:ph idx="1"/>
          </p:nvPr>
        </p:nvSpPr>
        <p:spPr/>
        <p:txBody>
          <a:bodyPr/>
          <a:lstStyle/>
          <a:p>
            <a:pPr algn="l">
              <a:buNone/>
            </a:pPr>
            <a:r>
              <a:rPr lang="en-US" sz="4000" dirty="0" smtClean="0">
                <a:solidFill>
                  <a:schemeClr val="accent1"/>
                </a:solidFill>
              </a:rPr>
              <a:t>Which states that, the sum of the moments of the external forces acting on fluid temporarily occupying the control volume is equal to the net time rate of efflux of angular momentum from the control volume.</a:t>
            </a:r>
          </a:p>
          <a:p>
            <a:pPr algn="l">
              <a:buNone/>
            </a:pP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solidFill>
              </a:rPr>
              <a:t>Euler’s Pump Equation</a:t>
            </a:r>
            <a:r>
              <a:rPr lang="en-US" dirty="0" smtClean="0"/>
              <a:t/>
            </a:r>
            <a:br>
              <a:rPr lang="en-US" dirty="0" smtClean="0"/>
            </a:br>
            <a:endParaRPr lang="ar-SA" dirty="0"/>
          </a:p>
        </p:txBody>
      </p:sp>
      <p:sp>
        <p:nvSpPr>
          <p:cNvPr id="3" name="Content Placeholder 2"/>
          <p:cNvSpPr>
            <a:spLocks noGrp="1"/>
          </p:cNvSpPr>
          <p:nvPr>
            <p:ph idx="1"/>
          </p:nvPr>
        </p:nvSpPr>
        <p:spPr/>
        <p:txBody>
          <a:bodyPr/>
          <a:lstStyle/>
          <a:p>
            <a:pPr algn="l">
              <a:buNone/>
            </a:pPr>
            <a:r>
              <a:rPr lang="en-US" dirty="0" smtClean="0">
                <a:solidFill>
                  <a:schemeClr val="accent6">
                    <a:lumMod val="50000"/>
                  </a:schemeClr>
                </a:solidFill>
              </a:rPr>
              <a:t>For a pump or compressor rotor running at angular velocity , the rate at which the rotor does work on the fluid is</a:t>
            </a:r>
          </a:p>
          <a:p>
            <a:pPr algn="l">
              <a:buNone/>
            </a:pPr>
            <a:endParaRPr lang="en-US" dirty="0" smtClean="0"/>
          </a:p>
          <a:p>
            <a:pPr algn="l">
              <a:buNone/>
            </a:pPr>
            <a:r>
              <a:rPr lang="en-US" dirty="0" smtClean="0">
                <a:solidFill>
                  <a:schemeClr val="accent6"/>
                </a:solidFill>
              </a:rPr>
              <a:t>Which Becomes</a:t>
            </a:r>
          </a:p>
          <a:p>
            <a:pPr algn="l">
              <a:buNone/>
            </a:pPr>
            <a:endParaRPr lang="en-US" dirty="0" smtClean="0"/>
          </a:p>
          <a:p>
            <a:pPr algn="l">
              <a:buNone/>
            </a:pPr>
            <a:r>
              <a:rPr lang="en-US" dirty="0" smtClean="0">
                <a:solidFill>
                  <a:srgbClr val="C00000"/>
                </a:solidFill>
              </a:rPr>
              <a:t>Where blade speed  </a:t>
            </a:r>
            <a:r>
              <a:rPr lang="en-US" b="1" dirty="0" smtClean="0">
                <a:solidFill>
                  <a:srgbClr val="C00000"/>
                </a:solidFill>
              </a:rPr>
              <a:t>U =Ω r</a:t>
            </a:r>
            <a:endParaRPr lang="en-US" dirty="0" smtClean="0">
              <a:solidFill>
                <a:srgbClr val="C00000"/>
              </a:solidFill>
            </a:endParaRPr>
          </a:p>
          <a:p>
            <a:pPr algn="l">
              <a:buNone/>
            </a:pPr>
            <a:endParaRPr lang="ar-SA" dirty="0"/>
          </a:p>
        </p:txBody>
      </p:sp>
      <p:sp>
        <p:nvSpPr>
          <p:cNvPr id="89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8908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3200400"/>
            <a:ext cx="4251960" cy="506186"/>
          </a:xfrm>
          <a:prstGeom prst="rect">
            <a:avLst/>
          </a:prstGeom>
          <a:noFill/>
        </p:spPr>
      </p:pic>
      <p:sp>
        <p:nvSpPr>
          <p:cNvPr id="8909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8909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24200" y="4419599"/>
            <a:ext cx="3276600" cy="395725"/>
          </a:xfrm>
          <a:prstGeom prst="rect">
            <a:avLst/>
          </a:prstGeom>
          <a:noFill/>
        </p:spPr>
      </p:pic>
      <p:sp>
        <p:nvSpPr>
          <p:cNvPr id="89093" name="Rectangle 5"/>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Euler’s Pump Equation</a:t>
            </a:r>
            <a:endParaRPr lang="ar-SA" dirty="0"/>
          </a:p>
        </p:txBody>
      </p:sp>
      <p:sp>
        <p:nvSpPr>
          <p:cNvPr id="3" name="Content Placeholder 2"/>
          <p:cNvSpPr>
            <a:spLocks noGrp="1"/>
          </p:cNvSpPr>
          <p:nvPr>
            <p:ph idx="1"/>
          </p:nvPr>
        </p:nvSpPr>
        <p:spPr/>
        <p:txBody>
          <a:bodyPr>
            <a:normAutofit lnSpcReduction="10000"/>
          </a:bodyPr>
          <a:lstStyle/>
          <a:p>
            <a:pPr algn="l" rtl="0">
              <a:buNone/>
            </a:pPr>
            <a:r>
              <a:rPr lang="en-US" sz="4000" dirty="0" smtClean="0">
                <a:solidFill>
                  <a:schemeClr val="accent6"/>
                </a:solidFill>
              </a:rPr>
              <a:t>Thus the work done on the fluid per unit mass or specific work, is</a:t>
            </a:r>
          </a:p>
          <a:p>
            <a:pPr algn="l" rtl="0">
              <a:buNone/>
            </a:pPr>
            <a:endParaRPr lang="en-US" sz="4000" dirty="0" smtClean="0">
              <a:solidFill>
                <a:schemeClr val="accent6"/>
              </a:solidFill>
            </a:endParaRPr>
          </a:p>
          <a:p>
            <a:pPr algn="l" rtl="0">
              <a:buNone/>
            </a:pPr>
            <a:r>
              <a:rPr lang="en-US" dirty="0" smtClean="0">
                <a:solidFill>
                  <a:schemeClr val="accent6"/>
                </a:solidFill>
              </a:rPr>
              <a:t> </a:t>
            </a:r>
          </a:p>
          <a:p>
            <a:pPr algn="l" rtl="0">
              <a:buNone/>
            </a:pPr>
            <a:r>
              <a:rPr lang="en-US" sz="4000" dirty="0" smtClean="0">
                <a:solidFill>
                  <a:schemeClr val="accent6"/>
                </a:solidFill>
              </a:rPr>
              <a:t>This equation is referred to as </a:t>
            </a:r>
            <a:r>
              <a:rPr lang="en-US" sz="4000" i="1" dirty="0" smtClean="0">
                <a:solidFill>
                  <a:schemeClr val="accent6"/>
                </a:solidFill>
              </a:rPr>
              <a:t>Euler’s Pump Equation</a:t>
            </a:r>
            <a:r>
              <a:rPr lang="en-US" sz="4000" dirty="0" smtClean="0">
                <a:solidFill>
                  <a:schemeClr val="accent6"/>
                </a:solidFill>
              </a:rPr>
              <a:t>.</a:t>
            </a:r>
          </a:p>
          <a:p>
            <a:pPr rtl="0"/>
            <a:r>
              <a:rPr lang="en-US" dirty="0" smtClean="0"/>
              <a:t> </a:t>
            </a:r>
          </a:p>
          <a:p>
            <a:pPr algn="l">
              <a:buNone/>
            </a:pPr>
            <a:endParaRPr lang="ar-SA" dirty="0"/>
          </a:p>
        </p:txBody>
      </p:sp>
      <p:sp>
        <p:nvSpPr>
          <p:cNvPr id="931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9318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5999" y="3048000"/>
            <a:ext cx="3899323" cy="581025"/>
          </a:xfrm>
          <a:prstGeom prst="rect">
            <a:avLst/>
          </a:prstGeom>
          <a:noFill/>
        </p:spPr>
      </p:pic>
      <p:sp>
        <p:nvSpPr>
          <p:cNvPr id="93187" name="Rectangle 3"/>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Euler’s Turbine Equation</a:t>
            </a:r>
            <a:endParaRPr lang="ar-SA" dirty="0">
              <a:solidFill>
                <a:schemeClr val="accent4"/>
              </a:solidFill>
            </a:endParaRPr>
          </a:p>
        </p:txBody>
      </p:sp>
      <p:sp>
        <p:nvSpPr>
          <p:cNvPr id="3" name="Content Placeholder 2"/>
          <p:cNvSpPr>
            <a:spLocks noGrp="1"/>
          </p:cNvSpPr>
          <p:nvPr>
            <p:ph idx="1"/>
          </p:nvPr>
        </p:nvSpPr>
        <p:spPr/>
        <p:txBody>
          <a:bodyPr/>
          <a:lstStyle/>
          <a:p>
            <a:pPr algn="l">
              <a:buNone/>
            </a:pPr>
            <a:r>
              <a:rPr lang="en-US" dirty="0" smtClean="0">
                <a:solidFill>
                  <a:srgbClr val="FF0000"/>
                </a:solidFill>
              </a:rPr>
              <a:t>For a turbine the fluid does work </a:t>
            </a:r>
            <a:r>
              <a:rPr lang="en-US" i="1" dirty="0" smtClean="0">
                <a:solidFill>
                  <a:srgbClr val="FF0000"/>
                </a:solidFill>
              </a:rPr>
              <a:t>on </a:t>
            </a:r>
            <a:r>
              <a:rPr lang="en-US" dirty="0" smtClean="0">
                <a:solidFill>
                  <a:srgbClr val="FF0000"/>
                </a:solidFill>
              </a:rPr>
              <a:t>the rotor and the sign for work is then reversed. Thus, </a:t>
            </a:r>
          </a:p>
          <a:p>
            <a:pPr algn="l">
              <a:buNone/>
            </a:pPr>
            <a:r>
              <a:rPr lang="en-US" dirty="0" smtClean="0">
                <a:solidFill>
                  <a:srgbClr val="FF0000"/>
                </a:solidFill>
              </a:rPr>
              <a:t>the specific work is</a:t>
            </a:r>
          </a:p>
          <a:p>
            <a:pPr algn="l">
              <a:buNone/>
            </a:pPr>
            <a:endParaRPr lang="en-US" dirty="0" smtClean="0"/>
          </a:p>
          <a:p>
            <a:pPr algn="l">
              <a:buNone/>
            </a:pPr>
            <a:endParaRPr lang="en-US" dirty="0" smtClean="0"/>
          </a:p>
          <a:p>
            <a:pPr algn="l">
              <a:buNone/>
            </a:pPr>
            <a:r>
              <a:rPr lang="en-US" dirty="0" smtClean="0">
                <a:solidFill>
                  <a:srgbClr val="00B0F0"/>
                </a:solidFill>
              </a:rPr>
              <a:t>This equation is referred to as </a:t>
            </a:r>
            <a:r>
              <a:rPr lang="en-US" i="1" dirty="0" smtClean="0">
                <a:solidFill>
                  <a:srgbClr val="00B0F0"/>
                </a:solidFill>
              </a:rPr>
              <a:t>Euler’s Turbine Equation</a:t>
            </a:r>
            <a:endParaRPr lang="en-US" dirty="0" smtClean="0">
              <a:solidFill>
                <a:srgbClr val="00B0F0"/>
              </a:solidFill>
            </a:endParaRPr>
          </a:p>
          <a:p>
            <a:pPr algn="l">
              <a:buNone/>
            </a:pPr>
            <a:endParaRPr lang="ar-SA" dirty="0"/>
          </a:p>
        </p:txBody>
      </p:sp>
      <p:sp>
        <p:nvSpPr>
          <p:cNvPr id="95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9523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14600" y="3352800"/>
            <a:ext cx="4381500" cy="65722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Rothalpy</a:t>
            </a:r>
            <a:endParaRPr lang="ar-SA" dirty="0">
              <a:solidFill>
                <a:schemeClr val="accent6"/>
              </a:solidFill>
            </a:endParaRPr>
          </a:p>
        </p:txBody>
      </p:sp>
      <p:sp>
        <p:nvSpPr>
          <p:cNvPr id="3" name="Content Placeholder 2"/>
          <p:cNvSpPr>
            <a:spLocks noGrp="1"/>
          </p:cNvSpPr>
          <p:nvPr>
            <p:ph idx="1"/>
          </p:nvPr>
        </p:nvSpPr>
        <p:spPr/>
        <p:txBody>
          <a:bodyPr/>
          <a:lstStyle/>
          <a:p>
            <a:pPr algn="l">
              <a:buNone/>
            </a:pPr>
            <a:r>
              <a:rPr lang="en-US" dirty="0" smtClean="0"/>
              <a:t>Euler’s Pump Equation Gives Specific work as</a:t>
            </a:r>
          </a:p>
          <a:p>
            <a:pPr algn="l">
              <a:buNone/>
            </a:pPr>
            <a:endParaRPr lang="en-US" dirty="0" smtClean="0"/>
          </a:p>
          <a:p>
            <a:pPr algn="l">
              <a:buNone/>
            </a:pPr>
            <a:endParaRPr lang="en-US" dirty="0" smtClean="0"/>
          </a:p>
          <a:p>
            <a:pPr algn="l">
              <a:buNone/>
            </a:pPr>
            <a:r>
              <a:rPr lang="en-US" dirty="0" smtClean="0"/>
              <a:t>First Law of Thermodynamics Gives Specific Work of Pump as</a:t>
            </a:r>
          </a:p>
          <a:p>
            <a:pPr algn="l">
              <a:buNone/>
            </a:pPr>
            <a:r>
              <a:rPr lang="en-US" dirty="0" smtClean="0"/>
              <a:t> </a:t>
            </a:r>
          </a:p>
          <a:p>
            <a:pPr algn="l">
              <a:buNone/>
            </a:pPr>
            <a:endParaRPr lang="en-US" dirty="0" smtClean="0"/>
          </a:p>
          <a:p>
            <a:pPr algn="l">
              <a:buNone/>
            </a:pPr>
            <a:endParaRPr lang="en-US" dirty="0" smtClean="0"/>
          </a:p>
          <a:p>
            <a:pPr algn="l">
              <a:buNone/>
            </a:pPr>
            <a:endParaRPr lang="ar-SA" dirty="0"/>
          </a:p>
        </p:txBody>
      </p:sp>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55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799" y="2438400"/>
            <a:ext cx="4091097" cy="609600"/>
          </a:xfrm>
          <a:prstGeom prst="rect">
            <a:avLst/>
          </a:prstGeom>
          <a:noFill/>
        </p:spPr>
      </p:pic>
      <p:sp>
        <p:nvSpPr>
          <p:cNvPr id="655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65541" name="Rectangle 5"/>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6554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65544" name="Rectangle 8"/>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6554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5545"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09800" y="4800600"/>
            <a:ext cx="2600960" cy="609600"/>
          </a:xfrm>
          <a:prstGeom prst="rect">
            <a:avLst/>
          </a:prstGeom>
          <a:noFill/>
        </p:spPr>
      </p:pic>
      <p:sp>
        <p:nvSpPr>
          <p:cNvPr id="65547" name="Rectangle 11"/>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Rothalpy</a:t>
            </a:r>
            <a:endParaRPr lang="ar-SA" dirty="0"/>
          </a:p>
        </p:txBody>
      </p:sp>
      <p:sp>
        <p:nvSpPr>
          <p:cNvPr id="3" name="Content Placeholder 2"/>
          <p:cNvSpPr>
            <a:spLocks noGrp="1"/>
          </p:cNvSpPr>
          <p:nvPr>
            <p:ph idx="1"/>
          </p:nvPr>
        </p:nvSpPr>
        <p:spPr/>
        <p:txBody>
          <a:bodyPr>
            <a:normAutofit fontScale="32500" lnSpcReduction="20000"/>
          </a:bodyPr>
          <a:lstStyle/>
          <a:p>
            <a:pPr algn="l">
              <a:buNone/>
            </a:pPr>
            <a:r>
              <a:rPr lang="en-US" sz="8000" dirty="0" smtClean="0">
                <a:solidFill>
                  <a:srgbClr val="FF0000"/>
                </a:solidFill>
              </a:rPr>
              <a:t>Combining the two equations</a:t>
            </a:r>
          </a:p>
          <a:p>
            <a:pPr algn="l">
              <a:buNone/>
            </a:pPr>
            <a:endParaRPr lang="en-US" sz="6000" dirty="0" smtClean="0"/>
          </a:p>
          <a:p>
            <a:pPr algn="l">
              <a:buNone/>
            </a:pPr>
            <a:endParaRPr lang="en-US" sz="6000" dirty="0" smtClean="0"/>
          </a:p>
          <a:p>
            <a:pPr algn="l">
              <a:buNone/>
            </a:pPr>
            <a:endParaRPr lang="en-US" sz="6000" dirty="0" smtClean="0">
              <a:solidFill>
                <a:srgbClr val="FF0000"/>
              </a:solidFill>
            </a:endParaRPr>
          </a:p>
          <a:p>
            <a:pPr algn="l">
              <a:buNone/>
            </a:pPr>
            <a:r>
              <a:rPr lang="en-US" sz="6000" dirty="0" smtClean="0">
                <a:solidFill>
                  <a:srgbClr val="FF0000"/>
                </a:solidFill>
              </a:rPr>
              <a:t>We have</a:t>
            </a:r>
          </a:p>
          <a:p>
            <a:pPr rtl="0"/>
            <a:endParaRPr lang="en-US" sz="6000" dirty="0" smtClean="0"/>
          </a:p>
          <a:p>
            <a:pPr algn="l" rtl="0">
              <a:buNone/>
            </a:pPr>
            <a:endParaRPr lang="en-US" sz="6000" dirty="0" smtClean="0"/>
          </a:p>
          <a:p>
            <a:pPr algn="l" rtl="0">
              <a:buNone/>
            </a:pPr>
            <a:r>
              <a:rPr lang="en-US" sz="6000" dirty="0" smtClean="0"/>
              <a:t>THEREFORE </a:t>
            </a:r>
          </a:p>
          <a:p>
            <a:pPr algn="l" rtl="0">
              <a:buFont typeface="Wingdings" pitchFamily="2" charset="2"/>
              <a:buChar char="v"/>
            </a:pPr>
            <a:endParaRPr lang="en-US" sz="6000" dirty="0" smtClean="0"/>
          </a:p>
          <a:p>
            <a:pPr algn="l" rtl="0">
              <a:buNone/>
            </a:pPr>
            <a:r>
              <a:rPr lang="en-US" sz="6000" dirty="0" smtClean="0"/>
              <a:t> </a:t>
            </a:r>
          </a:p>
          <a:p>
            <a:pPr algn="l" rtl="0">
              <a:buNone/>
            </a:pPr>
            <a:endParaRPr lang="en-US" sz="6000" dirty="0" smtClean="0"/>
          </a:p>
          <a:p>
            <a:pPr algn="l" rtl="0">
              <a:buNone/>
            </a:pPr>
            <a:endParaRPr lang="en-US" sz="6000" dirty="0" smtClean="0">
              <a:solidFill>
                <a:srgbClr val="C00000"/>
              </a:solidFill>
            </a:endParaRPr>
          </a:p>
          <a:p>
            <a:pPr algn="l" rtl="0">
              <a:buNone/>
            </a:pPr>
            <a:r>
              <a:rPr lang="en-US" sz="6000" dirty="0" smtClean="0">
                <a:solidFill>
                  <a:srgbClr val="C00000"/>
                </a:solidFill>
              </a:rPr>
              <a:t>Where </a:t>
            </a:r>
            <a:r>
              <a:rPr lang="en-US" sz="10000" dirty="0" smtClean="0">
                <a:solidFill>
                  <a:srgbClr val="C00000"/>
                </a:solidFill>
              </a:rPr>
              <a:t>I</a:t>
            </a:r>
            <a:r>
              <a:rPr lang="en-US" sz="6000" dirty="0" smtClean="0">
                <a:solidFill>
                  <a:srgbClr val="C00000"/>
                </a:solidFill>
              </a:rPr>
              <a:t>  is ROTHALPY</a:t>
            </a:r>
          </a:p>
          <a:p>
            <a:pPr rtl="0">
              <a:buNone/>
            </a:pPr>
            <a:r>
              <a:rPr lang="en-US" dirty="0" smtClean="0"/>
              <a:t> </a:t>
            </a:r>
          </a:p>
          <a:p>
            <a:pPr algn="l">
              <a:buNone/>
            </a:pPr>
            <a:endParaRPr lang="en-US" dirty="0" smtClean="0"/>
          </a:p>
          <a:p>
            <a:pPr algn="l">
              <a:buNone/>
            </a:pPr>
            <a:endParaRPr lang="en-US" dirty="0" smtClean="0"/>
          </a:p>
          <a:p>
            <a:pPr algn="l">
              <a:buNone/>
            </a:pPr>
            <a:endParaRPr lang="ar-SA" dirty="0"/>
          </a:p>
        </p:txBody>
      </p:sp>
      <p:sp>
        <p:nvSpPr>
          <p:cNvPr id="993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993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2514600"/>
            <a:ext cx="5221224" cy="438022"/>
          </a:xfrm>
          <a:prstGeom prst="rect">
            <a:avLst/>
          </a:prstGeom>
          <a:noFill/>
        </p:spPr>
      </p:pic>
      <p:sp>
        <p:nvSpPr>
          <p:cNvPr id="99331" name="Rectangle 3"/>
          <p:cNvSpPr>
            <a:spLocks noChangeArrowheads="1"/>
          </p:cNvSpPr>
          <p:nvPr/>
        </p:nvSpPr>
        <p:spPr bwMode="auto">
          <a:xfrm>
            <a:off x="0" y="695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993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9933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124200" y="3200400"/>
            <a:ext cx="1828800" cy="666750"/>
          </a:xfrm>
          <a:prstGeom prst="rect">
            <a:avLst/>
          </a:prstGeom>
          <a:noFill/>
        </p:spPr>
      </p:pic>
      <p:sp>
        <p:nvSpPr>
          <p:cNvPr id="99334"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9933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99337" name="Rectangle 9"/>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pic>
        <p:nvPicPr>
          <p:cNvPr id="80897" name="Picture 1"/>
          <p:cNvPicPr>
            <a:picLocks noChangeAspect="1" noChangeArrowheads="1"/>
          </p:cNvPicPr>
          <p:nvPr/>
        </p:nvPicPr>
        <p:blipFill>
          <a:blip r:embed="rId5"/>
          <a:srcRect/>
          <a:stretch>
            <a:fillRect/>
          </a:stretch>
        </p:blipFill>
        <p:spPr bwMode="auto">
          <a:xfrm>
            <a:off x="1905000" y="4419600"/>
            <a:ext cx="5562600" cy="84772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Rothalpy</a:t>
            </a:r>
            <a:endParaRPr lang="ar-SA" dirty="0"/>
          </a:p>
        </p:txBody>
      </p:sp>
      <p:sp>
        <p:nvSpPr>
          <p:cNvPr id="3" name="Content Placeholder 2"/>
          <p:cNvSpPr>
            <a:spLocks noGrp="1"/>
          </p:cNvSpPr>
          <p:nvPr>
            <p:ph idx="1"/>
          </p:nvPr>
        </p:nvSpPr>
        <p:spPr/>
        <p:txBody>
          <a:bodyPr>
            <a:normAutofit/>
          </a:bodyPr>
          <a:lstStyle/>
          <a:p>
            <a:pPr algn="l">
              <a:buNone/>
            </a:pPr>
            <a:r>
              <a:rPr lang="en-US" dirty="0" smtClean="0">
                <a:solidFill>
                  <a:srgbClr val="0070C0"/>
                </a:solidFill>
              </a:rPr>
              <a:t>This relationship is true for steady, adiabatic and irreversible flow in compressor or in pump impellers. The Function has same value at Inlet and Exit of the Pump.</a:t>
            </a:r>
          </a:p>
          <a:p>
            <a:pPr algn="l">
              <a:buNone/>
            </a:pPr>
            <a:r>
              <a:rPr lang="en-US" dirty="0" smtClean="0">
                <a:solidFill>
                  <a:srgbClr val="002060"/>
                </a:solidFill>
              </a:rPr>
              <a:t>The function I  is </a:t>
            </a:r>
            <a:r>
              <a:rPr lang="en-US" i="1" dirty="0" err="1" smtClean="0">
                <a:solidFill>
                  <a:srgbClr val="002060"/>
                </a:solidFill>
              </a:rPr>
              <a:t>rothalpy</a:t>
            </a:r>
            <a:r>
              <a:rPr lang="en-US" dirty="0" smtClean="0">
                <a:solidFill>
                  <a:srgbClr val="002060"/>
                </a:solidFill>
              </a:rPr>
              <a:t>, a contraction of rotational stagnation enthalpy, and is a fluid mechanical property of some importance in the study of relative flows in rotating systems. </a:t>
            </a:r>
          </a:p>
          <a:p>
            <a:pPr algn="l">
              <a:buNone/>
            </a:pP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solidFill>
              </a:rPr>
              <a:t>Rothalpy</a:t>
            </a:r>
            <a:endParaRPr lang="ar-SA" dirty="0"/>
          </a:p>
        </p:txBody>
      </p:sp>
      <p:sp>
        <p:nvSpPr>
          <p:cNvPr id="3" name="Content Placeholder 2"/>
          <p:cNvSpPr>
            <a:spLocks noGrp="1"/>
          </p:cNvSpPr>
          <p:nvPr>
            <p:ph idx="1"/>
          </p:nvPr>
        </p:nvSpPr>
        <p:spPr>
          <a:xfrm>
            <a:off x="533400" y="1676400"/>
            <a:ext cx="8229600" cy="4525963"/>
          </a:xfrm>
        </p:spPr>
        <p:txBody>
          <a:bodyPr/>
          <a:lstStyle/>
          <a:p>
            <a:pPr algn="l">
              <a:buNone/>
            </a:pPr>
            <a:r>
              <a:rPr lang="en-US" dirty="0" smtClean="0">
                <a:solidFill>
                  <a:schemeClr val="accent6">
                    <a:lumMod val="50000"/>
                  </a:schemeClr>
                </a:solidFill>
              </a:rPr>
              <a:t>Rothalpy I can be written as</a:t>
            </a:r>
          </a:p>
          <a:p>
            <a:pPr algn="l">
              <a:buNone/>
            </a:pPr>
            <a:endParaRPr lang="en-US" dirty="0" smtClean="0"/>
          </a:p>
          <a:p>
            <a:pPr algn="l">
              <a:buNone/>
            </a:pPr>
            <a:endParaRPr lang="en-US" dirty="0" smtClean="0"/>
          </a:p>
          <a:p>
            <a:pPr algn="l">
              <a:buNone/>
            </a:pPr>
            <a:r>
              <a:rPr lang="en-US" dirty="0" smtClean="0">
                <a:solidFill>
                  <a:srgbClr val="FF0000"/>
                </a:solidFill>
              </a:rPr>
              <a:t>Where</a:t>
            </a:r>
          </a:p>
          <a:p>
            <a:pPr algn="l">
              <a:buNone/>
            </a:pPr>
            <a:r>
              <a:rPr lang="en-US" sz="3600" dirty="0" smtClean="0">
                <a:solidFill>
                  <a:srgbClr val="FF0000"/>
                </a:solidFill>
              </a:rPr>
              <a:t>h is Static Enthalpy of Fluid, c is the absolute velocity, U is the  Blade velocity and       is the  tangential velocity</a:t>
            </a:r>
          </a:p>
          <a:p>
            <a:pPr algn="l">
              <a:buNone/>
            </a:pPr>
            <a:endParaRPr lang="en-US" dirty="0" smtClean="0"/>
          </a:p>
          <a:p>
            <a:pPr algn="l">
              <a:buNone/>
            </a:pPr>
            <a:endParaRPr lang="ar-SA" dirty="0"/>
          </a:p>
        </p:txBody>
      </p:sp>
      <p:sp>
        <p:nvSpPr>
          <p:cNvPr id="1013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13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19400" y="2514600"/>
            <a:ext cx="2590800" cy="484610"/>
          </a:xfrm>
          <a:prstGeom prst="rect">
            <a:avLst/>
          </a:prstGeom>
          <a:noFill/>
        </p:spPr>
      </p:pic>
      <p:sp>
        <p:nvSpPr>
          <p:cNvPr id="101379" name="Rectangle 3"/>
          <p:cNvSpPr>
            <a:spLocks noChangeArrowheads="1"/>
          </p:cNvSpPr>
          <p:nvPr/>
        </p:nvSpPr>
        <p:spPr bwMode="auto">
          <a:xfrm>
            <a:off x="0" y="704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13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138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138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47800" y="5181600"/>
            <a:ext cx="381000" cy="501316"/>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Law of Thermodynamics </a:t>
            </a:r>
            <a:endParaRPr lang="ar-SA" dirty="0"/>
          </a:p>
        </p:txBody>
      </p:sp>
      <p:sp>
        <p:nvSpPr>
          <p:cNvPr id="3" name="Content Placeholder 2"/>
          <p:cNvSpPr>
            <a:spLocks noGrp="1"/>
          </p:cNvSpPr>
          <p:nvPr>
            <p:ph idx="1"/>
          </p:nvPr>
        </p:nvSpPr>
        <p:spPr/>
        <p:txBody>
          <a:bodyPr/>
          <a:lstStyle/>
          <a:p>
            <a:pPr algn="l">
              <a:buNone/>
            </a:pPr>
            <a:r>
              <a:rPr lang="en-US" dirty="0" smtClean="0"/>
              <a:t>The </a:t>
            </a:r>
            <a:r>
              <a:rPr lang="en-US" i="1" dirty="0" smtClean="0"/>
              <a:t>second law of thermodynamics</a:t>
            </a:r>
            <a:r>
              <a:rPr lang="en-US" dirty="0" smtClean="0"/>
              <a:t> introduces the concept of Entropy and define ideal thermodynamic processes. </a:t>
            </a:r>
          </a:p>
          <a:p>
            <a:pPr algn="l">
              <a:buNone/>
            </a:pPr>
            <a:r>
              <a:rPr lang="en-US" dirty="0" smtClean="0"/>
              <a:t>The </a:t>
            </a:r>
            <a:r>
              <a:rPr lang="en-US" i="1" dirty="0" smtClean="0"/>
              <a:t>Inequality of </a:t>
            </a:r>
            <a:r>
              <a:rPr lang="en-US" i="1" dirty="0" err="1" smtClean="0"/>
              <a:t>Clausius</a:t>
            </a:r>
            <a:r>
              <a:rPr lang="en-US" dirty="0" smtClean="0"/>
              <a:t> states that for a system passing through a cycle involving heat exchanges.</a:t>
            </a:r>
          </a:p>
          <a:p>
            <a:pPr algn="l">
              <a:buNone/>
            </a:pPr>
            <a:endParaRPr lang="ar-SA" dirty="0"/>
          </a:p>
        </p:txBody>
      </p:sp>
      <p:sp>
        <p:nvSpPr>
          <p:cNvPr id="655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55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81400" y="5105400"/>
            <a:ext cx="1524000" cy="937846"/>
          </a:xfrm>
          <a:prstGeom prst="rect">
            <a:avLst/>
          </a:prstGeom>
          <a:noFill/>
        </p:spPr>
      </p:pic>
      <p:sp>
        <p:nvSpPr>
          <p:cNvPr id="65539" name="Rectangle 3"/>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 Equation of Continuity</a:t>
            </a:r>
            <a:endParaRPr lang="en-US" dirty="0"/>
          </a:p>
        </p:txBody>
      </p:sp>
      <p:pic>
        <p:nvPicPr>
          <p:cNvPr id="115714" name="Picture 2"/>
          <p:cNvPicPr>
            <a:picLocks noGrp="1" noChangeAspect="1" noChangeArrowheads="1"/>
          </p:cNvPicPr>
          <p:nvPr>
            <p:ph idx="1"/>
          </p:nvPr>
        </p:nvPicPr>
        <p:blipFill>
          <a:blip r:embed="rId2"/>
          <a:srcRect/>
          <a:stretch>
            <a:fillRect/>
          </a:stretch>
        </p:blipFill>
        <p:spPr bwMode="auto">
          <a:xfrm>
            <a:off x="2024062" y="2148680"/>
            <a:ext cx="5095875" cy="3490119"/>
          </a:xfrm>
          <a:prstGeom prst="rect">
            <a:avLst/>
          </a:prstGeom>
          <a:noFill/>
          <a:ln w="9525">
            <a:noFill/>
            <a:miter lim="800000"/>
            <a:headEnd/>
            <a:tailEnd/>
          </a:ln>
          <a:effec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Law of Thermodynamics </a:t>
            </a:r>
            <a:endParaRPr lang="ar-SA" dirty="0"/>
          </a:p>
        </p:txBody>
      </p:sp>
      <p:sp>
        <p:nvSpPr>
          <p:cNvPr id="3" name="Content Placeholder 2"/>
          <p:cNvSpPr>
            <a:spLocks noGrp="1"/>
          </p:cNvSpPr>
          <p:nvPr>
            <p:ph idx="1"/>
          </p:nvPr>
        </p:nvSpPr>
        <p:spPr/>
        <p:txBody>
          <a:bodyPr/>
          <a:lstStyle/>
          <a:p>
            <a:pPr algn="l">
              <a:buNone/>
            </a:pPr>
            <a:r>
              <a:rPr lang="en-US" sz="3600" dirty="0" smtClean="0"/>
              <a:t>where </a:t>
            </a:r>
            <a:r>
              <a:rPr lang="en-US" sz="3600" dirty="0" err="1" smtClean="0"/>
              <a:t>dQ</a:t>
            </a:r>
            <a:r>
              <a:rPr lang="en-US" sz="3600" dirty="0" smtClean="0"/>
              <a:t> is an element of heat transferred to the system at an absolute temperature T. </a:t>
            </a:r>
          </a:p>
          <a:p>
            <a:pPr algn="l">
              <a:buNone/>
            </a:pPr>
            <a:r>
              <a:rPr lang="en-US" sz="3600" dirty="0" smtClean="0"/>
              <a:t>If all the processes in the cycle are reversible then </a:t>
            </a:r>
          </a:p>
          <a:p>
            <a:pPr algn="l">
              <a:buNone/>
            </a:pPr>
            <a:endParaRPr lang="en-US" sz="3600" dirty="0" smtClean="0"/>
          </a:p>
          <a:p>
            <a:pPr algn="l">
              <a:buNone/>
            </a:pPr>
            <a:r>
              <a:rPr lang="en-US" sz="3600" dirty="0" smtClean="0"/>
              <a:t>The equality hold true for reversible flows.</a:t>
            </a:r>
          </a:p>
          <a:p>
            <a:pPr algn="l">
              <a:buNone/>
            </a:pPr>
            <a:endParaRPr lang="en-US" dirty="0" smtClean="0"/>
          </a:p>
          <a:p>
            <a:pPr algn="l">
              <a:buNone/>
            </a:pPr>
            <a:endParaRPr lang="ar-SA" dirty="0"/>
          </a:p>
        </p:txBody>
      </p:sp>
      <p:sp>
        <p:nvSpPr>
          <p:cNvPr id="1075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752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62400" y="4343400"/>
            <a:ext cx="1219200" cy="680484"/>
          </a:xfrm>
          <a:prstGeom prst="rect">
            <a:avLst/>
          </a:prstGeom>
          <a:noFill/>
        </p:spPr>
      </p:pic>
      <p:sp>
        <p:nvSpPr>
          <p:cNvPr id="107523" name="Rectangle 3"/>
          <p:cNvSpPr>
            <a:spLocks noChangeArrowheads="1"/>
          </p:cNvSpPr>
          <p:nvPr/>
        </p:nvSpPr>
        <p:spPr bwMode="auto">
          <a:xfrm>
            <a:off x="0" y="914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Law of Thermodynamics </a:t>
            </a:r>
            <a:endParaRPr lang="ar-SA" dirty="0"/>
          </a:p>
        </p:txBody>
      </p:sp>
      <p:sp>
        <p:nvSpPr>
          <p:cNvPr id="3" name="Content Placeholder 2"/>
          <p:cNvSpPr>
            <a:spLocks noGrp="1"/>
          </p:cNvSpPr>
          <p:nvPr>
            <p:ph idx="1"/>
          </p:nvPr>
        </p:nvSpPr>
        <p:spPr/>
        <p:txBody>
          <a:bodyPr/>
          <a:lstStyle/>
          <a:p>
            <a:pPr algn="l">
              <a:buNone/>
            </a:pPr>
            <a:r>
              <a:rPr lang="en-US" dirty="0" smtClean="0"/>
              <a:t>The property called entropy, for a finite change </a:t>
            </a:r>
          </a:p>
          <a:p>
            <a:pPr algn="l">
              <a:buNone/>
            </a:pPr>
            <a:r>
              <a:rPr lang="en-US" dirty="0" smtClean="0"/>
              <a:t>of state, is then defined as</a:t>
            </a:r>
          </a:p>
          <a:p>
            <a:pPr algn="l">
              <a:buNone/>
            </a:pPr>
            <a:endParaRPr lang="en-US" dirty="0" smtClean="0"/>
          </a:p>
          <a:p>
            <a:pPr algn="l">
              <a:buNone/>
            </a:pPr>
            <a:endParaRPr lang="en-US" dirty="0" smtClean="0"/>
          </a:p>
          <a:p>
            <a:pPr algn="l" rtl="0">
              <a:buNone/>
            </a:pPr>
            <a:r>
              <a:rPr lang="en-US" dirty="0" smtClean="0"/>
              <a:t>For an incremental </a:t>
            </a:r>
          </a:p>
          <a:p>
            <a:pPr algn="l" rtl="0">
              <a:buNone/>
            </a:pPr>
            <a:r>
              <a:rPr lang="en-US" b="1" dirty="0" smtClean="0"/>
              <a:t> </a:t>
            </a:r>
            <a:endParaRPr lang="en-US" dirty="0" smtClean="0"/>
          </a:p>
          <a:p>
            <a:pPr algn="l" rtl="0">
              <a:buNone/>
            </a:pPr>
            <a:r>
              <a:rPr lang="en-US" dirty="0" smtClean="0"/>
              <a:t>where m is the mass of the system.</a:t>
            </a:r>
          </a:p>
          <a:p>
            <a:pPr algn="l">
              <a:buNone/>
            </a:pPr>
            <a:endParaRPr lang="en-US" dirty="0" smtClean="0"/>
          </a:p>
          <a:p>
            <a:pPr algn="l">
              <a:buNone/>
            </a:pPr>
            <a:endParaRPr lang="ar-SA" dirty="0"/>
          </a:p>
        </p:txBody>
      </p:sp>
      <p:sp>
        <p:nvSpPr>
          <p:cNvPr id="1095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956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657600" y="2819400"/>
            <a:ext cx="1803400" cy="685800"/>
          </a:xfrm>
          <a:prstGeom prst="rect">
            <a:avLst/>
          </a:prstGeom>
          <a:noFill/>
        </p:spPr>
      </p:pic>
      <p:sp>
        <p:nvSpPr>
          <p:cNvPr id="109571" name="Rectangle 3"/>
          <p:cNvSpPr>
            <a:spLocks noChangeArrowheads="1"/>
          </p:cNvSpPr>
          <p:nvPr/>
        </p:nvSpPr>
        <p:spPr bwMode="auto">
          <a:xfrm>
            <a:off x="0" y="971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95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0957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24400" y="4267200"/>
            <a:ext cx="1752600" cy="567744"/>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Law of Thermodynamics </a:t>
            </a:r>
            <a:endParaRPr lang="ar-SA" dirty="0"/>
          </a:p>
        </p:txBody>
      </p:sp>
      <p:sp>
        <p:nvSpPr>
          <p:cNvPr id="3" name="Content Placeholder 2"/>
          <p:cNvSpPr>
            <a:spLocks noGrp="1"/>
          </p:cNvSpPr>
          <p:nvPr>
            <p:ph idx="1"/>
          </p:nvPr>
        </p:nvSpPr>
        <p:spPr/>
        <p:txBody>
          <a:bodyPr/>
          <a:lstStyle/>
          <a:p>
            <a:pPr algn="l">
              <a:buNone/>
            </a:pPr>
            <a:r>
              <a:rPr lang="en-US" dirty="0" smtClean="0"/>
              <a:t>With steady one-dimensional flow through a control volume in which the fluid experiences a change of state from condition 1 at entry to 2 at exit.</a:t>
            </a:r>
          </a:p>
          <a:p>
            <a:pPr algn="l">
              <a:buNone/>
            </a:pPr>
            <a:endParaRPr lang="en-US" dirty="0" smtClean="0"/>
          </a:p>
          <a:p>
            <a:pPr algn="l">
              <a:buNone/>
            </a:pPr>
            <a:r>
              <a:rPr lang="en-US" dirty="0" smtClean="0"/>
              <a:t> If the process is adiabatic,    =0 Then</a:t>
            </a:r>
          </a:p>
          <a:p>
            <a:pPr algn="l">
              <a:buNone/>
            </a:pPr>
            <a:r>
              <a:rPr lang="en-US" dirty="0" smtClean="0"/>
              <a:t>If the process is </a:t>
            </a:r>
            <a:r>
              <a:rPr lang="en-US" i="1" dirty="0" smtClean="0"/>
              <a:t>reversible </a:t>
            </a:r>
            <a:r>
              <a:rPr lang="en-US" dirty="0" smtClean="0"/>
              <a:t>as well, then</a:t>
            </a:r>
          </a:p>
          <a:p>
            <a:pPr algn="l">
              <a:buNone/>
            </a:pPr>
            <a:endParaRPr lang="en-US" dirty="0" smtClean="0"/>
          </a:p>
          <a:p>
            <a:pPr algn="l">
              <a:buNone/>
            </a:pPr>
            <a:endParaRPr lang="en-US" dirty="0" smtClean="0"/>
          </a:p>
          <a:p>
            <a:pPr algn="l">
              <a:buNone/>
            </a:pPr>
            <a:endParaRPr lang="ar-SA" dirty="0"/>
          </a:p>
        </p:txBody>
      </p:sp>
      <p:sp>
        <p:nvSpPr>
          <p:cNvPr id="1116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16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95600" y="3276600"/>
            <a:ext cx="2044700" cy="685800"/>
          </a:xfrm>
          <a:prstGeom prst="rect">
            <a:avLst/>
          </a:prstGeom>
          <a:noFill/>
        </p:spPr>
      </p:pic>
      <p:sp>
        <p:nvSpPr>
          <p:cNvPr id="111619" name="Rectangle 3"/>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16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162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953000" y="4419600"/>
            <a:ext cx="304800" cy="329184"/>
          </a:xfrm>
          <a:prstGeom prst="rect">
            <a:avLst/>
          </a:prstGeom>
          <a:noFill/>
        </p:spPr>
      </p:pic>
      <p:sp>
        <p:nvSpPr>
          <p:cNvPr id="1116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162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010400" y="4343400"/>
            <a:ext cx="914400" cy="401053"/>
          </a:xfrm>
          <a:prstGeom prst="rect">
            <a:avLst/>
          </a:prstGeom>
          <a:noFill/>
        </p:spPr>
      </p:pic>
      <p:sp>
        <p:nvSpPr>
          <p:cNvPr id="111625" name="Rectangle 9"/>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162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1626"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962400" y="5486400"/>
            <a:ext cx="868680" cy="381000"/>
          </a:xfrm>
          <a:prstGeom prst="rect">
            <a:avLst/>
          </a:prstGeom>
          <a:noFill/>
        </p:spPr>
      </p:pic>
      <p:sp>
        <p:nvSpPr>
          <p:cNvPr id="111628" name="Rectangle 12"/>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Law of Thermodynamics </a:t>
            </a:r>
            <a:endParaRPr lang="ar-SA" dirty="0"/>
          </a:p>
        </p:txBody>
      </p:sp>
      <p:sp>
        <p:nvSpPr>
          <p:cNvPr id="3" name="Content Placeholder 2"/>
          <p:cNvSpPr>
            <a:spLocks noGrp="1"/>
          </p:cNvSpPr>
          <p:nvPr>
            <p:ph idx="1"/>
          </p:nvPr>
        </p:nvSpPr>
        <p:spPr/>
        <p:txBody>
          <a:bodyPr>
            <a:normAutofit fontScale="47500" lnSpcReduction="20000"/>
          </a:bodyPr>
          <a:lstStyle/>
          <a:p>
            <a:pPr algn="l">
              <a:buNone/>
            </a:pPr>
            <a:r>
              <a:rPr lang="en-US" sz="7600" dirty="0" smtClean="0"/>
              <a:t>First law and Second law can be Combined using Entropy definition. This yields</a:t>
            </a:r>
            <a:r>
              <a:rPr lang="en-US" sz="7300" dirty="0" smtClean="0"/>
              <a:t>,</a:t>
            </a:r>
          </a:p>
          <a:p>
            <a:pPr algn="l">
              <a:buNone/>
            </a:pPr>
            <a:endParaRPr lang="en-US" sz="5700" dirty="0" smtClean="0"/>
          </a:p>
          <a:p>
            <a:pPr algn="l">
              <a:buNone/>
            </a:pPr>
            <a:endParaRPr lang="en-US" sz="5700" dirty="0" smtClean="0"/>
          </a:p>
          <a:p>
            <a:pPr algn="l">
              <a:buNone/>
            </a:pPr>
            <a:endParaRPr lang="en-US" sz="5700" dirty="0" smtClean="0"/>
          </a:p>
          <a:p>
            <a:pPr algn="l">
              <a:buNone/>
            </a:pPr>
            <a:endParaRPr lang="en-US" sz="5700" dirty="0" smtClean="0"/>
          </a:p>
          <a:p>
            <a:pPr algn="l">
              <a:buNone/>
            </a:pPr>
            <a:endParaRPr lang="en-US" sz="5700" dirty="0" smtClean="0"/>
          </a:p>
          <a:p>
            <a:pPr algn="l">
              <a:buNone/>
            </a:pPr>
            <a:endParaRPr lang="en-US" sz="5700" dirty="0" smtClean="0"/>
          </a:p>
          <a:p>
            <a:pPr algn="l">
              <a:buNone/>
            </a:pPr>
            <a:endParaRPr lang="en-US" sz="5700" dirty="0" smtClean="0"/>
          </a:p>
          <a:p>
            <a:pPr algn="l">
              <a:buNone/>
            </a:pPr>
            <a:r>
              <a:rPr lang="en-US" dirty="0" smtClean="0"/>
              <a:t> </a:t>
            </a:r>
            <a:endParaRPr lang="ar-SA" dirty="0"/>
          </a:p>
        </p:txBody>
      </p:sp>
      <p:sp>
        <p:nvSpPr>
          <p:cNvPr id="1136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366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3429000"/>
            <a:ext cx="3194304" cy="609600"/>
          </a:xfrm>
          <a:prstGeom prst="rect">
            <a:avLst/>
          </a:prstGeom>
          <a:noFill/>
        </p:spPr>
      </p:pic>
      <p:sp>
        <p:nvSpPr>
          <p:cNvPr id="11366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366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52800" y="4343399"/>
            <a:ext cx="3048000" cy="581679"/>
          </a:xfrm>
          <a:prstGeom prst="rect">
            <a:avLst/>
          </a:prstGeom>
          <a:noFill/>
        </p:spPr>
      </p:pic>
      <p:sp>
        <p:nvSpPr>
          <p:cNvPr id="113669" name="Rectangle 5"/>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t>Efficiency</a:t>
            </a:r>
            <a:endParaRPr lang="en-US" dirty="0"/>
          </a:p>
        </p:txBody>
      </p:sp>
      <p:sp>
        <p:nvSpPr>
          <p:cNvPr id="3" name="Content Placeholder 2"/>
          <p:cNvSpPr>
            <a:spLocks noGrp="1"/>
          </p:cNvSpPr>
          <p:nvPr>
            <p:ph idx="1"/>
          </p:nvPr>
        </p:nvSpPr>
        <p:spPr/>
        <p:txBody>
          <a:bodyPr/>
          <a:lstStyle/>
          <a:p>
            <a:pPr algn="l">
              <a:buNone/>
            </a:pPr>
            <a:r>
              <a:rPr lang="en-US" dirty="0" smtClean="0"/>
              <a:t>Efficiency is defined as</a:t>
            </a:r>
          </a:p>
          <a:p>
            <a:pPr algn="l">
              <a:buNone/>
            </a:pPr>
            <a:endParaRPr lang="ar-SA" dirty="0"/>
          </a:p>
        </p:txBody>
      </p:sp>
      <p:graphicFrame>
        <p:nvGraphicFramePr>
          <p:cNvPr id="4" name="Object 3"/>
          <p:cNvGraphicFramePr>
            <a:graphicFrameLocks noChangeAspect="1"/>
          </p:cNvGraphicFramePr>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64520" name="Equation" r:id="rId4" imgW="914400" imgH="215640" progId="Equation.3">
                  <p:embed/>
                </p:oleObj>
              </mc:Choice>
              <mc:Fallback>
                <p:oleObj name="Equation" r:id="rId4" imgW="914400" imgH="215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5" name="Object 3"/>
          <p:cNvGraphicFramePr>
            <a:graphicFrameLocks noChangeAspect="1"/>
          </p:cNvGraphicFramePr>
          <p:nvPr/>
        </p:nvGraphicFramePr>
        <p:xfrm>
          <a:off x="1436255" y="3219449"/>
          <a:ext cx="5421745" cy="1844511"/>
        </p:xfrm>
        <a:graphic>
          <a:graphicData uri="http://schemas.openxmlformats.org/presentationml/2006/ole">
            <mc:AlternateContent xmlns:mc="http://schemas.openxmlformats.org/markup-compatibility/2006">
              <mc:Choice xmlns:v="urn:schemas-microsoft-com:vml" Requires="v">
                <p:oleObj spid="_x0000_s64521" name="Equation" r:id="rId6" imgW="1231560" imgH="419040" progId="Equation.3">
                  <p:embed/>
                </p:oleObj>
              </mc:Choice>
              <mc:Fallback>
                <p:oleObj name="Equation" r:id="rId6" imgW="1231560" imgH="4190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36255" y="3219449"/>
                        <a:ext cx="5421745" cy="1844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just" rtl="0">
              <a:buNone/>
            </a:pPr>
            <a:r>
              <a:rPr lang="en-US" dirty="0" smtClean="0"/>
              <a:t>Efficiency of turbines</a:t>
            </a:r>
          </a:p>
          <a:p>
            <a:pPr algn="just" rtl="0">
              <a:buNone/>
            </a:pPr>
            <a:r>
              <a:rPr lang="en-US" dirty="0" smtClean="0"/>
              <a:t>Turbines are designed to convert the available energy in a flowing fluid into useful mechanical work delivered at the coupling of the output shaft. The efficiency of this process, the overall efficiency η</a:t>
            </a:r>
            <a:r>
              <a:rPr lang="en-US" baseline="-25000" dirty="0" smtClean="0"/>
              <a:t>0</a:t>
            </a:r>
            <a:r>
              <a:rPr lang="en-US" dirty="0" smtClean="0"/>
              <a:t>, is a performance factor of considerable interest to both designer and user of the turbine. </a:t>
            </a:r>
          </a:p>
          <a:p>
            <a:pPr algn="l">
              <a:buNone/>
            </a:pPr>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endParaRPr lang="ar-SA" dirty="0"/>
          </a:p>
        </p:txBody>
      </p:sp>
      <p:sp>
        <p:nvSpPr>
          <p:cNvPr id="665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656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95400" y="3048000"/>
            <a:ext cx="7078599" cy="1143000"/>
          </a:xfrm>
          <a:prstGeom prst="rect">
            <a:avLst/>
          </a:prstGeom>
          <a:noFill/>
        </p:spPr>
      </p:pic>
      <p:sp>
        <p:nvSpPr>
          <p:cNvPr id="66563"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normAutofit fontScale="85000" lnSpcReduction="10000"/>
          </a:bodyPr>
          <a:lstStyle/>
          <a:p>
            <a:pPr algn="l">
              <a:buNone/>
            </a:pPr>
            <a:r>
              <a:rPr lang="en-US" dirty="0" smtClean="0"/>
              <a:t>Mechanical energy losses occur between the turbine rotor and the output shaft coupling as a result of the work done against friction at the bearings, etc. </a:t>
            </a:r>
          </a:p>
          <a:p>
            <a:pPr algn="l">
              <a:buNone/>
            </a:pPr>
            <a:r>
              <a:rPr lang="en-US" dirty="0" smtClean="0"/>
              <a:t>The magnitude of this loss as a fraction of the total energy transferred to the rotor is difficult to estimate as it varies with the size and individual design of turbomachine.</a:t>
            </a:r>
          </a:p>
          <a:p>
            <a:pPr algn="l">
              <a:buNone/>
            </a:pPr>
            <a:r>
              <a:rPr lang="en-US" dirty="0" smtClean="0"/>
              <a:t>For small machines (several kilowatts) it may amount to 5% or more, but for medium and large machines this loss ratio may become as little as 1%. </a:t>
            </a:r>
          </a:p>
          <a:p>
            <a:pPr algn="l">
              <a:buNone/>
            </a:pPr>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The </a:t>
            </a:r>
            <a:r>
              <a:rPr lang="en-US" i="1" dirty="0" smtClean="0"/>
              <a:t>isentropic efficiency</a:t>
            </a:r>
            <a:r>
              <a:rPr lang="en-US" dirty="0" smtClean="0"/>
              <a:t> </a:t>
            </a:r>
            <a:r>
              <a:rPr lang="en-US" dirty="0" err="1" smtClean="0"/>
              <a:t>η</a:t>
            </a:r>
            <a:r>
              <a:rPr lang="en-US" baseline="-25000" dirty="0" err="1" smtClean="0"/>
              <a:t>t</a:t>
            </a:r>
            <a:r>
              <a:rPr lang="en-US" dirty="0" smtClean="0"/>
              <a:t> or </a:t>
            </a:r>
            <a:r>
              <a:rPr lang="en-US" i="1" dirty="0" smtClean="0"/>
              <a:t>hydraulic </a:t>
            </a:r>
          </a:p>
          <a:p>
            <a:pPr algn="l">
              <a:buNone/>
            </a:pPr>
            <a:r>
              <a:rPr lang="en-US" i="1" dirty="0" smtClean="0"/>
              <a:t>efficiency</a:t>
            </a:r>
            <a:r>
              <a:rPr lang="en-US" dirty="0" smtClean="0"/>
              <a:t> </a:t>
            </a:r>
            <a:r>
              <a:rPr lang="en-US" dirty="0" err="1" smtClean="0"/>
              <a:t>η</a:t>
            </a:r>
            <a:r>
              <a:rPr lang="en-US" baseline="-25000" dirty="0" err="1" smtClean="0"/>
              <a:t>h</a:t>
            </a:r>
            <a:r>
              <a:rPr lang="en-US" i="1" dirty="0" smtClean="0"/>
              <a:t> </a:t>
            </a:r>
            <a:r>
              <a:rPr lang="en-US" dirty="0" smtClean="0"/>
              <a:t>for a turbine is defined as</a:t>
            </a:r>
          </a:p>
          <a:p>
            <a:pPr algn="l">
              <a:buNone/>
            </a:pPr>
            <a:endParaRPr lang="en-US" dirty="0" smtClean="0"/>
          </a:p>
          <a:p>
            <a:pPr algn="l">
              <a:buNone/>
            </a:pPr>
            <a:endParaRPr lang="en-US" dirty="0" smtClean="0"/>
          </a:p>
          <a:p>
            <a:pPr algn="l">
              <a:buNone/>
            </a:pPr>
            <a:r>
              <a:rPr lang="en-US" dirty="0" smtClean="0"/>
              <a:t>Comparing the above definitions it is easily deduced that the </a:t>
            </a:r>
            <a:r>
              <a:rPr lang="en-US" i="1" dirty="0" smtClean="0"/>
              <a:t>mechanical efficiency</a:t>
            </a:r>
            <a:r>
              <a:rPr lang="en-US" dirty="0" smtClean="0"/>
              <a:t> </a:t>
            </a:r>
            <a:r>
              <a:rPr lang="en-US" dirty="0" err="1" smtClean="0"/>
              <a:t>η</a:t>
            </a:r>
            <a:r>
              <a:rPr lang="en-US" baseline="-25000" dirty="0" err="1" smtClean="0"/>
              <a:t>m</a:t>
            </a:r>
            <a:r>
              <a:rPr lang="en-US" dirty="0" smtClean="0"/>
              <a:t> which is simply defined as the ratio of shaft power to rotor .</a:t>
            </a:r>
          </a:p>
          <a:p>
            <a:pPr algn="l">
              <a:buNone/>
            </a:pPr>
            <a:endParaRPr lang="en-US" dirty="0" smtClean="0"/>
          </a:p>
          <a:p>
            <a:pPr algn="l">
              <a:buNone/>
            </a:pPr>
            <a:endParaRPr lang="ar-SA" dirty="0"/>
          </a:p>
        </p:txBody>
      </p:sp>
      <p:sp>
        <p:nvSpPr>
          <p:cNvPr id="1218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185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2895600"/>
            <a:ext cx="6266688" cy="609600"/>
          </a:xfrm>
          <a:prstGeom prst="rect">
            <a:avLst/>
          </a:prstGeom>
          <a:noFill/>
        </p:spPr>
      </p:pic>
      <p:sp>
        <p:nvSpPr>
          <p:cNvPr id="121859"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b="1" dirty="0" smtClean="0"/>
              <a:t>Efficiency</a:t>
            </a:r>
            <a:endParaRPr lang="ar-SA" dirty="0"/>
          </a:p>
        </p:txBody>
      </p:sp>
      <p:sp>
        <p:nvSpPr>
          <p:cNvPr id="3" name="Content Placeholder 2"/>
          <p:cNvSpPr>
            <a:spLocks noGrp="1"/>
          </p:cNvSpPr>
          <p:nvPr>
            <p:ph idx="1"/>
          </p:nvPr>
        </p:nvSpPr>
        <p:spPr/>
        <p:txBody>
          <a:bodyPr>
            <a:normAutofit fontScale="77500" lnSpcReduction="20000"/>
          </a:bodyPr>
          <a:lstStyle/>
          <a:p>
            <a:pPr marL="0" lvl="0" indent="0" algn="l" rtl="0" fontAlgn="base">
              <a:spcBef>
                <a:spcPct val="0"/>
              </a:spcBef>
              <a:spcAft>
                <a:spcPct val="0"/>
              </a:spcAft>
              <a:buNone/>
            </a:pPr>
            <a:r>
              <a:rPr lang="en-US" dirty="0" smtClean="0">
                <a:latin typeface="Calibri" pitchFamily="34" charset="0"/>
                <a:ea typeface="Times New Roman" pitchFamily="18" charset="0"/>
                <a:cs typeface="Arial" pitchFamily="34" charset="0"/>
              </a:rPr>
              <a:t>                                            </a:t>
            </a:r>
            <a:r>
              <a:rPr lang="en-US" dirty="0" err="1" smtClean="0">
                <a:latin typeface="Calibri" pitchFamily="34" charset="0"/>
                <a:ea typeface="Times New Roman" pitchFamily="18" charset="0"/>
                <a:cs typeface="Arial" pitchFamily="34" charset="0"/>
              </a:rPr>
              <a:t>η</a:t>
            </a:r>
            <a:r>
              <a:rPr lang="en-US" baseline="-30000" dirty="0" err="1" smtClean="0">
                <a:latin typeface="Calibri" pitchFamily="34" charset="0"/>
                <a:ea typeface="Times New Roman" pitchFamily="18" charset="0"/>
                <a:cs typeface="Arial" pitchFamily="34" charset="0"/>
              </a:rPr>
              <a:t>m</a:t>
            </a:r>
            <a:r>
              <a:rPr lang="en-US" dirty="0" smtClean="0">
                <a:latin typeface="Calibri" pitchFamily="34" charset="0"/>
                <a:ea typeface="Times New Roman" pitchFamily="18" charset="0"/>
                <a:cs typeface="Arial" pitchFamily="34" charset="0"/>
              </a:rPr>
              <a:t> </a:t>
            </a:r>
          </a:p>
          <a:p>
            <a:pPr algn="just" rtl="0">
              <a:buNone/>
            </a:pPr>
            <a:endParaRPr lang="en-US" sz="4000" dirty="0" smtClean="0"/>
          </a:p>
          <a:p>
            <a:pPr algn="just" rtl="0">
              <a:buNone/>
            </a:pPr>
            <a:r>
              <a:rPr lang="en-US" sz="4000" dirty="0" smtClean="0"/>
              <a:t>The efficiency of a machine can also be given in terms of the ratio of actual work (input or output) to the ideal work</a:t>
            </a:r>
          </a:p>
          <a:p>
            <a:pPr algn="just" rtl="0">
              <a:buNone/>
            </a:pPr>
            <a:r>
              <a:rPr lang="en-US" sz="4000" dirty="0" smtClean="0"/>
              <a:t>Using first law and second law for an incremental change of state along with Maxwell Relations for an incremental change of state through a turbomachine the equations are</a:t>
            </a:r>
          </a:p>
          <a:p>
            <a:pPr rtl="0"/>
            <a:r>
              <a:rPr lang="en-US" sz="4000" dirty="0" smtClean="0"/>
              <a:t> </a:t>
            </a:r>
          </a:p>
          <a:p>
            <a:pPr marL="0" lvl="0" indent="0" algn="l" rtl="0" fontAlgn="base">
              <a:spcBef>
                <a:spcPct val="0"/>
              </a:spcBef>
              <a:spcAft>
                <a:spcPct val="0"/>
              </a:spcAft>
              <a:buNone/>
            </a:pPr>
            <a:endParaRPr lang="en-US" sz="4000" dirty="0" smtClean="0">
              <a:latin typeface="Arial" pitchFamily="34" charset="0"/>
              <a:cs typeface="Arial" pitchFamily="34" charset="0"/>
            </a:endParaRPr>
          </a:p>
          <a:p>
            <a:pPr algn="l">
              <a:buNone/>
            </a:pPr>
            <a:endParaRPr lang="ar-SA" dirty="0"/>
          </a:p>
        </p:txBody>
      </p:sp>
      <p:sp>
        <p:nvSpPr>
          <p:cNvPr id="1259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25955"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pic>
        <p:nvPicPr>
          <p:cNvPr id="12595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14800" y="1752600"/>
            <a:ext cx="796834" cy="457200"/>
          </a:xfrm>
          <a:prstGeom prst="rect">
            <a:avLst/>
          </a:prstGeom>
          <a:noFill/>
        </p:spPr>
      </p:pic>
      <p:sp>
        <p:nvSpPr>
          <p:cNvPr id="125958" name="Rectangle 6"/>
          <p:cNvSpPr>
            <a:spLocks noChangeArrowheads="1"/>
          </p:cNvSpPr>
          <p:nvPr/>
        </p:nvSpPr>
        <p:spPr bwMode="auto">
          <a:xfrm>
            <a:off x="0" y="790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 Equation of Continuity</a:t>
            </a:r>
            <a:endParaRPr lang="ar-SA" dirty="0"/>
          </a:p>
        </p:txBody>
      </p:sp>
      <p:sp>
        <p:nvSpPr>
          <p:cNvPr id="3" name="Content Placeholder 2"/>
          <p:cNvSpPr>
            <a:spLocks noGrp="1"/>
          </p:cNvSpPr>
          <p:nvPr>
            <p:ph idx="1"/>
          </p:nvPr>
        </p:nvSpPr>
        <p:spPr/>
        <p:txBody>
          <a:bodyPr/>
          <a:lstStyle/>
          <a:p>
            <a:pPr algn="l">
              <a:buNone/>
            </a:pPr>
            <a:r>
              <a:rPr lang="en-US" dirty="0" smtClean="0">
                <a:solidFill>
                  <a:schemeClr val="accent6">
                    <a:lumMod val="50000"/>
                  </a:schemeClr>
                </a:solidFill>
              </a:rPr>
              <a:t>In Turbomachines There are three components</a:t>
            </a:r>
          </a:p>
          <a:p>
            <a:pPr algn="l">
              <a:buNone/>
            </a:pPr>
            <a:r>
              <a:rPr lang="en-US" dirty="0" smtClean="0">
                <a:solidFill>
                  <a:schemeClr val="accent6">
                    <a:lumMod val="50000"/>
                  </a:schemeClr>
                </a:solidFill>
              </a:rPr>
              <a:t>Components of velocity</a:t>
            </a:r>
          </a:p>
          <a:p>
            <a:pPr algn="l">
              <a:buNone/>
            </a:pPr>
            <a:r>
              <a:rPr lang="en-US" dirty="0" smtClean="0">
                <a:solidFill>
                  <a:schemeClr val="accent6">
                    <a:lumMod val="50000"/>
                  </a:schemeClr>
                </a:solidFill>
              </a:rPr>
              <a:t>First Along the Direction of Main Flow Direction</a:t>
            </a:r>
          </a:p>
          <a:p>
            <a:pPr algn="l">
              <a:buNone/>
            </a:pPr>
            <a:r>
              <a:rPr lang="en-US" dirty="0" smtClean="0">
                <a:solidFill>
                  <a:schemeClr val="accent6">
                    <a:lumMod val="50000"/>
                  </a:schemeClr>
                </a:solidFill>
              </a:rPr>
              <a:t>Second Perpendicular to that Direction</a:t>
            </a:r>
          </a:p>
          <a:p>
            <a:pPr algn="l">
              <a:buNone/>
            </a:pPr>
            <a:r>
              <a:rPr lang="en-US" dirty="0" smtClean="0">
                <a:solidFill>
                  <a:schemeClr val="accent6">
                    <a:lumMod val="50000"/>
                  </a:schemeClr>
                </a:solidFill>
              </a:rPr>
              <a:t>Third Along a direction Perpendicular to These Directions. Usually a two dimensional approach is used for analysis. Here One Dimensional analysis is used mostly.    </a:t>
            </a:r>
            <a:endParaRPr lang="ar-SA" dirty="0">
              <a:solidFill>
                <a:schemeClr val="accent6">
                  <a:lumMod val="50000"/>
                </a:schemeClr>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endParaRPr lang="en-US" dirty="0" smtClean="0"/>
          </a:p>
          <a:p>
            <a:pPr algn="l">
              <a:buNone/>
            </a:pPr>
            <a:endParaRPr lang="ar-SA" dirty="0"/>
          </a:p>
        </p:txBody>
      </p:sp>
      <p:sp>
        <p:nvSpPr>
          <p:cNvPr id="1280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800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1981200"/>
            <a:ext cx="3657600" cy="565608"/>
          </a:xfrm>
          <a:prstGeom prst="rect">
            <a:avLst/>
          </a:prstGeom>
          <a:noFill/>
        </p:spPr>
      </p:pic>
      <p:sp>
        <p:nvSpPr>
          <p:cNvPr id="128003"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80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800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09800" y="2895600"/>
            <a:ext cx="3233057" cy="685800"/>
          </a:xfrm>
          <a:prstGeom prst="rect">
            <a:avLst/>
          </a:prstGeom>
          <a:noFill/>
        </p:spPr>
      </p:pic>
      <p:sp>
        <p:nvSpPr>
          <p:cNvPr id="128006" name="Rectangle 6"/>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8008"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8007"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14600" y="3733800"/>
            <a:ext cx="3371461" cy="609600"/>
          </a:xfrm>
          <a:prstGeom prst="rect">
            <a:avLst/>
          </a:prstGeom>
          <a:noFill/>
        </p:spPr>
      </p:pic>
      <p:sp>
        <p:nvSpPr>
          <p:cNvPr id="128009" name="Rectangle 9"/>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8011"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28010"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666999" y="4724400"/>
            <a:ext cx="4477109" cy="685800"/>
          </a:xfrm>
          <a:prstGeom prst="rect">
            <a:avLst/>
          </a:prstGeom>
          <a:noFill/>
        </p:spPr>
      </p:pic>
      <p:sp>
        <p:nvSpPr>
          <p:cNvPr id="128012" name="Rectangle 12"/>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just" rtl="0">
              <a:buNone/>
            </a:pPr>
            <a:r>
              <a:rPr lang="en-US" dirty="0" smtClean="0"/>
              <a:t>For a turbine expansion the actual work is less than the ideal work or work produced in absence of losses, reversible adiabatic process or isentropic process.</a:t>
            </a:r>
          </a:p>
          <a:p>
            <a:pPr algn="just" rtl="0">
              <a:buNone/>
            </a:pPr>
            <a:r>
              <a:rPr lang="en-US" dirty="0" smtClean="0"/>
              <a:t>For Isentropic process </a:t>
            </a:r>
            <a:r>
              <a:rPr lang="en-US" dirty="0" err="1" smtClean="0"/>
              <a:t>Tds</a:t>
            </a:r>
            <a:r>
              <a:rPr lang="en-US" dirty="0" smtClean="0"/>
              <a:t>=0=dh-</a:t>
            </a:r>
            <a:r>
              <a:rPr lang="en-US" dirty="0" err="1" smtClean="0"/>
              <a:t>dp</a:t>
            </a:r>
            <a:r>
              <a:rPr lang="en-US" dirty="0" smtClean="0"/>
              <a:t>/ρ.</a:t>
            </a:r>
          </a:p>
          <a:p>
            <a:pPr algn="just" rtl="0">
              <a:buNone/>
            </a:pPr>
            <a:r>
              <a:rPr lang="en-US" dirty="0" smtClean="0"/>
              <a:t>Therefore maximum work output is</a:t>
            </a:r>
          </a:p>
          <a:p>
            <a:pPr algn="just" rtl="0">
              <a:buNone/>
            </a:pPr>
            <a:endParaRPr lang="en-US" dirty="0"/>
          </a:p>
        </p:txBody>
      </p:sp>
      <p:sp>
        <p:nvSpPr>
          <p:cNvPr id="130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30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19399" y="5105400"/>
            <a:ext cx="4741333" cy="762000"/>
          </a:xfrm>
          <a:prstGeom prst="rect">
            <a:avLst/>
          </a:prstGeom>
          <a:noFill/>
        </p:spPr>
      </p:pic>
      <p:sp>
        <p:nvSpPr>
          <p:cNvPr id="13005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rtl="0">
              <a:buNone/>
            </a:pPr>
            <a:endParaRPr lang="en-US" dirty="0" smtClean="0"/>
          </a:p>
          <a:p>
            <a:pPr algn="l" rtl="0">
              <a:buNone/>
            </a:pPr>
            <a:r>
              <a:rPr lang="en-US" dirty="0" smtClean="0"/>
              <a:t> </a:t>
            </a:r>
          </a:p>
          <a:p>
            <a:pPr algn="l">
              <a:buNone/>
            </a:pPr>
            <a:endParaRPr lang="en-US" dirty="0" smtClean="0"/>
          </a:p>
          <a:p>
            <a:pPr algn="l">
              <a:buNone/>
            </a:pPr>
            <a:endParaRPr lang="en-US" dirty="0" smtClean="0"/>
          </a:p>
          <a:p>
            <a:pPr lvl="0" algn="l">
              <a:buNone/>
            </a:pPr>
            <a:endParaRPr lang="en-US" dirty="0" smtClean="0">
              <a:latin typeface="Times New Roman" pitchFamily="18" charset="0"/>
              <a:ea typeface="Calibri" pitchFamily="34" charset="0"/>
              <a:cs typeface="Times New Roman" pitchFamily="18" charset="0"/>
            </a:endParaRPr>
          </a:p>
          <a:p>
            <a:pPr lvl="0" algn="l">
              <a:buNone/>
            </a:pPr>
            <a:r>
              <a:rPr lang="en-US" dirty="0" smtClean="0">
                <a:latin typeface="Times New Roman" pitchFamily="18" charset="0"/>
                <a:ea typeface="Calibri" pitchFamily="34" charset="0"/>
                <a:cs typeface="Times New Roman" pitchFamily="18" charset="0"/>
              </a:rPr>
              <a:t>For incompressible case</a:t>
            </a:r>
            <a:endParaRPr lang="en-US" sz="4000" dirty="0" smtClean="0">
              <a:latin typeface="Arial" pitchFamily="34" charset="0"/>
              <a:cs typeface="Arial" pitchFamily="34" charset="0"/>
            </a:endParaRPr>
          </a:p>
          <a:p>
            <a:pPr algn="l">
              <a:buNone/>
            </a:pPr>
            <a:endParaRPr lang="ar-SA" dirty="0"/>
          </a:p>
        </p:txBody>
      </p:sp>
      <p:sp>
        <p:nvSpPr>
          <p:cNvPr id="132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320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76400" y="2057400"/>
            <a:ext cx="4619446" cy="685800"/>
          </a:xfrm>
          <a:prstGeom prst="rect">
            <a:avLst/>
          </a:prstGeom>
          <a:noFill/>
        </p:spPr>
      </p:pic>
      <p:sp>
        <p:nvSpPr>
          <p:cNvPr id="132099"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32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3210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93334" y="3200400"/>
            <a:ext cx="5350934" cy="609600"/>
          </a:xfrm>
          <a:prstGeom prst="rect">
            <a:avLst/>
          </a:prstGeom>
          <a:noFill/>
        </p:spPr>
      </p:pic>
      <p:sp>
        <p:nvSpPr>
          <p:cNvPr id="132102"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32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3210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35475" y="3962400"/>
            <a:ext cx="6175125" cy="533400"/>
          </a:xfrm>
          <a:prstGeom prst="rect">
            <a:avLst/>
          </a:prstGeom>
          <a:noFill/>
        </p:spPr>
      </p:pic>
      <p:sp>
        <p:nvSpPr>
          <p:cNvPr id="132105" name="Rectangle 9"/>
          <p:cNvSpPr>
            <a:spLocks noChangeArrowheads="1"/>
          </p:cNvSpPr>
          <p:nvPr/>
        </p:nvSpPr>
        <p:spPr bwMode="auto">
          <a:xfrm>
            <a:off x="0" y="704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32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32106"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817914" y="5334000"/>
            <a:ext cx="5192486" cy="685800"/>
          </a:xfrm>
          <a:prstGeom prst="rect">
            <a:avLst/>
          </a:prstGeom>
          <a:noFill/>
        </p:spPr>
      </p:pic>
      <p:sp>
        <p:nvSpPr>
          <p:cNvPr id="132108" name="Rectangle 12"/>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For gas turbines the contribution of z term is small Therefore specific work is </a:t>
            </a:r>
          </a:p>
          <a:p>
            <a:pPr algn="l">
              <a:buNone/>
            </a:pPr>
            <a:endParaRPr lang="en-US" dirty="0" smtClean="0"/>
          </a:p>
          <a:p>
            <a:pPr algn="l">
              <a:buNone/>
            </a:pPr>
            <a:endParaRPr lang="en-US" dirty="0" smtClean="0"/>
          </a:p>
          <a:p>
            <a:pPr algn="l">
              <a:buNone/>
            </a:pPr>
            <a:r>
              <a:rPr lang="en-US" dirty="0" smtClean="0"/>
              <a:t>The maximum work is</a:t>
            </a:r>
          </a:p>
          <a:p>
            <a:pPr algn="l">
              <a:buNone/>
            </a:pPr>
            <a:endParaRPr lang="en-US" dirty="0" smtClean="0"/>
          </a:p>
          <a:p>
            <a:pPr algn="l">
              <a:buNone/>
            </a:pPr>
            <a:endParaRPr lang="ar-SA" dirty="0"/>
          </a:p>
        </p:txBody>
      </p:sp>
      <p:sp>
        <p:nvSpPr>
          <p:cNvPr id="1167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67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90799" y="2895600"/>
            <a:ext cx="4148667" cy="533400"/>
          </a:xfrm>
          <a:prstGeom prst="rect">
            <a:avLst/>
          </a:prstGeom>
          <a:noFill/>
        </p:spPr>
      </p:pic>
      <p:sp>
        <p:nvSpPr>
          <p:cNvPr id="1167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673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03680" y="4800600"/>
            <a:ext cx="7061200" cy="762000"/>
          </a:xfrm>
          <a:prstGeom prst="rect">
            <a:avLst/>
          </a:prstGeom>
          <a:noFill/>
        </p:spPr>
      </p:pic>
      <p:sp>
        <p:nvSpPr>
          <p:cNvPr id="116741" name="Rectangle 5"/>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normAutofit fontScale="92500" lnSpcReduction="10000"/>
          </a:bodyPr>
          <a:lstStyle/>
          <a:p>
            <a:pPr algn="just" rtl="0">
              <a:buNone/>
            </a:pPr>
            <a:r>
              <a:rPr lang="en-US" dirty="0" smtClean="0"/>
              <a:t>where the subscripts denotes that the change of state between 1 and</a:t>
            </a:r>
          </a:p>
          <a:p>
            <a:pPr algn="l">
              <a:buNone/>
            </a:pPr>
            <a:r>
              <a:rPr lang="en-US" dirty="0" smtClean="0"/>
              <a:t>There are several ways of expressing efficiency, the choice of definition depending largely upon whether the </a:t>
            </a:r>
            <a:r>
              <a:rPr lang="en-US" i="1" dirty="0" smtClean="0"/>
              <a:t>exit kinetic energy </a:t>
            </a:r>
            <a:r>
              <a:rPr lang="en-US" dirty="0" smtClean="0"/>
              <a:t>is usefully employed or is wasted. An example where the exhaust kinetic energy is not wasted is from the last stage of an aircraft gas turbine where it contributes to the jet propulsive thrust. The total to total efficiency is given as</a:t>
            </a:r>
          </a:p>
          <a:p>
            <a:pPr algn="just">
              <a:buNone/>
            </a:pPr>
            <a:endParaRPr lang="ar-S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Total to total efficiency </a:t>
            </a:r>
          </a:p>
          <a:p>
            <a:pPr algn="l">
              <a:buNone/>
            </a:pPr>
            <a:endParaRPr lang="en-US" dirty="0" smtClean="0"/>
          </a:p>
          <a:p>
            <a:pPr algn="l">
              <a:buNone/>
            </a:pPr>
            <a:endParaRPr lang="en-US" dirty="0" smtClean="0"/>
          </a:p>
          <a:p>
            <a:pPr algn="l">
              <a:buNone/>
            </a:pPr>
            <a:r>
              <a:rPr lang="en-US" dirty="0" smtClean="0"/>
              <a:t>For cases where kinetic energy change is negligible.</a:t>
            </a:r>
          </a:p>
          <a:p>
            <a:pPr algn="l">
              <a:buNone/>
            </a:pPr>
            <a:endParaRPr lang="en-US" dirty="0" smtClean="0"/>
          </a:p>
          <a:p>
            <a:pPr algn="l">
              <a:buNone/>
            </a:pPr>
            <a:endParaRPr lang="ar-SA" dirty="0"/>
          </a:p>
        </p:txBody>
      </p:sp>
      <p:sp>
        <p:nvSpPr>
          <p:cNvPr id="1167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67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2667000"/>
            <a:ext cx="3429000" cy="762000"/>
          </a:xfrm>
          <a:prstGeom prst="rect">
            <a:avLst/>
          </a:prstGeom>
          <a:noFill/>
        </p:spPr>
      </p:pic>
      <p:sp>
        <p:nvSpPr>
          <p:cNvPr id="1167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673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19400" y="4648200"/>
            <a:ext cx="2866644" cy="685800"/>
          </a:xfrm>
          <a:prstGeom prst="rect">
            <a:avLst/>
          </a:prstGeom>
          <a:noFill/>
        </p:spPr>
      </p:pic>
      <p:sp>
        <p:nvSpPr>
          <p:cNvPr id="116741" name="Rectangle 5"/>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In cases where exit kinetic energy is wasted.</a:t>
            </a:r>
          </a:p>
          <a:p>
            <a:pPr algn="l">
              <a:buNone/>
            </a:pPr>
            <a:endParaRPr lang="en-US" dirty="0" smtClean="0"/>
          </a:p>
          <a:p>
            <a:pPr algn="l">
              <a:buNone/>
            </a:pPr>
            <a:endParaRPr lang="en-US" dirty="0" smtClean="0"/>
          </a:p>
          <a:p>
            <a:pPr algn="l">
              <a:buNone/>
            </a:pPr>
            <a:r>
              <a:rPr lang="en-US" dirty="0" smtClean="0"/>
              <a:t>If the difference between inlet and outlet kinetic energies is small.</a:t>
            </a:r>
          </a:p>
          <a:p>
            <a:pPr algn="l">
              <a:buNone/>
            </a:pPr>
            <a:endParaRPr lang="en-US" dirty="0" smtClean="0"/>
          </a:p>
          <a:p>
            <a:pPr algn="l">
              <a:buNone/>
            </a:pPr>
            <a:endParaRPr lang="ar-SA" dirty="0"/>
          </a:p>
        </p:txBody>
      </p:sp>
      <p:sp>
        <p:nvSpPr>
          <p:cNvPr id="1402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40291"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402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029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4876800"/>
            <a:ext cx="2670048" cy="609600"/>
          </a:xfrm>
          <a:prstGeom prst="rect">
            <a:avLst/>
          </a:prstGeom>
          <a:noFill/>
        </p:spPr>
      </p:pic>
      <p:sp>
        <p:nvSpPr>
          <p:cNvPr id="140294" name="Rectangle 6"/>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4029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029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43200" y="2438400"/>
            <a:ext cx="3143250" cy="762000"/>
          </a:xfrm>
          <a:prstGeom prst="rect">
            <a:avLst/>
          </a:prstGeom>
          <a:noFill/>
        </p:spPr>
      </p:pic>
      <p:sp>
        <p:nvSpPr>
          <p:cNvPr id="140297" name="Rectangle 9"/>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rtl="0">
              <a:buNone/>
            </a:pPr>
            <a:r>
              <a:rPr lang="en-US" b="1" dirty="0" smtClean="0"/>
              <a:t>Hydraulic turbines</a:t>
            </a:r>
            <a:endParaRPr lang="en-US" dirty="0" smtClean="0"/>
          </a:p>
          <a:p>
            <a:pPr algn="l" rtl="0">
              <a:buNone/>
            </a:pPr>
            <a:r>
              <a:rPr lang="en-US" dirty="0" smtClean="0"/>
              <a:t>When the working fluid is a liquid, the turbine hydraulic efficiency, </a:t>
            </a:r>
            <a:r>
              <a:rPr lang="en-US" dirty="0" err="1" smtClean="0"/>
              <a:t>η</a:t>
            </a:r>
            <a:r>
              <a:rPr lang="en-US" baseline="-25000" dirty="0" err="1" smtClean="0"/>
              <a:t>h</a:t>
            </a:r>
            <a:r>
              <a:rPr lang="en-US" dirty="0" smtClean="0"/>
              <a:t>, is defined as,</a:t>
            </a:r>
          </a:p>
          <a:p>
            <a:pPr algn="l" rtl="0">
              <a:buNone/>
            </a:pPr>
            <a:endParaRPr lang="en-US" dirty="0" smtClean="0"/>
          </a:p>
          <a:p>
            <a:pPr algn="l" rtl="0">
              <a:buNone/>
            </a:pPr>
            <a:endParaRPr lang="en-US" dirty="0" smtClean="0"/>
          </a:p>
          <a:p>
            <a:pPr algn="l" rtl="0">
              <a:buNone/>
            </a:pPr>
            <a:endParaRPr lang="en-US" dirty="0" smtClean="0"/>
          </a:p>
          <a:p>
            <a:pPr algn="l" rtl="0">
              <a:buNone/>
            </a:pPr>
            <a:endParaRPr lang="en-US" dirty="0" smtClean="0"/>
          </a:p>
          <a:p>
            <a:pPr algn="l">
              <a:buNone/>
            </a:pPr>
            <a:endParaRPr lang="ar-SA" dirty="0"/>
          </a:p>
        </p:txBody>
      </p:sp>
      <p:sp>
        <p:nvSpPr>
          <p:cNvPr id="142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23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3429000"/>
            <a:ext cx="6652260" cy="685800"/>
          </a:xfrm>
          <a:prstGeom prst="rect">
            <a:avLst/>
          </a:prstGeom>
          <a:noFill/>
        </p:spPr>
      </p:pic>
      <p:sp>
        <p:nvSpPr>
          <p:cNvPr id="142339"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423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234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819400" y="4800600"/>
            <a:ext cx="3051110" cy="685800"/>
          </a:xfrm>
          <a:prstGeom prst="rect">
            <a:avLst/>
          </a:prstGeom>
          <a:noFill/>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rtl="0">
              <a:buNone/>
            </a:pPr>
            <a:r>
              <a:rPr lang="en-US" b="1" dirty="0" smtClean="0"/>
              <a:t>Efficiency of compressors and pumps</a:t>
            </a:r>
            <a:endParaRPr lang="en-US" dirty="0" smtClean="0"/>
          </a:p>
          <a:p>
            <a:pPr algn="l" rtl="0">
              <a:buNone/>
            </a:pPr>
            <a:r>
              <a:rPr lang="en-US" dirty="0" smtClean="0"/>
              <a:t>The isentropic </a:t>
            </a:r>
            <a:r>
              <a:rPr lang="en-US" i="1" dirty="0" smtClean="0"/>
              <a:t>efficiency </a:t>
            </a:r>
            <a:r>
              <a:rPr lang="en-US" dirty="0" err="1" smtClean="0"/>
              <a:t>η</a:t>
            </a:r>
            <a:r>
              <a:rPr lang="en-US" baseline="-25000" dirty="0" err="1" smtClean="0"/>
              <a:t>c</a:t>
            </a:r>
            <a:r>
              <a:rPr lang="en-US" dirty="0" smtClean="0"/>
              <a:t> of a compressor or the </a:t>
            </a:r>
            <a:r>
              <a:rPr lang="en-US" i="1" dirty="0" smtClean="0"/>
              <a:t>hydraulic efficiency </a:t>
            </a:r>
            <a:r>
              <a:rPr lang="en-US" dirty="0" smtClean="0"/>
              <a:t>of a pump  </a:t>
            </a:r>
            <a:r>
              <a:rPr lang="en-US" dirty="0" err="1" smtClean="0"/>
              <a:t>η</a:t>
            </a:r>
            <a:r>
              <a:rPr lang="en-US" baseline="-25000" dirty="0" err="1" smtClean="0"/>
              <a:t>h</a:t>
            </a:r>
            <a:r>
              <a:rPr lang="en-US" baseline="-25000" dirty="0" smtClean="0"/>
              <a:t> </a:t>
            </a:r>
            <a:r>
              <a:rPr lang="en-US" dirty="0" smtClean="0"/>
              <a:t>is defined as,</a:t>
            </a:r>
          </a:p>
          <a:p>
            <a:pPr algn="l" rtl="0">
              <a:buNone/>
            </a:pPr>
            <a:endParaRPr lang="en-US" dirty="0" smtClean="0"/>
          </a:p>
          <a:p>
            <a:pPr algn="l" rtl="0">
              <a:buNone/>
            </a:pPr>
            <a:endParaRPr lang="en-US" dirty="0" smtClean="0"/>
          </a:p>
          <a:p>
            <a:pPr algn="l">
              <a:buNone/>
            </a:pPr>
            <a:endParaRPr lang="ar-SA" dirty="0"/>
          </a:p>
        </p:txBody>
      </p:sp>
      <p:sp>
        <p:nvSpPr>
          <p:cNvPr id="144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438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95400" y="4495800"/>
            <a:ext cx="6816852" cy="685800"/>
          </a:xfrm>
          <a:prstGeom prst="rect">
            <a:avLst/>
          </a:prstGeom>
          <a:noFill/>
        </p:spPr>
      </p:pic>
      <p:sp>
        <p:nvSpPr>
          <p:cNvPr id="144387"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The power input to the rotor (or impeller) is always less than the power supplied at the coupling because of external energy losses in the bearings and glands, etc. Thus, the overall ,efficiency of the compressor or pump is</a:t>
            </a:r>
          </a:p>
          <a:p>
            <a:pPr algn="l">
              <a:buNone/>
            </a:pPr>
            <a:endParaRPr lang="en-US" dirty="0" smtClean="0"/>
          </a:p>
          <a:p>
            <a:pPr algn="l">
              <a:buNone/>
            </a:pPr>
            <a:endParaRPr lang="ar-SA" dirty="0"/>
          </a:p>
        </p:txBody>
      </p:sp>
      <p:sp>
        <p:nvSpPr>
          <p:cNvPr id="146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643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4724400"/>
            <a:ext cx="6556248" cy="685800"/>
          </a:xfrm>
          <a:prstGeom prst="rect">
            <a:avLst/>
          </a:prstGeom>
          <a:noFill/>
        </p:spPr>
      </p:pic>
      <p:sp>
        <p:nvSpPr>
          <p:cNvPr id="146435"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b="1" dirty="0" smtClean="0">
                <a:solidFill>
                  <a:schemeClr val="accent2"/>
                </a:solidFill>
              </a:rPr>
              <a:t>The First Law of Thermodynamics [Internal Energy]</a:t>
            </a:r>
            <a:endParaRPr lang="en-US" dirty="0" smtClean="0">
              <a:solidFill>
                <a:schemeClr val="accent2"/>
              </a:solidFill>
            </a:endParaRPr>
          </a:p>
        </p:txBody>
      </p:sp>
      <p:sp>
        <p:nvSpPr>
          <p:cNvPr id="3" name="Content Placeholder 2"/>
          <p:cNvSpPr>
            <a:spLocks noGrp="1"/>
          </p:cNvSpPr>
          <p:nvPr>
            <p:ph idx="1"/>
          </p:nvPr>
        </p:nvSpPr>
        <p:spPr/>
        <p:txBody>
          <a:bodyPr>
            <a:normAutofit lnSpcReduction="10000"/>
          </a:bodyPr>
          <a:lstStyle/>
          <a:p>
            <a:pPr algn="l" rtl="0">
              <a:buNone/>
            </a:pPr>
            <a:r>
              <a:rPr lang="en-US" dirty="0" smtClean="0"/>
              <a:t>The </a:t>
            </a:r>
            <a:r>
              <a:rPr lang="en-US" i="1" dirty="0" smtClean="0"/>
              <a:t>first law of thermodynamics </a:t>
            </a:r>
            <a:r>
              <a:rPr lang="en-US" dirty="0" smtClean="0"/>
              <a:t>states that if a system is taken through a complete cycle during which heat is supplied and work is done, then </a:t>
            </a:r>
          </a:p>
          <a:p>
            <a:pPr algn="l" rtl="0">
              <a:buNone/>
            </a:pPr>
            <a:endParaRPr lang="en-US" dirty="0" smtClean="0"/>
          </a:p>
          <a:p>
            <a:pPr algn="l" rtl="0">
              <a:buNone/>
            </a:pPr>
            <a:r>
              <a:rPr lang="en-US" dirty="0" smtClean="0"/>
              <a:t>where        represents the heat supplied to the system during the cycle and       the work done by the system during the cycle. The units of heat and work are taken to be the same.</a:t>
            </a:r>
          </a:p>
        </p:txBody>
      </p:sp>
      <p:graphicFrame>
        <p:nvGraphicFramePr>
          <p:cNvPr id="19459" name="Object 3"/>
          <p:cNvGraphicFramePr>
            <a:graphicFrameLocks noChangeAspect="1"/>
          </p:cNvGraphicFramePr>
          <p:nvPr/>
        </p:nvGraphicFramePr>
        <p:xfrm>
          <a:off x="2895600" y="3276599"/>
          <a:ext cx="2514600" cy="718457"/>
        </p:xfrm>
        <a:graphic>
          <a:graphicData uri="http://schemas.openxmlformats.org/presentationml/2006/ole">
            <mc:AlternateContent xmlns:mc="http://schemas.openxmlformats.org/markup-compatibility/2006">
              <mc:Choice xmlns:v="urn:schemas-microsoft-com:vml" Requires="v">
                <p:oleObj spid="_x0000_s19462" name="Equation" r:id="rId4" imgW="977760" imgH="279360" progId="Equation.3">
                  <p:embed/>
                </p:oleObj>
              </mc:Choice>
              <mc:Fallback>
                <p:oleObj name="Equation" r:id="rId4" imgW="977760" imgH="27936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3276599"/>
                        <a:ext cx="2514600" cy="718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946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9462"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676400" y="3962400"/>
            <a:ext cx="533400" cy="598449"/>
          </a:xfrm>
          <a:prstGeom prst="rect">
            <a:avLst/>
          </a:prstGeom>
          <a:noFill/>
        </p:spPr>
      </p:pic>
      <p:sp>
        <p:nvSpPr>
          <p:cNvPr id="1946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9464" name="Picture 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486400" y="4419600"/>
            <a:ext cx="609600" cy="596629"/>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normAutofit fontScale="92500" lnSpcReduction="20000"/>
          </a:bodyPr>
          <a:lstStyle/>
          <a:p>
            <a:pPr algn="l" rtl="0">
              <a:buNone/>
            </a:pPr>
            <a:r>
              <a:rPr lang="en-US" dirty="0" smtClean="0"/>
              <a:t>Hence the mechanical efficiency is</a:t>
            </a:r>
          </a:p>
          <a:p>
            <a:pPr algn="l" rtl="0">
              <a:buNone/>
            </a:pPr>
            <a:endParaRPr lang="en-US" dirty="0" smtClean="0"/>
          </a:p>
          <a:p>
            <a:pPr algn="l" rtl="0">
              <a:buNone/>
            </a:pPr>
            <a:endParaRPr lang="en-US" dirty="0" smtClean="0"/>
          </a:p>
          <a:p>
            <a:pPr algn="l" rtl="0">
              <a:buNone/>
            </a:pPr>
            <a:endParaRPr lang="en-US" dirty="0" smtClean="0"/>
          </a:p>
          <a:p>
            <a:pPr algn="l" rtl="0">
              <a:buNone/>
            </a:pPr>
            <a:r>
              <a:rPr lang="en-US" dirty="0" smtClean="0"/>
              <a:t>The incremental work input for the pump or compressor is,</a:t>
            </a:r>
          </a:p>
          <a:p>
            <a:pPr algn="l" rtl="0">
              <a:buNone/>
            </a:pPr>
            <a:endParaRPr lang="en-US" dirty="0" smtClean="0"/>
          </a:p>
          <a:p>
            <a:pPr algn="l" rtl="0">
              <a:buNone/>
            </a:pPr>
            <a:endParaRPr lang="en-US" dirty="0" smtClean="0"/>
          </a:p>
          <a:p>
            <a:pPr algn="l" rtl="0">
              <a:buNone/>
            </a:pPr>
            <a:endParaRPr lang="en-US" dirty="0" smtClean="0"/>
          </a:p>
          <a:p>
            <a:pPr rtl="0">
              <a:buNone/>
            </a:pPr>
            <a:r>
              <a:rPr lang="en-US" dirty="0" smtClean="0"/>
              <a:t> </a:t>
            </a:r>
          </a:p>
          <a:p>
            <a:pPr algn="l">
              <a:buNone/>
            </a:pPr>
            <a:endParaRPr lang="ar-SA" dirty="0"/>
          </a:p>
        </p:txBody>
      </p:sp>
      <p:sp>
        <p:nvSpPr>
          <p:cNvPr id="148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848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200400" y="2362200"/>
            <a:ext cx="1755710" cy="868988"/>
          </a:xfrm>
          <a:prstGeom prst="rect">
            <a:avLst/>
          </a:prstGeom>
          <a:noFill/>
        </p:spPr>
      </p:pic>
      <p:sp>
        <p:nvSpPr>
          <p:cNvPr id="148483" name="Rectangle 3"/>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484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4848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438399" y="4495800"/>
            <a:ext cx="3582955" cy="685800"/>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For a complete adiabatic compression process going from state 1 to state 2, the overall work </a:t>
            </a:r>
          </a:p>
          <a:p>
            <a:pPr algn="l">
              <a:buNone/>
            </a:pPr>
            <a:r>
              <a:rPr lang="en-US" dirty="0" smtClean="0"/>
              <a:t>input rate is,</a:t>
            </a:r>
          </a:p>
          <a:p>
            <a:pPr algn="l">
              <a:buNone/>
            </a:pPr>
            <a:endParaRPr lang="en-US" dirty="0" smtClean="0"/>
          </a:p>
          <a:p>
            <a:pPr algn="l" rtl="0">
              <a:buNone/>
            </a:pPr>
            <a:endParaRPr lang="en-US" dirty="0" smtClean="0"/>
          </a:p>
          <a:p>
            <a:pPr algn="l" rtl="0">
              <a:buNone/>
            </a:pPr>
            <a:r>
              <a:rPr lang="en-US" dirty="0" smtClean="0"/>
              <a:t>For the corresponding </a:t>
            </a:r>
            <a:r>
              <a:rPr lang="en-US" i="1" dirty="0" smtClean="0"/>
              <a:t>reversible </a:t>
            </a:r>
            <a:r>
              <a:rPr lang="en-US" dirty="0" smtClean="0"/>
              <a:t>adiabatic compression process</a:t>
            </a:r>
          </a:p>
          <a:p>
            <a:pPr algn="ctr" rtl="0">
              <a:buNone/>
            </a:pPr>
            <a:r>
              <a:rPr lang="en-US" dirty="0" err="1" smtClean="0"/>
              <a:t>Tds</a:t>
            </a:r>
            <a:r>
              <a:rPr lang="en-US" dirty="0" smtClean="0"/>
              <a:t>=0=dh-</a:t>
            </a:r>
            <a:r>
              <a:rPr lang="en-US" dirty="0" err="1" smtClean="0"/>
              <a:t>dp</a:t>
            </a:r>
            <a:r>
              <a:rPr lang="en-US" dirty="0" smtClean="0"/>
              <a:t>/ρ</a:t>
            </a:r>
          </a:p>
          <a:p>
            <a:pPr algn="l">
              <a:buNone/>
            </a:pPr>
            <a:endParaRPr lang="en-US" dirty="0" smtClean="0"/>
          </a:p>
          <a:p>
            <a:pPr algn="l">
              <a:buNone/>
            </a:pPr>
            <a:endParaRPr lang="en-US" dirty="0" smtClean="0"/>
          </a:p>
          <a:p>
            <a:pPr algn="l">
              <a:buNone/>
            </a:pPr>
            <a:endParaRPr lang="en-US" dirty="0" smtClean="0"/>
          </a:p>
          <a:p>
            <a:pPr algn="l">
              <a:buNone/>
            </a:pPr>
            <a:endParaRPr lang="en-US" dirty="0" smtClean="0"/>
          </a:p>
          <a:p>
            <a:pPr algn="l">
              <a:buNone/>
            </a:pPr>
            <a:endParaRPr lang="en-US" dirty="0" smtClean="0"/>
          </a:p>
          <a:p>
            <a:pPr algn="l">
              <a:buNone/>
            </a:pPr>
            <a:endParaRPr lang="ar-SA" dirty="0"/>
          </a:p>
        </p:txBody>
      </p:sp>
      <p:sp>
        <p:nvSpPr>
          <p:cNvPr id="150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05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438400" y="3276600"/>
            <a:ext cx="3968151" cy="609600"/>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normAutofit fontScale="92500" lnSpcReduction="20000"/>
          </a:bodyPr>
          <a:lstStyle/>
          <a:p>
            <a:pPr algn="l">
              <a:buNone/>
            </a:pPr>
            <a:r>
              <a:rPr lang="en-US" dirty="0" smtClean="0"/>
              <a:t>The minimum work input rate is,</a:t>
            </a:r>
          </a:p>
          <a:p>
            <a:pPr algn="l">
              <a:buNone/>
            </a:pPr>
            <a:endParaRPr lang="en-US" dirty="0" smtClean="0"/>
          </a:p>
          <a:p>
            <a:pPr algn="l">
              <a:buNone/>
            </a:pPr>
            <a:endParaRPr lang="en-US" dirty="0" smtClean="0"/>
          </a:p>
          <a:p>
            <a:pPr algn="l">
              <a:buNone/>
            </a:pPr>
            <a:r>
              <a:rPr lang="en-US" dirty="0" smtClean="0"/>
              <a:t>Or</a:t>
            </a:r>
          </a:p>
          <a:p>
            <a:pPr algn="l">
              <a:buNone/>
            </a:pPr>
            <a:endParaRPr lang="en-US" dirty="0" smtClean="0"/>
          </a:p>
          <a:p>
            <a:pPr algn="l">
              <a:buNone/>
            </a:pPr>
            <a:endParaRPr lang="en-US" smtClean="0"/>
          </a:p>
          <a:p>
            <a:pPr algn="l">
              <a:buNone/>
            </a:pPr>
            <a:endParaRPr lang="en-US" dirty="0" smtClean="0"/>
          </a:p>
          <a:p>
            <a:pPr rtl="0"/>
            <a:endParaRPr lang="en-US" dirty="0" smtClean="0"/>
          </a:p>
          <a:p>
            <a:pPr algn="l" rtl="0">
              <a:buNone/>
            </a:pPr>
            <a:r>
              <a:rPr lang="en-US" dirty="0" smtClean="0"/>
              <a:t> </a:t>
            </a:r>
          </a:p>
          <a:p>
            <a:pPr algn="l">
              <a:buNone/>
            </a:pPr>
            <a:endParaRPr lang="en-US" dirty="0" smtClean="0"/>
          </a:p>
          <a:p>
            <a:pPr algn="l">
              <a:buNone/>
            </a:pPr>
            <a:endParaRPr lang="ar-SA" dirty="0"/>
          </a:p>
        </p:txBody>
      </p:sp>
      <p:sp>
        <p:nvSpPr>
          <p:cNvPr id="152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25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95599" y="2438400"/>
            <a:ext cx="3151517" cy="609600"/>
          </a:xfrm>
          <a:prstGeom prst="rect">
            <a:avLst/>
          </a:prstGeom>
          <a:noFill/>
        </p:spPr>
      </p:pic>
      <p:sp>
        <p:nvSpPr>
          <p:cNvPr id="152579"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5258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258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667000" y="4267200"/>
            <a:ext cx="4191000" cy="381000"/>
          </a:xfrm>
          <a:prstGeom prst="rect">
            <a:avLst/>
          </a:prstGeom>
          <a:noFill/>
        </p:spPr>
      </p:pic>
      <p:sp>
        <p:nvSpPr>
          <p:cNvPr id="152582" name="Rectangle 6"/>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From the steady flow energy equation, for an adiabatic process in a compressor</a:t>
            </a:r>
          </a:p>
          <a:p>
            <a:pPr algn="l">
              <a:buNone/>
            </a:pPr>
            <a:endParaRPr lang="en-US" dirty="0" smtClean="0"/>
          </a:p>
          <a:p>
            <a:pPr algn="l">
              <a:buNone/>
            </a:pPr>
            <a:r>
              <a:rPr lang="en-US" dirty="0" smtClean="0"/>
              <a:t>For an adiabatic compressor the only meaningful efficiency is the total-to-total efficiency which is</a:t>
            </a:r>
          </a:p>
          <a:p>
            <a:pPr algn="l">
              <a:buNone/>
            </a:pPr>
            <a:endParaRPr lang="en-US" dirty="0" smtClean="0"/>
          </a:p>
          <a:p>
            <a:pPr algn="l">
              <a:buNone/>
            </a:pPr>
            <a:endParaRPr lang="en-US" dirty="0" smtClean="0"/>
          </a:p>
          <a:p>
            <a:pPr algn="l">
              <a:buNone/>
            </a:pPr>
            <a:endParaRPr lang="ar-SA" dirty="0"/>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67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9000" y="3048000"/>
            <a:ext cx="2243667" cy="381000"/>
          </a:xfrm>
          <a:prstGeom prst="rect">
            <a:avLst/>
          </a:prstGeom>
          <a:noFill/>
        </p:spPr>
      </p:pic>
      <p:sp>
        <p:nvSpPr>
          <p:cNvPr id="116739" name="Rectangle 3"/>
          <p:cNvSpPr>
            <a:spLocks noChangeArrowheads="1"/>
          </p:cNvSpPr>
          <p:nvPr/>
        </p:nvSpPr>
        <p:spPr bwMode="auto">
          <a:xfrm>
            <a:off x="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67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674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4876800"/>
            <a:ext cx="5145024" cy="609600"/>
          </a:xfrm>
          <a:prstGeom prst="rect">
            <a:avLst/>
          </a:prstGeom>
          <a:noFill/>
        </p:spPr>
      </p:pic>
      <p:sp>
        <p:nvSpPr>
          <p:cNvPr id="116742" name="Rectangle 6"/>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That gives</a:t>
            </a:r>
          </a:p>
          <a:p>
            <a:pPr algn="l">
              <a:buNone/>
            </a:pPr>
            <a:endParaRPr lang="en-US" dirty="0" smtClean="0"/>
          </a:p>
          <a:p>
            <a:pPr algn="l" rtl="0">
              <a:buNone/>
            </a:pPr>
            <a:r>
              <a:rPr lang="en-US" dirty="0" smtClean="0"/>
              <a:t>If the difference between inlet and outlet kinetic energies is small</a:t>
            </a:r>
          </a:p>
          <a:p>
            <a:pPr algn="l" rtl="0">
              <a:buNone/>
            </a:pPr>
            <a:r>
              <a:rPr lang="en-US" dirty="0" smtClean="0"/>
              <a:t> </a:t>
            </a:r>
          </a:p>
          <a:p>
            <a:pPr algn="l">
              <a:buNone/>
            </a:pPr>
            <a:endParaRPr lang="en-US" dirty="0" smtClean="0"/>
          </a:p>
          <a:p>
            <a:pPr algn="l">
              <a:buNone/>
            </a:pPr>
            <a:endParaRPr lang="en-US" dirty="0" smtClean="0"/>
          </a:p>
          <a:p>
            <a:pPr algn="l">
              <a:buNone/>
            </a:pPr>
            <a:endParaRPr lang="ar-SA" dirty="0"/>
          </a:p>
        </p:txBody>
      </p:sp>
      <p:sp>
        <p:nvSpPr>
          <p:cNvPr id="156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66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124200" y="2133600"/>
            <a:ext cx="1981200" cy="762000"/>
          </a:xfrm>
          <a:prstGeom prst="rect">
            <a:avLst/>
          </a:prstGeom>
          <a:noFill/>
        </p:spPr>
      </p:pic>
      <p:sp>
        <p:nvSpPr>
          <p:cNvPr id="156675"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566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66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86200" y="4343400"/>
            <a:ext cx="1737360" cy="762000"/>
          </a:xfrm>
          <a:prstGeom prst="rect">
            <a:avLst/>
          </a:prstGeom>
          <a:noFill/>
        </p:spPr>
      </p:pic>
      <p:sp>
        <p:nvSpPr>
          <p:cNvPr id="156678" name="Rectangle 6"/>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dirty="0" smtClean="0"/>
              <a:t>For </a:t>
            </a:r>
            <a:r>
              <a:rPr lang="en-US" i="1" dirty="0" smtClean="0"/>
              <a:t>incompressible </a:t>
            </a:r>
            <a:r>
              <a:rPr lang="en-US" dirty="0" smtClean="0"/>
              <a:t>flow</a:t>
            </a:r>
          </a:p>
          <a:p>
            <a:pPr marL="514350" indent="-514350" algn="l" rtl="0">
              <a:buNone/>
            </a:pPr>
            <a:endParaRPr lang="en-US" dirty="0" smtClean="0"/>
          </a:p>
          <a:p>
            <a:pPr marL="514350" indent="-514350" algn="l" rtl="0">
              <a:buNone/>
            </a:pPr>
            <a:endParaRPr lang="en-US" dirty="0" smtClean="0"/>
          </a:p>
          <a:p>
            <a:pPr marL="514350" indent="-514350" algn="l" rtl="0">
              <a:buNone/>
            </a:pPr>
            <a:endParaRPr lang="en-US" dirty="0" smtClean="0"/>
          </a:p>
          <a:p>
            <a:pPr algn="l" rtl="0">
              <a:buNone/>
            </a:pPr>
            <a:r>
              <a:rPr lang="en-US" dirty="0" smtClean="0"/>
              <a:t>For the ideal case with no fluid friction</a:t>
            </a:r>
          </a:p>
          <a:p>
            <a:pPr algn="l">
              <a:buNone/>
            </a:pPr>
            <a:endParaRPr lang="ar-SA" dirty="0"/>
          </a:p>
        </p:txBody>
      </p:sp>
      <p:sp>
        <p:nvSpPr>
          <p:cNvPr id="158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872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5000" y="2286000"/>
            <a:ext cx="5016500" cy="685800"/>
          </a:xfrm>
          <a:prstGeom prst="rect">
            <a:avLst/>
          </a:prstGeom>
          <a:noFill/>
        </p:spPr>
      </p:pic>
      <p:sp>
        <p:nvSpPr>
          <p:cNvPr id="158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872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48000" y="3352800"/>
            <a:ext cx="2365248" cy="609600"/>
          </a:xfrm>
          <a:prstGeom prst="rect">
            <a:avLst/>
          </a:prstGeom>
          <a:noFill/>
        </p:spPr>
      </p:pic>
      <p:sp>
        <p:nvSpPr>
          <p:cNvPr id="15872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58725"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48000" y="4724400"/>
            <a:ext cx="2956560" cy="762000"/>
          </a:xfrm>
          <a:prstGeom prst="rect">
            <a:avLst/>
          </a:prstGeom>
          <a:noFill/>
        </p:spPr>
      </p:pic>
      <p:sp>
        <p:nvSpPr>
          <p:cNvPr id="158727" name="Rectangle 7"/>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Efficiency</a:t>
            </a:r>
            <a:endParaRPr lang="ar-SA" dirty="0"/>
          </a:p>
        </p:txBody>
      </p:sp>
      <p:sp>
        <p:nvSpPr>
          <p:cNvPr id="3" name="Content Placeholder 2"/>
          <p:cNvSpPr>
            <a:spLocks noGrp="1"/>
          </p:cNvSpPr>
          <p:nvPr>
            <p:ph idx="1"/>
          </p:nvPr>
        </p:nvSpPr>
        <p:spPr/>
        <p:txBody>
          <a:bodyPr/>
          <a:lstStyle/>
          <a:p>
            <a:pPr algn="l">
              <a:buNone/>
            </a:pPr>
            <a:r>
              <a:rPr lang="en-US" sz="4000" dirty="0" smtClean="0"/>
              <a:t>Hence for a pump the hydraulic efficiency is defined as</a:t>
            </a:r>
          </a:p>
          <a:p>
            <a:pPr algn="l">
              <a:buNone/>
            </a:pPr>
            <a:endParaRPr lang="ar-SA" dirty="0"/>
          </a:p>
        </p:txBody>
      </p:sp>
      <p:sp>
        <p:nvSpPr>
          <p:cNvPr id="160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076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0" y="3429000"/>
            <a:ext cx="3179885" cy="762000"/>
          </a:xfrm>
          <a:prstGeom prst="rect">
            <a:avLst/>
          </a:prstGeom>
          <a:noFill/>
        </p:spPr>
      </p:pic>
      <p:sp>
        <p:nvSpPr>
          <p:cNvPr id="160771"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r>
              <a:rPr lang="en-US" dirty="0" smtClean="0"/>
              <a:t/>
            </a:r>
            <a:br>
              <a:rPr lang="en-US" dirty="0" smtClean="0"/>
            </a:br>
            <a:endParaRPr lang="ar-SA" dirty="0"/>
          </a:p>
        </p:txBody>
      </p:sp>
      <p:sp>
        <p:nvSpPr>
          <p:cNvPr id="3" name="Content Placeholder 2"/>
          <p:cNvSpPr>
            <a:spLocks noGrp="1"/>
          </p:cNvSpPr>
          <p:nvPr>
            <p:ph idx="1"/>
          </p:nvPr>
        </p:nvSpPr>
        <p:spPr/>
        <p:txBody>
          <a:bodyPr>
            <a:normAutofit fontScale="85000" lnSpcReduction="10000"/>
          </a:bodyPr>
          <a:lstStyle/>
          <a:p>
            <a:pPr algn="l" rtl="0">
              <a:buNone/>
            </a:pPr>
            <a:r>
              <a:rPr lang="en-US" dirty="0" smtClean="0"/>
              <a:t>The isentropic </a:t>
            </a:r>
            <a:r>
              <a:rPr lang="en-US" i="1" dirty="0" smtClean="0"/>
              <a:t>efficiency </a:t>
            </a:r>
            <a:r>
              <a:rPr lang="en-US" dirty="0" smtClean="0"/>
              <a:t>although fundamentally valid, can be misleading if used for comparing the efficiencies of turbomachines of differing pressure ratios. </a:t>
            </a:r>
          </a:p>
          <a:p>
            <a:pPr algn="l" rtl="0">
              <a:buNone/>
            </a:pPr>
            <a:r>
              <a:rPr lang="en-US" dirty="0" smtClean="0"/>
              <a:t>Any turbomachine may be regarded as being composed of a large number of very small stages irrespective of the actual number of stages in the machine. If each small stage has the same efficiency, then the isentropic efficiency of the whole machine will be different from the small stage efficiency, the difference depending upon the pressure ratio of the machine.</a:t>
            </a:r>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r>
              <a:rPr lang="en-US" dirty="0" smtClean="0"/>
              <a:t/>
            </a:r>
            <a:br>
              <a:rPr lang="en-US" dirty="0" smtClean="0"/>
            </a:br>
            <a:endParaRPr lang="ar-SA" dirty="0"/>
          </a:p>
        </p:txBody>
      </p:sp>
      <p:sp>
        <p:nvSpPr>
          <p:cNvPr id="3" name="Content Placeholder 2"/>
          <p:cNvSpPr>
            <a:spLocks noGrp="1"/>
          </p:cNvSpPr>
          <p:nvPr>
            <p:ph idx="1"/>
          </p:nvPr>
        </p:nvSpPr>
        <p:spPr/>
        <p:txBody>
          <a:bodyPr/>
          <a:lstStyle/>
          <a:p>
            <a:pPr algn="l">
              <a:buNone/>
            </a:pPr>
            <a:r>
              <a:rPr lang="en-US" b="1" dirty="0" smtClean="0"/>
              <a:t>Compression process</a:t>
            </a:r>
            <a:endParaRPr lang="en-US" dirty="0" smtClean="0"/>
          </a:p>
          <a:p>
            <a:pPr algn="l" rtl="0">
              <a:buNone/>
            </a:pPr>
            <a:r>
              <a:rPr lang="en-US" dirty="0" smtClean="0"/>
              <a:t>It is assumed that the compression process may be divided up into a large number of small stages of equal efficiency </a:t>
            </a:r>
            <a:r>
              <a:rPr lang="en-US" baseline="-25000" dirty="0" smtClean="0"/>
              <a:t>p</a:t>
            </a:r>
            <a:r>
              <a:rPr lang="en-US" dirty="0" smtClean="0"/>
              <a:t>. For each small stage the actual work input is       and the corresponding ideal work in the isentropic process is           .</a:t>
            </a:r>
          </a:p>
          <a:p>
            <a:pPr algn="l">
              <a:buNone/>
            </a:pPr>
            <a:endParaRPr lang="ar-SA" dirty="0"/>
          </a:p>
        </p:txBody>
      </p:sp>
      <p:sp>
        <p:nvSpPr>
          <p:cNvPr id="162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28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029200" y="3352800"/>
            <a:ext cx="95250" cy="238125"/>
          </a:xfrm>
          <a:prstGeom prst="rect">
            <a:avLst/>
          </a:prstGeom>
          <a:noFill/>
        </p:spPr>
      </p:pic>
      <p:sp>
        <p:nvSpPr>
          <p:cNvPr id="162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281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867400" y="3886200"/>
            <a:ext cx="438150" cy="365125"/>
          </a:xfrm>
          <a:prstGeom prst="rect">
            <a:avLst/>
          </a:prstGeom>
          <a:noFill/>
        </p:spPr>
      </p:pic>
      <p:sp>
        <p:nvSpPr>
          <p:cNvPr id="162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2821"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14599" y="4724400"/>
            <a:ext cx="874889" cy="381000"/>
          </a:xfrm>
          <a:prstGeom prst="rect">
            <a:avLst/>
          </a:prstGeom>
          <a:noFill/>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endParaRPr lang="ar-SA" dirty="0"/>
          </a:p>
        </p:txBody>
      </p:sp>
      <p:sp>
        <p:nvSpPr>
          <p:cNvPr id="3" name="Content Placeholder 2"/>
          <p:cNvSpPr>
            <a:spLocks noGrp="1"/>
          </p:cNvSpPr>
          <p:nvPr>
            <p:ph idx="1"/>
          </p:nvPr>
        </p:nvSpPr>
        <p:spPr/>
        <p:txBody>
          <a:bodyPr/>
          <a:lstStyle/>
          <a:p>
            <a:pPr algn="l">
              <a:buNone/>
            </a:pPr>
            <a:r>
              <a:rPr lang="en-US" dirty="0" smtClean="0"/>
              <a:t>The polytropic efficiency is</a:t>
            </a:r>
          </a:p>
          <a:p>
            <a:pPr algn="l">
              <a:buNone/>
            </a:pPr>
            <a:endParaRPr lang="en-US" dirty="0" smtClean="0"/>
          </a:p>
          <a:p>
            <a:pPr algn="l">
              <a:buNone/>
            </a:pPr>
            <a:endParaRPr lang="en-US" dirty="0" smtClean="0"/>
          </a:p>
          <a:p>
            <a:pPr algn="l">
              <a:buNone/>
            </a:pPr>
            <a:r>
              <a:rPr lang="en-US" dirty="0" smtClean="0"/>
              <a:t>Since each small stage has the same efficiency, then</a:t>
            </a:r>
          </a:p>
          <a:p>
            <a:pPr algn="l">
              <a:buNone/>
            </a:pPr>
            <a:endParaRPr lang="en-US" dirty="0" smtClean="0"/>
          </a:p>
          <a:p>
            <a:pPr algn="l">
              <a:buNone/>
            </a:pPr>
            <a:endParaRPr lang="ar-SA" dirty="0"/>
          </a:p>
        </p:txBody>
      </p:sp>
      <p:sp>
        <p:nvSpPr>
          <p:cNvPr id="166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691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057400" y="2590800"/>
            <a:ext cx="5020574" cy="685800"/>
          </a:xfrm>
          <a:prstGeom prst="rect">
            <a:avLst/>
          </a:prstGeom>
          <a:noFill/>
        </p:spPr>
      </p:pic>
      <p:sp>
        <p:nvSpPr>
          <p:cNvPr id="16691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6915"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352800" y="4648200"/>
            <a:ext cx="1371600" cy="633046"/>
          </a:xfrm>
          <a:prstGeom prst="rect">
            <a:avLst/>
          </a:prstGeom>
          <a:noFill/>
        </p:spPr>
      </p:pic>
      <p:sp>
        <p:nvSpPr>
          <p:cNvPr id="166917" name="Rectangle 5"/>
          <p:cNvSpPr>
            <a:spLocks noChangeArrowheads="1"/>
          </p:cNvSpPr>
          <p:nvPr/>
        </p:nvSpPr>
        <p:spPr bwMode="auto">
          <a:xfrm>
            <a:off x="0" y="971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solidFill>
              </a:rPr>
              <a:t>The First Law of Thermodynamics [Internal Energy]</a:t>
            </a:r>
            <a:endParaRPr lang="ar-SA" dirty="0"/>
          </a:p>
        </p:txBody>
      </p:sp>
      <p:sp>
        <p:nvSpPr>
          <p:cNvPr id="3" name="Content Placeholder 2"/>
          <p:cNvSpPr>
            <a:spLocks noGrp="1"/>
          </p:cNvSpPr>
          <p:nvPr>
            <p:ph idx="1"/>
          </p:nvPr>
        </p:nvSpPr>
        <p:spPr/>
        <p:txBody>
          <a:bodyPr/>
          <a:lstStyle/>
          <a:p>
            <a:pPr algn="just" rtl="0">
              <a:buNone/>
            </a:pPr>
            <a:r>
              <a:rPr lang="en-US" dirty="0" smtClean="0"/>
              <a:t>During a change of state from 1 to 2, there is a change in the property internal energy and the law is written as</a:t>
            </a:r>
          </a:p>
          <a:p>
            <a:pPr algn="just" rtl="0">
              <a:buNone/>
            </a:pPr>
            <a:endParaRPr lang="en-US" dirty="0" smtClean="0"/>
          </a:p>
          <a:p>
            <a:pPr algn="just" rtl="0">
              <a:buNone/>
            </a:pPr>
            <a:r>
              <a:rPr lang="en-US" dirty="0" smtClean="0"/>
              <a:t>For an infinitesimal change of state</a:t>
            </a:r>
          </a:p>
          <a:p>
            <a:pPr algn="l">
              <a:buNone/>
            </a:pPr>
            <a:r>
              <a:rPr lang="en-US" dirty="0" err="1" smtClean="0"/>
              <a:t>dE</a:t>
            </a:r>
            <a:r>
              <a:rPr lang="en-US" dirty="0" smtClean="0"/>
              <a:t>= </a:t>
            </a:r>
            <a:r>
              <a:rPr lang="en-US" dirty="0" err="1" smtClean="0"/>
              <a:t>δQ</a:t>
            </a:r>
            <a:r>
              <a:rPr lang="en-US" dirty="0" smtClean="0"/>
              <a:t> – </a:t>
            </a:r>
            <a:r>
              <a:rPr lang="en-US" dirty="0" err="1" smtClean="0"/>
              <a:t>δW</a:t>
            </a:r>
            <a:endParaRPr lang="ar-SA" dirty="0" smtClean="0"/>
          </a:p>
          <a:p>
            <a:pPr algn="l">
              <a:buNone/>
            </a:pPr>
            <a:endParaRPr lang="ar-SA"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15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14599" y="3200400"/>
            <a:ext cx="2639683" cy="685800"/>
          </a:xfrm>
          <a:prstGeom prst="rect">
            <a:avLst/>
          </a:prstGeom>
          <a:noFill/>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endParaRPr lang="ar-SA" dirty="0"/>
          </a:p>
        </p:txBody>
      </p:sp>
      <p:sp>
        <p:nvSpPr>
          <p:cNvPr id="3" name="Content Placeholder 2"/>
          <p:cNvSpPr>
            <a:spLocks noGrp="1"/>
          </p:cNvSpPr>
          <p:nvPr>
            <p:ph idx="1"/>
          </p:nvPr>
        </p:nvSpPr>
        <p:spPr/>
        <p:txBody>
          <a:bodyPr>
            <a:normAutofit fontScale="70000" lnSpcReduction="20000"/>
          </a:bodyPr>
          <a:lstStyle/>
          <a:p>
            <a:pPr algn="l">
              <a:buNone/>
            </a:pPr>
            <a:r>
              <a:rPr lang="en-US" sz="3400" dirty="0" smtClean="0"/>
              <a:t>From the relation </a:t>
            </a:r>
            <a:r>
              <a:rPr lang="en-US" sz="3400" dirty="0" err="1" smtClean="0"/>
              <a:t>Tds</a:t>
            </a:r>
            <a:r>
              <a:rPr lang="en-US" sz="3400" dirty="0" smtClean="0"/>
              <a:t> = dh -</a:t>
            </a:r>
            <a:r>
              <a:rPr lang="en-US" sz="3400" dirty="0" err="1" smtClean="0"/>
              <a:t>vdp</a:t>
            </a:r>
            <a:r>
              <a:rPr lang="en-US" sz="3400" dirty="0" smtClean="0"/>
              <a:t>, for a constant pressure process </a:t>
            </a:r>
          </a:p>
          <a:p>
            <a:pPr algn="l">
              <a:buNone/>
            </a:pPr>
            <a:endParaRPr lang="en-US" dirty="0" smtClean="0"/>
          </a:p>
          <a:p>
            <a:pPr algn="l" rtl="0">
              <a:buNone/>
            </a:pPr>
            <a:endParaRPr lang="en-US" dirty="0" smtClean="0"/>
          </a:p>
          <a:p>
            <a:pPr algn="l" rtl="0">
              <a:buNone/>
            </a:pPr>
            <a:endParaRPr lang="en-US" dirty="0" smtClean="0"/>
          </a:p>
          <a:p>
            <a:pPr algn="l" rtl="0">
              <a:buNone/>
            </a:pPr>
            <a:r>
              <a:rPr lang="en-US" sz="3400" dirty="0" smtClean="0"/>
              <a:t>This means that the higher the fluid temperature the </a:t>
            </a:r>
            <a:r>
              <a:rPr lang="en-US" sz="3400" i="1" dirty="0" smtClean="0"/>
              <a:t>greater </a:t>
            </a:r>
            <a:r>
              <a:rPr lang="en-US" sz="3400" dirty="0" smtClean="0"/>
              <a:t>is the slope of the constant pressure lines on the </a:t>
            </a:r>
            <a:r>
              <a:rPr lang="en-US" sz="3400" dirty="0" err="1" smtClean="0"/>
              <a:t>Mollier</a:t>
            </a:r>
            <a:r>
              <a:rPr lang="en-US" sz="3400" dirty="0" smtClean="0"/>
              <a:t> diagram. For a gas where h is a function of T, constant pressure lines diverge and the slope of the line p</a:t>
            </a:r>
            <a:r>
              <a:rPr lang="en-US" sz="3400" baseline="-25000" dirty="0" smtClean="0"/>
              <a:t>2</a:t>
            </a:r>
            <a:r>
              <a:rPr lang="en-US" sz="3400" dirty="0" smtClean="0"/>
              <a:t> is greater than the slope of line p</a:t>
            </a:r>
            <a:r>
              <a:rPr lang="en-US" sz="3400" baseline="-25000" dirty="0" smtClean="0"/>
              <a:t>1</a:t>
            </a:r>
            <a:r>
              <a:rPr lang="en-US" sz="3400" dirty="0" smtClean="0"/>
              <a:t> at the same value of entropy. At equal values of T, constant pressure lines are of equal slope. For the special case of a </a:t>
            </a:r>
            <a:r>
              <a:rPr lang="en-US" sz="3400" i="1" dirty="0" smtClean="0"/>
              <a:t>perfect gas </a:t>
            </a:r>
            <a:r>
              <a:rPr lang="en-US" sz="3400" dirty="0" smtClean="0"/>
              <a:t>(where Cp is constant), C</a:t>
            </a:r>
            <a:r>
              <a:rPr lang="en-US" sz="3400" baseline="-25000" dirty="0" smtClean="0"/>
              <a:t>p</a:t>
            </a:r>
            <a:r>
              <a:rPr lang="en-US" sz="3400" dirty="0" smtClean="0"/>
              <a:t>.(</a:t>
            </a:r>
            <a:r>
              <a:rPr lang="en-US" sz="3400" dirty="0" err="1" smtClean="0"/>
              <a:t>dT</a:t>
            </a:r>
            <a:r>
              <a:rPr lang="en-US" sz="3400" dirty="0" smtClean="0"/>
              <a:t>/</a:t>
            </a:r>
            <a:r>
              <a:rPr lang="en-US" sz="3400" dirty="0" err="1" smtClean="0"/>
              <a:t>ds</a:t>
            </a:r>
            <a:r>
              <a:rPr lang="en-US" sz="3400" dirty="0" smtClean="0"/>
              <a:t>) = T for a constant pressure process. Integrating this expression results in the equation for a constant pressure line becomes S=</a:t>
            </a:r>
            <a:r>
              <a:rPr lang="en-US" sz="3400" dirty="0" err="1" smtClean="0"/>
              <a:t>C</a:t>
            </a:r>
            <a:r>
              <a:rPr lang="en-US" sz="3400" baseline="-25000" dirty="0" err="1" smtClean="0"/>
              <a:t>p</a:t>
            </a:r>
            <a:r>
              <a:rPr lang="en-US" sz="3400" dirty="0" err="1" smtClean="0"/>
              <a:t>log</a:t>
            </a:r>
            <a:r>
              <a:rPr lang="en-US" sz="3400" dirty="0" smtClean="0"/>
              <a:t>(T)+ Constant.</a:t>
            </a:r>
          </a:p>
          <a:p>
            <a:pPr algn="l">
              <a:buNone/>
            </a:pPr>
            <a:endParaRPr lang="en-US" dirty="0" smtClean="0"/>
          </a:p>
          <a:p>
            <a:pPr algn="l">
              <a:buNone/>
            </a:pPr>
            <a:endParaRPr lang="ar-SA" dirty="0"/>
          </a:p>
        </p:txBody>
      </p:sp>
      <p:sp>
        <p:nvSpPr>
          <p:cNvPr id="1689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896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81400" y="2209800"/>
            <a:ext cx="809625" cy="495300"/>
          </a:xfrm>
          <a:prstGeom prst="rect">
            <a:avLst/>
          </a:prstGeom>
          <a:noFill/>
        </p:spPr>
      </p:pic>
      <p:sp>
        <p:nvSpPr>
          <p:cNvPr id="168963" name="Rectangle 3"/>
          <p:cNvSpPr>
            <a:spLocks noChangeArrowheads="1"/>
          </p:cNvSpPr>
          <p:nvPr/>
        </p:nvSpPr>
        <p:spPr bwMode="auto">
          <a:xfrm>
            <a:off x="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endParaRPr lang="ar-SA" dirty="0"/>
          </a:p>
        </p:txBody>
      </p:sp>
      <p:sp>
        <p:nvSpPr>
          <p:cNvPr id="3" name="Content Placeholder 2"/>
          <p:cNvSpPr>
            <a:spLocks noGrp="1"/>
          </p:cNvSpPr>
          <p:nvPr>
            <p:ph idx="1"/>
          </p:nvPr>
        </p:nvSpPr>
        <p:spPr/>
        <p:txBody>
          <a:bodyPr/>
          <a:lstStyle/>
          <a:p>
            <a:pPr algn="l">
              <a:buNone/>
            </a:pPr>
            <a:r>
              <a:rPr lang="en-US" dirty="0" smtClean="0"/>
              <a:t>Returning now to the more general case, since</a:t>
            </a:r>
          </a:p>
          <a:p>
            <a:pPr algn="l">
              <a:buNone/>
            </a:pPr>
            <a:endParaRPr lang="en-US" dirty="0" smtClean="0"/>
          </a:p>
          <a:p>
            <a:pPr algn="l">
              <a:buNone/>
            </a:pPr>
            <a:endParaRPr lang="en-US" dirty="0" smtClean="0"/>
          </a:p>
          <a:p>
            <a:pPr algn="l">
              <a:buNone/>
            </a:pPr>
            <a:endParaRPr lang="en-US" dirty="0" smtClean="0"/>
          </a:p>
          <a:p>
            <a:pPr algn="l">
              <a:buNone/>
            </a:pPr>
            <a:r>
              <a:rPr lang="en-US" dirty="0" smtClean="0"/>
              <a:t>Therefore</a:t>
            </a:r>
          </a:p>
          <a:p>
            <a:pPr algn="l">
              <a:buNone/>
            </a:pPr>
            <a:endParaRPr lang="en-US" dirty="0" smtClean="0"/>
          </a:p>
          <a:p>
            <a:pPr algn="l">
              <a:buNone/>
            </a:pPr>
            <a:endParaRPr lang="en-US" dirty="0" smtClean="0"/>
          </a:p>
          <a:p>
            <a:pPr algn="l">
              <a:buNone/>
            </a:pPr>
            <a:endParaRPr lang="en-US" dirty="0" smtClean="0"/>
          </a:p>
          <a:p>
            <a:pPr algn="l">
              <a:buNone/>
            </a:pPr>
            <a:endParaRPr lang="ar-SA" dirty="0"/>
          </a:p>
        </p:txBody>
      </p:sp>
      <p:sp>
        <p:nvSpPr>
          <p:cNvPr id="171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100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2362200"/>
            <a:ext cx="6261100" cy="533400"/>
          </a:xfrm>
          <a:prstGeom prst="rect">
            <a:avLst/>
          </a:prstGeom>
          <a:noFill/>
        </p:spPr>
      </p:pic>
      <p:sp>
        <p:nvSpPr>
          <p:cNvPr id="171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1011"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71800" y="3276600"/>
            <a:ext cx="1709057" cy="457200"/>
          </a:xfrm>
          <a:prstGeom prst="rect">
            <a:avLst/>
          </a:prstGeom>
          <a:noFill/>
        </p:spPr>
      </p:pic>
      <p:sp>
        <p:nvSpPr>
          <p:cNvPr id="1710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1013"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09800" y="4648200"/>
            <a:ext cx="4323644" cy="609600"/>
          </a:xfrm>
          <a:prstGeom prst="rect">
            <a:avLst/>
          </a:prstGeom>
          <a:noFill/>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endParaRPr lang="ar-SA" dirty="0"/>
          </a:p>
        </p:txBody>
      </p:sp>
      <p:sp>
        <p:nvSpPr>
          <p:cNvPr id="3" name="Content Placeholder 2"/>
          <p:cNvSpPr>
            <a:spLocks noGrp="1"/>
          </p:cNvSpPr>
          <p:nvPr>
            <p:ph idx="1"/>
          </p:nvPr>
        </p:nvSpPr>
        <p:spPr/>
        <p:txBody>
          <a:bodyPr/>
          <a:lstStyle/>
          <a:p>
            <a:pPr algn="l">
              <a:buNone/>
            </a:pPr>
            <a:r>
              <a:rPr lang="en-US" dirty="0" smtClean="0"/>
              <a:t>Adiabatic efficiency of compressor is</a:t>
            </a:r>
          </a:p>
          <a:p>
            <a:pPr algn="l">
              <a:buNone/>
            </a:pPr>
            <a:endParaRPr lang="en-US" dirty="0" smtClean="0"/>
          </a:p>
          <a:p>
            <a:pPr algn="l">
              <a:buNone/>
            </a:pPr>
            <a:r>
              <a:rPr lang="en-US" dirty="0" smtClean="0"/>
              <a:t>Because of the divergence of the constant pressure lines</a:t>
            </a:r>
          </a:p>
          <a:p>
            <a:pPr lvl="0" algn="l">
              <a:buNone/>
            </a:pPr>
            <a:endParaRPr lang="en-US" dirty="0" smtClean="0">
              <a:latin typeface="Times New Roman" pitchFamily="18" charset="0"/>
              <a:ea typeface="Calibri" pitchFamily="34" charset="0"/>
              <a:cs typeface="Times New Roman" pitchFamily="18" charset="0"/>
            </a:endParaRPr>
          </a:p>
          <a:p>
            <a:pPr lvl="0" algn="l">
              <a:buNone/>
            </a:pPr>
            <a:r>
              <a:rPr lang="en-US" dirty="0" smtClean="0">
                <a:latin typeface="Times New Roman" pitchFamily="18" charset="0"/>
                <a:ea typeface="Calibri" pitchFamily="34" charset="0"/>
                <a:cs typeface="Times New Roman" pitchFamily="18" charset="0"/>
              </a:rPr>
              <a:t>Therefore</a:t>
            </a:r>
            <a:endParaRPr lang="en-US" sz="4000" dirty="0" smtClean="0">
              <a:latin typeface="Arial" pitchFamily="34" charset="0"/>
              <a:cs typeface="Arial" pitchFamily="34" charset="0"/>
            </a:endParaRPr>
          </a:p>
          <a:p>
            <a:pPr algn="l">
              <a:buNone/>
            </a:pPr>
            <a:endParaRPr lang="ar-SA" dirty="0"/>
          </a:p>
        </p:txBody>
      </p:sp>
      <p:sp>
        <p:nvSpPr>
          <p:cNvPr id="1730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305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9000" y="2209800"/>
            <a:ext cx="1389888" cy="609600"/>
          </a:xfrm>
          <a:prstGeom prst="rect">
            <a:avLst/>
          </a:prstGeom>
          <a:noFill/>
        </p:spPr>
      </p:pic>
      <p:sp>
        <p:nvSpPr>
          <p:cNvPr id="173059"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730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3060"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6628" y="3886200"/>
            <a:ext cx="6385034" cy="457200"/>
          </a:xfrm>
          <a:prstGeom prst="rect">
            <a:avLst/>
          </a:prstGeom>
          <a:noFill/>
        </p:spPr>
      </p:pic>
      <p:sp>
        <p:nvSpPr>
          <p:cNvPr id="173062" name="Rectangle 6"/>
          <p:cNvSpPr>
            <a:spLocks noChangeArrowheads="1"/>
          </p:cNvSpPr>
          <p:nvPr/>
        </p:nvSpPr>
        <p:spPr bwMode="auto">
          <a:xfrm>
            <a:off x="0" y="733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7306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3064"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81400" y="5029200"/>
            <a:ext cx="1866900" cy="533400"/>
          </a:xfrm>
          <a:prstGeom prst="rect">
            <a:avLst/>
          </a:prstGeom>
          <a:noFill/>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endParaRPr lang="ar-SA"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Hence</a:t>
            </a:r>
          </a:p>
          <a:p>
            <a:pPr algn="l">
              <a:buNone/>
            </a:pPr>
            <a:endParaRPr lang="en-US" dirty="0" smtClean="0"/>
          </a:p>
          <a:p>
            <a:pPr algn="just">
              <a:buNone/>
            </a:pPr>
            <a:r>
              <a:rPr lang="en-US" dirty="0" smtClean="0"/>
              <a:t>Thus, for a compression process the isentropic efficiency of the machine is </a:t>
            </a:r>
            <a:r>
              <a:rPr lang="en-US" i="1" dirty="0" smtClean="0"/>
              <a:t>less </a:t>
            </a:r>
            <a:r>
              <a:rPr lang="en-US" dirty="0" smtClean="0"/>
              <a:t>than the small stage efficiency, the difference being dependent upon the divergence of the constant pressure lines. Although the foregoing discussion has been in terms of static states it can be regarded as applying to stagnation states if the inlet and outlet kinetic energies from each stage are equal.</a:t>
            </a:r>
          </a:p>
          <a:p>
            <a:pPr algn="l">
              <a:buNone/>
            </a:pPr>
            <a:endParaRPr lang="ar-SA" dirty="0"/>
          </a:p>
        </p:txBody>
      </p:sp>
      <p:sp>
        <p:nvSpPr>
          <p:cNvPr id="17510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51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9000" y="2209800"/>
            <a:ext cx="838200" cy="381000"/>
          </a:xfrm>
          <a:prstGeom prst="rect">
            <a:avLst/>
          </a:prstGeom>
          <a:noFill/>
        </p:spPr>
      </p:pic>
      <p:sp>
        <p:nvSpPr>
          <p:cNvPr id="175107" name="Rectangle 3"/>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Small Stage or Polytropic Efficiency</a:t>
            </a:r>
            <a:endParaRPr lang="ar-SA" dirty="0"/>
          </a:p>
        </p:txBody>
      </p:sp>
      <p:sp>
        <p:nvSpPr>
          <p:cNvPr id="3" name="Content Placeholder 2"/>
          <p:cNvSpPr>
            <a:spLocks noGrp="1"/>
          </p:cNvSpPr>
          <p:nvPr>
            <p:ph idx="1"/>
          </p:nvPr>
        </p:nvSpPr>
        <p:spPr/>
        <p:txBody>
          <a:bodyPr/>
          <a:lstStyle/>
          <a:p>
            <a:pPr algn="l">
              <a:buNone/>
            </a:pPr>
            <a:r>
              <a:rPr lang="en-US" b="1" dirty="0" smtClean="0"/>
              <a:t>Small stage efficiency for Compression process of a perfect gas,</a:t>
            </a:r>
          </a:p>
          <a:p>
            <a:pPr algn="l">
              <a:buNone/>
            </a:pPr>
            <a:endParaRPr lang="en-US" b="1" dirty="0" smtClean="0"/>
          </a:p>
          <a:p>
            <a:pPr algn="l">
              <a:buNone/>
            </a:pPr>
            <a:endParaRPr lang="en-US" b="1" dirty="0" smtClean="0"/>
          </a:p>
          <a:p>
            <a:pPr algn="l">
              <a:buNone/>
            </a:pPr>
            <a:r>
              <a:rPr lang="en-US" b="1" dirty="0" smtClean="0"/>
              <a:t>Similarly for the expansion process in a turbine</a:t>
            </a:r>
            <a:endParaRPr lang="en-US" dirty="0" smtClean="0"/>
          </a:p>
          <a:p>
            <a:pPr algn="l">
              <a:buNone/>
            </a:pPr>
            <a:endParaRPr lang="en-US" b="1" dirty="0" smtClean="0"/>
          </a:p>
          <a:p>
            <a:pPr algn="l">
              <a:buNone/>
            </a:pPr>
            <a:endParaRPr lang="ar-SA" dirty="0"/>
          </a:p>
        </p:txBody>
      </p:sp>
      <p:sp>
        <p:nvSpPr>
          <p:cNvPr id="17715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715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19600" y="2362200"/>
            <a:ext cx="1981200" cy="1392195"/>
          </a:xfrm>
          <a:prstGeom prst="rect">
            <a:avLst/>
          </a:prstGeom>
          <a:noFill/>
        </p:spPr>
      </p:pic>
      <p:sp>
        <p:nvSpPr>
          <p:cNvPr id="177155" name="Rectangle 3"/>
          <p:cNvSpPr>
            <a:spLocks noChangeArrowheads="1"/>
          </p:cNvSpPr>
          <p:nvPr/>
        </p:nvSpPr>
        <p:spPr bwMode="auto">
          <a:xfrm>
            <a:off x="0" y="1447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7715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715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5200" y="4495800"/>
            <a:ext cx="2286000" cy="1507252"/>
          </a:xfrm>
          <a:prstGeom prst="rect">
            <a:avLst/>
          </a:prstGeom>
          <a:noFill/>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Reheat Factor</a:t>
            </a:r>
            <a:br>
              <a:rPr lang="en-US" dirty="0" smtClean="0"/>
            </a:br>
            <a:endParaRPr lang="ar-SA" dirty="0"/>
          </a:p>
        </p:txBody>
      </p:sp>
      <p:sp>
        <p:nvSpPr>
          <p:cNvPr id="3" name="Content Placeholder 2"/>
          <p:cNvSpPr>
            <a:spLocks noGrp="1"/>
          </p:cNvSpPr>
          <p:nvPr>
            <p:ph idx="1"/>
          </p:nvPr>
        </p:nvSpPr>
        <p:spPr/>
        <p:txBody>
          <a:bodyPr>
            <a:normAutofit lnSpcReduction="10000"/>
          </a:bodyPr>
          <a:lstStyle/>
          <a:p>
            <a:pPr algn="l" rtl="0">
              <a:buNone/>
            </a:pPr>
            <a:r>
              <a:rPr lang="en-US" dirty="0" smtClean="0"/>
              <a:t>Reheat Factor</a:t>
            </a:r>
          </a:p>
          <a:p>
            <a:pPr algn="l" rtl="0">
              <a:buNone/>
            </a:pPr>
            <a:r>
              <a:rPr lang="en-US" dirty="0" smtClean="0"/>
              <a:t>The foregoing relations obviously cannot be applied to steam turbines as vapors do not in general obey the gas laws. It is customary in steam turbine practice to use a </a:t>
            </a:r>
            <a:r>
              <a:rPr lang="en-US" i="1" dirty="0" smtClean="0"/>
              <a:t>reheat factor </a:t>
            </a:r>
            <a:r>
              <a:rPr lang="en-US" dirty="0" smtClean="0"/>
              <a:t>RH as a measure of the inefficiency of the complete expansion. The expansion process through an adiabatic turbine from state 1 to state 2 is, split into a number of small stages.</a:t>
            </a:r>
          </a:p>
          <a:p>
            <a:pPr algn="l">
              <a:buNone/>
            </a:pPr>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Reheat Factor</a:t>
            </a:r>
            <a:endParaRPr lang="ar-SA" dirty="0"/>
          </a:p>
        </p:txBody>
      </p:sp>
      <p:sp>
        <p:nvSpPr>
          <p:cNvPr id="3" name="Content Placeholder 2"/>
          <p:cNvSpPr>
            <a:spLocks noGrp="1"/>
          </p:cNvSpPr>
          <p:nvPr>
            <p:ph idx="1"/>
          </p:nvPr>
        </p:nvSpPr>
        <p:spPr/>
        <p:txBody>
          <a:bodyPr/>
          <a:lstStyle/>
          <a:p>
            <a:pPr algn="l">
              <a:buNone/>
            </a:pPr>
            <a:r>
              <a:rPr lang="en-US" dirty="0" smtClean="0"/>
              <a:t>The reheat factor is defined as</a:t>
            </a:r>
          </a:p>
          <a:p>
            <a:pPr algn="l">
              <a:buNone/>
            </a:pPr>
            <a:endParaRPr lang="en-US" dirty="0" smtClean="0"/>
          </a:p>
          <a:p>
            <a:pPr algn="l">
              <a:buNone/>
            </a:pPr>
            <a:endParaRPr lang="en-US" dirty="0" smtClean="0"/>
          </a:p>
          <a:p>
            <a:pPr algn="l">
              <a:buNone/>
            </a:pPr>
            <a:r>
              <a:rPr lang="en-US" dirty="0" smtClean="0"/>
              <a:t>And</a:t>
            </a:r>
          </a:p>
          <a:p>
            <a:pPr algn="l">
              <a:buNone/>
            </a:pPr>
            <a:endParaRPr lang="en-US" dirty="0" smtClean="0"/>
          </a:p>
          <a:p>
            <a:pPr algn="l">
              <a:buNone/>
            </a:pPr>
            <a:endParaRPr lang="ar-SA" dirty="0"/>
          </a:p>
        </p:txBody>
      </p:sp>
      <p:sp>
        <p:nvSpPr>
          <p:cNvPr id="17920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920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62400" y="2438400"/>
            <a:ext cx="1801906" cy="685800"/>
          </a:xfrm>
          <a:prstGeom prst="rect">
            <a:avLst/>
          </a:prstGeom>
          <a:noFill/>
        </p:spPr>
      </p:pic>
      <p:sp>
        <p:nvSpPr>
          <p:cNvPr id="179203" name="Rectangle 3"/>
          <p:cNvSpPr>
            <a:spLocks noChangeArrowheads="1"/>
          </p:cNvSpPr>
          <p:nvPr/>
        </p:nvSpPr>
        <p:spPr bwMode="auto">
          <a:xfrm>
            <a:off x="0" y="9429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7920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7920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038600" y="4191000"/>
            <a:ext cx="1792224" cy="457200"/>
          </a:xfrm>
          <a:prstGeom prst="rect">
            <a:avLst/>
          </a:prstGeom>
          <a:noFill/>
        </p:spPr>
      </p:pic>
      <p:sp>
        <p:nvSpPr>
          <p:cNvPr id="179206" name="Rectangle 6"/>
          <p:cNvSpPr>
            <a:spLocks noChangeArrowheads="1"/>
          </p:cNvSpPr>
          <p:nvPr/>
        </p:nvSpPr>
        <p:spPr bwMode="auto">
          <a:xfrm>
            <a:off x="0" y="695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Nozzle Efficiency</a:t>
            </a:r>
            <a:endParaRPr lang="ar-SA" dirty="0"/>
          </a:p>
        </p:txBody>
      </p:sp>
      <p:sp>
        <p:nvSpPr>
          <p:cNvPr id="3" name="Content Placeholder 2"/>
          <p:cNvSpPr>
            <a:spLocks noGrp="1"/>
          </p:cNvSpPr>
          <p:nvPr>
            <p:ph idx="1"/>
          </p:nvPr>
        </p:nvSpPr>
        <p:spPr/>
        <p:txBody>
          <a:bodyPr>
            <a:normAutofit fontScale="92500" lnSpcReduction="20000"/>
          </a:bodyPr>
          <a:lstStyle/>
          <a:p>
            <a:pPr algn="l" rtl="0">
              <a:buNone/>
            </a:pPr>
            <a:r>
              <a:rPr lang="en-US" dirty="0" smtClean="0"/>
              <a:t>In a large number of turbomachinery components the flow process can be regarded as a purely nozzle flow in which the fluid receives an   acceleration as a result of a drop in pressure. Such a nozzle flow occurs at entry to all turbomachines and in the stationary blade rows in turbines. In axial machines the expansion at entry is assisted by a row of stationary blades (called </a:t>
            </a:r>
            <a:r>
              <a:rPr lang="en-US" i="1" dirty="0" smtClean="0"/>
              <a:t>guide vanes </a:t>
            </a:r>
            <a:r>
              <a:rPr lang="en-US" dirty="0" smtClean="0"/>
              <a:t>in compressors and </a:t>
            </a:r>
            <a:r>
              <a:rPr lang="en-US" i="1" dirty="0" smtClean="0"/>
              <a:t>nozzles </a:t>
            </a:r>
            <a:r>
              <a:rPr lang="en-US" dirty="0" smtClean="0"/>
              <a:t>in turbines) which direct the fluid on to the rotor with a large swirl angle. </a:t>
            </a:r>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Nozzle Efficiency</a:t>
            </a:r>
            <a:endParaRPr lang="ar-SA" dirty="0"/>
          </a:p>
        </p:txBody>
      </p:sp>
      <p:sp>
        <p:nvSpPr>
          <p:cNvPr id="3" name="Content Placeholder 2"/>
          <p:cNvSpPr>
            <a:spLocks noGrp="1"/>
          </p:cNvSpPr>
          <p:nvPr>
            <p:ph idx="1"/>
          </p:nvPr>
        </p:nvSpPr>
        <p:spPr/>
        <p:txBody>
          <a:bodyPr/>
          <a:lstStyle/>
          <a:p>
            <a:pPr algn="l" rtl="0">
              <a:buNone/>
            </a:pPr>
            <a:r>
              <a:rPr lang="en-US" dirty="0" smtClean="0"/>
              <a:t>Centrifugal compressors and pumps, on the other hand, often have no such provision for flow guidance but there is still a velocity increase obtained from a contraction in entry flow area.</a:t>
            </a:r>
          </a:p>
          <a:p>
            <a:pPr algn="l" rtl="0">
              <a:buNone/>
            </a:pPr>
            <a:r>
              <a:rPr lang="en-US" dirty="0" smtClean="0"/>
              <a:t>Nozzle efficiency is defined as</a:t>
            </a:r>
          </a:p>
          <a:p>
            <a:pPr algn="l">
              <a:buNone/>
            </a:pPr>
            <a:endParaRPr lang="ar-SA" dirty="0"/>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1673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95600" y="4953000"/>
            <a:ext cx="4869180" cy="685800"/>
          </a:xfrm>
          <a:prstGeom prst="rect">
            <a:avLst/>
          </a:prstGeom>
          <a:noFill/>
        </p:spPr>
      </p:pic>
      <p:sp>
        <p:nvSpPr>
          <p:cNvPr id="116739"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Nozzle Efficiency</a:t>
            </a:r>
            <a:endParaRPr lang="ar-SA" dirty="0"/>
          </a:p>
        </p:txBody>
      </p:sp>
      <p:sp>
        <p:nvSpPr>
          <p:cNvPr id="3" name="Content Placeholder 2"/>
          <p:cNvSpPr>
            <a:spLocks noGrp="1"/>
          </p:cNvSpPr>
          <p:nvPr>
            <p:ph idx="1"/>
          </p:nvPr>
        </p:nvSpPr>
        <p:spPr/>
        <p:txBody>
          <a:bodyPr/>
          <a:lstStyle/>
          <a:p>
            <a:pPr algn="l">
              <a:buNone/>
            </a:pPr>
            <a:r>
              <a:rPr lang="en-US" dirty="0" smtClean="0"/>
              <a:t>Nozzle Efficiency is therefore</a:t>
            </a:r>
          </a:p>
          <a:p>
            <a:pPr algn="l">
              <a:buNone/>
            </a:pPr>
            <a:endParaRPr lang="en-US" dirty="0" smtClean="0"/>
          </a:p>
          <a:p>
            <a:pPr algn="l">
              <a:buNone/>
            </a:pPr>
            <a:endParaRPr lang="en-US" dirty="0" smtClean="0"/>
          </a:p>
          <a:p>
            <a:pPr algn="l">
              <a:buNone/>
            </a:pPr>
            <a:r>
              <a:rPr lang="en-US" dirty="0" smtClean="0"/>
              <a:t>Enthalpy loss coefficient for the nozzle can be defined as</a:t>
            </a:r>
          </a:p>
          <a:p>
            <a:pPr algn="l">
              <a:buNone/>
            </a:pPr>
            <a:endParaRPr lang="en-US" dirty="0" smtClean="0"/>
          </a:p>
          <a:p>
            <a:pPr algn="l">
              <a:buNone/>
            </a:pPr>
            <a:endParaRPr lang="ar-SA" dirty="0"/>
          </a:p>
        </p:txBody>
      </p:sp>
      <p:sp>
        <p:nvSpPr>
          <p:cNvPr id="1873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8739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199" y="2362200"/>
            <a:ext cx="2297723" cy="914400"/>
          </a:xfrm>
          <a:prstGeom prst="rect">
            <a:avLst/>
          </a:prstGeom>
          <a:noFill/>
        </p:spPr>
      </p:pic>
      <p:sp>
        <p:nvSpPr>
          <p:cNvPr id="187395" name="Rectangle 3"/>
          <p:cNvSpPr>
            <a:spLocks noChangeArrowheads="1"/>
          </p:cNvSpPr>
          <p:nvPr/>
        </p:nvSpPr>
        <p:spPr bwMode="auto">
          <a:xfrm>
            <a:off x="0" y="1200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73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8739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00400" y="4648199"/>
            <a:ext cx="1676400" cy="858317"/>
          </a:xfrm>
          <a:prstGeom prst="rect">
            <a:avLst/>
          </a:prstGeom>
          <a:noFill/>
        </p:spPr>
      </p:pic>
      <p:sp>
        <p:nvSpPr>
          <p:cNvPr id="187398" name="Rectangle 6"/>
          <p:cNvSpPr>
            <a:spLocks noChangeArrowheads="1"/>
          </p:cNvSpPr>
          <p:nvPr/>
        </p:nvSpPr>
        <p:spPr bwMode="auto">
          <a:xfrm>
            <a:off x="0" y="1066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2">
                    <a:lumMod val="75000"/>
                  </a:schemeClr>
                </a:solidFill>
              </a:rPr>
              <a:t>Steady Flow Energy Equation</a:t>
            </a:r>
            <a:r>
              <a:rPr lang="en-US" dirty="0" smtClean="0"/>
              <a:t/>
            </a:r>
            <a:br>
              <a:rPr lang="en-US" dirty="0" smtClean="0"/>
            </a:br>
            <a:endParaRPr lang="en-US" dirty="0"/>
          </a:p>
        </p:txBody>
      </p:sp>
      <p:pic>
        <p:nvPicPr>
          <p:cNvPr id="116738" name="Picture 2"/>
          <p:cNvPicPr>
            <a:picLocks noGrp="1" noChangeAspect="1" noChangeArrowheads="1"/>
          </p:cNvPicPr>
          <p:nvPr>
            <p:ph idx="1"/>
          </p:nvPr>
        </p:nvPicPr>
        <p:blipFill>
          <a:blip r:embed="rId2"/>
          <a:srcRect/>
          <a:stretch>
            <a:fillRect/>
          </a:stretch>
        </p:blipFill>
        <p:spPr bwMode="auto">
          <a:xfrm>
            <a:off x="457200" y="2078204"/>
            <a:ext cx="8229600" cy="3569955"/>
          </a:xfrm>
          <a:prstGeom prst="rect">
            <a:avLst/>
          </a:prstGeom>
          <a:noFill/>
          <a:ln w="9525">
            <a:noFill/>
            <a:miter lim="800000"/>
            <a:headEnd/>
            <a:tailEnd/>
          </a:ln>
          <a:effec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Nozzle Efficiency</a:t>
            </a:r>
            <a:endParaRPr lang="ar-SA" dirty="0"/>
          </a:p>
        </p:txBody>
      </p:sp>
      <p:sp>
        <p:nvSpPr>
          <p:cNvPr id="3" name="Content Placeholder 2"/>
          <p:cNvSpPr>
            <a:spLocks noGrp="1"/>
          </p:cNvSpPr>
          <p:nvPr>
            <p:ph idx="1"/>
          </p:nvPr>
        </p:nvSpPr>
        <p:spPr/>
        <p:txBody>
          <a:bodyPr/>
          <a:lstStyle/>
          <a:p>
            <a:pPr algn="l">
              <a:buNone/>
            </a:pPr>
            <a:r>
              <a:rPr lang="en-US" dirty="0" smtClean="0"/>
              <a:t>Velocity coefficient for the nozzle is given as</a:t>
            </a:r>
          </a:p>
          <a:p>
            <a:pPr algn="l">
              <a:buNone/>
            </a:pPr>
            <a:endParaRPr lang="en-US" dirty="0" smtClean="0"/>
          </a:p>
          <a:p>
            <a:pPr algn="l">
              <a:buNone/>
            </a:pPr>
            <a:r>
              <a:rPr lang="en-US" dirty="0" smtClean="0"/>
              <a:t>Therefore</a:t>
            </a:r>
          </a:p>
          <a:p>
            <a:pPr algn="l">
              <a:buNone/>
            </a:pPr>
            <a:endParaRPr lang="en-US" dirty="0" smtClean="0"/>
          </a:p>
          <a:p>
            <a:pPr algn="l">
              <a:buNone/>
            </a:pPr>
            <a:endParaRPr lang="en-US" dirty="0" smtClean="0"/>
          </a:p>
          <a:p>
            <a:pPr algn="l">
              <a:buNone/>
            </a:pPr>
            <a:endParaRPr lang="ar-SA" dirty="0"/>
          </a:p>
        </p:txBody>
      </p:sp>
      <p:sp>
        <p:nvSpPr>
          <p:cNvPr id="1894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8944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62400" y="2438400"/>
            <a:ext cx="1371600" cy="822960"/>
          </a:xfrm>
          <a:prstGeom prst="rect">
            <a:avLst/>
          </a:prstGeom>
          <a:noFill/>
        </p:spPr>
      </p:pic>
      <p:sp>
        <p:nvSpPr>
          <p:cNvPr id="189443"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944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8944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429000" y="4038600"/>
            <a:ext cx="2059538" cy="619125"/>
          </a:xfrm>
          <a:prstGeom prst="rect">
            <a:avLst/>
          </a:prstGeom>
          <a:noFill/>
        </p:spPr>
      </p:pic>
      <p:sp>
        <p:nvSpPr>
          <p:cNvPr id="189446" name="Rectangle 6"/>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A diffuser is a component of a fluid flow system designed to reduce the flow velocity and thereby increase the fluid pressure. All turbomachines and many other flow systems (e.g. closed circuit wind tunnels, the duct between the compressor and burner of a gas turbine engine, the duct at exit from a gas turbine connected to the jet pipe, the duct following the impeller of a centrifugal compressor)  incorporate a diffuser. Turbomachinery flows are in general, subsonic (M&lt;1) and the diffusers in these machines can be represented as a channel </a:t>
            </a:r>
            <a:r>
              <a:rPr lang="en-US" i="1" dirty="0" smtClean="0"/>
              <a:t>diverging </a:t>
            </a:r>
            <a:r>
              <a:rPr lang="en-US" dirty="0" smtClean="0"/>
              <a:t>in the direction of flow. </a:t>
            </a:r>
          </a:p>
          <a:p>
            <a:pPr algn="l">
              <a:buNone/>
            </a:pPr>
            <a:endParaRPr lang="ar-SA"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normAutofit fontScale="85000" lnSpcReduction="20000"/>
          </a:bodyPr>
          <a:lstStyle/>
          <a:p>
            <a:pPr algn="l">
              <a:buNone/>
            </a:pPr>
            <a:r>
              <a:rPr lang="en-US" dirty="0" smtClean="0"/>
              <a:t>The fluid mechanical processes within it are complex and some aspects of the flow processes are still not fully understood. The primary fluid  mechanical problem of the diffusion process is caused by the tendency of the boundary layers to separate from the diffuser walls if the rate of diffusion is too rapid. The result of too rapid diffusion is always large losses in stagnation pressure. On the other hand, if the rate of diffusion is too low, the fluid is exposed to an excessive length of wall and fluid friction losses become predominant. Clearly, there must be an </a:t>
            </a:r>
            <a:r>
              <a:rPr lang="en-US" i="1" dirty="0" smtClean="0"/>
              <a:t>optimum rate of diffusion </a:t>
            </a:r>
            <a:r>
              <a:rPr lang="en-US" dirty="0" smtClean="0"/>
              <a:t>between these two extremes for which the losses are minimized</a:t>
            </a:r>
            <a:endParaRPr lang="ar-S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normAutofit fontScale="77500" lnSpcReduction="20000"/>
          </a:bodyPr>
          <a:lstStyle/>
          <a:p>
            <a:pPr algn="l" rtl="0">
              <a:buNone/>
            </a:pPr>
            <a:r>
              <a:rPr lang="en-US" b="1" dirty="0" smtClean="0"/>
              <a:t>Diffuser performance parameters</a:t>
            </a:r>
            <a:endParaRPr lang="en-US" dirty="0" smtClean="0"/>
          </a:p>
          <a:p>
            <a:pPr algn="l" rtl="0">
              <a:buNone/>
            </a:pPr>
            <a:r>
              <a:rPr lang="en-US" dirty="0" smtClean="0"/>
              <a:t>The diffusion process can be represented on a </a:t>
            </a:r>
            <a:r>
              <a:rPr lang="en-US" dirty="0" err="1" smtClean="0"/>
              <a:t>Mollier</a:t>
            </a:r>
            <a:r>
              <a:rPr lang="en-US" dirty="0" smtClean="0"/>
              <a:t> diagram by the change of state from point 1 to point 2, and the corresponding changes in</a:t>
            </a:r>
          </a:p>
          <a:p>
            <a:pPr algn="l" rtl="0">
              <a:buNone/>
            </a:pPr>
            <a:r>
              <a:rPr lang="en-US" dirty="0" smtClean="0"/>
              <a:t>pressure and velocity from p1 and c1 to p2 and c2. The actual  performance of a diffuser can be expressed in several different ways:</a:t>
            </a:r>
          </a:p>
          <a:p>
            <a:pPr algn="l" rtl="0">
              <a:buNone/>
            </a:pPr>
            <a:r>
              <a:rPr lang="en-US" dirty="0" smtClean="0"/>
              <a:t>(1) as the ratio of the actual enthalpy change to the isentropic enthalpy change;</a:t>
            </a:r>
          </a:p>
          <a:p>
            <a:pPr algn="l" rtl="0">
              <a:buNone/>
            </a:pPr>
            <a:r>
              <a:rPr lang="en-US" dirty="0" smtClean="0"/>
              <a:t>(2) as the ratio of an actual pressure rise coefficient to an ideal pressure rise coefficient.</a:t>
            </a:r>
          </a:p>
          <a:p>
            <a:pPr algn="l" rtl="0">
              <a:buNone/>
            </a:pPr>
            <a:r>
              <a:rPr lang="en-US" dirty="0" smtClean="0"/>
              <a:t>For steady and adiabatic flow in stationary passages, h</a:t>
            </a:r>
            <a:r>
              <a:rPr lang="en-US" baseline="-25000" dirty="0" smtClean="0"/>
              <a:t>01 </a:t>
            </a:r>
            <a:r>
              <a:rPr lang="en-US" dirty="0" smtClean="0"/>
              <a:t>=h</a:t>
            </a:r>
            <a:r>
              <a:rPr lang="en-US" baseline="-25000" dirty="0" smtClean="0"/>
              <a:t>02</a:t>
            </a:r>
            <a:endParaRPr lang="en-US" dirty="0" smtClean="0"/>
          </a:p>
          <a:p>
            <a:pPr algn="l">
              <a:buNone/>
            </a:pPr>
            <a:endParaRPr lang="ar-SA"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lstStyle/>
          <a:p>
            <a:pPr algn="l">
              <a:buNone/>
            </a:pPr>
            <a:r>
              <a:rPr lang="en-US" dirty="0" smtClean="0"/>
              <a:t>Therefore</a:t>
            </a:r>
          </a:p>
          <a:p>
            <a:pPr algn="l">
              <a:buNone/>
            </a:pPr>
            <a:endParaRPr lang="en-US" dirty="0" smtClean="0"/>
          </a:p>
          <a:p>
            <a:pPr algn="l">
              <a:buNone/>
            </a:pPr>
            <a:endParaRPr lang="en-US" dirty="0" smtClean="0"/>
          </a:p>
          <a:p>
            <a:pPr algn="l">
              <a:buNone/>
            </a:pPr>
            <a:r>
              <a:rPr lang="en-US" dirty="0" smtClean="0"/>
              <a:t>For the equivalent reversible adiabatic process from state point 1 to state point 2</a:t>
            </a:r>
          </a:p>
          <a:p>
            <a:pPr algn="l">
              <a:buNone/>
            </a:pPr>
            <a:endParaRPr lang="en-US" dirty="0" smtClean="0"/>
          </a:p>
          <a:p>
            <a:pPr algn="l">
              <a:buNone/>
            </a:pPr>
            <a:endParaRPr lang="en-US" dirty="0" smtClean="0"/>
          </a:p>
          <a:p>
            <a:pPr algn="l">
              <a:buNone/>
            </a:pPr>
            <a:endParaRPr lang="ar-SA" dirty="0"/>
          </a:p>
        </p:txBody>
      </p:sp>
      <p:sp>
        <p:nvSpPr>
          <p:cNvPr id="1914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9148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95600" y="2362200"/>
            <a:ext cx="2026920" cy="533400"/>
          </a:xfrm>
          <a:prstGeom prst="rect">
            <a:avLst/>
          </a:prstGeom>
          <a:noFill/>
        </p:spPr>
      </p:pic>
      <p:sp>
        <p:nvSpPr>
          <p:cNvPr id="191491"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9149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9149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00400" y="4419600"/>
            <a:ext cx="2788920" cy="685800"/>
          </a:xfrm>
          <a:prstGeom prst="rect">
            <a:avLst/>
          </a:prstGeom>
          <a:noFill/>
        </p:spPr>
      </p:pic>
      <p:sp>
        <p:nvSpPr>
          <p:cNvPr id="191494" name="Rectangle 6"/>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normAutofit fontScale="25000" lnSpcReduction="20000"/>
          </a:bodyPr>
          <a:lstStyle/>
          <a:p>
            <a:pPr algn="l">
              <a:buNone/>
            </a:pPr>
            <a:r>
              <a:rPr lang="en-US" sz="12800" dirty="0" smtClean="0"/>
              <a:t>A </a:t>
            </a:r>
            <a:r>
              <a:rPr lang="en-US" sz="12800" i="1" dirty="0" smtClean="0"/>
              <a:t>diffuser efficiency</a:t>
            </a:r>
            <a:r>
              <a:rPr lang="en-US" sz="12800" dirty="0" smtClean="0"/>
              <a:t>, also called the </a:t>
            </a:r>
            <a:r>
              <a:rPr lang="en-US" sz="12800" i="1" dirty="0" smtClean="0"/>
              <a:t>diffuser </a:t>
            </a:r>
          </a:p>
          <a:p>
            <a:pPr algn="l">
              <a:buNone/>
            </a:pPr>
            <a:r>
              <a:rPr lang="en-US" sz="12800" i="1" dirty="0" smtClean="0"/>
              <a:t>effectiveness</a:t>
            </a:r>
            <a:r>
              <a:rPr lang="en-US" sz="12800" dirty="0" smtClean="0"/>
              <a:t>, can be defined as,</a:t>
            </a:r>
          </a:p>
          <a:p>
            <a:pPr algn="l">
              <a:buNone/>
            </a:pPr>
            <a:endParaRPr lang="en-US" sz="12800" dirty="0" smtClean="0"/>
          </a:p>
          <a:p>
            <a:pPr algn="l">
              <a:buNone/>
            </a:pPr>
            <a:endParaRPr lang="en-US" sz="12800" dirty="0" smtClean="0"/>
          </a:p>
          <a:p>
            <a:pPr algn="l">
              <a:buNone/>
            </a:pPr>
            <a:endParaRPr lang="en-US" sz="12800" dirty="0" smtClean="0"/>
          </a:p>
          <a:p>
            <a:pPr algn="l">
              <a:buNone/>
            </a:pPr>
            <a:r>
              <a:rPr lang="en-US" sz="12800" dirty="0" smtClean="0"/>
              <a:t>In a low speed flow the density can be </a:t>
            </a:r>
          </a:p>
          <a:p>
            <a:pPr algn="l">
              <a:buNone/>
            </a:pPr>
            <a:r>
              <a:rPr lang="en-US" sz="12800" dirty="0" smtClean="0"/>
              <a:t>considered nearly </a:t>
            </a:r>
            <a:r>
              <a:rPr lang="en-US" sz="12800" dirty="0" err="1" smtClean="0"/>
              <a:t>constant</a:t>
            </a:r>
            <a:r>
              <a:rPr lang="en-US" sz="2800" dirty="0" err="1" smtClean="0"/>
              <a:t>t</a:t>
            </a:r>
            <a:r>
              <a:rPr lang="en-US" sz="2800" dirty="0" smtClean="0"/>
              <a:t>.</a:t>
            </a:r>
          </a:p>
          <a:p>
            <a:pPr algn="l">
              <a:buNone/>
            </a:pPr>
            <a:endParaRPr lang="en-US" sz="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endParaRPr lang="en-US" sz="12800" dirty="0" smtClean="0"/>
          </a:p>
          <a:p>
            <a:pPr algn="l">
              <a:buNone/>
            </a:pPr>
            <a:r>
              <a:rPr lang="en-US" dirty="0" smtClean="0"/>
              <a:t>.</a:t>
            </a:r>
          </a:p>
          <a:p>
            <a:pPr algn="l">
              <a:buNone/>
            </a:pPr>
            <a:endParaRPr lang="en-US" dirty="0" smtClean="0"/>
          </a:p>
          <a:p>
            <a:pPr algn="l">
              <a:buNone/>
            </a:pPr>
            <a:endParaRPr lang="en-US" dirty="0" smtClean="0"/>
          </a:p>
          <a:p>
            <a:pPr algn="l" rtl="0">
              <a:buNone/>
            </a:pPr>
            <a:endParaRPr lang="en-US" dirty="0" smtClean="0"/>
          </a:p>
          <a:p>
            <a:pPr algn="l" rtl="0">
              <a:buNone/>
            </a:pPr>
            <a:r>
              <a:rPr lang="en-US" dirty="0" smtClean="0"/>
              <a:t> </a:t>
            </a:r>
          </a:p>
          <a:p>
            <a:pPr algn="l">
              <a:buNone/>
            </a:pPr>
            <a:endParaRPr lang="ar-SA" dirty="0"/>
          </a:p>
        </p:txBody>
      </p:sp>
      <p:sp>
        <p:nvSpPr>
          <p:cNvPr id="1996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9968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62200" y="2971800"/>
            <a:ext cx="2541917" cy="609600"/>
          </a:xfrm>
          <a:prstGeom prst="rect">
            <a:avLst/>
          </a:prstGeom>
          <a:noFill/>
        </p:spPr>
      </p:pic>
      <p:sp>
        <p:nvSpPr>
          <p:cNvPr id="199683" name="Rectangle 3"/>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996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99684"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00400" y="5257800"/>
            <a:ext cx="2057400" cy="621362"/>
          </a:xfrm>
          <a:prstGeom prst="rect">
            <a:avLst/>
          </a:prstGeom>
          <a:noFill/>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lstStyle/>
          <a:p>
            <a:pPr algn="l">
              <a:buNone/>
            </a:pPr>
            <a:r>
              <a:rPr lang="en-US" dirty="0" smtClean="0"/>
              <a:t>Or</a:t>
            </a:r>
          </a:p>
          <a:p>
            <a:pPr algn="l">
              <a:buNone/>
            </a:pPr>
            <a:endParaRPr lang="en-US" dirty="0" smtClean="0"/>
          </a:p>
          <a:p>
            <a:pPr algn="l">
              <a:buNone/>
            </a:pPr>
            <a:endParaRPr lang="en-US" dirty="0" smtClean="0"/>
          </a:p>
          <a:p>
            <a:pPr algn="l">
              <a:buNone/>
            </a:pPr>
            <a:r>
              <a:rPr lang="en-US" dirty="0" smtClean="0"/>
              <a:t>Therefore diffuser efficiency can be written as</a:t>
            </a:r>
          </a:p>
          <a:p>
            <a:pPr algn="l">
              <a:buNone/>
            </a:pPr>
            <a:endParaRPr lang="ar-SA" dirty="0"/>
          </a:p>
        </p:txBody>
      </p:sp>
      <p:sp>
        <p:nvSpPr>
          <p:cNvPr id="2017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17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5200" y="2057400"/>
            <a:ext cx="1905000" cy="765000"/>
          </a:xfrm>
          <a:prstGeom prst="rect">
            <a:avLst/>
          </a:prstGeom>
          <a:noFill/>
        </p:spPr>
      </p:pic>
      <p:sp>
        <p:nvSpPr>
          <p:cNvPr id="201731" name="Rectangle 3"/>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017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1732"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810000" y="4419600"/>
            <a:ext cx="2362200" cy="1062197"/>
          </a:xfrm>
          <a:prstGeom prst="rect">
            <a:avLst/>
          </a:prstGeom>
          <a:noFill/>
        </p:spPr>
      </p:pic>
      <p:sp>
        <p:nvSpPr>
          <p:cNvPr id="201734" name="Rectangle 6"/>
          <p:cNvSpPr>
            <a:spLocks noChangeArrowheads="1"/>
          </p:cNvSpPr>
          <p:nvPr/>
        </p:nvSpPr>
        <p:spPr bwMode="auto">
          <a:xfrm>
            <a:off x="0" y="1095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normAutofit/>
          </a:bodyPr>
          <a:lstStyle/>
          <a:p>
            <a:pPr algn="l" rtl="0">
              <a:buNone/>
            </a:pPr>
            <a:r>
              <a:rPr lang="en-US" b="1" dirty="0" smtClean="0"/>
              <a:t>Diffuser performance</a:t>
            </a:r>
            <a:endParaRPr lang="en-US" dirty="0" smtClean="0"/>
          </a:p>
          <a:p>
            <a:pPr algn="l" rtl="0">
              <a:buNone/>
            </a:pPr>
            <a:r>
              <a:rPr lang="en-US" dirty="0" smtClean="0"/>
              <a:t>A </a:t>
            </a:r>
            <a:r>
              <a:rPr lang="en-US" i="1" dirty="0" smtClean="0"/>
              <a:t>pressure rise coefficient </a:t>
            </a:r>
            <a:r>
              <a:rPr lang="en-US" dirty="0" smtClean="0"/>
              <a:t>Cp can be defined</a:t>
            </a:r>
          </a:p>
          <a:p>
            <a:pPr algn="l" rtl="0">
              <a:buNone/>
            </a:pPr>
            <a:endParaRPr lang="en-US" dirty="0" smtClean="0"/>
          </a:p>
          <a:p>
            <a:pPr algn="l" rtl="0">
              <a:buNone/>
            </a:pPr>
            <a:endParaRPr lang="en-US" dirty="0" smtClean="0"/>
          </a:p>
          <a:p>
            <a:pPr algn="l" rtl="0">
              <a:buNone/>
            </a:pPr>
            <a:r>
              <a:rPr lang="en-US" dirty="0" smtClean="0"/>
              <a:t>For an </a:t>
            </a:r>
            <a:r>
              <a:rPr lang="en-US" i="1" dirty="0" smtClean="0"/>
              <a:t>incompressible </a:t>
            </a:r>
            <a:r>
              <a:rPr lang="en-US" dirty="0" smtClean="0"/>
              <a:t>flow through the diffuser</a:t>
            </a:r>
          </a:p>
          <a:p>
            <a:pPr algn="l" rtl="0">
              <a:buNone/>
            </a:pPr>
            <a:endParaRPr lang="en-US" dirty="0" smtClean="0"/>
          </a:p>
          <a:p>
            <a:pPr algn="l" rtl="0">
              <a:buNone/>
            </a:pPr>
            <a:r>
              <a:rPr lang="en-US" sz="4000" dirty="0" smtClean="0"/>
              <a:t>Where AR is aspect ratio or area ratio.</a:t>
            </a:r>
          </a:p>
          <a:p>
            <a:pPr algn="l">
              <a:buNone/>
            </a:pPr>
            <a:endParaRPr lang="ar-SA" dirty="0"/>
          </a:p>
        </p:txBody>
      </p:sp>
      <p:sp>
        <p:nvSpPr>
          <p:cNvPr id="2037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37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52800" y="3048000"/>
            <a:ext cx="1981200" cy="843064"/>
          </a:xfrm>
          <a:prstGeom prst="rect">
            <a:avLst/>
          </a:prstGeom>
          <a:noFill/>
        </p:spPr>
      </p:pic>
      <p:sp>
        <p:nvSpPr>
          <p:cNvPr id="203779" name="Rectangle 3"/>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0378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378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3782"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5200" y="4652962"/>
            <a:ext cx="1190625" cy="533400"/>
          </a:xfrm>
          <a:prstGeom prst="rect">
            <a:avLst/>
          </a:prstGeom>
          <a:noFill/>
        </p:spPr>
      </p:pic>
      <p:sp>
        <p:nvSpPr>
          <p:cNvPr id="203784" name="Rectangle 8"/>
          <p:cNvSpPr>
            <a:spLocks noChangeArrowheads="1"/>
          </p:cNvSpPr>
          <p:nvPr/>
        </p:nvSpPr>
        <p:spPr bwMode="auto">
          <a:xfrm>
            <a:off x="0" y="990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Diffuser Efficiency</a:t>
            </a:r>
            <a:endParaRPr lang="ar-SA" dirty="0"/>
          </a:p>
        </p:txBody>
      </p:sp>
      <p:sp>
        <p:nvSpPr>
          <p:cNvPr id="3" name="Content Placeholder 2"/>
          <p:cNvSpPr>
            <a:spLocks noGrp="1"/>
          </p:cNvSpPr>
          <p:nvPr>
            <p:ph idx="1"/>
          </p:nvPr>
        </p:nvSpPr>
        <p:spPr/>
        <p:txBody>
          <a:bodyPr/>
          <a:lstStyle/>
          <a:p>
            <a:pPr algn="l">
              <a:buNone/>
            </a:pPr>
            <a:r>
              <a:rPr lang="en-US" dirty="0" smtClean="0"/>
              <a:t>Ideal pressure rise coefficient is</a:t>
            </a:r>
          </a:p>
          <a:p>
            <a:pPr algn="l">
              <a:buNone/>
            </a:pPr>
            <a:endParaRPr lang="en-US" dirty="0" smtClean="0"/>
          </a:p>
          <a:p>
            <a:pPr algn="l">
              <a:buNone/>
            </a:pPr>
            <a:endParaRPr lang="en-US" dirty="0" smtClean="0"/>
          </a:p>
          <a:p>
            <a:pPr algn="l">
              <a:buNone/>
            </a:pPr>
            <a:r>
              <a:rPr lang="en-US" dirty="0" smtClean="0"/>
              <a:t>Diffuser efficiency or the </a:t>
            </a:r>
            <a:r>
              <a:rPr lang="en-US" i="1" dirty="0" smtClean="0"/>
              <a:t>diffuser effectiveness</a:t>
            </a:r>
          </a:p>
          <a:p>
            <a:pPr algn="l">
              <a:buNone/>
            </a:pPr>
            <a:endParaRPr lang="en-US" i="1" dirty="0" smtClean="0"/>
          </a:p>
          <a:p>
            <a:pPr algn="l">
              <a:buNone/>
            </a:pPr>
            <a:r>
              <a:rPr lang="en-US" dirty="0" smtClean="0"/>
              <a:t>Total pressure recovery factor is given as</a:t>
            </a:r>
          </a:p>
          <a:p>
            <a:pPr algn="l">
              <a:buNone/>
            </a:pPr>
            <a:endParaRPr lang="en-US" dirty="0" smtClean="0"/>
          </a:p>
          <a:p>
            <a:pPr algn="l">
              <a:buNone/>
            </a:pPr>
            <a:endParaRPr lang="en-US" dirty="0" smtClean="0"/>
          </a:p>
          <a:p>
            <a:pPr algn="l">
              <a:buNone/>
            </a:pPr>
            <a:endParaRPr lang="en-US" i="1" dirty="0" smtClean="0"/>
          </a:p>
          <a:p>
            <a:pPr algn="l">
              <a:buNone/>
            </a:pPr>
            <a:endParaRPr lang="en-US" i="1" dirty="0" smtClean="0"/>
          </a:p>
          <a:p>
            <a:pPr algn="l">
              <a:buNone/>
            </a:pPr>
            <a:endParaRPr lang="en-US" dirty="0" smtClean="0"/>
          </a:p>
          <a:p>
            <a:pPr algn="l">
              <a:buNone/>
            </a:pPr>
            <a:endParaRPr lang="en-US" dirty="0" smtClean="0"/>
          </a:p>
          <a:p>
            <a:pPr algn="l">
              <a:buNone/>
            </a:pPr>
            <a:endParaRPr lang="ar-SA" dirty="0"/>
          </a:p>
        </p:txBody>
      </p:sp>
      <p:sp>
        <p:nvSpPr>
          <p:cNvPr id="2058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58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58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67000" y="2438400"/>
            <a:ext cx="2716569" cy="619125"/>
          </a:xfrm>
          <a:prstGeom prst="rect">
            <a:avLst/>
          </a:prstGeom>
          <a:noFill/>
        </p:spPr>
      </p:pic>
      <p:sp>
        <p:nvSpPr>
          <p:cNvPr id="2058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58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76600" y="3886200"/>
            <a:ext cx="1214535" cy="838200"/>
          </a:xfrm>
          <a:prstGeom prst="rect">
            <a:avLst/>
          </a:prstGeom>
          <a:noFill/>
        </p:spPr>
      </p:pic>
      <p:sp>
        <p:nvSpPr>
          <p:cNvPr id="205831" name="Rectangle 7"/>
          <p:cNvSpPr>
            <a:spLocks noChangeArrowheads="1"/>
          </p:cNvSpPr>
          <p:nvPr/>
        </p:nvSpPr>
        <p:spPr bwMode="auto">
          <a:xfrm>
            <a:off x="0" y="923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058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205832"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200400" y="5257800"/>
            <a:ext cx="1295400" cy="59322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solidFill>
                  <a:schemeClr val="accent2">
                    <a:lumMod val="75000"/>
                  </a:schemeClr>
                </a:solidFill>
              </a:rPr>
              <a:t>The Steady Flow Energy Equation</a:t>
            </a:r>
            <a:r>
              <a:rPr lang="en-US" dirty="0" smtClean="0"/>
              <a:t/>
            </a:r>
            <a:br>
              <a:rPr lang="en-US" dirty="0" smtClean="0"/>
            </a:br>
            <a:endParaRPr lang="ar-SA" dirty="0"/>
          </a:p>
        </p:txBody>
      </p:sp>
      <p:sp>
        <p:nvSpPr>
          <p:cNvPr id="3" name="Content Placeholder 2"/>
          <p:cNvSpPr>
            <a:spLocks noGrp="1"/>
          </p:cNvSpPr>
          <p:nvPr>
            <p:ph idx="1"/>
          </p:nvPr>
        </p:nvSpPr>
        <p:spPr/>
        <p:txBody>
          <a:bodyPr>
            <a:normAutofit fontScale="92500"/>
          </a:bodyPr>
          <a:lstStyle/>
          <a:p>
            <a:pPr algn="l">
              <a:buNone/>
            </a:pPr>
            <a:r>
              <a:rPr lang="en-US" sz="3500" dirty="0" smtClean="0">
                <a:solidFill>
                  <a:schemeClr val="accent3">
                    <a:lumMod val="50000"/>
                  </a:schemeClr>
                </a:solidFill>
              </a:rPr>
              <a:t>First law of thermodynamics is applied to the steady flow of fluid through a control volume so that the steady flow energy equation is obtained. Energy is transferred from the fluid to the blades of the turbomachine, positive work being done (via the shaft) at the rate W. In the general case positive heat transfer takes place </a:t>
            </a:r>
            <a:r>
              <a:rPr lang="en-US" sz="3500" i="1" dirty="0" smtClean="0">
                <a:solidFill>
                  <a:schemeClr val="accent3">
                    <a:lumMod val="50000"/>
                  </a:schemeClr>
                </a:solidFill>
              </a:rPr>
              <a:t>from </a:t>
            </a:r>
            <a:r>
              <a:rPr lang="en-US" sz="3500" dirty="0" smtClean="0">
                <a:solidFill>
                  <a:schemeClr val="accent3">
                    <a:lumMod val="50000"/>
                  </a:schemeClr>
                </a:solidFill>
              </a:rPr>
              <a:t>the surroundings </a:t>
            </a:r>
            <a:r>
              <a:rPr lang="en-US" sz="3500" i="1" dirty="0" smtClean="0">
                <a:solidFill>
                  <a:schemeClr val="accent3">
                    <a:lumMod val="50000"/>
                  </a:schemeClr>
                </a:solidFill>
              </a:rPr>
              <a:t>to </a:t>
            </a:r>
            <a:r>
              <a:rPr lang="en-US" sz="3500" dirty="0" smtClean="0">
                <a:solidFill>
                  <a:schemeClr val="accent3">
                    <a:lumMod val="50000"/>
                  </a:schemeClr>
                </a:solidFill>
              </a:rPr>
              <a:t>the control volume.</a:t>
            </a:r>
            <a:r>
              <a:rPr lang="en-US" dirty="0" smtClean="0"/>
              <a:t> </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3317</Words>
  <Application>Microsoft Office PowerPoint</Application>
  <PresentationFormat>On-screen Show (4:3)</PresentationFormat>
  <Paragraphs>528</Paragraphs>
  <Slides>88</Slides>
  <Notes>84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0" baseType="lpstr">
      <vt:lpstr>Office Theme</vt:lpstr>
      <vt:lpstr>Equation</vt:lpstr>
      <vt:lpstr>CHAPTER 2</vt:lpstr>
      <vt:lpstr>BASIC LAWS</vt:lpstr>
      <vt:lpstr>The Equation of Continuity </vt:lpstr>
      <vt:lpstr>The Equation of Continuity</vt:lpstr>
      <vt:lpstr>The Equation of Continuity</vt:lpstr>
      <vt:lpstr>The First Law of Thermodynamics [Internal Energy]</vt:lpstr>
      <vt:lpstr>The First Law of Thermodynamics [Internal Energy]</vt:lpstr>
      <vt:lpstr>Steady Flow Energy Equation </vt:lpstr>
      <vt:lpstr> The Steady Flow Energy Equation </vt:lpstr>
      <vt:lpstr> The Steady Flow Energy Equation </vt:lpstr>
      <vt:lpstr>The Steady Flow Energy Equation</vt:lpstr>
      <vt:lpstr>The Steady Flow Energy Equation</vt:lpstr>
      <vt:lpstr>The Steady Flow Energy Equation</vt:lpstr>
      <vt:lpstr>Momentum Equation  Newton’s Second Law of Motion</vt:lpstr>
      <vt:lpstr>Momentum Equation  Newton’s Second Law of Motion</vt:lpstr>
      <vt:lpstr>Momentum Equation  Newton’s Second Law of Motio</vt:lpstr>
      <vt:lpstr> Euler’s Equation of Motion </vt:lpstr>
      <vt:lpstr>Euler’s Equation</vt:lpstr>
      <vt:lpstr> Bernoulli’s Equation </vt:lpstr>
      <vt:lpstr>Bernoulli’s Equation</vt:lpstr>
      <vt:lpstr>Bernoulli’s Equation</vt:lpstr>
      <vt:lpstr>Bernoulli’s Equation</vt:lpstr>
      <vt:lpstr>Bernoulli’s Equation</vt:lpstr>
      <vt:lpstr>Bernoulli’s Equation</vt:lpstr>
      <vt:lpstr>Bernoulli’s Equation</vt:lpstr>
      <vt:lpstr>  Moment of Momentum  </vt:lpstr>
      <vt:lpstr>Moment of Momentum</vt:lpstr>
      <vt:lpstr>Moment of Momentum  </vt:lpstr>
      <vt:lpstr>Moment of Momentum</vt:lpstr>
      <vt:lpstr>Moment of Momentum</vt:lpstr>
      <vt:lpstr>Moment of Momentum</vt:lpstr>
      <vt:lpstr>Euler’s Pump Equation </vt:lpstr>
      <vt:lpstr>Euler’s Pump Equation</vt:lpstr>
      <vt:lpstr>Euler’s Turbine Equation</vt:lpstr>
      <vt:lpstr>Rothalpy</vt:lpstr>
      <vt:lpstr>Rothalpy</vt:lpstr>
      <vt:lpstr>Rothalpy</vt:lpstr>
      <vt:lpstr>Rothalpy</vt:lpstr>
      <vt:lpstr>Second Law of Thermodynamics </vt:lpstr>
      <vt:lpstr>Second Law of Thermodynamics </vt:lpstr>
      <vt:lpstr>Second Law of Thermodynamics </vt:lpstr>
      <vt:lpstr>Second Law of Thermodynamics </vt:lpstr>
      <vt:lpstr>Second Law of Thermodynamics </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Efficiency</vt:lpstr>
      <vt:lpstr>Small Stage or Polytropic Efficiency </vt:lpstr>
      <vt:lpstr>Small Stage or Polytropic Efficiency </vt:lpstr>
      <vt:lpstr>Small Stage or Polytropic Efficiency</vt:lpstr>
      <vt:lpstr>Small Stage or Polytropic Efficiency</vt:lpstr>
      <vt:lpstr>Small Stage or Polytropic Efficiency</vt:lpstr>
      <vt:lpstr>Small Stage or Polytropic Efficiency</vt:lpstr>
      <vt:lpstr>Small Stage or Polytropic Efficiency</vt:lpstr>
      <vt:lpstr>Small Stage or Polytropic Efficiency</vt:lpstr>
      <vt:lpstr>Reheat Factor </vt:lpstr>
      <vt:lpstr>Reheat Factor</vt:lpstr>
      <vt:lpstr>Nozzle Efficiency</vt:lpstr>
      <vt:lpstr>Nozzle Efficiency</vt:lpstr>
      <vt:lpstr>Nozzle Efficiency</vt:lpstr>
      <vt:lpstr>Nozzle Efficiency</vt:lpstr>
      <vt:lpstr>Diffuser Efficiency</vt:lpstr>
      <vt:lpstr>Diffuser Efficiency</vt:lpstr>
      <vt:lpstr>Diffuser Efficiency</vt:lpstr>
      <vt:lpstr>Diffuser Efficiency</vt:lpstr>
      <vt:lpstr>Diffuser Efficiency</vt:lpstr>
      <vt:lpstr>Diffuser Efficiency</vt:lpstr>
      <vt:lpstr>Diffuser Efficiency</vt:lpstr>
      <vt:lpstr>Diffuser Efficiency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TOSHIBA</dc:creator>
  <cp:lastModifiedBy>Basharat Saleem</cp:lastModifiedBy>
  <cp:revision>48</cp:revision>
  <dcterms:created xsi:type="dcterms:W3CDTF">2010-08-15T07:11:50Z</dcterms:created>
  <dcterms:modified xsi:type="dcterms:W3CDTF">2014-02-05T13:23:35Z</dcterms:modified>
</cp:coreProperties>
</file>