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24"/>
  </p:notesMasterIdLst>
  <p:handoutMasterIdLst>
    <p:handoutMasterId r:id="rId25"/>
  </p:handoutMasterIdLst>
  <p:sldIdLst>
    <p:sldId id="454" r:id="rId2"/>
    <p:sldId id="455" r:id="rId3"/>
    <p:sldId id="456" r:id="rId4"/>
    <p:sldId id="457" r:id="rId5"/>
    <p:sldId id="458" r:id="rId6"/>
    <p:sldId id="459" r:id="rId7"/>
    <p:sldId id="460" r:id="rId8"/>
    <p:sldId id="461" r:id="rId9"/>
    <p:sldId id="464" r:id="rId10"/>
    <p:sldId id="465" r:id="rId11"/>
    <p:sldId id="466" r:id="rId12"/>
    <p:sldId id="467" r:id="rId13"/>
    <p:sldId id="468" r:id="rId14"/>
    <p:sldId id="472" r:id="rId15"/>
    <p:sldId id="477" r:id="rId16"/>
    <p:sldId id="469" r:id="rId17"/>
    <p:sldId id="475" r:id="rId18"/>
    <p:sldId id="476" r:id="rId19"/>
    <p:sldId id="470" r:id="rId20"/>
    <p:sldId id="471" r:id="rId21"/>
    <p:sldId id="473" r:id="rId22"/>
    <p:sldId id="474" r:id="rId23"/>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AdvertisingMedium"/>
        <a:cs typeface="AdvertisingMedium"/>
      </a:defRPr>
    </a:lvl1pPr>
    <a:lvl2pPr marL="457200" algn="r" rtl="1" fontAlgn="base">
      <a:spcBef>
        <a:spcPct val="0"/>
      </a:spcBef>
      <a:spcAft>
        <a:spcPct val="0"/>
      </a:spcAft>
      <a:defRPr kern="1200">
        <a:solidFill>
          <a:schemeClr val="tx1"/>
        </a:solidFill>
        <a:latin typeface="Arial" pitchFamily="34" charset="0"/>
        <a:ea typeface="AdvertisingMedium"/>
        <a:cs typeface="AdvertisingMedium"/>
      </a:defRPr>
    </a:lvl2pPr>
    <a:lvl3pPr marL="914400" algn="r" rtl="1" fontAlgn="base">
      <a:spcBef>
        <a:spcPct val="0"/>
      </a:spcBef>
      <a:spcAft>
        <a:spcPct val="0"/>
      </a:spcAft>
      <a:defRPr kern="1200">
        <a:solidFill>
          <a:schemeClr val="tx1"/>
        </a:solidFill>
        <a:latin typeface="Arial" pitchFamily="34" charset="0"/>
        <a:ea typeface="AdvertisingMedium"/>
        <a:cs typeface="AdvertisingMedium"/>
      </a:defRPr>
    </a:lvl3pPr>
    <a:lvl4pPr marL="1371600" algn="r" rtl="1" fontAlgn="base">
      <a:spcBef>
        <a:spcPct val="0"/>
      </a:spcBef>
      <a:spcAft>
        <a:spcPct val="0"/>
      </a:spcAft>
      <a:defRPr kern="1200">
        <a:solidFill>
          <a:schemeClr val="tx1"/>
        </a:solidFill>
        <a:latin typeface="Arial" pitchFamily="34" charset="0"/>
        <a:ea typeface="AdvertisingMedium"/>
        <a:cs typeface="AdvertisingMedium"/>
      </a:defRPr>
    </a:lvl4pPr>
    <a:lvl5pPr marL="1828800" algn="r" rtl="1" fontAlgn="base">
      <a:spcBef>
        <a:spcPct val="0"/>
      </a:spcBef>
      <a:spcAft>
        <a:spcPct val="0"/>
      </a:spcAft>
      <a:defRPr kern="1200">
        <a:solidFill>
          <a:schemeClr val="tx1"/>
        </a:solidFill>
        <a:latin typeface="Arial" pitchFamily="34" charset="0"/>
        <a:ea typeface="AdvertisingMedium"/>
        <a:cs typeface="AdvertisingMedium"/>
      </a:defRPr>
    </a:lvl5pPr>
    <a:lvl6pPr marL="2286000" algn="r" defTabSz="914400" rtl="1" eaLnBrk="1" latinLnBrk="0" hangingPunct="1">
      <a:defRPr kern="1200">
        <a:solidFill>
          <a:schemeClr val="tx1"/>
        </a:solidFill>
        <a:latin typeface="Arial" pitchFamily="34" charset="0"/>
        <a:ea typeface="AdvertisingMedium"/>
        <a:cs typeface="AdvertisingMedium"/>
      </a:defRPr>
    </a:lvl6pPr>
    <a:lvl7pPr marL="2743200" algn="r" defTabSz="914400" rtl="1" eaLnBrk="1" latinLnBrk="0" hangingPunct="1">
      <a:defRPr kern="1200">
        <a:solidFill>
          <a:schemeClr val="tx1"/>
        </a:solidFill>
        <a:latin typeface="Arial" pitchFamily="34" charset="0"/>
        <a:ea typeface="AdvertisingMedium"/>
        <a:cs typeface="AdvertisingMedium"/>
      </a:defRPr>
    </a:lvl7pPr>
    <a:lvl8pPr marL="3200400" algn="r" defTabSz="914400" rtl="1" eaLnBrk="1" latinLnBrk="0" hangingPunct="1">
      <a:defRPr kern="1200">
        <a:solidFill>
          <a:schemeClr val="tx1"/>
        </a:solidFill>
        <a:latin typeface="Arial" pitchFamily="34" charset="0"/>
        <a:ea typeface="AdvertisingMedium"/>
        <a:cs typeface="AdvertisingMedium"/>
      </a:defRPr>
    </a:lvl8pPr>
    <a:lvl9pPr marL="3657600" algn="r" defTabSz="914400" rtl="1" eaLnBrk="1" latinLnBrk="0" hangingPunct="1">
      <a:defRPr kern="1200">
        <a:solidFill>
          <a:schemeClr val="tx1"/>
        </a:solidFill>
        <a:latin typeface="Arial" pitchFamily="34" charset="0"/>
        <a:ea typeface="AdvertisingMedium"/>
        <a:cs typeface="AdvertisingMedium"/>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8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1" autoAdjust="0"/>
    <p:restoredTop sz="94660"/>
  </p:normalViewPr>
  <p:slideViewPr>
    <p:cSldViewPr>
      <p:cViewPr varScale="1">
        <p:scale>
          <a:sx n="108" d="100"/>
          <a:sy n="108" d="100"/>
        </p:scale>
        <p:origin x="17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90"/>
    </p:cViewPr>
  </p:sorterViewPr>
  <p:notesViewPr>
    <p:cSldViewPr>
      <p:cViewPr varScale="1">
        <p:scale>
          <a:sx n="67" d="100"/>
          <a:sy n="67" d="100"/>
        </p:scale>
        <p:origin x="-327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ea typeface="+mn-ea"/>
                <a:cs typeface="+mn-cs"/>
              </a:defRPr>
            </a:lvl1pPr>
          </a:lstStyle>
          <a:p>
            <a:pPr>
              <a:defRPr/>
            </a:pPr>
            <a:fld id="{78688A23-0498-4086-9E1E-1C2984F927B9}" type="datetimeFigureOut">
              <a:rPr lang="en-US"/>
              <a:pPr>
                <a:defRPr/>
              </a:pPr>
              <a:t>9/7/2019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ea typeface="+mn-ea"/>
                <a:cs typeface="+mn-cs"/>
              </a:defRPr>
            </a:lvl1pPr>
          </a:lstStyle>
          <a:p>
            <a:pPr>
              <a:defRPr/>
            </a:pPr>
            <a:fld id="{5BD95E56-9D7F-4398-AF51-28C5D12EABE3}" type="slidenum">
              <a:rPr lang="en-US"/>
              <a:pPr>
                <a:defRPr/>
              </a:pPr>
              <a:t>‹#›</a:t>
            </a:fld>
            <a:endParaRPr lang="en-US"/>
          </a:p>
        </p:txBody>
      </p:sp>
      <p:pic>
        <p:nvPicPr>
          <p:cNvPr id="225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8" y="8459788"/>
            <a:ext cx="2698751"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129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ea typeface="+mn-ea"/>
                <a:cs typeface="+mn-cs"/>
              </a:defRPr>
            </a:lvl1pPr>
          </a:lstStyle>
          <a:p>
            <a:pPr>
              <a:defRPr/>
            </a:pPr>
            <a:fld id="{6779291B-7810-4A58-BF3D-1202E8404B1B}" type="datetimeFigureOut">
              <a:rPr lang="en-US"/>
              <a:pPr>
                <a:defRPr/>
              </a:pPr>
              <a:t>9/7/2019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ea typeface="+mn-ea"/>
                <a:cs typeface="+mn-cs"/>
              </a:defRPr>
            </a:lvl1pPr>
          </a:lstStyle>
          <a:p>
            <a:pPr>
              <a:defRPr/>
            </a:pPr>
            <a:fld id="{EDE90BDF-543C-4446-88DB-52490BB1BC91}" type="slidenum">
              <a:rPr lang="en-US"/>
              <a:pPr>
                <a:defRPr/>
              </a:pPr>
              <a:t>‹#›</a:t>
            </a:fld>
            <a:endParaRPr lang="en-US"/>
          </a:p>
        </p:txBody>
      </p:sp>
    </p:spTree>
    <p:extLst>
      <p:ext uri="{BB962C8B-B14F-4D97-AF65-F5344CB8AC3E}">
        <p14:creationId xmlns:p14="http://schemas.microsoft.com/office/powerpoint/2010/main" val="1918648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Oval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8BB56ACC-2A25-4876-88A2-D2EC38C66C8A}" type="datetimeFigureOut">
              <a:rPr lang="en-US"/>
              <a:pPr>
                <a:defRPr/>
              </a:pPr>
              <a:t>9/7/2019</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A80710DC-908C-47C5-9E8A-DE94229D0A5A}" type="slidenum">
              <a:rPr lang="en-US"/>
              <a:pPr>
                <a:defRPr/>
              </a:pPr>
              <a:t>‹#›</a:t>
            </a:fld>
            <a:endParaRPr lang="en-US"/>
          </a:p>
        </p:txBody>
      </p:sp>
    </p:spTree>
    <p:extLst>
      <p:ext uri="{BB962C8B-B14F-4D97-AF65-F5344CB8AC3E}">
        <p14:creationId xmlns:p14="http://schemas.microsoft.com/office/powerpoint/2010/main" val="3906893734"/>
      </p:ext>
    </p:extLst>
  </p:cSld>
  <p:clrMapOvr>
    <a:masterClrMapping/>
  </p:clrMapOvr>
  <p:transition spd="med">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7AD5992F-0CBA-47FD-8818-A3F3FB707F15}" type="datetimeFigureOut">
              <a:rPr lang="en-US"/>
              <a:pPr>
                <a:defRPr/>
              </a:pPr>
              <a:t>9/7/2019</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7D1A9FB-ACB1-443A-9D2A-99AC5B31FAC5}" type="slidenum">
              <a:rPr lang="en-US"/>
              <a:pPr>
                <a:defRPr/>
              </a:pPr>
              <a:t>‹#›</a:t>
            </a:fld>
            <a:endParaRPr lang="en-US"/>
          </a:p>
        </p:txBody>
      </p:sp>
    </p:spTree>
    <p:extLst>
      <p:ext uri="{BB962C8B-B14F-4D97-AF65-F5344CB8AC3E}">
        <p14:creationId xmlns:p14="http://schemas.microsoft.com/office/powerpoint/2010/main" val="446034596"/>
      </p:ext>
    </p:extLst>
  </p:cSld>
  <p:clrMapOvr>
    <a:masterClrMapping/>
  </p:clrMapOvr>
  <p:transition spd="med">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A5739CCA-BCC6-4A91-BD45-2D24F0D9BC79}" type="datetimeFigureOut">
              <a:rPr lang="en-US"/>
              <a:pPr>
                <a:defRPr/>
              </a:pPr>
              <a:t>9/7/2019</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FB0907F-EC97-44A5-9193-4B73AC51DBD9}" type="slidenum">
              <a:rPr lang="en-US"/>
              <a:pPr>
                <a:defRPr/>
              </a:pPr>
              <a:t>‹#›</a:t>
            </a:fld>
            <a:endParaRPr lang="en-US"/>
          </a:p>
        </p:txBody>
      </p:sp>
    </p:spTree>
    <p:extLst>
      <p:ext uri="{BB962C8B-B14F-4D97-AF65-F5344CB8AC3E}">
        <p14:creationId xmlns:p14="http://schemas.microsoft.com/office/powerpoint/2010/main" val="2931657071"/>
      </p:ext>
    </p:extLst>
  </p:cSld>
  <p:clrMapOvr>
    <a:masterClrMapping/>
  </p:clrMapOvr>
  <p:transition spd="med">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0778ABD9-F3DF-453D-B1A2-EBC220D279BA}" type="datetimeFigureOut">
              <a:rPr lang="en-US"/>
              <a:pPr>
                <a:defRPr/>
              </a:pPr>
              <a:t>9/7/2019</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E205220-65B7-4C08-8FC9-709867A8BC20}" type="slidenum">
              <a:rPr lang="en-US"/>
              <a:pPr>
                <a:defRPr/>
              </a:pPr>
              <a:t>‹#›</a:t>
            </a:fld>
            <a:endParaRPr lang="en-US"/>
          </a:p>
        </p:txBody>
      </p:sp>
    </p:spTree>
    <p:extLst>
      <p:ext uri="{BB962C8B-B14F-4D97-AF65-F5344CB8AC3E}">
        <p14:creationId xmlns:p14="http://schemas.microsoft.com/office/powerpoint/2010/main" val="2781982610"/>
      </p:ext>
    </p:extLst>
  </p:cSld>
  <p:clrMapOvr>
    <a:masterClrMapping/>
  </p:clrMapOvr>
  <p:transition spd="med">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 name="Oval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F478CDEB-0043-47C9-BB8B-07950FE01A72}" type="datetimeFigureOut">
              <a:rPr lang="en-US"/>
              <a:pPr>
                <a:defRPr/>
              </a:pPr>
              <a:t>9/7/2019</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53BF2761-DC27-4369-BED7-6F4178CDB8EC}" type="slidenum">
              <a:rPr lang="en-US"/>
              <a:pPr>
                <a:defRPr/>
              </a:pPr>
              <a:t>‹#›</a:t>
            </a:fld>
            <a:endParaRPr lang="en-US"/>
          </a:p>
        </p:txBody>
      </p:sp>
    </p:spTree>
    <p:extLst>
      <p:ext uri="{BB962C8B-B14F-4D97-AF65-F5344CB8AC3E}">
        <p14:creationId xmlns:p14="http://schemas.microsoft.com/office/powerpoint/2010/main" val="3904431255"/>
      </p:ext>
    </p:extLst>
  </p:cSld>
  <p:clrMapOvr>
    <a:masterClrMapping/>
  </p:clrMapOvr>
  <p:transition spd="med">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81ACD220-E16F-404F-BC6A-23850F886E77}" type="datetimeFigureOut">
              <a:rPr lang="en-US"/>
              <a:pPr>
                <a:defRPr/>
              </a:pPr>
              <a:t>9/7/2019</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FD626937-2DD9-4A61-BE2A-B0B37566D1E6}" type="slidenum">
              <a:rPr lang="en-US"/>
              <a:pPr>
                <a:defRPr/>
              </a:pPr>
              <a:t>‹#›</a:t>
            </a:fld>
            <a:endParaRPr lang="en-US"/>
          </a:p>
        </p:txBody>
      </p:sp>
    </p:spTree>
    <p:extLst>
      <p:ext uri="{BB962C8B-B14F-4D97-AF65-F5344CB8AC3E}">
        <p14:creationId xmlns:p14="http://schemas.microsoft.com/office/powerpoint/2010/main" val="2987839065"/>
      </p:ext>
    </p:extLst>
  </p:cSld>
  <p:clrMapOvr>
    <a:masterClrMapping/>
  </p:clrMapOvr>
  <p:transition spd="med">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FA8A408D-C1CD-4770-8BA9-7C6EDCB9CE1A}" type="datetimeFigureOut">
              <a:rPr lang="en-US"/>
              <a:pPr>
                <a:defRPr/>
              </a:pPr>
              <a:t>9/7/2019</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8ECDCD69-4CAE-4D24-8CFD-9F37520E7CD3}" type="slidenum">
              <a:rPr lang="en-US"/>
              <a:pPr>
                <a:defRPr/>
              </a:pPr>
              <a:t>‹#›</a:t>
            </a:fld>
            <a:endParaRPr lang="en-US"/>
          </a:p>
        </p:txBody>
      </p:sp>
    </p:spTree>
    <p:extLst>
      <p:ext uri="{BB962C8B-B14F-4D97-AF65-F5344CB8AC3E}">
        <p14:creationId xmlns:p14="http://schemas.microsoft.com/office/powerpoint/2010/main" val="276614482"/>
      </p:ext>
    </p:extLst>
  </p:cSld>
  <p:clrMapOvr>
    <a:masterClrMapping/>
  </p:clrMapOvr>
  <p:transition spd="med">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2D1D8F63-91B3-432E-8A3D-A4BF30A6C79D}" type="datetimeFigureOut">
              <a:rPr lang="en-US"/>
              <a:pPr>
                <a:defRPr/>
              </a:pPr>
              <a:t>9/7/2019</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DD7CBE0B-C103-4694-B838-F7A3FEDC5C9F}" type="slidenum">
              <a:rPr lang="en-US"/>
              <a:pPr>
                <a:defRPr/>
              </a:pPr>
              <a:t>‹#›</a:t>
            </a:fld>
            <a:endParaRPr lang="en-US"/>
          </a:p>
        </p:txBody>
      </p:sp>
    </p:spTree>
    <p:extLst>
      <p:ext uri="{BB962C8B-B14F-4D97-AF65-F5344CB8AC3E}">
        <p14:creationId xmlns:p14="http://schemas.microsoft.com/office/powerpoint/2010/main" val="1673062893"/>
      </p:ext>
    </p:extLst>
  </p:cSld>
  <p:clrMapOvr>
    <a:masterClrMapping/>
  </p:clrMapOvr>
  <p:transition spd="med">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Rectangle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143B0467-23F2-4D47-8EE2-361B6E73BD18}" type="datetimeFigureOut">
              <a:rPr lang="en-US"/>
              <a:pPr>
                <a:defRPr/>
              </a:pPr>
              <a:t>9/7/2019</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4F6F6A75-4F05-4624-8984-C136463F5893}" type="slidenum">
              <a:rPr lang="en-US"/>
              <a:pPr>
                <a:defRPr/>
              </a:pPr>
              <a:t>‹#›</a:t>
            </a:fld>
            <a:endParaRPr lang="en-US"/>
          </a:p>
        </p:txBody>
      </p:sp>
    </p:spTree>
    <p:extLst>
      <p:ext uri="{BB962C8B-B14F-4D97-AF65-F5344CB8AC3E}">
        <p14:creationId xmlns:p14="http://schemas.microsoft.com/office/powerpoint/2010/main" val="4149781495"/>
      </p:ext>
    </p:extLst>
  </p:cSld>
  <p:clrMapOvr>
    <a:masterClrMapping/>
  </p:clrMapOvr>
  <p:transition spd="med">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03CDCC8A-2099-45D9-B906-08D240DE65F5}" type="datetimeFigureOut">
              <a:rPr lang="en-US"/>
              <a:pPr>
                <a:defRPr/>
              </a:pPr>
              <a:t>9/7/2019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2665637-877F-49F5-8198-0B9F144C37EC}" type="slidenum">
              <a:rPr lang="en-US"/>
              <a:pPr>
                <a:defRPr/>
              </a:pPr>
              <a:t>‹#›</a:t>
            </a:fld>
            <a:endParaRPr lang="en-US"/>
          </a:p>
        </p:txBody>
      </p:sp>
    </p:spTree>
    <p:extLst>
      <p:ext uri="{BB962C8B-B14F-4D97-AF65-F5344CB8AC3E}">
        <p14:creationId xmlns:p14="http://schemas.microsoft.com/office/powerpoint/2010/main" val="1499150675"/>
      </p:ext>
    </p:extLst>
  </p:cSld>
  <p:clrMapOvr>
    <a:masterClrMapping/>
  </p:clrMapOvr>
  <p:transition spd="med">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gn="l" rtl="0">
              <a:lnSpc>
                <a:spcPts val="3000"/>
              </a:lnSpc>
              <a:spcBef>
                <a:spcPts val="600"/>
              </a:spcBef>
              <a:buClr>
                <a:schemeClr val="accent1"/>
              </a:buClr>
              <a:buSzPct val="80000"/>
              <a:buFont typeface="Wingdings 2"/>
              <a:buNone/>
              <a:defRPr/>
            </a:pPr>
            <a:endParaRPr lang="en-US" sz="3200">
              <a:latin typeface="+mn-lt"/>
              <a:ea typeface="+mn-ea"/>
              <a:cs typeface="+mn-cs"/>
            </a:endParaRPr>
          </a:p>
        </p:txBody>
      </p:sp>
      <p:sp>
        <p:nvSpPr>
          <p:cNvPr id="6" name="Flowchart: Process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Flowchart: Process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45AFF988-C763-4FF8-88A2-215BD1793B81}" type="datetimeFigureOut">
              <a:rPr lang="en-US"/>
              <a:pPr>
                <a:defRPr/>
              </a:pPr>
              <a:t>9/7/2019</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E850D6F5-2895-42BF-8C4D-3EECF3CFB704}" type="slidenum">
              <a:rPr lang="en-US"/>
              <a:pPr>
                <a:defRPr/>
              </a:pPr>
              <a:t>‹#›</a:t>
            </a:fld>
            <a:endParaRPr lang="en-US"/>
          </a:p>
        </p:txBody>
      </p:sp>
    </p:spTree>
    <p:extLst>
      <p:ext uri="{BB962C8B-B14F-4D97-AF65-F5344CB8AC3E}">
        <p14:creationId xmlns:p14="http://schemas.microsoft.com/office/powerpoint/2010/main" val="1078839232"/>
      </p:ext>
    </p:extLst>
  </p:cSld>
  <p:clrMapOvr>
    <a:masterClrMapping/>
  </p:clrMapOvr>
  <p:transition spd="med">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08C2E614-9FBE-4ADA-9760-87840EABCC65}" type="datetimeFigureOut">
              <a:rPr lang="en-US"/>
              <a:pPr>
                <a:defRPr/>
              </a:pPr>
              <a:t>9/7/2019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D7E08E90-77EF-47AE-8602-C19658302718}"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084" r:id="rId1"/>
    <p:sldLayoutId id="2147484079" r:id="rId2"/>
    <p:sldLayoutId id="2147484085" r:id="rId3"/>
    <p:sldLayoutId id="2147484080" r:id="rId4"/>
    <p:sldLayoutId id="2147484086" r:id="rId5"/>
    <p:sldLayoutId id="2147484081" r:id="rId6"/>
    <p:sldLayoutId id="2147484087" r:id="rId7"/>
    <p:sldLayoutId id="2147484088" r:id="rId8"/>
    <p:sldLayoutId id="2147484089" r:id="rId9"/>
    <p:sldLayoutId id="2147484082" r:id="rId10"/>
    <p:sldLayoutId id="2147484083" r:id="rId11"/>
  </p:sldLayoutIdLst>
  <p:transition spd="med">
    <p:comb dir="vert"/>
  </p:transition>
  <p:txStyles>
    <p:titleStyle>
      <a:lvl1pPr algn="l" rtl="1"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1" eaLnBrk="0" fontAlgn="base" hangingPunct="0">
        <a:spcBef>
          <a:spcPct val="0"/>
        </a:spcBef>
        <a:spcAft>
          <a:spcPct val="0"/>
        </a:spcAft>
        <a:defRPr sz="4300">
          <a:solidFill>
            <a:srgbClr val="572314"/>
          </a:solidFill>
          <a:latin typeface="Gill Sans MT" pitchFamily="34" charset="0"/>
        </a:defRPr>
      </a:lvl2pPr>
      <a:lvl3pPr algn="l" rtl="1" eaLnBrk="0" fontAlgn="base" hangingPunct="0">
        <a:spcBef>
          <a:spcPct val="0"/>
        </a:spcBef>
        <a:spcAft>
          <a:spcPct val="0"/>
        </a:spcAft>
        <a:defRPr sz="4300">
          <a:solidFill>
            <a:srgbClr val="572314"/>
          </a:solidFill>
          <a:latin typeface="Gill Sans MT" pitchFamily="34" charset="0"/>
        </a:defRPr>
      </a:lvl3pPr>
      <a:lvl4pPr algn="l" rtl="1" eaLnBrk="0" fontAlgn="base" hangingPunct="0">
        <a:spcBef>
          <a:spcPct val="0"/>
        </a:spcBef>
        <a:spcAft>
          <a:spcPct val="0"/>
        </a:spcAft>
        <a:defRPr sz="4300">
          <a:solidFill>
            <a:srgbClr val="572314"/>
          </a:solidFill>
          <a:latin typeface="Gill Sans MT" pitchFamily="34" charset="0"/>
        </a:defRPr>
      </a:lvl4pPr>
      <a:lvl5pPr algn="l" rtl="1" eaLnBrk="0" fontAlgn="base" hangingPunct="0">
        <a:spcBef>
          <a:spcPct val="0"/>
        </a:spcBef>
        <a:spcAft>
          <a:spcPct val="0"/>
        </a:spcAft>
        <a:defRPr sz="4300">
          <a:solidFill>
            <a:srgbClr val="572314"/>
          </a:solidFill>
          <a:latin typeface="Gill Sans MT" pitchFamily="34" charset="0"/>
        </a:defRPr>
      </a:lvl5pPr>
      <a:lvl6pPr marL="457200" algn="l" rtl="1" fontAlgn="base">
        <a:spcBef>
          <a:spcPct val="0"/>
        </a:spcBef>
        <a:spcAft>
          <a:spcPct val="0"/>
        </a:spcAft>
        <a:defRPr sz="4300">
          <a:solidFill>
            <a:srgbClr val="572314"/>
          </a:solidFill>
          <a:latin typeface="Gill Sans MT" pitchFamily="34" charset="0"/>
        </a:defRPr>
      </a:lvl6pPr>
      <a:lvl7pPr marL="914400" algn="l" rtl="1" fontAlgn="base">
        <a:spcBef>
          <a:spcPct val="0"/>
        </a:spcBef>
        <a:spcAft>
          <a:spcPct val="0"/>
        </a:spcAft>
        <a:defRPr sz="4300">
          <a:solidFill>
            <a:srgbClr val="572314"/>
          </a:solidFill>
          <a:latin typeface="Gill Sans MT" pitchFamily="34" charset="0"/>
        </a:defRPr>
      </a:lvl7pPr>
      <a:lvl8pPr marL="1371600" algn="l" rtl="1" fontAlgn="base">
        <a:spcBef>
          <a:spcPct val="0"/>
        </a:spcBef>
        <a:spcAft>
          <a:spcPct val="0"/>
        </a:spcAft>
        <a:defRPr sz="4300">
          <a:solidFill>
            <a:srgbClr val="572314"/>
          </a:solidFill>
          <a:latin typeface="Gill Sans MT" pitchFamily="34" charset="0"/>
        </a:defRPr>
      </a:lvl8pPr>
      <a:lvl9pPr marL="1828800" algn="l" rtl="1" fontAlgn="base">
        <a:spcBef>
          <a:spcPct val="0"/>
        </a:spcBef>
        <a:spcAft>
          <a:spcPct val="0"/>
        </a:spcAft>
        <a:defRPr sz="4300">
          <a:solidFill>
            <a:srgbClr val="572314"/>
          </a:solidFill>
          <a:latin typeface="Gill Sans MT" pitchFamily="34" charset="0"/>
        </a:defRPr>
      </a:lvl9pPr>
      <a:extLst/>
    </p:titleStyle>
    <p:bodyStyle>
      <a:lvl1pPr marL="365125" indent="-282575" algn="r" rtl="1"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r" rtl="1"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r" rtl="1"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r" rtl="1"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r" rtl="1"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48" y="0"/>
            <a:ext cx="9180000" cy="6858000"/>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itle 11"/>
          <p:cNvSpPr>
            <a:spLocks noGrp="1"/>
          </p:cNvSpPr>
          <p:nvPr>
            <p:ph type="ctrTitle"/>
          </p:nvPr>
        </p:nvSpPr>
        <p:spPr>
          <a:xfrm>
            <a:off x="456607" y="1095530"/>
            <a:ext cx="8237287" cy="1470025"/>
          </a:xfrm>
        </p:spPr>
        <p:txBody>
          <a:bodyPr>
            <a:noAutofit/>
          </a:bodyPr>
          <a:lstStyle/>
          <a:p>
            <a:pPr algn="ctr"/>
            <a:r>
              <a:rPr lang="en-US" sz="3200" b="1" dirty="0">
                <a:solidFill>
                  <a:schemeClr val="tx2">
                    <a:lumMod val="60000"/>
                    <a:lumOff val="40000"/>
                  </a:schemeClr>
                </a:solidFill>
                <a:latin typeface="Cambria" panose="02040503050406030204" pitchFamily="18" charset="0"/>
                <a:cs typeface="Times New Roman" pitchFamily="18" charset="0"/>
              </a:rPr>
              <a:t>Phys 110</a:t>
            </a:r>
            <a:br>
              <a:rPr lang="en-US" sz="3200" b="1" dirty="0">
                <a:solidFill>
                  <a:schemeClr val="tx2">
                    <a:lumMod val="60000"/>
                    <a:lumOff val="40000"/>
                  </a:schemeClr>
                </a:solidFill>
                <a:latin typeface="Cambria" panose="02040503050406030204" pitchFamily="18" charset="0"/>
                <a:cs typeface="Times New Roman" pitchFamily="18" charset="0"/>
              </a:rPr>
            </a:br>
            <a:br>
              <a:rPr lang="en-US" sz="3200" b="1" dirty="0">
                <a:solidFill>
                  <a:schemeClr val="tx2">
                    <a:lumMod val="60000"/>
                    <a:lumOff val="40000"/>
                  </a:schemeClr>
                </a:solidFill>
                <a:latin typeface="Cambria" panose="02040503050406030204" pitchFamily="18" charset="0"/>
                <a:cs typeface="Times New Roman" pitchFamily="18" charset="0"/>
              </a:rPr>
            </a:br>
            <a:r>
              <a:rPr lang="en-US" sz="3200" b="1" dirty="0">
                <a:solidFill>
                  <a:schemeClr val="tx2">
                    <a:lumMod val="60000"/>
                    <a:lumOff val="40000"/>
                  </a:schemeClr>
                </a:solidFill>
                <a:latin typeface="Cambria" panose="02040503050406030204" pitchFamily="18" charset="0"/>
                <a:cs typeface="Times New Roman" pitchFamily="18" charset="0"/>
              </a:rPr>
              <a:t>Chapter 2 </a:t>
            </a:r>
            <a:br>
              <a:rPr lang="en-US" sz="3200" b="1" dirty="0">
                <a:solidFill>
                  <a:schemeClr val="tx2">
                    <a:lumMod val="60000"/>
                    <a:lumOff val="40000"/>
                  </a:schemeClr>
                </a:solidFill>
                <a:latin typeface="Cambria" panose="02040503050406030204" pitchFamily="18" charset="0"/>
                <a:cs typeface="Times New Roman" pitchFamily="18" charset="0"/>
              </a:rPr>
            </a:br>
            <a:br>
              <a:rPr lang="en-US" sz="3200" b="1" dirty="0">
                <a:solidFill>
                  <a:schemeClr val="tx2">
                    <a:lumMod val="60000"/>
                    <a:lumOff val="40000"/>
                  </a:schemeClr>
                </a:solidFill>
                <a:latin typeface="Cambria" panose="02040503050406030204" pitchFamily="18" charset="0"/>
                <a:cs typeface="Times New Roman" pitchFamily="18" charset="0"/>
              </a:rPr>
            </a:br>
            <a:r>
              <a:rPr lang="en-US" sz="3200" b="1" dirty="0">
                <a:solidFill>
                  <a:schemeClr val="tx2">
                    <a:lumMod val="60000"/>
                    <a:lumOff val="40000"/>
                  </a:schemeClr>
                </a:solidFill>
                <a:latin typeface="Cambria" panose="02040503050406030204" pitchFamily="18" charset="0"/>
                <a:cs typeface="Times New Roman" pitchFamily="18" charset="0"/>
              </a:rPr>
              <a:t>Motion in One Dimension</a:t>
            </a:r>
          </a:p>
        </p:txBody>
      </p:sp>
    </p:spTree>
    <p:extLst>
      <p:ext uri="{BB962C8B-B14F-4D97-AF65-F5344CB8AC3E}">
        <p14:creationId xmlns:p14="http://schemas.microsoft.com/office/powerpoint/2010/main" val="70736582"/>
      </p:ext>
    </p:extLst>
  </p:cSld>
  <p:clrMapOvr>
    <a:masterClrMapping/>
  </p:clrMapOvr>
  <p:transition spd="med">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2.5 One-Dimensional Motion with Constant Acceleration </a:t>
            </a: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10</a:t>
            </a:fld>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79512" y="1268760"/>
                <a:ext cx="8964488" cy="5509975"/>
              </a:xfrm>
            </p:spPr>
            <p:txBody>
              <a:bodyPr>
                <a:noAutofit/>
              </a:bodyPr>
              <a:lstStyle/>
              <a:p>
                <a:pPr marL="0" indent="0" algn="ctr">
                  <a:buNone/>
                </a:pPr>
                <a:r>
                  <a:rPr lang="en-US" sz="2400" b="1" dirty="0"/>
                  <a:t>average acceleration</a:t>
                </a:r>
              </a:p>
              <a:p>
                <a:pPr marL="0" indent="0" algn="ctr">
                  <a:buNone/>
                </a:pPr>
                <a:endParaRPr lang="en-US" sz="2400" b="1"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acc>
                        <m:accPr>
                          <m:chr m:val="̅"/>
                          <m:ctrlPr>
                            <a:rPr lang="en-US" sz="2400" b="1" i="1">
                              <a:latin typeface="Cambria Math" panose="02040503050406030204" pitchFamily="18" charset="0"/>
                            </a:rPr>
                          </m:ctrlPr>
                        </m:accPr>
                        <m:e>
                          <m:sSub>
                            <m:sSubPr>
                              <m:ctrlPr>
                                <a:rPr lang="en-US" sz="2400" b="1" i="1">
                                  <a:latin typeface="Cambria Math" panose="02040503050406030204" pitchFamily="18" charset="0"/>
                                </a:rPr>
                              </m:ctrlPr>
                            </m:sSubPr>
                            <m:e>
                              <m:r>
                                <a:rPr lang="en-US" sz="2400" b="1" i="1">
                                  <a:latin typeface="Cambria Math"/>
                                </a:rPr>
                                <m:t>𝒂</m:t>
                              </m:r>
                            </m:e>
                            <m:sub>
                              <m:r>
                                <a:rPr lang="en-US" sz="2400" b="1" i="1">
                                  <a:latin typeface="Cambria Math"/>
                                </a:rPr>
                                <m:t>𝒙</m:t>
                              </m:r>
                            </m:sub>
                          </m:sSub>
                        </m:e>
                      </m:acc>
                      <m:r>
                        <a:rPr lang="en-US" sz="2400" b="1" i="1">
                          <a:latin typeface="Cambria Math"/>
                        </a:rPr>
                        <m:t>=</m:t>
                      </m:r>
                      <m:f>
                        <m:fPr>
                          <m:ctrlPr>
                            <a:rPr lang="en-US" sz="2400" b="1" i="1">
                              <a:latin typeface="Cambria Math" panose="02040503050406030204" pitchFamily="18" charset="0"/>
                            </a:rPr>
                          </m:ctrlPr>
                        </m:fPr>
                        <m:num>
                          <m:r>
                            <a:rPr lang="en-US" sz="2400" b="1" i="1">
                              <a:latin typeface="Cambria Math"/>
                              <a:ea typeface="Cambria Math"/>
                            </a:rPr>
                            <m:t>∆</m:t>
                          </m:r>
                          <m:sSub>
                            <m:sSubPr>
                              <m:ctrlPr>
                                <a:rPr lang="en-US" sz="2400" b="1" i="1">
                                  <a:latin typeface="Cambria Math" panose="02040503050406030204" pitchFamily="18" charset="0"/>
                                </a:rPr>
                              </m:ctrlPr>
                            </m:sSubPr>
                            <m:e>
                              <m:r>
                                <a:rPr lang="en-US" sz="2400" b="1" i="1">
                                  <a:latin typeface="Cambria Math"/>
                                </a:rPr>
                                <m:t>𝒗</m:t>
                              </m:r>
                            </m:e>
                            <m:sub>
                              <m:r>
                                <a:rPr lang="en-US" sz="2400" b="1" i="1">
                                  <a:latin typeface="Cambria Math"/>
                                </a:rPr>
                                <m:t>𝒙</m:t>
                              </m:r>
                            </m:sub>
                          </m:sSub>
                        </m:num>
                        <m:den>
                          <m:r>
                            <a:rPr lang="en-US" sz="2400" b="1" i="1">
                              <a:latin typeface="Cambria Math"/>
                              <a:ea typeface="Cambria Math"/>
                            </a:rPr>
                            <m:t>∆</m:t>
                          </m:r>
                          <m:r>
                            <a:rPr lang="en-US" sz="2400" b="1" i="1">
                              <a:latin typeface="Cambria Math"/>
                              <a:ea typeface="Cambria Math"/>
                            </a:rPr>
                            <m:t>𝒕</m:t>
                          </m:r>
                        </m:den>
                      </m:f>
                      <m:r>
                        <a:rPr lang="en-US" sz="2400" b="1" i="1">
                          <a:latin typeface="Cambria Math"/>
                          <a:ea typeface="Cambria Math"/>
                        </a:rPr>
                        <m:t>=</m:t>
                      </m:r>
                      <m:f>
                        <m:fPr>
                          <m:ctrlPr>
                            <a:rPr lang="en-US" sz="2400" b="1" i="1">
                              <a:latin typeface="Cambria Math" panose="02040503050406030204" pitchFamily="18" charset="0"/>
                            </a:rPr>
                          </m:ctrlPr>
                        </m:fPr>
                        <m:num>
                          <m:sSub>
                            <m:sSubPr>
                              <m:ctrlPr>
                                <a:rPr lang="en-US" sz="2400" i="1">
                                  <a:latin typeface="Cambria Math" panose="02040503050406030204" pitchFamily="18" charset="0"/>
                                  <a:ea typeface="Cambria Math"/>
                                </a:rPr>
                              </m:ctrlPr>
                            </m:sSubPr>
                            <m:e>
                              <m:r>
                                <a:rPr lang="en-US" sz="2400" i="1">
                                  <a:latin typeface="Cambria Math"/>
                                  <a:ea typeface="Cambria Math"/>
                                </a:rPr>
                                <m:t>𝑣</m:t>
                              </m:r>
                            </m:e>
                            <m:sub>
                              <m:r>
                                <a:rPr lang="en-US" sz="2400" i="1">
                                  <a:latin typeface="Cambria Math"/>
                                  <a:ea typeface="Cambria Math"/>
                                </a:rPr>
                                <m:t>𝑥𝑓</m:t>
                              </m:r>
                            </m:sub>
                          </m:sSub>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a:ea typeface="Cambria Math"/>
                                </a:rPr>
                                <m:t>𝑣</m:t>
                              </m:r>
                            </m:e>
                            <m:sub>
                              <m:r>
                                <a:rPr lang="en-US" sz="2400" i="1">
                                  <a:latin typeface="Cambria Math"/>
                                  <a:ea typeface="Cambria Math"/>
                                </a:rPr>
                                <m:t>𝑥𝑖</m:t>
                              </m:r>
                            </m:sub>
                          </m:sSub>
                        </m:num>
                        <m:den>
                          <m:sSub>
                            <m:sSubPr>
                              <m:ctrlPr>
                                <a:rPr lang="en-US" sz="2400" i="1">
                                  <a:latin typeface="Cambria Math" panose="02040503050406030204" pitchFamily="18" charset="0"/>
                                  <a:ea typeface="Cambria Math"/>
                                </a:rPr>
                              </m:ctrlPr>
                            </m:sSubPr>
                            <m:e>
                              <m:r>
                                <a:rPr lang="en-US" sz="2400" i="1">
                                  <a:latin typeface="Cambria Math"/>
                                  <a:ea typeface="Cambria Math"/>
                                </a:rPr>
                                <m:t>𝑡</m:t>
                              </m:r>
                            </m:e>
                            <m:sub>
                              <m:r>
                                <a:rPr lang="en-US" sz="2400" i="1">
                                  <a:latin typeface="Cambria Math"/>
                                  <a:ea typeface="Cambria Math"/>
                                </a:rPr>
                                <m:t>𝑓</m:t>
                              </m:r>
                            </m:sub>
                          </m:sSub>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a:ea typeface="Cambria Math"/>
                                </a:rPr>
                                <m:t>𝑡</m:t>
                              </m:r>
                            </m:e>
                            <m:sub>
                              <m:r>
                                <a:rPr lang="en-US" sz="2400" i="1">
                                  <a:latin typeface="Cambria Math"/>
                                  <a:ea typeface="Cambria Math"/>
                                </a:rPr>
                                <m:t>𝑖</m:t>
                              </m:r>
                            </m:sub>
                          </m:sSub>
                        </m:den>
                      </m:f>
                    </m:oMath>
                  </m:oMathPara>
                </a14:m>
                <a:endParaRPr lang="en-US" sz="2400" b="1" dirty="0"/>
              </a:p>
              <a:p>
                <a:pPr marL="0" indent="0" algn="ctr">
                  <a:buNone/>
                </a:pPr>
                <a:r>
                  <a:rPr lang="en-US" sz="2400" b="1" dirty="0"/>
                  <a:t>       average velocity  </a:t>
                </a:r>
              </a:p>
              <a:p>
                <a:pPr marL="0" indent="0" algn="ctr">
                  <a:buNone/>
                </a:pPr>
                <a14:m>
                  <m:oMathPara xmlns:m="http://schemas.openxmlformats.org/officeDocument/2006/math">
                    <m:oMathParaPr>
                      <m:jc m:val="centerGroup"/>
                    </m:oMathParaPr>
                    <m:oMath xmlns:m="http://schemas.openxmlformats.org/officeDocument/2006/math">
                      <m:acc>
                        <m:accPr>
                          <m:chr m:val="̅"/>
                          <m:ctrlPr>
                            <a:rPr lang="en-US" sz="2400" b="1" i="1">
                              <a:latin typeface="Cambria Math" panose="02040503050406030204" pitchFamily="18" charset="0"/>
                            </a:rPr>
                          </m:ctrlPr>
                        </m:accPr>
                        <m:e>
                          <m:sSub>
                            <m:sSubPr>
                              <m:ctrlPr>
                                <a:rPr lang="en-US" sz="2400" b="1" i="1">
                                  <a:latin typeface="Cambria Math" panose="02040503050406030204" pitchFamily="18" charset="0"/>
                                </a:rPr>
                              </m:ctrlPr>
                            </m:sSubPr>
                            <m:e>
                              <m:r>
                                <a:rPr lang="en-US" sz="2400" b="1" i="1">
                                  <a:latin typeface="Cambria Math"/>
                                </a:rPr>
                                <m:t>𝒗</m:t>
                              </m:r>
                            </m:e>
                            <m:sub>
                              <m:r>
                                <a:rPr lang="en-US" sz="2400" b="1" i="1">
                                  <a:latin typeface="Cambria Math"/>
                                </a:rPr>
                                <m:t>𝒙</m:t>
                              </m:r>
                            </m:sub>
                          </m:sSub>
                        </m:e>
                      </m:acc>
                      <m:r>
                        <a:rPr lang="en-US" sz="2400" b="1" i="1">
                          <a:latin typeface="Cambria Math"/>
                        </a:rPr>
                        <m:t>=</m:t>
                      </m:r>
                      <m:f>
                        <m:fPr>
                          <m:ctrlPr>
                            <a:rPr lang="en-US" sz="2400" b="1" i="1">
                              <a:latin typeface="Cambria Math" panose="02040503050406030204" pitchFamily="18" charset="0"/>
                            </a:rPr>
                          </m:ctrlPr>
                        </m:fPr>
                        <m:num>
                          <m:r>
                            <a:rPr lang="en-US" sz="2400" b="1" i="1">
                              <a:latin typeface="Cambria Math"/>
                              <a:ea typeface="Cambria Math"/>
                            </a:rPr>
                            <m:t>∆</m:t>
                          </m:r>
                          <m:r>
                            <a:rPr lang="en-US" sz="2400" b="1" i="1">
                              <a:latin typeface="Cambria Math"/>
                              <a:ea typeface="Cambria Math"/>
                            </a:rPr>
                            <m:t>𝒙</m:t>
                          </m:r>
                        </m:num>
                        <m:den>
                          <m:r>
                            <a:rPr lang="en-US" sz="2400" b="1" i="1">
                              <a:latin typeface="Cambria Math"/>
                              <a:ea typeface="Cambria Math"/>
                            </a:rPr>
                            <m:t>∆</m:t>
                          </m:r>
                          <m:r>
                            <a:rPr lang="en-US" sz="2400" b="1" i="1">
                              <a:latin typeface="Cambria Math"/>
                              <a:ea typeface="Cambria Math"/>
                            </a:rPr>
                            <m:t>𝒕</m:t>
                          </m:r>
                        </m:den>
                      </m:f>
                      <m:r>
                        <a:rPr lang="en-US" sz="2400" b="1" i="1">
                          <a:latin typeface="Cambria Math"/>
                          <a:ea typeface="Cambria Math"/>
                        </a:rPr>
                        <m:t>=</m:t>
                      </m:r>
                      <m:f>
                        <m:fPr>
                          <m:ctrlPr>
                            <a:rPr lang="en-US" sz="2400" b="1" i="1">
                              <a:latin typeface="Cambria Math" panose="02040503050406030204" pitchFamily="18" charset="0"/>
                            </a:rPr>
                          </m:ctrlPr>
                        </m:fPr>
                        <m:num>
                          <m:sSub>
                            <m:sSubPr>
                              <m:ctrlPr>
                                <a:rPr lang="en-US" sz="2800" i="1">
                                  <a:latin typeface="Cambria Math" panose="02040503050406030204" pitchFamily="18" charset="0"/>
                                  <a:ea typeface="Cambria Math"/>
                                </a:rPr>
                              </m:ctrlPr>
                            </m:sSubPr>
                            <m:e>
                              <m:r>
                                <a:rPr lang="en-US" sz="2800" i="1">
                                  <a:latin typeface="Cambria Math"/>
                                  <a:ea typeface="Cambria Math"/>
                                </a:rPr>
                                <m:t>𝑥</m:t>
                              </m:r>
                            </m:e>
                            <m:sub>
                              <m:r>
                                <a:rPr lang="en-US" sz="2800" i="1">
                                  <a:latin typeface="Cambria Math"/>
                                  <a:ea typeface="Cambria Math"/>
                                </a:rPr>
                                <m:t>𝑓</m:t>
                              </m:r>
                            </m:sub>
                          </m:sSub>
                          <m:r>
                            <a:rPr lang="en-US" sz="2800" i="1">
                              <a:latin typeface="Cambria Math"/>
                              <a:ea typeface="Cambria Math"/>
                            </a:rPr>
                            <m:t>−</m:t>
                          </m:r>
                          <m:sSub>
                            <m:sSubPr>
                              <m:ctrlPr>
                                <a:rPr lang="en-US" sz="2800" i="1">
                                  <a:latin typeface="Cambria Math" panose="02040503050406030204" pitchFamily="18" charset="0"/>
                                  <a:ea typeface="Cambria Math"/>
                                </a:rPr>
                              </m:ctrlPr>
                            </m:sSubPr>
                            <m:e>
                              <m:r>
                                <a:rPr lang="en-US" sz="2800" i="1">
                                  <a:latin typeface="Cambria Math"/>
                                  <a:ea typeface="Cambria Math"/>
                                </a:rPr>
                                <m:t>𝑥</m:t>
                              </m:r>
                            </m:e>
                            <m:sub>
                              <m:r>
                                <a:rPr lang="en-US" sz="2800" i="1">
                                  <a:latin typeface="Cambria Math"/>
                                  <a:ea typeface="Cambria Math"/>
                                </a:rPr>
                                <m:t>𝑖</m:t>
                              </m:r>
                            </m:sub>
                          </m:sSub>
                        </m:num>
                        <m:den>
                          <m:r>
                            <a:rPr lang="en-US" sz="2400" b="1" i="1">
                              <a:latin typeface="Cambria Math"/>
                              <a:ea typeface="Cambria Math"/>
                            </a:rPr>
                            <m:t>∆</m:t>
                          </m:r>
                          <m:r>
                            <a:rPr lang="en-US" sz="2400" b="1" i="1">
                              <a:latin typeface="Cambria Math"/>
                              <a:ea typeface="Cambria Math"/>
                            </a:rPr>
                            <m:t>𝒕</m:t>
                          </m:r>
                        </m:den>
                      </m:f>
                    </m:oMath>
                  </m:oMathPara>
                </a14:m>
                <a:endParaRPr lang="en-US" sz="2400" b="1" dirty="0"/>
              </a:p>
              <a:p>
                <a:pPr marL="0" indent="0" algn="ctr">
                  <a:buNone/>
                </a:pPr>
                <a:r>
                  <a:rPr lang="en-US" sz="2400" b="1" dirty="0"/>
                  <a:t>or  </a:t>
                </a:r>
              </a:p>
              <a:p>
                <a:pPr marL="0" indent="0" algn="ctr">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a:rPr>
                          </m:ctrlPr>
                        </m:sSubPr>
                        <m:e>
                          <m:r>
                            <a:rPr lang="en-US" sz="2400" i="1">
                              <a:latin typeface="Cambria Math"/>
                              <a:ea typeface="Cambria Math"/>
                            </a:rPr>
                            <m:t>𝑥</m:t>
                          </m:r>
                        </m:e>
                        <m:sub>
                          <m:r>
                            <a:rPr lang="en-US" sz="2400" i="1">
                              <a:latin typeface="Cambria Math"/>
                              <a:ea typeface="Cambria Math"/>
                            </a:rPr>
                            <m:t>𝑓</m:t>
                          </m:r>
                        </m:sub>
                      </m:sSub>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a:ea typeface="Cambria Math"/>
                            </a:rPr>
                            <m:t>𝑥</m:t>
                          </m:r>
                        </m:e>
                        <m:sub>
                          <m:r>
                            <a:rPr lang="en-US" sz="2400" i="1">
                              <a:latin typeface="Cambria Math"/>
                              <a:ea typeface="Cambria Math"/>
                            </a:rPr>
                            <m:t>𝑖</m:t>
                          </m:r>
                        </m:sub>
                      </m:sSub>
                      <m:r>
                        <a:rPr lang="en-US" sz="2400" i="1">
                          <a:latin typeface="Cambria Math" panose="02040503050406030204" pitchFamily="18" charset="0"/>
                          <a:ea typeface="Cambria Math"/>
                        </a:rPr>
                        <m:t>=</m:t>
                      </m:r>
                      <m:acc>
                        <m:accPr>
                          <m:chr m:val="̅"/>
                          <m:ctrlPr>
                            <a:rPr lang="en-US" sz="2400" b="1" i="1">
                              <a:latin typeface="Cambria Math" panose="02040503050406030204" pitchFamily="18" charset="0"/>
                            </a:rPr>
                          </m:ctrlPr>
                        </m:accPr>
                        <m:e>
                          <m:sSub>
                            <m:sSubPr>
                              <m:ctrlPr>
                                <a:rPr lang="en-US" sz="2400" b="1" i="1">
                                  <a:latin typeface="Cambria Math" panose="02040503050406030204" pitchFamily="18" charset="0"/>
                                </a:rPr>
                              </m:ctrlPr>
                            </m:sSubPr>
                            <m:e>
                              <m:r>
                                <a:rPr lang="en-US" sz="2400" b="1" i="1">
                                  <a:latin typeface="Cambria Math"/>
                                </a:rPr>
                                <m:t>𝒗</m:t>
                              </m:r>
                            </m:e>
                            <m:sub>
                              <m:r>
                                <a:rPr lang="en-US" sz="2400" b="1" i="1">
                                  <a:latin typeface="Cambria Math"/>
                                </a:rPr>
                                <m:t>𝒙</m:t>
                              </m:r>
                            </m:sub>
                          </m:sSub>
                        </m:e>
                      </m:acc>
                      <m:r>
                        <a:rPr lang="en-US" sz="2400" b="1" i="1">
                          <a:latin typeface="Cambria Math" panose="02040503050406030204" pitchFamily="18" charset="0"/>
                        </a:rPr>
                        <m:t> </m:t>
                      </m:r>
                      <m:r>
                        <a:rPr lang="en-US" sz="2400" b="1" i="1">
                          <a:latin typeface="Cambria Math"/>
                          <a:ea typeface="Cambria Math"/>
                        </a:rPr>
                        <m:t>∆</m:t>
                      </m:r>
                      <m:r>
                        <a:rPr lang="en-US" sz="2400" b="1" i="1">
                          <a:latin typeface="Cambria Math"/>
                          <a:ea typeface="Cambria Math"/>
                        </a:rPr>
                        <m:t>𝒕</m:t>
                      </m:r>
                    </m:oMath>
                  </m:oMathPara>
                </a14:m>
                <a:endParaRPr lang="en-US" sz="2400" b="1" dirty="0"/>
              </a:p>
              <a:p>
                <a:pPr marL="0" indent="0" algn="ctr">
                  <a:buNone/>
                </a:pPr>
                <a:endParaRPr lang="en-US" sz="2400" b="1" dirty="0"/>
              </a:p>
              <a:p>
                <a:pPr marL="0" indent="0" algn="ctr">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a:rPr>
                          </m:ctrlPr>
                        </m:sSubPr>
                        <m:e>
                          <m:r>
                            <a:rPr lang="en-US" sz="2400" b="1" i="1">
                              <a:latin typeface="Cambria Math"/>
                              <a:ea typeface="Cambria Math"/>
                            </a:rPr>
                            <m:t>∆</m:t>
                          </m:r>
                          <m:r>
                            <a:rPr lang="en-US" sz="2400" b="0" i="1" smtClean="0">
                              <a:latin typeface="Cambria Math" panose="02040503050406030204" pitchFamily="18" charset="0"/>
                              <a:ea typeface="Cambria Math"/>
                            </a:rPr>
                            <m:t>𝑥</m:t>
                          </m:r>
                          <m:r>
                            <a:rPr lang="en-US" sz="2400" b="0" i="1" smtClean="0">
                              <a:latin typeface="Cambria Math" panose="02040503050406030204" pitchFamily="18" charset="0"/>
                              <a:ea typeface="Cambria Math"/>
                            </a:rPr>
                            <m:t>=</m:t>
                          </m:r>
                          <m:r>
                            <a:rPr lang="en-US" sz="2400" i="1">
                              <a:latin typeface="Cambria Math"/>
                              <a:ea typeface="Cambria Math"/>
                            </a:rPr>
                            <m:t>𝑥</m:t>
                          </m:r>
                        </m:e>
                        <m:sub>
                          <m:r>
                            <a:rPr lang="en-US" sz="2400" i="1">
                              <a:latin typeface="Cambria Math"/>
                              <a:ea typeface="Cambria Math"/>
                            </a:rPr>
                            <m:t>𝑓</m:t>
                          </m:r>
                        </m:sub>
                      </m:sSub>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a:ea typeface="Cambria Math"/>
                            </a:rPr>
                            <m:t>𝑥</m:t>
                          </m:r>
                        </m:e>
                        <m:sub>
                          <m:r>
                            <a:rPr lang="en-US" sz="2400" i="1">
                              <a:latin typeface="Cambria Math"/>
                              <a:ea typeface="Cambria Math"/>
                            </a:rPr>
                            <m:t>𝑖</m:t>
                          </m:r>
                        </m:sub>
                      </m:sSub>
                    </m:oMath>
                  </m:oMathPara>
                </a14:m>
                <a:endParaRPr lang="en-US" sz="2400" b="1" dirty="0"/>
              </a:p>
              <a:p>
                <a:pPr marL="0" indent="0" algn="ctr">
                  <a:buNone/>
                </a:pPr>
                <a:endParaRPr lang="en-US" sz="2400" b="1" dirty="0"/>
              </a:p>
              <a:p>
                <a:pPr marL="0" indent="0" algn="ctr">
                  <a:buNone/>
                </a:pPr>
                <a14:m>
                  <m:oMathPara xmlns:m="http://schemas.openxmlformats.org/officeDocument/2006/math">
                    <m:oMathParaPr>
                      <m:jc m:val="centerGroup"/>
                    </m:oMathParaPr>
                    <m:oMath xmlns:m="http://schemas.openxmlformats.org/officeDocument/2006/math">
                      <m:r>
                        <a:rPr lang="en-US" sz="2400" b="1" i="1">
                          <a:latin typeface="Cambria Math"/>
                          <a:ea typeface="Cambria Math"/>
                        </a:rPr>
                        <m:t>∆</m:t>
                      </m:r>
                      <m:r>
                        <a:rPr lang="en-US" sz="2400" b="1" i="1">
                          <a:latin typeface="Cambria Math"/>
                          <a:ea typeface="Cambria Math"/>
                        </a:rPr>
                        <m:t>𝒕</m:t>
                      </m:r>
                      <m:r>
                        <a:rPr lang="en-US" sz="2400" b="1" i="1">
                          <a:latin typeface="Cambria Math" panose="02040503050406030204" pitchFamily="18" charset="0"/>
                          <a:ea typeface="Cambria Math"/>
                        </a:rPr>
                        <m:t>=</m:t>
                      </m:r>
                      <m:sSub>
                        <m:sSubPr>
                          <m:ctrlPr>
                            <a:rPr lang="en-US" sz="2400" i="1">
                              <a:latin typeface="Cambria Math" panose="02040503050406030204" pitchFamily="18" charset="0"/>
                              <a:ea typeface="Cambria Math"/>
                            </a:rPr>
                          </m:ctrlPr>
                        </m:sSubPr>
                        <m:e>
                          <m:r>
                            <a:rPr lang="en-US" sz="2400" i="1">
                              <a:latin typeface="Cambria Math" panose="02040503050406030204" pitchFamily="18" charset="0"/>
                              <a:ea typeface="Cambria Math"/>
                            </a:rPr>
                            <m:t>𝑡</m:t>
                          </m:r>
                        </m:e>
                        <m:sub>
                          <m:r>
                            <a:rPr lang="en-US" sz="2400" i="1">
                              <a:latin typeface="Cambria Math"/>
                              <a:ea typeface="Cambria Math"/>
                            </a:rPr>
                            <m:t>𝑓</m:t>
                          </m:r>
                        </m:sub>
                      </m:sSub>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panose="02040503050406030204" pitchFamily="18" charset="0"/>
                              <a:ea typeface="Cambria Math"/>
                            </a:rPr>
                            <m:t>𝑡</m:t>
                          </m:r>
                        </m:e>
                        <m:sub>
                          <m:r>
                            <a:rPr lang="en-US" sz="2400" i="1">
                              <a:latin typeface="Cambria Math"/>
                              <a:ea typeface="Cambria Math"/>
                            </a:rPr>
                            <m:t>𝑖</m:t>
                          </m:r>
                        </m:sub>
                      </m:sSub>
                    </m:oMath>
                  </m:oMathPara>
                </a14:m>
                <a:endParaRPr lang="en-US" sz="2400" b="1" dirty="0"/>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a:blip r:embed="rId2"/>
                <a:stretch>
                  <a:fillRect t="-885"/>
                </a:stretch>
              </a:blipFill>
            </p:spPr>
            <p:txBody>
              <a:bodyPr/>
              <a:lstStyle/>
              <a:p>
                <a:r>
                  <a:rPr lang="en-US">
                    <a:noFill/>
                  </a:rPr>
                  <a:t> </a:t>
                </a:r>
              </a:p>
            </p:txBody>
          </p:sp>
        </mc:Fallback>
      </mc:AlternateContent>
    </p:spTree>
    <p:extLst>
      <p:ext uri="{BB962C8B-B14F-4D97-AF65-F5344CB8AC3E}">
        <p14:creationId xmlns:p14="http://schemas.microsoft.com/office/powerpoint/2010/main" val="2099713466"/>
      </p:ext>
    </p:extLst>
  </p:cSld>
  <p:clrMapOvr>
    <a:masterClrMapping/>
  </p:clrMapOvr>
  <p:transition spd="med">
    <p:comb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779072"/>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43408"/>
            <a:ext cx="8229600" cy="1143000"/>
          </a:xfrm>
        </p:spPr>
        <p:txBody>
          <a:bodyPr>
            <a:noAutofit/>
          </a:bodyPr>
          <a:lstStyle/>
          <a:p>
            <a:r>
              <a:rPr lang="en-US" sz="4000" b="1" dirty="0">
                <a:latin typeface="Cambria" panose="02040503050406030204" pitchFamily="18" charset="0"/>
              </a:rPr>
              <a:t>2.5 1-D </a:t>
            </a:r>
            <a:r>
              <a:rPr lang="en-US" sz="2800" b="1" dirty="0">
                <a:latin typeface="Cambria" panose="02040503050406030204" pitchFamily="18" charset="0"/>
              </a:rPr>
              <a:t>Motion with Constant Acceleration </a:t>
            </a:r>
            <a:endParaRPr lang="en-US" sz="4000" b="1" dirty="0">
              <a:latin typeface="Cambria" panose="02040503050406030204" pitchFamily="18" charset="0"/>
            </a:endParaRPr>
          </a:p>
        </p:txBody>
      </p:sp>
      <p:sp>
        <p:nvSpPr>
          <p:cNvPr id="8" name="Rectangle 7"/>
          <p:cNvSpPr/>
          <p:nvPr/>
        </p:nvSpPr>
        <p:spPr>
          <a:xfrm>
            <a:off x="-14748" y="764704"/>
            <a:ext cx="9180000" cy="6093296"/>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11</a:t>
            </a:fld>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79512" y="764704"/>
                <a:ext cx="8964488" cy="6014031"/>
              </a:xfrm>
            </p:spPr>
            <p:txBody>
              <a:bodyPr>
                <a:noAutofit/>
              </a:bodyPr>
              <a:lstStyle/>
              <a:p>
                <a:pPr marL="0" indent="0">
                  <a:buNone/>
                </a:pPr>
                <a:r>
                  <a:rPr lang="en-US" sz="2400" dirty="0">
                    <a:solidFill>
                      <a:schemeClr val="tx1"/>
                    </a:solidFill>
                  </a:rPr>
                  <a:t>for situations  </a:t>
                </a:r>
                <a14:m>
                  <m:oMath xmlns:m="http://schemas.openxmlformats.org/officeDocument/2006/math">
                    <m:func>
                      <m:funcPr>
                        <m:ctrlPr>
                          <a:rPr lang="en-US" sz="2400" i="1">
                            <a:solidFill>
                              <a:schemeClr val="tx1"/>
                            </a:solidFill>
                            <a:latin typeface="Cambria Math" panose="02040503050406030204" pitchFamily="18" charset="0"/>
                          </a:rPr>
                        </m:ctrlPr>
                      </m:funcPr>
                      <m:fName>
                        <m:sSub>
                          <m:sSubPr>
                            <m:ctrlPr>
                              <a:rPr lang="en-US" sz="2400" i="1">
                                <a:solidFill>
                                  <a:schemeClr val="tx1"/>
                                </a:solidFill>
                                <a:latin typeface="Cambria Math" panose="02040503050406030204" pitchFamily="18" charset="0"/>
                              </a:rPr>
                            </m:ctrlPr>
                          </m:sSubPr>
                          <m:e>
                            <m:r>
                              <m:rPr>
                                <m:sty m:val="p"/>
                              </m:rPr>
                              <a:rPr lang="en-US" sz="2400" b="0" i="1">
                                <a:solidFill>
                                  <a:schemeClr val="tx1"/>
                                </a:solidFill>
                                <a:latin typeface="Cambria Math"/>
                              </a:rPr>
                              <m:t>a</m:t>
                            </m:r>
                          </m:e>
                          <m:sub>
                            <m:r>
                              <m:rPr>
                                <m:sty m:val="p"/>
                              </m:rPr>
                              <a:rPr lang="en-US" sz="2400" b="0" i="1">
                                <a:solidFill>
                                  <a:schemeClr val="tx1"/>
                                </a:solidFill>
                                <a:latin typeface="Cambria Math"/>
                              </a:rPr>
                              <m:t>x</m:t>
                            </m:r>
                          </m:sub>
                        </m:sSub>
                      </m:fName>
                      <m:e>
                        <m:r>
                          <a:rPr lang="en-US" sz="2400" b="0">
                            <a:solidFill>
                              <a:schemeClr val="tx1"/>
                            </a:solidFill>
                            <a:latin typeface="Cambria Math"/>
                          </a:rPr>
                          <m:t>=</m:t>
                        </m:r>
                        <m:f>
                          <m:fPr>
                            <m:ctrlPr>
                              <a:rPr lang="en-US" sz="2400" i="1">
                                <a:solidFill>
                                  <a:schemeClr val="tx1"/>
                                </a:solidFill>
                                <a:latin typeface="Cambria Math" panose="02040503050406030204" pitchFamily="18" charset="0"/>
                              </a:rPr>
                            </m:ctrlPr>
                          </m:fPr>
                          <m:num>
                            <m:r>
                              <m:rPr>
                                <m:sty m:val="p"/>
                              </m:rPr>
                              <a:rPr lang="en-US" sz="2400" b="0" i="1">
                                <a:solidFill>
                                  <a:schemeClr val="tx1"/>
                                </a:solidFill>
                                <a:latin typeface="Cambria Math"/>
                              </a:rPr>
                              <m:t>d</m:t>
                            </m:r>
                            <m:sSub>
                              <m:sSubPr>
                                <m:ctrlPr>
                                  <a:rPr lang="en-US" sz="2400" i="1">
                                    <a:solidFill>
                                      <a:schemeClr val="tx1"/>
                                    </a:solidFill>
                                    <a:latin typeface="Cambria Math" panose="02040503050406030204" pitchFamily="18" charset="0"/>
                                  </a:rPr>
                                </m:ctrlPr>
                              </m:sSubPr>
                              <m:e>
                                <m:r>
                                  <m:rPr>
                                    <m:sty m:val="p"/>
                                  </m:rPr>
                                  <a:rPr lang="en-US" sz="2400" b="0" i="1">
                                    <a:solidFill>
                                      <a:schemeClr val="tx1"/>
                                    </a:solidFill>
                                    <a:latin typeface="Cambria Math"/>
                                  </a:rPr>
                                  <m:t>v</m:t>
                                </m:r>
                              </m:e>
                              <m:sub>
                                <m:r>
                                  <m:rPr>
                                    <m:sty m:val="p"/>
                                  </m:rPr>
                                  <a:rPr lang="en-US" sz="2400" b="0" i="1">
                                    <a:solidFill>
                                      <a:schemeClr val="tx1"/>
                                    </a:solidFill>
                                    <a:latin typeface="Cambria Math"/>
                                  </a:rPr>
                                  <m:t>x</m:t>
                                </m:r>
                              </m:sub>
                            </m:sSub>
                          </m:num>
                          <m:den>
                            <m:r>
                              <m:rPr>
                                <m:sty m:val="p"/>
                              </m:rPr>
                              <a:rPr lang="en-US" sz="2400" b="0" i="1">
                                <a:solidFill>
                                  <a:schemeClr val="tx1"/>
                                </a:solidFill>
                                <a:latin typeface="Cambria Math"/>
                              </a:rPr>
                              <m:t>dt</m:t>
                            </m:r>
                          </m:den>
                        </m:f>
                      </m:e>
                    </m:func>
                    <m:r>
                      <a:rPr lang="en-US" sz="2400" b="0">
                        <a:solidFill>
                          <a:schemeClr val="tx1"/>
                        </a:solidFill>
                        <a:latin typeface="Cambria Math"/>
                      </a:rPr>
                      <m:t>=</m:t>
                    </m:r>
                    <m:f>
                      <m:fPr>
                        <m:ctrlPr>
                          <a:rPr lang="en-US" sz="2400" i="1">
                            <a:solidFill>
                              <a:schemeClr val="tx1"/>
                            </a:solidFill>
                            <a:latin typeface="Cambria Math" panose="02040503050406030204" pitchFamily="18" charset="0"/>
                          </a:rPr>
                        </m:ctrlPr>
                      </m:fPr>
                      <m:num>
                        <m:sSup>
                          <m:sSupPr>
                            <m:ctrlPr>
                              <a:rPr lang="en-US" sz="2400" i="1">
                                <a:solidFill>
                                  <a:schemeClr val="tx1"/>
                                </a:solidFill>
                                <a:latin typeface="Cambria Math" panose="02040503050406030204" pitchFamily="18" charset="0"/>
                              </a:rPr>
                            </m:ctrlPr>
                          </m:sSupPr>
                          <m:e>
                            <m:r>
                              <m:rPr>
                                <m:sty m:val="p"/>
                              </m:rPr>
                              <a:rPr lang="en-US" sz="2400" b="0" i="1">
                                <a:solidFill>
                                  <a:schemeClr val="tx1"/>
                                </a:solidFill>
                                <a:latin typeface="Cambria Math"/>
                              </a:rPr>
                              <m:t>d</m:t>
                            </m:r>
                          </m:e>
                          <m:sup>
                            <m:r>
                              <a:rPr lang="en-US" sz="2400" b="0">
                                <a:solidFill>
                                  <a:schemeClr val="tx1"/>
                                </a:solidFill>
                                <a:latin typeface="Cambria Math"/>
                              </a:rPr>
                              <m:t>2</m:t>
                            </m:r>
                          </m:sup>
                        </m:sSup>
                        <m:r>
                          <m:rPr>
                            <m:sty m:val="p"/>
                          </m:rPr>
                          <a:rPr lang="en-US" sz="2400" b="0" i="1">
                            <a:solidFill>
                              <a:schemeClr val="tx1"/>
                            </a:solidFill>
                            <a:latin typeface="Cambria Math"/>
                          </a:rPr>
                          <m:t>x</m:t>
                        </m:r>
                      </m:num>
                      <m:den>
                        <m:r>
                          <m:rPr>
                            <m:sty m:val="p"/>
                          </m:rPr>
                          <a:rPr lang="en-US" sz="2400" b="0" i="1">
                            <a:solidFill>
                              <a:schemeClr val="tx1"/>
                            </a:solidFill>
                            <a:latin typeface="Cambria Math"/>
                          </a:rPr>
                          <m:t>d</m:t>
                        </m:r>
                        <m:sSup>
                          <m:sSupPr>
                            <m:ctrlPr>
                              <a:rPr lang="en-US" sz="2400" i="1">
                                <a:solidFill>
                                  <a:schemeClr val="tx1"/>
                                </a:solidFill>
                                <a:latin typeface="Cambria Math" panose="02040503050406030204" pitchFamily="18" charset="0"/>
                              </a:rPr>
                            </m:ctrlPr>
                          </m:sSupPr>
                          <m:e>
                            <m:r>
                              <m:rPr>
                                <m:sty m:val="p"/>
                              </m:rPr>
                              <a:rPr lang="en-US" sz="2400" b="0" i="1">
                                <a:solidFill>
                                  <a:schemeClr val="tx1"/>
                                </a:solidFill>
                                <a:latin typeface="Cambria Math"/>
                              </a:rPr>
                              <m:t>t</m:t>
                            </m:r>
                          </m:e>
                          <m:sup>
                            <m:r>
                              <a:rPr lang="en-US" sz="2400" b="0">
                                <a:solidFill>
                                  <a:schemeClr val="tx1"/>
                                </a:solidFill>
                                <a:latin typeface="Cambria Math"/>
                              </a:rPr>
                              <m:t>2</m:t>
                            </m:r>
                          </m:sup>
                        </m:sSup>
                      </m:den>
                    </m:f>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𝐶𝑜𝑛𝑠</m:t>
                    </m:r>
                  </m:oMath>
                </a14:m>
                <a:r>
                  <a:rPr lang="en-US" sz="2400" dirty="0">
                    <a:solidFill>
                      <a:schemeClr val="tx1"/>
                    </a:solidFill>
                  </a:rPr>
                  <a:t> and </a:t>
                </a:r>
                <a14:m>
                  <m:oMath xmlns:m="http://schemas.openxmlformats.org/officeDocument/2006/math">
                    <m:r>
                      <a:rPr lang="en-US" sz="2400" b="0" i="0" smtClean="0">
                        <a:solidFill>
                          <a:schemeClr val="tx1"/>
                        </a:solidFill>
                        <a:latin typeface="Cambria Math" panose="02040503050406030204" pitchFamily="18" charset="0"/>
                        <a:ea typeface="Cambria Math"/>
                      </a:rPr>
                      <m:t> </m:t>
                    </m:r>
                    <m:r>
                      <a:rPr lang="en-US" sz="2400" b="0" i="1">
                        <a:solidFill>
                          <a:schemeClr val="tx1"/>
                        </a:solidFill>
                        <a:latin typeface="Cambria Math"/>
                        <a:ea typeface="Cambria Math"/>
                      </a:rPr>
                      <m:t>∆</m:t>
                    </m:r>
                    <m:r>
                      <a:rPr lang="en-US" sz="2400" b="0" i="1">
                        <a:solidFill>
                          <a:schemeClr val="tx1"/>
                        </a:solidFill>
                        <a:latin typeface="Cambria Math"/>
                        <a:ea typeface="Cambria Math"/>
                      </a:rPr>
                      <m:t>𝑡</m:t>
                    </m:r>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𝑡</m:t>
                        </m:r>
                      </m:e>
                      <m:sub>
                        <m:r>
                          <a:rPr lang="en-US" sz="2400" b="0" i="1">
                            <a:solidFill>
                              <a:schemeClr val="tx1"/>
                            </a:solidFill>
                            <a:latin typeface="Cambria Math"/>
                            <a:ea typeface="Cambria Math"/>
                          </a:rPr>
                          <m:t>𝑓</m:t>
                        </m:r>
                      </m:sub>
                    </m:sSub>
                    <m:r>
                      <a:rPr lang="en-US" sz="2400" b="0" i="1">
                        <a:solidFill>
                          <a:schemeClr val="tx1"/>
                        </a:solidFill>
                        <a:latin typeface="Cambria Math"/>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𝑡</m:t>
                        </m:r>
                      </m:e>
                      <m:sub>
                        <m:r>
                          <a:rPr lang="en-US" sz="2400" b="0" i="1">
                            <a:solidFill>
                              <a:schemeClr val="tx1"/>
                            </a:solidFill>
                            <a:latin typeface="Cambria Math"/>
                            <a:ea typeface="Cambria Math"/>
                          </a:rPr>
                          <m:t>𝑖</m:t>
                        </m:r>
                      </m:sub>
                    </m:sSub>
                    <m:r>
                      <a:rPr lang="en-US" sz="2400" b="0" i="1">
                        <a:solidFill>
                          <a:schemeClr val="tx1"/>
                        </a:solidFill>
                        <a:latin typeface="Cambria Math" panose="02040503050406030204" pitchFamily="18" charset="0"/>
                        <a:ea typeface="Cambria Math"/>
                      </a:rPr>
                      <m:t>=</m:t>
                    </m:r>
                    <m:r>
                      <a:rPr lang="en-US" sz="2400" b="0" i="1">
                        <a:solidFill>
                          <a:schemeClr val="tx1"/>
                        </a:solidFill>
                        <a:latin typeface="Cambria Math" panose="02040503050406030204" pitchFamily="18" charset="0"/>
                        <a:ea typeface="Cambria Math"/>
                      </a:rPr>
                      <m:t>𝑡</m:t>
                    </m:r>
                    <m:r>
                      <a:rPr lang="en-US" sz="2400" b="0" i="1">
                        <a:solidFill>
                          <a:schemeClr val="tx1"/>
                        </a:solidFill>
                        <a:latin typeface="Cambria Math" panose="02040503050406030204" pitchFamily="18" charset="0"/>
                        <a:ea typeface="Cambria Math"/>
                      </a:rPr>
                      <m:t>−</m:t>
                    </m:r>
                    <m:r>
                      <a:rPr lang="en-US" sz="2400" b="0" i="1">
                        <a:solidFill>
                          <a:schemeClr val="tx1"/>
                        </a:solidFill>
                        <a:latin typeface="Cambria Math" panose="02040503050406030204" pitchFamily="18" charset="0"/>
                        <a:ea typeface="Cambria Math"/>
                      </a:rPr>
                      <m:t>0</m:t>
                    </m:r>
                    <m:r>
                      <a:rPr lang="en-US" sz="2400" b="0" i="1">
                        <a:solidFill>
                          <a:schemeClr val="tx1"/>
                        </a:solidFill>
                        <a:latin typeface="Cambria Math" panose="02040503050406030204" pitchFamily="18" charset="0"/>
                        <a:ea typeface="Cambria Math"/>
                      </a:rPr>
                      <m:t>=</m:t>
                    </m:r>
                    <m:r>
                      <a:rPr lang="en-US" sz="2400" b="0" i="1">
                        <a:solidFill>
                          <a:schemeClr val="tx1"/>
                        </a:solidFill>
                        <a:latin typeface="Cambria Math" panose="02040503050406030204" pitchFamily="18" charset="0"/>
                        <a:ea typeface="Cambria Math"/>
                      </a:rPr>
                      <m:t>𝑡</m:t>
                    </m:r>
                  </m:oMath>
                </a14:m>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panose="02040503050406030204" pitchFamily="18" charset="0"/>
                            </a:rPr>
                          </m:ctrlPr>
                        </m:sSubPr>
                        <m:e>
                          <m:r>
                            <a:rPr lang="en-US" sz="2400" b="0" i="1">
                              <a:solidFill>
                                <a:schemeClr val="tx1"/>
                              </a:solidFill>
                              <a:latin typeface="Cambria Math"/>
                            </a:rPr>
                            <m:t>𝑎</m:t>
                          </m:r>
                        </m:e>
                        <m:sub>
                          <m:r>
                            <a:rPr lang="en-US" sz="2400" b="0" i="1">
                              <a:solidFill>
                                <a:schemeClr val="tx1"/>
                              </a:solidFill>
                              <a:latin typeface="Cambria Math"/>
                            </a:rPr>
                            <m:t>𝑥</m:t>
                          </m:r>
                        </m:sub>
                      </m:sSub>
                      <m:r>
                        <a:rPr lang="en-US" sz="2400" b="0" i="1">
                          <a:solidFill>
                            <a:schemeClr val="tx1"/>
                          </a:solidFill>
                          <a:latin typeface="Cambria Math"/>
                        </a:rPr>
                        <m:t>=</m:t>
                      </m:r>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a:ea typeface="Cambria Math"/>
                                </a:rPr>
                                <m:t>𝑣</m:t>
                              </m:r>
                            </m:e>
                            <m:sub>
                              <m:r>
                                <a:rPr lang="en-US" sz="2400" b="0" i="1">
                                  <a:solidFill>
                                    <a:schemeClr val="tx1"/>
                                  </a:solidFill>
                                  <a:latin typeface="Cambria Math"/>
                                  <a:ea typeface="Cambria Math"/>
                                </a:rPr>
                                <m:t>𝑥𝑓</m:t>
                              </m:r>
                            </m:sub>
                          </m:sSub>
                          <m:r>
                            <a:rPr lang="en-US" sz="2400" b="0" i="1">
                              <a:solidFill>
                                <a:schemeClr val="tx1"/>
                              </a:solidFill>
                              <a:latin typeface="Cambria Math"/>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a:ea typeface="Cambria Math"/>
                                </a:rPr>
                                <m:t>𝑣</m:t>
                              </m:r>
                            </m:e>
                            <m:sub>
                              <m:r>
                                <a:rPr lang="en-US" sz="2400" b="0" i="1">
                                  <a:solidFill>
                                    <a:schemeClr val="tx1"/>
                                  </a:solidFill>
                                  <a:latin typeface="Cambria Math"/>
                                  <a:ea typeface="Cambria Math"/>
                                </a:rPr>
                                <m:t>𝑥𝑖</m:t>
                              </m:r>
                            </m:sub>
                          </m:sSub>
                        </m:num>
                        <m:den>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a:ea typeface="Cambria Math"/>
                                </a:rPr>
                                <m:t>𝑡</m:t>
                              </m:r>
                            </m:e>
                            <m:sub>
                              <m:r>
                                <a:rPr lang="en-US" sz="2400" b="0" i="1">
                                  <a:solidFill>
                                    <a:schemeClr val="tx1"/>
                                  </a:solidFill>
                                  <a:latin typeface="Cambria Math"/>
                                  <a:ea typeface="Cambria Math"/>
                                </a:rPr>
                                <m:t>𝑓</m:t>
                              </m:r>
                            </m:sub>
                          </m:sSub>
                          <m:r>
                            <a:rPr lang="en-US" sz="2400" b="0" i="1">
                              <a:solidFill>
                                <a:schemeClr val="tx1"/>
                              </a:solidFill>
                              <a:latin typeface="Cambria Math"/>
                              <a:ea typeface="Cambria Math"/>
                            </a:rPr>
                            <m:t>−</m:t>
                          </m:r>
                          <m:r>
                            <a:rPr lang="en-US" sz="2400" b="0" i="1" smtClean="0">
                              <a:solidFill>
                                <a:schemeClr val="tx1"/>
                              </a:solidFill>
                              <a:latin typeface="Cambria Math" panose="02040503050406030204" pitchFamily="18" charset="0"/>
                              <a:ea typeface="Cambria Math"/>
                            </a:rPr>
                            <m:t>0</m:t>
                          </m:r>
                        </m:den>
                      </m:f>
                      <m:r>
                        <a:rPr lang="en-US" sz="2400" b="0" i="1" smtClean="0">
                          <a:solidFill>
                            <a:schemeClr val="tx1"/>
                          </a:solidFill>
                          <a:latin typeface="Cambria Math" panose="02040503050406030204" pitchFamily="18" charset="0"/>
                          <a:ea typeface="Cambria Math"/>
                        </a:rPr>
                        <m:t> </m:t>
                      </m:r>
                      <m:r>
                        <a:rPr lang="en-US" sz="2400" b="0" i="1" smtClean="0">
                          <a:solidFill>
                            <a:schemeClr val="tx1"/>
                          </a:solidFill>
                          <a:latin typeface="Cambria Math" panose="02040503050406030204" pitchFamily="18" charset="0"/>
                          <a:ea typeface="Cambria Math"/>
                        </a:rPr>
                        <m:t>𝑜𝑟</m:t>
                      </m:r>
                      <m:r>
                        <a:rPr lang="en-US" sz="2400" b="0" i="1" smtClean="0">
                          <a:solidFill>
                            <a:schemeClr val="tx1"/>
                          </a:solidFill>
                          <a:latin typeface="Cambria Math" panose="02040503050406030204" pitchFamily="18" charset="0"/>
                          <a:ea typeface="Cambria Math"/>
                        </a:rPr>
                        <m:t>  </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a:ea typeface="Cambria Math"/>
                            </a:rPr>
                            <m:t>𝑣</m:t>
                          </m:r>
                        </m:e>
                        <m:sub>
                          <m:r>
                            <a:rPr lang="en-US" sz="2400" b="0" i="1">
                              <a:solidFill>
                                <a:schemeClr val="tx1"/>
                              </a:solidFill>
                              <a:latin typeface="Cambria Math"/>
                              <a:ea typeface="Cambria Math"/>
                            </a:rPr>
                            <m:t>𝑥𝑓</m:t>
                          </m:r>
                        </m:sub>
                      </m:sSub>
                      <m:r>
                        <a:rPr lang="en-US" sz="2400" b="0" i="1" smtClean="0">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a:ea typeface="Cambria Math"/>
                            </a:rPr>
                            <m:t>𝑣</m:t>
                          </m:r>
                        </m:e>
                        <m:sub>
                          <m:r>
                            <a:rPr lang="en-US" sz="2400" b="0" i="1">
                              <a:solidFill>
                                <a:schemeClr val="tx1"/>
                              </a:solidFill>
                              <a:latin typeface="Cambria Math"/>
                              <a:ea typeface="Cambria Math"/>
                            </a:rPr>
                            <m:t>𝑥</m:t>
                          </m:r>
                          <m:r>
                            <a:rPr lang="en-US" sz="2400" b="0" i="1" smtClean="0">
                              <a:solidFill>
                                <a:schemeClr val="tx1"/>
                              </a:solidFill>
                              <a:latin typeface="Cambria Math" panose="02040503050406030204" pitchFamily="18" charset="0"/>
                              <a:ea typeface="Cambria Math"/>
                            </a:rPr>
                            <m:t>𝑖</m:t>
                          </m:r>
                        </m:sub>
                      </m:sSub>
                      <m:r>
                        <a:rPr lang="en-US" sz="2400" b="0" i="1" smtClean="0">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smtClean="0">
                              <a:solidFill>
                                <a:schemeClr val="tx1"/>
                              </a:solidFill>
                              <a:latin typeface="Cambria Math" panose="02040503050406030204" pitchFamily="18" charset="0"/>
                              <a:ea typeface="Cambria Math"/>
                            </a:rPr>
                            <m:t>𝑎</m:t>
                          </m:r>
                        </m:e>
                        <m:sub>
                          <m:r>
                            <a:rPr lang="en-US" sz="2400" b="0" i="1">
                              <a:solidFill>
                                <a:schemeClr val="tx1"/>
                              </a:solidFill>
                              <a:latin typeface="Cambria Math"/>
                              <a:ea typeface="Cambria Math"/>
                            </a:rPr>
                            <m:t>𝑥</m:t>
                          </m:r>
                        </m:sub>
                      </m:sSub>
                      <m:r>
                        <a:rPr lang="en-US" sz="2400" b="0" i="1" smtClean="0">
                          <a:solidFill>
                            <a:schemeClr val="tx1"/>
                          </a:solidFill>
                          <a:latin typeface="Cambria Math" panose="02040503050406030204" pitchFamily="18" charset="0"/>
                          <a:ea typeface="Cambria Math"/>
                        </a:rPr>
                        <m:t>𝑡</m:t>
                      </m:r>
                    </m:oMath>
                  </m:oMathPara>
                </a14:m>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2400" i="1">
                              <a:solidFill>
                                <a:schemeClr val="tx1"/>
                              </a:solidFill>
                              <a:latin typeface="Cambria Math" panose="02040503050406030204" pitchFamily="18" charset="0"/>
                              <a:ea typeface="Cambria Math"/>
                            </a:rPr>
                          </m:ctrlPr>
                        </m:accPr>
                        <m:e>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𝑣</m:t>
                              </m:r>
                            </m:e>
                            <m:sub>
                              <m:r>
                                <a:rPr lang="en-US" sz="2400" b="0" i="1">
                                  <a:solidFill>
                                    <a:schemeClr val="tx1"/>
                                  </a:solidFill>
                                  <a:latin typeface="Cambria Math" panose="02040503050406030204" pitchFamily="18" charset="0"/>
                                  <a:ea typeface="Cambria Math"/>
                                </a:rPr>
                                <m:t>𝑥</m:t>
                              </m:r>
                            </m:sub>
                          </m:sSub>
                        </m:e>
                      </m:acc>
                      <m:r>
                        <a:rPr lang="en-US" sz="2400" b="0" i="1">
                          <a:solidFill>
                            <a:schemeClr val="tx1"/>
                          </a:solidFill>
                          <a:latin typeface="Cambria Math" panose="02040503050406030204" pitchFamily="18" charset="0"/>
                          <a:ea typeface="Cambria Math"/>
                        </a:rPr>
                        <m:t>=</m:t>
                      </m:r>
                      <m:f>
                        <m:fPr>
                          <m:ctrlPr>
                            <a:rPr lang="en-US" sz="2400" i="1">
                              <a:solidFill>
                                <a:schemeClr val="tx1"/>
                              </a:solidFill>
                              <a:latin typeface="Cambria Math" panose="02040503050406030204" pitchFamily="18" charset="0"/>
                              <a:ea typeface="Cambria Math"/>
                            </a:rPr>
                          </m:ctrlPr>
                        </m:fPr>
                        <m:num>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𝑣</m:t>
                              </m:r>
                            </m:e>
                            <m:sub>
                              <m:r>
                                <a:rPr lang="en-US" sz="2400" b="0" i="1">
                                  <a:solidFill>
                                    <a:schemeClr val="tx1"/>
                                  </a:solidFill>
                                  <a:latin typeface="Cambria Math" panose="02040503050406030204" pitchFamily="18" charset="0"/>
                                  <a:ea typeface="Cambria Math"/>
                                </a:rPr>
                                <m:t>𝑥𝑖</m:t>
                              </m:r>
                            </m:sub>
                          </m:sSub>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𝑣</m:t>
                              </m:r>
                            </m:e>
                            <m:sub>
                              <m:r>
                                <a:rPr lang="en-US" sz="2400" b="0" i="1">
                                  <a:solidFill>
                                    <a:schemeClr val="tx1"/>
                                  </a:solidFill>
                                  <a:latin typeface="Cambria Math" panose="02040503050406030204" pitchFamily="18" charset="0"/>
                                  <a:ea typeface="Cambria Math"/>
                                </a:rPr>
                                <m:t>𝑥𝑓</m:t>
                              </m:r>
                            </m:sub>
                          </m:sSub>
                        </m:num>
                        <m:den>
                          <m:r>
                            <a:rPr lang="en-US" sz="2400" b="0" i="1">
                              <a:solidFill>
                                <a:schemeClr val="tx1"/>
                              </a:solidFill>
                              <a:latin typeface="Cambria Math" panose="02040503050406030204" pitchFamily="18" charset="0"/>
                              <a:ea typeface="Cambria Math"/>
                            </a:rPr>
                            <m:t>2</m:t>
                          </m:r>
                        </m:den>
                      </m:f>
                    </m:oMath>
                  </m:oMathPara>
                </a14:m>
                <a:endParaRPr lang="en-US" sz="2400" i="1" dirty="0">
                  <a:solidFill>
                    <a:schemeClr val="tx1"/>
                  </a:solidFill>
                  <a:latin typeface="Cambria Math" panose="02040503050406030204" pitchFamily="18" charset="0"/>
                  <a:ea typeface="Cambria Math"/>
                </a:endParaRPr>
              </a:p>
              <a:p>
                <a:pPr marL="0" indent="0">
                  <a:buNone/>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a:rPr>
                        <m:t>𝑊</m:t>
                      </m:r>
                      <m:r>
                        <a:rPr lang="en-US" sz="2400" b="0" i="1" smtClean="0">
                          <a:solidFill>
                            <a:schemeClr val="tx1"/>
                          </a:solidFill>
                          <a:latin typeface="Cambria Math" panose="02040503050406030204" pitchFamily="18" charset="0"/>
                          <a:ea typeface="Cambria Math"/>
                        </a:rPr>
                        <m:t>h</m:t>
                      </m:r>
                      <m:r>
                        <a:rPr lang="en-US" sz="2400" b="0" i="1" smtClean="0">
                          <a:solidFill>
                            <a:schemeClr val="tx1"/>
                          </a:solidFill>
                          <a:latin typeface="Cambria Math" panose="02040503050406030204" pitchFamily="18" charset="0"/>
                          <a:ea typeface="Cambria Math"/>
                        </a:rPr>
                        <m:t>𝑖𝑙𝑒</m:t>
                      </m:r>
                      <m:r>
                        <a:rPr lang="en-US" sz="2400" b="0" i="1" smtClean="0">
                          <a:solidFill>
                            <a:schemeClr val="tx1"/>
                          </a:solidFill>
                          <a:latin typeface="Cambria Math" panose="02040503050406030204" pitchFamily="18" charset="0"/>
                          <a:ea typeface="Cambria Math"/>
                        </a:rPr>
                        <m:t> </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a:ea typeface="Cambria Math"/>
                            </a:rPr>
                            <m:t>𝑥</m:t>
                          </m:r>
                        </m:e>
                        <m:sub>
                          <m:r>
                            <a:rPr lang="en-US" sz="2400" b="0" i="1">
                              <a:solidFill>
                                <a:schemeClr val="tx1"/>
                              </a:solidFill>
                              <a:latin typeface="Cambria Math"/>
                              <a:ea typeface="Cambria Math"/>
                            </a:rPr>
                            <m:t>𝑓</m:t>
                          </m:r>
                        </m:sub>
                      </m:sSub>
                      <m:r>
                        <a:rPr lang="en-US" sz="2400" b="0" i="1">
                          <a:solidFill>
                            <a:schemeClr val="tx1"/>
                          </a:solidFill>
                          <a:latin typeface="Cambria Math"/>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a:ea typeface="Cambria Math"/>
                            </a:rPr>
                            <m:t>𝑥</m:t>
                          </m:r>
                        </m:e>
                        <m:sub>
                          <m:r>
                            <a:rPr lang="en-US" sz="2400" b="0" i="1">
                              <a:solidFill>
                                <a:schemeClr val="tx1"/>
                              </a:solidFill>
                              <a:latin typeface="Cambria Math"/>
                              <a:ea typeface="Cambria Math"/>
                            </a:rPr>
                            <m:t>𝑖</m:t>
                          </m:r>
                        </m:sub>
                      </m:sSub>
                      <m:r>
                        <a:rPr lang="en-US" sz="2400" b="0" i="1">
                          <a:solidFill>
                            <a:schemeClr val="tx1"/>
                          </a:solidFill>
                          <a:latin typeface="Cambria Math" panose="02040503050406030204" pitchFamily="18" charset="0"/>
                          <a:ea typeface="Cambria Math"/>
                        </a:rPr>
                        <m:t>=</m:t>
                      </m:r>
                      <m:acc>
                        <m:accPr>
                          <m:chr m:val="̅"/>
                          <m:ctrlPr>
                            <a:rPr lang="en-US" sz="2400" i="1">
                              <a:solidFill>
                                <a:schemeClr val="tx1"/>
                              </a:solidFill>
                              <a:latin typeface="Cambria Math" panose="02040503050406030204" pitchFamily="18" charset="0"/>
                            </a:rPr>
                          </m:ctrlPr>
                        </m:accPr>
                        <m:e>
                          <m:sSub>
                            <m:sSubPr>
                              <m:ctrlPr>
                                <a:rPr lang="en-US" sz="2400" i="1">
                                  <a:solidFill>
                                    <a:schemeClr val="tx1"/>
                                  </a:solidFill>
                                  <a:latin typeface="Cambria Math" panose="02040503050406030204" pitchFamily="18" charset="0"/>
                                </a:rPr>
                              </m:ctrlPr>
                            </m:sSubPr>
                            <m:e>
                              <m:r>
                                <a:rPr lang="en-US" sz="2400" b="0" i="1">
                                  <a:solidFill>
                                    <a:schemeClr val="tx1"/>
                                  </a:solidFill>
                                  <a:latin typeface="Cambria Math"/>
                                </a:rPr>
                                <m:t>𝑣</m:t>
                              </m:r>
                            </m:e>
                            <m:sub>
                              <m:r>
                                <a:rPr lang="en-US" sz="2400" b="0" i="1">
                                  <a:solidFill>
                                    <a:schemeClr val="tx1"/>
                                  </a:solidFill>
                                  <a:latin typeface="Cambria Math"/>
                                </a:rPr>
                                <m:t>𝑥</m:t>
                              </m:r>
                            </m:sub>
                          </m:sSub>
                        </m:e>
                      </m:acc>
                      <m:r>
                        <a:rPr lang="en-US" sz="2400" b="0" i="1">
                          <a:solidFill>
                            <a:schemeClr val="tx1"/>
                          </a:solidFill>
                          <a:latin typeface="Cambria Math" panose="02040503050406030204" pitchFamily="18" charset="0"/>
                        </a:rPr>
                        <m:t> </m:t>
                      </m:r>
                      <m:r>
                        <a:rPr lang="en-US" sz="2400" b="0" i="1">
                          <a:solidFill>
                            <a:schemeClr val="tx1"/>
                          </a:solidFill>
                          <a:latin typeface="Cambria Math"/>
                          <a:ea typeface="Cambria Math"/>
                        </a:rPr>
                        <m:t>∆</m:t>
                      </m:r>
                      <m:r>
                        <a:rPr lang="en-US" sz="2400" b="0" i="1">
                          <a:solidFill>
                            <a:schemeClr val="tx1"/>
                          </a:solidFill>
                          <a:latin typeface="Cambria Math"/>
                          <a:ea typeface="Cambria Math"/>
                        </a:rPr>
                        <m:t>𝑡</m:t>
                      </m:r>
                      <m:r>
                        <a:rPr lang="en-US" sz="2400" b="0" i="1" smtClean="0">
                          <a:solidFill>
                            <a:schemeClr val="tx1"/>
                          </a:solidFill>
                          <a:latin typeface="Cambria Math" panose="02040503050406030204" pitchFamily="18" charset="0"/>
                          <a:ea typeface="Cambria Math"/>
                        </a:rPr>
                        <m:t>=</m:t>
                      </m:r>
                      <m:r>
                        <a:rPr lang="en-US" sz="2400" b="0" i="1" smtClean="0">
                          <a:solidFill>
                            <a:schemeClr val="tx1"/>
                          </a:solidFill>
                          <a:latin typeface="Cambria Math" panose="02040503050406030204" pitchFamily="18" charset="0"/>
                          <a:ea typeface="Cambria Math"/>
                        </a:rPr>
                        <m:t>1</m:t>
                      </m:r>
                      <m:r>
                        <a:rPr lang="en-US" sz="2400" b="0" i="1" smtClean="0">
                          <a:solidFill>
                            <a:schemeClr val="tx1"/>
                          </a:solidFill>
                          <a:latin typeface="Cambria Math" panose="02040503050406030204" pitchFamily="18" charset="0"/>
                          <a:ea typeface="Cambria Math"/>
                        </a:rPr>
                        <m:t>/</m:t>
                      </m:r>
                      <m:r>
                        <a:rPr lang="en-US" sz="2400" b="0" i="1" smtClean="0">
                          <a:solidFill>
                            <a:schemeClr val="tx1"/>
                          </a:solidFill>
                          <a:latin typeface="Cambria Math" panose="02040503050406030204" pitchFamily="18" charset="0"/>
                          <a:ea typeface="Cambria Math"/>
                        </a:rPr>
                        <m:t>2</m:t>
                      </m:r>
                      <m:d>
                        <m:dPr>
                          <m:ctrlPr>
                            <a:rPr lang="en-US" sz="2400" i="1" smtClean="0">
                              <a:solidFill>
                                <a:schemeClr val="tx1"/>
                              </a:solidFill>
                              <a:latin typeface="Cambria Math" panose="02040503050406030204" pitchFamily="18" charset="0"/>
                              <a:ea typeface="Cambria Math"/>
                            </a:rPr>
                          </m:ctrlPr>
                        </m:dPr>
                        <m:e>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a:ea typeface="Cambria Math"/>
                                </a:rPr>
                                <m:t>𝑣</m:t>
                              </m:r>
                            </m:e>
                            <m:sub>
                              <m:r>
                                <a:rPr lang="en-US" sz="2400" b="0" i="1">
                                  <a:solidFill>
                                    <a:schemeClr val="tx1"/>
                                  </a:solidFill>
                                  <a:latin typeface="Cambria Math"/>
                                  <a:ea typeface="Cambria Math"/>
                                </a:rPr>
                                <m:t>𝑥𝑓</m:t>
                              </m:r>
                            </m:sub>
                          </m:sSub>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a:ea typeface="Cambria Math"/>
                                </a:rPr>
                                <m:t>𝑣</m:t>
                              </m:r>
                            </m:e>
                            <m:sub>
                              <m:r>
                                <a:rPr lang="en-US" sz="2400" b="0" i="1">
                                  <a:solidFill>
                                    <a:schemeClr val="tx1"/>
                                  </a:solidFill>
                                  <a:latin typeface="Cambria Math"/>
                                  <a:ea typeface="Cambria Math"/>
                                </a:rPr>
                                <m:t>𝑥𝑖</m:t>
                              </m:r>
                            </m:sub>
                          </m:sSub>
                        </m:e>
                      </m:d>
                      <m:r>
                        <a:rPr lang="en-US" sz="2400" b="0" i="1" smtClean="0">
                          <a:solidFill>
                            <a:schemeClr val="tx1"/>
                          </a:solidFill>
                          <a:latin typeface="Cambria Math" panose="02040503050406030204" pitchFamily="18" charset="0"/>
                          <a:ea typeface="Cambria Math"/>
                        </a:rPr>
                        <m:t>𝑡</m:t>
                      </m:r>
                    </m:oMath>
                  </m:oMathPara>
                </a14:m>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𝑥</m:t>
                          </m:r>
                        </m:e>
                        <m:sub>
                          <m:r>
                            <a:rPr lang="en-US" sz="2400" b="0" i="1">
                              <a:solidFill>
                                <a:schemeClr val="tx1"/>
                              </a:solidFill>
                              <a:latin typeface="Cambria Math" panose="02040503050406030204" pitchFamily="18" charset="0"/>
                              <a:ea typeface="Cambria Math"/>
                            </a:rPr>
                            <m:t>𝑓</m:t>
                          </m:r>
                        </m:sub>
                      </m:sSub>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𝑥</m:t>
                          </m:r>
                        </m:e>
                        <m:sub>
                          <m:r>
                            <a:rPr lang="en-US" sz="2400" b="0" i="1">
                              <a:solidFill>
                                <a:schemeClr val="tx1"/>
                              </a:solidFill>
                              <a:latin typeface="Cambria Math" panose="02040503050406030204" pitchFamily="18" charset="0"/>
                              <a:ea typeface="Cambria Math"/>
                            </a:rPr>
                            <m:t>𝑖</m:t>
                          </m:r>
                        </m:sub>
                      </m:sSub>
                      <m:r>
                        <a:rPr lang="en-US" sz="2400" b="0" i="1">
                          <a:solidFill>
                            <a:schemeClr val="tx1"/>
                          </a:solidFill>
                          <a:latin typeface="Cambria Math" panose="02040503050406030204" pitchFamily="18" charset="0"/>
                          <a:ea typeface="Cambria Math"/>
                        </a:rPr>
                        <m:t>+</m:t>
                      </m:r>
                      <m:f>
                        <m:fPr>
                          <m:ctrlPr>
                            <a:rPr lang="en-US" sz="2400" i="1">
                              <a:solidFill>
                                <a:schemeClr val="tx1"/>
                              </a:solidFill>
                              <a:latin typeface="Cambria Math" panose="02040503050406030204" pitchFamily="18" charset="0"/>
                              <a:ea typeface="Cambria Math"/>
                            </a:rPr>
                          </m:ctrlPr>
                        </m:fPr>
                        <m:num>
                          <m:r>
                            <a:rPr lang="en-US" sz="2400" b="0" i="1">
                              <a:solidFill>
                                <a:schemeClr val="tx1"/>
                              </a:solidFill>
                              <a:latin typeface="Cambria Math" panose="02040503050406030204" pitchFamily="18" charset="0"/>
                              <a:ea typeface="Cambria Math"/>
                            </a:rPr>
                            <m:t>1</m:t>
                          </m:r>
                        </m:num>
                        <m:den>
                          <m:r>
                            <a:rPr lang="en-US" sz="2400" b="0" i="1">
                              <a:solidFill>
                                <a:schemeClr val="tx1"/>
                              </a:solidFill>
                              <a:latin typeface="Cambria Math" panose="02040503050406030204" pitchFamily="18" charset="0"/>
                              <a:ea typeface="Cambria Math"/>
                            </a:rPr>
                            <m:t>2</m:t>
                          </m:r>
                        </m:den>
                      </m:f>
                      <m:d>
                        <m:dPr>
                          <m:ctrlPr>
                            <a:rPr lang="en-US" sz="2400" i="1">
                              <a:solidFill>
                                <a:schemeClr val="tx1"/>
                              </a:solidFill>
                              <a:latin typeface="Cambria Math" panose="02040503050406030204" pitchFamily="18" charset="0"/>
                              <a:ea typeface="Cambria Math"/>
                            </a:rPr>
                          </m:ctrlPr>
                        </m:dPr>
                        <m:e>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𝑣</m:t>
                              </m:r>
                            </m:e>
                            <m:sub>
                              <m:r>
                                <a:rPr lang="en-US" sz="2400" b="0" i="1">
                                  <a:solidFill>
                                    <a:schemeClr val="tx1"/>
                                  </a:solidFill>
                                  <a:latin typeface="Cambria Math" panose="02040503050406030204" pitchFamily="18" charset="0"/>
                                  <a:ea typeface="Cambria Math"/>
                                </a:rPr>
                                <m:t>𝑥𝑖</m:t>
                              </m:r>
                            </m:sub>
                          </m:sSub>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𝑣</m:t>
                              </m:r>
                            </m:e>
                            <m:sub>
                              <m:r>
                                <a:rPr lang="en-US" sz="2400" b="0" i="1">
                                  <a:solidFill>
                                    <a:schemeClr val="tx1"/>
                                  </a:solidFill>
                                  <a:latin typeface="Cambria Math" panose="02040503050406030204" pitchFamily="18" charset="0"/>
                                  <a:ea typeface="Cambria Math"/>
                                </a:rPr>
                                <m:t>𝑥𝑓</m:t>
                              </m:r>
                            </m:sub>
                          </m:sSub>
                        </m:e>
                      </m:d>
                      <m:r>
                        <a:rPr lang="en-US" sz="2400" b="0" i="1">
                          <a:solidFill>
                            <a:schemeClr val="tx1"/>
                          </a:solidFill>
                          <a:latin typeface="Cambria Math" panose="02040503050406030204" pitchFamily="18" charset="0"/>
                          <a:ea typeface="Cambria Math"/>
                        </a:rPr>
                        <m:t>𝑡</m:t>
                      </m:r>
                    </m:oMath>
                  </m:oMathPara>
                </a14:m>
                <a:endParaRPr lang="en-US" sz="2400" i="1" dirty="0">
                  <a:solidFill>
                    <a:schemeClr val="tx1"/>
                  </a:solidFill>
                  <a:latin typeface="Cambria Math" panose="02040503050406030204" pitchFamily="18" charset="0"/>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a:ea typeface="Cambria Math"/>
                            </a:rPr>
                            <m:t>𝑥</m:t>
                          </m:r>
                        </m:e>
                        <m:sub>
                          <m:r>
                            <a:rPr lang="en-US" sz="2400" b="0" i="1">
                              <a:solidFill>
                                <a:schemeClr val="tx1"/>
                              </a:solidFill>
                              <a:latin typeface="Cambria Math"/>
                              <a:ea typeface="Cambria Math"/>
                            </a:rPr>
                            <m:t>𝑓</m:t>
                          </m:r>
                        </m:sub>
                      </m:sSub>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a:ea typeface="Cambria Math"/>
                            </a:rPr>
                            <m:t>𝑥</m:t>
                          </m:r>
                        </m:e>
                        <m:sub>
                          <m:r>
                            <a:rPr lang="en-US" sz="2400" b="0" i="1">
                              <a:solidFill>
                                <a:schemeClr val="tx1"/>
                              </a:solidFill>
                              <a:latin typeface="Cambria Math"/>
                              <a:ea typeface="Cambria Math"/>
                            </a:rPr>
                            <m:t>𝑖</m:t>
                          </m:r>
                        </m:sub>
                      </m:sSub>
                      <m:r>
                        <a:rPr lang="en-US" sz="2400" b="0" i="1">
                          <a:solidFill>
                            <a:schemeClr val="tx1"/>
                          </a:solidFill>
                          <a:latin typeface="Cambria Math" panose="02040503050406030204" pitchFamily="18" charset="0"/>
                          <a:ea typeface="Cambria Math"/>
                        </a:rPr>
                        <m:t>+</m:t>
                      </m:r>
                      <m:f>
                        <m:fPr>
                          <m:ctrlPr>
                            <a:rPr lang="en-US" sz="2400" i="1">
                              <a:solidFill>
                                <a:schemeClr val="tx1"/>
                              </a:solidFill>
                              <a:latin typeface="Cambria Math" panose="02040503050406030204" pitchFamily="18" charset="0"/>
                              <a:ea typeface="Cambria Math"/>
                            </a:rPr>
                          </m:ctrlPr>
                        </m:fPr>
                        <m:num>
                          <m:r>
                            <a:rPr lang="en-US" sz="2400" b="0" i="1">
                              <a:solidFill>
                                <a:schemeClr val="tx1"/>
                              </a:solidFill>
                              <a:latin typeface="Cambria Math" panose="02040503050406030204" pitchFamily="18" charset="0"/>
                              <a:ea typeface="Cambria Math"/>
                            </a:rPr>
                            <m:t>1</m:t>
                          </m:r>
                        </m:num>
                        <m:den>
                          <m:r>
                            <a:rPr lang="en-US" sz="2400" b="0" i="1">
                              <a:solidFill>
                                <a:schemeClr val="tx1"/>
                              </a:solidFill>
                              <a:latin typeface="Cambria Math" panose="02040503050406030204" pitchFamily="18" charset="0"/>
                              <a:ea typeface="Cambria Math"/>
                            </a:rPr>
                            <m:t>2</m:t>
                          </m:r>
                        </m:den>
                      </m:f>
                      <m:d>
                        <m:dPr>
                          <m:ctrlPr>
                            <a:rPr lang="en-US" sz="2400" i="1">
                              <a:solidFill>
                                <a:schemeClr val="tx1"/>
                              </a:solidFill>
                              <a:latin typeface="Cambria Math" panose="02040503050406030204" pitchFamily="18" charset="0"/>
                              <a:ea typeface="Cambria Math"/>
                            </a:rPr>
                          </m:ctrlPr>
                        </m:dPr>
                        <m:e>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a:ea typeface="Cambria Math"/>
                                </a:rPr>
                                <m:t>𝑣</m:t>
                              </m:r>
                            </m:e>
                            <m:sub>
                              <m:r>
                                <a:rPr lang="en-US" sz="2400" b="0" i="1">
                                  <a:solidFill>
                                    <a:schemeClr val="tx1"/>
                                  </a:solidFill>
                                  <a:latin typeface="Cambria Math"/>
                                  <a:ea typeface="Cambria Math"/>
                                </a:rPr>
                                <m:t>𝑥</m:t>
                              </m:r>
                              <m:r>
                                <a:rPr lang="en-US" sz="2400" b="0" i="1">
                                  <a:solidFill>
                                    <a:schemeClr val="tx1"/>
                                  </a:solidFill>
                                  <a:latin typeface="Cambria Math" panose="02040503050406030204" pitchFamily="18" charset="0"/>
                                  <a:ea typeface="Cambria Math"/>
                                </a:rPr>
                                <m:t>𝑖</m:t>
                              </m:r>
                            </m:sub>
                          </m:sSub>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a:ea typeface="Cambria Math"/>
                                </a:rPr>
                                <m:t>𝑣</m:t>
                              </m:r>
                            </m:e>
                            <m:sub>
                              <m:r>
                                <a:rPr lang="en-US" sz="2400" b="0" i="1">
                                  <a:solidFill>
                                    <a:schemeClr val="tx1"/>
                                  </a:solidFill>
                                  <a:latin typeface="Cambria Math"/>
                                  <a:ea typeface="Cambria Math"/>
                                </a:rPr>
                                <m:t>𝑥𝑖</m:t>
                              </m:r>
                            </m:sub>
                          </m:sSub>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𝑎</m:t>
                              </m:r>
                            </m:e>
                            <m:sub>
                              <m:r>
                                <a:rPr lang="en-US" sz="2400" b="0" i="1">
                                  <a:solidFill>
                                    <a:schemeClr val="tx1"/>
                                  </a:solidFill>
                                  <a:latin typeface="Cambria Math"/>
                                  <a:ea typeface="Cambria Math"/>
                                </a:rPr>
                                <m:t>𝑥</m:t>
                              </m:r>
                            </m:sub>
                          </m:sSub>
                          <m:r>
                            <a:rPr lang="en-US" sz="2400" b="0" i="1">
                              <a:solidFill>
                                <a:schemeClr val="tx1"/>
                              </a:solidFill>
                              <a:latin typeface="Cambria Math" panose="02040503050406030204" pitchFamily="18" charset="0"/>
                              <a:ea typeface="Cambria Math"/>
                            </a:rPr>
                            <m:t>𝑡</m:t>
                          </m:r>
                          <m:r>
                            <m:rPr>
                              <m:nor/>
                            </m:rPr>
                            <a:rPr lang="en-US" sz="2400" dirty="0">
                              <a:solidFill>
                                <a:schemeClr val="tx1"/>
                              </a:solidFill>
                            </a:rPr>
                            <m:t> </m:t>
                          </m:r>
                        </m:e>
                      </m:d>
                      <m:r>
                        <a:rPr lang="en-US" sz="2400" b="0" i="1">
                          <a:solidFill>
                            <a:schemeClr val="tx1"/>
                          </a:solidFill>
                          <a:latin typeface="Cambria Math" panose="02040503050406030204" pitchFamily="18" charset="0"/>
                          <a:ea typeface="Cambria Math"/>
                        </a:rPr>
                        <m:t>𝑡</m:t>
                      </m:r>
                      <m:r>
                        <a:rPr lang="en-US" sz="2400" b="0" i="1" smtClean="0">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a:ea typeface="Cambria Math"/>
                            </a:rPr>
                            <m:t>𝑥</m:t>
                          </m:r>
                        </m:e>
                        <m:sub>
                          <m:r>
                            <a:rPr lang="en-US" sz="2400" b="0" i="1">
                              <a:solidFill>
                                <a:schemeClr val="tx1"/>
                              </a:solidFill>
                              <a:latin typeface="Cambria Math"/>
                              <a:ea typeface="Cambria Math"/>
                            </a:rPr>
                            <m:t>𝑖</m:t>
                          </m:r>
                        </m:sub>
                      </m:sSub>
                      <m:r>
                        <a:rPr lang="en-US" sz="2400" b="0" i="1">
                          <a:solidFill>
                            <a:schemeClr val="tx1"/>
                          </a:solidFill>
                          <a:latin typeface="Cambria Math" panose="02040503050406030204" pitchFamily="18" charset="0"/>
                          <a:ea typeface="Cambria Math"/>
                        </a:rPr>
                        <m:t>+</m:t>
                      </m:r>
                      <m:f>
                        <m:fPr>
                          <m:ctrlPr>
                            <a:rPr lang="en-US" sz="2400" i="1">
                              <a:solidFill>
                                <a:schemeClr val="tx1"/>
                              </a:solidFill>
                              <a:latin typeface="Cambria Math" panose="02040503050406030204" pitchFamily="18" charset="0"/>
                              <a:ea typeface="Cambria Math"/>
                            </a:rPr>
                          </m:ctrlPr>
                        </m:fPr>
                        <m:num>
                          <m:r>
                            <a:rPr lang="en-US" sz="2400" b="0" i="1">
                              <a:solidFill>
                                <a:schemeClr val="tx1"/>
                              </a:solidFill>
                              <a:latin typeface="Cambria Math" panose="02040503050406030204" pitchFamily="18" charset="0"/>
                              <a:ea typeface="Cambria Math"/>
                            </a:rPr>
                            <m:t>1</m:t>
                          </m:r>
                        </m:num>
                        <m:den>
                          <m:r>
                            <a:rPr lang="en-US" sz="2400" b="0" i="1">
                              <a:solidFill>
                                <a:schemeClr val="tx1"/>
                              </a:solidFill>
                              <a:latin typeface="Cambria Math" panose="02040503050406030204" pitchFamily="18" charset="0"/>
                              <a:ea typeface="Cambria Math"/>
                            </a:rPr>
                            <m:t>2</m:t>
                          </m:r>
                        </m:den>
                      </m:f>
                      <m:d>
                        <m:dPr>
                          <m:ctrlPr>
                            <a:rPr lang="en-US" sz="2400" i="1">
                              <a:solidFill>
                                <a:schemeClr val="tx1"/>
                              </a:solidFill>
                              <a:latin typeface="Cambria Math" panose="02040503050406030204" pitchFamily="18" charset="0"/>
                              <a:ea typeface="Cambria Math"/>
                            </a:rPr>
                          </m:ctrlPr>
                        </m:dPr>
                        <m:e>
                          <m:r>
                            <a:rPr lang="en-US" sz="2400" b="0" i="1" smtClean="0">
                              <a:solidFill>
                                <a:schemeClr val="tx1"/>
                              </a:solidFill>
                              <a:latin typeface="Cambria Math" panose="02040503050406030204" pitchFamily="18" charset="0"/>
                              <a:ea typeface="Cambria Math"/>
                            </a:rPr>
                            <m:t>2</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a:ea typeface="Cambria Math"/>
                                </a:rPr>
                                <m:t>𝑣</m:t>
                              </m:r>
                            </m:e>
                            <m:sub>
                              <m:r>
                                <a:rPr lang="en-US" sz="2400" b="0" i="1">
                                  <a:solidFill>
                                    <a:schemeClr val="tx1"/>
                                  </a:solidFill>
                                  <a:latin typeface="Cambria Math"/>
                                  <a:ea typeface="Cambria Math"/>
                                </a:rPr>
                                <m:t>𝑥</m:t>
                              </m:r>
                              <m:r>
                                <a:rPr lang="en-US" sz="2400" b="0" i="1">
                                  <a:solidFill>
                                    <a:schemeClr val="tx1"/>
                                  </a:solidFill>
                                  <a:latin typeface="Cambria Math" panose="02040503050406030204" pitchFamily="18" charset="0"/>
                                  <a:ea typeface="Cambria Math"/>
                                </a:rPr>
                                <m:t>𝑖</m:t>
                              </m:r>
                            </m:sub>
                          </m:sSub>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𝑎</m:t>
                              </m:r>
                            </m:e>
                            <m:sub>
                              <m:r>
                                <a:rPr lang="en-US" sz="2400" b="0" i="1">
                                  <a:solidFill>
                                    <a:schemeClr val="tx1"/>
                                  </a:solidFill>
                                  <a:latin typeface="Cambria Math"/>
                                  <a:ea typeface="Cambria Math"/>
                                </a:rPr>
                                <m:t>𝑥</m:t>
                              </m:r>
                            </m:sub>
                          </m:sSub>
                          <m:r>
                            <a:rPr lang="en-US" sz="2400" b="0" i="1">
                              <a:solidFill>
                                <a:schemeClr val="tx1"/>
                              </a:solidFill>
                              <a:latin typeface="Cambria Math" panose="02040503050406030204" pitchFamily="18" charset="0"/>
                              <a:ea typeface="Cambria Math"/>
                            </a:rPr>
                            <m:t>𝑡</m:t>
                          </m:r>
                          <m:r>
                            <m:rPr>
                              <m:nor/>
                            </m:rPr>
                            <a:rPr lang="en-US" sz="2400" dirty="0">
                              <a:solidFill>
                                <a:schemeClr val="tx1"/>
                              </a:solidFill>
                            </a:rPr>
                            <m:t> </m:t>
                          </m:r>
                        </m:e>
                      </m:d>
                      <m:r>
                        <a:rPr lang="en-US" sz="2400" b="0" i="1">
                          <a:solidFill>
                            <a:schemeClr val="tx1"/>
                          </a:solidFill>
                          <a:latin typeface="Cambria Math" panose="02040503050406030204" pitchFamily="18" charset="0"/>
                          <a:ea typeface="Cambria Math"/>
                        </a:rPr>
                        <m:t>𝑡</m:t>
                      </m:r>
                    </m:oMath>
                  </m:oMathPara>
                </a14:m>
                <a:endParaRPr lang="en-US" sz="2400" i="1" dirty="0">
                  <a:solidFill>
                    <a:schemeClr val="tx1"/>
                  </a:solidFill>
                  <a:latin typeface="Cambria Math" panose="02040503050406030204" pitchFamily="18" charset="0"/>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𝑥</m:t>
                          </m:r>
                        </m:e>
                        <m:sub>
                          <m:r>
                            <a:rPr lang="en-US" sz="2400" b="0" i="1">
                              <a:solidFill>
                                <a:schemeClr val="tx1"/>
                              </a:solidFill>
                              <a:latin typeface="Cambria Math" panose="02040503050406030204" pitchFamily="18" charset="0"/>
                              <a:ea typeface="Cambria Math"/>
                            </a:rPr>
                            <m:t>𝑓</m:t>
                          </m:r>
                        </m:sub>
                      </m:sSub>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𝑥</m:t>
                          </m:r>
                        </m:e>
                        <m:sub>
                          <m:r>
                            <a:rPr lang="en-US" sz="2400" b="0" i="1">
                              <a:solidFill>
                                <a:schemeClr val="tx1"/>
                              </a:solidFill>
                              <a:latin typeface="Cambria Math" panose="02040503050406030204" pitchFamily="18" charset="0"/>
                              <a:ea typeface="Cambria Math"/>
                            </a:rPr>
                            <m:t>𝑖</m:t>
                          </m:r>
                        </m:sub>
                      </m:sSub>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𝑣</m:t>
                          </m:r>
                        </m:e>
                        <m:sub>
                          <m:r>
                            <a:rPr lang="en-US" sz="2400" b="0" i="1">
                              <a:solidFill>
                                <a:schemeClr val="tx1"/>
                              </a:solidFill>
                              <a:latin typeface="Cambria Math" panose="02040503050406030204" pitchFamily="18" charset="0"/>
                              <a:ea typeface="Cambria Math"/>
                            </a:rPr>
                            <m:t>𝑥𝑖</m:t>
                          </m:r>
                        </m:sub>
                      </m:sSub>
                      <m:r>
                        <a:rPr lang="en-US" sz="2400" b="0" i="1">
                          <a:solidFill>
                            <a:schemeClr val="tx1"/>
                          </a:solidFill>
                          <a:latin typeface="Cambria Math" panose="02040503050406030204" pitchFamily="18" charset="0"/>
                          <a:ea typeface="Cambria Math"/>
                        </a:rPr>
                        <m:t>𝑡</m:t>
                      </m:r>
                      <m:r>
                        <a:rPr lang="en-US" sz="2400" b="0" i="1">
                          <a:solidFill>
                            <a:schemeClr val="tx1"/>
                          </a:solidFill>
                          <a:latin typeface="Cambria Math" panose="02040503050406030204" pitchFamily="18" charset="0"/>
                          <a:ea typeface="Cambria Math"/>
                        </a:rPr>
                        <m:t>+</m:t>
                      </m:r>
                      <m:f>
                        <m:fPr>
                          <m:ctrlPr>
                            <a:rPr lang="en-US" sz="2400" i="1">
                              <a:solidFill>
                                <a:schemeClr val="tx1"/>
                              </a:solidFill>
                              <a:latin typeface="Cambria Math" panose="02040503050406030204" pitchFamily="18" charset="0"/>
                              <a:ea typeface="Cambria Math"/>
                            </a:rPr>
                          </m:ctrlPr>
                        </m:fPr>
                        <m:num>
                          <m:r>
                            <a:rPr lang="en-US" sz="2400" b="0" i="1">
                              <a:solidFill>
                                <a:schemeClr val="tx1"/>
                              </a:solidFill>
                              <a:latin typeface="Cambria Math" panose="02040503050406030204" pitchFamily="18" charset="0"/>
                              <a:ea typeface="Cambria Math"/>
                            </a:rPr>
                            <m:t>1</m:t>
                          </m:r>
                        </m:num>
                        <m:den>
                          <m:r>
                            <a:rPr lang="en-US" sz="2400" b="0" i="1">
                              <a:solidFill>
                                <a:schemeClr val="tx1"/>
                              </a:solidFill>
                              <a:latin typeface="Cambria Math" panose="02040503050406030204" pitchFamily="18" charset="0"/>
                              <a:ea typeface="Cambria Math"/>
                            </a:rPr>
                            <m:t>2</m:t>
                          </m:r>
                        </m:den>
                      </m:f>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𝑎</m:t>
                          </m:r>
                        </m:e>
                        <m:sub>
                          <m:r>
                            <a:rPr lang="en-US" sz="2400" b="0" i="1">
                              <a:solidFill>
                                <a:schemeClr val="tx1"/>
                              </a:solidFill>
                              <a:latin typeface="Cambria Math" panose="02040503050406030204" pitchFamily="18" charset="0"/>
                              <a:ea typeface="Cambria Math"/>
                            </a:rPr>
                            <m:t>𝑥</m:t>
                          </m:r>
                        </m:sub>
                      </m:sSub>
                      <m:sSup>
                        <m:sSupPr>
                          <m:ctrlPr>
                            <a:rPr lang="en-US" sz="2400" i="1">
                              <a:solidFill>
                                <a:schemeClr val="tx1"/>
                              </a:solidFill>
                              <a:latin typeface="Cambria Math" panose="02040503050406030204" pitchFamily="18" charset="0"/>
                              <a:ea typeface="Cambria Math"/>
                            </a:rPr>
                          </m:ctrlPr>
                        </m:sSupPr>
                        <m:e>
                          <m:r>
                            <a:rPr lang="en-US" sz="2400" b="0" i="1">
                              <a:solidFill>
                                <a:schemeClr val="tx1"/>
                              </a:solidFill>
                              <a:latin typeface="Cambria Math" panose="02040503050406030204" pitchFamily="18" charset="0"/>
                              <a:ea typeface="Cambria Math"/>
                            </a:rPr>
                            <m:t>𝑡</m:t>
                          </m:r>
                        </m:e>
                        <m:sup>
                          <m:r>
                            <a:rPr lang="en-US" sz="2400" b="0" i="1">
                              <a:solidFill>
                                <a:schemeClr val="tx1"/>
                              </a:solidFill>
                              <a:latin typeface="Cambria Math" panose="02040503050406030204" pitchFamily="18" charset="0"/>
                              <a:ea typeface="Cambria Math"/>
                            </a:rPr>
                            <m:t>2</m:t>
                          </m:r>
                        </m:sup>
                      </m:sSup>
                    </m:oMath>
                  </m:oMathPara>
                </a14:m>
                <a:endParaRPr lang="en-US" sz="2400" i="1" dirty="0">
                  <a:solidFill>
                    <a:schemeClr val="tx1"/>
                  </a:solidFill>
                  <a:latin typeface="Cambria Math" panose="02040503050406030204" pitchFamily="18" charset="0"/>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𝑥</m:t>
                          </m:r>
                        </m:e>
                        <m:sub>
                          <m:r>
                            <a:rPr lang="en-US" sz="2400" b="0" i="1">
                              <a:solidFill>
                                <a:schemeClr val="tx1"/>
                              </a:solidFill>
                              <a:latin typeface="Cambria Math" panose="02040503050406030204" pitchFamily="18" charset="0"/>
                              <a:ea typeface="Cambria Math"/>
                            </a:rPr>
                            <m:t>𝑓</m:t>
                          </m:r>
                        </m:sub>
                      </m:sSub>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𝑥</m:t>
                          </m:r>
                        </m:e>
                        <m:sub>
                          <m:r>
                            <a:rPr lang="en-US" sz="2400" b="0" i="1">
                              <a:solidFill>
                                <a:schemeClr val="tx1"/>
                              </a:solidFill>
                              <a:latin typeface="Cambria Math" panose="02040503050406030204" pitchFamily="18" charset="0"/>
                              <a:ea typeface="Cambria Math"/>
                            </a:rPr>
                            <m:t>𝑖</m:t>
                          </m:r>
                        </m:sub>
                      </m:sSub>
                      <m:r>
                        <a:rPr lang="en-US" sz="2400" b="0" i="1">
                          <a:solidFill>
                            <a:schemeClr val="tx1"/>
                          </a:solidFill>
                          <a:latin typeface="Cambria Math" panose="02040503050406030204" pitchFamily="18" charset="0"/>
                          <a:ea typeface="Cambria Math"/>
                        </a:rPr>
                        <m:t>+</m:t>
                      </m:r>
                      <m:f>
                        <m:fPr>
                          <m:ctrlPr>
                            <a:rPr lang="en-US" sz="2400" i="1">
                              <a:solidFill>
                                <a:schemeClr val="tx1"/>
                              </a:solidFill>
                              <a:latin typeface="Cambria Math" panose="02040503050406030204" pitchFamily="18" charset="0"/>
                              <a:ea typeface="Cambria Math"/>
                            </a:rPr>
                          </m:ctrlPr>
                        </m:fPr>
                        <m:num>
                          <m:r>
                            <a:rPr lang="en-US" sz="2400" b="0" i="1">
                              <a:solidFill>
                                <a:schemeClr val="tx1"/>
                              </a:solidFill>
                              <a:latin typeface="Cambria Math" panose="02040503050406030204" pitchFamily="18" charset="0"/>
                              <a:ea typeface="Cambria Math"/>
                            </a:rPr>
                            <m:t>1</m:t>
                          </m:r>
                        </m:num>
                        <m:den>
                          <m:r>
                            <a:rPr lang="en-US" sz="2400" b="0" i="1">
                              <a:solidFill>
                                <a:schemeClr val="tx1"/>
                              </a:solidFill>
                              <a:latin typeface="Cambria Math" panose="02040503050406030204" pitchFamily="18" charset="0"/>
                              <a:ea typeface="Cambria Math"/>
                            </a:rPr>
                            <m:t>2</m:t>
                          </m:r>
                        </m:den>
                      </m:f>
                      <m:d>
                        <m:dPr>
                          <m:ctrlPr>
                            <a:rPr lang="en-US" sz="2400" i="1">
                              <a:solidFill>
                                <a:schemeClr val="tx1"/>
                              </a:solidFill>
                              <a:latin typeface="Cambria Math" panose="02040503050406030204" pitchFamily="18" charset="0"/>
                              <a:ea typeface="Cambria Math"/>
                            </a:rPr>
                          </m:ctrlPr>
                        </m:dPr>
                        <m:e>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𝑣</m:t>
                              </m:r>
                            </m:e>
                            <m:sub>
                              <m:r>
                                <a:rPr lang="en-US" sz="2400" b="0" i="1">
                                  <a:solidFill>
                                    <a:schemeClr val="tx1"/>
                                  </a:solidFill>
                                  <a:latin typeface="Cambria Math" panose="02040503050406030204" pitchFamily="18" charset="0"/>
                                  <a:ea typeface="Cambria Math"/>
                                </a:rPr>
                                <m:t>𝑥𝑖</m:t>
                              </m:r>
                            </m:sub>
                          </m:sSub>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𝑣</m:t>
                              </m:r>
                            </m:e>
                            <m:sub>
                              <m:r>
                                <a:rPr lang="en-US" sz="2400" b="0" i="1">
                                  <a:solidFill>
                                    <a:schemeClr val="tx1"/>
                                  </a:solidFill>
                                  <a:latin typeface="Cambria Math" panose="02040503050406030204" pitchFamily="18" charset="0"/>
                                  <a:ea typeface="Cambria Math"/>
                                </a:rPr>
                                <m:t>𝑥𝑓</m:t>
                              </m:r>
                            </m:sub>
                          </m:sSub>
                        </m:e>
                      </m:d>
                      <m:d>
                        <m:dPr>
                          <m:ctrlPr>
                            <a:rPr lang="en-US" sz="2400" i="1">
                              <a:solidFill>
                                <a:schemeClr val="tx1"/>
                              </a:solidFill>
                              <a:latin typeface="Cambria Math" panose="02040503050406030204" pitchFamily="18" charset="0"/>
                              <a:ea typeface="Cambria Math"/>
                            </a:rPr>
                          </m:ctrlPr>
                        </m:dPr>
                        <m:e>
                          <m:f>
                            <m:fPr>
                              <m:ctrlPr>
                                <a:rPr lang="en-US" sz="2400" i="1">
                                  <a:solidFill>
                                    <a:schemeClr val="tx1"/>
                                  </a:solidFill>
                                  <a:latin typeface="Cambria Math" panose="02040503050406030204" pitchFamily="18" charset="0"/>
                                  <a:ea typeface="Cambria Math"/>
                                </a:rPr>
                              </m:ctrlPr>
                            </m:fPr>
                            <m:num>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𝑣</m:t>
                                  </m:r>
                                </m:e>
                                <m:sub>
                                  <m:r>
                                    <a:rPr lang="en-US" sz="2400" b="0" i="1">
                                      <a:solidFill>
                                        <a:schemeClr val="tx1"/>
                                      </a:solidFill>
                                      <a:latin typeface="Cambria Math" panose="02040503050406030204" pitchFamily="18" charset="0"/>
                                      <a:ea typeface="Cambria Math"/>
                                    </a:rPr>
                                    <m:t>𝑥𝑓</m:t>
                                  </m:r>
                                </m:sub>
                              </m:sSub>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𝑣</m:t>
                                  </m:r>
                                </m:e>
                                <m:sub>
                                  <m:r>
                                    <a:rPr lang="en-US" sz="2400" b="0" i="1">
                                      <a:solidFill>
                                        <a:schemeClr val="tx1"/>
                                      </a:solidFill>
                                      <a:latin typeface="Cambria Math" panose="02040503050406030204" pitchFamily="18" charset="0"/>
                                      <a:ea typeface="Cambria Math"/>
                                    </a:rPr>
                                    <m:t>𝑥𝑖</m:t>
                                  </m:r>
                                </m:sub>
                              </m:sSub>
                            </m:num>
                            <m:den>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𝑎</m:t>
                                  </m:r>
                                </m:e>
                                <m:sub>
                                  <m:r>
                                    <a:rPr lang="en-US" sz="2400" b="0" i="1">
                                      <a:solidFill>
                                        <a:schemeClr val="tx1"/>
                                      </a:solidFill>
                                      <a:latin typeface="Cambria Math" panose="02040503050406030204" pitchFamily="18" charset="0"/>
                                      <a:ea typeface="Cambria Math"/>
                                    </a:rPr>
                                    <m:t>𝑥</m:t>
                                  </m:r>
                                </m:sub>
                              </m:sSub>
                            </m:den>
                          </m:f>
                        </m:e>
                      </m:d>
                      <m:r>
                        <a:rPr lang="en-US" sz="2400" b="0" i="1" smtClean="0">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𝑥</m:t>
                          </m:r>
                        </m:e>
                        <m:sub>
                          <m:r>
                            <a:rPr lang="en-US" sz="2400" b="0" i="1">
                              <a:solidFill>
                                <a:schemeClr val="tx1"/>
                              </a:solidFill>
                              <a:latin typeface="Cambria Math" panose="02040503050406030204" pitchFamily="18" charset="0"/>
                              <a:ea typeface="Cambria Math"/>
                            </a:rPr>
                            <m:t>𝑖</m:t>
                          </m:r>
                        </m:sub>
                      </m:sSub>
                      <m:r>
                        <a:rPr lang="en-US" sz="2400" b="0" i="1">
                          <a:solidFill>
                            <a:schemeClr val="tx1"/>
                          </a:solidFill>
                          <a:latin typeface="Cambria Math" panose="02040503050406030204" pitchFamily="18" charset="0"/>
                          <a:ea typeface="Cambria Math"/>
                        </a:rPr>
                        <m:t>+</m:t>
                      </m:r>
                      <m:d>
                        <m:dPr>
                          <m:ctrlPr>
                            <a:rPr lang="en-US" sz="2400" i="1">
                              <a:solidFill>
                                <a:schemeClr val="tx1"/>
                              </a:solidFill>
                              <a:latin typeface="Cambria Math" panose="02040503050406030204" pitchFamily="18" charset="0"/>
                              <a:ea typeface="Cambria Math"/>
                            </a:rPr>
                          </m:ctrlPr>
                        </m:dPr>
                        <m:e>
                          <m:f>
                            <m:fPr>
                              <m:ctrlPr>
                                <a:rPr lang="en-US" sz="2400" i="1">
                                  <a:solidFill>
                                    <a:schemeClr val="tx1"/>
                                  </a:solidFill>
                                  <a:latin typeface="Cambria Math" panose="02040503050406030204" pitchFamily="18" charset="0"/>
                                  <a:ea typeface="Cambria Math"/>
                                </a:rPr>
                              </m:ctrlPr>
                            </m:fPr>
                            <m:num>
                              <m:sSup>
                                <m:sSupPr>
                                  <m:ctrlPr>
                                    <a:rPr lang="en-US" sz="2400" i="1">
                                      <a:solidFill>
                                        <a:schemeClr val="tx1"/>
                                      </a:solidFill>
                                      <a:latin typeface="Cambria Math" panose="02040503050406030204" pitchFamily="18" charset="0"/>
                                    </a:rPr>
                                  </m:ctrlPr>
                                </m:sSupPr>
                                <m:e>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𝑣</m:t>
                                      </m:r>
                                    </m:e>
                                    <m:sub>
                                      <m:r>
                                        <a:rPr lang="en-US" sz="2400" b="0" i="1">
                                          <a:solidFill>
                                            <a:schemeClr val="tx1"/>
                                          </a:solidFill>
                                          <a:latin typeface="Cambria Math" panose="02040503050406030204" pitchFamily="18" charset="0"/>
                                          <a:ea typeface="Cambria Math"/>
                                        </a:rPr>
                                        <m:t>𝑥𝑓</m:t>
                                      </m:r>
                                    </m:sub>
                                  </m:sSub>
                                </m:e>
                                <m:sup>
                                  <m:r>
                                    <a:rPr lang="en-US" sz="2400" b="0">
                                      <a:solidFill>
                                        <a:schemeClr val="tx1"/>
                                      </a:solidFill>
                                      <a:latin typeface="Cambria Math"/>
                                    </a:rPr>
                                    <m:t>2</m:t>
                                  </m:r>
                                </m:sup>
                              </m:sSup>
                              <m:r>
                                <a:rPr lang="en-US" sz="2400" b="0" i="1">
                                  <a:solidFill>
                                    <a:schemeClr val="tx1"/>
                                  </a:solidFill>
                                  <a:latin typeface="Cambria Math" panose="02040503050406030204" pitchFamily="18" charset="0"/>
                                  <a:ea typeface="Cambria Math"/>
                                </a:rPr>
                                <m:t>−</m:t>
                              </m:r>
                              <m:sSup>
                                <m:sSupPr>
                                  <m:ctrlPr>
                                    <a:rPr lang="en-US" sz="2400" i="1">
                                      <a:solidFill>
                                        <a:schemeClr val="tx1"/>
                                      </a:solidFill>
                                      <a:latin typeface="Cambria Math" panose="02040503050406030204" pitchFamily="18" charset="0"/>
                                    </a:rPr>
                                  </m:ctrlPr>
                                </m:sSupPr>
                                <m:e>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𝑣</m:t>
                                      </m:r>
                                    </m:e>
                                    <m:sub>
                                      <m:r>
                                        <a:rPr lang="en-US" sz="2400" b="0" i="1">
                                          <a:solidFill>
                                            <a:schemeClr val="tx1"/>
                                          </a:solidFill>
                                          <a:latin typeface="Cambria Math" panose="02040503050406030204" pitchFamily="18" charset="0"/>
                                          <a:ea typeface="Cambria Math"/>
                                        </a:rPr>
                                        <m:t>𝑥</m:t>
                                      </m:r>
                                      <m:r>
                                        <a:rPr lang="en-US" sz="2400" b="0" i="1" smtClean="0">
                                          <a:solidFill>
                                            <a:schemeClr val="tx1"/>
                                          </a:solidFill>
                                          <a:latin typeface="Cambria Math" panose="02040503050406030204" pitchFamily="18" charset="0"/>
                                          <a:ea typeface="Cambria Math"/>
                                        </a:rPr>
                                        <m:t>𝑖</m:t>
                                      </m:r>
                                    </m:sub>
                                  </m:sSub>
                                </m:e>
                                <m:sup>
                                  <m:r>
                                    <a:rPr lang="en-US" sz="2400" b="0">
                                      <a:solidFill>
                                        <a:schemeClr val="tx1"/>
                                      </a:solidFill>
                                      <a:latin typeface="Cambria Math"/>
                                    </a:rPr>
                                    <m:t>2</m:t>
                                  </m:r>
                                </m:sup>
                              </m:sSup>
                            </m:num>
                            <m:den>
                              <m:r>
                                <a:rPr lang="en-US" sz="2400" b="0" i="1" smtClean="0">
                                  <a:solidFill>
                                    <a:schemeClr val="tx1"/>
                                  </a:solidFill>
                                  <a:latin typeface="Cambria Math" panose="02040503050406030204" pitchFamily="18" charset="0"/>
                                  <a:ea typeface="Cambria Math"/>
                                </a:rPr>
                                <m:t>2</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𝑎</m:t>
                                  </m:r>
                                </m:e>
                                <m:sub>
                                  <m:r>
                                    <a:rPr lang="en-US" sz="2400" b="0" i="1">
                                      <a:solidFill>
                                        <a:schemeClr val="tx1"/>
                                      </a:solidFill>
                                      <a:latin typeface="Cambria Math" panose="02040503050406030204" pitchFamily="18" charset="0"/>
                                      <a:ea typeface="Cambria Math"/>
                                    </a:rPr>
                                    <m:t>𝑥</m:t>
                                  </m:r>
                                </m:sub>
                              </m:sSub>
                            </m:den>
                          </m:f>
                        </m:e>
                      </m:d>
                    </m:oMath>
                  </m:oMathPara>
                </a14:m>
                <a:endParaRPr lang="en-US" sz="2400" i="1" dirty="0">
                  <a:solidFill>
                    <a:schemeClr val="tx1"/>
                  </a:solidFill>
                  <a:latin typeface="Cambria Math" panose="02040503050406030204" pitchFamily="18" charset="0"/>
                  <a:ea typeface="Cambria Math"/>
                </a:endParaRPr>
              </a:p>
              <a:p>
                <a:pPr marL="0" indent="0">
                  <a:buNone/>
                </a:pPr>
                <a14:m>
                  <m:oMathPara xmlns:m="http://schemas.openxmlformats.org/officeDocument/2006/math">
                    <m:oMathParaPr>
                      <m:jc m:val="centerGroup"/>
                    </m:oMathParaPr>
                    <m:oMath xmlns:m="http://schemas.openxmlformats.org/officeDocument/2006/math">
                      <m:sSup>
                        <m:sSupPr>
                          <m:ctrlPr>
                            <a:rPr lang="en-US" sz="2400" i="1">
                              <a:solidFill>
                                <a:schemeClr val="tx1"/>
                              </a:solidFill>
                              <a:latin typeface="Cambria Math" panose="02040503050406030204" pitchFamily="18" charset="0"/>
                              <a:ea typeface="Cambria Math"/>
                            </a:rPr>
                          </m:ctrlPr>
                        </m:sSupPr>
                        <m:e>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𝑣</m:t>
                              </m:r>
                            </m:e>
                            <m:sub>
                              <m:r>
                                <a:rPr lang="en-US" sz="2400" b="0" i="1">
                                  <a:solidFill>
                                    <a:schemeClr val="tx1"/>
                                  </a:solidFill>
                                  <a:latin typeface="Cambria Math" panose="02040503050406030204" pitchFamily="18" charset="0"/>
                                  <a:ea typeface="Cambria Math"/>
                                </a:rPr>
                                <m:t>𝑥𝑓</m:t>
                              </m:r>
                            </m:sub>
                          </m:sSub>
                        </m:e>
                        <m:sup>
                          <m:r>
                            <a:rPr lang="en-US" sz="2400" b="0" i="1">
                              <a:solidFill>
                                <a:schemeClr val="tx1"/>
                              </a:solidFill>
                              <a:latin typeface="Cambria Math" panose="02040503050406030204" pitchFamily="18" charset="0"/>
                              <a:ea typeface="Cambria Math"/>
                            </a:rPr>
                            <m:t>2</m:t>
                          </m:r>
                        </m:sup>
                      </m:sSup>
                      <m:r>
                        <a:rPr lang="ar-SA" sz="2400" b="0" i="1">
                          <a:solidFill>
                            <a:schemeClr val="tx1"/>
                          </a:solidFill>
                          <a:latin typeface="Cambria Math" panose="02040503050406030204" pitchFamily="18" charset="0"/>
                          <a:ea typeface="Cambria Math"/>
                        </a:rPr>
                        <m:t>=</m:t>
                      </m:r>
                      <m:sSup>
                        <m:sSupPr>
                          <m:ctrlPr>
                            <a:rPr lang="en-US" sz="2400" i="1">
                              <a:solidFill>
                                <a:schemeClr val="tx1"/>
                              </a:solidFill>
                              <a:latin typeface="Cambria Math" panose="02040503050406030204" pitchFamily="18" charset="0"/>
                              <a:ea typeface="Cambria Math"/>
                            </a:rPr>
                          </m:ctrlPr>
                        </m:sSupPr>
                        <m:e>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𝑣</m:t>
                              </m:r>
                            </m:e>
                            <m:sub>
                              <m:r>
                                <a:rPr lang="en-US" sz="2400" b="0" i="1">
                                  <a:solidFill>
                                    <a:schemeClr val="tx1"/>
                                  </a:solidFill>
                                  <a:latin typeface="Cambria Math" panose="02040503050406030204" pitchFamily="18" charset="0"/>
                                  <a:ea typeface="Cambria Math"/>
                                </a:rPr>
                                <m:t>𝑥𝑖</m:t>
                              </m:r>
                            </m:sub>
                          </m:sSub>
                        </m:e>
                        <m:sup>
                          <m:r>
                            <a:rPr lang="en-US" sz="2400" b="0" i="1">
                              <a:solidFill>
                                <a:schemeClr val="tx1"/>
                              </a:solidFill>
                              <a:latin typeface="Cambria Math" panose="02040503050406030204" pitchFamily="18" charset="0"/>
                              <a:ea typeface="Cambria Math"/>
                            </a:rPr>
                            <m:t>2</m:t>
                          </m:r>
                        </m:sup>
                      </m:sSup>
                      <m:r>
                        <a:rPr lang="ar-SA" sz="2400" b="0" i="1">
                          <a:solidFill>
                            <a:schemeClr val="tx1"/>
                          </a:solidFill>
                          <a:latin typeface="Cambria Math" panose="02040503050406030204" pitchFamily="18" charset="0"/>
                          <a:ea typeface="Cambria Math"/>
                        </a:rPr>
                        <m:t>+</m:t>
                      </m:r>
                      <m:r>
                        <a:rPr lang="en-US" sz="2400" b="0" i="1">
                          <a:solidFill>
                            <a:schemeClr val="tx1"/>
                          </a:solidFill>
                          <a:latin typeface="Cambria Math" panose="02040503050406030204" pitchFamily="18" charset="0"/>
                          <a:ea typeface="Cambria Math"/>
                        </a:rPr>
                        <m:t>2</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𝑎</m:t>
                          </m:r>
                        </m:e>
                        <m:sub>
                          <m:r>
                            <a:rPr lang="en-US" sz="2400" b="0" i="1">
                              <a:solidFill>
                                <a:schemeClr val="tx1"/>
                              </a:solidFill>
                              <a:latin typeface="Cambria Math" panose="02040503050406030204" pitchFamily="18" charset="0"/>
                              <a:ea typeface="Cambria Math"/>
                            </a:rPr>
                            <m:t>𝑥</m:t>
                          </m:r>
                        </m:sub>
                      </m:sSub>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𝑥</m:t>
                          </m:r>
                        </m:e>
                        <m:sub>
                          <m:r>
                            <a:rPr lang="en-US" sz="2400" b="0" i="1">
                              <a:solidFill>
                                <a:schemeClr val="tx1"/>
                              </a:solidFill>
                              <a:latin typeface="Cambria Math" panose="02040503050406030204" pitchFamily="18" charset="0"/>
                              <a:ea typeface="Cambria Math"/>
                            </a:rPr>
                            <m:t>𝑓</m:t>
                          </m:r>
                        </m:sub>
                      </m:sSub>
                      <m:r>
                        <a:rPr lang="en-US" sz="2400" b="0" i="1">
                          <a:solidFill>
                            <a:schemeClr val="tx1"/>
                          </a:solidFill>
                          <a:latin typeface="Cambria Math" panose="02040503050406030204" pitchFamily="18" charset="0"/>
                          <a:ea typeface="Cambria Math"/>
                        </a:rPr>
                        <m:t>−</m:t>
                      </m:r>
                      <m:sSub>
                        <m:sSubPr>
                          <m:ctrlPr>
                            <a:rPr lang="en-US" sz="2400" i="1">
                              <a:solidFill>
                                <a:schemeClr val="tx1"/>
                              </a:solidFill>
                              <a:latin typeface="Cambria Math" panose="02040503050406030204" pitchFamily="18" charset="0"/>
                              <a:ea typeface="Cambria Math"/>
                            </a:rPr>
                          </m:ctrlPr>
                        </m:sSubPr>
                        <m:e>
                          <m:r>
                            <a:rPr lang="en-US" sz="2400" b="0" i="1">
                              <a:solidFill>
                                <a:schemeClr val="tx1"/>
                              </a:solidFill>
                              <a:latin typeface="Cambria Math" panose="02040503050406030204" pitchFamily="18" charset="0"/>
                              <a:ea typeface="Cambria Math"/>
                            </a:rPr>
                            <m:t>𝑥</m:t>
                          </m:r>
                        </m:e>
                        <m:sub>
                          <m:r>
                            <a:rPr lang="en-US" sz="2400" b="0" i="1">
                              <a:solidFill>
                                <a:schemeClr val="tx1"/>
                              </a:solidFill>
                              <a:latin typeface="Cambria Math" panose="02040503050406030204" pitchFamily="18" charset="0"/>
                              <a:ea typeface="Cambria Math"/>
                            </a:rPr>
                            <m:t>𝑖</m:t>
                          </m:r>
                        </m:sub>
                      </m:sSub>
                      <m:r>
                        <a:rPr lang="en-US" sz="2400" b="0" i="1">
                          <a:solidFill>
                            <a:schemeClr val="tx1"/>
                          </a:solidFill>
                          <a:latin typeface="Cambria Math" panose="02040503050406030204" pitchFamily="18" charset="0"/>
                          <a:ea typeface="Cambria Math"/>
                        </a:rPr>
                        <m:t>)</m:t>
                      </m:r>
                    </m:oMath>
                  </m:oMathPara>
                </a14:m>
                <a:endParaRPr lang="en-US" sz="2400" dirty="0">
                  <a:solidFill>
                    <a:schemeClr val="tx1"/>
                  </a:solidFill>
                </a:endParaRP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79512" y="764704"/>
                <a:ext cx="8964488" cy="6014031"/>
              </a:xfrm>
              <a:blipFill>
                <a:blip r:embed="rId2"/>
                <a:stretch>
                  <a:fillRect l="-1020"/>
                </a:stretch>
              </a:blipFill>
            </p:spPr>
            <p:txBody>
              <a:bodyPr/>
              <a:lstStyle/>
              <a:p>
                <a:r>
                  <a:rPr lang="en-US">
                    <a:noFill/>
                  </a:rPr>
                  <a:t> </a:t>
                </a:r>
              </a:p>
            </p:txBody>
          </p:sp>
        </mc:Fallback>
      </mc:AlternateContent>
    </p:spTree>
    <p:extLst>
      <p:ext uri="{BB962C8B-B14F-4D97-AF65-F5344CB8AC3E}">
        <p14:creationId xmlns:p14="http://schemas.microsoft.com/office/powerpoint/2010/main" val="236155589"/>
      </p:ext>
    </p:extLst>
  </p:cSld>
  <p:clrMapOvr>
    <a:masterClrMapping/>
  </p:clrMapOvr>
  <p:transition spd="med">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2.5 One-Dimensional Motion with Constant Acceleration </a:t>
            </a: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12</a:t>
            </a:fld>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79512" y="1268760"/>
                <a:ext cx="8964488" cy="5509975"/>
              </a:xfrm>
            </p:spPr>
            <p:txBody>
              <a:bodyPr>
                <a:noAutofit/>
              </a:bodyPr>
              <a:lstStyle/>
              <a:p>
                <a:pPr marL="0" indent="0" algn="ctr" rtl="0">
                  <a:buNone/>
                </a:pPr>
                <a:r>
                  <a:rPr lang="en-US" sz="2400" b="1" dirty="0"/>
                  <a:t>For constant acceleration</a:t>
                </a:r>
                <a:endParaRPr lang="ar-SA" sz="2400" b="1" dirty="0"/>
              </a:p>
              <a:p>
                <a:pPr marL="0" indent="0" algn="l" rtl="0">
                  <a:buNone/>
                </a:pPr>
                <a14:m>
                  <m:oMath xmlns:m="http://schemas.openxmlformats.org/officeDocument/2006/math">
                    <m:sSub>
                      <m:sSubPr>
                        <m:ctrlPr>
                          <a:rPr lang="en-US" sz="2400" i="1">
                            <a:latin typeface="Cambria Math" panose="02040503050406030204" pitchFamily="18" charset="0"/>
                          </a:rPr>
                        </m:ctrlPr>
                      </m:sSubPr>
                      <m:e>
                        <m:r>
                          <a:rPr lang="en-US" sz="2400">
                            <a:latin typeface="Cambria Math"/>
                          </a:rPr>
                          <m:t>𝑎</m:t>
                        </m:r>
                      </m:e>
                      <m:sub>
                        <m:r>
                          <a:rPr lang="en-US" sz="2400">
                            <a:latin typeface="Cambria Math"/>
                          </a:rPr>
                          <m:t>𝑥</m:t>
                        </m:r>
                      </m:sub>
                    </m:sSub>
                    <m:r>
                      <a:rPr lang="en-US" sz="2400" b="0" i="1" smtClean="0">
                        <a:latin typeface="Cambria Math" panose="02040503050406030204" pitchFamily="18" charset="0"/>
                      </a:rPr>
                      <m:t>=</m:t>
                    </m:r>
                    <m:r>
                      <a:rPr lang="en-US" sz="2400" i="1">
                        <a:latin typeface="Cambria Math" panose="02040503050406030204" pitchFamily="18" charset="0"/>
                      </a:rPr>
                      <m:t>𝐶𝑜𝑛𝑠</m:t>
                    </m:r>
                  </m:oMath>
                </a14:m>
                <a:r>
                  <a:rPr lang="en-US" sz="2400" b="1" dirty="0"/>
                  <a:t> and </a:t>
                </a:r>
                <a14:m>
                  <m:oMath xmlns:m="http://schemas.openxmlformats.org/officeDocument/2006/math">
                    <m:r>
                      <a:rPr lang="en-US" sz="2400" b="1">
                        <a:latin typeface="Cambria Math" panose="02040503050406030204" pitchFamily="18" charset="0"/>
                        <a:ea typeface="Cambria Math"/>
                      </a:rPr>
                      <m:t> </m:t>
                    </m:r>
                    <m:r>
                      <a:rPr lang="en-US" sz="2400" b="1" i="1">
                        <a:latin typeface="Cambria Math"/>
                        <a:ea typeface="Cambria Math"/>
                      </a:rPr>
                      <m:t>∆</m:t>
                    </m:r>
                    <m:r>
                      <a:rPr lang="en-US" sz="2400" b="1" i="1">
                        <a:latin typeface="Cambria Math"/>
                        <a:ea typeface="Cambria Math"/>
                      </a:rPr>
                      <m:t>𝒕</m:t>
                    </m:r>
                    <m:r>
                      <a:rPr lang="en-US" sz="2400" b="1" i="1">
                        <a:latin typeface="Cambria Math" panose="02040503050406030204" pitchFamily="18" charset="0"/>
                        <a:ea typeface="Cambria Math"/>
                      </a:rPr>
                      <m:t>=</m:t>
                    </m:r>
                    <m:r>
                      <a:rPr lang="en-US" sz="2400" i="1">
                        <a:latin typeface="Cambria Math" panose="02040503050406030204" pitchFamily="18" charset="0"/>
                        <a:ea typeface="Cambria Math"/>
                      </a:rPr>
                      <m:t>𝑡</m:t>
                    </m:r>
                  </m:oMath>
                </a14:m>
                <a:endParaRPr lang="en-US" sz="2400" b="1" dirty="0"/>
              </a:p>
              <a:p>
                <a:pPr marL="0" indent="0" algn="l" rtl="0">
                  <a:buNone/>
                </a:pPr>
                <a14:m>
                  <m:oMathPara xmlns:m="http://schemas.openxmlformats.org/officeDocument/2006/math">
                    <m:oMathParaPr>
                      <m:jc m:val="centerGroup"/>
                    </m:oMathParaPr>
                    <m:oMath xmlns:m="http://schemas.openxmlformats.org/officeDocument/2006/math">
                      <m:acc>
                        <m:accPr>
                          <m:chr m:val="̅"/>
                          <m:ctrlPr>
                            <a:rPr lang="en-US" sz="2000" b="1" i="1">
                              <a:solidFill>
                                <a:schemeClr val="accent2">
                                  <a:lumMod val="50000"/>
                                </a:schemeClr>
                              </a:solidFill>
                              <a:latin typeface="Cambria Math" panose="02040503050406030204" pitchFamily="18" charset="0"/>
                              <a:ea typeface="Cambria Math"/>
                            </a:rPr>
                          </m:ctrlPr>
                        </m:accPr>
                        <m:e>
                          <m:sSub>
                            <m:sSubPr>
                              <m:ctrlPr>
                                <a:rPr lang="en-US" sz="2000" b="1" i="1">
                                  <a:solidFill>
                                    <a:schemeClr val="accent2">
                                      <a:lumMod val="50000"/>
                                    </a:schemeClr>
                                  </a:solidFill>
                                  <a:latin typeface="Cambria Math" panose="02040503050406030204" pitchFamily="18" charset="0"/>
                                  <a:ea typeface="Cambria Math"/>
                                </a:rPr>
                              </m:ctrlPr>
                            </m:sSubPr>
                            <m:e>
                              <m:r>
                                <a:rPr lang="en-US" sz="2000" b="1" i="1">
                                  <a:solidFill>
                                    <a:schemeClr val="accent2">
                                      <a:lumMod val="50000"/>
                                    </a:schemeClr>
                                  </a:solidFill>
                                  <a:latin typeface="Cambria Math" panose="02040503050406030204" pitchFamily="18" charset="0"/>
                                  <a:ea typeface="Cambria Math"/>
                                </a:rPr>
                                <m:t>𝑣</m:t>
                              </m:r>
                            </m:e>
                            <m:sub>
                              <m:r>
                                <a:rPr lang="en-US" sz="2000" b="1" i="1">
                                  <a:solidFill>
                                    <a:schemeClr val="accent2">
                                      <a:lumMod val="50000"/>
                                    </a:schemeClr>
                                  </a:solidFill>
                                  <a:latin typeface="Cambria Math" panose="02040503050406030204" pitchFamily="18" charset="0"/>
                                  <a:ea typeface="Cambria Math"/>
                                </a:rPr>
                                <m:t>𝑥</m:t>
                              </m:r>
                            </m:sub>
                          </m:sSub>
                        </m:e>
                      </m:acc>
                      <m:r>
                        <a:rPr lang="en-US" sz="2000" b="1" i="1">
                          <a:solidFill>
                            <a:schemeClr val="accent2">
                              <a:lumMod val="50000"/>
                            </a:schemeClr>
                          </a:solidFill>
                          <a:latin typeface="Cambria Math" panose="02040503050406030204" pitchFamily="18" charset="0"/>
                          <a:ea typeface="Cambria Math"/>
                        </a:rPr>
                        <m:t>=</m:t>
                      </m:r>
                      <m:f>
                        <m:fPr>
                          <m:ctrlPr>
                            <a:rPr lang="en-US" sz="2000" b="1" i="1">
                              <a:solidFill>
                                <a:schemeClr val="accent2">
                                  <a:lumMod val="50000"/>
                                </a:schemeClr>
                              </a:solidFill>
                              <a:latin typeface="Cambria Math" panose="02040503050406030204" pitchFamily="18" charset="0"/>
                              <a:ea typeface="Cambria Math"/>
                            </a:rPr>
                          </m:ctrlPr>
                        </m:fPr>
                        <m:num>
                          <m:sSub>
                            <m:sSubPr>
                              <m:ctrlPr>
                                <a:rPr lang="en-US" sz="2000" b="1" i="1">
                                  <a:solidFill>
                                    <a:schemeClr val="accent2">
                                      <a:lumMod val="50000"/>
                                    </a:schemeClr>
                                  </a:solidFill>
                                  <a:latin typeface="Cambria Math" panose="02040503050406030204" pitchFamily="18" charset="0"/>
                                  <a:ea typeface="Cambria Math"/>
                                </a:rPr>
                              </m:ctrlPr>
                            </m:sSubPr>
                            <m:e>
                              <m:r>
                                <a:rPr lang="en-US" sz="2000" b="1" i="1">
                                  <a:solidFill>
                                    <a:schemeClr val="accent2">
                                      <a:lumMod val="50000"/>
                                    </a:schemeClr>
                                  </a:solidFill>
                                  <a:latin typeface="Cambria Math" panose="02040503050406030204" pitchFamily="18" charset="0"/>
                                  <a:ea typeface="Cambria Math"/>
                                </a:rPr>
                                <m:t>𝑣</m:t>
                              </m:r>
                            </m:e>
                            <m:sub>
                              <m:r>
                                <a:rPr lang="en-US" sz="2000" b="1" i="1">
                                  <a:solidFill>
                                    <a:schemeClr val="accent2">
                                      <a:lumMod val="50000"/>
                                    </a:schemeClr>
                                  </a:solidFill>
                                  <a:latin typeface="Cambria Math" panose="02040503050406030204" pitchFamily="18" charset="0"/>
                                  <a:ea typeface="Cambria Math"/>
                                </a:rPr>
                                <m:t>𝑥</m:t>
                              </m:r>
                              <m:r>
                                <a:rPr lang="en-US" sz="2000" b="1" i="1">
                                  <a:solidFill>
                                    <a:schemeClr val="accent2">
                                      <a:lumMod val="50000"/>
                                    </a:schemeClr>
                                  </a:solidFill>
                                  <a:latin typeface="Cambria Math" panose="02040503050406030204" pitchFamily="18" charset="0"/>
                                  <a:ea typeface="Cambria Math"/>
                                </a:rPr>
                                <m:t>𝒊</m:t>
                              </m:r>
                            </m:sub>
                          </m:sSub>
                          <m:r>
                            <a:rPr lang="en-US" sz="2000" b="1" i="1">
                              <a:solidFill>
                                <a:schemeClr val="accent2">
                                  <a:lumMod val="50000"/>
                                </a:schemeClr>
                              </a:solidFill>
                              <a:latin typeface="Cambria Math" panose="02040503050406030204" pitchFamily="18" charset="0"/>
                              <a:ea typeface="Cambria Math"/>
                            </a:rPr>
                            <m:t>+</m:t>
                          </m:r>
                          <m:sSub>
                            <m:sSubPr>
                              <m:ctrlPr>
                                <a:rPr lang="en-US" sz="2000" b="1" i="1">
                                  <a:solidFill>
                                    <a:schemeClr val="accent2">
                                      <a:lumMod val="50000"/>
                                    </a:schemeClr>
                                  </a:solidFill>
                                  <a:latin typeface="Cambria Math" panose="02040503050406030204" pitchFamily="18" charset="0"/>
                                  <a:ea typeface="Cambria Math"/>
                                </a:rPr>
                              </m:ctrlPr>
                            </m:sSubPr>
                            <m:e>
                              <m:r>
                                <a:rPr lang="en-US" sz="2000" b="1" i="1">
                                  <a:solidFill>
                                    <a:schemeClr val="accent2">
                                      <a:lumMod val="50000"/>
                                    </a:schemeClr>
                                  </a:solidFill>
                                  <a:latin typeface="Cambria Math" panose="02040503050406030204" pitchFamily="18" charset="0"/>
                                  <a:ea typeface="Cambria Math"/>
                                </a:rPr>
                                <m:t>𝑣</m:t>
                              </m:r>
                            </m:e>
                            <m:sub>
                              <m:r>
                                <a:rPr lang="en-US" sz="2000" b="1" i="1">
                                  <a:solidFill>
                                    <a:schemeClr val="accent2">
                                      <a:lumMod val="50000"/>
                                    </a:schemeClr>
                                  </a:solidFill>
                                  <a:latin typeface="Cambria Math" panose="02040503050406030204" pitchFamily="18" charset="0"/>
                                  <a:ea typeface="Cambria Math"/>
                                </a:rPr>
                                <m:t>𝑥</m:t>
                              </m:r>
                              <m:r>
                                <a:rPr lang="en-US" sz="2000" b="1" i="1">
                                  <a:solidFill>
                                    <a:schemeClr val="accent2">
                                      <a:lumMod val="50000"/>
                                    </a:schemeClr>
                                  </a:solidFill>
                                  <a:latin typeface="Cambria Math" panose="02040503050406030204" pitchFamily="18" charset="0"/>
                                  <a:ea typeface="Cambria Math"/>
                                </a:rPr>
                                <m:t>𝒇</m:t>
                              </m:r>
                            </m:sub>
                          </m:sSub>
                        </m:num>
                        <m:den>
                          <m:r>
                            <a:rPr lang="en-US" sz="2000" b="1" i="1">
                              <a:solidFill>
                                <a:schemeClr val="accent2">
                                  <a:lumMod val="50000"/>
                                </a:schemeClr>
                              </a:solidFill>
                              <a:latin typeface="Cambria Math" panose="02040503050406030204" pitchFamily="18" charset="0"/>
                              <a:ea typeface="Cambria Math"/>
                            </a:rPr>
                            <m:t>2</m:t>
                          </m:r>
                        </m:den>
                      </m:f>
                    </m:oMath>
                  </m:oMathPara>
                </a14:m>
                <a:endParaRPr lang="ar-SA" sz="2000" b="1" i="1" dirty="0">
                  <a:solidFill>
                    <a:schemeClr val="accent2">
                      <a:lumMod val="50000"/>
                    </a:schemeClr>
                  </a:solidFill>
                  <a:latin typeface="Cambria Math" panose="02040503050406030204" pitchFamily="18" charset="0"/>
                  <a:ea typeface="Cambria Math"/>
                </a:endParaRPr>
              </a:p>
              <a:p>
                <a:pPr marL="0" indent="0" algn="l" rtl="0">
                  <a:buNone/>
                </a:pPr>
                <a:r>
                  <a:rPr lang="en-US" sz="2000" dirty="0"/>
                  <a:t>This applies only in situations where the acceleration is constant. </a:t>
                </a:r>
              </a:p>
              <a:p>
                <a:pPr marL="0" indent="0" algn="l" rtl="0">
                  <a:buNone/>
                </a:pPr>
                <a14:m>
                  <m:oMathPara xmlns:m="http://schemas.openxmlformats.org/officeDocument/2006/math">
                    <m:oMathParaPr>
                      <m:jc m:val="centerGroup"/>
                    </m:oMathParaPr>
                    <m:oMath xmlns:m="http://schemas.openxmlformats.org/officeDocument/2006/math">
                      <m:sSub>
                        <m:sSubPr>
                          <m:ctrlPr>
                            <a:rPr lang="en-US" sz="2000" b="1" i="1">
                              <a:solidFill>
                                <a:schemeClr val="accent2">
                                  <a:lumMod val="50000"/>
                                </a:schemeClr>
                              </a:solidFill>
                              <a:latin typeface="Cambria Math" panose="02040503050406030204" pitchFamily="18" charset="0"/>
                              <a:ea typeface="Cambria Math"/>
                            </a:rPr>
                          </m:ctrlPr>
                        </m:sSubPr>
                        <m:e>
                          <m:r>
                            <a:rPr lang="en-US" sz="2000" b="1" i="1">
                              <a:solidFill>
                                <a:schemeClr val="accent2">
                                  <a:lumMod val="50000"/>
                                </a:schemeClr>
                              </a:solidFill>
                              <a:latin typeface="Cambria Math" panose="02040503050406030204" pitchFamily="18" charset="0"/>
                              <a:ea typeface="Cambria Math"/>
                            </a:rPr>
                            <m:t>𝑥</m:t>
                          </m:r>
                        </m:e>
                        <m:sub>
                          <m:r>
                            <a:rPr lang="en-US" sz="2000" b="1" i="1">
                              <a:solidFill>
                                <a:schemeClr val="accent2">
                                  <a:lumMod val="50000"/>
                                </a:schemeClr>
                              </a:solidFill>
                              <a:latin typeface="Cambria Math" panose="02040503050406030204" pitchFamily="18" charset="0"/>
                              <a:ea typeface="Cambria Math"/>
                            </a:rPr>
                            <m:t>𝑓</m:t>
                          </m:r>
                        </m:sub>
                      </m:sSub>
                      <m:r>
                        <a:rPr lang="en-US" sz="2000" b="1" i="1">
                          <a:solidFill>
                            <a:schemeClr val="accent2">
                              <a:lumMod val="50000"/>
                            </a:schemeClr>
                          </a:solidFill>
                          <a:latin typeface="Cambria Math" panose="02040503050406030204" pitchFamily="18" charset="0"/>
                          <a:ea typeface="Cambria Math"/>
                        </a:rPr>
                        <m:t>=</m:t>
                      </m:r>
                      <m:sSub>
                        <m:sSubPr>
                          <m:ctrlPr>
                            <a:rPr lang="en-US" sz="2000" b="1" i="1">
                              <a:solidFill>
                                <a:schemeClr val="accent2">
                                  <a:lumMod val="50000"/>
                                </a:schemeClr>
                              </a:solidFill>
                              <a:latin typeface="Cambria Math" panose="02040503050406030204" pitchFamily="18" charset="0"/>
                              <a:ea typeface="Cambria Math"/>
                            </a:rPr>
                          </m:ctrlPr>
                        </m:sSubPr>
                        <m:e>
                          <m:r>
                            <a:rPr lang="en-US" sz="2000" b="1" i="1">
                              <a:solidFill>
                                <a:schemeClr val="accent2">
                                  <a:lumMod val="50000"/>
                                </a:schemeClr>
                              </a:solidFill>
                              <a:latin typeface="Cambria Math" panose="02040503050406030204" pitchFamily="18" charset="0"/>
                              <a:ea typeface="Cambria Math"/>
                            </a:rPr>
                            <m:t>𝑥</m:t>
                          </m:r>
                        </m:e>
                        <m:sub>
                          <m:r>
                            <a:rPr lang="en-US" sz="2000" b="1" i="1">
                              <a:solidFill>
                                <a:schemeClr val="accent2">
                                  <a:lumMod val="50000"/>
                                </a:schemeClr>
                              </a:solidFill>
                              <a:latin typeface="Cambria Math" panose="02040503050406030204" pitchFamily="18" charset="0"/>
                              <a:ea typeface="Cambria Math"/>
                            </a:rPr>
                            <m:t>𝑖</m:t>
                          </m:r>
                        </m:sub>
                      </m:sSub>
                      <m:r>
                        <a:rPr lang="en-US" sz="2000" b="1" i="1">
                          <a:solidFill>
                            <a:schemeClr val="accent2">
                              <a:lumMod val="50000"/>
                            </a:schemeClr>
                          </a:solidFill>
                          <a:latin typeface="Cambria Math" panose="02040503050406030204" pitchFamily="18" charset="0"/>
                          <a:ea typeface="Cambria Math"/>
                        </a:rPr>
                        <m:t>+</m:t>
                      </m:r>
                      <m:f>
                        <m:fPr>
                          <m:ctrlPr>
                            <a:rPr lang="en-US" sz="2000" b="1" i="1">
                              <a:solidFill>
                                <a:schemeClr val="accent2">
                                  <a:lumMod val="50000"/>
                                </a:schemeClr>
                              </a:solidFill>
                              <a:latin typeface="Cambria Math" panose="02040503050406030204" pitchFamily="18" charset="0"/>
                              <a:ea typeface="Cambria Math"/>
                            </a:rPr>
                          </m:ctrlPr>
                        </m:fPr>
                        <m:num>
                          <m:r>
                            <a:rPr lang="en-US" sz="2000" b="1" i="1">
                              <a:solidFill>
                                <a:schemeClr val="accent2">
                                  <a:lumMod val="50000"/>
                                </a:schemeClr>
                              </a:solidFill>
                              <a:latin typeface="Cambria Math" panose="02040503050406030204" pitchFamily="18" charset="0"/>
                              <a:ea typeface="Cambria Math"/>
                            </a:rPr>
                            <m:t>1</m:t>
                          </m:r>
                        </m:num>
                        <m:den>
                          <m:r>
                            <a:rPr lang="en-US" sz="2000" b="1" i="1">
                              <a:solidFill>
                                <a:schemeClr val="accent2">
                                  <a:lumMod val="50000"/>
                                </a:schemeClr>
                              </a:solidFill>
                              <a:latin typeface="Cambria Math" panose="02040503050406030204" pitchFamily="18" charset="0"/>
                              <a:ea typeface="Cambria Math"/>
                            </a:rPr>
                            <m:t>2</m:t>
                          </m:r>
                        </m:den>
                      </m:f>
                      <m:d>
                        <m:dPr>
                          <m:ctrlPr>
                            <a:rPr lang="en-US" sz="2000" b="1" i="1">
                              <a:solidFill>
                                <a:schemeClr val="accent2">
                                  <a:lumMod val="50000"/>
                                </a:schemeClr>
                              </a:solidFill>
                              <a:latin typeface="Cambria Math" panose="02040503050406030204" pitchFamily="18" charset="0"/>
                              <a:ea typeface="Cambria Math"/>
                            </a:rPr>
                          </m:ctrlPr>
                        </m:dPr>
                        <m:e>
                          <m:sSub>
                            <m:sSubPr>
                              <m:ctrlPr>
                                <a:rPr lang="en-US" sz="2000" b="1" i="1">
                                  <a:solidFill>
                                    <a:schemeClr val="accent2">
                                      <a:lumMod val="50000"/>
                                    </a:schemeClr>
                                  </a:solidFill>
                                  <a:latin typeface="Cambria Math" panose="02040503050406030204" pitchFamily="18" charset="0"/>
                                  <a:ea typeface="Cambria Math"/>
                                </a:rPr>
                              </m:ctrlPr>
                            </m:sSubPr>
                            <m:e>
                              <m:r>
                                <a:rPr lang="en-US" sz="2000" b="1" i="1">
                                  <a:solidFill>
                                    <a:schemeClr val="accent2">
                                      <a:lumMod val="50000"/>
                                    </a:schemeClr>
                                  </a:solidFill>
                                  <a:latin typeface="Cambria Math" panose="02040503050406030204" pitchFamily="18" charset="0"/>
                                  <a:ea typeface="Cambria Math"/>
                                </a:rPr>
                                <m:t>𝑣</m:t>
                              </m:r>
                            </m:e>
                            <m:sub>
                              <m:r>
                                <a:rPr lang="en-US" sz="2000" b="1" i="1">
                                  <a:solidFill>
                                    <a:schemeClr val="accent2">
                                      <a:lumMod val="50000"/>
                                    </a:schemeClr>
                                  </a:solidFill>
                                  <a:latin typeface="Cambria Math" panose="02040503050406030204" pitchFamily="18" charset="0"/>
                                  <a:ea typeface="Cambria Math"/>
                                </a:rPr>
                                <m:t>𝑥</m:t>
                              </m:r>
                              <m:r>
                                <a:rPr lang="en-US" sz="2000" b="1" i="1">
                                  <a:solidFill>
                                    <a:schemeClr val="accent2">
                                      <a:lumMod val="50000"/>
                                    </a:schemeClr>
                                  </a:solidFill>
                                  <a:latin typeface="Cambria Math" panose="02040503050406030204" pitchFamily="18" charset="0"/>
                                  <a:ea typeface="Cambria Math"/>
                                </a:rPr>
                                <m:t>𝒊</m:t>
                              </m:r>
                            </m:sub>
                          </m:sSub>
                          <m:r>
                            <a:rPr lang="en-US" sz="2000" b="1" i="1">
                              <a:solidFill>
                                <a:schemeClr val="accent2">
                                  <a:lumMod val="50000"/>
                                </a:schemeClr>
                              </a:solidFill>
                              <a:latin typeface="Cambria Math" panose="02040503050406030204" pitchFamily="18" charset="0"/>
                              <a:ea typeface="Cambria Math"/>
                            </a:rPr>
                            <m:t>+</m:t>
                          </m:r>
                          <m:sSub>
                            <m:sSubPr>
                              <m:ctrlPr>
                                <a:rPr lang="en-US" sz="2000" b="1" i="1">
                                  <a:solidFill>
                                    <a:schemeClr val="accent2">
                                      <a:lumMod val="50000"/>
                                    </a:schemeClr>
                                  </a:solidFill>
                                  <a:latin typeface="Cambria Math" panose="02040503050406030204" pitchFamily="18" charset="0"/>
                                  <a:ea typeface="Cambria Math"/>
                                </a:rPr>
                              </m:ctrlPr>
                            </m:sSubPr>
                            <m:e>
                              <m:r>
                                <a:rPr lang="en-US" sz="2000" b="1" i="1">
                                  <a:solidFill>
                                    <a:schemeClr val="accent2">
                                      <a:lumMod val="50000"/>
                                    </a:schemeClr>
                                  </a:solidFill>
                                  <a:latin typeface="Cambria Math" panose="02040503050406030204" pitchFamily="18" charset="0"/>
                                  <a:ea typeface="Cambria Math"/>
                                </a:rPr>
                                <m:t>𝑣</m:t>
                              </m:r>
                            </m:e>
                            <m:sub>
                              <m:r>
                                <a:rPr lang="en-US" sz="2000" b="1" i="1">
                                  <a:solidFill>
                                    <a:schemeClr val="accent2">
                                      <a:lumMod val="50000"/>
                                    </a:schemeClr>
                                  </a:solidFill>
                                  <a:latin typeface="Cambria Math" panose="02040503050406030204" pitchFamily="18" charset="0"/>
                                  <a:ea typeface="Cambria Math"/>
                                </a:rPr>
                                <m:t>𝑥</m:t>
                              </m:r>
                              <m:r>
                                <a:rPr lang="en-US" sz="2000" b="1" i="1">
                                  <a:solidFill>
                                    <a:schemeClr val="accent2">
                                      <a:lumMod val="50000"/>
                                    </a:schemeClr>
                                  </a:solidFill>
                                  <a:latin typeface="Cambria Math" panose="02040503050406030204" pitchFamily="18" charset="0"/>
                                  <a:ea typeface="Cambria Math"/>
                                </a:rPr>
                                <m:t>𝒇</m:t>
                              </m:r>
                            </m:sub>
                          </m:sSub>
                        </m:e>
                      </m:d>
                      <m:r>
                        <a:rPr lang="en-US" sz="2000" b="1" i="1">
                          <a:solidFill>
                            <a:schemeClr val="accent2">
                              <a:lumMod val="50000"/>
                            </a:schemeClr>
                          </a:solidFill>
                          <a:latin typeface="Cambria Math" panose="02040503050406030204" pitchFamily="18" charset="0"/>
                          <a:ea typeface="Cambria Math"/>
                        </a:rPr>
                        <m:t>𝑡</m:t>
                      </m:r>
                    </m:oMath>
                  </m:oMathPara>
                </a14:m>
                <a:endParaRPr lang="en-US" sz="2000" b="1" i="1" dirty="0">
                  <a:solidFill>
                    <a:schemeClr val="accent2">
                      <a:lumMod val="50000"/>
                    </a:schemeClr>
                  </a:solidFill>
                  <a:latin typeface="Cambria Math" panose="02040503050406030204" pitchFamily="18" charset="0"/>
                  <a:ea typeface="Cambria Math"/>
                </a:endParaRPr>
              </a:p>
              <a:p>
                <a:pPr marL="0" indent="0" algn="l" rtl="0">
                  <a:buNone/>
                </a:pPr>
                <a:r>
                  <a:rPr lang="en-US" sz="2000" dirty="0"/>
                  <a:t>This gives you the position of the particle in terms of time and velocities. Doesn’t give you the acceleration </a:t>
                </a:r>
                <a:endParaRPr lang="en-US" sz="2000" b="1" i="1" dirty="0">
                  <a:solidFill>
                    <a:schemeClr val="accent2">
                      <a:lumMod val="50000"/>
                    </a:schemeClr>
                  </a:solidFill>
                  <a:latin typeface="Cambria Math" panose="02040503050406030204" pitchFamily="18" charset="0"/>
                  <a:ea typeface="Cambria Math"/>
                </a:endParaRPr>
              </a:p>
              <a:p>
                <a:pPr marL="0" indent="0" algn="l" rtl="0">
                  <a:buNone/>
                </a:pPr>
                <a14:m>
                  <m:oMathPara xmlns:m="http://schemas.openxmlformats.org/officeDocument/2006/math">
                    <m:oMathParaPr>
                      <m:jc m:val="centerGroup"/>
                    </m:oMathParaPr>
                    <m:oMath xmlns:m="http://schemas.openxmlformats.org/officeDocument/2006/math">
                      <m:sSub>
                        <m:sSubPr>
                          <m:ctrlPr>
                            <a:rPr lang="en-US" sz="2000" b="1" i="1">
                              <a:solidFill>
                                <a:schemeClr val="accent2">
                                  <a:lumMod val="50000"/>
                                </a:schemeClr>
                              </a:solidFill>
                              <a:latin typeface="Cambria Math" panose="02040503050406030204" pitchFamily="18" charset="0"/>
                              <a:ea typeface="Cambria Math"/>
                            </a:rPr>
                          </m:ctrlPr>
                        </m:sSubPr>
                        <m:e>
                          <m:r>
                            <a:rPr lang="en-US" sz="2000" b="1" i="1">
                              <a:solidFill>
                                <a:schemeClr val="accent2">
                                  <a:lumMod val="50000"/>
                                </a:schemeClr>
                              </a:solidFill>
                              <a:latin typeface="Cambria Math" panose="02040503050406030204" pitchFamily="18" charset="0"/>
                              <a:ea typeface="Cambria Math"/>
                            </a:rPr>
                            <m:t>𝒙</m:t>
                          </m:r>
                        </m:e>
                        <m:sub>
                          <m:r>
                            <a:rPr lang="en-US" sz="2000" b="1" i="1">
                              <a:solidFill>
                                <a:schemeClr val="accent2">
                                  <a:lumMod val="50000"/>
                                </a:schemeClr>
                              </a:solidFill>
                              <a:latin typeface="Cambria Math" panose="02040503050406030204" pitchFamily="18" charset="0"/>
                              <a:ea typeface="Cambria Math"/>
                            </a:rPr>
                            <m:t>𝒇</m:t>
                          </m:r>
                        </m:sub>
                      </m:sSub>
                      <m:r>
                        <a:rPr lang="en-US" sz="2000" b="1" i="1">
                          <a:solidFill>
                            <a:schemeClr val="accent2">
                              <a:lumMod val="50000"/>
                            </a:schemeClr>
                          </a:solidFill>
                          <a:latin typeface="Cambria Math" panose="02040503050406030204" pitchFamily="18" charset="0"/>
                          <a:ea typeface="Cambria Math"/>
                        </a:rPr>
                        <m:t>=</m:t>
                      </m:r>
                      <m:sSub>
                        <m:sSubPr>
                          <m:ctrlPr>
                            <a:rPr lang="en-US" sz="2000" b="1" i="1">
                              <a:solidFill>
                                <a:schemeClr val="accent2">
                                  <a:lumMod val="50000"/>
                                </a:schemeClr>
                              </a:solidFill>
                              <a:latin typeface="Cambria Math" panose="02040503050406030204" pitchFamily="18" charset="0"/>
                              <a:ea typeface="Cambria Math"/>
                            </a:rPr>
                          </m:ctrlPr>
                        </m:sSubPr>
                        <m:e>
                          <m:r>
                            <a:rPr lang="en-US" sz="2000" b="1" i="1">
                              <a:solidFill>
                                <a:schemeClr val="accent2">
                                  <a:lumMod val="50000"/>
                                </a:schemeClr>
                              </a:solidFill>
                              <a:latin typeface="Cambria Math" panose="02040503050406030204" pitchFamily="18" charset="0"/>
                              <a:ea typeface="Cambria Math"/>
                            </a:rPr>
                            <m:t>𝒙</m:t>
                          </m:r>
                        </m:e>
                        <m:sub>
                          <m:r>
                            <a:rPr lang="en-US" sz="2000" b="1" i="1">
                              <a:solidFill>
                                <a:schemeClr val="accent2">
                                  <a:lumMod val="50000"/>
                                </a:schemeClr>
                              </a:solidFill>
                              <a:latin typeface="Cambria Math" panose="02040503050406030204" pitchFamily="18" charset="0"/>
                              <a:ea typeface="Cambria Math"/>
                            </a:rPr>
                            <m:t>𝒊</m:t>
                          </m:r>
                        </m:sub>
                      </m:sSub>
                      <m:r>
                        <a:rPr lang="en-US" sz="2000" b="1" i="1">
                          <a:solidFill>
                            <a:schemeClr val="accent2">
                              <a:lumMod val="50000"/>
                            </a:schemeClr>
                          </a:solidFill>
                          <a:latin typeface="Cambria Math" panose="02040503050406030204" pitchFamily="18" charset="0"/>
                          <a:ea typeface="Cambria Math"/>
                        </a:rPr>
                        <m:t>+</m:t>
                      </m:r>
                      <m:sSub>
                        <m:sSubPr>
                          <m:ctrlPr>
                            <a:rPr lang="en-US" sz="2000" b="1" i="1">
                              <a:solidFill>
                                <a:schemeClr val="accent2">
                                  <a:lumMod val="50000"/>
                                </a:schemeClr>
                              </a:solidFill>
                              <a:latin typeface="Cambria Math" panose="02040503050406030204" pitchFamily="18" charset="0"/>
                              <a:ea typeface="Cambria Math"/>
                            </a:rPr>
                          </m:ctrlPr>
                        </m:sSubPr>
                        <m:e>
                          <m:r>
                            <a:rPr lang="en-US" sz="2000" b="1" i="1">
                              <a:solidFill>
                                <a:schemeClr val="accent2">
                                  <a:lumMod val="50000"/>
                                </a:schemeClr>
                              </a:solidFill>
                              <a:latin typeface="Cambria Math" panose="02040503050406030204" pitchFamily="18" charset="0"/>
                              <a:ea typeface="Cambria Math"/>
                            </a:rPr>
                            <m:t>𝒗</m:t>
                          </m:r>
                        </m:e>
                        <m:sub>
                          <m:r>
                            <a:rPr lang="en-US" sz="2000" b="1" i="1">
                              <a:solidFill>
                                <a:schemeClr val="accent2">
                                  <a:lumMod val="50000"/>
                                </a:schemeClr>
                              </a:solidFill>
                              <a:latin typeface="Cambria Math" panose="02040503050406030204" pitchFamily="18" charset="0"/>
                              <a:ea typeface="Cambria Math"/>
                            </a:rPr>
                            <m:t>𝒙𝒊</m:t>
                          </m:r>
                        </m:sub>
                      </m:sSub>
                      <m:r>
                        <a:rPr lang="en-US" sz="2000" b="1" i="1">
                          <a:solidFill>
                            <a:schemeClr val="accent2">
                              <a:lumMod val="50000"/>
                            </a:schemeClr>
                          </a:solidFill>
                          <a:latin typeface="Cambria Math" panose="02040503050406030204" pitchFamily="18" charset="0"/>
                          <a:ea typeface="Cambria Math"/>
                        </a:rPr>
                        <m:t>𝒕</m:t>
                      </m:r>
                      <m:r>
                        <a:rPr lang="en-US" sz="2000" b="1" i="1">
                          <a:solidFill>
                            <a:schemeClr val="accent2">
                              <a:lumMod val="50000"/>
                            </a:schemeClr>
                          </a:solidFill>
                          <a:latin typeface="Cambria Math" panose="02040503050406030204" pitchFamily="18" charset="0"/>
                          <a:ea typeface="Cambria Math"/>
                        </a:rPr>
                        <m:t>+</m:t>
                      </m:r>
                      <m:f>
                        <m:fPr>
                          <m:ctrlPr>
                            <a:rPr lang="en-US" sz="2000" b="1" i="1">
                              <a:solidFill>
                                <a:schemeClr val="accent2">
                                  <a:lumMod val="50000"/>
                                </a:schemeClr>
                              </a:solidFill>
                              <a:latin typeface="Cambria Math" panose="02040503050406030204" pitchFamily="18" charset="0"/>
                              <a:ea typeface="Cambria Math"/>
                            </a:rPr>
                          </m:ctrlPr>
                        </m:fPr>
                        <m:num>
                          <m:r>
                            <a:rPr lang="en-US" sz="2000" b="1" i="1">
                              <a:solidFill>
                                <a:schemeClr val="accent2">
                                  <a:lumMod val="50000"/>
                                </a:schemeClr>
                              </a:solidFill>
                              <a:latin typeface="Cambria Math" panose="02040503050406030204" pitchFamily="18" charset="0"/>
                              <a:ea typeface="Cambria Math"/>
                            </a:rPr>
                            <m:t>𝟏</m:t>
                          </m:r>
                        </m:num>
                        <m:den>
                          <m:r>
                            <a:rPr lang="en-US" sz="2000" b="1" i="1">
                              <a:solidFill>
                                <a:schemeClr val="accent2">
                                  <a:lumMod val="50000"/>
                                </a:schemeClr>
                              </a:solidFill>
                              <a:latin typeface="Cambria Math" panose="02040503050406030204" pitchFamily="18" charset="0"/>
                              <a:ea typeface="Cambria Math"/>
                            </a:rPr>
                            <m:t>𝟐</m:t>
                          </m:r>
                        </m:den>
                      </m:f>
                      <m:sSub>
                        <m:sSubPr>
                          <m:ctrlPr>
                            <a:rPr lang="en-US" sz="2000" b="1" i="1">
                              <a:solidFill>
                                <a:schemeClr val="accent2">
                                  <a:lumMod val="50000"/>
                                </a:schemeClr>
                              </a:solidFill>
                              <a:latin typeface="Cambria Math" panose="02040503050406030204" pitchFamily="18" charset="0"/>
                              <a:ea typeface="Cambria Math"/>
                            </a:rPr>
                          </m:ctrlPr>
                        </m:sSubPr>
                        <m:e>
                          <m:r>
                            <a:rPr lang="en-US" sz="2000" b="1" i="1">
                              <a:solidFill>
                                <a:schemeClr val="accent2">
                                  <a:lumMod val="50000"/>
                                </a:schemeClr>
                              </a:solidFill>
                              <a:latin typeface="Cambria Math" panose="02040503050406030204" pitchFamily="18" charset="0"/>
                              <a:ea typeface="Cambria Math"/>
                            </a:rPr>
                            <m:t>𝒂</m:t>
                          </m:r>
                        </m:e>
                        <m:sub>
                          <m:r>
                            <a:rPr lang="en-US" sz="2000" b="1" i="1">
                              <a:solidFill>
                                <a:schemeClr val="accent2">
                                  <a:lumMod val="50000"/>
                                </a:schemeClr>
                              </a:solidFill>
                              <a:latin typeface="Cambria Math" panose="02040503050406030204" pitchFamily="18" charset="0"/>
                              <a:ea typeface="Cambria Math"/>
                            </a:rPr>
                            <m:t>𝒙</m:t>
                          </m:r>
                        </m:sub>
                      </m:sSub>
                      <m:sSup>
                        <m:sSupPr>
                          <m:ctrlPr>
                            <a:rPr lang="en-US" sz="2000" b="1" i="1">
                              <a:solidFill>
                                <a:schemeClr val="accent2">
                                  <a:lumMod val="50000"/>
                                </a:schemeClr>
                              </a:solidFill>
                              <a:latin typeface="Cambria Math" panose="02040503050406030204" pitchFamily="18" charset="0"/>
                              <a:ea typeface="Cambria Math"/>
                            </a:rPr>
                          </m:ctrlPr>
                        </m:sSupPr>
                        <m:e>
                          <m:r>
                            <a:rPr lang="en-US" sz="2000" b="1" i="1">
                              <a:solidFill>
                                <a:schemeClr val="accent2">
                                  <a:lumMod val="50000"/>
                                </a:schemeClr>
                              </a:solidFill>
                              <a:latin typeface="Cambria Math" panose="02040503050406030204" pitchFamily="18" charset="0"/>
                              <a:ea typeface="Cambria Math"/>
                            </a:rPr>
                            <m:t>𝐭</m:t>
                          </m:r>
                        </m:e>
                        <m:sup>
                          <m:r>
                            <a:rPr lang="en-US" sz="2000" b="1" i="1">
                              <a:solidFill>
                                <a:schemeClr val="accent2">
                                  <a:lumMod val="50000"/>
                                </a:schemeClr>
                              </a:solidFill>
                              <a:latin typeface="Cambria Math" panose="02040503050406030204" pitchFamily="18" charset="0"/>
                              <a:ea typeface="Cambria Math"/>
                            </a:rPr>
                            <m:t>𝟐</m:t>
                          </m:r>
                        </m:sup>
                      </m:sSup>
                    </m:oMath>
                  </m:oMathPara>
                </a14:m>
                <a:endParaRPr lang="ar-SA" sz="2000" b="1" i="1" dirty="0">
                  <a:solidFill>
                    <a:schemeClr val="accent2">
                      <a:lumMod val="50000"/>
                    </a:schemeClr>
                  </a:solidFill>
                  <a:latin typeface="Cambria Math" panose="02040503050406030204" pitchFamily="18" charset="0"/>
                  <a:ea typeface="Cambria Math"/>
                </a:endParaRPr>
              </a:p>
              <a:p>
                <a:pPr marL="0" indent="0" algn="l" rtl="0">
                  <a:buNone/>
                </a:pPr>
                <a:r>
                  <a:rPr lang="en-US" sz="2000" dirty="0"/>
                  <a:t>Gives final position in terms of velocity and acceleration Doesn’t tell you about final velocity </a:t>
                </a:r>
              </a:p>
              <a:p>
                <a:pPr marL="0" indent="0" algn="l" rtl="0">
                  <a:buNone/>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a:latin typeface="Cambria Math" panose="02040503050406030204" pitchFamily="18" charset="0"/>
                                </a:rPr>
                                <m:t>𝑣</m:t>
                              </m:r>
                            </m:e>
                            <m:sub>
                              <m:r>
                                <a:rPr lang="en-US" sz="2000">
                                  <a:latin typeface="Cambria Math" panose="02040503050406030204" pitchFamily="18" charset="0"/>
                                </a:rPr>
                                <m:t>𝑥</m:t>
                              </m:r>
                              <m:r>
                                <a:rPr lang="en-US" sz="2000">
                                  <a:latin typeface="Cambria Math" panose="02040503050406030204" pitchFamily="18" charset="0"/>
                                </a:rPr>
                                <m:t>𝒇</m:t>
                              </m:r>
                            </m:sub>
                          </m:sSub>
                        </m:e>
                        <m:sup>
                          <m:r>
                            <a:rPr lang="en-US" sz="2000">
                              <a:latin typeface="Cambria Math" panose="02040503050406030204" pitchFamily="18" charset="0"/>
                            </a:rPr>
                            <m:t>2</m:t>
                          </m:r>
                        </m:sup>
                      </m:sSup>
                      <m:r>
                        <a:rPr lang="ar-SA" sz="2000">
                          <a:latin typeface="Cambria Math" panose="02040503050406030204" pitchFamily="18" charset="0"/>
                        </a:rPr>
                        <m:t>=</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a:latin typeface="Cambria Math" panose="02040503050406030204" pitchFamily="18" charset="0"/>
                                </a:rPr>
                                <m:t>𝑣</m:t>
                              </m:r>
                            </m:e>
                            <m:sub>
                              <m:r>
                                <a:rPr lang="en-US" sz="2000">
                                  <a:latin typeface="Cambria Math" panose="02040503050406030204" pitchFamily="18" charset="0"/>
                                </a:rPr>
                                <m:t>𝑥𝑖</m:t>
                              </m:r>
                            </m:sub>
                          </m:sSub>
                        </m:e>
                        <m:sup>
                          <m:r>
                            <a:rPr lang="en-US" sz="2000">
                              <a:latin typeface="Cambria Math" panose="02040503050406030204" pitchFamily="18" charset="0"/>
                            </a:rPr>
                            <m:t>2</m:t>
                          </m:r>
                        </m:sup>
                      </m:sSup>
                      <m:r>
                        <a:rPr lang="ar-SA" sz="2000">
                          <a:latin typeface="Cambria Math" panose="02040503050406030204" pitchFamily="18" charset="0"/>
                        </a:rPr>
                        <m:t>+</m:t>
                      </m:r>
                      <m:r>
                        <a:rPr lang="en-US" sz="2000">
                          <a:latin typeface="Cambria Math" panose="02040503050406030204" pitchFamily="18" charset="0"/>
                        </a:rPr>
                        <m:t>2</m:t>
                      </m:r>
                      <m:sSub>
                        <m:sSubPr>
                          <m:ctrlPr>
                            <a:rPr lang="en-US" sz="2000" i="1">
                              <a:latin typeface="Cambria Math" panose="02040503050406030204" pitchFamily="18" charset="0"/>
                            </a:rPr>
                          </m:ctrlPr>
                        </m:sSubPr>
                        <m:e>
                          <m:r>
                            <a:rPr lang="en-US" sz="2000">
                              <a:latin typeface="Cambria Math" panose="02040503050406030204" pitchFamily="18" charset="0"/>
                            </a:rPr>
                            <m:t>𝑎</m:t>
                          </m:r>
                        </m:e>
                        <m:sub>
                          <m:r>
                            <a:rPr lang="en-US" sz="2000">
                              <a:latin typeface="Cambria Math" panose="02040503050406030204" pitchFamily="18" charset="0"/>
                            </a:rPr>
                            <m:t>𝑥</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𝑥</m:t>
                          </m:r>
                        </m:e>
                        <m:sub>
                          <m:r>
                            <a:rPr lang="en-US" sz="2000">
                              <a:latin typeface="Cambria Math" panose="02040503050406030204" pitchFamily="18" charset="0"/>
                            </a:rPr>
                            <m:t>𝑓</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𝑥</m:t>
                          </m:r>
                        </m:e>
                        <m:sub>
                          <m:r>
                            <a:rPr lang="en-US" sz="2000">
                              <a:latin typeface="Cambria Math" panose="02040503050406030204" pitchFamily="18" charset="0"/>
                            </a:rPr>
                            <m:t>𝑖</m:t>
                          </m:r>
                        </m:sub>
                      </m:sSub>
                      <m:r>
                        <a:rPr lang="en-US" sz="2000">
                          <a:latin typeface="Cambria Math" panose="02040503050406030204" pitchFamily="18" charset="0"/>
                        </a:rPr>
                        <m:t>)</m:t>
                      </m:r>
                    </m:oMath>
                  </m:oMathPara>
                </a14:m>
                <a:endParaRPr lang="en-US" sz="2000" dirty="0"/>
              </a:p>
              <a:p>
                <a:pPr marL="0" indent="0" algn="l" rtl="0">
                  <a:buNone/>
                </a:pPr>
                <a:r>
                  <a:rPr lang="en-US" sz="2000" dirty="0"/>
                  <a:t>Gives final velocity in terms of acceleration and displacement Does not give any information about the time </a:t>
                </a: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0">
                <a:blip r:embed="rId2"/>
                <a:stretch>
                  <a:fillRect l="-680" t="-774" r="-1088"/>
                </a:stretch>
              </a:blipFill>
            </p:spPr>
            <p:txBody>
              <a:bodyPr/>
              <a:lstStyle/>
              <a:p>
                <a:r>
                  <a:rPr lang="ar-SA">
                    <a:noFill/>
                  </a:rPr>
                  <a:t> </a:t>
                </a:r>
              </a:p>
            </p:txBody>
          </p:sp>
        </mc:Fallback>
      </mc:AlternateContent>
    </p:spTree>
    <p:extLst>
      <p:ext uri="{BB962C8B-B14F-4D97-AF65-F5344CB8AC3E}">
        <p14:creationId xmlns:p14="http://schemas.microsoft.com/office/powerpoint/2010/main" val="3521916160"/>
      </p:ext>
    </p:extLst>
  </p:cSld>
  <p:clrMapOvr>
    <a:masterClrMapping/>
  </p:clrMapOvr>
  <p:transition spd="med">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2.5 One-Dimensional Motion with Constant Acceleration </a:t>
            </a: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13</a:t>
            </a:fld>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79512" y="1268760"/>
                <a:ext cx="8964488" cy="5509975"/>
              </a:xfrm>
            </p:spPr>
            <p:txBody>
              <a:bodyPr>
                <a:noAutofit/>
              </a:bodyPr>
              <a:lstStyle/>
              <a:p>
                <a:pPr marL="0" indent="0" algn="ctr" rtl="0">
                  <a:buNone/>
                </a:pPr>
                <a:r>
                  <a:rPr lang="en-US" sz="2400" b="1" dirty="0"/>
                  <a:t>For motion at zero acceleration</a:t>
                </a:r>
                <a:endParaRPr lang="ar-SA" sz="2400" b="1" dirty="0"/>
              </a:p>
              <a:p>
                <a:pPr marL="0" indent="0" algn="l" rtl="0">
                  <a:buNone/>
                </a:pPr>
                <a14:m>
                  <m:oMath xmlns:m="http://schemas.openxmlformats.org/officeDocument/2006/math">
                    <m:sSub>
                      <m:sSubPr>
                        <m:ctrlPr>
                          <a:rPr lang="en-US" sz="2400" i="1">
                            <a:latin typeface="Cambria Math" panose="02040503050406030204" pitchFamily="18" charset="0"/>
                          </a:rPr>
                        </m:ctrlPr>
                      </m:sSubPr>
                      <m:e>
                        <m:r>
                          <a:rPr lang="en-US" sz="2400">
                            <a:latin typeface="Cambria Math"/>
                          </a:rPr>
                          <m:t>𝑎</m:t>
                        </m:r>
                      </m:e>
                      <m:sub>
                        <m:r>
                          <a:rPr lang="en-US" sz="2400">
                            <a:latin typeface="Cambria Math"/>
                          </a:rPr>
                          <m:t>𝑥</m:t>
                        </m:r>
                      </m:sub>
                    </m:sSub>
                    <m:r>
                      <a:rPr lang="en-US" sz="2400" b="0" i="1" smtClean="0">
                        <a:latin typeface="Cambria Math" panose="02040503050406030204" pitchFamily="18" charset="0"/>
                      </a:rPr>
                      <m:t>=</m:t>
                    </m:r>
                    <m:r>
                      <a:rPr lang="en-US" sz="2400" b="0" i="1" smtClean="0">
                        <a:latin typeface="Cambria Math" panose="02040503050406030204" pitchFamily="18" charset="0"/>
                      </a:rPr>
                      <m:t>0</m:t>
                    </m:r>
                  </m:oMath>
                </a14:m>
                <a:r>
                  <a:rPr lang="en-US" sz="2400" b="1" dirty="0"/>
                  <a:t> and</a:t>
                </a:r>
                <a14:m>
                  <m:oMath xmlns:m="http://schemas.openxmlformats.org/officeDocument/2006/math">
                    <m:r>
                      <a:rPr lang="en-US" sz="2400" b="1" i="0" smtClean="0">
                        <a:latin typeface="Cambria Math" panose="02040503050406030204" pitchFamily="18"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a:latin typeface="Cambria Math"/>
                          </a:rPr>
                          <m:t>𝑥</m:t>
                        </m:r>
                      </m:sub>
                    </m:sSub>
                    <m:r>
                      <a:rPr lang="en-US" sz="2400" b="1" i="1">
                        <a:latin typeface="Cambria Math" panose="02040503050406030204" pitchFamily="18" charset="0"/>
                        <a:ea typeface="Cambria Math"/>
                      </a:rPr>
                      <m:t>=</m:t>
                    </m:r>
                    <m:r>
                      <a:rPr lang="en-US" sz="2400" i="1" smtClean="0">
                        <a:latin typeface="Cambria Math" panose="02040503050406030204" pitchFamily="18" charset="0"/>
                        <a:ea typeface="Cambria Math"/>
                      </a:rPr>
                      <m:t>𝐶</m:t>
                    </m:r>
                  </m:oMath>
                </a14:m>
                <a:endParaRPr lang="en-US" sz="2400" dirty="0"/>
              </a:p>
              <a:p>
                <a:pPr marL="0" indent="0" algn="l" rtl="0">
                  <a:buNone/>
                </a:pPr>
                <a14:m>
                  <m:oMathPara xmlns:m="http://schemas.openxmlformats.org/officeDocument/2006/math">
                    <m:oMathParaPr>
                      <m:jc m:val="centerGroup"/>
                    </m:oMathParaPr>
                    <m:oMath xmlns:m="http://schemas.openxmlformats.org/officeDocument/2006/math">
                      <m:sSub>
                        <m:sSubPr>
                          <m:ctrlPr>
                            <a:rPr lang="en-US" sz="2400" b="1" i="1">
                              <a:solidFill>
                                <a:schemeClr val="accent2">
                                  <a:lumMod val="50000"/>
                                </a:schemeClr>
                              </a:solidFill>
                              <a:latin typeface="Cambria Math" panose="02040503050406030204" pitchFamily="18" charset="0"/>
                              <a:ea typeface="Cambria Math"/>
                            </a:rPr>
                          </m:ctrlPr>
                        </m:sSubPr>
                        <m:e>
                          <m:r>
                            <a:rPr lang="en-US" sz="2400" b="1" i="1">
                              <a:solidFill>
                                <a:schemeClr val="accent2">
                                  <a:lumMod val="50000"/>
                                </a:schemeClr>
                              </a:solidFill>
                              <a:latin typeface="Cambria Math" panose="02040503050406030204" pitchFamily="18" charset="0"/>
                              <a:ea typeface="Cambria Math"/>
                            </a:rPr>
                            <m:t>𝑣</m:t>
                          </m:r>
                        </m:e>
                        <m:sub>
                          <m:r>
                            <a:rPr lang="en-US" sz="2400" b="1" i="1">
                              <a:solidFill>
                                <a:schemeClr val="accent2">
                                  <a:lumMod val="50000"/>
                                </a:schemeClr>
                              </a:solidFill>
                              <a:latin typeface="Cambria Math" panose="02040503050406030204" pitchFamily="18" charset="0"/>
                              <a:ea typeface="Cambria Math"/>
                            </a:rPr>
                            <m:t>𝑥</m:t>
                          </m:r>
                          <m:r>
                            <a:rPr lang="en-US" sz="2400" b="1" i="1" smtClean="0">
                              <a:solidFill>
                                <a:schemeClr val="accent2">
                                  <a:lumMod val="50000"/>
                                </a:schemeClr>
                              </a:solidFill>
                              <a:latin typeface="Cambria Math" panose="02040503050406030204" pitchFamily="18" charset="0"/>
                              <a:ea typeface="Cambria Math"/>
                            </a:rPr>
                            <m:t>𝒇</m:t>
                          </m:r>
                        </m:sub>
                      </m:sSub>
                      <m:r>
                        <a:rPr lang="en-US" sz="2400" b="1" i="1" smtClean="0">
                          <a:solidFill>
                            <a:schemeClr val="accent2">
                              <a:lumMod val="50000"/>
                            </a:schemeClr>
                          </a:solidFill>
                          <a:latin typeface="Cambria Math" panose="02040503050406030204" pitchFamily="18" charset="0"/>
                          <a:ea typeface="Cambria Math"/>
                        </a:rPr>
                        <m:t>=</m:t>
                      </m:r>
                      <m:sSub>
                        <m:sSubPr>
                          <m:ctrlPr>
                            <a:rPr lang="en-US" sz="2400" b="1" i="1">
                              <a:solidFill>
                                <a:schemeClr val="accent2">
                                  <a:lumMod val="50000"/>
                                </a:schemeClr>
                              </a:solidFill>
                              <a:latin typeface="Cambria Math" panose="02040503050406030204" pitchFamily="18" charset="0"/>
                              <a:ea typeface="Cambria Math"/>
                            </a:rPr>
                          </m:ctrlPr>
                        </m:sSubPr>
                        <m:e>
                          <m:r>
                            <a:rPr lang="en-US" sz="2400" b="1" i="1">
                              <a:solidFill>
                                <a:schemeClr val="accent2">
                                  <a:lumMod val="50000"/>
                                </a:schemeClr>
                              </a:solidFill>
                              <a:latin typeface="Cambria Math" panose="02040503050406030204" pitchFamily="18" charset="0"/>
                              <a:ea typeface="Cambria Math"/>
                            </a:rPr>
                            <m:t>𝑣</m:t>
                          </m:r>
                        </m:e>
                        <m:sub>
                          <m:r>
                            <a:rPr lang="en-US" sz="2400" b="1" i="1">
                              <a:solidFill>
                                <a:schemeClr val="accent2">
                                  <a:lumMod val="50000"/>
                                </a:schemeClr>
                              </a:solidFill>
                              <a:latin typeface="Cambria Math" panose="02040503050406030204" pitchFamily="18" charset="0"/>
                              <a:ea typeface="Cambria Math"/>
                            </a:rPr>
                            <m:t>𝑥</m:t>
                          </m:r>
                          <m:r>
                            <a:rPr lang="en-US" sz="2400" b="1" i="1" smtClean="0">
                              <a:solidFill>
                                <a:schemeClr val="accent2">
                                  <a:lumMod val="50000"/>
                                </a:schemeClr>
                              </a:solidFill>
                              <a:latin typeface="Cambria Math" panose="02040503050406030204" pitchFamily="18" charset="0"/>
                              <a:ea typeface="Cambria Math"/>
                            </a:rPr>
                            <m:t>𝒊</m:t>
                          </m:r>
                        </m:sub>
                      </m:sSub>
                      <m:r>
                        <a:rPr lang="en-US" sz="2400" b="1" i="1" smtClean="0">
                          <a:solidFill>
                            <a:schemeClr val="accent2">
                              <a:lumMod val="50000"/>
                            </a:schemeClr>
                          </a:solidFill>
                          <a:latin typeface="Cambria Math" panose="02040503050406030204" pitchFamily="18" charset="0"/>
                          <a:ea typeface="Cambria Math"/>
                        </a:rPr>
                        <m:t>=</m:t>
                      </m:r>
                      <m:sSub>
                        <m:sSubPr>
                          <m:ctrlPr>
                            <a:rPr lang="en-US" sz="2400" b="1" i="1">
                              <a:solidFill>
                                <a:schemeClr val="accent2">
                                  <a:lumMod val="50000"/>
                                </a:schemeClr>
                              </a:solidFill>
                              <a:latin typeface="Cambria Math" panose="02040503050406030204" pitchFamily="18" charset="0"/>
                              <a:ea typeface="Cambria Math"/>
                            </a:rPr>
                          </m:ctrlPr>
                        </m:sSubPr>
                        <m:e>
                          <m:r>
                            <a:rPr lang="en-US" sz="2400" b="1" i="1">
                              <a:solidFill>
                                <a:schemeClr val="accent2">
                                  <a:lumMod val="50000"/>
                                </a:schemeClr>
                              </a:solidFill>
                              <a:latin typeface="Cambria Math" panose="02040503050406030204" pitchFamily="18" charset="0"/>
                              <a:ea typeface="Cambria Math"/>
                            </a:rPr>
                            <m:t>𝑣</m:t>
                          </m:r>
                        </m:e>
                        <m:sub>
                          <m:r>
                            <a:rPr lang="en-US" sz="2400" b="1" i="1">
                              <a:solidFill>
                                <a:schemeClr val="accent2">
                                  <a:lumMod val="50000"/>
                                </a:schemeClr>
                              </a:solidFill>
                              <a:latin typeface="Cambria Math" panose="02040503050406030204" pitchFamily="18" charset="0"/>
                              <a:ea typeface="Cambria Math"/>
                            </a:rPr>
                            <m:t>𝑥</m:t>
                          </m:r>
                        </m:sub>
                      </m:sSub>
                    </m:oMath>
                  </m:oMathPara>
                </a14:m>
                <a:endParaRPr lang="en-US" sz="2400" b="1" i="1" dirty="0">
                  <a:solidFill>
                    <a:schemeClr val="accent2">
                      <a:lumMod val="50000"/>
                    </a:schemeClr>
                  </a:solidFill>
                  <a:latin typeface="Cambria Math" panose="02040503050406030204" pitchFamily="18" charset="0"/>
                  <a:ea typeface="Cambria Math"/>
                </a:endParaRPr>
              </a:p>
              <a:p>
                <a:pPr marL="0" indent="0" algn="l" rtl="0">
                  <a:buNone/>
                </a:pPr>
                <a:endParaRPr lang="en-US" sz="2400" b="1" i="1" dirty="0">
                  <a:solidFill>
                    <a:schemeClr val="accent2">
                      <a:lumMod val="50000"/>
                    </a:schemeClr>
                  </a:solidFill>
                  <a:latin typeface="Cambria Math" panose="02040503050406030204" pitchFamily="18" charset="0"/>
                  <a:ea typeface="Cambria Math"/>
                </a:endParaRPr>
              </a:p>
              <a:p>
                <a:pPr marL="0" indent="0" algn="l" rtl="0">
                  <a:buNone/>
                </a:pPr>
                <a14:m>
                  <m:oMathPara xmlns:m="http://schemas.openxmlformats.org/officeDocument/2006/math">
                    <m:oMathParaPr>
                      <m:jc m:val="centerGroup"/>
                    </m:oMathParaPr>
                    <m:oMath xmlns:m="http://schemas.openxmlformats.org/officeDocument/2006/math">
                      <m:sSub>
                        <m:sSubPr>
                          <m:ctrlPr>
                            <a:rPr lang="en-US" sz="2400" b="1" i="1">
                              <a:solidFill>
                                <a:schemeClr val="accent2">
                                  <a:lumMod val="50000"/>
                                </a:schemeClr>
                              </a:solidFill>
                              <a:latin typeface="Cambria Math" panose="02040503050406030204" pitchFamily="18" charset="0"/>
                              <a:ea typeface="Cambria Math"/>
                            </a:rPr>
                          </m:ctrlPr>
                        </m:sSubPr>
                        <m:e>
                          <m:r>
                            <a:rPr lang="en-US" sz="2400" b="1" i="1">
                              <a:solidFill>
                                <a:schemeClr val="accent2">
                                  <a:lumMod val="50000"/>
                                </a:schemeClr>
                              </a:solidFill>
                              <a:latin typeface="Cambria Math" panose="02040503050406030204" pitchFamily="18" charset="0"/>
                              <a:ea typeface="Cambria Math"/>
                            </a:rPr>
                            <m:t>𝑥</m:t>
                          </m:r>
                        </m:e>
                        <m:sub>
                          <m:r>
                            <a:rPr lang="en-US" sz="2400" b="1" i="1">
                              <a:solidFill>
                                <a:schemeClr val="accent2">
                                  <a:lumMod val="50000"/>
                                </a:schemeClr>
                              </a:solidFill>
                              <a:latin typeface="Cambria Math" panose="02040503050406030204" pitchFamily="18" charset="0"/>
                              <a:ea typeface="Cambria Math"/>
                            </a:rPr>
                            <m:t>𝑓</m:t>
                          </m:r>
                        </m:sub>
                      </m:sSub>
                      <m:r>
                        <a:rPr lang="en-US" sz="2400" b="1" i="1">
                          <a:solidFill>
                            <a:schemeClr val="accent2">
                              <a:lumMod val="50000"/>
                            </a:schemeClr>
                          </a:solidFill>
                          <a:latin typeface="Cambria Math" panose="02040503050406030204" pitchFamily="18" charset="0"/>
                          <a:ea typeface="Cambria Math"/>
                        </a:rPr>
                        <m:t>=</m:t>
                      </m:r>
                      <m:sSub>
                        <m:sSubPr>
                          <m:ctrlPr>
                            <a:rPr lang="en-US" sz="2400" b="1" i="1">
                              <a:solidFill>
                                <a:schemeClr val="accent2">
                                  <a:lumMod val="50000"/>
                                </a:schemeClr>
                              </a:solidFill>
                              <a:latin typeface="Cambria Math" panose="02040503050406030204" pitchFamily="18" charset="0"/>
                              <a:ea typeface="Cambria Math"/>
                            </a:rPr>
                          </m:ctrlPr>
                        </m:sSubPr>
                        <m:e>
                          <m:r>
                            <a:rPr lang="en-US" sz="2400" b="1" i="1">
                              <a:solidFill>
                                <a:schemeClr val="accent2">
                                  <a:lumMod val="50000"/>
                                </a:schemeClr>
                              </a:solidFill>
                              <a:latin typeface="Cambria Math" panose="02040503050406030204" pitchFamily="18" charset="0"/>
                              <a:ea typeface="Cambria Math"/>
                            </a:rPr>
                            <m:t>𝑥</m:t>
                          </m:r>
                        </m:e>
                        <m:sub>
                          <m:r>
                            <a:rPr lang="en-US" sz="2400" b="1" i="1">
                              <a:solidFill>
                                <a:schemeClr val="accent2">
                                  <a:lumMod val="50000"/>
                                </a:schemeClr>
                              </a:solidFill>
                              <a:latin typeface="Cambria Math" panose="02040503050406030204" pitchFamily="18" charset="0"/>
                              <a:ea typeface="Cambria Math"/>
                            </a:rPr>
                            <m:t>𝑖</m:t>
                          </m:r>
                        </m:sub>
                      </m:sSub>
                      <m:r>
                        <a:rPr lang="en-US" sz="2400" b="1" i="1">
                          <a:solidFill>
                            <a:schemeClr val="accent2">
                              <a:lumMod val="50000"/>
                            </a:schemeClr>
                          </a:solidFill>
                          <a:latin typeface="Cambria Math" panose="02040503050406030204" pitchFamily="18" charset="0"/>
                          <a:ea typeface="Cambria Math"/>
                        </a:rPr>
                        <m:t>+</m:t>
                      </m:r>
                      <m:f>
                        <m:fPr>
                          <m:ctrlPr>
                            <a:rPr lang="en-US" sz="2400" b="1" i="1">
                              <a:solidFill>
                                <a:schemeClr val="accent2">
                                  <a:lumMod val="50000"/>
                                </a:schemeClr>
                              </a:solidFill>
                              <a:latin typeface="Cambria Math" panose="02040503050406030204" pitchFamily="18" charset="0"/>
                              <a:ea typeface="Cambria Math"/>
                            </a:rPr>
                          </m:ctrlPr>
                        </m:fPr>
                        <m:num>
                          <m:r>
                            <a:rPr lang="en-US" sz="2400" b="1" i="1">
                              <a:solidFill>
                                <a:schemeClr val="accent2">
                                  <a:lumMod val="50000"/>
                                </a:schemeClr>
                              </a:solidFill>
                              <a:latin typeface="Cambria Math" panose="02040503050406030204" pitchFamily="18" charset="0"/>
                              <a:ea typeface="Cambria Math"/>
                            </a:rPr>
                            <m:t>1</m:t>
                          </m:r>
                        </m:num>
                        <m:den>
                          <m:r>
                            <a:rPr lang="en-US" sz="2400" b="1" i="1">
                              <a:solidFill>
                                <a:schemeClr val="accent2">
                                  <a:lumMod val="50000"/>
                                </a:schemeClr>
                              </a:solidFill>
                              <a:latin typeface="Cambria Math" panose="02040503050406030204" pitchFamily="18" charset="0"/>
                              <a:ea typeface="Cambria Math"/>
                            </a:rPr>
                            <m:t>2</m:t>
                          </m:r>
                        </m:den>
                      </m:f>
                      <m:d>
                        <m:dPr>
                          <m:ctrlPr>
                            <a:rPr lang="en-US" sz="2400" b="1" i="1">
                              <a:solidFill>
                                <a:schemeClr val="accent2">
                                  <a:lumMod val="50000"/>
                                </a:schemeClr>
                              </a:solidFill>
                              <a:latin typeface="Cambria Math" panose="02040503050406030204" pitchFamily="18" charset="0"/>
                              <a:ea typeface="Cambria Math"/>
                            </a:rPr>
                          </m:ctrlPr>
                        </m:dPr>
                        <m:e>
                          <m:sSub>
                            <m:sSubPr>
                              <m:ctrlPr>
                                <a:rPr lang="en-US" sz="2400" b="1" i="1">
                                  <a:solidFill>
                                    <a:schemeClr val="accent2">
                                      <a:lumMod val="50000"/>
                                    </a:schemeClr>
                                  </a:solidFill>
                                  <a:latin typeface="Cambria Math" panose="02040503050406030204" pitchFamily="18" charset="0"/>
                                  <a:ea typeface="Cambria Math"/>
                                </a:rPr>
                              </m:ctrlPr>
                            </m:sSubPr>
                            <m:e>
                              <m:r>
                                <a:rPr lang="en-US" sz="2400" b="1" i="1">
                                  <a:solidFill>
                                    <a:schemeClr val="accent2">
                                      <a:lumMod val="50000"/>
                                    </a:schemeClr>
                                  </a:solidFill>
                                  <a:latin typeface="Cambria Math" panose="02040503050406030204" pitchFamily="18" charset="0"/>
                                  <a:ea typeface="Cambria Math"/>
                                </a:rPr>
                                <m:t>𝑣</m:t>
                              </m:r>
                            </m:e>
                            <m:sub>
                              <m:r>
                                <a:rPr lang="en-US" sz="2400" b="1" i="1">
                                  <a:solidFill>
                                    <a:schemeClr val="accent2">
                                      <a:lumMod val="50000"/>
                                    </a:schemeClr>
                                  </a:solidFill>
                                  <a:latin typeface="Cambria Math" panose="02040503050406030204" pitchFamily="18" charset="0"/>
                                  <a:ea typeface="Cambria Math"/>
                                </a:rPr>
                                <m:t>𝑥</m:t>
                              </m:r>
                            </m:sub>
                          </m:sSub>
                          <m:r>
                            <a:rPr lang="en-US" sz="2400" b="1" i="1">
                              <a:solidFill>
                                <a:schemeClr val="accent2">
                                  <a:lumMod val="50000"/>
                                </a:schemeClr>
                              </a:solidFill>
                              <a:latin typeface="Cambria Math" panose="02040503050406030204" pitchFamily="18" charset="0"/>
                              <a:ea typeface="Cambria Math"/>
                            </a:rPr>
                            <m:t>+</m:t>
                          </m:r>
                          <m:sSub>
                            <m:sSubPr>
                              <m:ctrlPr>
                                <a:rPr lang="en-US" sz="2400" b="1" i="1">
                                  <a:solidFill>
                                    <a:schemeClr val="accent2">
                                      <a:lumMod val="50000"/>
                                    </a:schemeClr>
                                  </a:solidFill>
                                  <a:latin typeface="Cambria Math" panose="02040503050406030204" pitchFamily="18" charset="0"/>
                                  <a:ea typeface="Cambria Math"/>
                                </a:rPr>
                              </m:ctrlPr>
                            </m:sSubPr>
                            <m:e>
                              <m:r>
                                <a:rPr lang="en-US" sz="2400" b="1" i="1">
                                  <a:solidFill>
                                    <a:schemeClr val="accent2">
                                      <a:lumMod val="50000"/>
                                    </a:schemeClr>
                                  </a:solidFill>
                                  <a:latin typeface="Cambria Math" panose="02040503050406030204" pitchFamily="18" charset="0"/>
                                  <a:ea typeface="Cambria Math"/>
                                </a:rPr>
                                <m:t>𝑣</m:t>
                              </m:r>
                            </m:e>
                            <m:sub>
                              <m:r>
                                <a:rPr lang="en-US" sz="2400" b="1" i="1">
                                  <a:solidFill>
                                    <a:schemeClr val="accent2">
                                      <a:lumMod val="50000"/>
                                    </a:schemeClr>
                                  </a:solidFill>
                                  <a:latin typeface="Cambria Math" panose="02040503050406030204" pitchFamily="18" charset="0"/>
                                  <a:ea typeface="Cambria Math"/>
                                </a:rPr>
                                <m:t>𝑥</m:t>
                              </m:r>
                            </m:sub>
                          </m:sSub>
                        </m:e>
                      </m:d>
                      <m:r>
                        <a:rPr lang="en-US" sz="2400" b="1" i="1">
                          <a:solidFill>
                            <a:schemeClr val="accent2">
                              <a:lumMod val="50000"/>
                            </a:schemeClr>
                          </a:solidFill>
                          <a:latin typeface="Cambria Math" panose="02040503050406030204" pitchFamily="18" charset="0"/>
                          <a:ea typeface="Cambria Math"/>
                        </a:rPr>
                        <m:t>𝑡</m:t>
                      </m:r>
                    </m:oMath>
                  </m:oMathPara>
                </a14:m>
                <a:endParaRPr lang="en-US" sz="2400" b="1" i="1" dirty="0">
                  <a:solidFill>
                    <a:schemeClr val="accent2">
                      <a:lumMod val="50000"/>
                    </a:schemeClr>
                  </a:solidFill>
                  <a:latin typeface="Cambria Math" panose="02040503050406030204" pitchFamily="18" charset="0"/>
                  <a:ea typeface="Cambria Math"/>
                </a:endParaRPr>
              </a:p>
              <a:p>
                <a:pPr marL="0" indent="0" algn="l" rtl="0">
                  <a:buNone/>
                </a:pPr>
                <a:endParaRPr lang="en-US" sz="2400" b="1" i="1" dirty="0">
                  <a:solidFill>
                    <a:schemeClr val="accent2">
                      <a:lumMod val="50000"/>
                    </a:schemeClr>
                  </a:solidFill>
                  <a:latin typeface="Cambria Math" panose="02040503050406030204" pitchFamily="18" charset="0"/>
                  <a:ea typeface="Cambria Math"/>
                </a:endParaRPr>
              </a:p>
              <a:p>
                <a:pPr marL="0" indent="0" algn="l" rtl="0">
                  <a:buNone/>
                </a:pPr>
                <a14:m>
                  <m:oMathPara xmlns:m="http://schemas.openxmlformats.org/officeDocument/2006/math">
                    <m:oMathParaPr>
                      <m:jc m:val="centerGroup"/>
                    </m:oMathParaPr>
                    <m:oMath xmlns:m="http://schemas.openxmlformats.org/officeDocument/2006/math">
                      <m:sSub>
                        <m:sSubPr>
                          <m:ctrlPr>
                            <a:rPr lang="en-US" sz="2400" b="1" i="1">
                              <a:solidFill>
                                <a:schemeClr val="accent2">
                                  <a:lumMod val="50000"/>
                                </a:schemeClr>
                              </a:solidFill>
                              <a:latin typeface="Cambria Math" panose="02040503050406030204" pitchFamily="18" charset="0"/>
                              <a:ea typeface="Cambria Math"/>
                            </a:rPr>
                          </m:ctrlPr>
                        </m:sSubPr>
                        <m:e>
                          <m:r>
                            <a:rPr lang="en-US" sz="2400" b="1" i="1">
                              <a:solidFill>
                                <a:schemeClr val="accent2">
                                  <a:lumMod val="50000"/>
                                </a:schemeClr>
                              </a:solidFill>
                              <a:latin typeface="Cambria Math" panose="02040503050406030204" pitchFamily="18" charset="0"/>
                              <a:ea typeface="Cambria Math"/>
                            </a:rPr>
                            <m:t>𝑥</m:t>
                          </m:r>
                        </m:e>
                        <m:sub>
                          <m:r>
                            <a:rPr lang="en-US" sz="2400" b="1" i="1">
                              <a:solidFill>
                                <a:schemeClr val="accent2">
                                  <a:lumMod val="50000"/>
                                </a:schemeClr>
                              </a:solidFill>
                              <a:latin typeface="Cambria Math" panose="02040503050406030204" pitchFamily="18" charset="0"/>
                              <a:ea typeface="Cambria Math"/>
                            </a:rPr>
                            <m:t>𝑓</m:t>
                          </m:r>
                        </m:sub>
                      </m:sSub>
                      <m:r>
                        <a:rPr lang="en-US" sz="2400" b="1" i="1">
                          <a:solidFill>
                            <a:schemeClr val="accent2">
                              <a:lumMod val="50000"/>
                            </a:schemeClr>
                          </a:solidFill>
                          <a:latin typeface="Cambria Math" panose="02040503050406030204" pitchFamily="18" charset="0"/>
                          <a:ea typeface="Cambria Math"/>
                        </a:rPr>
                        <m:t>=</m:t>
                      </m:r>
                      <m:sSub>
                        <m:sSubPr>
                          <m:ctrlPr>
                            <a:rPr lang="en-US" sz="2400" b="1" i="1">
                              <a:solidFill>
                                <a:schemeClr val="accent2">
                                  <a:lumMod val="50000"/>
                                </a:schemeClr>
                              </a:solidFill>
                              <a:latin typeface="Cambria Math" panose="02040503050406030204" pitchFamily="18" charset="0"/>
                              <a:ea typeface="Cambria Math"/>
                            </a:rPr>
                          </m:ctrlPr>
                        </m:sSubPr>
                        <m:e>
                          <m:r>
                            <a:rPr lang="en-US" sz="2400" b="1" i="1">
                              <a:solidFill>
                                <a:schemeClr val="accent2">
                                  <a:lumMod val="50000"/>
                                </a:schemeClr>
                              </a:solidFill>
                              <a:latin typeface="Cambria Math" panose="02040503050406030204" pitchFamily="18" charset="0"/>
                              <a:ea typeface="Cambria Math"/>
                            </a:rPr>
                            <m:t>𝑥</m:t>
                          </m:r>
                        </m:e>
                        <m:sub>
                          <m:r>
                            <a:rPr lang="en-US" sz="2400" b="1" i="1">
                              <a:solidFill>
                                <a:schemeClr val="accent2">
                                  <a:lumMod val="50000"/>
                                </a:schemeClr>
                              </a:solidFill>
                              <a:latin typeface="Cambria Math" panose="02040503050406030204" pitchFamily="18" charset="0"/>
                              <a:ea typeface="Cambria Math"/>
                            </a:rPr>
                            <m:t>𝑖</m:t>
                          </m:r>
                        </m:sub>
                      </m:sSub>
                      <m:r>
                        <a:rPr lang="en-US" sz="2400" b="1" i="1">
                          <a:solidFill>
                            <a:schemeClr val="accent2">
                              <a:lumMod val="50000"/>
                            </a:schemeClr>
                          </a:solidFill>
                          <a:latin typeface="Cambria Math" panose="02040503050406030204" pitchFamily="18" charset="0"/>
                          <a:ea typeface="Cambria Math"/>
                        </a:rPr>
                        <m:t>+</m:t>
                      </m:r>
                      <m:sSub>
                        <m:sSubPr>
                          <m:ctrlPr>
                            <a:rPr lang="en-US" sz="2400" b="1" i="1">
                              <a:solidFill>
                                <a:schemeClr val="accent2">
                                  <a:lumMod val="50000"/>
                                </a:schemeClr>
                              </a:solidFill>
                              <a:latin typeface="Cambria Math" panose="02040503050406030204" pitchFamily="18" charset="0"/>
                              <a:ea typeface="Cambria Math"/>
                            </a:rPr>
                          </m:ctrlPr>
                        </m:sSubPr>
                        <m:e>
                          <m:r>
                            <a:rPr lang="en-US" sz="2400" b="1" i="1">
                              <a:solidFill>
                                <a:schemeClr val="accent2">
                                  <a:lumMod val="50000"/>
                                </a:schemeClr>
                              </a:solidFill>
                              <a:latin typeface="Cambria Math" panose="02040503050406030204" pitchFamily="18" charset="0"/>
                              <a:ea typeface="Cambria Math"/>
                            </a:rPr>
                            <m:t>𝑣</m:t>
                          </m:r>
                        </m:e>
                        <m:sub>
                          <m:r>
                            <a:rPr lang="en-US" sz="2400" b="1" i="1">
                              <a:solidFill>
                                <a:schemeClr val="accent2">
                                  <a:lumMod val="50000"/>
                                </a:schemeClr>
                              </a:solidFill>
                              <a:latin typeface="Cambria Math" panose="02040503050406030204" pitchFamily="18" charset="0"/>
                              <a:ea typeface="Cambria Math"/>
                            </a:rPr>
                            <m:t>𝑥</m:t>
                          </m:r>
                        </m:sub>
                      </m:sSub>
                      <m:r>
                        <a:rPr lang="en-US" sz="2400" b="1" i="1">
                          <a:solidFill>
                            <a:schemeClr val="accent2">
                              <a:lumMod val="50000"/>
                            </a:schemeClr>
                          </a:solidFill>
                          <a:latin typeface="Cambria Math" panose="02040503050406030204" pitchFamily="18" charset="0"/>
                          <a:ea typeface="Cambria Math"/>
                        </a:rPr>
                        <m:t>𝑡</m:t>
                      </m:r>
                    </m:oMath>
                  </m:oMathPara>
                </a14:m>
                <a:endParaRPr lang="en-US" sz="2400" b="1" i="1" dirty="0">
                  <a:solidFill>
                    <a:schemeClr val="accent2">
                      <a:lumMod val="50000"/>
                    </a:schemeClr>
                  </a:solidFill>
                  <a:latin typeface="Cambria Math" panose="02040503050406030204" pitchFamily="18" charset="0"/>
                  <a:ea typeface="Cambria Math"/>
                </a:endParaRPr>
              </a:p>
              <a:p>
                <a:pPr marL="0" indent="0" algn="l" rtl="0">
                  <a:buNone/>
                </a:pPr>
                <a:r>
                  <a:rPr lang="en-US" sz="2800" dirty="0"/>
                  <a:t>That is, when the acceleration of a particle is zero, its velocity is constant and its position changes linearly with time.</a:t>
                </a:r>
                <a:endParaRPr lang="ar-SA" sz="2800" dirty="0"/>
              </a:p>
              <a:p>
                <a:pPr marL="0" indent="0" algn="l" rtl="0">
                  <a:buNone/>
                </a:pPr>
                <a:r>
                  <a:rPr lang="en-US" sz="2800" dirty="0"/>
                  <a:t>The constant acceleration model reduces to the constant velocity model. </a:t>
                </a:r>
              </a:p>
              <a:p>
                <a:pPr marL="0" indent="0" algn="l" rtl="0">
                  <a:buNone/>
                </a:pPr>
                <a:endParaRPr lang="en-US" sz="2800" dirty="0"/>
              </a:p>
              <a:p>
                <a:pPr marL="0" indent="0" algn="ctr">
                  <a:buNone/>
                </a:pPr>
                <a:endParaRPr lang="en-US" sz="2400" b="1" dirty="0"/>
              </a:p>
              <a:p>
                <a:pPr marL="0" indent="0" algn="ctr">
                  <a:buNone/>
                </a:pPr>
                <a:endParaRPr lang="en-US" sz="2400" b="1" i="1" dirty="0">
                  <a:latin typeface="Cambria Math" panose="02040503050406030204" pitchFamily="18" charset="0"/>
                </a:endParaRPr>
              </a:p>
              <a:p>
                <a:pPr marL="0" indent="0" algn="ctr">
                  <a:buNone/>
                </a:pPr>
                <a:endParaRPr lang="en-US" sz="2400" b="1" dirty="0"/>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0">
                <a:blip r:embed="rId2"/>
                <a:stretch>
                  <a:fillRect l="-1360" t="-774" b="-3761"/>
                </a:stretch>
              </a:blipFill>
            </p:spPr>
            <p:txBody>
              <a:bodyPr/>
              <a:lstStyle/>
              <a:p>
                <a:r>
                  <a:rPr lang="ar-SA">
                    <a:noFill/>
                  </a:rPr>
                  <a:t> </a:t>
                </a:r>
              </a:p>
            </p:txBody>
          </p:sp>
        </mc:Fallback>
      </mc:AlternateContent>
    </p:spTree>
    <p:extLst>
      <p:ext uri="{BB962C8B-B14F-4D97-AF65-F5344CB8AC3E}">
        <p14:creationId xmlns:p14="http://schemas.microsoft.com/office/powerpoint/2010/main" val="77810321"/>
      </p:ext>
    </p:extLst>
  </p:cSld>
  <p:clrMapOvr>
    <a:masterClrMapping/>
  </p:clrMapOvr>
  <p:transition spd="med">
    <p:comb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Homework</a:t>
            </a:r>
            <a:endParaRPr lang="ar-SA" dirty="0"/>
          </a:p>
        </p:txBody>
      </p:sp>
      <p:sp>
        <p:nvSpPr>
          <p:cNvPr id="3" name="عنصر نائب للمحتوى 2"/>
          <p:cNvSpPr>
            <a:spLocks noGrp="1"/>
          </p:cNvSpPr>
          <p:nvPr>
            <p:ph idx="1"/>
          </p:nvPr>
        </p:nvSpPr>
        <p:spPr/>
        <p:txBody>
          <a:bodyPr/>
          <a:lstStyle/>
          <a:p>
            <a:pPr algn="l" rtl="0">
              <a:buFont typeface="Wingdings" panose="05000000000000000000" pitchFamily="2" charset="2"/>
              <a:buChar char="Ø"/>
            </a:pPr>
            <a:r>
              <a:rPr lang="en-US" sz="2400" dirty="0"/>
              <a:t> A particle moves along the x axis.  Its position is given by the equation </a:t>
            </a:r>
          </a:p>
          <a:p>
            <a:pPr marL="82550" indent="0" algn="l" rtl="0">
              <a:buNone/>
            </a:pPr>
            <a:r>
              <a:rPr lang="en-US" sz="2400" dirty="0"/>
              <a:t>x = 2 + 3t </a:t>
            </a:r>
            <a:r>
              <a:rPr lang="en-US" sz="2400" dirty="0">
                <a:sym typeface="Symbol"/>
              </a:rPr>
              <a:t></a:t>
            </a:r>
            <a:r>
              <a:rPr lang="en-US" sz="2400" dirty="0"/>
              <a:t> 4t</a:t>
            </a:r>
            <a:r>
              <a:rPr lang="en-US" sz="2400" baseline="30000" dirty="0"/>
              <a:t>2</a:t>
            </a:r>
            <a:r>
              <a:rPr lang="en-US" sz="2400" dirty="0"/>
              <a:t> with x in meters and t in seconds. Determine (a) its position when it changes direction and (b) its velocity when it returns to the position it had at t = 0.</a:t>
            </a:r>
          </a:p>
          <a:p>
            <a:pPr marL="82550" indent="0" algn="l" rtl="0">
              <a:buNone/>
            </a:pPr>
            <a:endParaRPr lang="ar-SA" sz="2400" dirty="0"/>
          </a:p>
        </p:txBody>
      </p:sp>
    </p:spTree>
    <p:extLst>
      <p:ext uri="{BB962C8B-B14F-4D97-AF65-F5344CB8AC3E}">
        <p14:creationId xmlns:p14="http://schemas.microsoft.com/office/powerpoint/2010/main" val="3859016275"/>
      </p:ext>
    </p:extLst>
  </p:cSld>
  <p:clrMapOvr>
    <a:masterClrMapping/>
  </p:clrMapOvr>
  <p:transition spd="med">
    <p:comb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3040"/>
            <a:ext cx="7992888" cy="639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32271"/>
      </p:ext>
    </p:extLst>
  </p:cSld>
  <p:clrMapOvr>
    <a:masterClrMapping/>
  </p:clrMapOvr>
  <p:transition spd="med">
    <p:comb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2.6 Freely Falling Objects</a:t>
            </a: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16</a:t>
            </a:fld>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79512" y="1268760"/>
                <a:ext cx="8964488" cy="5509975"/>
              </a:xfrm>
            </p:spPr>
            <p:txBody>
              <a:bodyPr>
                <a:noAutofit/>
              </a:bodyPr>
              <a:lstStyle/>
              <a:p>
                <a:pPr marL="0" indent="0" algn="just" rtl="0">
                  <a:buNone/>
                </a:pPr>
                <a:r>
                  <a:rPr lang="en-US" sz="2800" b="1" dirty="0"/>
                  <a:t>A freely falling object</a:t>
                </a:r>
                <a:r>
                  <a:rPr lang="en-US" sz="2800" dirty="0"/>
                  <a:t> is any object moving freely under the influence of gravity alone, regardless of its initial motion. Objects thrown upward or downward and those released from rest are all falling freely once they are released. Any freely falling object experiences an acceleration directed downward, regardless of its initial motion.</a:t>
                </a:r>
              </a:p>
              <a:p>
                <a:pPr algn="just" rtl="0"/>
                <a:r>
                  <a:rPr lang="en-US" sz="2800" dirty="0"/>
                  <a:t>At the Earth’s surface, the value of </a:t>
                </a:r>
                <a:r>
                  <a:rPr lang="en-US" sz="2800" i="1" dirty="0"/>
                  <a:t>g </a:t>
                </a:r>
                <a:r>
                  <a:rPr lang="en-US" sz="2800" dirty="0"/>
                  <a:t>is approximately 9.80 m/s</a:t>
                </a:r>
                <a:r>
                  <a:rPr lang="en-US" sz="2800" baseline="30000" dirty="0"/>
                  <a:t>2</a:t>
                </a:r>
                <a:r>
                  <a:rPr lang="en-US" sz="2800" dirty="0"/>
                  <a:t>.</a:t>
                </a:r>
              </a:p>
              <a:p>
                <a:pPr algn="just" rtl="0"/>
                <a:r>
                  <a:rPr lang="en-US" sz="2800" dirty="0"/>
                  <a:t>we always choose </a:t>
                </a:r>
                <a14:m>
                  <m:oMath xmlns:m="http://schemas.openxmlformats.org/officeDocument/2006/math">
                    <m:sSub>
                      <m:sSubPr>
                        <m:ctrlPr>
                          <a:rPr lang="en-US" sz="2800" i="1">
                            <a:latin typeface="Cambria Math" panose="02040503050406030204" pitchFamily="18" charset="0"/>
                          </a:rPr>
                        </m:ctrlPr>
                      </m:sSubPr>
                      <m:e>
                        <m:r>
                          <a:rPr lang="en-US" sz="2800">
                            <a:latin typeface="Cambria Math"/>
                          </a:rPr>
                          <m:t>𝑎</m:t>
                        </m:r>
                      </m:e>
                      <m:sub>
                        <m:r>
                          <a:rPr lang="en-US" sz="2800" b="0" i="1" smtClean="0">
                            <a:latin typeface="Cambria Math" panose="02040503050406030204" pitchFamily="18" charset="0"/>
                          </a:rPr>
                          <m:t>𝑦</m:t>
                        </m:r>
                      </m:sub>
                    </m:sSub>
                  </m:oMath>
                </a14:m>
                <a:r>
                  <a:rPr lang="en-US" sz="2800" dirty="0"/>
                  <a:t>=-g=-9.80 m/s</a:t>
                </a:r>
                <a:r>
                  <a:rPr lang="en-US" sz="2800" baseline="30000" dirty="0"/>
                  <a:t>2</a:t>
                </a:r>
              </a:p>
              <a:p>
                <a:pPr marL="0" indent="0" algn="ctr">
                  <a:buNone/>
                </a:pPr>
                <a:endParaRPr lang="en-US" b="1" i="1" dirty="0">
                  <a:latin typeface="Cambria Math" panose="02040503050406030204" pitchFamily="18" charset="0"/>
                </a:endParaRPr>
              </a:p>
              <a:p>
                <a:pPr marL="0" indent="0" algn="ctr">
                  <a:buNone/>
                </a:pPr>
                <a:endParaRPr lang="en-US" b="1" dirty="0"/>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0">
                <a:blip r:embed="rId2"/>
                <a:stretch>
                  <a:fillRect l="-1360" t="-1106" r="-1360"/>
                </a:stretch>
              </a:blipFill>
            </p:spPr>
            <p:txBody>
              <a:bodyPr/>
              <a:lstStyle/>
              <a:p>
                <a:r>
                  <a:rPr lang="ar-SA">
                    <a:noFill/>
                  </a:rPr>
                  <a:t> </a:t>
                </a:r>
              </a:p>
            </p:txBody>
          </p:sp>
        </mc:Fallback>
      </mc:AlternateContent>
    </p:spTree>
    <p:extLst>
      <p:ext uri="{BB962C8B-B14F-4D97-AF65-F5344CB8AC3E}">
        <p14:creationId xmlns:p14="http://schemas.microsoft.com/office/powerpoint/2010/main" val="3745264653"/>
      </p:ext>
    </p:extLst>
  </p:cSld>
  <p:clrMapOvr>
    <a:masterClrMapping/>
  </p:clrMapOvr>
  <p:transition spd="med">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943161"/>
            <a:ext cx="8100392" cy="5078127"/>
          </a:xfrm>
        </p:spPr>
        <p:txBody>
          <a:bodyPr/>
          <a:lstStyle/>
          <a:p>
            <a:pPr algn="just" rtl="0"/>
            <a:r>
              <a:rPr lang="en-GB" dirty="0"/>
              <a:t> </a:t>
            </a:r>
            <a:r>
              <a:rPr lang="en-GB" sz="2400" b="1" dirty="0"/>
              <a:t>Quick Quiz: </a:t>
            </a:r>
            <a:r>
              <a:rPr lang="en-GB" sz="2400" dirty="0"/>
              <a:t>A ball is thrown upward. While the ball is in free fall, does its acceleration (a) increase (b) decrease (c) increase and then decrease (d) decrease and then increase </a:t>
            </a:r>
            <a:r>
              <a:rPr lang="en-GB" sz="2800" dirty="0"/>
              <a:t>(e)</a:t>
            </a:r>
            <a:r>
              <a:rPr lang="en-GB" sz="2400" dirty="0"/>
              <a:t> remain constant?</a:t>
            </a:r>
          </a:p>
          <a:p>
            <a:pPr algn="just" rtl="0"/>
            <a:endParaRPr lang="en-GB" sz="2400" dirty="0"/>
          </a:p>
          <a:p>
            <a:pPr algn="just" rtl="0"/>
            <a:endParaRPr lang="en-GB" sz="2400" dirty="0"/>
          </a:p>
          <a:p>
            <a:pPr algn="just" rtl="0"/>
            <a:endParaRPr lang="en-GB" sz="2400" dirty="0"/>
          </a:p>
          <a:p>
            <a:pPr marL="82550" indent="0" algn="just" rtl="0">
              <a:buNone/>
            </a:pPr>
            <a:r>
              <a:rPr lang="en-GB" sz="2400" dirty="0"/>
              <a:t>e). For the entire time interval that the ball is in free fall, the acceleration is that due to gravity. </a:t>
            </a:r>
            <a:endParaRPr lang="ar-SA" sz="2400" dirty="0"/>
          </a:p>
        </p:txBody>
      </p:sp>
    </p:spTree>
    <p:extLst>
      <p:ext uri="{BB962C8B-B14F-4D97-AF65-F5344CB8AC3E}">
        <p14:creationId xmlns:p14="http://schemas.microsoft.com/office/powerpoint/2010/main" val="1765328113"/>
      </p:ext>
    </p:extLst>
  </p:cSld>
  <p:clrMapOvr>
    <a:masterClrMapping/>
  </p:clrMapOvr>
  <p:transition spd="med">
    <p:comb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870884"/>
            <a:ext cx="8028384" cy="4862372"/>
          </a:xfrm>
        </p:spPr>
        <p:txBody>
          <a:bodyPr/>
          <a:lstStyle/>
          <a:p>
            <a:pPr algn="just" rtl="0"/>
            <a:r>
              <a:rPr lang="en-GB" sz="2800" dirty="0"/>
              <a:t> </a:t>
            </a:r>
            <a:r>
              <a:rPr lang="en-GB" sz="2800" b="1" dirty="0"/>
              <a:t>Quick Quiz: </a:t>
            </a:r>
            <a:r>
              <a:rPr lang="en-GB" sz="2800" dirty="0"/>
              <a:t>After a ball is thrown upward and is in the air, its speed (a) increases (b) decreases (c) increases and then decreases </a:t>
            </a:r>
            <a:r>
              <a:rPr lang="en-GB" dirty="0"/>
              <a:t>(d)</a:t>
            </a:r>
            <a:r>
              <a:rPr lang="en-GB" sz="2800" dirty="0"/>
              <a:t> decreases and then increases (e) remains the same.</a:t>
            </a:r>
          </a:p>
          <a:p>
            <a:pPr algn="just" rtl="0"/>
            <a:endParaRPr lang="en-GB" sz="2800" dirty="0"/>
          </a:p>
          <a:p>
            <a:pPr algn="just" rtl="0"/>
            <a:endParaRPr lang="en-GB" sz="2800" dirty="0"/>
          </a:p>
          <a:p>
            <a:pPr marL="82550" indent="0" algn="just" rtl="0">
              <a:buNone/>
            </a:pPr>
            <a:r>
              <a:rPr lang="en-GB" sz="2800" dirty="0"/>
              <a:t>d) While the ball is rising, it is slowing down. After reaching the highest point, the ball begins to fall and its speed increases. </a:t>
            </a:r>
            <a:endParaRPr lang="ar-SA" sz="2800" dirty="0"/>
          </a:p>
          <a:p>
            <a:pPr algn="l" rtl="0"/>
            <a:endParaRPr lang="ar-SA" dirty="0"/>
          </a:p>
        </p:txBody>
      </p:sp>
    </p:spTree>
    <p:extLst>
      <p:ext uri="{BB962C8B-B14F-4D97-AF65-F5344CB8AC3E}">
        <p14:creationId xmlns:p14="http://schemas.microsoft.com/office/powerpoint/2010/main" val="2285028169"/>
      </p:ext>
    </p:extLst>
  </p:cSld>
  <p:clrMapOvr>
    <a:masterClrMapping/>
  </p:clrMapOvr>
  <p:transition spd="med">
    <p:comb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Lecture Summary </a:t>
            </a: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19</a:t>
            </a:fld>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79512" y="1268760"/>
                <a:ext cx="8964488" cy="5509975"/>
              </a:xfrm>
            </p:spPr>
            <p:txBody>
              <a:bodyPr>
                <a:noAutofit/>
              </a:bodyPr>
              <a:lstStyle/>
              <a:p>
                <a:pPr marL="0" indent="0" algn="l" rtl="0">
                  <a:buNone/>
                </a:pPr>
                <a:r>
                  <a:rPr lang="en-US" sz="2400" dirty="0"/>
                  <a:t>The average acceleration of a particle is defined as the ratio of the change in its velocity </a:t>
                </a:r>
                <a14:m>
                  <m:oMath xmlns:m="http://schemas.openxmlformats.org/officeDocument/2006/math">
                    <m:sSub>
                      <m:sSubPr>
                        <m:ctrlPr>
                          <a:rPr lang="en-US" sz="2400" i="1">
                            <a:latin typeface="Cambria Math" panose="02040503050406030204" pitchFamily="18" charset="0"/>
                            <a:ea typeface="Cambria Math"/>
                          </a:rPr>
                        </m:ctrlPr>
                      </m:sSubPr>
                      <m:e>
                        <m:r>
                          <a:rPr lang="en-US" sz="2400" b="0" i="1">
                            <a:latin typeface="Cambria Math"/>
                            <a:ea typeface="Cambria Math"/>
                          </a:rPr>
                          <m:t>𝑣</m:t>
                        </m:r>
                      </m:e>
                      <m:sub>
                        <m:r>
                          <a:rPr lang="en-US" sz="2400" b="0" i="1">
                            <a:latin typeface="Cambria Math"/>
                            <a:ea typeface="Cambria Math"/>
                          </a:rPr>
                          <m:t>𝑥</m:t>
                        </m:r>
                      </m:sub>
                    </m:sSub>
                  </m:oMath>
                </a14:m>
                <a:r>
                  <a:rPr lang="en-US" sz="2400" dirty="0"/>
                  <a:t> divided by the time interval </a:t>
                </a:r>
                <a14:m>
                  <m:oMath xmlns:m="http://schemas.openxmlformats.org/officeDocument/2006/math">
                    <m:r>
                      <a:rPr lang="en-US" sz="2400" b="0" i="1">
                        <a:latin typeface="Cambria Math"/>
                        <a:ea typeface="Cambria Math"/>
                      </a:rPr>
                      <m:t>∆</m:t>
                    </m:r>
                    <m:r>
                      <a:rPr lang="en-US" sz="2400" b="0" i="1">
                        <a:latin typeface="Cambria Math"/>
                        <a:ea typeface="Cambria Math"/>
                      </a:rPr>
                      <m:t>𝑡</m:t>
                    </m:r>
                    <m:r>
                      <a:rPr lang="en-US" sz="2400" b="0" i="1">
                        <a:latin typeface="Cambria Math"/>
                        <a:ea typeface="Cambria Math"/>
                      </a:rPr>
                      <m:t> </m:t>
                    </m:r>
                  </m:oMath>
                </a14:m>
                <a:r>
                  <a:rPr lang="en-US" sz="2400" dirty="0"/>
                  <a:t>during which that change occurs:</a:t>
                </a:r>
              </a:p>
              <a:p>
                <a:pPr marL="0" indent="0" algn="l" rtl="0">
                  <a:buNone/>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b="0" i="1">
                                  <a:latin typeface="Cambria Math"/>
                                </a:rPr>
                                <m:t>𝑎</m:t>
                              </m:r>
                            </m:e>
                            <m:sub>
                              <m:r>
                                <a:rPr lang="en-US" sz="2400" b="0" i="1">
                                  <a:latin typeface="Cambria Math"/>
                                </a:rPr>
                                <m:t>𝑥</m:t>
                              </m:r>
                            </m:sub>
                          </m:sSub>
                        </m:e>
                      </m:acc>
                      <m:r>
                        <a:rPr lang="en-US" sz="2400" b="0" i="1">
                          <a:latin typeface="Cambria Math"/>
                        </a:rPr>
                        <m:t>=</m:t>
                      </m:r>
                      <m:f>
                        <m:fPr>
                          <m:ctrlPr>
                            <a:rPr lang="en-US" sz="2400" i="1">
                              <a:latin typeface="Cambria Math" panose="02040503050406030204" pitchFamily="18" charset="0"/>
                            </a:rPr>
                          </m:ctrlPr>
                        </m:fPr>
                        <m:num>
                          <m:r>
                            <a:rPr lang="en-US" sz="2400" b="0" i="1">
                              <a:latin typeface="Cambria Math"/>
                              <a:ea typeface="Cambria Math"/>
                            </a:rPr>
                            <m:t>∆</m:t>
                          </m:r>
                          <m:sSub>
                            <m:sSubPr>
                              <m:ctrlPr>
                                <a:rPr lang="en-US" sz="2400" i="1">
                                  <a:latin typeface="Cambria Math" panose="02040503050406030204" pitchFamily="18" charset="0"/>
                                </a:rPr>
                              </m:ctrlPr>
                            </m:sSubPr>
                            <m:e>
                              <m:r>
                                <a:rPr lang="en-US" sz="2400" b="0" i="1">
                                  <a:latin typeface="Cambria Math"/>
                                </a:rPr>
                                <m:t>𝑣</m:t>
                              </m:r>
                            </m:e>
                            <m:sub>
                              <m:r>
                                <a:rPr lang="en-US" sz="2400" b="0" i="1">
                                  <a:latin typeface="Cambria Math"/>
                                </a:rPr>
                                <m:t>𝑥</m:t>
                              </m:r>
                            </m:sub>
                          </m:sSub>
                        </m:num>
                        <m:den>
                          <m:r>
                            <a:rPr lang="en-US" sz="2400" b="0" i="1">
                              <a:latin typeface="Cambria Math"/>
                              <a:ea typeface="Cambria Math"/>
                            </a:rPr>
                            <m:t>∆</m:t>
                          </m:r>
                          <m:r>
                            <a:rPr lang="en-US" sz="2400" b="0" i="1">
                              <a:latin typeface="Cambria Math"/>
                              <a:ea typeface="Cambria Math"/>
                            </a:rPr>
                            <m:t>𝑡</m:t>
                          </m:r>
                        </m:den>
                      </m:f>
                      <m:r>
                        <a:rPr lang="en-US" sz="2400" b="0" i="1">
                          <a:latin typeface="Cambria Math"/>
                          <a:ea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ea typeface="Cambria Math"/>
                                </a:rPr>
                              </m:ctrlPr>
                            </m:sSubPr>
                            <m:e>
                              <m:r>
                                <a:rPr lang="en-US" sz="2400" b="0" i="1">
                                  <a:latin typeface="Cambria Math"/>
                                  <a:ea typeface="Cambria Math"/>
                                </a:rPr>
                                <m:t>𝑣</m:t>
                              </m:r>
                            </m:e>
                            <m:sub>
                              <m:r>
                                <a:rPr lang="en-US" sz="2400" b="0" i="1">
                                  <a:latin typeface="Cambria Math"/>
                                  <a:ea typeface="Cambria Math"/>
                                </a:rPr>
                                <m:t>𝑥𝑓</m:t>
                              </m:r>
                            </m:sub>
                          </m:sSub>
                          <m:r>
                            <a:rPr lang="en-US" sz="2400" b="0" i="1">
                              <a:latin typeface="Cambria Math"/>
                              <a:ea typeface="Cambria Math"/>
                            </a:rPr>
                            <m:t>−</m:t>
                          </m:r>
                          <m:sSub>
                            <m:sSubPr>
                              <m:ctrlPr>
                                <a:rPr lang="en-US" sz="2400" i="1">
                                  <a:latin typeface="Cambria Math" panose="02040503050406030204" pitchFamily="18" charset="0"/>
                                  <a:ea typeface="Cambria Math"/>
                                </a:rPr>
                              </m:ctrlPr>
                            </m:sSubPr>
                            <m:e>
                              <m:r>
                                <a:rPr lang="en-US" sz="2400" b="0" i="1">
                                  <a:latin typeface="Cambria Math"/>
                                  <a:ea typeface="Cambria Math"/>
                                </a:rPr>
                                <m:t>𝑣</m:t>
                              </m:r>
                            </m:e>
                            <m:sub>
                              <m:r>
                                <a:rPr lang="en-US" sz="2400" b="0" i="1">
                                  <a:latin typeface="Cambria Math"/>
                                  <a:ea typeface="Cambria Math"/>
                                </a:rPr>
                                <m:t>𝑥𝑖</m:t>
                              </m:r>
                            </m:sub>
                          </m:sSub>
                        </m:num>
                        <m:den>
                          <m:sSub>
                            <m:sSubPr>
                              <m:ctrlPr>
                                <a:rPr lang="en-US" sz="2400" i="1">
                                  <a:latin typeface="Cambria Math" panose="02040503050406030204" pitchFamily="18" charset="0"/>
                                  <a:ea typeface="Cambria Math"/>
                                </a:rPr>
                              </m:ctrlPr>
                            </m:sSubPr>
                            <m:e>
                              <m:r>
                                <a:rPr lang="en-US" sz="2400" b="0" i="1">
                                  <a:latin typeface="Cambria Math"/>
                                  <a:ea typeface="Cambria Math"/>
                                </a:rPr>
                                <m:t>𝑡</m:t>
                              </m:r>
                            </m:e>
                            <m:sub>
                              <m:r>
                                <a:rPr lang="en-US" sz="2400" b="0" i="1">
                                  <a:latin typeface="Cambria Math"/>
                                  <a:ea typeface="Cambria Math"/>
                                </a:rPr>
                                <m:t>𝑓</m:t>
                              </m:r>
                            </m:sub>
                          </m:sSub>
                          <m:r>
                            <a:rPr lang="en-US" sz="2400" b="0" i="1">
                              <a:latin typeface="Cambria Math"/>
                              <a:ea typeface="Cambria Math"/>
                            </a:rPr>
                            <m:t>−</m:t>
                          </m:r>
                          <m:sSub>
                            <m:sSubPr>
                              <m:ctrlPr>
                                <a:rPr lang="en-US" sz="2400" i="1">
                                  <a:latin typeface="Cambria Math" panose="02040503050406030204" pitchFamily="18" charset="0"/>
                                  <a:ea typeface="Cambria Math"/>
                                </a:rPr>
                              </m:ctrlPr>
                            </m:sSubPr>
                            <m:e>
                              <m:r>
                                <a:rPr lang="en-US" sz="2400" b="0" i="1">
                                  <a:latin typeface="Cambria Math"/>
                                  <a:ea typeface="Cambria Math"/>
                                </a:rPr>
                                <m:t>𝑡</m:t>
                              </m:r>
                            </m:e>
                            <m:sub>
                              <m:r>
                                <a:rPr lang="en-US" sz="2400" b="0" i="1">
                                  <a:latin typeface="Cambria Math"/>
                                  <a:ea typeface="Cambria Math"/>
                                </a:rPr>
                                <m:t>𝑖</m:t>
                              </m:r>
                            </m:sub>
                          </m:sSub>
                        </m:den>
                      </m:f>
                    </m:oMath>
                  </m:oMathPara>
                </a14:m>
                <a:endParaRPr lang="en-US" sz="2400" dirty="0"/>
              </a:p>
              <a:p>
                <a:pPr marL="0" indent="0" algn="l" rtl="0">
                  <a:buNone/>
                </a:pPr>
                <a:r>
                  <a:rPr lang="en-US" sz="2400" dirty="0"/>
                  <a:t>The instantaneous acceleration is equal to the limit of the ratio </a:t>
                </a:r>
                <a14:m>
                  <m:oMath xmlns:m="http://schemas.openxmlformats.org/officeDocument/2006/math">
                    <m:f>
                      <m:fPr>
                        <m:ctrlPr>
                          <a:rPr lang="en-US" sz="2400" i="1">
                            <a:latin typeface="Cambria Math" panose="02040503050406030204" pitchFamily="18" charset="0"/>
                          </a:rPr>
                        </m:ctrlPr>
                      </m:fPr>
                      <m:num>
                        <m:r>
                          <a:rPr lang="en-US" sz="2400" b="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b="0" i="1">
                                <a:latin typeface="Cambria Math" panose="02040503050406030204" pitchFamily="18" charset="0"/>
                              </a:rPr>
                              <m:t>v</m:t>
                            </m:r>
                          </m:e>
                          <m:sub>
                            <m:r>
                              <m:rPr>
                                <m:sty m:val="p"/>
                              </m:rPr>
                              <a:rPr lang="en-US" sz="2400" b="0" i="1">
                                <a:latin typeface="Cambria Math" panose="02040503050406030204" pitchFamily="18" charset="0"/>
                              </a:rPr>
                              <m:t>x</m:t>
                            </m:r>
                          </m:sub>
                        </m:sSub>
                      </m:num>
                      <m:den>
                        <m:r>
                          <a:rPr lang="en-US" sz="2400" b="0">
                            <a:latin typeface="Cambria Math" panose="02040503050406030204" pitchFamily="18" charset="0"/>
                          </a:rPr>
                          <m:t>∆</m:t>
                        </m:r>
                        <m:r>
                          <m:rPr>
                            <m:sty m:val="p"/>
                          </m:rPr>
                          <a:rPr lang="en-US" sz="2400" b="0" i="1">
                            <a:latin typeface="Cambria Math" panose="02040503050406030204" pitchFamily="18" charset="0"/>
                          </a:rPr>
                          <m:t>t</m:t>
                        </m:r>
                      </m:den>
                    </m:f>
                  </m:oMath>
                </a14:m>
                <a:r>
                  <a:rPr lang="en-US" sz="2400" dirty="0"/>
                  <a:t> as </a:t>
                </a:r>
                <a14:m>
                  <m:oMath xmlns:m="http://schemas.openxmlformats.org/officeDocument/2006/math">
                    <m:r>
                      <a:rPr lang="en-US" sz="2400" b="0">
                        <a:latin typeface="Cambria Math" panose="02040503050406030204" pitchFamily="18" charset="0"/>
                      </a:rPr>
                      <m:t>∆</m:t>
                    </m:r>
                    <m:r>
                      <m:rPr>
                        <m:sty m:val="p"/>
                      </m:rPr>
                      <a:rPr lang="en-US" sz="2400" b="0" i="1">
                        <a:latin typeface="Cambria Math" panose="02040503050406030204" pitchFamily="18" charset="0"/>
                      </a:rPr>
                      <m:t>t</m:t>
                    </m:r>
                  </m:oMath>
                </a14:m>
                <a:r>
                  <a:rPr lang="en-US" sz="2400" dirty="0"/>
                  <a:t> approaches 0. By definition, this limit equals the derivative of </a:t>
                </a:r>
                <a14:m>
                  <m:oMath xmlns:m="http://schemas.openxmlformats.org/officeDocument/2006/math">
                    <m:sSub>
                      <m:sSubPr>
                        <m:ctrlPr>
                          <a:rPr lang="en-US" sz="2400" i="1">
                            <a:latin typeface="Cambria Math" panose="02040503050406030204" pitchFamily="18" charset="0"/>
                          </a:rPr>
                        </m:ctrlPr>
                      </m:sSubPr>
                      <m:e>
                        <m:r>
                          <m:rPr>
                            <m:sty m:val="p"/>
                          </m:rPr>
                          <a:rPr lang="en-US" sz="2400" b="0" i="1">
                            <a:latin typeface="Cambria Math" panose="02040503050406030204" pitchFamily="18" charset="0"/>
                          </a:rPr>
                          <m:t>v</m:t>
                        </m:r>
                      </m:e>
                      <m:sub>
                        <m:r>
                          <m:rPr>
                            <m:sty m:val="p"/>
                          </m:rPr>
                          <a:rPr lang="en-US" sz="2400" b="0" i="1">
                            <a:latin typeface="Cambria Math" panose="02040503050406030204" pitchFamily="18" charset="0"/>
                          </a:rPr>
                          <m:t>x</m:t>
                        </m:r>
                      </m:sub>
                    </m:sSub>
                  </m:oMath>
                </a14:m>
                <a:r>
                  <a:rPr lang="en-US" sz="2400" dirty="0"/>
                  <a:t> with respect to t, or the time rate of change of the velocity:</a:t>
                </a:r>
              </a:p>
              <a:p>
                <a:pPr marL="0" indent="0" algn="l" rtl="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b="0" i="1">
                              <a:latin typeface="Cambria Math"/>
                            </a:rPr>
                            <m:t>a</m:t>
                          </m:r>
                        </m:e>
                        <m:sub>
                          <m:r>
                            <m:rPr>
                              <m:sty m:val="p"/>
                            </m:rPr>
                            <a:rPr lang="en-US" sz="2400" b="0" i="1">
                              <a:latin typeface="Cambria Math"/>
                            </a:rPr>
                            <m:t>x</m:t>
                          </m:r>
                        </m:sub>
                      </m:sSub>
                      <m:r>
                        <a:rPr lang="en-US" sz="2400" b="0">
                          <a:latin typeface="Cambria Math"/>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b="0">
                                  <a:latin typeface="Cambria Math"/>
                                </a:rPr>
                                <m:t>lim</m:t>
                              </m:r>
                            </m:e>
                            <m:lim>
                              <m:r>
                                <a:rPr lang="en-US" sz="2400" b="0">
                                  <a:latin typeface="Cambria Math"/>
                                </a:rPr>
                                <m:t>∆</m:t>
                              </m:r>
                              <m:r>
                                <m:rPr>
                                  <m:sty m:val="p"/>
                                </m:rPr>
                                <a:rPr lang="en-US" sz="2400" b="0" i="1">
                                  <a:latin typeface="Cambria Math"/>
                                </a:rPr>
                                <m:t>t</m:t>
                              </m:r>
                              <m:r>
                                <a:rPr lang="en-US" sz="2400" b="0">
                                  <a:latin typeface="Cambria Math"/>
                                </a:rPr>
                                <m:t>→</m:t>
                              </m:r>
                              <m:r>
                                <a:rPr lang="en-US" sz="2400" b="0">
                                  <a:latin typeface="Cambria Math"/>
                                </a:rPr>
                                <m:t>0</m:t>
                              </m:r>
                            </m:lim>
                          </m:limLow>
                        </m:fName>
                        <m:e>
                          <m:f>
                            <m:fPr>
                              <m:ctrlPr>
                                <a:rPr lang="en-US" sz="2400" i="1">
                                  <a:latin typeface="Cambria Math" panose="02040503050406030204" pitchFamily="18" charset="0"/>
                                </a:rPr>
                              </m:ctrlPr>
                            </m:fPr>
                            <m:num>
                              <m:r>
                                <a:rPr lang="en-US" sz="2400" b="0">
                                  <a:latin typeface="Cambria Math"/>
                                </a:rPr>
                                <m:t>∆</m:t>
                              </m:r>
                              <m:sSub>
                                <m:sSubPr>
                                  <m:ctrlPr>
                                    <a:rPr lang="en-US" sz="2400" i="1">
                                      <a:latin typeface="Cambria Math" panose="02040503050406030204" pitchFamily="18" charset="0"/>
                                    </a:rPr>
                                  </m:ctrlPr>
                                </m:sSubPr>
                                <m:e>
                                  <m:r>
                                    <m:rPr>
                                      <m:sty m:val="p"/>
                                    </m:rPr>
                                    <a:rPr lang="en-US" sz="2400" b="0" i="1">
                                      <a:latin typeface="Cambria Math"/>
                                    </a:rPr>
                                    <m:t>v</m:t>
                                  </m:r>
                                </m:e>
                                <m:sub>
                                  <m:r>
                                    <m:rPr>
                                      <m:sty m:val="p"/>
                                    </m:rPr>
                                    <a:rPr lang="en-US" sz="2400" b="0" i="1">
                                      <a:latin typeface="Cambria Math"/>
                                    </a:rPr>
                                    <m:t>x</m:t>
                                  </m:r>
                                </m:sub>
                              </m:sSub>
                            </m:num>
                            <m:den>
                              <m:r>
                                <a:rPr lang="en-US" sz="2400" b="0">
                                  <a:latin typeface="Cambria Math"/>
                                </a:rPr>
                                <m:t>∆</m:t>
                              </m:r>
                              <m:r>
                                <m:rPr>
                                  <m:sty m:val="p"/>
                                </m:rPr>
                                <a:rPr lang="en-US" sz="2400" b="0" i="1">
                                  <a:latin typeface="Cambria Math"/>
                                </a:rPr>
                                <m:t>t</m:t>
                              </m:r>
                            </m:den>
                          </m:f>
                          <m:r>
                            <a:rPr lang="en-US" sz="2400" b="0">
                              <a:latin typeface="Cambria Math"/>
                            </a:rPr>
                            <m:t>=</m:t>
                          </m:r>
                          <m:f>
                            <m:fPr>
                              <m:ctrlPr>
                                <a:rPr lang="en-US" sz="2400" i="1">
                                  <a:latin typeface="Cambria Math" panose="02040503050406030204" pitchFamily="18" charset="0"/>
                                </a:rPr>
                              </m:ctrlPr>
                            </m:fPr>
                            <m:num>
                              <m:r>
                                <m:rPr>
                                  <m:sty m:val="p"/>
                                </m:rPr>
                                <a:rPr lang="en-US" sz="2400" b="0" i="1">
                                  <a:latin typeface="Cambria Math"/>
                                </a:rPr>
                                <m:t>d</m:t>
                              </m:r>
                              <m:sSub>
                                <m:sSubPr>
                                  <m:ctrlPr>
                                    <a:rPr lang="en-US" sz="2400" i="1">
                                      <a:latin typeface="Cambria Math" panose="02040503050406030204" pitchFamily="18" charset="0"/>
                                    </a:rPr>
                                  </m:ctrlPr>
                                </m:sSubPr>
                                <m:e>
                                  <m:r>
                                    <m:rPr>
                                      <m:sty m:val="p"/>
                                    </m:rPr>
                                    <a:rPr lang="en-US" sz="2400" b="0" i="1">
                                      <a:latin typeface="Cambria Math"/>
                                    </a:rPr>
                                    <m:t>v</m:t>
                                  </m:r>
                                </m:e>
                                <m:sub>
                                  <m:r>
                                    <m:rPr>
                                      <m:sty m:val="p"/>
                                    </m:rPr>
                                    <a:rPr lang="en-US" sz="2400" b="0" i="1">
                                      <a:latin typeface="Cambria Math"/>
                                    </a:rPr>
                                    <m:t>x</m:t>
                                  </m:r>
                                </m:sub>
                              </m:sSub>
                            </m:num>
                            <m:den>
                              <m:r>
                                <m:rPr>
                                  <m:sty m:val="p"/>
                                </m:rPr>
                                <a:rPr lang="en-US" sz="2400" b="0" i="1">
                                  <a:latin typeface="Cambria Math"/>
                                </a:rPr>
                                <m:t>dt</m:t>
                              </m:r>
                            </m:den>
                          </m:f>
                        </m:e>
                      </m:func>
                      <m:r>
                        <a:rPr lang="en-US" sz="2400" b="0">
                          <a:latin typeface="Cambria Math"/>
                        </a:rPr>
                        <m:t>=</m:t>
                      </m:r>
                      <m:f>
                        <m:fPr>
                          <m:ctrlPr>
                            <a:rPr lang="en-US" sz="2400" i="1">
                              <a:latin typeface="Cambria Math" panose="02040503050406030204" pitchFamily="18" charset="0"/>
                            </a:rPr>
                          </m:ctrlPr>
                        </m:fPr>
                        <m:num>
                          <m:r>
                            <m:rPr>
                              <m:sty m:val="p"/>
                            </m:rPr>
                            <a:rPr lang="en-US" sz="2400" b="0" i="1">
                              <a:latin typeface="Cambria Math"/>
                            </a:rPr>
                            <m:t>d</m:t>
                          </m:r>
                        </m:num>
                        <m:den>
                          <m:r>
                            <m:rPr>
                              <m:sty m:val="p"/>
                            </m:rPr>
                            <a:rPr lang="en-US" sz="2400" b="0" i="1">
                              <a:latin typeface="Cambria Math"/>
                            </a:rPr>
                            <m:t>dt</m:t>
                          </m:r>
                        </m:den>
                      </m:f>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sty m:val="p"/>
                                </m:rPr>
                                <a:rPr lang="en-US" sz="2400" b="0" i="1">
                                  <a:latin typeface="Cambria Math"/>
                                </a:rPr>
                                <m:t>dx</m:t>
                              </m:r>
                            </m:num>
                            <m:den>
                              <m:r>
                                <m:rPr>
                                  <m:sty m:val="p"/>
                                </m:rPr>
                                <a:rPr lang="en-US" sz="2400" b="0" i="1">
                                  <a:latin typeface="Cambria Math"/>
                                </a:rPr>
                                <m:t>dt</m:t>
                              </m:r>
                            </m:den>
                          </m:f>
                        </m:e>
                      </m:d>
                      <m:r>
                        <a:rPr lang="en-US" sz="2400" b="0">
                          <a:latin typeface="Cambria Math"/>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m:rPr>
                                  <m:sty m:val="p"/>
                                </m:rPr>
                                <a:rPr lang="en-US" sz="2400" b="0" i="1">
                                  <a:latin typeface="Cambria Math"/>
                                </a:rPr>
                                <m:t>d</m:t>
                              </m:r>
                            </m:e>
                            <m:sup>
                              <m:r>
                                <a:rPr lang="en-US" sz="2400" b="0">
                                  <a:latin typeface="Cambria Math"/>
                                </a:rPr>
                                <m:t>2</m:t>
                              </m:r>
                            </m:sup>
                          </m:sSup>
                          <m:r>
                            <m:rPr>
                              <m:sty m:val="p"/>
                            </m:rPr>
                            <a:rPr lang="en-US" sz="2400" b="0" i="1">
                              <a:latin typeface="Cambria Math"/>
                            </a:rPr>
                            <m:t>x</m:t>
                          </m:r>
                        </m:num>
                        <m:den>
                          <m:r>
                            <m:rPr>
                              <m:sty m:val="p"/>
                            </m:rPr>
                            <a:rPr lang="en-US" sz="2400" b="0" i="1">
                              <a:latin typeface="Cambria Math"/>
                            </a:rPr>
                            <m:t>d</m:t>
                          </m:r>
                          <m:sSup>
                            <m:sSupPr>
                              <m:ctrlPr>
                                <a:rPr lang="en-US" sz="2400" i="1">
                                  <a:latin typeface="Cambria Math" panose="02040503050406030204" pitchFamily="18" charset="0"/>
                                </a:rPr>
                              </m:ctrlPr>
                            </m:sSupPr>
                            <m:e>
                              <m:r>
                                <m:rPr>
                                  <m:sty m:val="p"/>
                                </m:rPr>
                                <a:rPr lang="en-US" sz="2400" b="0" i="1">
                                  <a:latin typeface="Cambria Math"/>
                                </a:rPr>
                                <m:t>t</m:t>
                              </m:r>
                            </m:e>
                            <m:sup>
                              <m:r>
                                <a:rPr lang="en-US" sz="2400" b="0">
                                  <a:latin typeface="Cambria Math"/>
                                </a:rPr>
                                <m:t>2</m:t>
                              </m:r>
                            </m:sup>
                          </m:sSup>
                        </m:den>
                      </m:f>
                    </m:oMath>
                  </m:oMathPara>
                </a14:m>
                <a:endParaRPr lang="en-US" sz="2400" dirty="0"/>
              </a:p>
              <a:p>
                <a:pPr marL="0" indent="0" algn="just" rtl="0">
                  <a:buNone/>
                </a:pPr>
                <a:r>
                  <a:rPr lang="en-US" sz="2400" dirty="0"/>
                  <a:t>When the object’s velocity and acceleration are in the same direction, the </a:t>
                </a:r>
                <a:r>
                  <a:rPr lang="en-US" sz="2400" dirty="0" err="1"/>
                  <a:t>objectis</a:t>
                </a:r>
                <a:r>
                  <a:rPr lang="en-US" sz="2400" dirty="0"/>
                  <a:t> speed in gup. On the other hand, when the object’s velocity and acceleration are in opposite directions, the </a:t>
                </a:r>
                <a:r>
                  <a:rPr lang="en-US" sz="2400" dirty="0" err="1"/>
                  <a:t>objectis</a:t>
                </a:r>
                <a:r>
                  <a:rPr lang="en-US" sz="2400" dirty="0"/>
                  <a:t> slowing down.</a:t>
                </a:r>
              </a:p>
              <a:p>
                <a:pPr>
                  <a:buFont typeface="Wingdings" panose="05000000000000000000" pitchFamily="2" charset="2"/>
                  <a:buChar char="§"/>
                </a:pPr>
                <a:endParaRPr lang="en-US" sz="2400" dirty="0"/>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0">
                <a:blip r:embed="rId2"/>
                <a:stretch>
                  <a:fillRect l="-1020" t="-774" r="-1292" b="-12389"/>
                </a:stretch>
              </a:blipFill>
            </p:spPr>
            <p:txBody>
              <a:bodyPr/>
              <a:lstStyle/>
              <a:p>
                <a:r>
                  <a:rPr lang="ar-SA">
                    <a:noFill/>
                  </a:rPr>
                  <a:t> </a:t>
                </a:r>
              </a:p>
            </p:txBody>
          </p:sp>
        </mc:Fallback>
      </mc:AlternateContent>
    </p:spTree>
    <p:extLst>
      <p:ext uri="{BB962C8B-B14F-4D97-AF65-F5344CB8AC3E}">
        <p14:creationId xmlns:p14="http://schemas.microsoft.com/office/powerpoint/2010/main" val="2883524784"/>
      </p:ext>
    </p:extLst>
  </p:cSld>
  <p:clrMapOvr>
    <a:masterClrMapping/>
  </p:clrMapOvr>
  <p:transition spd="med">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LECTURE OUTLINE </a:t>
            </a:r>
          </a:p>
        </p:txBody>
      </p:sp>
      <p:sp>
        <p:nvSpPr>
          <p:cNvPr id="3" name="Content Placeholder 2"/>
          <p:cNvSpPr>
            <a:spLocks noGrp="1"/>
          </p:cNvSpPr>
          <p:nvPr>
            <p:ph idx="1"/>
          </p:nvPr>
        </p:nvSpPr>
        <p:spPr>
          <a:xfrm>
            <a:off x="864096" y="1303401"/>
            <a:ext cx="8964488" cy="5509975"/>
          </a:xfrm>
        </p:spPr>
        <p:txBody>
          <a:bodyPr>
            <a:noAutofit/>
          </a:bodyPr>
          <a:lstStyle/>
          <a:p>
            <a:pPr algn="l" rtl="0"/>
            <a:r>
              <a:rPr lang="en-US" sz="3600" dirty="0">
                <a:latin typeface="Cambria" panose="02040503050406030204" pitchFamily="18" charset="0"/>
              </a:rPr>
              <a:t>2.3 Acceleration</a:t>
            </a:r>
          </a:p>
          <a:p>
            <a:pPr algn="l" rtl="0"/>
            <a:r>
              <a:rPr lang="en-US" sz="3600" dirty="0">
                <a:latin typeface="Cambria" panose="02040503050406030204" pitchFamily="18" charset="0"/>
              </a:rPr>
              <a:t>2.5 One-Dimensional Motion with  Constant Acceleration</a:t>
            </a:r>
          </a:p>
          <a:p>
            <a:pPr algn="l" rtl="0"/>
            <a:r>
              <a:rPr lang="en-US" sz="3600" dirty="0">
                <a:latin typeface="Cambria" panose="02040503050406030204" pitchFamily="18" charset="0"/>
              </a:rPr>
              <a:t>2.6 Freely Falling Objects</a:t>
            </a:r>
          </a:p>
          <a:p>
            <a:pPr marL="0" indent="0" algn="l" rtl="0">
              <a:buNone/>
            </a:pPr>
            <a:endParaRPr lang="en-US" sz="3600" dirty="0">
              <a:latin typeface="Cambria" panose="02040503050406030204" pitchFamily="18" charset="0"/>
            </a:endParaRP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rtl="0"/>
            <a:endParaRPr lang="en-US" dirty="0"/>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2</a:t>
            </a:fld>
            <a:endParaRPr lang="en-US"/>
          </a:p>
        </p:txBody>
      </p:sp>
    </p:spTree>
    <p:extLst>
      <p:ext uri="{BB962C8B-B14F-4D97-AF65-F5344CB8AC3E}">
        <p14:creationId xmlns:p14="http://schemas.microsoft.com/office/powerpoint/2010/main" val="2007310787"/>
      </p:ext>
    </p:extLst>
  </p:cSld>
  <p:clrMapOvr>
    <a:masterClrMapping/>
  </p:clrMapOvr>
  <p:transition spd="med">
    <p:comb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Lecture Summary </a:t>
            </a: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20</a:t>
            </a:fld>
            <a:endParaRPr lang="en-US" dirty="0"/>
          </a:p>
        </p:txBody>
      </p:sp>
      <p:sp>
        <p:nvSpPr>
          <p:cNvPr id="7" name="Content Placeholder 2"/>
          <p:cNvSpPr>
            <a:spLocks noGrp="1"/>
          </p:cNvSpPr>
          <p:nvPr>
            <p:ph idx="1"/>
          </p:nvPr>
        </p:nvSpPr>
        <p:spPr>
          <a:xfrm>
            <a:off x="179512" y="1268760"/>
            <a:ext cx="8964488" cy="5509975"/>
          </a:xfrm>
        </p:spPr>
        <p:txBody>
          <a:bodyPr>
            <a:noAutofit/>
          </a:bodyPr>
          <a:lstStyle/>
          <a:p>
            <a:pPr marL="0" indent="0">
              <a:buNone/>
            </a:pPr>
            <a:r>
              <a:rPr lang="en-US" sz="2400" b="1" dirty="0"/>
              <a:t>The equations of kinematics for a particle moving along the x axis with uniform acceleration a</a:t>
            </a:r>
            <a:r>
              <a:rPr lang="en-US" sz="2400" b="1" baseline="-25000" dirty="0"/>
              <a:t>x</a:t>
            </a:r>
            <a:r>
              <a:rPr lang="en-US" sz="2400" b="1" dirty="0"/>
              <a:t> are</a:t>
            </a:r>
            <a:r>
              <a:rPr lang="en-US" sz="2400" dirty="0"/>
              <a:t>: </a:t>
            </a:r>
          </a:p>
          <a:p>
            <a:pPr marL="0" indent="0">
              <a:buNone/>
            </a:pPr>
            <a:endParaRPr lang="en-US" sz="2400" b="1" dirty="0"/>
          </a:p>
          <a:p>
            <a:pPr marL="0" indent="0">
              <a:buNone/>
            </a:pPr>
            <a:endParaRPr lang="en-US" sz="2400" dirty="0"/>
          </a:p>
          <a:p>
            <a:pPr>
              <a:buFont typeface="Wingdings" panose="05000000000000000000" pitchFamily="2" charset="2"/>
              <a:buChar char="§"/>
            </a:pP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64" y="2356066"/>
            <a:ext cx="898864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548979"/>
      </p:ext>
    </p:extLst>
  </p:cSld>
  <p:clrMapOvr>
    <a:masterClrMapping/>
  </p:clrMapOvr>
  <p:transition spd="med">
    <p:comb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Homework</a:t>
            </a:r>
            <a:endParaRPr lang="ar-SA" dirty="0"/>
          </a:p>
        </p:txBody>
      </p:sp>
      <p:sp>
        <p:nvSpPr>
          <p:cNvPr id="3" name="عنصر نائب للمحتوى 2"/>
          <p:cNvSpPr>
            <a:spLocks noGrp="1"/>
          </p:cNvSpPr>
          <p:nvPr>
            <p:ph idx="1"/>
          </p:nvPr>
        </p:nvSpPr>
        <p:spPr/>
        <p:txBody>
          <a:bodyPr/>
          <a:lstStyle/>
          <a:p>
            <a:pPr algn="l" rtl="0">
              <a:buFont typeface="Wingdings" panose="05000000000000000000" pitchFamily="2" charset="2"/>
              <a:buChar char="Ø"/>
            </a:pPr>
            <a:r>
              <a:rPr lang="en-US" dirty="0"/>
              <a:t> </a:t>
            </a:r>
            <a:r>
              <a:rPr lang="en-US" sz="2400" dirty="0"/>
              <a:t>A ball is thrown directly downward, with an initial speed of 8.00 m/s, from a height of 30.0 m. After what time interval does the ball strike the ground?</a:t>
            </a:r>
          </a:p>
          <a:p>
            <a:pPr algn="l" rtl="0">
              <a:buFont typeface="Wingdings" panose="05000000000000000000" pitchFamily="2" charset="2"/>
              <a:buChar char="Ø"/>
            </a:pPr>
            <a:endParaRPr lang="en-US" sz="2400" dirty="0"/>
          </a:p>
          <a:p>
            <a:pPr algn="l" rtl="0">
              <a:buFont typeface="Wingdings" panose="05000000000000000000" pitchFamily="2" charset="2"/>
              <a:buChar char="Ø"/>
            </a:pPr>
            <a:r>
              <a:rPr lang="en-US" sz="2400" dirty="0"/>
              <a:t> A freely falling object requires 1.50 s to travel the last 30.0 m before it hits the ground.  From what height above the ground did it fall?</a:t>
            </a:r>
          </a:p>
          <a:p>
            <a:pPr algn="l" rtl="0">
              <a:buFont typeface="Wingdings" panose="05000000000000000000" pitchFamily="2" charset="2"/>
              <a:buChar char="Ø"/>
            </a:pPr>
            <a:endParaRPr lang="en-US" sz="2400" dirty="0"/>
          </a:p>
          <a:p>
            <a:pPr algn="l" rtl="0"/>
            <a:endParaRPr lang="ar-SA" dirty="0"/>
          </a:p>
        </p:txBody>
      </p:sp>
    </p:spTree>
    <p:extLst>
      <p:ext uri="{BB962C8B-B14F-4D97-AF65-F5344CB8AC3E}">
        <p14:creationId xmlns:p14="http://schemas.microsoft.com/office/powerpoint/2010/main" val="3803635756"/>
      </p:ext>
    </p:extLst>
  </p:cSld>
  <p:clrMapOvr>
    <a:masterClrMapping/>
  </p:clrMapOvr>
  <p:transition spd="med">
    <p:comb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175"/>
            <a:ext cx="63627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888528"/>
            <a:ext cx="755332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008071"/>
      </p:ext>
    </p:extLst>
  </p:cSld>
  <p:clrMapOvr>
    <a:masterClrMapping/>
  </p:clrMapOvr>
  <p:transition spd="med">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Introduction</a:t>
            </a:r>
          </a:p>
        </p:txBody>
      </p:sp>
      <p:sp>
        <p:nvSpPr>
          <p:cNvPr id="3" name="Content Placeholder 2"/>
          <p:cNvSpPr>
            <a:spLocks noGrp="1"/>
          </p:cNvSpPr>
          <p:nvPr>
            <p:ph idx="1"/>
          </p:nvPr>
        </p:nvSpPr>
        <p:spPr>
          <a:xfrm>
            <a:off x="179512" y="1268760"/>
            <a:ext cx="8964488" cy="5509975"/>
          </a:xfrm>
        </p:spPr>
        <p:txBody>
          <a:bodyPr>
            <a:noAutofit/>
          </a:bodyPr>
          <a:lstStyle/>
          <a:p>
            <a:pPr marL="0" indent="0">
              <a:buNone/>
            </a:pPr>
            <a:endParaRPr lang="en-US" dirty="0">
              <a:latin typeface="Cambria" panose="02040503050406030204" pitchFamily="18" charset="0"/>
            </a:endParaRPr>
          </a:p>
          <a:p>
            <a:pPr marL="0" indent="0" algn="l" rtl="0">
              <a:buNone/>
            </a:pPr>
            <a:r>
              <a:rPr lang="en-US" dirty="0">
                <a:latin typeface="Cambria" panose="02040503050406030204" pitchFamily="18" charset="0"/>
              </a:rPr>
              <a:t>When the velocity of a particle changes with time, the particle is said to be accelerating</a:t>
            </a:r>
            <a:r>
              <a:rPr lang="en-US" dirty="0"/>
              <a:t>.</a:t>
            </a:r>
          </a:p>
          <a:p>
            <a:pPr marL="0" indent="0">
              <a:buNone/>
            </a:pPr>
            <a:endParaRPr lang="en-US" dirty="0">
              <a:latin typeface="Cambria" panose="02040503050406030204" pitchFamily="18" charset="0"/>
            </a:endParaRPr>
          </a:p>
          <a:p>
            <a:pPr marL="0" indent="0">
              <a:buNone/>
            </a:pPr>
            <a:endParaRPr lang="en-US" dirty="0">
              <a:latin typeface="Cambria" panose="02040503050406030204" pitchFamily="18" charset="0"/>
            </a:endParaRP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3</a:t>
            </a:fld>
            <a:endParaRPr lang="en-US"/>
          </a:p>
        </p:txBody>
      </p:sp>
    </p:spTree>
    <p:extLst>
      <p:ext uri="{BB962C8B-B14F-4D97-AF65-F5344CB8AC3E}">
        <p14:creationId xmlns:p14="http://schemas.microsoft.com/office/powerpoint/2010/main" val="2612119653"/>
      </p:ext>
    </p:extLst>
  </p:cSld>
  <p:clrMapOvr>
    <a:masterClrMapping/>
  </p:clrMapOvr>
  <p:transition spd="med">
    <p:comb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2.3 Acceleration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268760"/>
                <a:ext cx="8964488" cy="5509975"/>
              </a:xfrm>
            </p:spPr>
            <p:txBody>
              <a:bodyPr>
                <a:noAutofit/>
              </a:bodyPr>
              <a:lstStyle/>
              <a:p>
                <a:pPr algn="l" rtl="0">
                  <a:buFont typeface="Wingdings" panose="05000000000000000000" pitchFamily="2" charset="2"/>
                  <a:buChar char="§"/>
                </a:pPr>
                <a:r>
                  <a:rPr lang="en-US" sz="2400" b="1" dirty="0"/>
                  <a:t>Average Acceleration</a:t>
                </a:r>
              </a:p>
              <a:p>
                <a:pPr algn="l" rtl="0"/>
                <a:r>
                  <a:rPr lang="en-US" sz="2400" dirty="0"/>
                  <a:t>The average acceleration </a:t>
                </a:r>
                <a14:m>
                  <m:oMath xmlns:m="http://schemas.openxmlformats.org/officeDocument/2006/math">
                    <m:acc>
                      <m:accPr>
                        <m:chr m:val="̅"/>
                        <m:ctrlPr>
                          <a:rPr lang="en-US" sz="2400" b="1" i="1">
                            <a:latin typeface="Cambria Math" panose="02040503050406030204" pitchFamily="18" charset="0"/>
                          </a:rPr>
                        </m:ctrlPr>
                      </m:accPr>
                      <m:e>
                        <m:sSub>
                          <m:sSubPr>
                            <m:ctrlPr>
                              <a:rPr lang="en-US" sz="2400" b="1" i="1">
                                <a:latin typeface="Cambria Math" panose="02040503050406030204" pitchFamily="18" charset="0"/>
                              </a:rPr>
                            </m:ctrlPr>
                          </m:sSubPr>
                          <m:e>
                            <m:r>
                              <a:rPr lang="en-US" sz="2400" b="1" i="1">
                                <a:latin typeface="Cambria Math"/>
                              </a:rPr>
                              <m:t>𝒂</m:t>
                            </m:r>
                          </m:e>
                          <m:sub>
                            <m:r>
                              <a:rPr lang="en-US" sz="2400" b="1" i="1">
                                <a:latin typeface="Cambria Math"/>
                              </a:rPr>
                              <m:t>𝒙</m:t>
                            </m:r>
                          </m:sub>
                        </m:sSub>
                      </m:e>
                    </m:acc>
                  </m:oMath>
                </a14:m>
                <a:r>
                  <a:rPr lang="en-US" sz="2400" i="1" dirty="0"/>
                  <a:t> </a:t>
                </a:r>
                <a:r>
                  <a:rPr lang="en-US" sz="2400" dirty="0"/>
                  <a:t>of the particle is defined as the </a:t>
                </a:r>
                <a:r>
                  <a:rPr lang="en-US" sz="2400" i="1" dirty="0"/>
                  <a:t>change </a:t>
                </a:r>
                <a:r>
                  <a:rPr lang="en-US" sz="2400" dirty="0"/>
                  <a:t>in velocity </a:t>
                </a:r>
                <a14:m>
                  <m:oMath xmlns:m="http://schemas.openxmlformats.org/officeDocument/2006/math">
                    <m:r>
                      <a:rPr lang="en-US" sz="2400" b="1" i="1">
                        <a:latin typeface="Cambria Math"/>
                        <a:ea typeface="Cambria Math"/>
                      </a:rPr>
                      <m:t>∆</m:t>
                    </m:r>
                    <m:sSub>
                      <m:sSubPr>
                        <m:ctrlPr>
                          <a:rPr lang="en-US" sz="2400" b="1" i="1">
                            <a:latin typeface="Cambria Math" panose="02040503050406030204" pitchFamily="18" charset="0"/>
                          </a:rPr>
                        </m:ctrlPr>
                      </m:sSubPr>
                      <m:e>
                        <m:r>
                          <a:rPr lang="en-US" sz="2400" b="1" i="1">
                            <a:latin typeface="Cambria Math"/>
                          </a:rPr>
                          <m:t>𝒗</m:t>
                        </m:r>
                      </m:e>
                      <m:sub>
                        <m:r>
                          <a:rPr lang="en-US" sz="2400" b="1" i="1">
                            <a:latin typeface="Cambria Math"/>
                          </a:rPr>
                          <m:t>𝒙</m:t>
                        </m:r>
                      </m:sub>
                    </m:sSub>
                  </m:oMath>
                </a14:m>
                <a:r>
                  <a:rPr lang="en-US" sz="2400" dirty="0"/>
                  <a:t>divided by the time interval </a:t>
                </a:r>
                <a14:m>
                  <m:oMath xmlns:m="http://schemas.openxmlformats.org/officeDocument/2006/math">
                    <m:r>
                      <a:rPr lang="en-US" sz="2400" b="1" i="1">
                        <a:latin typeface="Cambria Math"/>
                        <a:ea typeface="Cambria Math"/>
                      </a:rPr>
                      <m:t>∆</m:t>
                    </m:r>
                    <m:r>
                      <a:rPr lang="en-US" sz="2400" b="1" i="1">
                        <a:latin typeface="Cambria Math"/>
                        <a:ea typeface="Cambria Math"/>
                      </a:rPr>
                      <m:t>𝒕</m:t>
                    </m:r>
                    <m:r>
                      <a:rPr lang="en-US" sz="2400" b="1" i="1">
                        <a:latin typeface="Cambria Math"/>
                        <a:ea typeface="Cambria Math"/>
                      </a:rPr>
                      <m:t> </m:t>
                    </m:r>
                  </m:oMath>
                </a14:m>
                <a:r>
                  <a:rPr lang="en-US" sz="2400" dirty="0"/>
                  <a:t>during which that change occurs:</a:t>
                </a:r>
                <a:endParaRPr lang="en-US" sz="2400" b="1" dirty="0"/>
              </a:p>
              <a:p>
                <a:pPr marL="0" indent="0" algn="l" rtl="0">
                  <a:buNone/>
                </a:pPr>
                <a14:m>
                  <m:oMathPara xmlns:m="http://schemas.openxmlformats.org/officeDocument/2006/math">
                    <m:oMathParaPr>
                      <m:jc m:val="centerGroup"/>
                    </m:oMathParaPr>
                    <m:oMath xmlns:m="http://schemas.openxmlformats.org/officeDocument/2006/math">
                      <m:acc>
                        <m:accPr>
                          <m:chr m:val="̅"/>
                          <m:ctrlPr>
                            <a:rPr lang="en-US" sz="2400" b="1" i="1">
                              <a:latin typeface="Cambria Math" panose="02040503050406030204" pitchFamily="18" charset="0"/>
                            </a:rPr>
                          </m:ctrlPr>
                        </m:accPr>
                        <m:e>
                          <m:sSub>
                            <m:sSubPr>
                              <m:ctrlPr>
                                <a:rPr lang="en-US" sz="2400" b="1" i="1">
                                  <a:latin typeface="Cambria Math" panose="02040503050406030204" pitchFamily="18" charset="0"/>
                                </a:rPr>
                              </m:ctrlPr>
                            </m:sSubPr>
                            <m:e>
                              <m:r>
                                <a:rPr lang="en-US" sz="2400" b="1" i="1" smtClean="0">
                                  <a:latin typeface="Cambria Math"/>
                                </a:rPr>
                                <m:t>𝒂</m:t>
                              </m:r>
                            </m:e>
                            <m:sub>
                              <m:r>
                                <a:rPr lang="en-US" sz="2400" b="1" i="1">
                                  <a:latin typeface="Cambria Math"/>
                                </a:rPr>
                                <m:t>𝒙</m:t>
                              </m:r>
                            </m:sub>
                          </m:sSub>
                        </m:e>
                      </m:acc>
                      <m:r>
                        <a:rPr lang="en-US" sz="2400" b="1" i="1">
                          <a:latin typeface="Cambria Math"/>
                        </a:rPr>
                        <m:t>=</m:t>
                      </m:r>
                      <m:f>
                        <m:fPr>
                          <m:ctrlPr>
                            <a:rPr lang="en-US" sz="2400" b="1" i="1">
                              <a:latin typeface="Cambria Math" panose="02040503050406030204" pitchFamily="18" charset="0"/>
                            </a:rPr>
                          </m:ctrlPr>
                        </m:fPr>
                        <m:num>
                          <m:r>
                            <a:rPr lang="en-US" sz="2400" b="1" i="1">
                              <a:latin typeface="Cambria Math"/>
                              <a:ea typeface="Cambria Math"/>
                            </a:rPr>
                            <m:t>∆</m:t>
                          </m:r>
                          <m:sSub>
                            <m:sSubPr>
                              <m:ctrlPr>
                                <a:rPr lang="en-US" sz="2400" b="1" i="1">
                                  <a:latin typeface="Cambria Math" panose="02040503050406030204" pitchFamily="18" charset="0"/>
                                </a:rPr>
                              </m:ctrlPr>
                            </m:sSubPr>
                            <m:e>
                              <m:r>
                                <a:rPr lang="en-US" sz="2400" b="1" i="1" smtClean="0">
                                  <a:latin typeface="Cambria Math"/>
                                </a:rPr>
                                <m:t>𝒗</m:t>
                              </m:r>
                            </m:e>
                            <m:sub>
                              <m:r>
                                <a:rPr lang="en-US" sz="2400" b="1" i="1">
                                  <a:latin typeface="Cambria Math"/>
                                </a:rPr>
                                <m:t>𝒙</m:t>
                              </m:r>
                            </m:sub>
                          </m:sSub>
                        </m:num>
                        <m:den>
                          <m:r>
                            <a:rPr lang="en-US" sz="2400" b="1" i="1">
                              <a:latin typeface="Cambria Math"/>
                              <a:ea typeface="Cambria Math"/>
                            </a:rPr>
                            <m:t>∆</m:t>
                          </m:r>
                          <m:r>
                            <a:rPr lang="en-US" sz="2400" b="1" i="1">
                              <a:latin typeface="Cambria Math"/>
                              <a:ea typeface="Cambria Math"/>
                            </a:rPr>
                            <m:t>𝒕</m:t>
                          </m:r>
                        </m:den>
                      </m:f>
                      <m:r>
                        <a:rPr lang="en-US" sz="2400" b="1" i="1" smtClean="0">
                          <a:latin typeface="Cambria Math"/>
                          <a:ea typeface="Cambria Math"/>
                        </a:rPr>
                        <m:t>=</m:t>
                      </m:r>
                      <m:f>
                        <m:fPr>
                          <m:ctrlPr>
                            <a:rPr lang="en-US" sz="2400" b="1" i="1">
                              <a:latin typeface="Cambria Math" panose="02040503050406030204" pitchFamily="18" charset="0"/>
                            </a:rPr>
                          </m:ctrlPr>
                        </m:fPr>
                        <m:num>
                          <m:sSub>
                            <m:sSubPr>
                              <m:ctrlPr>
                                <a:rPr lang="en-US" sz="2400" i="1">
                                  <a:latin typeface="Cambria Math" panose="02040503050406030204" pitchFamily="18" charset="0"/>
                                  <a:ea typeface="Cambria Math"/>
                                </a:rPr>
                              </m:ctrlPr>
                            </m:sSubPr>
                            <m:e>
                              <m:r>
                                <a:rPr lang="en-US" sz="2400" b="0" i="1" smtClean="0">
                                  <a:latin typeface="Cambria Math"/>
                                  <a:ea typeface="Cambria Math"/>
                                </a:rPr>
                                <m:t>𝑣</m:t>
                              </m:r>
                            </m:e>
                            <m:sub>
                              <m:r>
                                <a:rPr lang="en-US" sz="2400" b="0" i="1" smtClean="0">
                                  <a:latin typeface="Cambria Math"/>
                                  <a:ea typeface="Cambria Math"/>
                                </a:rPr>
                                <m:t>𝑥</m:t>
                              </m:r>
                              <m:r>
                                <a:rPr lang="en-US" sz="2400" i="1">
                                  <a:latin typeface="Cambria Math"/>
                                  <a:ea typeface="Cambria Math"/>
                                </a:rPr>
                                <m:t>𝑓</m:t>
                              </m:r>
                            </m:sub>
                          </m:sSub>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b="0" i="1" smtClean="0">
                                  <a:latin typeface="Cambria Math"/>
                                  <a:ea typeface="Cambria Math"/>
                                </a:rPr>
                                <m:t>𝑣</m:t>
                              </m:r>
                            </m:e>
                            <m:sub>
                              <m:r>
                                <a:rPr lang="en-US" sz="2400" b="0" i="1" smtClean="0">
                                  <a:latin typeface="Cambria Math"/>
                                  <a:ea typeface="Cambria Math"/>
                                </a:rPr>
                                <m:t>𝑥</m:t>
                              </m:r>
                              <m:r>
                                <a:rPr lang="en-US" sz="2400" i="1">
                                  <a:latin typeface="Cambria Math"/>
                                  <a:ea typeface="Cambria Math"/>
                                </a:rPr>
                                <m:t>𝑖</m:t>
                              </m:r>
                            </m:sub>
                          </m:sSub>
                        </m:num>
                        <m:den>
                          <m:sSub>
                            <m:sSubPr>
                              <m:ctrlPr>
                                <a:rPr lang="en-US" sz="2400" i="1">
                                  <a:latin typeface="Cambria Math" panose="02040503050406030204" pitchFamily="18" charset="0"/>
                                  <a:ea typeface="Cambria Math"/>
                                </a:rPr>
                              </m:ctrlPr>
                            </m:sSubPr>
                            <m:e>
                              <m:r>
                                <a:rPr lang="en-US" sz="2400" b="0" i="1" smtClean="0">
                                  <a:latin typeface="Cambria Math"/>
                                  <a:ea typeface="Cambria Math"/>
                                </a:rPr>
                                <m:t>𝑡</m:t>
                              </m:r>
                            </m:e>
                            <m:sub>
                              <m:r>
                                <a:rPr lang="en-US" sz="2400" i="1">
                                  <a:latin typeface="Cambria Math"/>
                                  <a:ea typeface="Cambria Math"/>
                                </a:rPr>
                                <m:t>𝑓</m:t>
                              </m:r>
                            </m:sub>
                          </m:sSub>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b="0" i="1" smtClean="0">
                                  <a:latin typeface="Cambria Math"/>
                                  <a:ea typeface="Cambria Math"/>
                                </a:rPr>
                                <m:t>𝑡</m:t>
                              </m:r>
                            </m:e>
                            <m:sub>
                              <m:r>
                                <a:rPr lang="en-US" sz="2400" i="1">
                                  <a:latin typeface="Cambria Math"/>
                                  <a:ea typeface="Cambria Math"/>
                                </a:rPr>
                                <m:t>𝑖</m:t>
                              </m:r>
                            </m:sub>
                          </m:sSub>
                        </m:den>
                      </m:f>
                    </m:oMath>
                  </m:oMathPara>
                </a14:m>
                <a:endParaRPr lang="en-US" sz="2400" dirty="0"/>
              </a:p>
              <a:p>
                <a:pPr algn="l" rtl="0"/>
                <a:r>
                  <a:rPr lang="en-US" sz="2400" dirty="0"/>
                  <a:t>Because the dimensions of velocity are L/T and the dimension of time is T, acceleration has dimensions of length divided by time squared, or L/T</a:t>
                </a:r>
                <a:r>
                  <a:rPr lang="en-US" sz="2400" baseline="30000" dirty="0"/>
                  <a:t>2</a:t>
                </a:r>
                <a:r>
                  <a:rPr lang="en-US" sz="2400" dirty="0"/>
                  <a:t>. The SI unit of acceleration is meters per second squared (m/s</a:t>
                </a:r>
                <a:r>
                  <a:rPr lang="en-US" sz="2400" baseline="30000" dirty="0"/>
                  <a:t>2</a:t>
                </a:r>
                <a:r>
                  <a:rPr lang="en-US" sz="2400" dirty="0"/>
                  <a:t>).</a:t>
                </a:r>
              </a:p>
              <a:p>
                <a:pPr marL="0" indent="0" algn="ctr" rtl="0">
                  <a:buNone/>
                </a:pPr>
                <a:r>
                  <a:rPr lang="en-US" sz="2400" dirty="0">
                    <a:solidFill>
                      <a:srgbClr val="FF0000"/>
                    </a:solidFill>
                  </a:rPr>
                  <a:t>In one dimension, positive and negative can be used to indicate direction.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0">
                <a:blip r:embed="rId2"/>
                <a:stretch>
                  <a:fillRect t="-774" r="-1700"/>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4</a:t>
            </a:fld>
            <a:endParaRPr lang="en-US" dirty="0"/>
          </a:p>
        </p:txBody>
      </p:sp>
    </p:spTree>
    <p:extLst>
      <p:ext uri="{BB962C8B-B14F-4D97-AF65-F5344CB8AC3E}">
        <p14:creationId xmlns:p14="http://schemas.microsoft.com/office/powerpoint/2010/main" val="1183823188"/>
      </p:ext>
    </p:extLst>
  </p:cSld>
  <p:clrMapOvr>
    <a:masterClrMapping/>
  </p:clrMapOvr>
  <p:transition spd="med">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2.3 Acceleration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68760"/>
                <a:ext cx="9144000" cy="5509975"/>
              </a:xfrm>
            </p:spPr>
            <p:txBody>
              <a:bodyPr>
                <a:noAutofit/>
              </a:bodyPr>
              <a:lstStyle/>
              <a:p>
                <a:pPr algn="l" rtl="0">
                  <a:buFont typeface="Wingdings" panose="05000000000000000000" pitchFamily="2" charset="2"/>
                  <a:buChar char="§"/>
                </a:pPr>
                <a:r>
                  <a:rPr lang="en-US" sz="3100" b="1" dirty="0"/>
                  <a:t>Instantaneous acceleration</a:t>
                </a:r>
              </a:p>
              <a:p>
                <a:pPr marL="0" indent="0" algn="l" rtl="0">
                  <a:buNone/>
                </a:pPr>
                <a:r>
                  <a:rPr lang="en-US" sz="3100" i="1" dirty="0"/>
                  <a:t>Instantaneous acceleration define </a:t>
                </a:r>
                <a:r>
                  <a:rPr lang="en-US" sz="3100" dirty="0"/>
                  <a:t>as the limit of the average acceleration as </a:t>
                </a:r>
                <a14:m>
                  <m:oMath xmlns:m="http://schemas.openxmlformats.org/officeDocument/2006/math">
                    <m:r>
                      <a:rPr lang="en-US" sz="3100" b="1" i="1">
                        <a:latin typeface="Cambria Math"/>
                        <a:ea typeface="Cambria Math"/>
                      </a:rPr>
                      <m:t>∆</m:t>
                    </m:r>
                    <m:r>
                      <a:rPr lang="en-US" sz="3100" b="1" i="1">
                        <a:latin typeface="Cambria Math"/>
                        <a:ea typeface="Cambria Math"/>
                      </a:rPr>
                      <m:t>𝒕</m:t>
                    </m:r>
                  </m:oMath>
                </a14:m>
                <a:r>
                  <a:rPr lang="en-US" sz="3100" dirty="0"/>
                  <a:t> approaches zero.</a:t>
                </a:r>
              </a:p>
              <a:p>
                <a:pPr marL="0" indent="0" algn="l" rtl="0">
                  <a:buNone/>
                </a:pPr>
                <a:r>
                  <a:rPr lang="en-US" sz="3100" dirty="0"/>
                  <a:t> </a:t>
                </a:r>
                <a14:m>
                  <m:oMath xmlns:m="http://schemas.openxmlformats.org/officeDocument/2006/math">
                    <m:sSub>
                      <m:sSubPr>
                        <m:ctrlPr>
                          <a:rPr lang="en-US" sz="3100" i="1">
                            <a:latin typeface="Cambria Math" panose="02040503050406030204" pitchFamily="18" charset="0"/>
                          </a:rPr>
                        </m:ctrlPr>
                      </m:sSubPr>
                      <m:e>
                        <m:r>
                          <a:rPr lang="en-US" sz="3100">
                            <a:latin typeface="Cambria Math"/>
                          </a:rPr>
                          <m:t>𝑎</m:t>
                        </m:r>
                      </m:e>
                      <m:sub>
                        <m:r>
                          <a:rPr lang="en-US" sz="3100">
                            <a:latin typeface="Cambria Math"/>
                          </a:rPr>
                          <m:t>𝑥</m:t>
                        </m:r>
                      </m:sub>
                    </m:sSub>
                    <m:r>
                      <a:rPr lang="en-US" sz="3100">
                        <a:latin typeface="Cambria Math"/>
                      </a:rPr>
                      <m:t>=</m:t>
                    </m:r>
                    <m:func>
                      <m:funcPr>
                        <m:ctrlPr>
                          <a:rPr lang="en-US" sz="3100" i="1">
                            <a:latin typeface="Cambria Math" panose="02040503050406030204" pitchFamily="18" charset="0"/>
                          </a:rPr>
                        </m:ctrlPr>
                      </m:funcPr>
                      <m:fName>
                        <m:limLow>
                          <m:limLowPr>
                            <m:ctrlPr>
                              <a:rPr lang="en-US" sz="3100" i="1">
                                <a:latin typeface="Cambria Math" panose="02040503050406030204" pitchFamily="18" charset="0"/>
                              </a:rPr>
                            </m:ctrlPr>
                          </m:limLowPr>
                          <m:e>
                            <m:r>
                              <m:rPr>
                                <m:sty m:val="p"/>
                              </m:rPr>
                              <a:rPr lang="en-US" sz="3100">
                                <a:latin typeface="Cambria Math"/>
                              </a:rPr>
                              <m:t>lim</m:t>
                            </m:r>
                          </m:e>
                          <m:lim>
                            <m:r>
                              <a:rPr lang="en-US" sz="3100">
                                <a:latin typeface="Cambria Math"/>
                              </a:rPr>
                              <m:t>∆</m:t>
                            </m:r>
                            <m:r>
                              <a:rPr lang="en-US" sz="3100">
                                <a:latin typeface="Cambria Math"/>
                              </a:rPr>
                              <m:t>𝑡</m:t>
                            </m:r>
                            <m:r>
                              <a:rPr lang="en-US" sz="3100">
                                <a:latin typeface="Cambria Math"/>
                              </a:rPr>
                              <m:t>→</m:t>
                            </m:r>
                            <m:r>
                              <a:rPr lang="en-US" sz="3100">
                                <a:latin typeface="Cambria Math"/>
                              </a:rPr>
                              <m:t>0</m:t>
                            </m:r>
                          </m:lim>
                        </m:limLow>
                      </m:fName>
                      <m:e>
                        <m:f>
                          <m:fPr>
                            <m:ctrlPr>
                              <a:rPr lang="en-US" sz="3100" i="1">
                                <a:latin typeface="Cambria Math" panose="02040503050406030204" pitchFamily="18" charset="0"/>
                              </a:rPr>
                            </m:ctrlPr>
                          </m:fPr>
                          <m:num>
                            <m:r>
                              <a:rPr lang="en-US" sz="3100">
                                <a:latin typeface="Cambria Math"/>
                              </a:rPr>
                              <m:t>∆</m:t>
                            </m:r>
                            <m:sSub>
                              <m:sSubPr>
                                <m:ctrlPr>
                                  <a:rPr lang="en-US" sz="3100" i="1">
                                    <a:latin typeface="Cambria Math" panose="02040503050406030204" pitchFamily="18" charset="0"/>
                                  </a:rPr>
                                </m:ctrlPr>
                              </m:sSubPr>
                              <m:e>
                                <m:r>
                                  <a:rPr lang="en-US" sz="3100">
                                    <a:latin typeface="Cambria Math"/>
                                  </a:rPr>
                                  <m:t>𝑣</m:t>
                                </m:r>
                              </m:e>
                              <m:sub>
                                <m:r>
                                  <a:rPr lang="en-US" sz="3100">
                                    <a:latin typeface="Cambria Math"/>
                                  </a:rPr>
                                  <m:t>𝑥</m:t>
                                </m:r>
                              </m:sub>
                            </m:sSub>
                          </m:num>
                          <m:den>
                            <m:r>
                              <a:rPr lang="en-US" sz="3100">
                                <a:latin typeface="Cambria Math"/>
                              </a:rPr>
                              <m:t>∆</m:t>
                            </m:r>
                            <m:r>
                              <a:rPr lang="en-US" sz="3100">
                                <a:latin typeface="Cambria Math"/>
                              </a:rPr>
                              <m:t>𝑡</m:t>
                            </m:r>
                          </m:den>
                        </m:f>
                        <m:r>
                          <a:rPr lang="en-US" sz="3100">
                            <a:latin typeface="Cambria Math"/>
                          </a:rPr>
                          <m:t>=</m:t>
                        </m:r>
                        <m:f>
                          <m:fPr>
                            <m:ctrlPr>
                              <a:rPr lang="en-US" sz="3100" i="1">
                                <a:latin typeface="Cambria Math" panose="02040503050406030204" pitchFamily="18" charset="0"/>
                              </a:rPr>
                            </m:ctrlPr>
                          </m:fPr>
                          <m:num>
                            <m:r>
                              <a:rPr lang="en-US" sz="3100">
                                <a:latin typeface="Cambria Math"/>
                              </a:rPr>
                              <m:t>𝑑</m:t>
                            </m:r>
                            <m:sSub>
                              <m:sSubPr>
                                <m:ctrlPr>
                                  <a:rPr lang="en-US" sz="3100" i="1">
                                    <a:latin typeface="Cambria Math" panose="02040503050406030204" pitchFamily="18" charset="0"/>
                                  </a:rPr>
                                </m:ctrlPr>
                              </m:sSubPr>
                              <m:e>
                                <m:r>
                                  <a:rPr lang="en-US" sz="3100">
                                    <a:latin typeface="Cambria Math"/>
                                  </a:rPr>
                                  <m:t>𝑣</m:t>
                                </m:r>
                              </m:e>
                              <m:sub>
                                <m:r>
                                  <a:rPr lang="en-US" sz="3100">
                                    <a:latin typeface="Cambria Math"/>
                                  </a:rPr>
                                  <m:t>𝑥</m:t>
                                </m:r>
                              </m:sub>
                            </m:sSub>
                          </m:num>
                          <m:den>
                            <m:r>
                              <a:rPr lang="en-US" sz="3100">
                                <a:latin typeface="Cambria Math"/>
                              </a:rPr>
                              <m:t>𝑑𝑡</m:t>
                            </m:r>
                          </m:den>
                        </m:f>
                      </m:e>
                    </m:func>
                    <m:r>
                      <a:rPr lang="en-US" sz="3100">
                        <a:latin typeface="Cambria Math"/>
                      </a:rPr>
                      <m:t>=</m:t>
                    </m:r>
                    <m:f>
                      <m:fPr>
                        <m:ctrlPr>
                          <a:rPr lang="en-US" sz="3100" i="1">
                            <a:latin typeface="Cambria Math" panose="02040503050406030204" pitchFamily="18" charset="0"/>
                          </a:rPr>
                        </m:ctrlPr>
                      </m:fPr>
                      <m:num>
                        <m:r>
                          <a:rPr lang="en-US" sz="3100">
                            <a:latin typeface="Cambria Math"/>
                          </a:rPr>
                          <m:t>𝑑</m:t>
                        </m:r>
                      </m:num>
                      <m:den>
                        <m:r>
                          <a:rPr lang="en-US" sz="3100">
                            <a:latin typeface="Cambria Math"/>
                          </a:rPr>
                          <m:t>𝑑𝑡</m:t>
                        </m:r>
                      </m:den>
                    </m:f>
                    <m:d>
                      <m:dPr>
                        <m:ctrlPr>
                          <a:rPr lang="en-US" sz="3100" i="1">
                            <a:latin typeface="Cambria Math" panose="02040503050406030204" pitchFamily="18" charset="0"/>
                          </a:rPr>
                        </m:ctrlPr>
                      </m:dPr>
                      <m:e>
                        <m:f>
                          <m:fPr>
                            <m:ctrlPr>
                              <a:rPr lang="en-US" sz="3100" i="1">
                                <a:latin typeface="Cambria Math" panose="02040503050406030204" pitchFamily="18" charset="0"/>
                              </a:rPr>
                            </m:ctrlPr>
                          </m:fPr>
                          <m:num>
                            <m:r>
                              <a:rPr lang="en-US" sz="3100">
                                <a:latin typeface="Cambria Math"/>
                              </a:rPr>
                              <m:t>𝑑𝑥</m:t>
                            </m:r>
                          </m:num>
                          <m:den>
                            <m:r>
                              <a:rPr lang="en-US" sz="3100">
                                <a:latin typeface="Cambria Math"/>
                              </a:rPr>
                              <m:t>𝑑𝑡</m:t>
                            </m:r>
                          </m:den>
                        </m:f>
                      </m:e>
                    </m:d>
                    <m:r>
                      <a:rPr lang="en-US" sz="3100" b="0" i="0" smtClean="0">
                        <a:latin typeface="Cambria Math"/>
                      </a:rPr>
                      <m:t>=</m:t>
                    </m:r>
                    <m:f>
                      <m:fPr>
                        <m:ctrlPr>
                          <a:rPr lang="en-US" sz="3100" i="1">
                            <a:latin typeface="Cambria Math" panose="02040503050406030204" pitchFamily="18" charset="0"/>
                          </a:rPr>
                        </m:ctrlPr>
                      </m:fPr>
                      <m:num>
                        <m:sSup>
                          <m:sSupPr>
                            <m:ctrlPr>
                              <a:rPr lang="en-US" sz="3100" i="1">
                                <a:latin typeface="Cambria Math" panose="02040503050406030204" pitchFamily="18" charset="0"/>
                              </a:rPr>
                            </m:ctrlPr>
                          </m:sSupPr>
                          <m:e>
                            <m:r>
                              <a:rPr lang="en-US" sz="3100">
                                <a:latin typeface="Cambria Math"/>
                              </a:rPr>
                              <m:t>𝑑</m:t>
                            </m:r>
                          </m:e>
                          <m:sup>
                            <m:r>
                              <a:rPr lang="en-US" sz="3100">
                                <a:latin typeface="Cambria Math"/>
                              </a:rPr>
                              <m:t>2</m:t>
                            </m:r>
                          </m:sup>
                        </m:sSup>
                        <m:r>
                          <a:rPr lang="en-US" sz="3100">
                            <a:latin typeface="Cambria Math"/>
                          </a:rPr>
                          <m:t>𝑥</m:t>
                        </m:r>
                      </m:num>
                      <m:den>
                        <m:r>
                          <a:rPr lang="en-US" sz="3100">
                            <a:latin typeface="Cambria Math"/>
                          </a:rPr>
                          <m:t>𝑑</m:t>
                        </m:r>
                        <m:sSup>
                          <m:sSupPr>
                            <m:ctrlPr>
                              <a:rPr lang="en-US" sz="3100" i="1">
                                <a:latin typeface="Cambria Math" panose="02040503050406030204" pitchFamily="18" charset="0"/>
                              </a:rPr>
                            </m:ctrlPr>
                          </m:sSupPr>
                          <m:e>
                            <m:r>
                              <a:rPr lang="en-US" sz="3100">
                                <a:latin typeface="Cambria Math"/>
                              </a:rPr>
                              <m:t>𝑡</m:t>
                            </m:r>
                          </m:e>
                          <m:sup>
                            <m:r>
                              <a:rPr lang="en-US" sz="3100">
                                <a:latin typeface="Cambria Math"/>
                              </a:rPr>
                              <m:t>2</m:t>
                            </m:r>
                          </m:sup>
                        </m:sSup>
                      </m:den>
                    </m:f>
                  </m:oMath>
                </a14:m>
                <a:endParaRPr lang="en-US" sz="3100" dirty="0">
                  <a:latin typeface="Cambria Math"/>
                </a:endParaRPr>
              </a:p>
              <a:p>
                <a:pPr marL="0" indent="0" algn="l" rtl="0">
                  <a:buNone/>
                </a:pPr>
                <a:r>
                  <a:rPr lang="en-US" sz="3100" dirty="0"/>
                  <a:t>That is, the instantaneous acceleration equals the derivative of the velocity with respect to time, which by definition is the slope of the velocity–time graph.</a:t>
                </a:r>
              </a:p>
              <a:p>
                <a:pPr marL="0" indent="0" algn="l" rtl="0">
                  <a:buNone/>
                </a:pPr>
                <a:r>
                  <a:rPr lang="en-US" sz="3100" dirty="0">
                    <a:solidFill>
                      <a:srgbClr val="FF0000"/>
                    </a:solidFill>
                  </a:rPr>
                  <a:t>The term acceleration will mean instantaneous acceleration. If average acceleration is wanted, the word average will be included. </a:t>
                </a:r>
                <a:endParaRPr lang="en-US" sz="31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68760"/>
                <a:ext cx="9144000" cy="5509975"/>
              </a:xfrm>
              <a:blipFill rotWithShape="0">
                <a:blip r:embed="rId2"/>
                <a:stretch>
                  <a:fillRect l="-1600" t="-1327" r="-2467" b="-1991"/>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5</a:t>
            </a:fld>
            <a:endParaRPr lang="en-US" dirty="0"/>
          </a:p>
        </p:txBody>
      </p:sp>
    </p:spTree>
    <p:extLst>
      <p:ext uri="{BB962C8B-B14F-4D97-AF65-F5344CB8AC3E}">
        <p14:creationId xmlns:p14="http://schemas.microsoft.com/office/powerpoint/2010/main" val="2170626157"/>
      </p:ext>
    </p:extLst>
  </p:cSld>
  <p:clrMapOvr>
    <a:masterClrMapping/>
  </p:clrMapOvr>
  <p:transition spd="med">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2.3 Acceleration </a:t>
            </a:r>
          </a:p>
        </p:txBody>
      </p:sp>
      <p:sp>
        <p:nvSpPr>
          <p:cNvPr id="3" name="Content Placeholder 2"/>
          <p:cNvSpPr>
            <a:spLocks noGrp="1"/>
          </p:cNvSpPr>
          <p:nvPr>
            <p:ph idx="1"/>
          </p:nvPr>
        </p:nvSpPr>
        <p:spPr>
          <a:xfrm>
            <a:off x="0" y="1268760"/>
            <a:ext cx="9144000" cy="5509975"/>
          </a:xfrm>
        </p:spPr>
        <p:txBody>
          <a:bodyPr>
            <a:noAutofit/>
          </a:bodyPr>
          <a:lstStyle/>
          <a:p>
            <a:pPr algn="l" rtl="0">
              <a:buFont typeface="Wingdings" panose="05000000000000000000" pitchFamily="2" charset="2"/>
              <a:buChar char="§"/>
            </a:pPr>
            <a:r>
              <a:rPr lang="en-US" sz="2800" b="1" dirty="0"/>
              <a:t>Instantaneous acceleration</a:t>
            </a:r>
          </a:p>
          <a:p>
            <a:pPr marL="0" indent="0" algn="l" rtl="0">
              <a:buNone/>
            </a:pPr>
            <a:r>
              <a:rPr lang="en-US" sz="2800" dirty="0">
                <a:solidFill>
                  <a:schemeClr val="accent3">
                    <a:lumMod val="75000"/>
                  </a:schemeClr>
                </a:solidFill>
              </a:rPr>
              <a:t>The slope of the velocity-time graph is the acceleration. The green line represents the instantaneous acceleration. The blue line is the average acceleration. </a:t>
            </a:r>
            <a:endParaRPr lang="en-US" sz="2800" dirty="0"/>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6</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212976"/>
            <a:ext cx="4938272"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35496" y="4293376"/>
            <a:ext cx="4434402" cy="2520000"/>
          </a:xfrm>
          <a:prstGeom prst="rect">
            <a:avLst/>
          </a:prstGeom>
        </p:spPr>
      </p:pic>
    </p:spTree>
    <p:extLst>
      <p:ext uri="{BB962C8B-B14F-4D97-AF65-F5344CB8AC3E}">
        <p14:creationId xmlns:p14="http://schemas.microsoft.com/office/powerpoint/2010/main" val="2111092971"/>
      </p:ext>
    </p:extLst>
  </p:cSld>
  <p:clrMapOvr>
    <a:masterClrMapping/>
  </p:clrMapOvr>
  <p:transition spd="med">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2.3 Acceleration </a:t>
            </a:r>
          </a:p>
        </p:txBody>
      </p:sp>
      <p:sp>
        <p:nvSpPr>
          <p:cNvPr id="3" name="Content Placeholder 2"/>
          <p:cNvSpPr>
            <a:spLocks noGrp="1"/>
          </p:cNvSpPr>
          <p:nvPr>
            <p:ph idx="1"/>
          </p:nvPr>
        </p:nvSpPr>
        <p:spPr>
          <a:xfrm>
            <a:off x="179512" y="1268760"/>
            <a:ext cx="8964488" cy="5509975"/>
          </a:xfrm>
        </p:spPr>
        <p:txBody>
          <a:bodyPr>
            <a:noAutofit/>
          </a:bodyPr>
          <a:lstStyle/>
          <a:p>
            <a:pPr algn="l" rtl="0">
              <a:lnSpc>
                <a:spcPct val="150000"/>
              </a:lnSpc>
              <a:buFont typeface="Wingdings" panose="05000000000000000000" pitchFamily="2" charset="2"/>
              <a:buChar char="§"/>
            </a:pPr>
            <a:r>
              <a:rPr lang="en-US" sz="2800" b="1" dirty="0"/>
              <a:t>Acceleration and Velocity, Directions </a:t>
            </a:r>
          </a:p>
          <a:p>
            <a:pPr marL="0" indent="0" algn="l" rtl="0">
              <a:lnSpc>
                <a:spcPct val="150000"/>
              </a:lnSpc>
              <a:buNone/>
            </a:pPr>
            <a:r>
              <a:rPr lang="en-US" sz="2800" dirty="0"/>
              <a:t>When an object’s velocity and acceleration are in the same direction, the object is speeding up. When an object’s velocity and acceleration are in the opposite direction, the object is slowing down. </a:t>
            </a: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7</a:t>
            </a:fld>
            <a:endParaRPr lang="en-US" dirty="0"/>
          </a:p>
        </p:txBody>
      </p:sp>
    </p:spTree>
    <p:extLst>
      <p:ext uri="{BB962C8B-B14F-4D97-AF65-F5344CB8AC3E}">
        <p14:creationId xmlns:p14="http://schemas.microsoft.com/office/powerpoint/2010/main" val="3123857797"/>
      </p:ext>
    </p:extLst>
  </p:cSld>
  <p:clrMapOvr>
    <a:masterClrMapping/>
  </p:clrMapOvr>
  <p:transition spd="med">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2.3 Acceleration </a:t>
            </a: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8</a:t>
            </a:fld>
            <a:endParaRPr lang="en-US" dirty="0"/>
          </a:p>
        </p:txBody>
      </p:sp>
      <p:pic>
        <p:nvPicPr>
          <p:cNvPr id="3" name="Picture 2"/>
          <p:cNvPicPr>
            <a:picLocks noChangeAspect="1"/>
          </p:cNvPicPr>
          <p:nvPr/>
        </p:nvPicPr>
        <p:blipFill>
          <a:blip r:embed="rId2"/>
          <a:stretch>
            <a:fillRect/>
          </a:stretch>
        </p:blipFill>
        <p:spPr>
          <a:xfrm>
            <a:off x="-21252" y="1224516"/>
            <a:ext cx="4881284" cy="2393404"/>
          </a:xfrm>
          <a:prstGeom prst="rect">
            <a:avLst/>
          </a:prstGeom>
        </p:spPr>
      </p:pic>
      <p:pic>
        <p:nvPicPr>
          <p:cNvPr id="4" name="Picture 3"/>
          <p:cNvPicPr>
            <a:picLocks noChangeAspect="1"/>
          </p:cNvPicPr>
          <p:nvPr/>
        </p:nvPicPr>
        <p:blipFill>
          <a:blip r:embed="rId3"/>
          <a:stretch>
            <a:fillRect/>
          </a:stretch>
        </p:blipFill>
        <p:spPr>
          <a:xfrm>
            <a:off x="4890455" y="4438596"/>
            <a:ext cx="3705108" cy="430563"/>
          </a:xfrm>
          <a:prstGeom prst="rect">
            <a:avLst/>
          </a:prstGeom>
        </p:spPr>
      </p:pic>
      <p:pic>
        <p:nvPicPr>
          <p:cNvPr id="7" name="Picture 6"/>
          <p:cNvPicPr>
            <a:picLocks noChangeAspect="1"/>
          </p:cNvPicPr>
          <p:nvPr/>
        </p:nvPicPr>
        <p:blipFill>
          <a:blip r:embed="rId4"/>
          <a:stretch>
            <a:fillRect/>
          </a:stretch>
        </p:blipFill>
        <p:spPr>
          <a:xfrm>
            <a:off x="581032" y="3573016"/>
            <a:ext cx="4295775" cy="1285875"/>
          </a:xfrm>
          <a:prstGeom prst="rect">
            <a:avLst/>
          </a:prstGeom>
        </p:spPr>
      </p:pic>
      <p:pic>
        <p:nvPicPr>
          <p:cNvPr id="9" name="Picture 8"/>
          <p:cNvPicPr>
            <a:picLocks noChangeAspect="1"/>
          </p:cNvPicPr>
          <p:nvPr/>
        </p:nvPicPr>
        <p:blipFill>
          <a:blip r:embed="rId5"/>
          <a:stretch>
            <a:fillRect/>
          </a:stretch>
        </p:blipFill>
        <p:spPr>
          <a:xfrm>
            <a:off x="-28396" y="3555538"/>
            <a:ext cx="704850" cy="342900"/>
          </a:xfrm>
          <a:prstGeom prst="rect">
            <a:avLst/>
          </a:prstGeom>
        </p:spPr>
      </p:pic>
      <p:pic>
        <p:nvPicPr>
          <p:cNvPr id="10" name="Picture 9"/>
          <p:cNvPicPr>
            <a:picLocks noChangeAspect="1"/>
          </p:cNvPicPr>
          <p:nvPr/>
        </p:nvPicPr>
        <p:blipFill>
          <a:blip r:embed="rId6"/>
          <a:stretch>
            <a:fillRect/>
          </a:stretch>
        </p:blipFill>
        <p:spPr>
          <a:xfrm>
            <a:off x="22788" y="4869160"/>
            <a:ext cx="4276725" cy="2295525"/>
          </a:xfrm>
          <a:prstGeom prst="rect">
            <a:avLst/>
          </a:prstGeom>
        </p:spPr>
      </p:pic>
      <p:pic>
        <p:nvPicPr>
          <p:cNvPr id="11" name="Picture 10"/>
          <p:cNvPicPr>
            <a:picLocks noChangeAspect="1"/>
          </p:cNvPicPr>
          <p:nvPr/>
        </p:nvPicPr>
        <p:blipFill>
          <a:blip r:embed="rId7"/>
          <a:stretch>
            <a:fillRect/>
          </a:stretch>
        </p:blipFill>
        <p:spPr>
          <a:xfrm>
            <a:off x="4406434" y="5714264"/>
            <a:ext cx="4637516" cy="955095"/>
          </a:xfrm>
          <a:prstGeom prst="rect">
            <a:avLst/>
          </a:prstGeom>
        </p:spPr>
      </p:pic>
      <p:pic>
        <p:nvPicPr>
          <p:cNvPr id="13" name="Picture 12"/>
          <p:cNvPicPr>
            <a:picLocks noChangeAspect="1"/>
          </p:cNvPicPr>
          <p:nvPr/>
        </p:nvPicPr>
        <p:blipFill>
          <a:blip r:embed="rId5"/>
          <a:stretch>
            <a:fillRect/>
          </a:stretch>
        </p:blipFill>
        <p:spPr>
          <a:xfrm>
            <a:off x="4860032" y="4869160"/>
            <a:ext cx="704850" cy="342900"/>
          </a:xfrm>
          <a:prstGeom prst="rect">
            <a:avLst/>
          </a:prstGeom>
        </p:spPr>
      </p:pic>
      <p:pic>
        <p:nvPicPr>
          <p:cNvPr id="12" name="Picture 11"/>
          <p:cNvPicPr>
            <a:picLocks noChangeAspect="1"/>
          </p:cNvPicPr>
          <p:nvPr/>
        </p:nvPicPr>
        <p:blipFill>
          <a:blip r:embed="rId8"/>
          <a:stretch>
            <a:fillRect/>
          </a:stretch>
        </p:blipFill>
        <p:spPr>
          <a:xfrm>
            <a:off x="5186146" y="5252045"/>
            <a:ext cx="1962150" cy="276225"/>
          </a:xfrm>
          <a:prstGeom prst="rect">
            <a:avLst/>
          </a:prstGeom>
        </p:spPr>
      </p:pic>
    </p:spTree>
    <p:extLst>
      <p:ext uri="{BB962C8B-B14F-4D97-AF65-F5344CB8AC3E}">
        <p14:creationId xmlns:p14="http://schemas.microsoft.com/office/powerpoint/2010/main" val="1248976968"/>
      </p:ext>
    </p:extLst>
  </p:cSld>
  <p:clrMapOvr>
    <a:masterClrMapping/>
  </p:clrMapOvr>
  <p:transition spd="med">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2.5 One-Dimensional Motion with Constant Acceleration </a:t>
            </a: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9</a:t>
            </a:fld>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79512" y="1268760"/>
                <a:ext cx="4392488" cy="5509975"/>
              </a:xfrm>
            </p:spPr>
            <p:txBody>
              <a:bodyPr>
                <a:noAutofit/>
              </a:bodyPr>
              <a:lstStyle/>
              <a:p>
                <a:pPr marL="0" indent="0" algn="just" rtl="0">
                  <a:buNone/>
                </a:pPr>
                <a:r>
                  <a:rPr lang="en-US" sz="2000" b="1" dirty="0"/>
                  <a:t>If the acceleration of a particle varies in time, its motion can be complex and difficult to analyze. </a:t>
                </a:r>
              </a:p>
              <a:p>
                <a:pPr algn="just" rtl="0"/>
                <a:r>
                  <a:rPr lang="en-US" sz="2000" b="1" dirty="0"/>
                  <a:t>Simple type of 1-D motion is that in which the acceleration is constant. When this is the case, the average acceleration over any time interval is numerically equal to the instantaneous acceleration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𝒂</m:t>
                        </m:r>
                      </m:e>
                      <m:sub>
                        <m:r>
                          <a:rPr lang="en-US" sz="2000" b="1" i="1">
                            <a:latin typeface="Cambria Math"/>
                          </a:rPr>
                          <m:t>𝒙</m:t>
                        </m:r>
                      </m:sub>
                    </m:sSub>
                  </m:oMath>
                </a14:m>
                <a:r>
                  <a:rPr lang="en-US" sz="2000" b="1" dirty="0"/>
                  <a:t> at any instant within the interval, and the velocity changes at the same rate throughout the motion. </a:t>
                </a: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79512" y="1268760"/>
                <a:ext cx="4392488" cy="5509975"/>
              </a:xfrm>
              <a:blipFill rotWithShape="0">
                <a:blip r:embed="rId2"/>
                <a:stretch>
                  <a:fillRect l="-1387" t="-442" r="-1387"/>
                </a:stretch>
              </a:blipFill>
            </p:spPr>
            <p:txBody>
              <a:bodyPr/>
              <a:lstStyle/>
              <a:p>
                <a:r>
                  <a:rPr lang="ar-SA">
                    <a:noFill/>
                  </a:rPr>
                  <a:t> </a:t>
                </a:r>
              </a:p>
            </p:txBody>
          </p:sp>
        </mc:Fallback>
      </mc:AlternateContent>
      <p:pic>
        <p:nvPicPr>
          <p:cNvPr id="3" name="Picture 2"/>
          <p:cNvPicPr>
            <a:picLocks noChangeAspect="1"/>
          </p:cNvPicPr>
          <p:nvPr/>
        </p:nvPicPr>
        <p:blipFill>
          <a:blip r:embed="rId3"/>
          <a:stretch>
            <a:fillRect/>
          </a:stretch>
        </p:blipFill>
        <p:spPr>
          <a:xfrm>
            <a:off x="5688997" y="1340768"/>
            <a:ext cx="3131475" cy="5400000"/>
          </a:xfrm>
          <a:prstGeom prst="rect">
            <a:avLst/>
          </a:prstGeom>
        </p:spPr>
      </p:pic>
    </p:spTree>
    <p:extLst>
      <p:ext uri="{BB962C8B-B14F-4D97-AF65-F5344CB8AC3E}">
        <p14:creationId xmlns:p14="http://schemas.microsoft.com/office/powerpoint/2010/main" val="825961943"/>
      </p:ext>
    </p:extLst>
  </p:cSld>
  <p:clrMapOvr>
    <a:masterClrMapping/>
  </p:clrMapOvr>
  <p:transition spd="med">
    <p:comb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12208</TotalTime>
  <Words>641</Words>
  <Application>Microsoft Office PowerPoint</Application>
  <PresentationFormat>On-screen Show (4:3)</PresentationFormat>
  <Paragraphs>119</Paragraphs>
  <Slides>22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AdvertisingMedium</vt:lpstr>
      <vt:lpstr>Arial</vt:lpstr>
      <vt:lpstr>Calibri</vt:lpstr>
      <vt:lpstr>Cambria</vt:lpstr>
      <vt:lpstr>Cambria Math</vt:lpstr>
      <vt:lpstr>Gill Sans MT</vt:lpstr>
      <vt:lpstr>Majalla UI</vt:lpstr>
      <vt:lpstr>Symbol</vt:lpstr>
      <vt:lpstr>Times New Roman</vt:lpstr>
      <vt:lpstr>Verdana</vt:lpstr>
      <vt:lpstr>Wingdings</vt:lpstr>
      <vt:lpstr>Wingdings 2</vt:lpstr>
      <vt:lpstr>Solstice</vt:lpstr>
      <vt:lpstr>Phys 110  Chapter 2   Motion in One Dimension</vt:lpstr>
      <vt:lpstr>LECTURE OUTLINE </vt:lpstr>
      <vt:lpstr>Introduction</vt:lpstr>
      <vt:lpstr>2.3 Acceleration </vt:lpstr>
      <vt:lpstr>2.3 Acceleration </vt:lpstr>
      <vt:lpstr>2.3 Acceleration </vt:lpstr>
      <vt:lpstr>2.3 Acceleration </vt:lpstr>
      <vt:lpstr>2.3 Acceleration </vt:lpstr>
      <vt:lpstr>2.5 One-Dimensional Motion with Constant Acceleration </vt:lpstr>
      <vt:lpstr>2.5 One-Dimensional Motion with Constant Acceleration </vt:lpstr>
      <vt:lpstr>2.5 1-D Motion with Constant Acceleration </vt:lpstr>
      <vt:lpstr>2.5 One-Dimensional Motion with Constant Acceleration </vt:lpstr>
      <vt:lpstr>2.5 One-Dimensional Motion with Constant Acceleration </vt:lpstr>
      <vt:lpstr>Homework</vt:lpstr>
      <vt:lpstr>PowerPoint Presentation</vt:lpstr>
      <vt:lpstr>2.6 Freely Falling Objects</vt:lpstr>
      <vt:lpstr>PowerPoint Presentation</vt:lpstr>
      <vt:lpstr>PowerPoint Presentation</vt:lpstr>
      <vt:lpstr>Lecture Summary </vt:lpstr>
      <vt:lpstr>Lecture Summary </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Reem Al-Tuwirqi</dc:creator>
  <cp:lastModifiedBy>Dell</cp:lastModifiedBy>
  <cp:revision>216</cp:revision>
  <dcterms:created xsi:type="dcterms:W3CDTF">2011-03-16T17:22:27Z</dcterms:created>
  <dcterms:modified xsi:type="dcterms:W3CDTF">2019-09-07T12:26:10Z</dcterms:modified>
</cp:coreProperties>
</file>