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7"/>
  </p:notesMasterIdLst>
  <p:handoutMasterIdLst>
    <p:handoutMasterId r:id="rId48"/>
  </p:handoutMasterIdLst>
  <p:sldIdLst>
    <p:sldId id="256" r:id="rId2"/>
    <p:sldId id="29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95" r:id="rId25"/>
    <p:sldId id="278" r:id="rId26"/>
    <p:sldId id="298" r:id="rId27"/>
    <p:sldId id="279" r:id="rId28"/>
    <p:sldId id="300" r:id="rId29"/>
    <p:sldId id="280" r:id="rId30"/>
    <p:sldId id="281" r:id="rId31"/>
    <p:sldId id="282" r:id="rId32"/>
    <p:sldId id="283" r:id="rId33"/>
    <p:sldId id="284" r:id="rId34"/>
    <p:sldId id="297" r:id="rId35"/>
    <p:sldId id="299" r:id="rId36"/>
    <p:sldId id="285" r:id="rId37"/>
    <p:sldId id="286" r:id="rId38"/>
    <p:sldId id="287" r:id="rId39"/>
    <p:sldId id="296" r:id="rId40"/>
    <p:sldId id="288" r:id="rId41"/>
    <p:sldId id="289" r:id="rId42"/>
    <p:sldId id="290" r:id="rId43"/>
    <p:sldId id="291" r:id="rId44"/>
    <p:sldId id="292" r:id="rId45"/>
    <p:sldId id="293" r:id="rId4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DE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D7BC2DBE-AF4F-423D-AC26-84411BE2CA2F}" type="datetimeFigureOut">
              <a:rPr lang="ar-SA" smtClean="0"/>
              <a:t>21/04/1437</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B2707875-1925-433D-B98D-C46ED6D5CD4C}" type="slidenum">
              <a:rPr lang="ar-SA" smtClean="0"/>
              <a:t>‹#›</a:t>
            </a:fld>
            <a:endParaRPr lang="ar-SA"/>
          </a:p>
        </p:txBody>
      </p:sp>
    </p:spTree>
    <p:extLst>
      <p:ext uri="{BB962C8B-B14F-4D97-AF65-F5344CB8AC3E}">
        <p14:creationId xmlns:p14="http://schemas.microsoft.com/office/powerpoint/2010/main" val="3373896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A962494-EC40-48DC-B8A7-74DC6E33C96E}" type="datetimeFigureOut">
              <a:rPr lang="ar-SA" smtClean="0"/>
              <a:pPr/>
              <a:t>21/04/1437</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2F9BFAA-DDA8-4F6E-B157-2E82BF05A2CA}" type="slidenum">
              <a:rPr lang="ar-SA" smtClean="0"/>
              <a:pPr/>
              <a:t>‹#›</a:t>
            </a:fld>
            <a:endParaRPr lang="ar-SA"/>
          </a:p>
        </p:txBody>
      </p:sp>
    </p:spTree>
    <p:extLst>
      <p:ext uri="{BB962C8B-B14F-4D97-AF65-F5344CB8AC3E}">
        <p14:creationId xmlns:p14="http://schemas.microsoft.com/office/powerpoint/2010/main" val="113570393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6413"/>
            <a:chOff x="0" y="0"/>
            <a:chExt cx="5760" cy="4319"/>
          </a:xfrm>
        </p:grpSpPr>
        <p:sp>
          <p:nvSpPr>
            <p:cNvPr id="819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ar-SA"/>
            </a:p>
          </p:txBody>
        </p:sp>
        <p:sp>
          <p:nvSpPr>
            <p:cNvPr id="819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ar-SA"/>
            </a:p>
          </p:txBody>
        </p:sp>
        <p:sp>
          <p:nvSpPr>
            <p:cNvPr id="819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ar-SA"/>
            </a:p>
          </p:txBody>
        </p:sp>
        <p:sp>
          <p:nvSpPr>
            <p:cNvPr id="819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ar-SA"/>
            </a:p>
          </p:txBody>
        </p:sp>
        <p:sp>
          <p:nvSpPr>
            <p:cNvPr id="819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ar-SA"/>
            </a:p>
          </p:txBody>
        </p:sp>
        <p:sp>
          <p:nvSpPr>
            <p:cNvPr id="820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ar-SA"/>
            </a:p>
          </p:txBody>
        </p:sp>
        <p:sp>
          <p:nvSpPr>
            <p:cNvPr id="820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ar-SA"/>
            </a:p>
          </p:txBody>
        </p:sp>
        <p:sp>
          <p:nvSpPr>
            <p:cNvPr id="820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ar-SA"/>
            </a:p>
          </p:txBody>
        </p:sp>
        <p:sp>
          <p:nvSpPr>
            <p:cNvPr id="820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ar-SA"/>
            </a:p>
          </p:txBody>
        </p:sp>
        <p:sp>
          <p:nvSpPr>
            <p:cNvPr id="820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ar-SA"/>
            </a:p>
          </p:txBody>
        </p:sp>
        <p:sp>
          <p:nvSpPr>
            <p:cNvPr id="820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ar-SA"/>
            </a:p>
          </p:txBody>
        </p:sp>
        <p:sp>
          <p:nvSpPr>
            <p:cNvPr id="820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ar-SA"/>
            </a:p>
          </p:txBody>
        </p:sp>
        <p:sp>
          <p:nvSpPr>
            <p:cNvPr id="820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ar-SA"/>
            </a:p>
          </p:txBody>
        </p:sp>
        <p:sp>
          <p:nvSpPr>
            <p:cNvPr id="820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ar-SA"/>
            </a:p>
          </p:txBody>
        </p:sp>
        <p:sp>
          <p:nvSpPr>
            <p:cNvPr id="820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ar-SA"/>
            </a:p>
          </p:txBody>
        </p:sp>
        <p:sp>
          <p:nvSpPr>
            <p:cNvPr id="821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ar-SA"/>
            </a:p>
          </p:txBody>
        </p:sp>
        <p:sp>
          <p:nvSpPr>
            <p:cNvPr id="821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ar-SA"/>
            </a:p>
          </p:txBody>
        </p:sp>
        <p:sp>
          <p:nvSpPr>
            <p:cNvPr id="821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ar-SA"/>
            </a:p>
          </p:txBody>
        </p:sp>
        <p:sp>
          <p:nvSpPr>
            <p:cNvPr id="821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ar-SA"/>
            </a:p>
          </p:txBody>
        </p:sp>
        <p:sp>
          <p:nvSpPr>
            <p:cNvPr id="821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ar-SA"/>
            </a:p>
          </p:txBody>
        </p:sp>
        <p:sp>
          <p:nvSpPr>
            <p:cNvPr id="821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ar-SA"/>
            </a:p>
          </p:txBody>
        </p:sp>
        <p:sp>
          <p:nvSpPr>
            <p:cNvPr id="821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ar-SA"/>
            </a:p>
          </p:txBody>
        </p:sp>
        <p:sp>
          <p:nvSpPr>
            <p:cNvPr id="821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ar-SA"/>
            </a:p>
          </p:txBody>
        </p:sp>
        <p:sp>
          <p:nvSpPr>
            <p:cNvPr id="821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ar-SA"/>
            </a:p>
          </p:txBody>
        </p:sp>
        <p:sp>
          <p:nvSpPr>
            <p:cNvPr id="821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ar-SA"/>
            </a:p>
          </p:txBody>
        </p:sp>
        <p:sp>
          <p:nvSpPr>
            <p:cNvPr id="822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ar-SA"/>
            </a:p>
          </p:txBody>
        </p:sp>
        <p:sp>
          <p:nvSpPr>
            <p:cNvPr id="822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ar-SA"/>
            </a:p>
          </p:txBody>
        </p:sp>
        <p:sp>
          <p:nvSpPr>
            <p:cNvPr id="822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ar-SA"/>
            </a:p>
          </p:txBody>
        </p:sp>
        <p:sp>
          <p:nvSpPr>
            <p:cNvPr id="822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ar-SA"/>
            </a:p>
          </p:txBody>
        </p:sp>
        <p:sp>
          <p:nvSpPr>
            <p:cNvPr id="822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ar-SA"/>
            </a:p>
          </p:txBody>
        </p:sp>
        <p:sp>
          <p:nvSpPr>
            <p:cNvPr id="822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ar-SA"/>
            </a:p>
          </p:txBody>
        </p:sp>
        <p:sp>
          <p:nvSpPr>
            <p:cNvPr id="822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ar-SA"/>
            </a:p>
          </p:txBody>
        </p:sp>
        <p:sp>
          <p:nvSpPr>
            <p:cNvPr id="822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ar-SA"/>
            </a:p>
          </p:txBody>
        </p:sp>
        <p:sp>
          <p:nvSpPr>
            <p:cNvPr id="822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ar-SA"/>
            </a:p>
          </p:txBody>
        </p:sp>
        <p:sp>
          <p:nvSpPr>
            <p:cNvPr id="822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ar-SA"/>
            </a:p>
          </p:txBody>
        </p:sp>
        <p:sp>
          <p:nvSpPr>
            <p:cNvPr id="823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ar-SA"/>
            </a:p>
          </p:txBody>
        </p:sp>
        <p:grpSp>
          <p:nvGrpSpPr>
            <p:cNvPr id="3" name="Group 39"/>
            <p:cNvGrpSpPr>
              <a:grpSpLocks/>
            </p:cNvGrpSpPr>
            <p:nvPr userDrawn="1"/>
          </p:nvGrpSpPr>
          <p:grpSpPr bwMode="auto">
            <a:xfrm>
              <a:off x="0" y="1632"/>
              <a:ext cx="5758" cy="1858"/>
              <a:chOff x="0" y="1632"/>
              <a:chExt cx="5758" cy="1858"/>
            </a:xfrm>
          </p:grpSpPr>
          <p:sp>
            <p:nvSpPr>
              <p:cNvPr id="823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ar-SA"/>
              </a:p>
            </p:txBody>
          </p:sp>
          <p:sp>
            <p:nvSpPr>
              <p:cNvPr id="823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ar-SA"/>
              </a:p>
            </p:txBody>
          </p:sp>
        </p:grpSp>
      </p:grpSp>
      <p:sp>
        <p:nvSpPr>
          <p:cNvPr id="823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smtClean="0"/>
              <a:t>Click to edit Master title style</a:t>
            </a:r>
            <a:endParaRPr lang="en-US"/>
          </a:p>
        </p:txBody>
      </p:sp>
      <p:sp>
        <p:nvSpPr>
          <p:cNvPr id="823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smtClean="0"/>
              <a:t>Click to edit Master subtitle style</a:t>
            </a:r>
            <a:endParaRPr lang="en-US"/>
          </a:p>
        </p:txBody>
      </p:sp>
      <p:sp>
        <p:nvSpPr>
          <p:cNvPr id="8236" name="Rectangle 44"/>
          <p:cNvSpPr>
            <a:spLocks noGrp="1" noChangeArrowheads="1"/>
          </p:cNvSpPr>
          <p:nvPr>
            <p:ph type="dt" sz="quarter" idx="2"/>
          </p:nvPr>
        </p:nvSpPr>
        <p:spPr/>
        <p:txBody>
          <a:bodyPr/>
          <a:lstStyle>
            <a:lvl1pPr>
              <a:defRPr/>
            </a:lvl1pPr>
          </a:lstStyle>
          <a:p>
            <a:fld id="{34FB3BFC-AD9A-4D03-A803-55C922C3CCEA}" type="datetime1">
              <a:rPr lang="ar-SA" smtClean="0"/>
              <a:t>21/04/1437</a:t>
            </a:fld>
            <a:endParaRPr lang="ar-SA"/>
          </a:p>
        </p:txBody>
      </p:sp>
      <p:sp>
        <p:nvSpPr>
          <p:cNvPr id="8237" name="Rectangle 45"/>
          <p:cNvSpPr>
            <a:spLocks noGrp="1" noChangeArrowheads="1"/>
          </p:cNvSpPr>
          <p:nvPr>
            <p:ph type="ftr" sz="quarter" idx="3"/>
          </p:nvPr>
        </p:nvSpPr>
        <p:spPr/>
        <p:txBody>
          <a:bodyPr/>
          <a:lstStyle>
            <a:lvl1pPr>
              <a:defRPr/>
            </a:lvl1pPr>
          </a:lstStyle>
          <a:p>
            <a:r>
              <a:rPr lang="en-US" smtClean="0"/>
              <a:t>Dr. Mohammed Alnaif</a:t>
            </a:r>
            <a:endParaRPr lang="ar-SA"/>
          </a:p>
        </p:txBody>
      </p:sp>
      <p:sp>
        <p:nvSpPr>
          <p:cNvPr id="8238" name="Rectangle 46"/>
          <p:cNvSpPr>
            <a:spLocks noGrp="1" noChangeArrowheads="1"/>
          </p:cNvSpPr>
          <p:nvPr>
            <p:ph type="sldNum" sz="quarter" idx="4"/>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fld id="{3CC07A74-CBB3-462F-B719-FAC15C5C3D02}" type="datetime1">
              <a:rPr lang="ar-SA" smtClean="0"/>
              <a:t>21/04/1437</a:t>
            </a:fld>
            <a:endParaRPr lang="ar-SA"/>
          </a:p>
        </p:txBody>
      </p:sp>
      <p:sp>
        <p:nvSpPr>
          <p:cNvPr id="5" name="Footer Placeholder 4"/>
          <p:cNvSpPr>
            <a:spLocks noGrp="1"/>
          </p:cNvSpPr>
          <p:nvPr>
            <p:ph type="ftr" sz="quarter" idx="11"/>
          </p:nvPr>
        </p:nvSpPr>
        <p:spPr/>
        <p:txBody>
          <a:bodyPr/>
          <a:lstStyle>
            <a:lvl1pPr>
              <a:defRPr/>
            </a:lvl1pPr>
          </a:lstStyle>
          <a:p>
            <a:r>
              <a:rPr lang="en-US" smtClean="0"/>
              <a:t>Dr. Mohammed Alnaif</a:t>
            </a:r>
            <a:endParaRPr lang="ar-SA"/>
          </a:p>
        </p:txBody>
      </p:sp>
      <p:sp>
        <p:nvSpPr>
          <p:cNvPr id="6" name="Slide Number Placeholder 5"/>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fld id="{2E1E44FA-8084-4CA8-B129-6E376384AA7E}" type="datetime1">
              <a:rPr lang="ar-SA" smtClean="0"/>
              <a:t>21/04/1437</a:t>
            </a:fld>
            <a:endParaRPr lang="ar-SA"/>
          </a:p>
        </p:txBody>
      </p:sp>
      <p:sp>
        <p:nvSpPr>
          <p:cNvPr id="5" name="Footer Placeholder 4"/>
          <p:cNvSpPr>
            <a:spLocks noGrp="1"/>
          </p:cNvSpPr>
          <p:nvPr>
            <p:ph type="ftr" sz="quarter" idx="11"/>
          </p:nvPr>
        </p:nvSpPr>
        <p:spPr/>
        <p:txBody>
          <a:bodyPr/>
          <a:lstStyle>
            <a:lvl1pPr>
              <a:defRPr/>
            </a:lvl1pPr>
          </a:lstStyle>
          <a:p>
            <a:r>
              <a:rPr lang="en-US" smtClean="0"/>
              <a:t>Dr. Mohammed Alnaif</a:t>
            </a:r>
            <a:endParaRPr lang="ar-SA"/>
          </a:p>
        </p:txBody>
      </p:sp>
      <p:sp>
        <p:nvSpPr>
          <p:cNvPr id="6" name="Slide Number Placeholder 5"/>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fld id="{47452867-0B3E-4B89-AE2C-52A1B6094A0C}" type="datetime1">
              <a:rPr lang="ar-SA" smtClean="0"/>
              <a:t>21/04/1437</a:t>
            </a:fld>
            <a:endParaRPr lang="ar-SA"/>
          </a:p>
        </p:txBody>
      </p:sp>
      <p:sp>
        <p:nvSpPr>
          <p:cNvPr id="5" name="Footer Placeholder 4"/>
          <p:cNvSpPr>
            <a:spLocks noGrp="1"/>
          </p:cNvSpPr>
          <p:nvPr>
            <p:ph type="ftr" sz="quarter" idx="11"/>
          </p:nvPr>
        </p:nvSpPr>
        <p:spPr/>
        <p:txBody>
          <a:bodyPr/>
          <a:lstStyle>
            <a:lvl1pPr>
              <a:defRPr/>
            </a:lvl1pPr>
          </a:lstStyle>
          <a:p>
            <a:r>
              <a:rPr lang="en-US" smtClean="0"/>
              <a:t>Dr. Mohammed Alnaif</a:t>
            </a:r>
            <a:endParaRPr lang="ar-SA"/>
          </a:p>
        </p:txBody>
      </p:sp>
      <p:sp>
        <p:nvSpPr>
          <p:cNvPr id="6" name="Slide Number Placeholder 5"/>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0404080-8563-42B1-AD1F-E78C0299A3D2}" type="datetime1">
              <a:rPr lang="ar-SA" smtClean="0"/>
              <a:t>21/04/1437</a:t>
            </a:fld>
            <a:endParaRPr lang="ar-SA"/>
          </a:p>
        </p:txBody>
      </p:sp>
      <p:sp>
        <p:nvSpPr>
          <p:cNvPr id="5" name="Footer Placeholder 4"/>
          <p:cNvSpPr>
            <a:spLocks noGrp="1"/>
          </p:cNvSpPr>
          <p:nvPr>
            <p:ph type="ftr" sz="quarter" idx="11"/>
          </p:nvPr>
        </p:nvSpPr>
        <p:spPr/>
        <p:txBody>
          <a:bodyPr/>
          <a:lstStyle>
            <a:lvl1pPr>
              <a:defRPr/>
            </a:lvl1pPr>
          </a:lstStyle>
          <a:p>
            <a:r>
              <a:rPr lang="en-US" smtClean="0"/>
              <a:t>Dr. Mohammed Alnaif</a:t>
            </a:r>
            <a:endParaRPr lang="ar-SA"/>
          </a:p>
        </p:txBody>
      </p:sp>
      <p:sp>
        <p:nvSpPr>
          <p:cNvPr id="6" name="Slide Number Placeholder 5"/>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fld id="{81464BA6-79AA-4D90-AFC4-BB006C30ADE8}" type="datetime1">
              <a:rPr lang="ar-SA" smtClean="0"/>
              <a:t>21/04/1437</a:t>
            </a:fld>
            <a:endParaRPr lang="ar-SA"/>
          </a:p>
        </p:txBody>
      </p:sp>
      <p:sp>
        <p:nvSpPr>
          <p:cNvPr id="6" name="Footer Placeholder 5"/>
          <p:cNvSpPr>
            <a:spLocks noGrp="1"/>
          </p:cNvSpPr>
          <p:nvPr>
            <p:ph type="ftr" sz="quarter" idx="11"/>
          </p:nvPr>
        </p:nvSpPr>
        <p:spPr/>
        <p:txBody>
          <a:bodyPr/>
          <a:lstStyle>
            <a:lvl1pPr>
              <a:defRPr/>
            </a:lvl1pPr>
          </a:lstStyle>
          <a:p>
            <a:r>
              <a:rPr lang="en-US" smtClean="0"/>
              <a:t>Dr. Mohammed Alnaif</a:t>
            </a:r>
            <a:endParaRPr lang="ar-SA"/>
          </a:p>
        </p:txBody>
      </p:sp>
      <p:sp>
        <p:nvSpPr>
          <p:cNvPr id="7" name="Slide Number Placeholder 6"/>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fld id="{91E6C9B2-A944-48B8-B9FF-C1ADED09155B}" type="datetime1">
              <a:rPr lang="ar-SA" smtClean="0"/>
              <a:t>21/04/1437</a:t>
            </a:fld>
            <a:endParaRPr lang="ar-SA"/>
          </a:p>
        </p:txBody>
      </p:sp>
      <p:sp>
        <p:nvSpPr>
          <p:cNvPr id="8" name="Footer Placeholder 7"/>
          <p:cNvSpPr>
            <a:spLocks noGrp="1"/>
          </p:cNvSpPr>
          <p:nvPr>
            <p:ph type="ftr" sz="quarter" idx="11"/>
          </p:nvPr>
        </p:nvSpPr>
        <p:spPr/>
        <p:txBody>
          <a:bodyPr/>
          <a:lstStyle>
            <a:lvl1pPr>
              <a:defRPr/>
            </a:lvl1pPr>
          </a:lstStyle>
          <a:p>
            <a:r>
              <a:rPr lang="en-US" smtClean="0"/>
              <a:t>Dr. Mohammed Alnaif</a:t>
            </a:r>
            <a:endParaRPr lang="ar-SA"/>
          </a:p>
        </p:txBody>
      </p:sp>
      <p:sp>
        <p:nvSpPr>
          <p:cNvPr id="9" name="Slide Number Placeholder 8"/>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fld id="{73048318-C20A-4977-B4E6-597BC5895D96}" type="datetime1">
              <a:rPr lang="ar-SA" smtClean="0"/>
              <a:t>21/04/1437</a:t>
            </a:fld>
            <a:endParaRPr lang="ar-SA"/>
          </a:p>
        </p:txBody>
      </p:sp>
      <p:sp>
        <p:nvSpPr>
          <p:cNvPr id="4" name="Footer Placeholder 3"/>
          <p:cNvSpPr>
            <a:spLocks noGrp="1"/>
          </p:cNvSpPr>
          <p:nvPr>
            <p:ph type="ftr" sz="quarter" idx="11"/>
          </p:nvPr>
        </p:nvSpPr>
        <p:spPr/>
        <p:txBody>
          <a:bodyPr/>
          <a:lstStyle>
            <a:lvl1pPr>
              <a:defRPr/>
            </a:lvl1pPr>
          </a:lstStyle>
          <a:p>
            <a:r>
              <a:rPr lang="en-US" smtClean="0"/>
              <a:t>Dr. Mohammed Alnaif</a:t>
            </a:r>
            <a:endParaRPr lang="ar-SA"/>
          </a:p>
        </p:txBody>
      </p:sp>
      <p:sp>
        <p:nvSpPr>
          <p:cNvPr id="5" name="Slide Number Placeholder 4"/>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3352B36-639A-42FB-96D1-13FB53300E0C}" type="datetime1">
              <a:rPr lang="ar-SA" smtClean="0"/>
              <a:t>21/04/1437</a:t>
            </a:fld>
            <a:endParaRPr lang="ar-SA"/>
          </a:p>
        </p:txBody>
      </p:sp>
      <p:sp>
        <p:nvSpPr>
          <p:cNvPr id="3" name="Footer Placeholder 2"/>
          <p:cNvSpPr>
            <a:spLocks noGrp="1"/>
          </p:cNvSpPr>
          <p:nvPr>
            <p:ph type="ftr" sz="quarter" idx="11"/>
          </p:nvPr>
        </p:nvSpPr>
        <p:spPr/>
        <p:txBody>
          <a:bodyPr/>
          <a:lstStyle>
            <a:lvl1pPr>
              <a:defRPr/>
            </a:lvl1pPr>
          </a:lstStyle>
          <a:p>
            <a:r>
              <a:rPr lang="en-US" smtClean="0"/>
              <a:t>Dr. Mohammed Alnaif</a:t>
            </a:r>
            <a:endParaRPr lang="ar-SA"/>
          </a:p>
        </p:txBody>
      </p:sp>
      <p:sp>
        <p:nvSpPr>
          <p:cNvPr id="4" name="Slide Number Placeholder 3"/>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22C698C-33EF-4015-8C3A-E3492CD0C13D}" type="datetime1">
              <a:rPr lang="ar-SA" smtClean="0"/>
              <a:t>21/04/1437</a:t>
            </a:fld>
            <a:endParaRPr lang="ar-SA"/>
          </a:p>
        </p:txBody>
      </p:sp>
      <p:sp>
        <p:nvSpPr>
          <p:cNvPr id="6" name="Footer Placeholder 5"/>
          <p:cNvSpPr>
            <a:spLocks noGrp="1"/>
          </p:cNvSpPr>
          <p:nvPr>
            <p:ph type="ftr" sz="quarter" idx="11"/>
          </p:nvPr>
        </p:nvSpPr>
        <p:spPr/>
        <p:txBody>
          <a:bodyPr/>
          <a:lstStyle>
            <a:lvl1pPr>
              <a:defRPr/>
            </a:lvl1pPr>
          </a:lstStyle>
          <a:p>
            <a:r>
              <a:rPr lang="en-US" smtClean="0"/>
              <a:t>Dr. Mohammed Alnaif</a:t>
            </a:r>
            <a:endParaRPr lang="ar-SA"/>
          </a:p>
        </p:txBody>
      </p:sp>
      <p:sp>
        <p:nvSpPr>
          <p:cNvPr id="7" name="Slide Number Placeholder 6"/>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7AA2F36-C26E-4044-94D8-3D1286C8085B}" type="datetime1">
              <a:rPr lang="ar-SA" smtClean="0"/>
              <a:t>21/04/1437</a:t>
            </a:fld>
            <a:endParaRPr lang="ar-SA"/>
          </a:p>
        </p:txBody>
      </p:sp>
      <p:sp>
        <p:nvSpPr>
          <p:cNvPr id="6" name="Footer Placeholder 5"/>
          <p:cNvSpPr>
            <a:spLocks noGrp="1"/>
          </p:cNvSpPr>
          <p:nvPr>
            <p:ph type="ftr" sz="quarter" idx="11"/>
          </p:nvPr>
        </p:nvSpPr>
        <p:spPr/>
        <p:txBody>
          <a:bodyPr/>
          <a:lstStyle>
            <a:lvl1pPr>
              <a:defRPr/>
            </a:lvl1pPr>
          </a:lstStyle>
          <a:p>
            <a:r>
              <a:rPr lang="en-US" smtClean="0"/>
              <a:t>Dr. Mohammed Alnaif</a:t>
            </a:r>
            <a:endParaRPr lang="ar-SA"/>
          </a:p>
        </p:txBody>
      </p:sp>
      <p:sp>
        <p:nvSpPr>
          <p:cNvPr id="7" name="Slide Number Placeholder 6"/>
          <p:cNvSpPr>
            <a:spLocks noGrp="1"/>
          </p:cNvSpPr>
          <p:nvPr>
            <p:ph type="sldNum" sz="quarter" idx="12"/>
          </p:nvPr>
        </p:nvSpPr>
        <p:spPr/>
        <p:txBody>
          <a:bodyPr/>
          <a:lstStyle>
            <a:lvl1pPr>
              <a:defRPr/>
            </a:lvl1pPr>
          </a:lstStyle>
          <a:p>
            <a:fld id="{FBEC526A-763C-4DA2-86EE-421317FA2A13}"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6413"/>
            <a:chOff x="0" y="0"/>
            <a:chExt cx="5760" cy="4319"/>
          </a:xfrm>
        </p:grpSpPr>
        <p:sp>
          <p:nvSpPr>
            <p:cNvPr id="717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ar-SA"/>
            </a:p>
          </p:txBody>
        </p:sp>
        <p:sp>
          <p:nvSpPr>
            <p:cNvPr id="717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ar-SA"/>
            </a:p>
          </p:txBody>
        </p:sp>
        <p:sp>
          <p:nvSpPr>
            <p:cNvPr id="717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ar-SA"/>
            </a:p>
          </p:txBody>
        </p:sp>
        <p:sp>
          <p:nvSpPr>
            <p:cNvPr id="717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ar-SA"/>
            </a:p>
          </p:txBody>
        </p:sp>
        <p:sp>
          <p:nvSpPr>
            <p:cNvPr id="717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ar-SA"/>
            </a:p>
          </p:txBody>
        </p:sp>
        <p:sp>
          <p:nvSpPr>
            <p:cNvPr id="717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ar-SA"/>
            </a:p>
          </p:txBody>
        </p:sp>
        <p:sp>
          <p:nvSpPr>
            <p:cNvPr id="717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ar-SA"/>
            </a:p>
          </p:txBody>
        </p:sp>
        <p:sp>
          <p:nvSpPr>
            <p:cNvPr id="717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ar-SA"/>
            </a:p>
          </p:txBody>
        </p:sp>
        <p:sp>
          <p:nvSpPr>
            <p:cNvPr id="717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ar-SA"/>
            </a:p>
          </p:txBody>
        </p:sp>
        <p:sp>
          <p:nvSpPr>
            <p:cNvPr id="718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ar-SA"/>
            </a:p>
          </p:txBody>
        </p:sp>
        <p:sp>
          <p:nvSpPr>
            <p:cNvPr id="718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ar-SA"/>
            </a:p>
          </p:txBody>
        </p:sp>
        <p:sp>
          <p:nvSpPr>
            <p:cNvPr id="718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ar-SA"/>
            </a:p>
          </p:txBody>
        </p:sp>
        <p:sp>
          <p:nvSpPr>
            <p:cNvPr id="718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ar-SA"/>
            </a:p>
          </p:txBody>
        </p:sp>
        <p:sp>
          <p:nvSpPr>
            <p:cNvPr id="718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ar-SA"/>
            </a:p>
          </p:txBody>
        </p:sp>
        <p:sp>
          <p:nvSpPr>
            <p:cNvPr id="718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ar-SA"/>
            </a:p>
          </p:txBody>
        </p:sp>
        <p:sp>
          <p:nvSpPr>
            <p:cNvPr id="718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ar-SA"/>
            </a:p>
          </p:txBody>
        </p:sp>
        <p:sp>
          <p:nvSpPr>
            <p:cNvPr id="718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ar-SA"/>
            </a:p>
          </p:txBody>
        </p:sp>
        <p:sp>
          <p:nvSpPr>
            <p:cNvPr id="718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ar-SA"/>
            </a:p>
          </p:txBody>
        </p:sp>
        <p:sp>
          <p:nvSpPr>
            <p:cNvPr id="718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ar-SA"/>
            </a:p>
          </p:txBody>
        </p:sp>
        <p:sp>
          <p:nvSpPr>
            <p:cNvPr id="719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ar-SA"/>
            </a:p>
          </p:txBody>
        </p:sp>
        <p:sp>
          <p:nvSpPr>
            <p:cNvPr id="719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ar-SA"/>
            </a:p>
          </p:txBody>
        </p:sp>
        <p:sp>
          <p:nvSpPr>
            <p:cNvPr id="719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ar-SA"/>
            </a:p>
          </p:txBody>
        </p:sp>
        <p:sp>
          <p:nvSpPr>
            <p:cNvPr id="719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ar-SA"/>
            </a:p>
          </p:txBody>
        </p:sp>
        <p:sp>
          <p:nvSpPr>
            <p:cNvPr id="719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ar-SA"/>
            </a:p>
          </p:txBody>
        </p:sp>
        <p:sp>
          <p:nvSpPr>
            <p:cNvPr id="719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ar-SA"/>
            </a:p>
          </p:txBody>
        </p:sp>
        <p:sp>
          <p:nvSpPr>
            <p:cNvPr id="719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ar-SA"/>
            </a:p>
          </p:txBody>
        </p:sp>
        <p:sp>
          <p:nvSpPr>
            <p:cNvPr id="719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ar-SA"/>
            </a:p>
          </p:txBody>
        </p:sp>
        <p:sp>
          <p:nvSpPr>
            <p:cNvPr id="719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ar-SA"/>
            </a:p>
          </p:txBody>
        </p:sp>
        <p:sp>
          <p:nvSpPr>
            <p:cNvPr id="719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ar-SA"/>
            </a:p>
          </p:txBody>
        </p:sp>
        <p:sp>
          <p:nvSpPr>
            <p:cNvPr id="720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ar-SA"/>
            </a:p>
          </p:txBody>
        </p:sp>
        <p:sp>
          <p:nvSpPr>
            <p:cNvPr id="720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ar-SA"/>
            </a:p>
          </p:txBody>
        </p:sp>
        <p:sp>
          <p:nvSpPr>
            <p:cNvPr id="720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ar-SA"/>
            </a:p>
          </p:txBody>
        </p:sp>
        <p:sp>
          <p:nvSpPr>
            <p:cNvPr id="720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ar-SA"/>
            </a:p>
          </p:txBody>
        </p:sp>
        <p:sp>
          <p:nvSpPr>
            <p:cNvPr id="720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ar-SA"/>
            </a:p>
          </p:txBody>
        </p:sp>
        <p:sp>
          <p:nvSpPr>
            <p:cNvPr id="720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ar-SA"/>
            </a:p>
          </p:txBody>
        </p:sp>
        <p:sp>
          <p:nvSpPr>
            <p:cNvPr id="720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ar-SA"/>
            </a:p>
          </p:txBody>
        </p:sp>
        <p:grpSp>
          <p:nvGrpSpPr>
            <p:cNvPr id="3" name="Group 39"/>
            <p:cNvGrpSpPr>
              <a:grpSpLocks/>
            </p:cNvGrpSpPr>
            <p:nvPr userDrawn="1"/>
          </p:nvGrpSpPr>
          <p:grpSpPr bwMode="auto">
            <a:xfrm>
              <a:off x="0" y="1632"/>
              <a:ext cx="5758" cy="1858"/>
              <a:chOff x="0" y="1632"/>
              <a:chExt cx="5758" cy="1858"/>
            </a:xfrm>
          </p:grpSpPr>
          <p:sp>
            <p:nvSpPr>
              <p:cNvPr id="720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ar-SA"/>
              </a:p>
            </p:txBody>
          </p:sp>
          <p:sp>
            <p:nvSpPr>
              <p:cNvPr id="720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ar-SA"/>
              </a:p>
            </p:txBody>
          </p:sp>
        </p:grpSp>
      </p:grpSp>
      <p:sp>
        <p:nvSpPr>
          <p:cNvPr id="721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21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21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fld id="{83EF052D-2DD3-40AC-B6E8-EDB1EE59CB58}" type="datetime1">
              <a:rPr lang="ar-SA" smtClean="0"/>
              <a:t>21/04/1437</a:t>
            </a:fld>
            <a:endParaRPr lang="ar-SA"/>
          </a:p>
        </p:txBody>
      </p:sp>
      <p:sp>
        <p:nvSpPr>
          <p:cNvPr id="721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r>
              <a:rPr lang="en-US" smtClean="0"/>
              <a:t>Dr. Mohammed Alnaif</a:t>
            </a:r>
            <a:endParaRPr lang="ar-SA"/>
          </a:p>
        </p:txBody>
      </p:sp>
      <p:sp>
        <p:nvSpPr>
          <p:cNvPr id="721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FBEC526A-763C-4DA2-86EE-421317FA2A13}" type="slidenum">
              <a:rPr lang="ar-SA" smtClean="0"/>
              <a:pPr/>
              <a:t>‹#›</a:t>
            </a:fld>
            <a:endParaRPr lang="ar-SA"/>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71636"/>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85786" y="2214554"/>
            <a:ext cx="7643866" cy="3424246"/>
          </a:xfrm>
        </p:spPr>
        <p:txBody>
          <a:bodyPr/>
          <a:lstStyle/>
          <a:p>
            <a:pPr algn="l" rtl="0"/>
            <a:r>
              <a:rPr lang="en-US" b="1" dirty="0">
                <a:solidFill>
                  <a:srgbClr val="12DE34"/>
                </a:solidFill>
                <a:effectLst/>
              </a:rPr>
              <a:t>A Little Bit of History</a:t>
            </a:r>
          </a:p>
          <a:p>
            <a:pPr algn="l" rtl="0"/>
            <a:r>
              <a:rPr lang="en-US" b="1" dirty="0" smtClean="0">
                <a:effectLst/>
              </a:rPr>
              <a:t>“Those who fail to learn from history </a:t>
            </a:r>
            <a:endParaRPr lang="ar-SA" b="1" dirty="0" smtClean="0">
              <a:effectLst/>
            </a:endParaRPr>
          </a:p>
          <a:p>
            <a:pPr algn="l" rtl="0"/>
            <a:r>
              <a:rPr lang="en-US" b="1" dirty="0" smtClean="0">
                <a:effectLst/>
              </a:rPr>
              <a:t>are doomed to repeat it”. </a:t>
            </a:r>
          </a:p>
          <a:p>
            <a:pPr algn="l" rtl="0"/>
            <a:r>
              <a:rPr lang="en-US" b="1" dirty="0">
                <a:solidFill>
                  <a:srgbClr val="00B0F0"/>
                </a:solidFill>
                <a:effectLst/>
              </a:rPr>
              <a:t>	</a:t>
            </a:r>
            <a:r>
              <a:rPr lang="en-US" b="1" dirty="0" smtClean="0">
                <a:solidFill>
                  <a:srgbClr val="00B0F0"/>
                </a:solidFill>
                <a:effectLst/>
              </a:rPr>
              <a:t>				</a:t>
            </a:r>
            <a:r>
              <a:rPr lang="en-US" sz="2000" b="1" dirty="0" smtClean="0">
                <a:solidFill>
                  <a:srgbClr val="12DE34"/>
                </a:solidFill>
                <a:effectLst/>
              </a:rPr>
              <a:t>Winston Churchill</a:t>
            </a:r>
            <a:endParaRPr lang="en-US" sz="2000" b="1" dirty="0" smtClean="0">
              <a:solidFill>
                <a:srgbClr val="00B0F0"/>
              </a:solidFill>
              <a:effectLst/>
            </a:endParaRPr>
          </a:p>
        </p:txBody>
      </p:sp>
      <p:sp>
        <p:nvSpPr>
          <p:cNvPr id="4" name="Date Placeholder 3"/>
          <p:cNvSpPr>
            <a:spLocks noGrp="1"/>
          </p:cNvSpPr>
          <p:nvPr>
            <p:ph type="dt" sz="quarter" idx="2"/>
          </p:nvPr>
        </p:nvSpPr>
        <p:spPr/>
        <p:txBody>
          <a:bodyPr/>
          <a:lstStyle/>
          <a:p>
            <a:fld id="{47B6E02E-37E4-4DE6-806C-DAFC7372F6AD}"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143116"/>
            <a:ext cx="7858180" cy="3495684"/>
          </a:xfrm>
        </p:spPr>
        <p:txBody>
          <a:bodyPr/>
          <a:lstStyle/>
          <a:p>
            <a:pPr lvl="0" algn="l" rtl="0"/>
            <a:r>
              <a:rPr lang="en-US" sz="3200" b="1" dirty="0">
                <a:effectLst/>
              </a:rPr>
              <a:t>He also noted that the rate of new cases of cholera declined in those households supplied by the Lambeth Company after it relocated its intake pipe to a less polluted part of the Thames </a:t>
            </a:r>
            <a:r>
              <a:rPr lang="en-US" sz="3200" b="1" dirty="0" smtClean="0">
                <a:effectLst/>
              </a:rPr>
              <a:t>River.</a:t>
            </a:r>
            <a:endParaRPr lang="ar-SA" sz="3200" dirty="0">
              <a:effectLst/>
            </a:endParaRPr>
          </a:p>
        </p:txBody>
      </p:sp>
      <p:sp>
        <p:nvSpPr>
          <p:cNvPr id="4" name="Date Placeholder 3"/>
          <p:cNvSpPr>
            <a:spLocks noGrp="1"/>
          </p:cNvSpPr>
          <p:nvPr>
            <p:ph type="dt" sz="quarter" idx="2"/>
          </p:nvPr>
        </p:nvSpPr>
        <p:spPr/>
        <p:txBody>
          <a:bodyPr/>
          <a:lstStyle/>
          <a:p>
            <a:fld id="{572EA076-F79F-41C7-B49F-A9683D9E4457}"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10</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214554"/>
            <a:ext cx="7858180" cy="3424246"/>
          </a:xfrm>
        </p:spPr>
        <p:txBody>
          <a:bodyPr/>
          <a:lstStyle/>
          <a:p>
            <a:pPr lvl="0" algn="l" rtl="0"/>
            <a:r>
              <a:rPr lang="en-US" sz="3200" b="1" dirty="0">
                <a:effectLst/>
              </a:rPr>
              <a:t>At the same time there was no change in the incidence of the disease in homes supplied by other companies that continued to draw its water from the heavily polluted section of the river</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C2AF0B87-791B-451C-8D06-EEE8FB823F45}"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11</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214554"/>
            <a:ext cx="7858180" cy="3424246"/>
          </a:xfrm>
        </p:spPr>
        <p:txBody>
          <a:bodyPr/>
          <a:lstStyle/>
          <a:p>
            <a:pPr algn="l" rtl="0"/>
            <a:r>
              <a:rPr lang="en-US" sz="3200" b="1" dirty="0">
                <a:solidFill>
                  <a:srgbClr val="12DE34"/>
                </a:solidFill>
              </a:rPr>
              <a:t>Some Basic Concepts</a:t>
            </a:r>
            <a:endParaRPr lang="en-US" sz="3200" dirty="0">
              <a:solidFill>
                <a:srgbClr val="12DE34"/>
              </a:solidFill>
            </a:endParaRPr>
          </a:p>
          <a:p>
            <a:pPr algn="l" rtl="0"/>
            <a:r>
              <a:rPr lang="en-US" sz="3200" b="1" dirty="0">
                <a:effectLst/>
              </a:rPr>
              <a:t>Perhaps the worst epidemic to ever inflict humanity was the outbreak of bubonic plague, or the Black Death, that swept through Europe in the middle of the fourteenth century</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203E20BE-A23E-4CD1-AFA7-40F4FCEFCD64}"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12</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14348" y="1857364"/>
            <a:ext cx="7858180" cy="3781436"/>
          </a:xfrm>
        </p:spPr>
        <p:txBody>
          <a:bodyPr/>
          <a:lstStyle/>
          <a:p>
            <a:pPr algn="l" rtl="0"/>
            <a:r>
              <a:rPr lang="en-US" sz="3200" b="1" dirty="0">
                <a:solidFill>
                  <a:srgbClr val="12DE34"/>
                </a:solidFill>
              </a:rPr>
              <a:t>Some Basic Concepts</a:t>
            </a:r>
            <a:endParaRPr lang="en-US" sz="3200" dirty="0">
              <a:solidFill>
                <a:srgbClr val="12DE34"/>
              </a:solidFill>
            </a:endParaRPr>
          </a:p>
          <a:p>
            <a:pPr algn="l" rtl="0"/>
            <a:r>
              <a:rPr lang="en-US" sz="3200" b="1" dirty="0">
                <a:effectLst/>
              </a:rPr>
              <a:t>Although precise figures on the number of deaths are almost impossible to determine, it has estimated that one quarter to one third of the population of Europe, or 15 to 20 million people died</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37FD4B56-35C2-4D28-9A58-97A825214407}"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13</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14348" y="1857364"/>
            <a:ext cx="7858180" cy="3781436"/>
          </a:xfrm>
        </p:spPr>
        <p:txBody>
          <a:bodyPr/>
          <a:lstStyle/>
          <a:p>
            <a:pPr algn="l" rtl="0"/>
            <a:r>
              <a:rPr lang="en-US" sz="3200" b="1" dirty="0">
                <a:solidFill>
                  <a:srgbClr val="12DE34"/>
                </a:solidFill>
              </a:rPr>
              <a:t>Some Basic Concepts</a:t>
            </a:r>
            <a:endParaRPr lang="en-US" sz="3200" dirty="0">
              <a:solidFill>
                <a:srgbClr val="12DE34"/>
              </a:solidFill>
            </a:endParaRPr>
          </a:p>
          <a:p>
            <a:pPr algn="l" rtl="0"/>
            <a:r>
              <a:rPr lang="en-US" sz="2800" b="1" dirty="0">
                <a:effectLst/>
              </a:rPr>
              <a:t>Yet as terrible as these figures are, two points are readily apparent.</a:t>
            </a:r>
          </a:p>
          <a:p>
            <a:pPr algn="l" rtl="0"/>
            <a:r>
              <a:rPr lang="en-US" sz="2800" b="1" dirty="0">
                <a:effectLst/>
              </a:rPr>
              <a:t>First, not everyone was affected. Even in Florence, Italy, the death rate was nearly 70 percent, but of course 30 percent of the populace was not affected</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9C683DFE-862C-4668-AF34-06E58CEB266D}"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14</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14348" y="1857364"/>
            <a:ext cx="7858180" cy="3781436"/>
          </a:xfrm>
        </p:spPr>
        <p:txBody>
          <a:bodyPr/>
          <a:lstStyle/>
          <a:p>
            <a:pPr algn="l" rtl="0"/>
            <a:r>
              <a:rPr lang="en-US" sz="3200" b="1" dirty="0">
                <a:solidFill>
                  <a:srgbClr val="12DE34"/>
                </a:solidFill>
              </a:rPr>
              <a:t>Some Basic Concepts</a:t>
            </a:r>
            <a:endParaRPr lang="en-US" sz="3200" dirty="0">
              <a:solidFill>
                <a:srgbClr val="12DE34"/>
              </a:solidFill>
            </a:endParaRPr>
          </a:p>
          <a:p>
            <a:pPr algn="l" rtl="0"/>
            <a:r>
              <a:rPr lang="en-US" sz="2800" b="1" dirty="0">
                <a:effectLst/>
              </a:rPr>
              <a:t>Yet as terrible as these figures are, two points are readily apparent.</a:t>
            </a:r>
          </a:p>
          <a:p>
            <a:pPr algn="l" rtl="0"/>
            <a:r>
              <a:rPr lang="en-US" sz="2800" b="1" dirty="0">
                <a:effectLst/>
              </a:rPr>
              <a:t>Second, the plague was not always present. It came in waves during a period of few years, disappearing in the winter and reappearing in the spring, until it finally faded from the scene</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FC5AEDE3-04AF-4F00-BCA5-7B8B5C4ADAC5}"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15</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14348" y="1857364"/>
            <a:ext cx="7858180" cy="3781436"/>
          </a:xfrm>
        </p:spPr>
        <p:txBody>
          <a:bodyPr/>
          <a:lstStyle/>
          <a:p>
            <a:pPr algn="l" rtl="0"/>
            <a:r>
              <a:rPr lang="en-US" sz="3200" b="1" dirty="0">
                <a:solidFill>
                  <a:srgbClr val="12DE34"/>
                </a:solidFill>
              </a:rPr>
              <a:t>Some Basic Concepts</a:t>
            </a:r>
            <a:endParaRPr lang="en-US" sz="3200" dirty="0">
              <a:solidFill>
                <a:srgbClr val="12DE34"/>
              </a:solidFill>
            </a:endParaRPr>
          </a:p>
          <a:p>
            <a:pPr algn="l" rtl="0"/>
            <a:r>
              <a:rPr lang="en-US" sz="2800" b="1" dirty="0">
                <a:effectLst/>
              </a:rPr>
              <a:t>The question this raises is why </a:t>
            </a:r>
            <a:endParaRPr lang="en-US" sz="2800" b="1" dirty="0" smtClean="0">
              <a:effectLst/>
            </a:endParaRPr>
          </a:p>
          <a:p>
            <a:pPr marL="457200" indent="-457200" algn="l" rtl="0">
              <a:spcBef>
                <a:spcPts val="600"/>
              </a:spcBef>
              <a:buClr>
                <a:srgbClr val="FF0000"/>
              </a:buClr>
              <a:buFont typeface="Wingdings" pitchFamily="2" charset="2"/>
              <a:buChar char="v"/>
            </a:pPr>
            <a:r>
              <a:rPr lang="en-US" sz="2800" b="1" dirty="0" smtClean="0">
                <a:effectLst/>
              </a:rPr>
              <a:t>Why </a:t>
            </a:r>
            <a:r>
              <a:rPr lang="en-US" sz="2800" b="1" dirty="0">
                <a:effectLst/>
              </a:rPr>
              <a:t>some people and not others, </a:t>
            </a:r>
          </a:p>
          <a:p>
            <a:pPr marL="457200" indent="-457200" algn="l" rtl="0">
              <a:spcBef>
                <a:spcPts val="600"/>
              </a:spcBef>
              <a:buClr>
                <a:srgbClr val="FF0000"/>
              </a:buClr>
              <a:buFont typeface="Wingdings" pitchFamily="2" charset="2"/>
              <a:buChar char="v"/>
            </a:pPr>
            <a:r>
              <a:rPr lang="en-US" sz="2800" b="1" dirty="0">
                <a:effectLst/>
              </a:rPr>
              <a:t>Why in 1347 and not the previous year,</a:t>
            </a:r>
          </a:p>
          <a:p>
            <a:pPr marL="457200" indent="-457200" algn="l" rtl="0">
              <a:spcBef>
                <a:spcPts val="600"/>
              </a:spcBef>
              <a:buClr>
                <a:srgbClr val="FF0000"/>
              </a:buClr>
              <a:buFont typeface="Wingdings" pitchFamily="2" charset="2"/>
              <a:buChar char="v"/>
            </a:pPr>
            <a:r>
              <a:rPr lang="en-US" sz="2800" b="1" dirty="0">
                <a:effectLst/>
              </a:rPr>
              <a:t>Why in the warm moths but not winter</a:t>
            </a:r>
            <a:r>
              <a:rPr lang="en-US" sz="2800" b="1" dirty="0" smtClean="0">
                <a:effectLst/>
              </a:rPr>
              <a:t>,</a:t>
            </a:r>
          </a:p>
          <a:p>
            <a:pPr marL="457200" indent="-457200" algn="l" rtl="0">
              <a:spcBef>
                <a:spcPts val="600"/>
              </a:spcBef>
              <a:buClr>
                <a:srgbClr val="FF0000"/>
              </a:buClr>
              <a:buFont typeface="Wingdings" pitchFamily="2" charset="2"/>
              <a:buChar char="v"/>
            </a:pPr>
            <a:r>
              <a:rPr lang="en-US" sz="2800" b="1" dirty="0" smtClean="0">
                <a:effectLst/>
              </a:rPr>
              <a:t>Why </a:t>
            </a:r>
            <a:r>
              <a:rPr lang="en-US" sz="2800" b="1" dirty="0">
                <a:effectLst/>
              </a:rPr>
              <a:t>humans and not dogs, and on and on</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1806CAA8-387D-46E3-88F6-5FC2239445D4}"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16</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14348" y="1857364"/>
            <a:ext cx="7858180" cy="3781436"/>
          </a:xfrm>
        </p:spPr>
        <p:txBody>
          <a:bodyPr/>
          <a:lstStyle/>
          <a:p>
            <a:pPr algn="l" rtl="0"/>
            <a:r>
              <a:rPr lang="en-US" sz="3200" b="1" dirty="0">
                <a:solidFill>
                  <a:srgbClr val="12DE34"/>
                </a:solidFill>
              </a:rPr>
              <a:t>Some Basic Concepts</a:t>
            </a:r>
            <a:endParaRPr lang="en-US" sz="3200" dirty="0">
              <a:solidFill>
                <a:srgbClr val="12DE34"/>
              </a:solidFill>
            </a:endParaRPr>
          </a:p>
          <a:p>
            <a:pPr algn="l" rtl="0"/>
            <a:r>
              <a:rPr lang="en-US" sz="2800" b="1" dirty="0">
                <a:effectLst/>
              </a:rPr>
              <a:t>Let's take a look at some of the factors that might provide an explanation for some of these questions by using the plague and other disorders as models</a:t>
            </a:r>
          </a:p>
          <a:p>
            <a:pPr algn="l" rtl="0"/>
            <a:r>
              <a:rPr lang="en-US" sz="3200" b="1" i="1" dirty="0">
                <a:solidFill>
                  <a:srgbClr val="12DE34"/>
                </a:solidFill>
              </a:rPr>
              <a:t>Agent, Person, Place, and Time</a:t>
            </a:r>
            <a:r>
              <a:rPr lang="en-US" sz="2800" b="1" dirty="0" smtClean="0">
                <a:solidFill>
                  <a:srgbClr val="00B0F0"/>
                </a:solidFill>
              </a:rPr>
              <a:t>.</a:t>
            </a:r>
            <a:endParaRPr lang="ar-SA" sz="2800" dirty="0">
              <a:solidFill>
                <a:srgbClr val="00B0F0"/>
              </a:solidFill>
            </a:endParaRPr>
          </a:p>
        </p:txBody>
      </p:sp>
      <p:sp>
        <p:nvSpPr>
          <p:cNvPr id="4" name="Date Placeholder 3"/>
          <p:cNvSpPr>
            <a:spLocks noGrp="1"/>
          </p:cNvSpPr>
          <p:nvPr>
            <p:ph type="dt" sz="quarter" idx="2"/>
          </p:nvPr>
        </p:nvSpPr>
        <p:spPr/>
        <p:txBody>
          <a:bodyPr/>
          <a:lstStyle/>
          <a:p>
            <a:fld id="{23316D27-97B9-4CFC-B23A-BC475CA2D73A}"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17</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14348" y="1857364"/>
            <a:ext cx="7858180" cy="3781436"/>
          </a:xfrm>
        </p:spPr>
        <p:txBody>
          <a:bodyPr/>
          <a:lstStyle/>
          <a:p>
            <a:pPr algn="l" rtl="0"/>
            <a:r>
              <a:rPr lang="en-US" sz="3200" b="1" i="1" dirty="0" smtClean="0">
                <a:solidFill>
                  <a:srgbClr val="12DE34"/>
                </a:solidFill>
              </a:rPr>
              <a:t>Agent</a:t>
            </a:r>
            <a:r>
              <a:rPr lang="en-US" sz="3200" b="1" i="1" dirty="0">
                <a:solidFill>
                  <a:srgbClr val="12DE34"/>
                </a:solidFill>
              </a:rPr>
              <a:t>, </a:t>
            </a:r>
            <a:endParaRPr lang="en-US" sz="3200" b="1" i="1" dirty="0" smtClean="0">
              <a:solidFill>
                <a:srgbClr val="12DE34"/>
              </a:solidFill>
            </a:endParaRPr>
          </a:p>
          <a:p>
            <a:pPr algn="l" rtl="0"/>
            <a:r>
              <a:rPr lang="en-US" sz="2800" b="1" dirty="0">
                <a:effectLst/>
              </a:rPr>
              <a:t>It seems as if every time we open the newspaper, or watch TV we're greeted with news that something else is going to kill us. </a:t>
            </a:r>
          </a:p>
          <a:p>
            <a:pPr algn="l" rtl="0"/>
            <a:r>
              <a:rPr lang="en-US" sz="2800" b="1" dirty="0" smtClean="0">
                <a:effectLst/>
              </a:rPr>
              <a:t>There </a:t>
            </a:r>
            <a:r>
              <a:rPr lang="en-US" sz="2800" b="1" dirty="0">
                <a:effectLst/>
              </a:rPr>
              <a:t>are only certain things that are necessary etiologic factors for diseases- what epidemiologist call </a:t>
            </a:r>
            <a:r>
              <a:rPr lang="en-US" sz="2800" b="1" i="1" dirty="0">
                <a:solidFill>
                  <a:srgbClr val="12DE34"/>
                </a:solidFill>
              </a:rPr>
              <a:t>AGENT</a:t>
            </a:r>
            <a:r>
              <a:rPr lang="en-US" sz="2800" b="1" dirty="0" smtClean="0">
                <a:solidFill>
                  <a:srgbClr val="00B0F0"/>
                </a:solidFill>
              </a:rPr>
              <a:t>.</a:t>
            </a:r>
            <a:endParaRPr lang="ar-SA" sz="2800" dirty="0">
              <a:solidFill>
                <a:srgbClr val="00B0F0"/>
              </a:solidFill>
            </a:endParaRPr>
          </a:p>
        </p:txBody>
      </p:sp>
      <p:sp>
        <p:nvSpPr>
          <p:cNvPr id="4" name="Date Placeholder 3"/>
          <p:cNvSpPr>
            <a:spLocks noGrp="1"/>
          </p:cNvSpPr>
          <p:nvPr>
            <p:ph type="dt" sz="quarter" idx="2"/>
          </p:nvPr>
        </p:nvSpPr>
        <p:spPr/>
        <p:txBody>
          <a:bodyPr/>
          <a:lstStyle/>
          <a:p>
            <a:fld id="{5642657F-5E40-4DF7-A53A-3873382B117A}"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18</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14348" y="1857364"/>
            <a:ext cx="7858180" cy="3781436"/>
          </a:xfrm>
        </p:spPr>
        <p:txBody>
          <a:bodyPr/>
          <a:lstStyle/>
          <a:p>
            <a:pPr algn="l" rtl="0"/>
            <a:r>
              <a:rPr lang="en-US" sz="3200" b="1" i="1" dirty="0" smtClean="0">
                <a:solidFill>
                  <a:srgbClr val="12DE34"/>
                </a:solidFill>
              </a:rPr>
              <a:t>Agent</a:t>
            </a:r>
            <a:r>
              <a:rPr lang="en-US" sz="3200" b="1" i="1" dirty="0">
                <a:solidFill>
                  <a:srgbClr val="12DE34"/>
                </a:solidFill>
              </a:rPr>
              <a:t>, </a:t>
            </a:r>
            <a:endParaRPr lang="en-US" sz="3200" b="1" i="1" dirty="0" smtClean="0">
              <a:solidFill>
                <a:srgbClr val="12DE34"/>
              </a:solidFill>
            </a:endParaRPr>
          </a:p>
          <a:p>
            <a:pPr algn="l" rtl="0"/>
            <a:r>
              <a:rPr lang="en-US" sz="2800" b="1" dirty="0">
                <a:effectLst/>
              </a:rPr>
              <a:t>Lilienfeld groups agents into four categories:</a:t>
            </a:r>
          </a:p>
          <a:p>
            <a:pPr marL="514350" lvl="0" indent="-514350" algn="l" rtl="0">
              <a:buClr>
                <a:srgbClr val="FF0000"/>
              </a:buClr>
              <a:buFont typeface="+mj-lt"/>
              <a:buAutoNum type="arabicPeriod"/>
            </a:pPr>
            <a:r>
              <a:rPr lang="en-US" sz="2800" b="1" dirty="0">
                <a:effectLst/>
              </a:rPr>
              <a:t>Nutritive agents</a:t>
            </a:r>
          </a:p>
          <a:p>
            <a:pPr marL="514350" lvl="0" indent="-514350" algn="l" rtl="0">
              <a:buClr>
                <a:srgbClr val="FF0000"/>
              </a:buClr>
              <a:buFont typeface="+mj-lt"/>
              <a:buAutoNum type="arabicPeriod"/>
            </a:pPr>
            <a:r>
              <a:rPr lang="en-US" sz="2800" b="1" dirty="0">
                <a:effectLst/>
              </a:rPr>
              <a:t>Chemical agents</a:t>
            </a:r>
          </a:p>
          <a:p>
            <a:pPr marL="514350" lvl="0" indent="-514350" algn="l" rtl="0">
              <a:buClr>
                <a:srgbClr val="FF0000"/>
              </a:buClr>
              <a:buFont typeface="+mj-lt"/>
              <a:buAutoNum type="arabicPeriod"/>
            </a:pPr>
            <a:r>
              <a:rPr lang="en-US" sz="2800" b="1" dirty="0">
                <a:effectLst/>
              </a:rPr>
              <a:t>Physical agents</a:t>
            </a:r>
          </a:p>
          <a:p>
            <a:pPr marL="514350" indent="-514350" algn="l" rtl="0">
              <a:buClr>
                <a:srgbClr val="FF0000"/>
              </a:buClr>
              <a:buFont typeface="+mj-lt"/>
              <a:buAutoNum type="arabicPeriod"/>
            </a:pPr>
            <a:r>
              <a:rPr lang="en-US" sz="2800" b="1" dirty="0">
                <a:effectLst/>
              </a:rPr>
              <a:t>Infectious agents</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66946500-37AF-49D9-82B0-7C85B5E84146}"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19</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71636"/>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85786" y="2214554"/>
            <a:ext cx="7643866" cy="3424246"/>
          </a:xfrm>
        </p:spPr>
        <p:txBody>
          <a:bodyPr/>
          <a:lstStyle/>
          <a:p>
            <a:pPr algn="l" rtl="0"/>
            <a:r>
              <a:rPr lang="en-US" b="1" dirty="0">
                <a:solidFill>
                  <a:srgbClr val="12DE34"/>
                </a:solidFill>
                <a:effectLst/>
              </a:rPr>
              <a:t>A Little Bit of History</a:t>
            </a:r>
          </a:p>
          <a:p>
            <a:pPr algn="l"/>
            <a:r>
              <a:rPr lang="en-US" b="1" dirty="0">
                <a:effectLst/>
              </a:rPr>
              <a:t>Classical Epidemiology is concerned with description and hypothesis testing of groups of people.</a:t>
            </a:r>
            <a:endParaRPr lang="ar-SA" b="1" dirty="0">
              <a:effectLst/>
            </a:endParaRPr>
          </a:p>
        </p:txBody>
      </p:sp>
      <p:sp>
        <p:nvSpPr>
          <p:cNvPr id="4" name="Date Placeholder 3"/>
          <p:cNvSpPr>
            <a:spLocks noGrp="1"/>
          </p:cNvSpPr>
          <p:nvPr>
            <p:ph type="dt" sz="quarter" idx="2"/>
          </p:nvPr>
        </p:nvSpPr>
        <p:spPr/>
        <p:txBody>
          <a:bodyPr/>
          <a:lstStyle/>
          <a:p>
            <a:fld id="{DC473D48-09FF-4DCE-980B-D9BED12A9187}"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571472" y="1643050"/>
            <a:ext cx="8143932" cy="4306230"/>
          </a:xfrm>
        </p:spPr>
        <p:txBody>
          <a:bodyPr/>
          <a:lstStyle/>
          <a:p>
            <a:pPr marL="514350" lvl="0" indent="-514350" algn="l" rtl="0"/>
            <a:r>
              <a:rPr lang="en-US" sz="3200" b="1" dirty="0" smtClean="0">
                <a:solidFill>
                  <a:srgbClr val="12DE34"/>
                </a:solidFill>
              </a:rPr>
              <a:t>Nutritive </a:t>
            </a:r>
            <a:r>
              <a:rPr lang="en-US" sz="3200" b="1" dirty="0">
                <a:solidFill>
                  <a:srgbClr val="12DE34"/>
                </a:solidFill>
              </a:rPr>
              <a:t>agents</a:t>
            </a:r>
          </a:p>
          <a:p>
            <a:pPr algn="l" rtl="0"/>
            <a:r>
              <a:rPr lang="en-US" sz="2800" b="1" dirty="0">
                <a:effectLst/>
              </a:rPr>
              <a:t>Some nutritive agents can cause disease by an excess of them and others by deficiency.</a:t>
            </a:r>
          </a:p>
          <a:p>
            <a:pPr algn="l" rtl="0"/>
            <a:r>
              <a:rPr lang="en-US" sz="2800" b="1" dirty="0">
                <a:effectLst/>
              </a:rPr>
              <a:t>Too much cholesterol, for example may lead to coronary heart disease; too much salt may lead to hypertension; too much calcium may lead to kidney stones.</a:t>
            </a:r>
          </a:p>
          <a:p>
            <a:pPr algn="l" rtl="0"/>
            <a:r>
              <a:rPr lang="en-US" sz="2800" b="1" dirty="0">
                <a:effectLst/>
              </a:rPr>
              <a:t>On the other hand too little calcium can lead to osteoporosis</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9983E87F-3CB2-40AB-9C25-CC3084C67778}"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20</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928662" y="1643050"/>
            <a:ext cx="7786742" cy="3995750"/>
          </a:xfrm>
        </p:spPr>
        <p:txBody>
          <a:bodyPr/>
          <a:lstStyle/>
          <a:p>
            <a:pPr marL="514350" lvl="0" indent="-514350" algn="l" rtl="0"/>
            <a:r>
              <a:rPr lang="en-US" sz="3200" b="1" dirty="0" smtClean="0">
                <a:solidFill>
                  <a:srgbClr val="12DE34"/>
                </a:solidFill>
              </a:rPr>
              <a:t>Chemical</a:t>
            </a:r>
            <a:r>
              <a:rPr lang="en-US" sz="3200" b="1" i="1" dirty="0" smtClean="0">
                <a:solidFill>
                  <a:srgbClr val="12DE34"/>
                </a:solidFill>
              </a:rPr>
              <a:t> </a:t>
            </a:r>
            <a:r>
              <a:rPr lang="en-US" sz="3200" b="1" dirty="0">
                <a:solidFill>
                  <a:srgbClr val="12DE34"/>
                </a:solidFill>
              </a:rPr>
              <a:t>agents</a:t>
            </a:r>
          </a:p>
          <a:p>
            <a:pPr algn="l" rtl="0"/>
            <a:r>
              <a:rPr lang="en-US" sz="3200" b="1" dirty="0">
                <a:effectLst/>
              </a:rPr>
              <a:t>Chemical agents may consist of allergens, Example paint, cleaning agents, various food dyes; or poison, Example arsenic, carbon monoxide, overdose of tricyclic antidepressant</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1D6F5206-5754-4372-925B-BCCC9E06E20B}"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21</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755576" y="1988840"/>
            <a:ext cx="7704856" cy="3649960"/>
          </a:xfrm>
        </p:spPr>
        <p:txBody>
          <a:bodyPr/>
          <a:lstStyle/>
          <a:p>
            <a:pPr marL="514350" lvl="0" indent="-514350" algn="l" rtl="0"/>
            <a:r>
              <a:rPr lang="en-US" sz="3200" b="1" dirty="0" smtClean="0">
                <a:solidFill>
                  <a:srgbClr val="12DE34"/>
                </a:solidFill>
              </a:rPr>
              <a:t>Physical</a:t>
            </a:r>
            <a:r>
              <a:rPr lang="en-US" sz="3200" b="1" i="1" dirty="0" smtClean="0">
                <a:solidFill>
                  <a:srgbClr val="12DE34"/>
                </a:solidFill>
              </a:rPr>
              <a:t> </a:t>
            </a:r>
            <a:r>
              <a:rPr lang="en-US" sz="3200" b="1" dirty="0">
                <a:solidFill>
                  <a:srgbClr val="12DE34"/>
                </a:solidFill>
              </a:rPr>
              <a:t>agents</a:t>
            </a:r>
          </a:p>
          <a:p>
            <a:pPr algn="l" rtl="0"/>
            <a:r>
              <a:rPr lang="en-US" sz="3200" b="1" dirty="0">
                <a:effectLst/>
              </a:rPr>
              <a:t>Ionizing radiation or ultraviolet light would be considered among the physical agents that can lead to health problems</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B9DBC058-B507-4F6F-9F50-85AEDAFBA818}"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22</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928662" y="1643050"/>
            <a:ext cx="7786742" cy="3995750"/>
          </a:xfrm>
        </p:spPr>
        <p:txBody>
          <a:bodyPr/>
          <a:lstStyle/>
          <a:p>
            <a:pPr marL="514350" lvl="0" indent="-514350" algn="l" rtl="0"/>
            <a:r>
              <a:rPr lang="en-US" sz="3200" b="1" dirty="0" smtClean="0">
                <a:solidFill>
                  <a:srgbClr val="12DE34"/>
                </a:solidFill>
              </a:rPr>
              <a:t>Infectious</a:t>
            </a:r>
            <a:r>
              <a:rPr lang="en-US" sz="3200" b="1" i="1" dirty="0" smtClean="0">
                <a:solidFill>
                  <a:srgbClr val="12DE34"/>
                </a:solidFill>
              </a:rPr>
              <a:t> </a:t>
            </a:r>
            <a:r>
              <a:rPr lang="en-US" sz="3200" b="1" dirty="0">
                <a:solidFill>
                  <a:srgbClr val="12DE34"/>
                </a:solidFill>
              </a:rPr>
              <a:t>agents</a:t>
            </a:r>
          </a:p>
          <a:p>
            <a:pPr algn="l" rtl="0"/>
            <a:r>
              <a:rPr lang="en-US" sz="2800" b="1" dirty="0">
                <a:effectLst/>
              </a:rPr>
              <a:t>Perhaps the most well-known agents to health workers are infectious agents such as viruses (mumps, measles, Ebola virus and acquired immunodeficiency syndrome [AIDS]), bacteria (tuberculosis [TB], rheumatic fever, and syphilis), protozoa (malaria), or rickettsia (typhus, rocky mounting spotted fever)</a:t>
            </a:r>
            <a:r>
              <a:rPr lang="en-US" sz="2800" b="1" dirty="0" smtClean="0">
                <a:effectLst/>
              </a:rPr>
              <a:t>.</a:t>
            </a:r>
            <a:endParaRPr lang="ar-SA" sz="2800" dirty="0">
              <a:effectLst/>
            </a:endParaRPr>
          </a:p>
        </p:txBody>
      </p:sp>
      <p:sp>
        <p:nvSpPr>
          <p:cNvPr id="4" name="Date Placeholder 3"/>
          <p:cNvSpPr>
            <a:spLocks noGrp="1"/>
          </p:cNvSpPr>
          <p:nvPr>
            <p:ph type="dt" sz="quarter" idx="2"/>
          </p:nvPr>
        </p:nvSpPr>
        <p:spPr/>
        <p:txBody>
          <a:bodyPr/>
          <a:lstStyle/>
          <a:p>
            <a:fld id="{FE0E9616-8564-41C1-86C0-08524A3B885A}"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23</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xfrm>
            <a:off x="685800" y="609600"/>
            <a:ext cx="77724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dirty="0" smtClean="0">
                <a:latin typeface="Verdana" pitchFamily="34" charset="0"/>
                <a:cs typeface="Times New Roman" pitchFamily="18" charset="0"/>
              </a:rPr>
              <a:t/>
            </a:r>
            <a:br>
              <a:rPr lang="en-US" sz="4000" dirty="0" smtClean="0">
                <a:latin typeface="Verdana" pitchFamily="34" charset="0"/>
                <a:cs typeface="Times New Roman" pitchFamily="18" charset="0"/>
              </a:rPr>
            </a:br>
            <a:endParaRPr lang="en-US" sz="4000" dirty="0" smtClean="0">
              <a:latin typeface="Verdana" pitchFamily="34" charset="0"/>
              <a:cs typeface="Times New Roman" pitchFamily="18" charset="0"/>
            </a:endParaRPr>
          </a:p>
        </p:txBody>
      </p:sp>
      <p:sp>
        <p:nvSpPr>
          <p:cNvPr id="49155" name="Rectangle 3"/>
          <p:cNvSpPr>
            <a:spLocks noGrp="1" noChangeArrowheads="1"/>
          </p:cNvSpPr>
          <p:nvPr>
            <p:ph type="body" idx="1"/>
          </p:nvPr>
        </p:nvSpPr>
        <p:spPr bwMode="auto">
          <a:xfrm>
            <a:off x="683568" y="1844824"/>
            <a:ext cx="7772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l" rtl="0">
              <a:spcBef>
                <a:spcPts val="600"/>
              </a:spcBef>
              <a:buClr>
                <a:srgbClr val="1509FB"/>
              </a:buClr>
              <a:buNone/>
            </a:pPr>
            <a:r>
              <a:rPr lang="en-US" b="1" dirty="0">
                <a:solidFill>
                  <a:srgbClr val="12DE34"/>
                </a:solidFill>
                <a:latin typeface="Times New Roman" panose="02020603050405020304" pitchFamily="18" charset="0"/>
                <a:cs typeface="Times New Roman" panose="02020603050405020304" pitchFamily="18" charset="0"/>
              </a:rPr>
              <a:t>Agents</a:t>
            </a:r>
            <a:endParaRPr lang="en-US" altLang="en-US" b="1" dirty="0" smtClean="0">
              <a:solidFill>
                <a:srgbClr val="00B0F0"/>
              </a:solidFill>
              <a:latin typeface="Times New Roman" panose="02020603050405020304" pitchFamily="18" charset="0"/>
              <a:cs typeface="Times New Roman" panose="02020603050405020304" pitchFamily="18" charset="0"/>
            </a:endParaRP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Nutrients</a:t>
            </a:r>
            <a:endParaRPr lang="en-US" altLang="en-US" sz="2800" b="1" dirty="0" smtClean="0">
              <a:effectLst/>
              <a:latin typeface="Times New Roman" panose="02020603050405020304" pitchFamily="18" charset="0"/>
              <a:cs typeface="Times New Roman" panose="02020603050405020304" pitchFamily="18" charset="0"/>
            </a:endParaRP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Poisons </a:t>
            </a: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Allergens </a:t>
            </a: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Radiation </a:t>
            </a: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Physical trauma </a:t>
            </a: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Microbes </a:t>
            </a: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Psychological experiences </a:t>
            </a:r>
          </a:p>
        </p:txBody>
      </p:sp>
      <p:sp>
        <p:nvSpPr>
          <p:cNvPr id="2" name="Rectangle 1"/>
          <p:cNvSpPr/>
          <p:nvPr/>
        </p:nvSpPr>
        <p:spPr>
          <a:xfrm>
            <a:off x="2291649" y="548680"/>
            <a:ext cx="4572000" cy="830997"/>
          </a:xfrm>
          <a:prstGeom prst="rect">
            <a:avLst/>
          </a:prstGeom>
        </p:spPr>
        <p:txBody>
          <a:bodyPr>
            <a:spAutoFit/>
          </a:bodyPr>
          <a:lstStyle/>
          <a:p>
            <a:pPr algn="ctr"/>
            <a:r>
              <a:rPr lang="en-US" sz="2400" b="1" dirty="0">
                <a:solidFill>
                  <a:srgbClr val="FFFF00"/>
                </a:solidFill>
                <a:latin typeface="+mj-lt"/>
              </a:rPr>
              <a:t>CHAPTER TWO</a:t>
            </a:r>
            <a:br>
              <a:rPr lang="en-US" sz="2400" b="1" dirty="0">
                <a:solidFill>
                  <a:srgbClr val="FFFF00"/>
                </a:solidFill>
                <a:latin typeface="+mj-lt"/>
              </a:rPr>
            </a:br>
            <a:r>
              <a:rPr lang="en-US" sz="2400" b="1" dirty="0">
                <a:solidFill>
                  <a:srgbClr val="FFFF00"/>
                </a:solidFill>
                <a:latin typeface="+mj-lt"/>
              </a:rPr>
              <a:t>Classical Epidemiology</a:t>
            </a:r>
            <a:endParaRPr lang="en-US" sz="2400" dirty="0">
              <a:latin typeface="+mj-lt"/>
            </a:endParaRPr>
          </a:p>
        </p:txBody>
      </p:sp>
      <p:sp>
        <p:nvSpPr>
          <p:cNvPr id="3" name="Date Placeholder 2"/>
          <p:cNvSpPr>
            <a:spLocks noGrp="1"/>
          </p:cNvSpPr>
          <p:nvPr>
            <p:ph type="dt" sz="half" idx="10"/>
          </p:nvPr>
        </p:nvSpPr>
        <p:spPr/>
        <p:txBody>
          <a:bodyPr/>
          <a:lstStyle/>
          <a:p>
            <a:fld id="{E63775DA-2E6A-45D1-BDEC-69FC5EB42E7C}" type="datetime1">
              <a:rPr lang="ar-SA" smtClean="0"/>
              <a:t>21/04/1437</a:t>
            </a:fld>
            <a:endParaRPr lang="ar-SA"/>
          </a:p>
        </p:txBody>
      </p:sp>
      <p:sp>
        <p:nvSpPr>
          <p:cNvPr id="4" name="Footer Placeholder 3"/>
          <p:cNvSpPr>
            <a:spLocks noGrp="1"/>
          </p:cNvSpPr>
          <p:nvPr>
            <p:ph type="ftr" sz="quarter" idx="11"/>
          </p:nvPr>
        </p:nvSpPr>
        <p:spPr/>
        <p:txBody>
          <a:bodyPr/>
          <a:lstStyle/>
          <a:p>
            <a:r>
              <a:rPr lang="en-US" smtClean="0"/>
              <a:t>Dr. Mohammed Alnaif</a:t>
            </a:r>
            <a:endParaRPr lang="ar-SA"/>
          </a:p>
        </p:txBody>
      </p:sp>
      <p:sp>
        <p:nvSpPr>
          <p:cNvPr id="5" name="Slide Number Placeholder 4"/>
          <p:cNvSpPr>
            <a:spLocks noGrp="1"/>
          </p:cNvSpPr>
          <p:nvPr>
            <p:ph type="sldNum" sz="quarter" idx="12"/>
          </p:nvPr>
        </p:nvSpPr>
        <p:spPr/>
        <p:txBody>
          <a:bodyPr/>
          <a:lstStyle/>
          <a:p>
            <a:fld id="{FBEC526A-763C-4DA2-86EE-421317FA2A13}" type="slidenum">
              <a:rPr lang="ar-SA" smtClean="0"/>
              <a:pPr/>
              <a:t>24</a:t>
            </a:fld>
            <a:endParaRPr lang="ar-SA"/>
          </a:p>
        </p:txBody>
      </p:sp>
    </p:spTree>
    <p:extLst>
      <p:ext uri="{BB962C8B-B14F-4D97-AF65-F5344CB8AC3E}">
        <p14:creationId xmlns:p14="http://schemas.microsoft.com/office/powerpoint/2010/main" val="169920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1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1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1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91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915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915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91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1643050"/>
            <a:ext cx="8072494" cy="4234222"/>
          </a:xfrm>
        </p:spPr>
        <p:txBody>
          <a:bodyPr/>
          <a:lstStyle/>
          <a:p>
            <a:pPr algn="l" rtl="0"/>
            <a:r>
              <a:rPr lang="en-US" sz="3200" b="1" dirty="0">
                <a:solidFill>
                  <a:srgbClr val="12DE34"/>
                </a:solidFill>
              </a:rPr>
              <a:t>Person</a:t>
            </a:r>
            <a:endParaRPr lang="en-US" sz="3200" dirty="0">
              <a:solidFill>
                <a:srgbClr val="12DE34"/>
              </a:solidFill>
            </a:endParaRPr>
          </a:p>
          <a:p>
            <a:pPr algn="l" rtl="0"/>
            <a:r>
              <a:rPr lang="en-US" sz="3200" b="1" dirty="0">
                <a:effectLst/>
              </a:rPr>
              <a:t>Agents are necessary to cause disease but they are not sufficient. Not everyone who is stung by a bee develops an anaphylactic reaction, and two people could be enjoy the same meal in ALBataha but only one may spend the rest of the night in the emergency room</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ED03D204-153B-47B8-B1AE-D4605A11E8AC}"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25</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1643050"/>
            <a:ext cx="8072494" cy="4234222"/>
          </a:xfrm>
        </p:spPr>
        <p:txBody>
          <a:bodyPr/>
          <a:lstStyle/>
          <a:p>
            <a:pPr algn="l" rtl="0"/>
            <a:r>
              <a:rPr lang="en-US" sz="3200" b="1" dirty="0">
                <a:solidFill>
                  <a:srgbClr val="12DE34"/>
                </a:solidFill>
                <a:effectLst/>
                <a:latin typeface="Times New Roman" panose="02020603050405020304" pitchFamily="18" charset="0"/>
                <a:cs typeface="Times New Roman" panose="02020603050405020304" pitchFamily="18" charset="0"/>
              </a:rPr>
              <a:t>Person</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Age 							</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Socio-economic status 			</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Gender 						</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Ethnicity/Race 					</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Behavior</a:t>
            </a:r>
            <a:endParaRPr lang="ar-SA" sz="3200" b="1" dirty="0">
              <a:effectLst/>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2"/>
          </p:nvPr>
        </p:nvSpPr>
        <p:spPr/>
        <p:txBody>
          <a:bodyPr/>
          <a:lstStyle/>
          <a:p>
            <a:fld id="{8941D83F-3EEC-42A1-9A68-BB0A0A4E5189}"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26</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extLst>
      <p:ext uri="{BB962C8B-B14F-4D97-AF65-F5344CB8AC3E}">
        <p14:creationId xmlns:p14="http://schemas.microsoft.com/office/powerpoint/2010/main" val="279143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7889530" cy="3638560"/>
          </a:xfrm>
        </p:spPr>
        <p:txBody>
          <a:bodyPr/>
          <a:lstStyle/>
          <a:p>
            <a:pPr algn="l" rtl="0"/>
            <a:r>
              <a:rPr lang="en-US" sz="3200" b="1" i="1" dirty="0" smtClean="0">
                <a:solidFill>
                  <a:srgbClr val="12DE34"/>
                </a:solidFill>
                <a:effectLst/>
                <a:latin typeface="Times New Roman" panose="02020603050405020304" pitchFamily="18" charset="0"/>
                <a:cs typeface="Times New Roman" panose="02020603050405020304" pitchFamily="18" charset="0"/>
              </a:rPr>
              <a:t>person </a:t>
            </a:r>
            <a:r>
              <a:rPr lang="en-US" sz="3200" b="1" i="1" dirty="0">
                <a:solidFill>
                  <a:srgbClr val="12DE34"/>
                </a:solidFill>
                <a:effectLst/>
                <a:latin typeface="Times New Roman" panose="02020603050405020304" pitchFamily="18" charset="0"/>
                <a:cs typeface="Times New Roman" panose="02020603050405020304" pitchFamily="18" charset="0"/>
              </a:rPr>
              <a:t>or host </a:t>
            </a:r>
            <a:r>
              <a:rPr lang="en-US" sz="3200" b="1" i="1" dirty="0" smtClean="0">
                <a:solidFill>
                  <a:srgbClr val="12DE34"/>
                </a:solidFill>
                <a:effectLst/>
                <a:latin typeface="Times New Roman" panose="02020603050405020304" pitchFamily="18" charset="0"/>
                <a:cs typeface="Times New Roman" panose="02020603050405020304" pitchFamily="18" charset="0"/>
              </a:rPr>
              <a:t>factors</a:t>
            </a:r>
            <a:endParaRPr lang="en-US" sz="3200" b="1" dirty="0">
              <a:solidFill>
                <a:srgbClr val="12DE34"/>
              </a:solidFill>
              <a:effectLst/>
              <a:latin typeface="Times New Roman" panose="02020603050405020304" pitchFamily="18" charset="0"/>
              <a:cs typeface="Times New Roman" panose="02020603050405020304" pitchFamily="18" charset="0"/>
            </a:endParaRP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Genetic endowment	</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Immunologic state</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Age</a:t>
            </a:r>
          </a:p>
          <a:p>
            <a:pPr marL="457200" indent="-457200" algn="l" rtl="0">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Personal behavior</a:t>
            </a:r>
            <a:endParaRPr lang="ar-SA" sz="3200" b="1" dirty="0">
              <a:solidFill>
                <a:srgbClr val="12DE34"/>
              </a:solidFill>
              <a:effectLst/>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2"/>
          </p:nvPr>
        </p:nvSpPr>
        <p:spPr/>
        <p:txBody>
          <a:bodyPr/>
          <a:lstStyle/>
          <a:p>
            <a:fld id="{92A83DE9-4F4C-4BFE-8FF5-A1B727C498E4}"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27</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7889530" cy="3638560"/>
          </a:xfrm>
        </p:spPr>
        <p:txBody>
          <a:bodyPr/>
          <a:lstStyle/>
          <a:p>
            <a:pPr algn="l" rtl="0"/>
            <a:r>
              <a:rPr lang="en-US" sz="3200" b="1" dirty="0">
                <a:solidFill>
                  <a:srgbClr val="12DE34"/>
                </a:solidFill>
              </a:rPr>
              <a:t>Person</a:t>
            </a:r>
            <a:endParaRPr lang="en-US" sz="3200" dirty="0">
              <a:solidFill>
                <a:srgbClr val="12DE34"/>
              </a:solidFill>
            </a:endParaRPr>
          </a:p>
          <a:p>
            <a:pPr algn="l" rtl="0"/>
            <a:r>
              <a:rPr lang="en-US" sz="3200" b="1" dirty="0">
                <a:effectLst/>
              </a:rPr>
              <a:t>It is obvious that people differ in terms of their susceptibility or response to the agents; this is what we call </a:t>
            </a:r>
            <a:r>
              <a:rPr lang="en-US" sz="3200" b="1" i="1" dirty="0">
                <a:solidFill>
                  <a:srgbClr val="12DE34"/>
                </a:solidFill>
              </a:rPr>
              <a:t>person or host factors</a:t>
            </a:r>
            <a:r>
              <a:rPr lang="en-US" sz="3200" b="1" dirty="0" smtClean="0">
                <a:solidFill>
                  <a:srgbClr val="12DE34"/>
                </a:solidFill>
              </a:rPr>
              <a:t>.</a:t>
            </a:r>
            <a:endParaRPr lang="ar-SA" sz="3200" dirty="0">
              <a:solidFill>
                <a:srgbClr val="12DE34"/>
              </a:solidFill>
            </a:endParaRPr>
          </a:p>
        </p:txBody>
      </p:sp>
      <p:sp>
        <p:nvSpPr>
          <p:cNvPr id="4" name="Date Placeholder 3"/>
          <p:cNvSpPr>
            <a:spLocks noGrp="1"/>
          </p:cNvSpPr>
          <p:nvPr>
            <p:ph type="dt" sz="quarter" idx="2"/>
          </p:nvPr>
        </p:nvSpPr>
        <p:spPr/>
        <p:txBody>
          <a:bodyPr/>
          <a:lstStyle/>
          <a:p>
            <a:fld id="{92A83DE9-4F4C-4BFE-8FF5-A1B727C498E4}"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28</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extLst>
      <p:ext uri="{BB962C8B-B14F-4D97-AF65-F5344CB8AC3E}">
        <p14:creationId xmlns:p14="http://schemas.microsoft.com/office/powerpoint/2010/main" val="1728091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8072494" cy="3638560"/>
          </a:xfrm>
        </p:spPr>
        <p:txBody>
          <a:bodyPr/>
          <a:lstStyle/>
          <a:p>
            <a:pPr algn="l" rtl="0"/>
            <a:r>
              <a:rPr lang="en-US" sz="3200" b="1" dirty="0">
                <a:solidFill>
                  <a:srgbClr val="12DE34"/>
                </a:solidFill>
              </a:rPr>
              <a:t>Person</a:t>
            </a:r>
            <a:endParaRPr lang="en-US" sz="3200" dirty="0">
              <a:solidFill>
                <a:srgbClr val="12DE34"/>
              </a:solidFill>
            </a:endParaRPr>
          </a:p>
          <a:p>
            <a:pPr algn="l" rtl="0"/>
            <a:r>
              <a:rPr lang="en-US" sz="3200" b="1" dirty="0">
                <a:effectLst/>
              </a:rPr>
              <a:t>Year of birth is somewhat different from age although the two are obviously related; your year of birth will put you in a </a:t>
            </a:r>
            <a:r>
              <a:rPr lang="en-US" sz="3200" b="1" i="1" dirty="0">
                <a:solidFill>
                  <a:srgbClr val="12DE34"/>
                </a:solidFill>
                <a:effectLst/>
              </a:rPr>
              <a:t>birth cohort</a:t>
            </a:r>
            <a:r>
              <a:rPr lang="en-US" sz="3200" b="1" dirty="0">
                <a:effectLst/>
              </a:rPr>
              <a:t>. What you and your birth cohort experience is determined in part by when you were born</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5425649C-DC7E-4955-9A5D-5AD810BB11CC}"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29</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500034" y="1928802"/>
            <a:ext cx="8215370" cy="3709998"/>
          </a:xfrm>
        </p:spPr>
        <p:txBody>
          <a:bodyPr/>
          <a:lstStyle/>
          <a:p>
            <a:pPr algn="l" rtl="0"/>
            <a:r>
              <a:rPr lang="en-US" b="1" dirty="0">
                <a:solidFill>
                  <a:srgbClr val="12DE34"/>
                </a:solidFill>
                <a:effectLst/>
              </a:rPr>
              <a:t>A Little Bit of History</a:t>
            </a:r>
          </a:p>
          <a:p>
            <a:pPr algn="l" rtl="0"/>
            <a:r>
              <a:rPr lang="en-US" sz="2800" b="1" dirty="0">
                <a:effectLst/>
              </a:rPr>
              <a:t>John Graunt wrote </a:t>
            </a:r>
            <a:r>
              <a:rPr lang="en-US" sz="2800" b="1" i="1" dirty="0">
                <a:effectLst/>
              </a:rPr>
              <a:t>the </a:t>
            </a:r>
            <a:r>
              <a:rPr lang="en-US" sz="2800" b="1" i="1" dirty="0">
                <a:solidFill>
                  <a:srgbClr val="12DE34"/>
                </a:solidFill>
                <a:effectLst/>
              </a:rPr>
              <a:t>Bills of Mortality</a:t>
            </a:r>
            <a:r>
              <a:rPr lang="en-US" sz="2800" b="1" dirty="0">
                <a:solidFill>
                  <a:srgbClr val="12DE34"/>
                </a:solidFill>
                <a:effectLst/>
              </a:rPr>
              <a:t> </a:t>
            </a:r>
            <a:r>
              <a:rPr lang="en-US" sz="2800" b="1" dirty="0">
                <a:effectLst/>
              </a:rPr>
              <a:t>at the end of the seventeenth century.</a:t>
            </a:r>
          </a:p>
          <a:p>
            <a:pPr algn="l" rtl="0"/>
            <a:r>
              <a:rPr lang="en-US" sz="2800" b="1" dirty="0">
                <a:effectLst/>
              </a:rPr>
              <a:t>Based on the </a:t>
            </a:r>
            <a:r>
              <a:rPr lang="en-US" sz="2800" b="1" dirty="0">
                <a:solidFill>
                  <a:srgbClr val="12DE34"/>
                </a:solidFill>
                <a:effectLst/>
              </a:rPr>
              <a:t>Bills of Mortality </a:t>
            </a:r>
            <a:r>
              <a:rPr lang="en-US" sz="2800" b="1" dirty="0">
                <a:effectLst/>
              </a:rPr>
              <a:t>(what we would today call death records) he gathered from parishes in London and Hampshire, Graunt attempted to draw some conclusions about matters of life and death.</a:t>
            </a:r>
          </a:p>
          <a:p>
            <a:pPr algn="l"/>
            <a:r>
              <a:rPr lang="en-US" b="1" dirty="0" smtClean="0">
                <a:solidFill>
                  <a:srgbClr val="00B0F0"/>
                </a:solidFill>
                <a:effectLst/>
              </a:rPr>
              <a:t>.</a:t>
            </a:r>
            <a:endParaRPr lang="ar-SA" b="1" dirty="0">
              <a:solidFill>
                <a:srgbClr val="00B0F0"/>
              </a:solidFill>
              <a:effectLst/>
            </a:endParaRPr>
          </a:p>
        </p:txBody>
      </p:sp>
      <p:sp>
        <p:nvSpPr>
          <p:cNvPr id="4" name="Date Placeholder 3"/>
          <p:cNvSpPr>
            <a:spLocks noGrp="1"/>
          </p:cNvSpPr>
          <p:nvPr>
            <p:ph type="dt" sz="quarter" idx="2"/>
          </p:nvPr>
        </p:nvSpPr>
        <p:spPr/>
        <p:txBody>
          <a:bodyPr/>
          <a:lstStyle/>
          <a:p>
            <a:fld id="{4C278784-5976-4BB7-B1D1-46A654AF31D1}"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8072494" cy="3638560"/>
          </a:xfrm>
        </p:spPr>
        <p:txBody>
          <a:bodyPr/>
          <a:lstStyle/>
          <a:p>
            <a:pPr algn="l" rtl="0"/>
            <a:r>
              <a:rPr lang="en-US" sz="3200" b="1" dirty="0">
                <a:solidFill>
                  <a:srgbClr val="12DE34"/>
                </a:solidFill>
              </a:rPr>
              <a:t>Person</a:t>
            </a:r>
            <a:endParaRPr lang="en-US" sz="3200" dirty="0">
              <a:solidFill>
                <a:srgbClr val="12DE34"/>
              </a:solidFill>
            </a:endParaRPr>
          </a:p>
          <a:p>
            <a:pPr algn="l" rtl="0"/>
            <a:r>
              <a:rPr lang="en-US" sz="3200" b="1" dirty="0">
                <a:effectLst/>
              </a:rPr>
              <a:t>Other host factors are </a:t>
            </a:r>
            <a:r>
              <a:rPr lang="en-US" sz="3200" b="1" dirty="0">
                <a:solidFill>
                  <a:srgbClr val="12DE34"/>
                </a:solidFill>
                <a:effectLst/>
              </a:rPr>
              <a:t>modified or acquired with time</a:t>
            </a:r>
            <a:r>
              <a:rPr lang="en-US" sz="3200" b="1" dirty="0">
                <a:effectLst/>
              </a:rPr>
              <a:t>, such as age itself and immunologic experience, whether achieved naturally through prior exposure, or artificially through inoculation</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E981BA18-9BDA-4996-8B10-453C04D45A58}"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30</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8072494" cy="3638560"/>
          </a:xfrm>
        </p:spPr>
        <p:txBody>
          <a:bodyPr/>
          <a:lstStyle/>
          <a:p>
            <a:pPr algn="l" rtl="0"/>
            <a:r>
              <a:rPr lang="en-US" sz="3200" b="1" dirty="0">
                <a:solidFill>
                  <a:srgbClr val="12DE34"/>
                </a:solidFill>
                <a:effectLst/>
              </a:rPr>
              <a:t>Person</a:t>
            </a:r>
          </a:p>
          <a:p>
            <a:pPr algn="l" rtl="0"/>
            <a:r>
              <a:rPr lang="en-US" sz="3200" b="1" dirty="0">
                <a:effectLst/>
              </a:rPr>
              <a:t>A third class of person factors is more </a:t>
            </a:r>
            <a:r>
              <a:rPr lang="en-US" sz="3200" b="1" i="1" dirty="0">
                <a:solidFill>
                  <a:srgbClr val="12DE34"/>
                </a:solidFill>
                <a:effectLst/>
              </a:rPr>
              <a:t>transitory</a:t>
            </a:r>
            <a:r>
              <a:rPr lang="en-US" sz="3200" b="1" dirty="0">
                <a:effectLst/>
              </a:rPr>
              <a:t>, like time-limited comorbid conditions, fatigue, or nutritional status. Such factors affect the person ability to survive an illness</a:t>
            </a:r>
            <a:r>
              <a:rPr lang="en-US" sz="3200" b="1" dirty="0" smtClean="0">
                <a:effectLst/>
              </a:rPr>
              <a:t>.</a:t>
            </a:r>
            <a:endParaRPr lang="ar-SA" sz="3200" b="1" dirty="0">
              <a:effectLst/>
            </a:endParaRPr>
          </a:p>
        </p:txBody>
      </p:sp>
      <p:sp>
        <p:nvSpPr>
          <p:cNvPr id="4" name="Date Placeholder 3"/>
          <p:cNvSpPr>
            <a:spLocks noGrp="1"/>
          </p:cNvSpPr>
          <p:nvPr>
            <p:ph type="dt" sz="quarter" idx="2"/>
          </p:nvPr>
        </p:nvSpPr>
        <p:spPr/>
        <p:txBody>
          <a:bodyPr/>
          <a:lstStyle/>
          <a:p>
            <a:fld id="{84D0E829-568B-4D05-9581-4D17D18CF776}"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31</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8072494" cy="3638560"/>
          </a:xfrm>
        </p:spPr>
        <p:txBody>
          <a:bodyPr/>
          <a:lstStyle/>
          <a:p>
            <a:pPr algn="l" rtl="0"/>
            <a:r>
              <a:rPr lang="en-US" sz="3200" b="1" dirty="0">
                <a:solidFill>
                  <a:srgbClr val="12DE34"/>
                </a:solidFill>
              </a:rPr>
              <a:t>Person</a:t>
            </a:r>
            <a:endParaRPr lang="en-US" sz="3200" dirty="0">
              <a:solidFill>
                <a:srgbClr val="12DE34"/>
              </a:solidFill>
            </a:endParaRPr>
          </a:p>
          <a:p>
            <a:pPr algn="l" rtl="0"/>
            <a:r>
              <a:rPr lang="en-US" sz="3200" b="1" dirty="0">
                <a:effectLst/>
              </a:rPr>
              <a:t>Finally, some host factors depend on our </a:t>
            </a:r>
            <a:r>
              <a:rPr lang="en-US" sz="3200" b="1" i="1" dirty="0">
                <a:solidFill>
                  <a:srgbClr val="12DE34"/>
                </a:solidFill>
                <a:effectLst/>
              </a:rPr>
              <a:t>behavior</a:t>
            </a:r>
            <a:r>
              <a:rPr lang="en-US" sz="3200" b="1" dirty="0">
                <a:solidFill>
                  <a:srgbClr val="12DE34"/>
                </a:solidFill>
                <a:effectLst/>
              </a:rPr>
              <a:t> </a:t>
            </a:r>
            <a:r>
              <a:rPr lang="en-US" sz="3200" b="1" dirty="0">
                <a:effectLst/>
              </a:rPr>
              <a:t>– what we call </a:t>
            </a:r>
            <a:r>
              <a:rPr lang="en-US" sz="3200" b="1" i="1" dirty="0">
                <a:solidFill>
                  <a:srgbClr val="12DE34"/>
                </a:solidFill>
                <a:effectLst/>
              </a:rPr>
              <a:t>lifestyle</a:t>
            </a:r>
            <a:r>
              <a:rPr lang="en-US" sz="3200" b="1" dirty="0">
                <a:solidFill>
                  <a:srgbClr val="12DE34"/>
                </a:solidFill>
                <a:effectLst/>
              </a:rPr>
              <a:t> </a:t>
            </a:r>
            <a:r>
              <a:rPr lang="en-US" sz="3200" b="1" dirty="0">
                <a:effectLst/>
              </a:rPr>
              <a:t>whether we exercise, how we make use of health services, what we eat, and so on</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617A5134-235A-4EBA-99FE-A46AA0805A3F}"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32</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8072494" cy="3638560"/>
          </a:xfrm>
        </p:spPr>
        <p:txBody>
          <a:bodyPr/>
          <a:lstStyle/>
          <a:p>
            <a:pPr algn="l" rtl="0"/>
            <a:r>
              <a:rPr lang="en-US" sz="3200" b="1" dirty="0">
                <a:solidFill>
                  <a:srgbClr val="12DE34"/>
                </a:solidFill>
                <a:effectLst/>
                <a:latin typeface="Times New Roman" panose="02020603050405020304" pitchFamily="18" charset="0"/>
                <a:cs typeface="Times New Roman" panose="02020603050405020304" pitchFamily="18" charset="0"/>
              </a:rPr>
              <a:t>Place</a:t>
            </a:r>
          </a:p>
          <a:p>
            <a:pPr algn="l" rtl="0">
              <a:buClr>
                <a:schemeClr val="bg2"/>
              </a:buClr>
            </a:pPr>
            <a:r>
              <a:rPr lang="en-US" altLang="en-US" sz="3200" b="1" dirty="0">
                <a:latin typeface="Times New Roman" panose="02020603050405020304" pitchFamily="18" charset="0"/>
                <a:cs typeface="Times New Roman" panose="02020603050405020304" pitchFamily="18" charset="0"/>
              </a:rPr>
              <a:t>Geographically restricted or widespread (</a:t>
            </a:r>
            <a:r>
              <a:rPr lang="en-US" altLang="en-US" sz="3200" b="1" dirty="0">
                <a:solidFill>
                  <a:srgbClr val="12DE34"/>
                </a:solidFill>
                <a:latin typeface="Times New Roman" panose="02020603050405020304" pitchFamily="18" charset="0"/>
                <a:cs typeface="Times New Roman" panose="02020603050405020304" pitchFamily="18" charset="0"/>
              </a:rPr>
              <a:t>pandemic</a:t>
            </a:r>
            <a:r>
              <a:rPr lang="en-US" altLang="en-US" sz="3200" b="1" dirty="0">
                <a:latin typeface="Times New Roman" panose="02020603050405020304" pitchFamily="18" charset="0"/>
                <a:cs typeface="Times New Roman" panose="02020603050405020304" pitchFamily="18" charset="0"/>
              </a:rPr>
              <a:t>)?	</a:t>
            </a:r>
          </a:p>
          <a:p>
            <a:pPr algn="l" rtl="0">
              <a:buClr>
                <a:schemeClr val="bg2"/>
              </a:buClr>
            </a:pPr>
            <a:r>
              <a:rPr lang="en-US" altLang="en-US" sz="3200" b="1" dirty="0">
                <a:latin typeface="Times New Roman" panose="02020603050405020304" pitchFamily="18" charset="0"/>
                <a:cs typeface="Times New Roman" panose="02020603050405020304" pitchFamily="18" charset="0"/>
              </a:rPr>
              <a:t>Relation to water or food supply.	</a:t>
            </a:r>
          </a:p>
          <a:p>
            <a:pPr algn="l" rtl="0">
              <a:buClr>
                <a:schemeClr val="bg2"/>
              </a:buClr>
            </a:pPr>
            <a:r>
              <a:rPr lang="en-US" altLang="en-US" sz="3200" b="1" dirty="0">
                <a:latin typeface="Times New Roman" panose="02020603050405020304" pitchFamily="18" charset="0"/>
                <a:cs typeface="Times New Roman" panose="02020603050405020304" pitchFamily="18" charset="0"/>
              </a:rPr>
              <a:t>Multiple clusters or one?</a:t>
            </a:r>
            <a:r>
              <a:rPr lang="en-US" sz="3200" b="1" dirty="0" smtClean="0">
                <a:effectLst/>
                <a:latin typeface="Times New Roman" panose="02020603050405020304" pitchFamily="18" charset="0"/>
                <a:cs typeface="Times New Roman" panose="02020603050405020304" pitchFamily="18" charset="0"/>
              </a:rPr>
              <a:t>.</a:t>
            </a:r>
            <a:endParaRPr lang="ar-SA" sz="3200" b="1" dirty="0">
              <a:effectLst/>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2"/>
          </p:nvPr>
        </p:nvSpPr>
        <p:spPr/>
        <p:txBody>
          <a:bodyPr/>
          <a:lstStyle/>
          <a:p>
            <a:fld id="{81E53012-BB9A-424F-8A43-7FE7868DD35F}"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33</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000240"/>
            <a:ext cx="8072494" cy="3638560"/>
          </a:xfrm>
        </p:spPr>
        <p:txBody>
          <a:bodyPr/>
          <a:lstStyle/>
          <a:p>
            <a:pPr algn="l" rtl="0"/>
            <a:r>
              <a:rPr lang="en-US" sz="3200" b="1" dirty="0">
                <a:solidFill>
                  <a:srgbClr val="12DE34"/>
                </a:solidFill>
              </a:rPr>
              <a:t>Place</a:t>
            </a:r>
            <a:endParaRPr lang="en-US" sz="3200" dirty="0">
              <a:solidFill>
                <a:srgbClr val="12DE34"/>
              </a:solidFill>
            </a:endParaRPr>
          </a:p>
          <a:p>
            <a:pPr algn="l"/>
            <a:r>
              <a:rPr lang="en-US" sz="3200" b="1" dirty="0">
                <a:effectLst/>
              </a:rPr>
              <a:t>It is obvious that </a:t>
            </a:r>
            <a:r>
              <a:rPr lang="en-US" sz="3200" b="1" i="1" dirty="0">
                <a:solidFill>
                  <a:srgbClr val="12DE34"/>
                </a:solidFill>
                <a:effectLst/>
              </a:rPr>
              <a:t>place</a:t>
            </a:r>
            <a:r>
              <a:rPr lang="en-US" sz="3200" b="1" dirty="0">
                <a:effectLst/>
              </a:rPr>
              <a:t>, which is also referred to as </a:t>
            </a:r>
            <a:r>
              <a:rPr lang="en-US" sz="3200" b="1" i="1" dirty="0">
                <a:solidFill>
                  <a:srgbClr val="12DE34"/>
                </a:solidFill>
                <a:effectLst/>
              </a:rPr>
              <a:t>environment</a:t>
            </a:r>
            <a:r>
              <a:rPr lang="en-US" sz="3200" b="1" dirty="0">
                <a:effectLst/>
              </a:rPr>
              <a:t>, is rarely a direct factor in its own right. Rather, it reflects a host of other factors that are distributed geographically</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0D9E60D3-B3B9-4D60-8998-30E2325BDFB9}"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34</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extLst>
      <p:ext uri="{BB962C8B-B14F-4D97-AF65-F5344CB8AC3E}">
        <p14:creationId xmlns:p14="http://schemas.microsoft.com/office/powerpoint/2010/main" val="1431719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bwMode="auto">
          <a:xfrm>
            <a:off x="685800" y="1700808"/>
            <a:ext cx="7772400" cy="43951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l" rtl="0">
              <a:spcBef>
                <a:spcPts val="600"/>
              </a:spcBef>
              <a:buClr>
                <a:srgbClr val="FF0000"/>
              </a:buClr>
              <a:buNone/>
            </a:pPr>
            <a:r>
              <a:rPr lang="en-US" sz="2800" b="1" dirty="0">
                <a:solidFill>
                  <a:srgbClr val="12DE34"/>
                </a:solidFill>
                <a:latin typeface="Times New Roman" panose="02020603050405020304" pitchFamily="18" charset="0"/>
                <a:cs typeface="Times New Roman" panose="02020603050405020304" pitchFamily="18" charset="0"/>
              </a:rPr>
              <a:t>Environment</a:t>
            </a:r>
            <a:endParaRPr lang="en-US" altLang="en-US" sz="2800" b="1" dirty="0" smtClean="0">
              <a:effectLst/>
              <a:latin typeface="Times New Roman" panose="02020603050405020304" pitchFamily="18" charset="0"/>
              <a:cs typeface="Times New Roman" panose="02020603050405020304" pitchFamily="18" charset="0"/>
            </a:endParaRP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Crowding</a:t>
            </a:r>
            <a:r>
              <a:rPr lang="en-US" altLang="en-US" sz="2800" b="1" dirty="0" smtClean="0">
                <a:effectLst/>
                <a:latin typeface="Times New Roman" panose="02020603050405020304" pitchFamily="18" charset="0"/>
                <a:cs typeface="Times New Roman" panose="02020603050405020304" pitchFamily="18" charset="0"/>
              </a:rPr>
              <a:t>						</a:t>
            </a: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effectLst/>
                <a:latin typeface="Times New Roman" panose="02020603050405020304" pitchFamily="18" charset="0"/>
                <a:cs typeface="Times New Roman" panose="02020603050405020304" pitchFamily="18" charset="0"/>
              </a:rPr>
              <a:t>Atmosphere</a:t>
            </a:r>
          </a:p>
          <a:p>
            <a:pPr marL="457200" indent="-457200" algn="l" rtl="0" eaLnBrk="1" hangingPunct="1">
              <a:spcBef>
                <a:spcPts val="600"/>
              </a:spcBef>
              <a:buClr>
                <a:srgbClr val="FF0000"/>
              </a:buClr>
              <a:buFont typeface="Wingdings" panose="05000000000000000000" pitchFamily="2" charset="2"/>
              <a:buChar char="v"/>
            </a:pPr>
            <a:r>
              <a:rPr lang="en-US" altLang="en-US" sz="2800" b="1" dirty="0" smtClean="0">
                <a:solidFill>
                  <a:srgbClr val="12DE34"/>
                </a:solidFill>
                <a:effectLst/>
                <a:latin typeface="Times New Roman" panose="02020603050405020304" pitchFamily="18" charset="0"/>
                <a:cs typeface="Times New Roman" panose="02020603050405020304" pitchFamily="18" charset="0"/>
              </a:rPr>
              <a:t>Modes of communication </a:t>
            </a:r>
            <a:r>
              <a:rPr lang="en-US" altLang="en-US" sz="2800" b="1" dirty="0" smtClean="0">
                <a:effectLst/>
                <a:latin typeface="Times New Roman" panose="02020603050405020304" pitchFamily="18" charset="0"/>
                <a:cs typeface="Times New Roman" panose="02020603050405020304" pitchFamily="18" charset="0"/>
              </a:rPr>
              <a:t>– phenomena in the environment that </a:t>
            </a:r>
            <a:r>
              <a:rPr lang="en-US" altLang="en-US" sz="2800" b="1" i="1" dirty="0" smtClean="0">
                <a:effectLst/>
                <a:latin typeface="Times New Roman" panose="02020603050405020304" pitchFamily="18" charset="0"/>
                <a:cs typeface="Times New Roman" panose="02020603050405020304" pitchFamily="18" charset="0"/>
              </a:rPr>
              <a:t>bring host and agent together</a:t>
            </a:r>
            <a:r>
              <a:rPr lang="en-US" altLang="en-US" sz="2800" b="1" dirty="0" smtClean="0">
                <a:effectLst/>
                <a:latin typeface="Times New Roman" panose="02020603050405020304" pitchFamily="18" charset="0"/>
                <a:cs typeface="Times New Roman" panose="02020603050405020304" pitchFamily="18" charset="0"/>
              </a:rPr>
              <a:t>, such as:</a:t>
            </a:r>
          </a:p>
          <a:p>
            <a:pPr lvl="1" algn="l" rtl="0" eaLnBrk="1" hangingPunct="1">
              <a:buClr>
                <a:srgbClr val="FF0000"/>
              </a:buClr>
              <a:buSzPct val="80000"/>
              <a:buFont typeface="Wingdings" panose="05000000000000000000" pitchFamily="2" charset="2"/>
              <a:buChar char="v"/>
            </a:pPr>
            <a:r>
              <a:rPr lang="en-US" altLang="en-US" sz="2400" b="1" dirty="0" smtClean="0">
                <a:effectLst/>
                <a:latin typeface="Times New Roman" panose="02020603050405020304" pitchFamily="18" charset="0"/>
                <a:cs typeface="Times New Roman" panose="02020603050405020304" pitchFamily="18" charset="0"/>
              </a:rPr>
              <a:t>Vector</a:t>
            </a:r>
          </a:p>
          <a:p>
            <a:pPr lvl="1" algn="l" rtl="0" eaLnBrk="1" hangingPunct="1">
              <a:buClr>
                <a:srgbClr val="FF0000"/>
              </a:buClr>
              <a:buSzPct val="80000"/>
              <a:buFont typeface="Wingdings" panose="05000000000000000000" pitchFamily="2" charset="2"/>
              <a:buChar char="v"/>
            </a:pPr>
            <a:r>
              <a:rPr lang="en-US" altLang="en-US" sz="2400" b="1" dirty="0" smtClean="0">
                <a:effectLst/>
                <a:latin typeface="Times New Roman" panose="02020603050405020304" pitchFamily="18" charset="0"/>
                <a:cs typeface="Times New Roman" panose="02020603050405020304" pitchFamily="18" charset="0"/>
              </a:rPr>
              <a:t>Vehicle</a:t>
            </a:r>
          </a:p>
          <a:p>
            <a:pPr lvl="1" algn="l" rtl="0" eaLnBrk="1" hangingPunct="1">
              <a:buClr>
                <a:srgbClr val="FF0000"/>
              </a:buClr>
              <a:buSzPct val="80000"/>
              <a:buFont typeface="Wingdings" panose="05000000000000000000" pitchFamily="2" charset="2"/>
              <a:buChar char="v"/>
            </a:pPr>
            <a:r>
              <a:rPr lang="en-US" altLang="en-US" sz="2400" b="1" dirty="0" smtClean="0">
                <a:effectLst/>
                <a:latin typeface="Times New Roman" panose="02020603050405020304" pitchFamily="18" charset="0"/>
                <a:cs typeface="Times New Roman" panose="02020603050405020304" pitchFamily="18" charset="0"/>
              </a:rPr>
              <a:t>Reservoir</a:t>
            </a:r>
          </a:p>
          <a:p>
            <a:pPr lvl="1" algn="l" rtl="0" eaLnBrk="1" hangingPunct="1">
              <a:buClr>
                <a:schemeClr val="bg2"/>
              </a:buClr>
            </a:pPr>
            <a:endParaRPr lang="en-US" altLang="en-US" sz="2400" b="1" dirty="0" smtClean="0">
              <a:effectLst/>
              <a:latin typeface="Times New Roman" panose="02020603050405020304" pitchFamily="18" charset="0"/>
              <a:cs typeface="Times New Roman" panose="02020603050405020304" pitchFamily="18" charset="0"/>
            </a:endParaRPr>
          </a:p>
          <a:p>
            <a:pPr algn="l" rtl="0" eaLnBrk="1" hangingPunct="1">
              <a:buClr>
                <a:schemeClr val="bg2"/>
              </a:buClr>
              <a:buFont typeface="Wingdings" pitchFamily="2" charset="2"/>
              <a:buNone/>
            </a:pPr>
            <a:endParaRPr lang="en-US" altLang="en-US" sz="2800" b="1" dirty="0" smtClean="0">
              <a:effectLst/>
              <a:latin typeface="Times New Roman" panose="02020603050405020304" pitchFamily="18" charset="0"/>
              <a:cs typeface="Times New Roman" panose="02020603050405020304" pitchFamily="18" charset="0"/>
            </a:endParaRPr>
          </a:p>
        </p:txBody>
      </p:sp>
      <p:sp>
        <p:nvSpPr>
          <p:cNvPr id="6" name="Title 1"/>
          <p:cNvSpPr>
            <a:spLocks noGrp="1"/>
          </p:cNvSpPr>
          <p:nvPr>
            <p:ph type="title"/>
          </p:nvPr>
        </p:nvSpPr>
        <p:spPr>
          <a:xfrm>
            <a:off x="755576" y="332656"/>
            <a:ext cx="7772400" cy="1143000"/>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2" name="Date Placeholder 1"/>
          <p:cNvSpPr>
            <a:spLocks noGrp="1"/>
          </p:cNvSpPr>
          <p:nvPr>
            <p:ph type="dt" sz="half" idx="10"/>
          </p:nvPr>
        </p:nvSpPr>
        <p:spPr/>
        <p:txBody>
          <a:bodyPr/>
          <a:lstStyle/>
          <a:p>
            <a:fld id="{CC73D39F-0E72-41A8-98A8-22ADD554CB59}" type="datetime1">
              <a:rPr lang="ar-SA" smtClean="0"/>
              <a:t>21/04/1437</a:t>
            </a:fld>
            <a:endParaRPr lang="ar-SA"/>
          </a:p>
        </p:txBody>
      </p:sp>
      <p:sp>
        <p:nvSpPr>
          <p:cNvPr id="3" name="Footer Placeholder 2"/>
          <p:cNvSpPr>
            <a:spLocks noGrp="1"/>
          </p:cNvSpPr>
          <p:nvPr>
            <p:ph type="ftr" sz="quarter" idx="11"/>
          </p:nvPr>
        </p:nvSpPr>
        <p:spPr/>
        <p:txBody>
          <a:bodyPr/>
          <a:lstStyle/>
          <a:p>
            <a:r>
              <a:rPr lang="en-US" smtClean="0"/>
              <a:t>Dr. Mohammed Alnaif</a:t>
            </a:r>
            <a:endParaRPr lang="ar-SA"/>
          </a:p>
        </p:txBody>
      </p:sp>
      <p:sp>
        <p:nvSpPr>
          <p:cNvPr id="7" name="Slide Number Placeholder 6"/>
          <p:cNvSpPr>
            <a:spLocks noGrp="1"/>
          </p:cNvSpPr>
          <p:nvPr>
            <p:ph type="sldNum" sz="quarter" idx="12"/>
          </p:nvPr>
        </p:nvSpPr>
        <p:spPr/>
        <p:txBody>
          <a:bodyPr/>
          <a:lstStyle/>
          <a:p>
            <a:fld id="{FBEC526A-763C-4DA2-86EE-421317FA2A13}" type="slidenum">
              <a:rPr lang="ar-SA" smtClean="0"/>
              <a:pPr/>
              <a:t>35</a:t>
            </a:fld>
            <a:endParaRPr lang="ar-SA"/>
          </a:p>
        </p:txBody>
      </p:sp>
    </p:spTree>
    <p:extLst>
      <p:ext uri="{BB962C8B-B14F-4D97-AF65-F5344CB8AC3E}">
        <p14:creationId xmlns:p14="http://schemas.microsoft.com/office/powerpoint/2010/main" val="166971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0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120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120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512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1643050"/>
            <a:ext cx="8072494" cy="3995750"/>
          </a:xfrm>
        </p:spPr>
        <p:txBody>
          <a:bodyPr/>
          <a:lstStyle/>
          <a:p>
            <a:pPr algn="l" rtl="0"/>
            <a:r>
              <a:rPr lang="en-US" sz="3200" b="1" dirty="0">
                <a:solidFill>
                  <a:srgbClr val="12DE34"/>
                </a:solidFill>
              </a:rPr>
              <a:t>Place</a:t>
            </a:r>
            <a:endParaRPr lang="en-US" sz="3200" dirty="0">
              <a:solidFill>
                <a:srgbClr val="12DE34"/>
              </a:solidFill>
            </a:endParaRPr>
          </a:p>
          <a:p>
            <a:pPr algn="l" rtl="0"/>
            <a:r>
              <a:rPr lang="en-US" sz="3200" b="1" dirty="0">
                <a:effectLst/>
              </a:rPr>
              <a:t>These factors include</a:t>
            </a:r>
          </a:p>
          <a:p>
            <a:pPr lvl="0" algn="l" rtl="0"/>
            <a:r>
              <a:rPr lang="en-US" sz="3200" b="1" dirty="0" smtClean="0">
                <a:effectLst/>
              </a:rPr>
              <a:t>(1) Climate (2) Diet (3) Cultural </a:t>
            </a:r>
            <a:r>
              <a:rPr lang="en-US" sz="3200" b="1" dirty="0">
                <a:effectLst/>
              </a:rPr>
              <a:t>practices</a:t>
            </a:r>
          </a:p>
          <a:p>
            <a:pPr lvl="0" algn="l" rtl="0"/>
            <a:r>
              <a:rPr lang="en-US" sz="3200" b="1" dirty="0" smtClean="0">
                <a:effectLst/>
              </a:rPr>
              <a:t>(4) Methods </a:t>
            </a:r>
            <a:r>
              <a:rPr lang="en-US" sz="3200" b="1" dirty="0">
                <a:effectLst/>
              </a:rPr>
              <a:t>of food preparation and storage</a:t>
            </a:r>
          </a:p>
          <a:p>
            <a:pPr lvl="0" algn="l" rtl="0"/>
            <a:r>
              <a:rPr lang="en-US" sz="3200" b="1" dirty="0" smtClean="0">
                <a:effectLst/>
              </a:rPr>
              <a:t>(5) Population density (6) Exposure </a:t>
            </a:r>
            <a:r>
              <a:rPr lang="en-US" sz="3200" b="1" dirty="0">
                <a:effectLst/>
              </a:rPr>
              <a:t>to </a:t>
            </a:r>
            <a:r>
              <a:rPr lang="en-US" sz="3200" b="1" dirty="0" smtClean="0">
                <a:effectLst/>
              </a:rPr>
              <a:t>pollutants (7) The </a:t>
            </a:r>
            <a:r>
              <a:rPr lang="en-US" sz="3200" b="1" dirty="0">
                <a:effectLst/>
              </a:rPr>
              <a:t>presence of arthropods that carry disease</a:t>
            </a:r>
            <a:r>
              <a:rPr lang="en-US" sz="3200" b="1" dirty="0" smtClean="0">
                <a:effectLst/>
              </a:rPr>
              <a:t>.</a:t>
            </a:r>
            <a:endParaRPr lang="ar-SA" sz="3200" b="1" dirty="0">
              <a:effectLst/>
            </a:endParaRPr>
          </a:p>
        </p:txBody>
      </p:sp>
      <p:sp>
        <p:nvSpPr>
          <p:cNvPr id="4" name="Date Placeholder 3"/>
          <p:cNvSpPr>
            <a:spLocks noGrp="1"/>
          </p:cNvSpPr>
          <p:nvPr>
            <p:ph type="dt" sz="quarter" idx="2"/>
          </p:nvPr>
        </p:nvSpPr>
        <p:spPr/>
        <p:txBody>
          <a:bodyPr/>
          <a:lstStyle/>
          <a:p>
            <a:fld id="{0392AC95-9ADA-4567-9111-B02CB1A7FA0B}"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36</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1714488"/>
            <a:ext cx="8072494" cy="3924312"/>
          </a:xfrm>
        </p:spPr>
        <p:txBody>
          <a:bodyPr/>
          <a:lstStyle/>
          <a:p>
            <a:pPr algn="l" rtl="0"/>
            <a:r>
              <a:rPr lang="en-US" sz="3200" b="1" dirty="0">
                <a:solidFill>
                  <a:srgbClr val="12DE34"/>
                </a:solidFill>
              </a:rPr>
              <a:t>Place</a:t>
            </a:r>
            <a:endParaRPr lang="en-US" sz="3200" dirty="0">
              <a:solidFill>
                <a:srgbClr val="12DE34"/>
              </a:solidFill>
            </a:endParaRPr>
          </a:p>
          <a:p>
            <a:pPr algn="l" rtl="0"/>
            <a:r>
              <a:rPr lang="en-US" sz="3200" b="1" dirty="0">
                <a:effectLst/>
              </a:rPr>
              <a:t>The challenge to epidemiologist is, once having found differences in the prevalence of some disorder from one place to another, to discover what it is about the environment that gives rise to these variations</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97CA3A26-5833-4731-876F-EB506F4F4457}"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37</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1714488"/>
            <a:ext cx="8072494" cy="3924312"/>
          </a:xfrm>
        </p:spPr>
        <p:txBody>
          <a:bodyPr/>
          <a:lstStyle/>
          <a:p>
            <a:pPr algn="l" rtl="0"/>
            <a:r>
              <a:rPr lang="en-US" sz="3200" b="1" dirty="0">
                <a:solidFill>
                  <a:srgbClr val="12DE34"/>
                </a:solidFill>
              </a:rPr>
              <a:t>Time</a:t>
            </a:r>
            <a:endParaRPr lang="en-US" sz="3200" dirty="0">
              <a:solidFill>
                <a:srgbClr val="12DE34"/>
              </a:solidFill>
            </a:endParaRPr>
          </a:p>
          <a:p>
            <a:pPr marL="457200" indent="-457200" algn="l" rtl="0">
              <a:lnSpc>
                <a:spcPct val="90000"/>
              </a:lnSpc>
              <a:spcBef>
                <a:spcPts val="600"/>
              </a:spcBef>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Changing or </a:t>
            </a:r>
            <a:r>
              <a:rPr lang="en-US" altLang="en-US" sz="3200" b="1" dirty="0" smtClean="0">
                <a:effectLst/>
                <a:latin typeface="Times New Roman" panose="02020603050405020304" pitchFamily="18" charset="0"/>
                <a:cs typeface="Times New Roman" panose="02020603050405020304" pitchFamily="18" charset="0"/>
              </a:rPr>
              <a:t>stable?</a:t>
            </a:r>
          </a:p>
          <a:p>
            <a:pPr marL="457200" indent="-457200" algn="l" rtl="0">
              <a:lnSpc>
                <a:spcPct val="90000"/>
              </a:lnSpc>
              <a:spcBef>
                <a:spcPts val="600"/>
              </a:spcBef>
              <a:buClr>
                <a:srgbClr val="FF0000"/>
              </a:buClr>
              <a:buFont typeface="Wingdings" panose="05000000000000000000" pitchFamily="2" charset="2"/>
              <a:buChar char="v"/>
            </a:pPr>
            <a:r>
              <a:rPr lang="en-US" altLang="en-US" sz="3200" b="1" dirty="0" smtClean="0">
                <a:effectLst/>
                <a:latin typeface="Times New Roman" panose="02020603050405020304" pitchFamily="18" charset="0"/>
                <a:cs typeface="Times New Roman" panose="02020603050405020304" pitchFamily="18" charset="0"/>
              </a:rPr>
              <a:t>Seasonal </a:t>
            </a:r>
            <a:r>
              <a:rPr lang="en-US" altLang="en-US" sz="3200" b="1" dirty="0">
                <a:effectLst/>
                <a:latin typeface="Times New Roman" panose="02020603050405020304" pitchFamily="18" charset="0"/>
                <a:cs typeface="Times New Roman" panose="02020603050405020304" pitchFamily="18" charset="0"/>
              </a:rPr>
              <a:t>variation</a:t>
            </a:r>
            <a:r>
              <a:rPr lang="en-US" altLang="en-US" sz="3200" b="1" dirty="0" smtClean="0">
                <a:effectLst/>
                <a:latin typeface="Times New Roman" panose="02020603050405020304" pitchFamily="18" charset="0"/>
                <a:cs typeface="Times New Roman" panose="02020603050405020304" pitchFamily="18" charset="0"/>
              </a:rPr>
              <a:t>.</a:t>
            </a:r>
            <a:endParaRPr lang="en-US" altLang="en-US" sz="3200" b="1" dirty="0">
              <a:effectLst/>
              <a:latin typeface="Times New Roman" panose="02020603050405020304" pitchFamily="18" charset="0"/>
              <a:cs typeface="Times New Roman" panose="02020603050405020304" pitchFamily="18" charset="0"/>
            </a:endParaRPr>
          </a:p>
          <a:p>
            <a:pPr marL="457200" indent="-457200" algn="l" rtl="0">
              <a:lnSpc>
                <a:spcPct val="90000"/>
              </a:lnSpc>
              <a:spcBef>
                <a:spcPts val="600"/>
              </a:spcBef>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Clustered (</a:t>
            </a:r>
            <a:r>
              <a:rPr lang="en-US" altLang="en-US" sz="3200" b="1" dirty="0">
                <a:solidFill>
                  <a:srgbClr val="12DE34"/>
                </a:solidFill>
                <a:effectLst/>
                <a:latin typeface="Times New Roman" panose="02020603050405020304" pitchFamily="18" charset="0"/>
                <a:cs typeface="Times New Roman" panose="02020603050405020304" pitchFamily="18" charset="0"/>
              </a:rPr>
              <a:t>epidemic</a:t>
            </a:r>
            <a:r>
              <a:rPr lang="en-US" altLang="en-US" sz="3200" b="1" dirty="0">
                <a:effectLst/>
                <a:latin typeface="Times New Roman" panose="02020603050405020304" pitchFamily="18" charset="0"/>
                <a:cs typeface="Times New Roman" panose="02020603050405020304" pitchFamily="18" charset="0"/>
              </a:rPr>
              <a:t>) </a:t>
            </a:r>
            <a:r>
              <a:rPr lang="en-US" altLang="en-US" sz="3200" b="1" dirty="0" smtClean="0">
                <a:effectLst/>
                <a:latin typeface="Times New Roman" panose="02020603050405020304" pitchFamily="18" charset="0"/>
                <a:cs typeface="Times New Roman" panose="02020603050405020304" pitchFamily="18" charset="0"/>
              </a:rPr>
              <a:t>or evenly distributed </a:t>
            </a:r>
            <a:r>
              <a:rPr lang="en-US" altLang="en-US" sz="3200" b="1" dirty="0">
                <a:effectLst/>
                <a:latin typeface="Times New Roman" panose="02020603050405020304" pitchFamily="18" charset="0"/>
                <a:cs typeface="Times New Roman" panose="02020603050405020304" pitchFamily="18" charset="0"/>
              </a:rPr>
              <a:t>(</a:t>
            </a:r>
            <a:r>
              <a:rPr lang="en-US" altLang="en-US" sz="3200" b="1" dirty="0">
                <a:solidFill>
                  <a:srgbClr val="12DE34"/>
                </a:solidFill>
                <a:effectLst/>
                <a:latin typeface="Times New Roman" panose="02020603050405020304" pitchFamily="18" charset="0"/>
                <a:cs typeface="Times New Roman" panose="02020603050405020304" pitchFamily="18" charset="0"/>
              </a:rPr>
              <a:t>endemic</a:t>
            </a:r>
            <a:r>
              <a:rPr lang="en-US" altLang="en-US" sz="3200" b="1" dirty="0" smtClean="0">
                <a:effectLst/>
                <a:latin typeface="Times New Roman" panose="02020603050405020304" pitchFamily="18" charset="0"/>
                <a:cs typeface="Times New Roman" panose="02020603050405020304" pitchFamily="18" charset="0"/>
              </a:rPr>
              <a:t>)? </a:t>
            </a:r>
            <a:r>
              <a:rPr lang="en-US" altLang="en-US" sz="3200" b="1" dirty="0">
                <a:effectLst/>
                <a:latin typeface="Times New Roman" panose="02020603050405020304" pitchFamily="18" charset="0"/>
                <a:cs typeface="Times New Roman" panose="02020603050405020304" pitchFamily="18" charset="0"/>
              </a:rPr>
              <a:t>			</a:t>
            </a:r>
          </a:p>
          <a:p>
            <a:pPr marL="457200" indent="-457200" algn="l" rtl="0">
              <a:lnSpc>
                <a:spcPct val="90000"/>
              </a:lnSpc>
              <a:spcBef>
                <a:spcPts val="600"/>
              </a:spcBef>
              <a:buClr>
                <a:srgbClr val="FF0000"/>
              </a:buClr>
              <a:buFont typeface="Wingdings" panose="05000000000000000000" pitchFamily="2" charset="2"/>
              <a:buChar char="v"/>
            </a:pPr>
            <a:r>
              <a:rPr lang="en-US" altLang="en-US" sz="3200" b="1" dirty="0">
                <a:effectLst/>
                <a:latin typeface="Times New Roman" panose="02020603050405020304" pitchFamily="18" charset="0"/>
                <a:cs typeface="Times New Roman" panose="02020603050405020304" pitchFamily="18" charset="0"/>
              </a:rPr>
              <a:t>Point source or propagated.</a:t>
            </a:r>
          </a:p>
          <a:p>
            <a:pPr algn="l" rtl="0"/>
            <a:endParaRPr lang="ar-SA" sz="3200" dirty="0">
              <a:effectLst/>
            </a:endParaRPr>
          </a:p>
        </p:txBody>
      </p:sp>
      <p:sp>
        <p:nvSpPr>
          <p:cNvPr id="4" name="Date Placeholder 3"/>
          <p:cNvSpPr>
            <a:spLocks noGrp="1"/>
          </p:cNvSpPr>
          <p:nvPr>
            <p:ph type="dt" sz="quarter" idx="2"/>
          </p:nvPr>
        </p:nvSpPr>
        <p:spPr/>
        <p:txBody>
          <a:bodyPr/>
          <a:lstStyle/>
          <a:p>
            <a:fld id="{A5247644-F039-4781-9044-724C6CEFEE38}"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38</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1714488"/>
            <a:ext cx="8072494" cy="3924312"/>
          </a:xfrm>
        </p:spPr>
        <p:txBody>
          <a:bodyPr/>
          <a:lstStyle/>
          <a:p>
            <a:pPr algn="l" rtl="0"/>
            <a:r>
              <a:rPr lang="en-US" sz="3200" b="1" dirty="0">
                <a:solidFill>
                  <a:srgbClr val="12DE34"/>
                </a:solidFill>
              </a:rPr>
              <a:t>Time</a:t>
            </a:r>
            <a:endParaRPr lang="en-US" sz="3200" dirty="0">
              <a:solidFill>
                <a:srgbClr val="12DE34"/>
              </a:solidFill>
            </a:endParaRPr>
          </a:p>
          <a:p>
            <a:pPr algn="l" rtl="0"/>
            <a:r>
              <a:rPr lang="en-US" sz="3200" b="1" dirty="0">
                <a:effectLst/>
              </a:rPr>
              <a:t>Variations in the time and occurrence of a particular disease or condition can suggest casual relationships among variables (obviously, this overlaps with year of birth in some cases</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311D4129-DEA7-4039-A965-EDCF1F0F5BD5}"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39</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extLst>
      <p:ext uri="{BB962C8B-B14F-4D97-AF65-F5344CB8AC3E}">
        <p14:creationId xmlns:p14="http://schemas.microsoft.com/office/powerpoint/2010/main" val="437740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500034" y="1928802"/>
            <a:ext cx="8215370" cy="3709998"/>
          </a:xfrm>
        </p:spPr>
        <p:txBody>
          <a:bodyPr/>
          <a:lstStyle/>
          <a:p>
            <a:pPr algn="l" rtl="0"/>
            <a:r>
              <a:rPr lang="en-US" sz="2800" b="1" dirty="0" smtClean="0">
                <a:effectLst/>
              </a:rPr>
              <a:t>He </a:t>
            </a:r>
            <a:r>
              <a:rPr lang="en-US" sz="2800" b="1" dirty="0">
                <a:effectLst/>
              </a:rPr>
              <a:t>discovered for example:</a:t>
            </a:r>
          </a:p>
          <a:p>
            <a:pPr marL="514350" lvl="0" indent="-514350" algn="l" rtl="0">
              <a:buClr>
                <a:srgbClr val="FF0000"/>
              </a:buClr>
              <a:buFont typeface="+mj-lt"/>
              <a:buAutoNum type="arabicPeriod"/>
            </a:pPr>
            <a:r>
              <a:rPr lang="en-US" sz="2800" b="1" dirty="0">
                <a:effectLst/>
              </a:rPr>
              <a:t>There were large number of boys born than girls</a:t>
            </a:r>
          </a:p>
          <a:p>
            <a:pPr marL="514350" lvl="0" indent="-514350" algn="l" rtl="0">
              <a:buClr>
                <a:srgbClr val="FF0000"/>
              </a:buClr>
              <a:buFont typeface="+mj-lt"/>
              <a:buAutoNum type="arabicPeriod"/>
            </a:pPr>
            <a:r>
              <a:rPr lang="en-US" sz="2800" b="1" dirty="0">
                <a:effectLst/>
              </a:rPr>
              <a:t>The mortality rate increased in the autumn ("the most unhealthful season")</a:t>
            </a:r>
          </a:p>
          <a:p>
            <a:pPr marL="514350" indent="-514350" algn="l" rtl="0">
              <a:buClr>
                <a:srgbClr val="FF0000"/>
              </a:buClr>
              <a:buFont typeface="+mj-lt"/>
              <a:buAutoNum type="arabicPeriod"/>
            </a:pPr>
            <a:r>
              <a:rPr lang="en-US" sz="2800" b="1" dirty="0">
                <a:effectLst/>
              </a:rPr>
              <a:t>"Some </a:t>
            </a:r>
            <a:r>
              <a:rPr lang="en-US" sz="2800" b="1" i="1" dirty="0">
                <a:effectLst/>
              </a:rPr>
              <a:t>Diseases</a:t>
            </a:r>
            <a:r>
              <a:rPr lang="en-US" sz="2800" b="1" dirty="0">
                <a:effectLst/>
              </a:rPr>
              <a:t> and </a:t>
            </a:r>
            <a:r>
              <a:rPr lang="en-US" sz="2800" b="1" i="1" dirty="0">
                <a:effectLst/>
              </a:rPr>
              <a:t>Casualties</a:t>
            </a:r>
            <a:r>
              <a:rPr lang="en-US" sz="2800" b="1" dirty="0">
                <a:effectLst/>
              </a:rPr>
              <a:t> keep a constant proportion whereas some others are very irregular</a:t>
            </a:r>
            <a:r>
              <a:rPr lang="en-US" sz="2800" b="1" dirty="0" smtClean="0">
                <a:effectLst/>
              </a:rPr>
              <a:t>.”</a:t>
            </a:r>
            <a:endParaRPr lang="en-US" sz="2800" b="1" dirty="0">
              <a:effectLst/>
            </a:endParaRPr>
          </a:p>
          <a:p>
            <a:pPr algn="l"/>
            <a:r>
              <a:rPr lang="en-US" b="1" dirty="0" smtClean="0">
                <a:solidFill>
                  <a:srgbClr val="00B0F0"/>
                </a:solidFill>
                <a:effectLst/>
              </a:rPr>
              <a:t>.</a:t>
            </a:r>
            <a:endParaRPr lang="ar-SA" b="1" dirty="0">
              <a:solidFill>
                <a:srgbClr val="00B0F0"/>
              </a:solidFill>
              <a:effectLst/>
            </a:endParaRPr>
          </a:p>
        </p:txBody>
      </p:sp>
      <p:sp>
        <p:nvSpPr>
          <p:cNvPr id="4" name="Date Placeholder 3"/>
          <p:cNvSpPr>
            <a:spLocks noGrp="1"/>
          </p:cNvSpPr>
          <p:nvPr>
            <p:ph type="dt" sz="quarter" idx="2"/>
          </p:nvPr>
        </p:nvSpPr>
        <p:spPr/>
        <p:txBody>
          <a:bodyPr/>
          <a:lstStyle/>
          <a:p>
            <a:fld id="{69F30AA5-DF1B-4A4B-8F0C-3DD7F06E2BBD}"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4</a:t>
            </a:fld>
            <a:endParaRPr lang="ar-SA" dirty="0"/>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1988840"/>
            <a:ext cx="8072494" cy="3649960"/>
          </a:xfrm>
        </p:spPr>
        <p:txBody>
          <a:bodyPr/>
          <a:lstStyle/>
          <a:p>
            <a:pPr algn="l" rtl="0"/>
            <a:r>
              <a:rPr lang="en-US" sz="3200" b="1" dirty="0">
                <a:solidFill>
                  <a:srgbClr val="12DE34"/>
                </a:solidFill>
              </a:rPr>
              <a:t>Time</a:t>
            </a:r>
            <a:endParaRPr lang="en-US" sz="3200" dirty="0">
              <a:solidFill>
                <a:srgbClr val="12DE34"/>
              </a:solidFill>
            </a:endParaRPr>
          </a:p>
          <a:p>
            <a:pPr algn="l" rtl="0"/>
            <a:r>
              <a:rPr lang="en-US" sz="3200" b="1" dirty="0"/>
              <a:t>The influence of time can also be seen in disorders that occur cyclically or seasonally, example infectious diseases such as the flu</a:t>
            </a:r>
            <a:r>
              <a:rPr lang="en-US" sz="3200" b="1" dirty="0" smtClean="0"/>
              <a:t>.</a:t>
            </a:r>
            <a:endParaRPr lang="ar-SA" sz="3200" dirty="0"/>
          </a:p>
        </p:txBody>
      </p:sp>
      <p:sp>
        <p:nvSpPr>
          <p:cNvPr id="4" name="Date Placeholder 3"/>
          <p:cNvSpPr>
            <a:spLocks noGrp="1"/>
          </p:cNvSpPr>
          <p:nvPr>
            <p:ph type="dt" sz="quarter" idx="2"/>
          </p:nvPr>
        </p:nvSpPr>
        <p:spPr/>
        <p:txBody>
          <a:bodyPr/>
          <a:lstStyle/>
          <a:p>
            <a:fld id="{5735C2F8-A3FC-476D-B345-2CC23C4202DB}"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40</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357158" y="1714488"/>
            <a:ext cx="8358246" cy="3924312"/>
          </a:xfrm>
        </p:spPr>
        <p:txBody>
          <a:bodyPr/>
          <a:lstStyle/>
          <a:p>
            <a:pPr algn="l" rtl="0"/>
            <a:r>
              <a:rPr lang="en-US" sz="2800" b="1" dirty="0">
                <a:solidFill>
                  <a:srgbClr val="12DE34"/>
                </a:solidFill>
              </a:rPr>
              <a:t>SOME OTHER TERMS YOU SHOULD KNOW</a:t>
            </a:r>
            <a:endParaRPr lang="en-US" sz="2800" dirty="0">
              <a:solidFill>
                <a:srgbClr val="12DE34"/>
              </a:solidFill>
            </a:endParaRPr>
          </a:p>
          <a:p>
            <a:pPr algn="l" rtl="0"/>
            <a:r>
              <a:rPr lang="en-US" sz="2400" b="1" dirty="0">
                <a:effectLst/>
              </a:rPr>
              <a:t>An </a:t>
            </a:r>
            <a:r>
              <a:rPr lang="en-US" sz="3200" b="1" i="1" dirty="0">
                <a:solidFill>
                  <a:srgbClr val="12DE34"/>
                </a:solidFill>
                <a:effectLst/>
              </a:rPr>
              <a:t>epidemic</a:t>
            </a:r>
            <a:r>
              <a:rPr lang="en-US" sz="2400" b="1" dirty="0">
                <a:solidFill>
                  <a:srgbClr val="12DE34"/>
                </a:solidFill>
                <a:effectLst/>
              </a:rPr>
              <a:t> </a:t>
            </a:r>
            <a:r>
              <a:rPr lang="en-US" sz="2400" b="1" dirty="0">
                <a:effectLst/>
              </a:rPr>
              <a:t>refers to the outbreak of a disease in a localized group of people. It can be infectious and spread from person to another by:</a:t>
            </a:r>
          </a:p>
          <a:p>
            <a:pPr marL="457200" lvl="0" indent="-457200" algn="l" rtl="0">
              <a:buClr>
                <a:srgbClr val="FF0000"/>
              </a:buClr>
              <a:buFont typeface="+mj-lt"/>
              <a:buAutoNum type="arabicPeriod"/>
            </a:pPr>
            <a:r>
              <a:rPr lang="en-US" sz="2400" b="1" i="1" dirty="0">
                <a:solidFill>
                  <a:srgbClr val="12DE34"/>
                </a:solidFill>
                <a:effectLst/>
              </a:rPr>
              <a:t>Carrier</a:t>
            </a:r>
            <a:r>
              <a:rPr lang="en-US" sz="2400" b="1" dirty="0">
                <a:effectLst/>
              </a:rPr>
              <a:t>, people who are susceptible to the disease, although they may not be affected by it themselves.</a:t>
            </a:r>
          </a:p>
          <a:p>
            <a:pPr marL="457200" indent="-457200" algn="l" rtl="0">
              <a:buClr>
                <a:srgbClr val="FF0000"/>
              </a:buClr>
              <a:buFont typeface="+mj-lt"/>
              <a:buAutoNum type="arabicPeriod"/>
            </a:pPr>
            <a:r>
              <a:rPr lang="en-US" sz="2400" b="1" i="1" dirty="0">
                <a:solidFill>
                  <a:srgbClr val="12DE34"/>
                </a:solidFill>
                <a:effectLst/>
              </a:rPr>
              <a:t>Vector</a:t>
            </a:r>
            <a:r>
              <a:rPr lang="en-US" sz="2400" b="1" dirty="0">
                <a:effectLst/>
              </a:rPr>
              <a:t>, intermediate organisms that carry the disease but do not have it, such as the anopheles mosquito for malaria or fleas for the plague</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490586B7-EFB3-4B8F-A4C4-07ECA8F4EDE3}"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41</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928662" y="1714488"/>
            <a:ext cx="7786742" cy="3924312"/>
          </a:xfrm>
        </p:spPr>
        <p:txBody>
          <a:bodyPr/>
          <a:lstStyle/>
          <a:p>
            <a:pPr algn="l" rtl="0"/>
            <a:r>
              <a:rPr lang="en-US" sz="2800" b="1" dirty="0">
                <a:solidFill>
                  <a:srgbClr val="12DE34"/>
                </a:solidFill>
              </a:rPr>
              <a:t>SOME OTHER TERMS YOU SHOULD KNOW</a:t>
            </a:r>
            <a:endParaRPr lang="en-US" sz="2800" dirty="0">
              <a:solidFill>
                <a:srgbClr val="12DE34"/>
              </a:solidFill>
            </a:endParaRPr>
          </a:p>
          <a:p>
            <a:pPr algn="l" rtl="0"/>
            <a:r>
              <a:rPr lang="en-US" sz="3200" b="1" dirty="0">
                <a:effectLst/>
              </a:rPr>
              <a:t>An </a:t>
            </a:r>
            <a:r>
              <a:rPr lang="en-US" sz="3200" b="1" i="1" dirty="0">
                <a:solidFill>
                  <a:srgbClr val="12DE34"/>
                </a:solidFill>
                <a:effectLst/>
              </a:rPr>
              <a:t>epidemic</a:t>
            </a:r>
            <a:r>
              <a:rPr lang="en-US" sz="3200" b="1" dirty="0">
                <a:solidFill>
                  <a:srgbClr val="12DE34"/>
                </a:solidFill>
                <a:effectLst/>
              </a:rPr>
              <a:t> </a:t>
            </a:r>
            <a:r>
              <a:rPr lang="en-US" sz="3200" b="1" dirty="0">
                <a:effectLst/>
              </a:rPr>
              <a:t>can also be caused by the sudden introduction of some pathogen.</a:t>
            </a:r>
          </a:p>
          <a:p>
            <a:pPr algn="l" rtl="0"/>
            <a:r>
              <a:rPr lang="en-US" sz="3200" b="1" i="1" dirty="0">
                <a:solidFill>
                  <a:srgbClr val="12DE34"/>
                </a:solidFill>
                <a:effectLst/>
              </a:rPr>
              <a:t>Epidemics</a:t>
            </a:r>
            <a:r>
              <a:rPr lang="en-US" sz="3200" b="1" dirty="0">
                <a:solidFill>
                  <a:srgbClr val="12DE34"/>
                </a:solidFill>
                <a:effectLst/>
              </a:rPr>
              <a:t> </a:t>
            </a:r>
            <a:r>
              <a:rPr lang="en-US" sz="3200" b="1" dirty="0">
                <a:effectLst/>
              </a:rPr>
              <a:t>are usually limited in time, although the time can be long as we are seeing in the case of AIDS</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407DD203-C75D-4143-AD01-1BC8B9C2CEB4}"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42</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857224" y="1714488"/>
            <a:ext cx="7858180" cy="3924312"/>
          </a:xfrm>
        </p:spPr>
        <p:txBody>
          <a:bodyPr/>
          <a:lstStyle/>
          <a:p>
            <a:pPr algn="l" rtl="0"/>
            <a:r>
              <a:rPr lang="en-US" sz="2800" b="1" dirty="0">
                <a:solidFill>
                  <a:srgbClr val="12DE34"/>
                </a:solidFill>
              </a:rPr>
              <a:t>SOME OTHER TERMS YOU SHOULD KNOW</a:t>
            </a:r>
            <a:endParaRPr lang="en-US" sz="2800" dirty="0">
              <a:solidFill>
                <a:srgbClr val="12DE34"/>
              </a:solidFill>
            </a:endParaRPr>
          </a:p>
          <a:p>
            <a:pPr algn="l" rtl="0"/>
            <a:r>
              <a:rPr lang="en-US" sz="3200" b="1" dirty="0">
                <a:effectLst/>
              </a:rPr>
              <a:t>An </a:t>
            </a:r>
            <a:r>
              <a:rPr lang="en-US" sz="3200" b="1" i="1" dirty="0">
                <a:solidFill>
                  <a:srgbClr val="12DE34"/>
                </a:solidFill>
                <a:effectLst/>
              </a:rPr>
              <a:t>endemic</a:t>
            </a:r>
            <a:r>
              <a:rPr lang="en-US" sz="3200" b="1" dirty="0">
                <a:solidFill>
                  <a:srgbClr val="12DE34"/>
                </a:solidFill>
                <a:effectLst/>
              </a:rPr>
              <a:t> </a:t>
            </a:r>
            <a:r>
              <a:rPr lang="en-US" sz="3200" b="1" dirty="0">
                <a:effectLst/>
              </a:rPr>
              <a:t>disease is said to be present if cases are continually occurring in some region, for example the presence of river blindness or malaria in certain parts of Africa</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7DF2DC74-F7EB-4595-B508-EC476871E973}"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43</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857224" y="1714488"/>
            <a:ext cx="7858180" cy="3924312"/>
          </a:xfrm>
        </p:spPr>
        <p:txBody>
          <a:bodyPr/>
          <a:lstStyle/>
          <a:p>
            <a:pPr algn="l" rtl="0"/>
            <a:r>
              <a:rPr lang="en-US" sz="2800" b="1" dirty="0">
                <a:solidFill>
                  <a:srgbClr val="12DE34"/>
                </a:solidFill>
              </a:rPr>
              <a:t>SOME OTHER TERMS YOU SHOULD KNOW</a:t>
            </a:r>
            <a:endParaRPr lang="en-US" sz="2800" dirty="0">
              <a:solidFill>
                <a:srgbClr val="12DE34"/>
              </a:solidFill>
            </a:endParaRPr>
          </a:p>
          <a:p>
            <a:pPr algn="l" rtl="0"/>
            <a:r>
              <a:rPr lang="en-US" sz="2800" b="1" dirty="0">
                <a:effectLst/>
              </a:rPr>
              <a:t>When an epidemic escapes its local region and starts to affect people over a large portion of country or even the world, it said to be </a:t>
            </a:r>
            <a:r>
              <a:rPr lang="en-US" sz="3200" b="1" i="1" dirty="0">
                <a:solidFill>
                  <a:srgbClr val="12DE34"/>
                </a:solidFill>
                <a:effectLst/>
              </a:rPr>
              <a:t>pandemic</a:t>
            </a:r>
            <a:r>
              <a:rPr lang="en-US" sz="2800" b="1" dirty="0">
                <a:effectLst/>
              </a:rPr>
              <a:t>.</a:t>
            </a:r>
          </a:p>
          <a:p>
            <a:pPr algn="l" rtl="0"/>
            <a:r>
              <a:rPr lang="en-US" sz="2800" b="1" dirty="0">
                <a:effectLst/>
              </a:rPr>
              <a:t>In this regard, the bubonic plague of the fourteenth century would more properly be called a </a:t>
            </a:r>
            <a:r>
              <a:rPr lang="en-US" sz="2800" b="1" i="1" dirty="0">
                <a:solidFill>
                  <a:srgbClr val="12DE34"/>
                </a:solidFill>
                <a:effectLst/>
              </a:rPr>
              <a:t>pandemic</a:t>
            </a:r>
            <a:r>
              <a:rPr lang="en-US" sz="2800" b="1" dirty="0">
                <a:solidFill>
                  <a:srgbClr val="12DE34"/>
                </a:solidFill>
                <a:effectLst/>
              </a:rPr>
              <a:t> </a:t>
            </a:r>
            <a:r>
              <a:rPr lang="en-US" sz="2800" b="1" dirty="0">
                <a:effectLst/>
              </a:rPr>
              <a:t>rather than an epidemic</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BA0BD9B3-F1DB-4FF5-A3CE-83BDCD84CDCE}"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44</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2000240"/>
            <a:ext cx="8229600" cy="2143140"/>
          </a:xfrm>
        </p:spPr>
        <p:txBody>
          <a:bodyPr/>
          <a:lstStyle/>
          <a:p>
            <a:r>
              <a:rPr lang="en-US" sz="6600" b="1" i="1" dirty="0" smtClean="0">
                <a:solidFill>
                  <a:srgbClr val="12DE34"/>
                </a:solidFill>
                <a:latin typeface="Algerian" pitchFamily="82" charset="0"/>
              </a:rPr>
              <a:t>Thank You</a:t>
            </a:r>
            <a:endParaRPr lang="ar-SA" sz="6600" b="1" i="1" dirty="0">
              <a:solidFill>
                <a:srgbClr val="12DE34"/>
              </a:solidFill>
              <a:latin typeface="Algerian" pitchFamily="82" charset="0"/>
            </a:endParaRPr>
          </a:p>
        </p:txBody>
      </p:sp>
      <p:sp>
        <p:nvSpPr>
          <p:cNvPr id="3" name="Date Placeholder 2"/>
          <p:cNvSpPr>
            <a:spLocks noGrp="1"/>
          </p:cNvSpPr>
          <p:nvPr>
            <p:ph type="dt" sz="half" idx="10"/>
          </p:nvPr>
        </p:nvSpPr>
        <p:spPr/>
        <p:txBody>
          <a:bodyPr/>
          <a:lstStyle/>
          <a:p>
            <a:fld id="{D55E379A-0913-436D-8EFB-BB5A06C4C339}" type="datetime1">
              <a:rPr lang="ar-SA" smtClean="0"/>
              <a:t>21/04/1437</a:t>
            </a:fld>
            <a:endParaRPr lang="ar-SA"/>
          </a:p>
        </p:txBody>
      </p:sp>
      <p:sp>
        <p:nvSpPr>
          <p:cNvPr id="4" name="Slide Number Placeholder 3"/>
          <p:cNvSpPr>
            <a:spLocks noGrp="1"/>
          </p:cNvSpPr>
          <p:nvPr>
            <p:ph type="sldNum" sz="quarter" idx="12"/>
          </p:nvPr>
        </p:nvSpPr>
        <p:spPr/>
        <p:txBody>
          <a:bodyPr/>
          <a:lstStyle/>
          <a:p>
            <a:fld id="{FBEC526A-763C-4DA2-86EE-421317FA2A13}" type="slidenum">
              <a:rPr lang="ar-SA" smtClean="0"/>
              <a:pPr/>
              <a:t>45</a:t>
            </a:fld>
            <a:endParaRPr lang="ar-SA"/>
          </a:p>
        </p:txBody>
      </p:sp>
      <p:sp>
        <p:nvSpPr>
          <p:cNvPr id="5" name="Footer Placeholder 4"/>
          <p:cNvSpPr>
            <a:spLocks noGrp="1"/>
          </p:cNvSpPr>
          <p:nvPr>
            <p:ph type="ftr" sz="quarter" idx="11"/>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928662" y="2428868"/>
            <a:ext cx="7572428" cy="3209932"/>
          </a:xfrm>
        </p:spPr>
        <p:txBody>
          <a:bodyPr/>
          <a:lstStyle/>
          <a:p>
            <a:pPr algn="l" rtl="0"/>
            <a:r>
              <a:rPr lang="en-US" sz="3200" b="1" dirty="0">
                <a:effectLst/>
              </a:rPr>
              <a:t>By looking at changes over time, Graunt was able to identify diseases that increased in mortality</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2D430283-F980-434C-ABD4-CDEE8043CE37}"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5</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928662" y="2428868"/>
            <a:ext cx="7572428" cy="3209932"/>
          </a:xfrm>
        </p:spPr>
        <p:txBody>
          <a:bodyPr/>
          <a:lstStyle/>
          <a:p>
            <a:pPr algn="l" rtl="0"/>
            <a:r>
              <a:rPr lang="en-US" sz="3200" b="1" dirty="0">
                <a:effectLst/>
              </a:rPr>
              <a:t>About 150 years later there were two studies of infectious diseases that laid the foundation for classical epidemiology and used methods that are still part of our armamentarium</a:t>
            </a:r>
            <a:r>
              <a:rPr lang="en-US" sz="3200" b="1" dirty="0" smtClean="0">
                <a:effectLst/>
              </a:rPr>
              <a:t>.</a:t>
            </a:r>
            <a:endParaRPr lang="ar-SA" sz="3200" dirty="0">
              <a:effectLst/>
            </a:endParaRPr>
          </a:p>
        </p:txBody>
      </p:sp>
      <p:sp>
        <p:nvSpPr>
          <p:cNvPr id="4" name="Date Placeholder 3"/>
          <p:cNvSpPr>
            <a:spLocks noGrp="1"/>
          </p:cNvSpPr>
          <p:nvPr>
            <p:ph type="dt" sz="quarter" idx="2"/>
          </p:nvPr>
        </p:nvSpPr>
        <p:spPr/>
        <p:txBody>
          <a:bodyPr/>
          <a:lstStyle/>
          <a:p>
            <a:fld id="{DF81738C-F0BD-4229-8178-C43D7281B0A6}"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6</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428868"/>
            <a:ext cx="8072494" cy="3209932"/>
          </a:xfrm>
        </p:spPr>
        <p:txBody>
          <a:bodyPr/>
          <a:lstStyle/>
          <a:p>
            <a:pPr algn="l" rtl="0"/>
            <a:r>
              <a:rPr lang="en-US" sz="2800" b="1" dirty="0">
                <a:effectLst/>
              </a:rPr>
              <a:t>In 1846 there was an outbreak of measles in the Danish Faroe Islands.</a:t>
            </a:r>
          </a:p>
          <a:p>
            <a:pPr algn="l" rtl="0"/>
            <a:r>
              <a:rPr lang="en-US" sz="2800" b="1" dirty="0">
                <a:effectLst/>
              </a:rPr>
              <a:t>The physician, who investigated the epidemic Peter Ludwig Panum, determined:</a:t>
            </a:r>
          </a:p>
          <a:p>
            <a:pPr marL="514350" indent="-514350" algn="l" rtl="0">
              <a:buClr>
                <a:srgbClr val="FF0000"/>
              </a:buClr>
              <a:buFont typeface="+mj-lt"/>
              <a:buAutoNum type="arabicPeriod"/>
            </a:pPr>
            <a:r>
              <a:rPr lang="en-US" sz="2800" b="1" dirty="0">
                <a:effectLst/>
              </a:rPr>
              <a:t>That there is a delay between the time of exposure and the development of the rash (Incubation Period)</a:t>
            </a:r>
            <a:r>
              <a:rPr lang="en-US" sz="2800" b="1" dirty="0" smtClean="0">
                <a:effectLst/>
              </a:rPr>
              <a:t>.</a:t>
            </a:r>
            <a:endParaRPr lang="ar-SA" sz="2800" b="1" dirty="0">
              <a:effectLst/>
            </a:endParaRPr>
          </a:p>
        </p:txBody>
      </p:sp>
      <p:sp>
        <p:nvSpPr>
          <p:cNvPr id="4" name="Date Placeholder 3"/>
          <p:cNvSpPr>
            <a:spLocks noGrp="1"/>
          </p:cNvSpPr>
          <p:nvPr>
            <p:ph type="dt" sz="quarter" idx="2"/>
          </p:nvPr>
        </p:nvSpPr>
        <p:spPr/>
        <p:txBody>
          <a:bodyPr/>
          <a:lstStyle/>
          <a:p>
            <a:fld id="{478100E2-4AB9-4C7F-AC45-545624B2D5E4}"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7</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500034" y="2060848"/>
            <a:ext cx="8215370" cy="3577952"/>
          </a:xfrm>
        </p:spPr>
        <p:txBody>
          <a:bodyPr/>
          <a:lstStyle/>
          <a:p>
            <a:pPr marL="514350" lvl="0" indent="-514350" algn="l" rtl="0">
              <a:buClr>
                <a:srgbClr val="FF0000"/>
              </a:buClr>
              <a:buFont typeface="+mj-lt"/>
              <a:buAutoNum type="arabicPeriod" startAt="2"/>
            </a:pPr>
            <a:r>
              <a:rPr lang="en-US" sz="2800" b="1" dirty="0">
                <a:effectLst/>
              </a:rPr>
              <a:t>That the disease is transmitted by direct contact between infected and susceptible people and does not arise spontaneously or because of "</a:t>
            </a:r>
            <a:r>
              <a:rPr lang="en-US" sz="2800" b="1" dirty="0" smtClean="0">
                <a:effectLst/>
              </a:rPr>
              <a:t>miasma”</a:t>
            </a:r>
          </a:p>
          <a:p>
            <a:pPr marL="514350" lvl="0" indent="-514350" algn="l" rtl="0">
              <a:buClr>
                <a:srgbClr val="FF0000"/>
              </a:buClr>
              <a:buFont typeface="+mj-lt"/>
              <a:buAutoNum type="arabicPeriod" startAt="2"/>
            </a:pPr>
            <a:r>
              <a:rPr lang="en-US" sz="2800" b="1" dirty="0" smtClean="0">
                <a:effectLst/>
              </a:rPr>
              <a:t>When </a:t>
            </a:r>
            <a:r>
              <a:rPr lang="en-US" sz="2800" b="1" dirty="0">
                <a:effectLst/>
              </a:rPr>
              <a:t>people with the disease were </a:t>
            </a:r>
            <a:r>
              <a:rPr lang="en-US" sz="2800" b="1" dirty="0" smtClean="0">
                <a:effectLst/>
              </a:rPr>
              <a:t>infectious</a:t>
            </a:r>
          </a:p>
          <a:p>
            <a:pPr marL="514350" lvl="0" indent="-514350" algn="l" rtl="0">
              <a:buClr>
                <a:srgbClr val="FF0000"/>
              </a:buClr>
              <a:buFont typeface="+mj-lt"/>
              <a:buAutoNum type="arabicPeriod" startAt="2"/>
            </a:pPr>
            <a:r>
              <a:rPr lang="en-US" sz="2800" b="1" dirty="0" smtClean="0">
                <a:effectLst/>
              </a:rPr>
              <a:t>Most </a:t>
            </a:r>
            <a:r>
              <a:rPr lang="en-US" sz="2800" b="1" dirty="0">
                <a:effectLst/>
              </a:rPr>
              <a:t>importantly that previous about of measles protected people from subsequent attacks</a:t>
            </a:r>
            <a:r>
              <a:rPr lang="en-US" sz="2800" b="1" dirty="0" smtClean="0">
                <a:effectLst/>
              </a:rPr>
              <a:t>.</a:t>
            </a:r>
            <a:endParaRPr lang="ar-SA" sz="2800" dirty="0">
              <a:effectLst/>
            </a:endParaRPr>
          </a:p>
        </p:txBody>
      </p:sp>
      <p:sp>
        <p:nvSpPr>
          <p:cNvPr id="4" name="Date Placeholder 3"/>
          <p:cNvSpPr>
            <a:spLocks noGrp="1"/>
          </p:cNvSpPr>
          <p:nvPr>
            <p:ph type="dt" sz="quarter" idx="2"/>
          </p:nvPr>
        </p:nvSpPr>
        <p:spPr/>
        <p:txBody>
          <a:bodyPr/>
          <a:lstStyle/>
          <a:p>
            <a:fld id="{F9FF3263-53E2-478D-B8DA-2B3ABC63293D}"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8</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6">
                <a:lumMod val="5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71472" y="142852"/>
            <a:ext cx="8229600" cy="1500198"/>
          </a:xfrm>
        </p:spPr>
        <p:txBody>
          <a:bodyPr/>
          <a:lstStyle/>
          <a:p>
            <a:pPr rtl="0"/>
            <a:r>
              <a:rPr lang="en-US" sz="2400" b="1" dirty="0" smtClean="0">
                <a:solidFill>
                  <a:srgbClr val="FFFF00"/>
                </a:solidFill>
              </a:rPr>
              <a:t>CHAPTER TWO</a:t>
            </a:r>
            <a:r>
              <a:rPr lang="en-US" sz="3600" b="1" dirty="0" smtClean="0">
                <a:solidFill>
                  <a:srgbClr val="FFFF00"/>
                </a:solidFill>
              </a:rPr>
              <a:t/>
            </a:r>
            <a:br>
              <a:rPr lang="en-US" sz="3600" b="1" dirty="0" smtClean="0">
                <a:solidFill>
                  <a:srgbClr val="FFFF00"/>
                </a:solidFill>
              </a:rPr>
            </a:br>
            <a:r>
              <a:rPr lang="en-US" sz="2400" b="1" dirty="0" smtClean="0">
                <a:solidFill>
                  <a:srgbClr val="FFFF00"/>
                </a:solidFill>
              </a:rPr>
              <a:t>Classical </a:t>
            </a:r>
            <a:r>
              <a:rPr lang="en-US" sz="2400" b="1" dirty="0">
                <a:solidFill>
                  <a:srgbClr val="FFFF00"/>
                </a:solidFill>
              </a:rPr>
              <a:t>Epidemiology</a:t>
            </a:r>
            <a:endParaRPr lang="ar-SA" sz="2400" dirty="0">
              <a:solidFill>
                <a:srgbClr val="FFFF00"/>
              </a:solidFill>
            </a:endParaRPr>
          </a:p>
        </p:txBody>
      </p:sp>
      <p:sp>
        <p:nvSpPr>
          <p:cNvPr id="3" name="Subtitle 2"/>
          <p:cNvSpPr>
            <a:spLocks noGrp="1"/>
          </p:cNvSpPr>
          <p:nvPr>
            <p:ph type="subTitle" sz="quarter" idx="1"/>
          </p:nvPr>
        </p:nvSpPr>
        <p:spPr>
          <a:xfrm>
            <a:off x="642910" y="2143116"/>
            <a:ext cx="7858180" cy="3495684"/>
          </a:xfrm>
        </p:spPr>
        <p:txBody>
          <a:bodyPr/>
          <a:lstStyle/>
          <a:p>
            <a:pPr lvl="0" algn="l" rtl="0"/>
            <a:r>
              <a:rPr lang="en-US" sz="2800" b="1" dirty="0">
                <a:effectLst/>
              </a:rPr>
              <a:t>Approximately 10 years later, John Snow investigated the cause of the increased rate of cholera in London. He observed that the disease was most prevalent in districts supplied with water by certain companies that obtained there water from a section of Thames River that was extremely polluted with </a:t>
            </a:r>
            <a:r>
              <a:rPr lang="en-US" sz="2800" b="1" dirty="0" smtClean="0">
                <a:effectLst/>
              </a:rPr>
              <a:t>sewage.</a:t>
            </a:r>
            <a:endParaRPr lang="ar-SA" sz="2800" dirty="0">
              <a:effectLst/>
            </a:endParaRPr>
          </a:p>
        </p:txBody>
      </p:sp>
      <p:sp>
        <p:nvSpPr>
          <p:cNvPr id="4" name="Date Placeholder 3"/>
          <p:cNvSpPr>
            <a:spLocks noGrp="1"/>
          </p:cNvSpPr>
          <p:nvPr>
            <p:ph type="dt" sz="quarter" idx="2"/>
          </p:nvPr>
        </p:nvSpPr>
        <p:spPr/>
        <p:txBody>
          <a:bodyPr/>
          <a:lstStyle/>
          <a:p>
            <a:fld id="{A1C0B795-FA88-4D33-8FB4-66EF8485E4CC}" type="datetime1">
              <a:rPr lang="ar-SA" smtClean="0"/>
              <a:t>21/04/1437</a:t>
            </a:fld>
            <a:endParaRPr lang="ar-SA"/>
          </a:p>
        </p:txBody>
      </p:sp>
      <p:sp>
        <p:nvSpPr>
          <p:cNvPr id="5" name="Slide Number Placeholder 4"/>
          <p:cNvSpPr>
            <a:spLocks noGrp="1"/>
          </p:cNvSpPr>
          <p:nvPr>
            <p:ph type="sldNum" sz="quarter" idx="4"/>
          </p:nvPr>
        </p:nvSpPr>
        <p:spPr/>
        <p:txBody>
          <a:bodyPr/>
          <a:lstStyle/>
          <a:p>
            <a:fld id="{FBEC526A-763C-4DA2-86EE-421317FA2A13}" type="slidenum">
              <a:rPr lang="ar-SA" smtClean="0"/>
              <a:pPr/>
              <a:t>9</a:t>
            </a:fld>
            <a:endParaRPr lang="ar-SA"/>
          </a:p>
        </p:txBody>
      </p:sp>
      <p:sp>
        <p:nvSpPr>
          <p:cNvPr id="6" name="Footer Placeholder 5"/>
          <p:cNvSpPr>
            <a:spLocks noGrp="1"/>
          </p:cNvSpPr>
          <p:nvPr>
            <p:ph type="ftr" sz="quarter" idx="3"/>
          </p:nvPr>
        </p:nvSpPr>
        <p:spPr/>
        <p:txBody>
          <a:bodyPr/>
          <a:lstStyle/>
          <a:p>
            <a:r>
              <a:rPr lang="en-US" smtClean="0"/>
              <a:t>Dr. Mohammed Alnaif</a:t>
            </a:r>
            <a:endParaRPr lang="ar-SA"/>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Chapter 14</Template>
  <TotalTime>170</TotalTime>
  <Words>1932</Words>
  <Application>Microsoft Office PowerPoint</Application>
  <PresentationFormat>On-screen Show (4:3)</PresentationFormat>
  <Paragraphs>317</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Beam</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 </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CHAPTER TWO Classical Epidemiology</vt:lpstr>
      <vt:lpstr>Thank You</vt:lpstr>
    </vt:vector>
  </TitlesOfParts>
  <Company>My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TWO Classical Epidemiology</dc:title>
  <dc:creator>AHMED</dc:creator>
  <cp:lastModifiedBy>alnaif</cp:lastModifiedBy>
  <cp:revision>16</cp:revision>
  <dcterms:created xsi:type="dcterms:W3CDTF">2009-03-30T14:32:59Z</dcterms:created>
  <dcterms:modified xsi:type="dcterms:W3CDTF">2016-01-31T22:39:11Z</dcterms:modified>
</cp:coreProperties>
</file>