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24"/>
  </p:notesMasterIdLst>
  <p:handoutMasterIdLst>
    <p:handoutMasterId r:id="rId25"/>
  </p:handoutMasterIdLst>
  <p:sldIdLst>
    <p:sldId id="328" r:id="rId4"/>
    <p:sldId id="330" r:id="rId5"/>
    <p:sldId id="411" r:id="rId6"/>
    <p:sldId id="412" r:id="rId7"/>
    <p:sldId id="421" r:id="rId8"/>
    <p:sldId id="422" r:id="rId9"/>
    <p:sldId id="413" r:id="rId10"/>
    <p:sldId id="414" r:id="rId11"/>
    <p:sldId id="423" r:id="rId12"/>
    <p:sldId id="416" r:id="rId13"/>
    <p:sldId id="427" r:id="rId14"/>
    <p:sldId id="424" r:id="rId15"/>
    <p:sldId id="417" r:id="rId16"/>
    <p:sldId id="428" r:id="rId17"/>
    <p:sldId id="425" r:id="rId18"/>
    <p:sldId id="418" r:id="rId19"/>
    <p:sldId id="419" r:id="rId20"/>
    <p:sldId id="420" r:id="rId21"/>
    <p:sldId id="415" r:id="rId22"/>
    <p:sldId id="426" r:id="rId23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As opposed to packaged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98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Vendor: </a:t>
            </a:r>
            <a:r>
              <a:rPr lang="ar-SA" dirty="0"/>
              <a:t>بائع/مورد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Outsourcing: </a:t>
            </a:r>
            <a:r>
              <a:rPr lang="ar-SA" dirty="0"/>
              <a:t>تفويض خارجي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Note, producer of a turnkey system will make changes to the software only when a substantial number of users ask for a specific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2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Seamless: continuous; note, traditional approach would use different systems in different functional areas of the business, such as a billing system in accounting and an inventory system in the warehouse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7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users pay on a per-use basis or they license the software, typically month to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As of January 2105, </a:t>
            </a:r>
            <a:r>
              <a:rPr lang="en-US" dirty="0" err="1"/>
              <a:t>SourceForge</a:t>
            </a:r>
            <a:r>
              <a:rPr lang="en-US" dirty="0"/>
              <a:t>. net hosted 430,000 projects and had over 3.7 million registered users!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2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25/9/2018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V9kqndSn4Q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King Saud University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College of Engineering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>
                <a:solidFill>
                  <a:schemeClr val="tx1"/>
                </a:solidFill>
              </a:rPr>
              <a:t>st</a:t>
            </a:r>
            <a:r>
              <a:rPr lang="en-US" sz="3700" dirty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839200" cy="20574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Chapter 2</a:t>
            </a:r>
          </a:p>
          <a:p>
            <a:pPr marL="109538" fontAlgn="auto">
              <a:spcAft>
                <a:spcPts val="0"/>
              </a:spcAft>
              <a:defRPr/>
            </a:pPr>
            <a:endParaRPr lang="en-US" altLang="en-US" b="1" i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Information System Development – p2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sz="1900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sz="1900" b="1" dirty="0">
                <a:solidFill>
                  <a:schemeClr val="tx1"/>
                </a:solidFill>
              </a:rPr>
              <a:t>Prepared by: Ahmed M. El-</a:t>
            </a:r>
            <a:r>
              <a:rPr lang="en-US" altLang="en-US" sz="1900" b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dirty="0">
                <a:solidFill>
                  <a:schemeClr val="tx1"/>
                </a:solidFill>
              </a:rPr>
              <a:t>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3. Enterprise Solutions Software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Enterprise Resource Planning (ERP) </a:t>
            </a:r>
            <a:r>
              <a:rPr lang="en-US" dirty="0">
                <a:solidFill>
                  <a:schemeClr val="tx1"/>
                </a:solidFill>
              </a:rPr>
              <a:t>systems </a:t>
            </a:r>
            <a:r>
              <a:rPr lang="en-US" dirty="0">
                <a:solidFill>
                  <a:srgbClr val="FF0000"/>
                </a:solidFill>
              </a:rPr>
              <a:t>integrate individual traditional business functions</a:t>
            </a:r>
            <a:r>
              <a:rPr lang="en-US" dirty="0">
                <a:solidFill>
                  <a:schemeClr val="tx1"/>
                </a:solidFill>
              </a:rPr>
              <a:t> into modules enabling a single seamless transaction to cut across functional boundaries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e.g. series of modules will support entire order entry process, from receiving order, to adjusting inventory, to shipping to billing, to after-the-sale service*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SAP AG</a:t>
            </a:r>
            <a:r>
              <a:rPr lang="en-US" dirty="0">
                <a:solidFill>
                  <a:schemeClr val="tx1"/>
                </a:solidFill>
              </a:rPr>
              <a:t> (German company; since 1972) is the leading vendor of ERP systems; also </a:t>
            </a:r>
            <a:r>
              <a:rPr lang="en-US" b="1" dirty="0">
                <a:solidFill>
                  <a:schemeClr val="tx1"/>
                </a:solidFill>
              </a:rPr>
              <a:t>Oracle</a:t>
            </a:r>
            <a:r>
              <a:rPr lang="en-US" dirty="0">
                <a:solidFill>
                  <a:schemeClr val="tx1"/>
                </a:solidFill>
              </a:rPr>
              <a:t> (US company; famous for database software); both control 36% of ERP market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7796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3. Enterprise Solutions Software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Advantages of ERP system: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single repository of data for all aspects of a business process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flexibility of the modules (easy to integrate new modules)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consistent and accurate data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less maintenance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Disadvantages of ERP system: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systems are very complex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implementation can take a long time to complete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usually very expensive to hire consultants to install system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“migration” to new system involves changing how organizations do business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6424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3. Enterprise Solutions Software</a:t>
            </a:r>
            <a:endParaRPr lang="ar-SA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SAP’s Business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ByDesign</a:t>
            </a:r>
            <a:r>
              <a:rPr lang="en-US" dirty="0">
                <a:solidFill>
                  <a:schemeClr val="tx1"/>
                </a:solidFill>
              </a:rPr>
              <a:t>, product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designed for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medium-sized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companies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5333999" cy="539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/>
              <a:t>4. Cloud Computing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8763000" cy="55784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provision of computing resources, including applications, </a:t>
            </a:r>
            <a:r>
              <a:rPr lang="en-US" b="1" dirty="0">
                <a:solidFill>
                  <a:schemeClr val="tx1"/>
                </a:solidFill>
              </a:rPr>
              <a:t>over the Internet</a:t>
            </a:r>
            <a:r>
              <a:rPr lang="en-US" dirty="0">
                <a:solidFill>
                  <a:schemeClr val="tx1"/>
                </a:solidFill>
              </a:rPr>
              <a:t>, so customers do not have to invest in the computing infrastructure needed to run and maintain the resources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Third-party providers run applications at remote sites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Users have access to applications through the Internet or through virtual private networks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application provider buys, installs, maintains, and  upgrades the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7897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/>
              <a:t>4. Cloud Computing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2999"/>
            <a:ext cx="8763000" cy="5578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Advantages of cloud computing: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freeing internal IT staff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gaining access to applications faster than via internal development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achieving low-cost access to corporate-quality applications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 expensive, time-consuming system implementation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cost effectiveness, speed to market, and better performance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Disadvantages of cloud computing 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security concern: storing company data (e.g. customer information) on machines one does not own and that others can access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reliability: vulnerable to unexpected risks due to its complexity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compliance with government regulations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5465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/>
              <a:t>4. Cloud Computing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presentation edited in Google Apps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14" y="1676400"/>
            <a:ext cx="636708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5. Open Source Software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Freely available, including source code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Developed by a large community* of interested people (making money through maintenance, support, and selling fully-featured versions)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Performs the same functions as commercial software (e.g. operating systems, e-mail, database systems, web browsers)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e.g. Linux, </a:t>
            </a:r>
            <a:r>
              <a:rPr lang="en-US" dirty="0" err="1">
                <a:solidFill>
                  <a:schemeClr val="tx1"/>
                </a:solidFill>
              </a:rPr>
              <a:t>mySQL</a:t>
            </a:r>
            <a:r>
              <a:rPr lang="en-US" dirty="0">
                <a:solidFill>
                  <a:schemeClr val="tx1"/>
                </a:solidFill>
              </a:rPr>
              <a:t> (database system), Firefox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3708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6. In-House Development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sufficient system development expertise with the chosen platform exists in-house, then some or all of the system can be developed by the organization’s own staff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Becoming a progressively smaller piece of all systems development work that takes place in and for organizations (large maintenance burden)*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Hybrid solutions involving some purchased and some in-house components are common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41117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Comparing Sources of Software Components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06" y="1219200"/>
            <a:ext cx="89184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438"/>
            <a:ext cx="8991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Criteria for Selecting Software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867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Cost</a:t>
            </a:r>
            <a:r>
              <a:rPr lang="en-US" dirty="0">
                <a:solidFill>
                  <a:schemeClr val="tx1"/>
                </a:solidFill>
              </a:rPr>
              <a:t>: comparing the cost of developing in-house with the cost of purchasing or licensing the software pack</a:t>
            </a:r>
          </a:p>
          <a:p>
            <a:r>
              <a:rPr lang="en-US" b="1" dirty="0">
                <a:solidFill>
                  <a:schemeClr val="tx1"/>
                </a:solidFill>
              </a:rPr>
              <a:t>Functionality</a:t>
            </a:r>
            <a:r>
              <a:rPr lang="en-US" dirty="0">
                <a:solidFill>
                  <a:schemeClr val="tx1"/>
                </a:solidFill>
              </a:rPr>
              <a:t>: tasks that the software can perform</a:t>
            </a:r>
          </a:p>
          <a:p>
            <a:r>
              <a:rPr lang="en-US" b="1" dirty="0">
                <a:solidFill>
                  <a:schemeClr val="tx1"/>
                </a:solidFill>
              </a:rPr>
              <a:t>Vendor support</a:t>
            </a:r>
            <a:r>
              <a:rPr lang="en-US" dirty="0">
                <a:solidFill>
                  <a:schemeClr val="tx1"/>
                </a:solidFill>
              </a:rPr>
              <a:t>: how much support the vendor provides and at what cost</a:t>
            </a:r>
          </a:p>
          <a:p>
            <a:r>
              <a:rPr lang="en-US" b="1" dirty="0">
                <a:solidFill>
                  <a:schemeClr val="tx1"/>
                </a:solidFill>
              </a:rPr>
              <a:t>Viability of vendor</a:t>
            </a:r>
            <a:r>
              <a:rPr lang="en-US" dirty="0">
                <a:solidFill>
                  <a:schemeClr val="tx1"/>
                </a:solidFill>
              </a:rPr>
              <a:t>: can the software adapt to changes in systems software and hardware</a:t>
            </a:r>
          </a:p>
          <a:p>
            <a:r>
              <a:rPr lang="en-US" b="1" dirty="0">
                <a:solidFill>
                  <a:schemeClr val="tx1"/>
                </a:solidFill>
              </a:rPr>
              <a:t>Flexibility</a:t>
            </a:r>
            <a:r>
              <a:rPr lang="en-US" dirty="0">
                <a:solidFill>
                  <a:schemeClr val="tx1"/>
                </a:solidFill>
              </a:rPr>
              <a:t>: how easy it is to customize the software</a:t>
            </a:r>
          </a:p>
          <a:p>
            <a:r>
              <a:rPr lang="en-US" b="1" dirty="0">
                <a:solidFill>
                  <a:schemeClr val="tx1"/>
                </a:solidFill>
              </a:rPr>
              <a:t>Documentation</a:t>
            </a:r>
            <a:r>
              <a:rPr lang="en-US" dirty="0">
                <a:solidFill>
                  <a:schemeClr val="tx1"/>
                </a:solidFill>
              </a:rPr>
              <a:t>: is the user’s manual and technical documentation understandable and up-to-date?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Response time</a:t>
            </a:r>
            <a:r>
              <a:rPr lang="en-US" dirty="0">
                <a:solidFill>
                  <a:schemeClr val="tx1"/>
                </a:solidFill>
              </a:rPr>
              <a:t>: how long it takes the software package to respond to the user’s requests in an interactive session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Ease of installation</a:t>
            </a:r>
            <a:r>
              <a:rPr lang="en-US" dirty="0">
                <a:solidFill>
                  <a:schemeClr val="tx1"/>
                </a:solidFill>
              </a:rPr>
              <a:t>: a measure of the difficulty of loading the software and making it operational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2072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Source of Software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Comparing Sources of Software Components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Criteria for </a:t>
            </a:r>
            <a:r>
              <a:rPr lang="en-US" altLang="en-US" dirty="0" smtClean="0">
                <a:solidFill>
                  <a:schemeClr val="tx1"/>
                </a:solidFill>
              </a:rPr>
              <a:t>Selecting Software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Sources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Modern Systems Analysis and Design. Joseph S. </a:t>
            </a:r>
            <a:r>
              <a:rPr lang="en-US" dirty="0" err="1">
                <a:solidFill>
                  <a:schemeClr val="tx1"/>
                </a:solidFill>
              </a:rPr>
              <a:t>Valacich</a:t>
            </a:r>
            <a:r>
              <a:rPr lang="en-US" dirty="0">
                <a:solidFill>
                  <a:schemeClr val="tx1"/>
                </a:solidFill>
              </a:rPr>
              <a:t> and Joey F. George. Pearson. Eighth Ed. 2017. Chapter 2.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: Types of Software by Michelle TPY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https://youtu.be/RV9kqndSn4Q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8164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Sources of Software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There are various sources of software for organizations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First administrative information system: US, General Electric’s (GE) payroll system (1954) as in-house development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There are various criteria used to evaluate software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759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Information technology services firm (</a:t>
            </a:r>
            <a:r>
              <a:rPr lang="en-US" b="1" dirty="0">
                <a:solidFill>
                  <a:schemeClr val="tx1"/>
                </a:solidFill>
              </a:rPr>
              <a:t>outsourcing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Packaged software producers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Enterprise-wide solutions (ERP)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Cloud computing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Open source software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In-house development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Sources of Software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7114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Sources of Software</a:t>
            </a:r>
            <a:endParaRPr lang="ar-SA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86663" cy="56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7200" y="762000"/>
            <a:ext cx="304800" cy="2105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Sources of Software</a:t>
            </a:r>
            <a:endParaRPr lang="ar-SA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19150"/>
            <a:ext cx="77343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b="1" dirty="0"/>
              <a:t>1. Information Technology (IT) Services Firms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5943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Outsourcing</a:t>
            </a:r>
            <a:r>
              <a:rPr lang="en-US" dirty="0">
                <a:solidFill>
                  <a:schemeClr val="tx1"/>
                </a:solidFill>
              </a:rPr>
              <a:t>: Turning over responsibility of some or all of an organization's information systems applications and operations to an </a:t>
            </a:r>
            <a:r>
              <a:rPr lang="en-US" b="1" dirty="0">
                <a:solidFill>
                  <a:schemeClr val="tx1"/>
                </a:solidFill>
              </a:rPr>
              <a:t>outside firm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/>
                </a:solidFill>
              </a:rPr>
              <a:t>Reasons to outsource: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Cost-effective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Take advantage of economies of scale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Free up internal resources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Reduce time to market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Increase process efficiencies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When system development is a non-core activity for the organization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Help companies develop custom information systems for internal use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IT service firms develop, host, and run applications for customers</a:t>
            </a:r>
          </a:p>
          <a:p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47975" cy="365125"/>
          </a:xfrm>
        </p:spPr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7101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2. Packaged / Off-The-Shelf Software Producers</a:t>
            </a:r>
            <a:endParaRPr lang="ar-S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Serve many market segments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 variety of software: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broad-based packages (e.g. productivity tools)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specialized packages (e.g. software to manage small store)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Software runs on all size computers, from microcomputers to large mainframes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Prepackaged </a:t>
            </a:r>
            <a:r>
              <a:rPr lang="en-US" dirty="0" smtClean="0">
                <a:solidFill>
                  <a:schemeClr val="tx1"/>
                </a:solidFill>
              </a:rPr>
              <a:t>software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e.g. MS. </a:t>
            </a:r>
            <a:r>
              <a:rPr lang="en-US" dirty="0" smtClean="0">
                <a:solidFill>
                  <a:schemeClr val="tx1"/>
                </a:solidFill>
              </a:rPr>
              <a:t>Project)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off-the-shelf and is </a:t>
            </a:r>
            <a:r>
              <a:rPr lang="en-US" dirty="0" smtClean="0">
                <a:solidFill>
                  <a:schemeClr val="tx1"/>
                </a:solidFill>
              </a:rPr>
              <a:t>turnkey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software</a:t>
            </a:r>
            <a:r>
              <a:rPr lang="en-US" dirty="0">
                <a:solidFill>
                  <a:schemeClr val="tx1"/>
                </a:solidFill>
              </a:rPr>
              <a:t>* (i.e. not customizable)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65827"/>
            <a:ext cx="3505200" cy="21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sz="3600" b="1" dirty="0">
                <a:latin typeface="+mn-lt"/>
              </a:rPr>
              <a:t>2. Packaged / Off-The-Shelf Software Producers</a:t>
            </a:r>
            <a:endParaRPr lang="ar-SA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0575"/>
            <a:ext cx="8486775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13463</TotalTime>
  <Words>1004</Words>
  <Application>Microsoft Office PowerPoint</Application>
  <PresentationFormat>On-screen Show (4:3)</PresentationFormat>
  <Paragraphs>184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2_Concourse</vt:lpstr>
      <vt:lpstr>9_Concourse</vt:lpstr>
      <vt:lpstr>Executive</vt:lpstr>
      <vt:lpstr>King Saud University   College of Engineering  IE – 462: “Industrial Information Systems”  Fall – 2018 (1st Sem. 1439-40H)</vt:lpstr>
      <vt:lpstr>Lesson Overview</vt:lpstr>
      <vt:lpstr>Sources of Software</vt:lpstr>
      <vt:lpstr>Sources of Software</vt:lpstr>
      <vt:lpstr>Sources of Software</vt:lpstr>
      <vt:lpstr>Sources of Software</vt:lpstr>
      <vt:lpstr>1. Information Technology (IT) Services Firms</vt:lpstr>
      <vt:lpstr> 2. Packaged / Off-The-Shelf Software Producers</vt:lpstr>
      <vt:lpstr> 2. Packaged / Off-The-Shelf Software Producers</vt:lpstr>
      <vt:lpstr>3. Enterprise Solutions Software</vt:lpstr>
      <vt:lpstr>3. Enterprise Solutions Software</vt:lpstr>
      <vt:lpstr>3. Enterprise Solutions Software</vt:lpstr>
      <vt:lpstr>4. Cloud Computing</vt:lpstr>
      <vt:lpstr>4. Cloud Computing</vt:lpstr>
      <vt:lpstr>4. Cloud Computing</vt:lpstr>
      <vt:lpstr>5. Open Source Software</vt:lpstr>
      <vt:lpstr> 6. In-House Development</vt:lpstr>
      <vt:lpstr>Comparing Sources of Software Components</vt:lpstr>
      <vt:lpstr>Criteria for Selecting Software</vt:lpstr>
      <vt:lpstr>Sources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1235</cp:revision>
  <dcterms:created xsi:type="dcterms:W3CDTF">2008-11-10T19:40:45Z</dcterms:created>
  <dcterms:modified xsi:type="dcterms:W3CDTF">2018-09-25T04:47:33Z</dcterms:modified>
</cp:coreProperties>
</file>