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36"/>
  </p:notesMasterIdLst>
  <p:handoutMasterIdLst>
    <p:handoutMasterId r:id="rId37"/>
  </p:handoutMasterIdLst>
  <p:sldIdLst>
    <p:sldId id="328" r:id="rId4"/>
    <p:sldId id="330" r:id="rId5"/>
    <p:sldId id="393" r:id="rId6"/>
    <p:sldId id="394" r:id="rId7"/>
    <p:sldId id="395" r:id="rId8"/>
    <p:sldId id="396" r:id="rId9"/>
    <p:sldId id="397" r:id="rId10"/>
    <p:sldId id="437" r:id="rId11"/>
    <p:sldId id="398" r:id="rId12"/>
    <p:sldId id="399" r:id="rId13"/>
    <p:sldId id="401" r:id="rId14"/>
    <p:sldId id="402" r:id="rId15"/>
    <p:sldId id="400" r:id="rId16"/>
    <p:sldId id="403" r:id="rId17"/>
    <p:sldId id="404" r:id="rId18"/>
    <p:sldId id="405" r:id="rId19"/>
    <p:sldId id="421" r:id="rId20"/>
    <p:sldId id="422" r:id="rId21"/>
    <p:sldId id="423" r:id="rId22"/>
    <p:sldId id="425" r:id="rId23"/>
    <p:sldId id="426" r:id="rId24"/>
    <p:sldId id="424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Rational Rose is an object-oriented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Unified Modeling Language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 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UML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) software design tool intended for visual modeling and component construction of enterprise-level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software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guess why it’s called “Waterfall” SDLC?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The lean methodology works best in an entrepreneurial environment where a company is interested in determining if their idea for a software application is worth developing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FoxPro</a:t>
            </a:r>
            <a:r>
              <a:rPr lang="en-US" baseline="0" dirty="0"/>
              <a:t> is shown here (employee record in company database)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COBOL is hardly used anymore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us206.pressbooks.com/wp-content/uploads/sites/10536/2013/04/Programming-Languages-Spectrum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839200" cy="20574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2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Information System Development – p1</a:t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/>
              <a:t>Types of SDLCs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SDLC can be performed in different ways: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Traditional Waterfall SDLC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Iterative SDLC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Rapid Application Development (RAD)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Agile Methodologies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Lean Methodology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53524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SDLC Types: Traditional Waterfall SDLC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One phase begins when another completes, with little backtracking and looping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7" descr="Nona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96592"/>
            <a:ext cx="6781800" cy="43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5421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Problems with Waterfall Approach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Quite rigid: system requirements can't change after being determined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software is available until after the programming phase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Limited user cooperation (only in requirements phase)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Projects can sometimes take months/years to complete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9172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SDLC Types: Iterative SDLC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Development phases are repeated as required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until an acceptable system is found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User participates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Spiral development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(evolutionary) SDLC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which we constantly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cycle through phases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at different levels of details </a:t>
            </a:r>
          </a:p>
        </p:txBody>
      </p:sp>
      <p:pic>
        <p:nvPicPr>
          <p:cNvPr id="4" name="Picture 8" descr="Noname.jpg"/>
          <p:cNvPicPr>
            <a:picLocks noChangeAspect="1"/>
          </p:cNvPicPr>
          <p:nvPr/>
        </p:nvPicPr>
        <p:blipFill rotWithShape="1">
          <a:blip r:embed="rId2" cstate="print"/>
          <a:srcRect t="2140" r="1933" b="2828"/>
          <a:stretch/>
        </p:blipFill>
        <p:spPr bwMode="auto">
          <a:xfrm>
            <a:off x="4824856" y="2278734"/>
            <a:ext cx="4198791" cy="31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29489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Rapid Application Development (RAD)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34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Systems-development methodology that focuses on quickly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building working model of software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getting feedback from users,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then using that feedback to update the working model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making several iterations of development, and developing/implementing a final version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greatly </a:t>
            </a:r>
            <a:r>
              <a:rPr lang="en-US" dirty="0">
                <a:solidFill>
                  <a:srgbClr val="FF0000"/>
                </a:solidFill>
              </a:rPr>
              <a:t>decreases design / implementation </a:t>
            </a:r>
            <a:r>
              <a:rPr lang="en-US" dirty="0">
                <a:solidFill>
                  <a:schemeClr val="tx1"/>
                </a:solidFill>
              </a:rPr>
              <a:t>time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 shortened development (compressed process)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Uses extensive user cooperation, prototyping, integrated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CASE</a:t>
            </a:r>
            <a:r>
              <a:rPr lang="en-US" dirty="0">
                <a:solidFill>
                  <a:schemeClr val="tx1"/>
                </a:solidFill>
              </a:rPr>
              <a:t> tools, and code generators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96780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Rapid Application Development (RAD)</a:t>
            </a:r>
            <a:endParaRPr lang="ar-S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7429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91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Requirements planning</a:t>
            </a:r>
            <a:r>
              <a:rPr lang="en-US" dirty="0">
                <a:solidFill>
                  <a:schemeClr val="tx1"/>
                </a:solidFill>
              </a:rPr>
              <a:t>: overall requirements for system are defined; team is identified; and feasibility is determined (similar to analysis/design phases in </a:t>
            </a:r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Waterfall Approach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User design</a:t>
            </a:r>
            <a:r>
              <a:rPr lang="en-US" dirty="0">
                <a:solidFill>
                  <a:schemeClr val="tx1"/>
                </a:solidFill>
              </a:rPr>
              <a:t>: prototyping the system with user using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CASE</a:t>
            </a:r>
            <a:r>
              <a:rPr lang="en-US" dirty="0">
                <a:solidFill>
                  <a:schemeClr val="tx1"/>
                </a:solidFill>
              </a:rPr>
              <a:t> in creating interfaces/report; e.g. JAD (joint application development) session: all stakeholders have a structured discussion about design of system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Construction</a:t>
            </a:r>
            <a:r>
              <a:rPr lang="en-US" dirty="0">
                <a:solidFill>
                  <a:schemeClr val="tx1"/>
                </a:solidFill>
              </a:rPr>
              <a:t>: coding the system using CASE; interactive, iterative process, and changes can be made as developers are working on program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Cutover</a:t>
            </a:r>
            <a:r>
              <a:rPr lang="en-US" dirty="0">
                <a:solidFill>
                  <a:schemeClr val="tx1"/>
                </a:solidFill>
              </a:rPr>
              <a:t>: delivery of developed system (implementation)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Rapid Application Development (RAD)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20188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SDLC Types: Agile Methodologies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5867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Group of methodologies that utilize incremental changes with a focus on quality, details (started: 2001)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increment is released in a specified time (called a “time box”)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 </a:t>
            </a:r>
            <a:r>
              <a:rPr lang="en-US" dirty="0">
                <a:solidFill>
                  <a:schemeClr val="tx1"/>
                </a:solidFill>
              </a:rPr>
              <a:t>regular release schedule with very specific objectives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Share some </a:t>
            </a:r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RAD</a:t>
            </a:r>
            <a:r>
              <a:rPr lang="en-US" dirty="0">
                <a:solidFill>
                  <a:schemeClr val="tx1"/>
                </a:solidFill>
              </a:rPr>
              <a:t> principles: iterative development, user, interaction, ability to change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Goal: provide flexibility of iterative approach, while ensuring a quality product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10409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SDLC Types: Lean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concept; focus is on taking initial idea and developing minimum viable product (MVP): working software application with just enough functionality to demonstrate the idea behind the project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MVP: given to potential users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review, team determines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whether to continue in same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direction or rethink idea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behind project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 </a:t>
            </a:r>
            <a:r>
              <a:rPr lang="en-US" dirty="0">
                <a:solidFill>
                  <a:schemeClr val="tx1"/>
                </a:solidFill>
              </a:rPr>
              <a:t>new MVP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Iterative process: until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final product is completed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43200"/>
            <a:ext cx="3886200" cy="37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Note: Quality Triangle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Quality triangle: simple concept: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any product/service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being developed,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you can only address 2 of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following: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Time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Cost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Quality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e.g. you cannot complete a low-cost, high-quality project in a small amount of time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Also, if you can spend a lot of money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tx1"/>
                </a:solidFill>
              </a:rPr>
              <a:t> project can be completed quickly with high-quality results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completion date is not a priority, then it can be completed at a lower cost with higher-quality results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8813" y="6553200"/>
            <a:ext cx="2847975" cy="365125"/>
          </a:xfrm>
        </p:spPr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8673"/>
            <a:ext cx="4306607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Introduction to IS Development</a:t>
            </a:r>
          </a:p>
          <a:p>
            <a:endParaRPr lang="en-GB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System Development Life Cycle (SDLC)</a:t>
            </a:r>
            <a:endParaRPr lang="en-GB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Programming Languages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One way to characterize programming languages is by their “generation”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First-generation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Second-generation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Third-generation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Fourth-generation languages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49420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First-generation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called machine code: specific to the type of hardware to be programmed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each type of computer hardware had a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different low-level programming language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uses actual ones and zeroes (bits)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 the program using binary code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example here: adds 1234 and 4321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using machine language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2309813" cy="379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0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Second-generation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Called Assembly language (also low-level language)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Gives English-like phrases to machine-code instructions, making it easier to program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Run through an assembler, which converts it into machine code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See here program that adds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1234 and 4321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using assembly language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07" y="3276600"/>
            <a:ext cx="253769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3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Third-generation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 specific to type of hardware on which they run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Much more like spoken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Most third-generation languages must be compiled, a process that converts them into machine code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Well-known third-generation languages: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BASIC, C, Pascal, and Java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Program (in BASIC) that adds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1234 and 4321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466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Fourth-generation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Class of programming tools that enable fast application development using intuitive interfaces and environments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Have very specific purpose, such as database interaction or report-writing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Can be used by those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 very little training in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programming; allow for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quick development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of applications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and/or functionality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Examples: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Clipper, FOCUS,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FoxPro, SQL, and SPSS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33" y="2758401"/>
            <a:ext cx="4780766" cy="34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Higher vs. Lower Level Languages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Lower-level languages (e.g. assembly language): much more efficient and execute much more quickly; you have finer control over the hardware as well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Sometimes, combination of higher- and lower-level languages are mixed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 “</a:t>
            </a:r>
            <a:r>
              <a:rPr lang="en-US" sz="2000" dirty="0">
                <a:solidFill>
                  <a:schemeClr val="tx1"/>
                </a:solidFill>
              </a:rPr>
              <a:t>best of both worlds”: overall structure and interface using a higher-level language, but use lower-level languages for parts of program that are used many times or require more precision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074" name="Picture 2" descr="The programming language spectrum (click to enlarge)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61" y="3886201"/>
            <a:ext cx="569673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Compiled vs. Interpreted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Another way to classify programming languages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Compiled</a:t>
            </a:r>
            <a:r>
              <a:rPr lang="en-US" sz="2000" dirty="0">
                <a:solidFill>
                  <a:schemeClr val="tx1"/>
                </a:solidFill>
              </a:rPr>
              <a:t> language: code is translated into a machine-readable form called an executable that can be run on the hardware (e.g. C, C++, and COBOL)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Interpreted</a:t>
            </a:r>
            <a:r>
              <a:rPr lang="en-US" sz="2000" dirty="0">
                <a:solidFill>
                  <a:schemeClr val="tx1"/>
                </a:solidFill>
              </a:rPr>
              <a:t> language: requires a “runtime program” to be installed in order to execute; this program then interprets the program code line by line and runs it; generally easier to work with but slower (e.g. BASIC, PHP, PERL, and Python)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Web languages (HTML and </a:t>
            </a:r>
            <a:r>
              <a:rPr lang="en-US" sz="2000" dirty="0" err="1">
                <a:solidFill>
                  <a:schemeClr val="tx1"/>
                </a:solidFill>
              </a:rPr>
              <a:t>Javascript</a:t>
            </a:r>
            <a:r>
              <a:rPr lang="en-US" sz="2000" dirty="0">
                <a:solidFill>
                  <a:schemeClr val="tx1"/>
                </a:solidFill>
              </a:rPr>
              <a:t>) also considered interpreted because they require a browser in order to run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Note, Java programming language: interesting exception to this classification (hybrid of the two)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994722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Procedural vs. Object-Oriented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Procedural</a:t>
            </a:r>
            <a:r>
              <a:rPr lang="en-US" sz="2000" dirty="0">
                <a:solidFill>
                  <a:schemeClr val="tx1"/>
                </a:solidFill>
              </a:rPr>
              <a:t> programming language: designed to allow a programmer to define a specific starting point for the program and then execute </a:t>
            </a:r>
            <a:r>
              <a:rPr lang="en-US" sz="2000" i="1" dirty="0">
                <a:solidFill>
                  <a:schemeClr val="tx1"/>
                </a:solidFill>
              </a:rPr>
              <a:t>sequentially</a:t>
            </a:r>
            <a:r>
              <a:rPr lang="en-US" sz="2000" dirty="0">
                <a:solidFill>
                  <a:schemeClr val="tx1"/>
                </a:solidFill>
              </a:rPr>
              <a:t> (include all early programming languages)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Object-oriented</a:t>
            </a:r>
            <a:r>
              <a:rPr lang="en-US" sz="2000" dirty="0">
                <a:solidFill>
                  <a:schemeClr val="tx1"/>
                </a:solidFill>
              </a:rPr>
              <a:t> programming language: uses interactive and graphical user interfaces to allow the user to define the flow of the program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programmer defines “objects” that can take certain actions based on input from the user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Procedural program focuses on sequence of activities to be performed, while object-oriented program focuses on the different items being manipulated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124809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Procedural vs. Object-Oriented (cont.)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Example of object-oriented code (human resource system)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object</a:t>
            </a:r>
            <a:r>
              <a:rPr lang="en-US" sz="2000" dirty="0">
                <a:solidFill>
                  <a:schemeClr val="tx1"/>
                </a:solidFill>
              </a:rPr>
              <a:t> (“EMPLOYEE”) is created in program to retrieve or set data regarding an employee: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Every object has </a:t>
            </a:r>
            <a:r>
              <a:rPr lang="en-US" sz="2000" b="1" dirty="0">
                <a:solidFill>
                  <a:schemeClr val="tx1"/>
                </a:solidFill>
              </a:rPr>
              <a:t>properties</a:t>
            </a:r>
            <a:r>
              <a:rPr lang="en-US" sz="2000" dirty="0">
                <a:solidFill>
                  <a:schemeClr val="tx1"/>
                </a:solidFill>
              </a:rPr>
              <a:t>: descriptive fields associated with the object (“Name”, “Employee number”, “Birthdate” and “Date of hire”)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Object also has </a:t>
            </a:r>
            <a:r>
              <a:rPr lang="en-US" sz="2000" b="1" dirty="0">
                <a:solidFill>
                  <a:schemeClr val="tx1"/>
                </a:solidFill>
              </a:rPr>
              <a:t>methods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which can take actions related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to the object: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dirty="0" err="1">
                <a:solidFill>
                  <a:schemeClr val="tx1"/>
                </a:solidFill>
              </a:rPr>
              <a:t>ComputePay</a:t>
            </a:r>
            <a:r>
              <a:rPr lang="en-US" sz="2000" dirty="0">
                <a:solidFill>
                  <a:schemeClr val="tx1"/>
                </a:solidFill>
              </a:rPr>
              <a:t>()”: money owed to person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dirty="0" err="1">
                <a:solidFill>
                  <a:schemeClr val="tx1"/>
                </a:solidFill>
              </a:rPr>
              <a:t>ListEmployees</a:t>
            </a:r>
            <a:r>
              <a:rPr lang="en-US" sz="2000" dirty="0">
                <a:solidFill>
                  <a:schemeClr val="tx1"/>
                </a:solidFill>
              </a:rPr>
              <a:t>()”: who works under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that employee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92" y="3971925"/>
            <a:ext cx="270550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08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Programming Tools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Traditional Tools: text editor, checking syntax, code compiler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Additional tools: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Integrated Development Environment (IDE)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Computer-Aided Software-Engineering (CASE)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0878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/>
              <a:t>Introduction to IS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Systems development methodology is a </a:t>
            </a:r>
            <a:r>
              <a:rPr lang="en-US" u="sng" dirty="0">
                <a:solidFill>
                  <a:schemeClr val="tx1"/>
                </a:solidFill>
              </a:rPr>
              <a:t>standard process</a:t>
            </a:r>
            <a:r>
              <a:rPr lang="en-US" dirty="0">
                <a:solidFill>
                  <a:schemeClr val="tx1"/>
                </a:solidFill>
              </a:rPr>
              <a:t> followed in an organization to analyze, design, implement and maintain information systems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System analyst</a:t>
            </a:r>
            <a:r>
              <a:rPr lang="en-US" dirty="0">
                <a:solidFill>
                  <a:schemeClr val="tx1"/>
                </a:solidFill>
              </a:rPr>
              <a:t> is responsible for analyzing and designing an information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71515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Programming Tools (cont.)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Integrated Development Environment</a:t>
            </a:r>
            <a:r>
              <a:rPr lang="en-US" sz="2000" dirty="0">
                <a:solidFill>
                  <a:schemeClr val="tx1"/>
                </a:solidFill>
              </a:rPr>
              <a:t> (IDE) provides: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 editor for writing the program that will color-code or highlight keywords from the programming language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help system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compiler/interpreter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debugging tool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(to resolve problems)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check-in/check-out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mechanism (so that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more than one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programmer can work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on code)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Microsoft Visual Studio: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IDE for Visual C++,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Visual BASIC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9" b="15285"/>
          <a:stretch/>
        </p:blipFill>
        <p:spPr>
          <a:xfrm>
            <a:off x="4125737" y="3200400"/>
            <a:ext cx="50047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5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Programming Tools (cont.)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Computer-aided software-engineering</a:t>
            </a:r>
            <a:r>
              <a:rPr lang="en-US" sz="2000" dirty="0">
                <a:solidFill>
                  <a:schemeClr val="tx1"/>
                </a:solidFill>
              </a:rPr>
              <a:t> (CASE) Tools: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Allows a designer to develop software with little or no programming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Writes the code for the designer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Goal is to generate quality code based on input created by the designer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7" name="Picture 8" descr="Noname.jpg"/>
          <p:cNvPicPr>
            <a:picLocks noChangeAspect="1"/>
          </p:cNvPicPr>
          <p:nvPr/>
        </p:nvPicPr>
        <p:blipFill rotWithShape="1">
          <a:blip r:embed="rId3" cstate="print"/>
          <a:srcRect b="32918"/>
          <a:stretch/>
        </p:blipFill>
        <p:spPr bwMode="auto">
          <a:xfrm>
            <a:off x="1998728" y="3733800"/>
            <a:ext cx="7145272" cy="306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112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Programming Languages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Programming Tools (cont.)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Computer-aided software-engineering (CASE) Tools (cont.):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Diagramming tools enable graphical representation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Computer displays and report generators help prototype how systems “look and feel”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Documentation generators standardize technical and user documentation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Code generators enable automatic generation of programs and database code directly from design documents, diagrams, forms, and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19567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System Development Life Cycle (SDLC)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traditional methodology used to </a:t>
            </a:r>
            <a:r>
              <a:rPr lang="en-US" dirty="0">
                <a:solidFill>
                  <a:srgbClr val="FF0000"/>
                </a:solidFill>
              </a:rPr>
              <a:t>plan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analyze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implement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maintain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information systems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3785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Phases in SDLC: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Planning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Analysis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Design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Implementation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Maintenance</a:t>
            </a:r>
          </a:p>
        </p:txBody>
      </p:sp>
      <p:pic>
        <p:nvPicPr>
          <p:cNvPr id="4" name="Picture 7" descr="Non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865" y="1905000"/>
            <a:ext cx="5306535" cy="38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/>
              <a:t>SDLC- Cont.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783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SDLC-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Planning</a:t>
            </a:r>
            <a:r>
              <a:rPr lang="en-US" dirty="0">
                <a:solidFill>
                  <a:schemeClr val="tx1"/>
                </a:solidFill>
              </a:rPr>
              <a:t> – an organization’s total information system objectives or purposes are identified, analyzed, prioritized, and arranged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Analysis</a:t>
            </a:r>
            <a:r>
              <a:rPr lang="en-US" dirty="0">
                <a:solidFill>
                  <a:schemeClr val="tx1"/>
                </a:solidFill>
              </a:rPr>
              <a:t> – system requirements are studied and structured (this’s called system analysis)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Includes feasibility analysis: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technical feasibility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economic feasibility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legal feasibility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48510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Design</a:t>
            </a:r>
            <a:r>
              <a:rPr lang="en-US" dirty="0">
                <a:solidFill>
                  <a:schemeClr val="tx1"/>
                </a:solidFill>
              </a:rPr>
              <a:t> – a description of the recommended solution is converted into logical and then physical system specifications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Logical design</a:t>
            </a:r>
            <a:r>
              <a:rPr lang="en-US" sz="2000" dirty="0">
                <a:solidFill>
                  <a:schemeClr val="tx1"/>
                </a:solidFill>
              </a:rPr>
              <a:t>: all </a:t>
            </a:r>
            <a:r>
              <a:rPr lang="en-US" sz="2000" dirty="0">
                <a:solidFill>
                  <a:srgbClr val="FF0000"/>
                </a:solidFill>
              </a:rPr>
              <a:t>functional features </a:t>
            </a:r>
            <a:r>
              <a:rPr lang="en-US" sz="2000" dirty="0">
                <a:solidFill>
                  <a:schemeClr val="tx1"/>
                </a:solidFill>
              </a:rPr>
              <a:t>of the system chosen for development in analysis are described </a:t>
            </a:r>
            <a:r>
              <a:rPr lang="en-US" sz="2000" dirty="0">
                <a:solidFill>
                  <a:srgbClr val="FF0000"/>
                </a:solidFill>
              </a:rPr>
              <a:t>independently of any computer platform</a:t>
            </a:r>
            <a:r>
              <a:rPr lang="en-US" sz="2000" dirty="0"/>
              <a:t> 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Physical design</a:t>
            </a:r>
            <a:r>
              <a:rPr lang="en-US" sz="2000" dirty="0">
                <a:solidFill>
                  <a:schemeClr val="tx1"/>
                </a:solidFill>
              </a:rPr>
              <a:t>: transforming the logical specifications of the system into the </a:t>
            </a:r>
            <a:r>
              <a:rPr lang="en-US" sz="2000" dirty="0">
                <a:solidFill>
                  <a:srgbClr val="FF0000"/>
                </a:solidFill>
              </a:rPr>
              <a:t>technology-specific details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SDLC- Cont.</a:t>
            </a:r>
          </a:p>
        </p:txBody>
      </p:sp>
    </p:spTree>
    <p:extLst>
      <p:ext uri="{BB962C8B-B14F-4D97-AF65-F5344CB8AC3E}">
        <p14:creationId xmlns:p14="http://schemas.microsoft.com/office/powerpoint/2010/main" val="98350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Design</a:t>
            </a:r>
            <a:r>
              <a:rPr lang="en-US" dirty="0">
                <a:solidFill>
                  <a:schemeClr val="tx1"/>
                </a:solidFill>
              </a:rPr>
              <a:t> – cont.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See below: difference between physical and logical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47975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IE462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SDLC-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0DC64-CFFF-49C8-9B08-99FF192C9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4445" r="31667" b="5555"/>
          <a:stretch/>
        </p:blipFill>
        <p:spPr>
          <a:xfrm>
            <a:off x="76200" y="2242290"/>
            <a:ext cx="53340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D4682-A084-44D1-831A-703491E0D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41111" r="53333" b="20370"/>
          <a:stretch/>
        </p:blipFill>
        <p:spPr>
          <a:xfrm>
            <a:off x="5562600" y="3429000"/>
            <a:ext cx="3361593" cy="281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77577-E593-48FB-A01F-BB8F505C2E05}"/>
              </a:ext>
            </a:extLst>
          </p:cNvPr>
          <p:cNvSpPr txBox="1"/>
          <p:nvPr/>
        </p:nvSpPr>
        <p:spPr>
          <a:xfrm>
            <a:off x="762000" y="6339904"/>
            <a:ext cx="458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Skateboard ramp blueprint (logical design)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AD901-DBF3-4B05-A5AA-E42FE6DF1AD2}"/>
              </a:ext>
            </a:extLst>
          </p:cNvPr>
          <p:cNvSpPr txBox="1"/>
          <p:nvPr/>
        </p:nvSpPr>
        <p:spPr>
          <a:xfrm>
            <a:off x="5324474" y="6324600"/>
            <a:ext cx="404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skateboard ramp (physical design)</a:t>
            </a:r>
          </a:p>
        </p:txBody>
      </p:sp>
    </p:spTree>
    <p:extLst>
      <p:ext uri="{BB962C8B-B14F-4D97-AF65-F5344CB8AC3E}">
        <p14:creationId xmlns:p14="http://schemas.microsoft.com/office/powerpoint/2010/main" val="178091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029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Implementation</a:t>
            </a:r>
            <a:r>
              <a:rPr lang="en-US" dirty="0">
                <a:solidFill>
                  <a:schemeClr val="tx1"/>
                </a:solidFill>
              </a:rPr>
              <a:t> – information system is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coded (i.e. programmed)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tested (includes unit test, system test, user-acceptance test)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installed (training users, providing documentation, and conversion from previous system to new system)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Maintenance</a:t>
            </a:r>
            <a:r>
              <a:rPr lang="en-US" dirty="0">
                <a:solidFill>
                  <a:schemeClr val="tx1"/>
                </a:solidFill>
              </a:rPr>
              <a:t> – information system is systematically repaired and improved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structured support process: reported bugs are fixed, requests for new features are evaluated and implemented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system updates/backups are performed on a regular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SDLC- Cont.</a:t>
            </a:r>
          </a:p>
        </p:txBody>
      </p:sp>
    </p:spTree>
    <p:extLst>
      <p:ext uri="{BB962C8B-B14F-4D97-AF65-F5344CB8AC3E}">
        <p14:creationId xmlns:p14="http://schemas.microsoft.com/office/powerpoint/2010/main" val="32339959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13383</TotalTime>
  <Words>1537</Words>
  <Application>Microsoft Office PowerPoint</Application>
  <PresentationFormat>On-screen Show (4:3)</PresentationFormat>
  <Paragraphs>301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Calibri</vt:lpstr>
      <vt:lpstr>Century Gothic</vt:lpstr>
      <vt:lpstr>Courier New</vt:lpstr>
      <vt:lpstr>Lucida Sans Unicode</vt:lpstr>
      <vt:lpstr>Palatino Linotype</vt:lpstr>
      <vt:lpstr>Symbol</vt:lpstr>
      <vt:lpstr>Tahoma</vt:lpstr>
      <vt:lpstr>Times New Roman</vt:lpstr>
      <vt:lpstr>Verdana</vt:lpstr>
      <vt:lpstr>Wingdings 2</vt:lpstr>
      <vt:lpstr>Wingdings 3</vt:lpstr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Introduction to IS Development</vt:lpstr>
      <vt:lpstr>System Development Life Cycle (SDLC)</vt:lpstr>
      <vt:lpstr>PowerPoint Presentation</vt:lpstr>
      <vt:lpstr>SDLC- Cont.</vt:lpstr>
      <vt:lpstr>SDLC- Cont.</vt:lpstr>
      <vt:lpstr>SDLC- Cont.</vt:lpstr>
      <vt:lpstr>SDLC- Cont.</vt:lpstr>
      <vt:lpstr>Types of SDLCs</vt:lpstr>
      <vt:lpstr>SDLC Types: Traditional Waterfall SDLC</vt:lpstr>
      <vt:lpstr>Problems with Waterfall Approach</vt:lpstr>
      <vt:lpstr>SDLC Types: Iterative SDLC</vt:lpstr>
      <vt:lpstr>Rapid Application Development (RAD)</vt:lpstr>
      <vt:lpstr>Rapid Application Development (RAD)</vt:lpstr>
      <vt:lpstr>Rapid Application Development (RAD)</vt:lpstr>
      <vt:lpstr>SDLC Types: Agile Methodologies</vt:lpstr>
      <vt:lpstr>SDLC Types: Lean Methodology</vt:lpstr>
      <vt:lpstr>Note: Quality Triangle </vt:lpstr>
      <vt:lpstr>Programming Languages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  <vt:lpstr>Programming Languages (cont.)</vt:lpstr>
    </vt:vector>
  </TitlesOfParts>
  <Company>IMedia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Ahmed El-Sherbeeny</cp:lastModifiedBy>
  <cp:revision>1195</cp:revision>
  <dcterms:created xsi:type="dcterms:W3CDTF">2008-11-10T19:40:45Z</dcterms:created>
  <dcterms:modified xsi:type="dcterms:W3CDTF">2018-09-15T20:08:31Z</dcterms:modified>
</cp:coreProperties>
</file>