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58" r:id="rId5"/>
    <p:sldId id="259" r:id="rId6"/>
    <p:sldId id="260" r:id="rId7"/>
    <p:sldId id="261" r:id="rId8"/>
    <p:sldId id="264" r:id="rId9"/>
    <p:sldId id="262" r:id="rId10"/>
    <p:sldId id="265" r:id="rId11"/>
    <p:sldId id="263"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57" d="100"/>
          <a:sy n="57" d="100"/>
        </p:scale>
        <p:origin x="78"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178D54-DE85-4E29-9123-C7CDC0AD4D6A}"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F1BA3-965E-4C57-8198-7C2B0C21AC82}" type="slidenum">
              <a:rPr lang="en-US" smtClean="0"/>
              <a:t>‹#›</a:t>
            </a:fld>
            <a:endParaRPr lang="en-US"/>
          </a:p>
        </p:txBody>
      </p:sp>
    </p:spTree>
    <p:extLst>
      <p:ext uri="{BB962C8B-B14F-4D97-AF65-F5344CB8AC3E}">
        <p14:creationId xmlns:p14="http://schemas.microsoft.com/office/powerpoint/2010/main" val="4050182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178D54-DE85-4E29-9123-C7CDC0AD4D6A}"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F1BA3-965E-4C57-8198-7C2B0C21AC82}" type="slidenum">
              <a:rPr lang="en-US" smtClean="0"/>
              <a:t>‹#›</a:t>
            </a:fld>
            <a:endParaRPr lang="en-US"/>
          </a:p>
        </p:txBody>
      </p:sp>
    </p:spTree>
    <p:extLst>
      <p:ext uri="{BB962C8B-B14F-4D97-AF65-F5344CB8AC3E}">
        <p14:creationId xmlns:p14="http://schemas.microsoft.com/office/powerpoint/2010/main" val="1061269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178D54-DE85-4E29-9123-C7CDC0AD4D6A}"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F1BA3-965E-4C57-8198-7C2B0C21AC82}" type="slidenum">
              <a:rPr lang="en-US" smtClean="0"/>
              <a:t>‹#›</a:t>
            </a:fld>
            <a:endParaRPr lang="en-US"/>
          </a:p>
        </p:txBody>
      </p:sp>
    </p:spTree>
    <p:extLst>
      <p:ext uri="{BB962C8B-B14F-4D97-AF65-F5344CB8AC3E}">
        <p14:creationId xmlns:p14="http://schemas.microsoft.com/office/powerpoint/2010/main" val="252227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178D54-DE85-4E29-9123-C7CDC0AD4D6A}"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F1BA3-965E-4C57-8198-7C2B0C21AC82}" type="slidenum">
              <a:rPr lang="en-US" smtClean="0"/>
              <a:t>‹#›</a:t>
            </a:fld>
            <a:endParaRPr lang="en-US"/>
          </a:p>
        </p:txBody>
      </p:sp>
    </p:spTree>
    <p:extLst>
      <p:ext uri="{BB962C8B-B14F-4D97-AF65-F5344CB8AC3E}">
        <p14:creationId xmlns:p14="http://schemas.microsoft.com/office/powerpoint/2010/main" val="3061288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178D54-DE85-4E29-9123-C7CDC0AD4D6A}"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F1BA3-965E-4C57-8198-7C2B0C21AC82}" type="slidenum">
              <a:rPr lang="en-US" smtClean="0"/>
              <a:t>‹#›</a:t>
            </a:fld>
            <a:endParaRPr lang="en-US"/>
          </a:p>
        </p:txBody>
      </p:sp>
    </p:spTree>
    <p:extLst>
      <p:ext uri="{BB962C8B-B14F-4D97-AF65-F5344CB8AC3E}">
        <p14:creationId xmlns:p14="http://schemas.microsoft.com/office/powerpoint/2010/main" val="1671435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178D54-DE85-4E29-9123-C7CDC0AD4D6A}"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F1BA3-965E-4C57-8198-7C2B0C21AC82}" type="slidenum">
              <a:rPr lang="en-US" smtClean="0"/>
              <a:t>‹#›</a:t>
            </a:fld>
            <a:endParaRPr lang="en-US"/>
          </a:p>
        </p:txBody>
      </p:sp>
    </p:spTree>
    <p:extLst>
      <p:ext uri="{BB962C8B-B14F-4D97-AF65-F5344CB8AC3E}">
        <p14:creationId xmlns:p14="http://schemas.microsoft.com/office/powerpoint/2010/main" val="150467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178D54-DE85-4E29-9123-C7CDC0AD4D6A}" type="datetimeFigureOut">
              <a:rPr lang="en-US" smtClean="0"/>
              <a:t>3/27/2018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2F1BA3-965E-4C57-8198-7C2B0C21AC82}" type="slidenum">
              <a:rPr lang="en-US" smtClean="0"/>
              <a:t>‹#›</a:t>
            </a:fld>
            <a:endParaRPr lang="en-US"/>
          </a:p>
        </p:txBody>
      </p:sp>
    </p:spTree>
    <p:extLst>
      <p:ext uri="{BB962C8B-B14F-4D97-AF65-F5344CB8AC3E}">
        <p14:creationId xmlns:p14="http://schemas.microsoft.com/office/powerpoint/2010/main" val="3048555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178D54-DE85-4E29-9123-C7CDC0AD4D6A}" type="datetimeFigureOut">
              <a:rPr lang="en-US" smtClean="0"/>
              <a:t>3/27/2018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2F1BA3-965E-4C57-8198-7C2B0C21AC82}" type="slidenum">
              <a:rPr lang="en-US" smtClean="0"/>
              <a:t>‹#›</a:t>
            </a:fld>
            <a:endParaRPr lang="en-US"/>
          </a:p>
        </p:txBody>
      </p:sp>
    </p:spTree>
    <p:extLst>
      <p:ext uri="{BB962C8B-B14F-4D97-AF65-F5344CB8AC3E}">
        <p14:creationId xmlns:p14="http://schemas.microsoft.com/office/powerpoint/2010/main" val="1237876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178D54-DE85-4E29-9123-C7CDC0AD4D6A}" type="datetimeFigureOut">
              <a:rPr lang="en-US" smtClean="0"/>
              <a:t>3/27/2018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2F1BA3-965E-4C57-8198-7C2B0C21AC82}" type="slidenum">
              <a:rPr lang="en-US" smtClean="0"/>
              <a:t>‹#›</a:t>
            </a:fld>
            <a:endParaRPr lang="en-US"/>
          </a:p>
        </p:txBody>
      </p:sp>
    </p:spTree>
    <p:extLst>
      <p:ext uri="{BB962C8B-B14F-4D97-AF65-F5344CB8AC3E}">
        <p14:creationId xmlns:p14="http://schemas.microsoft.com/office/powerpoint/2010/main" val="1625080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178D54-DE85-4E29-9123-C7CDC0AD4D6A}"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F1BA3-965E-4C57-8198-7C2B0C21AC82}" type="slidenum">
              <a:rPr lang="en-US" smtClean="0"/>
              <a:t>‹#›</a:t>
            </a:fld>
            <a:endParaRPr lang="en-US"/>
          </a:p>
        </p:txBody>
      </p:sp>
    </p:spTree>
    <p:extLst>
      <p:ext uri="{BB962C8B-B14F-4D97-AF65-F5344CB8AC3E}">
        <p14:creationId xmlns:p14="http://schemas.microsoft.com/office/powerpoint/2010/main" val="3275256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178D54-DE85-4E29-9123-C7CDC0AD4D6A}"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F1BA3-965E-4C57-8198-7C2B0C21AC82}" type="slidenum">
              <a:rPr lang="en-US" smtClean="0"/>
              <a:t>‹#›</a:t>
            </a:fld>
            <a:endParaRPr lang="en-US"/>
          </a:p>
        </p:txBody>
      </p:sp>
    </p:spTree>
    <p:extLst>
      <p:ext uri="{BB962C8B-B14F-4D97-AF65-F5344CB8AC3E}">
        <p14:creationId xmlns:p14="http://schemas.microsoft.com/office/powerpoint/2010/main" val="2876175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178D54-DE85-4E29-9123-C7CDC0AD4D6A}" type="datetimeFigureOut">
              <a:rPr lang="en-US" smtClean="0"/>
              <a:t>3/27/2018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2F1BA3-965E-4C57-8198-7C2B0C21AC82}" type="slidenum">
              <a:rPr lang="en-US" smtClean="0"/>
              <a:t>‹#›</a:t>
            </a:fld>
            <a:endParaRPr lang="en-US"/>
          </a:p>
        </p:txBody>
      </p:sp>
    </p:spTree>
    <p:extLst>
      <p:ext uri="{BB962C8B-B14F-4D97-AF65-F5344CB8AC3E}">
        <p14:creationId xmlns:p14="http://schemas.microsoft.com/office/powerpoint/2010/main" val="2902739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6000" y="157163"/>
            <a:ext cx="9144000" cy="2387600"/>
          </a:xfrm>
        </p:spPr>
        <p:txBody>
          <a:bodyPr/>
          <a:lstStyle/>
          <a:p>
            <a:r>
              <a:rPr lang="en-US" dirty="0" smtClean="0">
                <a:latin typeface="Times New Roman" panose="02020603050405020304" pitchFamily="18" charset="0"/>
                <a:cs typeface="Times New Roman" panose="02020603050405020304" pitchFamily="18" charset="0"/>
              </a:rPr>
              <a:t>Chapter 28 Problems</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34533" y="3618971"/>
            <a:ext cx="9144000" cy="1655762"/>
          </a:xfrm>
        </p:spPr>
        <p:txBody>
          <a:bodyPr>
            <a:normAutofit/>
          </a:bodyPr>
          <a:lstStyle/>
          <a:p>
            <a:r>
              <a:rPr lang="en-US" sz="4000" dirty="0" smtClean="0">
                <a:latin typeface="Times New Roman" panose="02020603050405020304" pitchFamily="18" charset="0"/>
                <a:cs typeface="Times New Roman" panose="02020603050405020304" pitchFamily="18" charset="0"/>
              </a:rPr>
              <a:t>2,6,8,9,15,20,21,36,40</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5500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7999" y="590491"/>
            <a:ext cx="10363201" cy="954107"/>
          </a:xfrm>
          <a:prstGeom prst="rect">
            <a:avLst/>
          </a:prstGeom>
        </p:spPr>
        <p:txBody>
          <a:bodyPr wrap="square">
            <a:spAutoFit/>
          </a:bodyPr>
          <a:lstStyle/>
          <a:p>
            <a:pPr algn="just"/>
            <a:r>
              <a:rPr lang="en-US" sz="2800" b="1" dirty="0">
                <a:solidFill>
                  <a:srgbClr val="00CCFF"/>
                </a:solidFill>
                <a:latin typeface="Times New Roman" panose="02020603050405020304" pitchFamily="18" charset="0"/>
                <a:ea typeface="Times New Roman" panose="02020603050405020304" pitchFamily="18" charset="0"/>
                <a:cs typeface="Times New Roman" panose="02020603050405020304" pitchFamily="18" charset="0"/>
              </a:rPr>
              <a:t>20</a:t>
            </a:r>
            <a:r>
              <a:rPr lang="en-US" sz="28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ammeter shown in Figure P28.20 reads 2.00 A. Find </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28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28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and </a:t>
            </a:r>
            <a:r>
              <a:rPr lang="en-US" sz="2800"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ε</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7601" y="1270744"/>
            <a:ext cx="5977466" cy="5400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772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 calcmode="lin" valueType="num">
                                      <p:cBhvr additive="base">
                                        <p:cTn id="13" dur="500" fill="hold"/>
                                        <p:tgtEl>
                                          <p:spTgt spid="4098"/>
                                        </p:tgtEl>
                                        <p:attrNameLst>
                                          <p:attrName>ppt_x</p:attrName>
                                        </p:attrNameLst>
                                      </p:cBhvr>
                                      <p:tavLst>
                                        <p:tav tm="0">
                                          <p:val>
                                            <p:strVal val="#ppt_x"/>
                                          </p:val>
                                        </p:tav>
                                        <p:tav tm="100000">
                                          <p:val>
                                            <p:strVal val="#ppt_x"/>
                                          </p:val>
                                        </p:tav>
                                      </p:tavLst>
                                    </p:anim>
                                    <p:anim calcmode="lin" valueType="num">
                                      <p:cBhvr additive="base">
                                        <p:cTn id="14"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75924" y="1322387"/>
            <a:ext cx="11694063" cy="4248679"/>
          </a:xfrm>
          <a:prstGeom prst="rect">
            <a:avLst/>
          </a:prstGeom>
        </p:spPr>
      </p:pic>
    </p:spTree>
    <p:extLst>
      <p:ext uri="{BB962C8B-B14F-4D97-AF65-F5344CB8AC3E}">
        <p14:creationId xmlns:p14="http://schemas.microsoft.com/office/powerpoint/2010/main" val="1846334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1998" y="667434"/>
            <a:ext cx="10295467" cy="461665"/>
          </a:xfrm>
          <a:prstGeom prst="rect">
            <a:avLst/>
          </a:prstGeom>
        </p:spPr>
        <p:txBody>
          <a:bodyPr wrap="square">
            <a:spAutoFit/>
          </a:bodyPr>
          <a:lstStyle/>
          <a:p>
            <a:r>
              <a:rPr lang="en-US" sz="2400" b="1" dirty="0">
                <a:solidFill>
                  <a:srgbClr val="00CCFF"/>
                </a:solidFill>
                <a:latin typeface="Times New Roman" panose="02020603050405020304" pitchFamily="18" charset="0"/>
                <a:ea typeface="Times New Roman" panose="02020603050405020304" pitchFamily="18" charset="0"/>
                <a:cs typeface="Times New Roman" panose="02020603050405020304" pitchFamily="18" charset="0"/>
              </a:rPr>
              <a:t>21</a:t>
            </a:r>
            <a:r>
              <a:rPr lang="en-US" sz="24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Determine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current in each branch of the circuit shown in Figure P28.21.</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6757" y="1579562"/>
            <a:ext cx="7170176" cy="4550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53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2"/>
                                        </p:tgtEl>
                                        <p:attrNameLst>
                                          <p:attrName>style.visibility</p:attrName>
                                        </p:attrNameLst>
                                      </p:cBhvr>
                                      <p:to>
                                        <p:strVal val="visible"/>
                                      </p:to>
                                    </p:set>
                                    <p:anim calcmode="lin" valueType="num">
                                      <p:cBhvr additive="base">
                                        <p:cTn id="13" dur="500" fill="hold"/>
                                        <p:tgtEl>
                                          <p:spTgt spid="5122"/>
                                        </p:tgtEl>
                                        <p:attrNameLst>
                                          <p:attrName>ppt_x</p:attrName>
                                        </p:attrNameLst>
                                      </p:cBhvr>
                                      <p:tavLst>
                                        <p:tav tm="0">
                                          <p:val>
                                            <p:strVal val="#ppt_x"/>
                                          </p:val>
                                        </p:tav>
                                        <p:tav tm="100000">
                                          <p:val>
                                            <p:strVal val="#ppt_x"/>
                                          </p:val>
                                        </p:tav>
                                      </p:tavLst>
                                    </p:anim>
                                    <p:anim calcmode="lin" valueType="num">
                                      <p:cBhvr additive="base">
                                        <p:cTn id="14"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00668" y="431854"/>
            <a:ext cx="9821332" cy="6107252"/>
          </a:xfrm>
          <a:prstGeom prst="rect">
            <a:avLst/>
          </a:prstGeom>
        </p:spPr>
      </p:pic>
    </p:spTree>
    <p:extLst>
      <p:ext uri="{BB962C8B-B14F-4D97-AF65-F5344CB8AC3E}">
        <p14:creationId xmlns:p14="http://schemas.microsoft.com/office/powerpoint/2010/main" val="209178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2667" y="553704"/>
            <a:ext cx="11125199" cy="1569660"/>
          </a:xfrm>
          <a:prstGeom prst="rect">
            <a:avLst/>
          </a:prstGeom>
        </p:spPr>
        <p:txBody>
          <a:bodyPr wrap="square">
            <a:spAutoFit/>
          </a:bodyPr>
          <a:lstStyle/>
          <a:p>
            <a:pPr algn="just"/>
            <a:r>
              <a:rPr lang="en-US" sz="2400" b="1" dirty="0">
                <a:solidFill>
                  <a:srgbClr val="00CCFF"/>
                </a:solidFill>
                <a:latin typeface="Times New Roman" panose="02020603050405020304" pitchFamily="18" charset="0"/>
                <a:ea typeface="Times New Roman" panose="02020603050405020304" pitchFamily="18" charset="0"/>
                <a:cs typeface="Times New Roman" panose="02020603050405020304" pitchFamily="18" charset="0"/>
              </a:rPr>
              <a:t>36</a:t>
            </a:r>
            <a:r>
              <a:rPr lang="en-US" sz="24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circuit of Figure P28.36, the switch S has been open for a long time. It is then suddenly closed. Determine the time constant (a) before the switch is closed and (b) after the switch is closed. (c) Let the switch be closed at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0. Determine the current in the switch as a function of time.</a:t>
            </a:r>
            <a:endParaRPr lang="en-US" sz="2400" dirty="0">
              <a:latin typeface="Times New Roman" panose="02020603050405020304" pitchFamily="18" charset="0"/>
              <a:cs typeface="Times New Roman" panose="02020603050405020304"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6999" y="2527828"/>
            <a:ext cx="9216533" cy="34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313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gtEl>
                                        <p:attrNameLst>
                                          <p:attrName>style.visibility</p:attrName>
                                        </p:attrNameLst>
                                      </p:cBhvr>
                                      <p:to>
                                        <p:strVal val="visible"/>
                                      </p:to>
                                    </p:set>
                                    <p:anim calcmode="lin" valueType="num">
                                      <p:cBhvr additive="base">
                                        <p:cTn id="13" dur="500" fill="hold"/>
                                        <p:tgtEl>
                                          <p:spTgt spid="6146"/>
                                        </p:tgtEl>
                                        <p:attrNameLst>
                                          <p:attrName>ppt_x</p:attrName>
                                        </p:attrNameLst>
                                      </p:cBhvr>
                                      <p:tavLst>
                                        <p:tav tm="0">
                                          <p:val>
                                            <p:strVal val="#ppt_x"/>
                                          </p:val>
                                        </p:tav>
                                        <p:tav tm="100000">
                                          <p:val>
                                            <p:strVal val="#ppt_x"/>
                                          </p:val>
                                        </p:tav>
                                      </p:tavLst>
                                    </p:anim>
                                    <p:anim calcmode="lin" valueType="num">
                                      <p:cBhvr additive="base">
                                        <p:cTn id="14"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0933" y="1032932"/>
            <a:ext cx="11459615" cy="4292070"/>
          </a:xfrm>
          <a:prstGeom prst="rect">
            <a:avLst/>
          </a:prstGeom>
        </p:spPr>
      </p:pic>
    </p:spTree>
    <p:extLst>
      <p:ext uri="{BB962C8B-B14F-4D97-AF65-F5344CB8AC3E}">
        <p14:creationId xmlns:p14="http://schemas.microsoft.com/office/powerpoint/2010/main" val="418120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6535" y="897465"/>
            <a:ext cx="10261600" cy="2387601"/>
          </a:xfrm>
          <a:prstGeom prst="rect">
            <a:avLst/>
          </a:prstGeom>
        </p:spPr>
        <p:txBody>
          <a:bodyPr wrap="square">
            <a:spAutoFit/>
          </a:bodyPr>
          <a:lstStyle/>
          <a:p>
            <a:pPr algn="just"/>
            <a:r>
              <a:rPr lang="en-US" sz="2400" b="1" dirty="0">
                <a:solidFill>
                  <a:srgbClr val="00CCFF"/>
                </a:solidFill>
                <a:latin typeface="Times New Roman" panose="02020603050405020304" pitchFamily="18" charset="0"/>
                <a:ea typeface="Times New Roman" panose="02020603050405020304" pitchFamily="18" charset="0"/>
                <a:cs typeface="Times New Roman" panose="02020603050405020304" pitchFamily="18" charset="0"/>
              </a:rPr>
              <a:t>40</a:t>
            </a:r>
            <a:r>
              <a:rPr lang="en-US" sz="24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Dielectric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materials used in the manufacture of capacitors are characterized by conductivities that are small but not zero. Therefore, a charged capacitor slowly loses its charge by “leaking” across the dielectric. If a capacitor having capacitance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leaks charge such that the potential difference has decreased to half its initial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0) value at a time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what is the equivalent resistance of the dielectric?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715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78000" y="1064705"/>
            <a:ext cx="7704667" cy="5074311"/>
          </a:xfrm>
          <a:prstGeom prst="rect">
            <a:avLst/>
          </a:prstGeom>
        </p:spPr>
      </p:pic>
    </p:spTree>
    <p:extLst>
      <p:ext uri="{BB962C8B-B14F-4D97-AF65-F5344CB8AC3E}">
        <p14:creationId xmlns:p14="http://schemas.microsoft.com/office/powerpoint/2010/main" val="396917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92137" y="397844"/>
            <a:ext cx="11176530" cy="1200329"/>
          </a:xfrm>
          <a:prstGeom prst="rect">
            <a:avLst/>
          </a:prstGeom>
        </p:spPr>
        <p:txBody>
          <a:bodyPr wrap="square">
            <a:spAutoFit/>
          </a:bodyPr>
          <a:lstStyle/>
          <a:p>
            <a:pPr algn="just"/>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What is the current in a 5.60-</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Ω</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resistor connected to a battery that has a 0.200-</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Ω</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internal resistance if the terminal voltage of the battery is 10.0 V? (b) What is the </a:t>
            </a:r>
            <a:r>
              <a:rPr lang="en-US"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emf</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of the battery?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2065867" y="1793344"/>
            <a:ext cx="8805333" cy="4651405"/>
          </a:xfrm>
          <a:prstGeom prst="rect">
            <a:avLst/>
          </a:prstGeom>
        </p:spPr>
      </p:pic>
    </p:spTree>
    <p:extLst>
      <p:ext uri="{BB962C8B-B14F-4D97-AF65-F5344CB8AC3E}">
        <p14:creationId xmlns:p14="http://schemas.microsoft.com/office/powerpoint/2010/main" val="313019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8001" y="441237"/>
            <a:ext cx="11091332" cy="1200329"/>
          </a:xfrm>
          <a:prstGeom prst="rect">
            <a:avLst/>
          </a:prstGeom>
        </p:spPr>
        <p:txBody>
          <a:bodyPr wrap="square">
            <a:spAutoFit/>
          </a:bodyPr>
          <a:lstStyle/>
          <a:p>
            <a:pPr algn="just"/>
            <a:r>
              <a:rPr lang="en-US" sz="2400" b="1" dirty="0">
                <a:solidFill>
                  <a:srgbClr val="00CCFF"/>
                </a:solidFill>
                <a:latin typeface="Times New Roman" panose="02020603050405020304" pitchFamily="18" charset="0"/>
                <a:ea typeface="Times New Roman" panose="02020603050405020304" pitchFamily="18" charset="0"/>
                <a:cs typeface="Times New Roman" panose="02020603050405020304" pitchFamily="18" charset="0"/>
              </a:rPr>
              <a:t>6</a:t>
            </a:r>
            <a:r>
              <a:rPr lang="en-US" sz="24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Find the equivalent resistance between points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and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 Figure P28.6. (b) A potential difference of 34.0 V is applied between points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and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Calculate the current in each resistor.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0133" y="1765830"/>
            <a:ext cx="6045200" cy="4636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280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40268" y="728133"/>
            <a:ext cx="11910070" cy="5495451"/>
          </a:xfrm>
          <a:prstGeom prst="rect">
            <a:avLst/>
          </a:prstGeom>
        </p:spPr>
      </p:pic>
    </p:spTree>
    <p:extLst>
      <p:ext uri="{BB962C8B-B14F-4D97-AF65-F5344CB8AC3E}">
        <p14:creationId xmlns:p14="http://schemas.microsoft.com/office/powerpoint/2010/main" val="359674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4132" y="302736"/>
            <a:ext cx="11057467" cy="1200329"/>
          </a:xfrm>
          <a:prstGeom prst="rect">
            <a:avLst/>
          </a:prstGeom>
        </p:spPr>
        <p:txBody>
          <a:bodyPr wrap="square">
            <a:spAutoFit/>
          </a:bodyPr>
          <a:lstStyle/>
          <a:p>
            <a:pPr algn="just"/>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8.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Four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copper wires of equal length are connected in series. Their cross-sectional areas are 1.00 cm</a:t>
            </a:r>
            <a:r>
              <a:rPr lang="en-US" sz="24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2.00 cm</a:t>
            </a:r>
            <a:r>
              <a:rPr lang="en-US" sz="24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3.00 cm</a:t>
            </a:r>
            <a:r>
              <a:rPr lang="en-US" sz="24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and 5.00 cm</a:t>
            </a:r>
            <a:r>
              <a:rPr lang="en-US" sz="24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 potential difference of 120 V is applied across the combination. Determine the voltage across the 2.00-cm</a:t>
            </a:r>
            <a:r>
              <a:rPr lang="en-US" sz="24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wire.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474132" y="1987019"/>
            <a:ext cx="11515146" cy="3339659"/>
          </a:xfrm>
          <a:prstGeom prst="rect">
            <a:avLst/>
          </a:prstGeom>
        </p:spPr>
      </p:pic>
    </p:spTree>
    <p:extLst>
      <p:ext uri="{BB962C8B-B14F-4D97-AF65-F5344CB8AC3E}">
        <p14:creationId xmlns:p14="http://schemas.microsoft.com/office/powerpoint/2010/main" val="3147014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0267" y="427334"/>
            <a:ext cx="10769600" cy="830997"/>
          </a:xfrm>
          <a:prstGeom prst="rect">
            <a:avLst/>
          </a:prstGeom>
        </p:spPr>
        <p:txBody>
          <a:bodyPr wrap="square">
            <a:spAutoFit/>
          </a:bodyPr>
          <a:lstStyle/>
          <a:p>
            <a:pPr algn="just"/>
            <a:r>
              <a:rPr lang="en-US" sz="2400" b="1" dirty="0">
                <a:solidFill>
                  <a:srgbClr val="00CCFF"/>
                </a:solidFill>
                <a:latin typeface="Times New Roman" panose="02020603050405020304" pitchFamily="18" charset="0"/>
                <a:ea typeface="Times New Roman" panose="02020603050405020304" pitchFamily="18" charset="0"/>
                <a:cs typeface="Times New Roman" panose="02020603050405020304" pitchFamily="18" charset="0"/>
              </a:rPr>
              <a:t>9</a:t>
            </a:r>
            <a:r>
              <a:rPr lang="en-US" sz="24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Consider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circuit shown in Figure P28.9. Find (a) the current in the 20.0-</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Ω</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resistor and (b) the potential difference between points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and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647296"/>
            <a:ext cx="7010400" cy="4330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77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500" fill="hold"/>
                                        <p:tgtEl>
                                          <p:spTgt spid="2050"/>
                                        </p:tgtEl>
                                        <p:attrNameLst>
                                          <p:attrName>ppt_x</p:attrName>
                                        </p:attrNameLst>
                                      </p:cBhvr>
                                      <p:tavLst>
                                        <p:tav tm="0">
                                          <p:val>
                                            <p:strVal val="#ppt_x"/>
                                          </p:val>
                                        </p:tav>
                                        <p:tav tm="100000">
                                          <p:val>
                                            <p:strVal val="#ppt_x"/>
                                          </p:val>
                                        </p:tav>
                                      </p:tavLst>
                                    </p:anim>
                                    <p:anim calcmode="lin" valueType="num">
                                      <p:cBhvr additive="base">
                                        <p:cTn id="1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78000" y="0"/>
            <a:ext cx="8077199" cy="6583380"/>
          </a:xfrm>
          <a:prstGeom prst="rect">
            <a:avLst/>
          </a:prstGeom>
        </p:spPr>
      </p:pic>
    </p:spTree>
    <p:extLst>
      <p:ext uri="{BB962C8B-B14F-4D97-AF65-F5344CB8AC3E}">
        <p14:creationId xmlns:p14="http://schemas.microsoft.com/office/powerpoint/2010/main" val="1579595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0399" y="362634"/>
            <a:ext cx="10955867" cy="461665"/>
          </a:xfrm>
          <a:prstGeom prst="rect">
            <a:avLst/>
          </a:prstGeom>
        </p:spPr>
        <p:txBody>
          <a:bodyPr wrap="square">
            <a:spAutoFit/>
          </a:bodyPr>
          <a:lstStyle/>
          <a:p>
            <a:r>
              <a:rPr lang="en-US" sz="2400" b="1" dirty="0">
                <a:solidFill>
                  <a:srgbClr val="00CCFF"/>
                </a:solidFill>
                <a:latin typeface="Times New Roman" panose="02020603050405020304" pitchFamily="18" charset="0"/>
                <a:ea typeface="Times New Roman" panose="02020603050405020304" pitchFamily="18" charset="0"/>
                <a:cs typeface="Times New Roman" panose="02020603050405020304" pitchFamily="18" charset="0"/>
              </a:rPr>
              <a:t>15</a:t>
            </a:r>
            <a:r>
              <a:rPr lang="en-US" sz="24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Calculate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power delivered to each resistor in the circuit shown in Figure P28.15.</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2667" y="1376361"/>
            <a:ext cx="8013410" cy="4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225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34535" y="474132"/>
            <a:ext cx="9950684" cy="5777816"/>
          </a:xfrm>
          <a:prstGeom prst="rect">
            <a:avLst/>
          </a:prstGeom>
        </p:spPr>
      </p:pic>
    </p:spTree>
    <p:extLst>
      <p:ext uri="{BB962C8B-B14F-4D97-AF65-F5344CB8AC3E}">
        <p14:creationId xmlns:p14="http://schemas.microsoft.com/office/powerpoint/2010/main" val="123552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376</Words>
  <Application>Microsoft Office PowerPoint</Application>
  <PresentationFormat>Widescreen</PresentationFormat>
  <Paragraphs>11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Chapter 28 Problems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Scanning Electron Microscope</dc:creator>
  <cp:lastModifiedBy>Scanning Electron Microscope</cp:lastModifiedBy>
  <cp:revision>7</cp:revision>
  <dcterms:created xsi:type="dcterms:W3CDTF">2018-03-27T06:04:17Z</dcterms:created>
  <dcterms:modified xsi:type="dcterms:W3CDTF">2018-03-27T06:35:26Z</dcterms:modified>
</cp:coreProperties>
</file>