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8D95D-1B99-4E56-AA06-AFEB15010DD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B9E2-0AB7-48C0-AC04-ABB2B499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71076B-524E-49BD-A62F-FF12E9DA1CE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panose="020B0604020202020204" pitchFamily="34" charset="0"/>
              </a:rPr>
              <a:t>Active Figure 28.4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(c) The resistors replaced with a single resistor having an equivalent resistance Req = R1+R2. 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3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3C2881-A207-4E24-BDFD-F8C1E85AAC32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Figure 28.5 </a:t>
            </a:r>
            <a:r>
              <a:rPr lang="en-US" altLang="en-US" smtClean="0">
                <a:latin typeface="Arial" panose="020B0604020202020204" pitchFamily="34" charset="0"/>
              </a:rPr>
              <a:t>(Quick Quiz 28.4) What happens when the switch is opened?</a:t>
            </a:r>
          </a:p>
        </p:txBody>
      </p:sp>
    </p:spTree>
    <p:extLst>
      <p:ext uri="{BB962C8B-B14F-4D97-AF65-F5344CB8AC3E}">
        <p14:creationId xmlns:p14="http://schemas.microsoft.com/office/powerpoint/2010/main" val="2879442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05090A-2D15-4932-9C0A-9B40E2B1ECE8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Figure 28.17 </a:t>
            </a:r>
            <a:r>
              <a:rPr lang="en-US" altLang="en-US" smtClean="0">
                <a:latin typeface="Arial" panose="020B0604020202020204" pitchFamily="34" charset="0"/>
              </a:rPr>
              <a:t>(Example 28.9) A circuit containing different branches.</a:t>
            </a:r>
          </a:p>
        </p:txBody>
      </p:sp>
    </p:spTree>
    <p:extLst>
      <p:ext uri="{BB962C8B-B14F-4D97-AF65-F5344CB8AC3E}">
        <p14:creationId xmlns:p14="http://schemas.microsoft.com/office/powerpoint/2010/main" val="381988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1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4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3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3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0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3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1C829-B311-408E-8F1A-609A090CE89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3358-C99D-4ADD-B625-A6DE7503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3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7" name="Picture 3" descr="28-01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124201"/>
            <a:ext cx="6653213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905000" y="228601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28.1    Terminal Voltage of a Battery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29733" y="739776"/>
            <a:ext cx="1095586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battery has an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12V and an internal resistance of 0.05Ω.  Its terminals are connected to a load resistance of 3Ω.  Find: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in the circuit and the terminal voltage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 dissipated in the load, the internal resistance, and the total power delivered by the  battery</a:t>
            </a:r>
          </a:p>
        </p:txBody>
      </p:sp>
    </p:spTree>
    <p:extLst>
      <p:ext uri="{BB962C8B-B14F-4D97-AF65-F5344CB8AC3E}">
        <p14:creationId xmlns:p14="http://schemas.microsoft.com/office/powerpoint/2010/main" val="398353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33" y="541865"/>
            <a:ext cx="8890000" cy="59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866" y="211666"/>
            <a:ext cx="7670799" cy="64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867" y="474132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EX 10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76" y="354069"/>
            <a:ext cx="10123524" cy="15327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249892"/>
            <a:ext cx="8155899" cy="550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28-01"/>
          <p:cNvPicPr>
            <a:picLocks noChangeAspect="1" noChangeArrowheads="1"/>
          </p:cNvPicPr>
          <p:nvPr/>
        </p:nvPicPr>
        <p:blipFill>
          <a:blip r:embed="rId2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066800"/>
            <a:ext cx="78454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7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52600" y="769938"/>
            <a:ext cx="85344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dirty="0"/>
              <a:t>Three resistors are connected in parallel as shown in Figure 28.7. A potential difference of 18 V is maintained between points </a:t>
            </a:r>
            <a:r>
              <a:rPr lang="en-US" altLang="en-US" b="1" i="1" dirty="0"/>
              <a:t>a and b.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 i="1" dirty="0"/>
              <a:t> (a) Find the current in each resistor.</a:t>
            </a:r>
            <a:endParaRPr lang="ar-SA" altLang="en-US" b="1" dirty="0"/>
          </a:p>
        </p:txBody>
      </p:sp>
      <p:pic>
        <p:nvPicPr>
          <p:cNvPr id="24580" name="Picture 4" descr="28-01"/>
          <p:cNvPicPr>
            <a:picLocks noChangeAspect="1" noChangeArrowheads="1"/>
          </p:cNvPicPr>
          <p:nvPr/>
        </p:nvPicPr>
        <p:blipFill>
          <a:blip r:embed="rId3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1600200"/>
            <a:ext cx="23145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28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647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28-01"/>
          <p:cNvPicPr>
            <a:picLocks noChangeAspect="1" noChangeArrowheads="1"/>
          </p:cNvPicPr>
          <p:nvPr/>
        </p:nvPicPr>
        <p:blipFill>
          <a:blip r:embed="rId5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31178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28-01"/>
          <p:cNvPicPr>
            <a:picLocks noChangeAspect="1" noChangeArrowheads="1"/>
          </p:cNvPicPr>
          <p:nvPr/>
        </p:nvPicPr>
        <p:blipFill>
          <a:blip r:embed="rId6">
            <a:lum brigh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572001"/>
            <a:ext cx="33178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24000" y="4038600"/>
            <a:ext cx="8458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dirty="0"/>
              <a:t>(b) Calculate the power delivered to each resistor and the total power delivered to the combination of resistors.</a:t>
            </a:r>
            <a:endParaRPr lang="ar-SA" alt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D5760E-0BD9-4DCD-A8C5-5764664C1BD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5603" name="Picture 5" descr="28-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8" y="1667933"/>
            <a:ext cx="7936525" cy="354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576428" y="524933"/>
            <a:ext cx="8441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Calculate the equivalent resistance of the circuit.</a:t>
            </a:r>
            <a:endParaRPr lang="ar-SA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0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467" y="322703"/>
            <a:ext cx="10684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6. Three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resistors are connected in parallel as shown in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28.11a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potential difference of 18.0 V is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maintained  between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and b.</a:t>
            </a:r>
          </a:p>
          <a:p>
            <a:r>
              <a:rPr lang="en-US" sz="2400" b="1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current in each resistor.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133" y="1523032"/>
            <a:ext cx="8822267" cy="53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2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26" y="778933"/>
            <a:ext cx="8917744" cy="50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4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4" y="1059807"/>
            <a:ext cx="7874000" cy="59823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8665" y="371269"/>
            <a:ext cx="112945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power delivered to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resistor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delivered to the combination of resistors.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1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Rectangle 3" descr="28-17"/>
          <p:cNvSpPr>
            <a:spLocks noGrp="1" noChangeAspect="1" noChangeArrowheads="1"/>
          </p:cNvSpPr>
          <p:nvPr isPhoto="1"/>
        </p:nvSpPr>
        <p:spPr bwMode="auto">
          <a:xfrm>
            <a:off x="703526" y="723900"/>
            <a:ext cx="2598738" cy="3276600"/>
          </a:xfrm>
          <a:prstGeom prst="rect">
            <a:avLst/>
          </a:prstGeom>
          <a:blipFill dpi="0" rotWithShape="1">
            <a:blip r:embed="rId3">
              <a:lum bright="-46000"/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pic>
        <p:nvPicPr>
          <p:cNvPr id="32772" name="Picture 5" descr="28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5250"/>
            <a:ext cx="4305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810000" y="4572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Find the currents </a:t>
            </a:r>
            <a:r>
              <a:rPr lang="en-US" altLang="en-US" b="1" i="1" dirty="0">
                <a:solidFill>
                  <a:srgbClr val="FF0000"/>
                </a:solidFill>
              </a:rPr>
              <a:t>I</a:t>
            </a:r>
            <a:r>
              <a:rPr lang="en-US" altLang="en-US" b="1" i="1" baseline="-25000" dirty="0">
                <a:solidFill>
                  <a:srgbClr val="FF0000"/>
                </a:solidFill>
              </a:rPr>
              <a:t>1 </a:t>
            </a:r>
            <a:r>
              <a:rPr lang="en-US" altLang="en-US" b="1" i="1" dirty="0">
                <a:solidFill>
                  <a:srgbClr val="FF0000"/>
                </a:solidFill>
              </a:rPr>
              <a:t>, I</a:t>
            </a:r>
            <a:r>
              <a:rPr lang="en-US" altLang="en-US" b="1" i="1" baseline="-25000" dirty="0">
                <a:solidFill>
                  <a:srgbClr val="FF0000"/>
                </a:solidFill>
              </a:rPr>
              <a:t>2</a:t>
            </a:r>
            <a:r>
              <a:rPr lang="en-US" altLang="en-US" b="1" i="1" dirty="0">
                <a:solidFill>
                  <a:srgbClr val="FF0000"/>
                </a:solidFill>
              </a:rPr>
              <a:t> , and I</a:t>
            </a:r>
            <a:r>
              <a:rPr lang="en-US" altLang="en-US" b="1" i="1" baseline="-25000" dirty="0">
                <a:solidFill>
                  <a:srgbClr val="FF0000"/>
                </a:solidFill>
              </a:rPr>
              <a:t>3</a:t>
            </a:r>
            <a:r>
              <a:rPr lang="en-US" altLang="en-US" b="1" i="1" dirty="0">
                <a:solidFill>
                  <a:srgbClr val="FF0000"/>
                </a:solidFill>
              </a:rPr>
              <a:t> in the circuit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4267200" y="990601"/>
            <a:ext cx="640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We arbitrarily choose the directions of the currents as labeled in Figure</a:t>
            </a:r>
          </a:p>
        </p:txBody>
      </p:sp>
      <p:pic>
        <p:nvPicPr>
          <p:cNvPr id="32775" name="Picture 6" descr="28-01"/>
          <p:cNvPicPr>
            <a:picLocks noChangeAspect="1" noChangeArrowheads="1"/>
          </p:cNvPicPr>
          <p:nvPr/>
        </p:nvPicPr>
        <p:blipFill>
          <a:blip r:embed="rId5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1"/>
            <a:ext cx="17907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7" descr="28-01"/>
          <p:cNvPicPr>
            <a:picLocks noChangeAspect="1" noChangeArrowheads="1"/>
          </p:cNvPicPr>
          <p:nvPr/>
        </p:nvPicPr>
        <p:blipFill>
          <a:blip r:embed="rId6">
            <a:lum bright="-52000" contras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828800"/>
            <a:ext cx="4048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7" name="Rectangle 10"/>
          <p:cNvSpPr>
            <a:spLocks noChangeArrowheads="1"/>
          </p:cNvSpPr>
          <p:nvPr/>
        </p:nvSpPr>
        <p:spPr bwMode="auto">
          <a:xfrm>
            <a:off x="4572000" y="2514601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Substituting Equation (1) into Equation (2) gives</a:t>
            </a:r>
          </a:p>
        </p:txBody>
      </p:sp>
      <p:pic>
        <p:nvPicPr>
          <p:cNvPr id="32778" name="Picture 8" descr="28-01"/>
          <p:cNvPicPr>
            <a:picLocks noChangeAspect="1" noChangeArrowheads="1"/>
          </p:cNvPicPr>
          <p:nvPr/>
        </p:nvPicPr>
        <p:blipFill>
          <a:blip r:embed="rId7"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31242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9" name="Rectangle 12"/>
          <p:cNvSpPr>
            <a:spLocks noChangeArrowheads="1"/>
          </p:cNvSpPr>
          <p:nvPr/>
        </p:nvSpPr>
        <p:spPr bwMode="auto">
          <a:xfrm>
            <a:off x="4267200" y="3505201"/>
            <a:ext cx="571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Dividing each term in Equation (3) by 2 and rearranging gives</a:t>
            </a:r>
          </a:p>
        </p:txBody>
      </p:sp>
      <p:pic>
        <p:nvPicPr>
          <p:cNvPr id="32780" name="Picture 9" descr="28-01"/>
          <p:cNvPicPr>
            <a:picLocks noChangeAspect="1" noChangeArrowheads="1"/>
          </p:cNvPicPr>
          <p:nvPr/>
        </p:nvPicPr>
        <p:blipFill>
          <a:blip r:embed="rId8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886200"/>
            <a:ext cx="2924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1" name="Rectangle 14"/>
          <p:cNvSpPr>
            <a:spLocks noChangeArrowheads="1"/>
          </p:cNvSpPr>
          <p:nvPr/>
        </p:nvSpPr>
        <p:spPr bwMode="auto">
          <a:xfrm>
            <a:off x="3657600" y="4267201"/>
            <a:ext cx="571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Subtracting Equation (5) from Equation (4) eliminates </a:t>
            </a:r>
            <a:r>
              <a:rPr lang="en-US" altLang="en-US" sz="1400" i="1" dirty="0"/>
              <a:t>I </a:t>
            </a:r>
            <a:r>
              <a:rPr lang="en-US" altLang="en-US" sz="1400" i="1" baseline="-25000" dirty="0"/>
              <a:t>2</a:t>
            </a:r>
            <a:r>
              <a:rPr lang="en-US" altLang="en-US" sz="1400" i="1" dirty="0"/>
              <a:t> , </a:t>
            </a:r>
            <a:r>
              <a:rPr lang="en-US" altLang="en-US" sz="1400" dirty="0"/>
              <a:t>giving</a:t>
            </a:r>
          </a:p>
        </p:txBody>
      </p:sp>
      <p:pic>
        <p:nvPicPr>
          <p:cNvPr id="32782" name="Picture 10" descr="28-01"/>
          <p:cNvPicPr>
            <a:picLocks noChangeAspect="1" noChangeArrowheads="1"/>
          </p:cNvPicPr>
          <p:nvPr/>
        </p:nvPicPr>
        <p:blipFill>
          <a:blip r:embed="rId9"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267200"/>
            <a:ext cx="1333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1" descr="28-01"/>
          <p:cNvPicPr>
            <a:picLocks noChangeAspect="1" noChangeArrowheads="1"/>
          </p:cNvPicPr>
          <p:nvPr/>
        </p:nvPicPr>
        <p:blipFill>
          <a:blip r:embed="rId10">
            <a:lum bright="-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1"/>
            <a:ext cx="4533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4" name="Picture 12" descr="28-01"/>
          <p:cNvPicPr>
            <a:picLocks noChangeAspect="1" noChangeArrowheads="1"/>
          </p:cNvPicPr>
          <p:nvPr/>
        </p:nvPicPr>
        <p:blipFill>
          <a:blip r:embed="rId11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943600"/>
            <a:ext cx="3360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934200" y="5189539"/>
            <a:ext cx="3505200" cy="13849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400" b="1" dirty="0">
                <a:solidFill>
                  <a:schemeClr val="bg1"/>
                </a:solidFill>
              </a:rPr>
              <a:t>The fact that </a:t>
            </a:r>
            <a:r>
              <a:rPr lang="en-US" sz="1400" b="1" i="1" dirty="0">
                <a:solidFill>
                  <a:schemeClr val="bg1"/>
                </a:solidFill>
              </a:rPr>
              <a:t>I </a:t>
            </a:r>
            <a:r>
              <a:rPr lang="en-US" sz="1400" b="1" i="1" baseline="-25000" dirty="0">
                <a:solidFill>
                  <a:schemeClr val="bg1"/>
                </a:solidFill>
              </a:rPr>
              <a:t>2 </a:t>
            </a:r>
            <a:r>
              <a:rPr lang="en-US" sz="1400" b="1" i="1" dirty="0">
                <a:solidFill>
                  <a:schemeClr val="bg1"/>
                </a:solidFill>
              </a:rPr>
              <a:t>and I </a:t>
            </a:r>
            <a:r>
              <a:rPr lang="en-US" sz="1400" b="1" i="1" baseline="-25000" dirty="0">
                <a:solidFill>
                  <a:schemeClr val="bg1"/>
                </a:solidFill>
              </a:rPr>
              <a:t>3</a:t>
            </a:r>
            <a:r>
              <a:rPr lang="en-US" sz="1400" b="1" i="1" dirty="0">
                <a:solidFill>
                  <a:schemeClr val="bg1"/>
                </a:solidFill>
              </a:rPr>
              <a:t> are both negative indicates only that  </a:t>
            </a:r>
            <a:r>
              <a:rPr lang="en-US" sz="1400" b="1" dirty="0">
                <a:solidFill>
                  <a:schemeClr val="bg1"/>
                </a:solidFill>
              </a:rPr>
              <a:t>the currents are opposite the direction we chose for them. However, the numerical values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2281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3" grpId="0"/>
      <p:bldP spid="32774" grpId="0"/>
      <p:bldP spid="32777" grpId="0"/>
      <p:bldP spid="32779" grpId="0"/>
      <p:bldP spid="32781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76" y="212725"/>
            <a:ext cx="10687701" cy="15034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584" y="1498392"/>
            <a:ext cx="5926666" cy="5359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467" y="457199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EX 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675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343</Words>
  <Application>Microsoft Office PowerPoint</Application>
  <PresentationFormat>Widescreen</PresentationFormat>
  <Paragraphs>26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4</cp:revision>
  <dcterms:created xsi:type="dcterms:W3CDTF">2018-03-27T05:17:17Z</dcterms:created>
  <dcterms:modified xsi:type="dcterms:W3CDTF">2018-03-27T05:56:31Z</dcterms:modified>
</cp:coreProperties>
</file>