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256" r:id="rId5"/>
    <p:sldId id="257" r:id="rId6"/>
    <p:sldId id="266" r:id="rId7"/>
    <p:sldId id="259" r:id="rId8"/>
    <p:sldId id="260" r:id="rId9"/>
    <p:sldId id="267" r:id="rId10"/>
    <p:sldId id="261" r:id="rId11"/>
    <p:sldId id="262" r:id="rId12"/>
    <p:sldId id="263" r:id="rId13"/>
    <p:sldId id="264" r:id="rId14"/>
    <p:sldId id="268" r:id="rId15"/>
    <p:sldId id="275" r:id="rId16"/>
    <p:sldId id="265" r:id="rId17"/>
    <p:sldId id="276" r:id="rId18"/>
    <p:sldId id="277" r:id="rId19"/>
    <p:sldId id="269" r:id="rId20"/>
    <p:sldId id="271" r:id="rId21"/>
    <p:sldId id="273" r:id="rId22"/>
    <p:sldId id="274" r:id="rId23"/>
    <p:sldId id="278" r:id="rId24"/>
    <p:sldId id="279" r:id="rId25"/>
    <p:sldId id="280" r:id="rId26"/>
    <p:sldId id="312" r:id="rId27"/>
    <p:sldId id="282" r:id="rId28"/>
    <p:sldId id="283" r:id="rId29"/>
    <p:sldId id="284" r:id="rId30"/>
    <p:sldId id="281" r:id="rId31"/>
    <p:sldId id="285" r:id="rId32"/>
    <p:sldId id="286" r:id="rId33"/>
    <p:sldId id="287" r:id="rId34"/>
    <p:sldId id="28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3" r:id="rId49"/>
    <p:sldId id="290" r:id="rId50"/>
    <p:sldId id="314" r:id="rId51"/>
    <p:sldId id="289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8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2464E4-97A0-47CF-A05A-6EBB54DC2379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D4A095-C482-4031-85FE-7A1CA8104A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FAEC02-DC8E-4B5A-9D79-1850B80A3332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Figure 28.1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442520-304C-4A5C-84B8-D9495DFF9210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Active Figure 28.6 </a:t>
            </a:r>
            <a:r>
              <a:rPr lang="en-US" altLang="en-US" smtClean="0">
                <a:latin typeface="Arial" panose="020B0604020202020204" pitchFamily="34" charset="0"/>
              </a:rPr>
              <a:t>(b) Circuit diagram for the two-resistor circuit. The potential difference across R1 is the same as that across R2.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DC44F6-C6A7-4B7E-8596-E1D2524E8B98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 charge passes through some circuit elements must equal the sum of the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decreases in energy as it passes through other elements. The potential energy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decreases whenever the charge moves through a potential drop </a:t>
            </a:r>
            <a:r>
              <a:rPr lang="en-US" altLang="en-US" i="1" smtClean="0">
                <a:latin typeface="Arial" panose="020B0604020202020204" pitchFamily="34" charset="0"/>
              </a:rPr>
              <a:t>IR </a:t>
            </a:r>
            <a:r>
              <a:rPr lang="en-US" altLang="en-US" smtClean="0">
                <a:latin typeface="Arial" panose="020B0604020202020204" pitchFamily="34" charset="0"/>
              </a:rPr>
              <a:t>across a resis-tor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or whenever it moves in the reverse direction through a source of emf. The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potential energy increases whenever the charge passes through a battery from the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negative terminal to the positive terminal.</a:t>
            </a:r>
          </a:p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Figure 28.14 </a:t>
            </a:r>
            <a:r>
              <a:rPr lang="en-US" altLang="en-US" smtClean="0">
                <a:latin typeface="Arial" panose="020B0604020202020204" pitchFamily="34" charset="0"/>
              </a:rPr>
              <a:t>(a) Kirchhoff’s junction rule. Conservation of charge requires that all charges entering a junction must leave that junction. Therefore, I1= I2+ I3. (b) A mechanical analog of the junction rule: the amount of water flowing out of the branches on the right must equal the amount flowing into the single branch on the left.  </a:t>
            </a:r>
          </a:p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5F7E58-D68F-46BD-94FF-3FFC37D1FDE9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Figure 28.16 </a:t>
            </a:r>
            <a:r>
              <a:rPr lang="en-US" altLang="en-US" smtClean="0">
                <a:latin typeface="Arial" panose="020B0604020202020204" pitchFamily="34" charset="0"/>
              </a:rPr>
              <a:t>(Example 28.8) A series circuit containing two batteries and two resistors, where the polarities of the batteries are in opposition.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05090A-2D15-4932-9C0A-9B40E2B1ECE8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Figure 28.17 </a:t>
            </a:r>
            <a:r>
              <a:rPr lang="en-US" altLang="en-US" smtClean="0">
                <a:latin typeface="Arial" panose="020B0604020202020204" pitchFamily="34" charset="0"/>
              </a:rPr>
              <a:t>(Example 28.9) A circuit containing different branches.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72C4EF-F61C-4E00-A958-C06285362EC0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smtClean="0"/>
              <a:t>Fig. 13.p274a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065309-1B8F-4C52-8175-17B182A1B935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smtClean="0"/>
              <a:t>Fig. 13.p274a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9EF810-7580-4907-B8FB-E7B675FDDCAA}" type="slidenum">
              <a:rPr lang="en-US" altLang="en-US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smtClean="0"/>
              <a:t>Fig. 13.p274b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9DAFA-D10E-4EA2-B809-E11CDD3A8510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334A08-1575-4370-A3C7-C4D33EF1B533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Active Figure 28.2 </a:t>
            </a:r>
            <a:r>
              <a:rPr lang="en-US" altLang="en-US" dirty="0" smtClean="0"/>
              <a:t>(a) Circuit diagram of a source of </a:t>
            </a:r>
            <a:r>
              <a:rPr lang="en-US" altLang="en-US" dirty="0" err="1" smtClean="0"/>
              <a:t>emf</a:t>
            </a:r>
            <a:r>
              <a:rPr lang="en-US" altLang="en-US" dirty="0" smtClean="0"/>
              <a:t> (in this case, a battery), of internal resistance r, connected to an external resistor of resistance R. (b) Graphical representation showing how the electric potential changes as the circuit in part (a) is traversed clockwise.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B36948-6725-4F77-B5FC-1FCA25321317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EF2B8F-5721-4D18-89BE-F2959A61ABD3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Figure 28.4 </a:t>
            </a:r>
            <a:r>
              <a:rPr lang="en-US" altLang="en-US" smtClean="0">
                <a:solidFill>
                  <a:srgbClr val="000000"/>
                </a:solidFill>
              </a:rPr>
              <a:t>(a) A series connection of two lightbulbs with resistances R1 and R2. (b) Circuit diagram for the two-resistor circuit. The current in R1 is the same as that in R2. (c) The resistors replaced with a single resistor having an equivalent resistance Req = R1+R2.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734969-8E49-469D-A748-6628AC33FDF5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Figure 28.6 </a:t>
            </a:r>
            <a:r>
              <a:rPr lang="en-US" altLang="en-US" smtClean="0"/>
              <a:t>(a) A parallel connection of two lightbulbs with resistances R1 and R2.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EDFD4E-F4C5-488C-96CB-0477D04B4351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18A26C-FB58-402C-8FC6-475C49DF1BE7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latin typeface="Arial" panose="020B0604020202020204" pitchFamily="34" charset="0"/>
              </a:rPr>
              <a:t>Active Figure 28.4 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(b) Circuit diagram for the two-resistor circuit. The current in R1 is the same as that in R2. 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71076B-524E-49BD-A62F-FF12E9DA1CEF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latin typeface="Arial" panose="020B0604020202020204" pitchFamily="34" charset="0"/>
              </a:rPr>
              <a:t>Active Figure 28.4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(c) The resistors replaced with a single resistor having an equivalent resistance Req = R1+R2. 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3C2881-A207-4E24-BDFD-F8C1E85AAC32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Figure 28.5 </a:t>
            </a:r>
            <a:r>
              <a:rPr lang="en-US" altLang="en-US" smtClean="0">
                <a:latin typeface="Arial" panose="020B0604020202020204" pitchFamily="34" charset="0"/>
              </a:rPr>
              <a:t>(Quick Quiz 28.4) What happens when the switch is opened?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860B-74A8-472E-8556-D4C61C1D8C2E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39CA2-5B51-4882-8CBB-66E90805E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92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3093-2DAE-42C9-A019-B50062A2FA2D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E96F4-0799-46AC-A301-A6988A829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9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2BBB-184A-4901-A21A-776353BC4303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F8D1-E8BB-47F2-A6B6-D1E94ED87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39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FD34-6B7C-4AB0-8096-43510B550569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7D291E-DB24-49E1-AF94-7E28BC42A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3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292F-97B6-4D84-B26C-1B82DEDE17EB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66641-FB5E-4479-81A2-07DB106D0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56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8105-3B47-4E7A-A1A5-8E2C33EA0217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632F-5004-4E63-B46D-0198C833C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71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F9210-C49A-45E6-A78F-EDAE65A430D7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6CAB-BBBC-4486-A0B8-91FBC2A69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22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C57E-48EE-4A63-B36F-F2B9DE69B104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7DAFA-978A-43CD-89B1-EF4059D6B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35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827D-781C-405A-B33A-2E2A7ED8C523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A4B5E-B8CD-4F90-9DC5-89044E819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79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1624-1C4B-45AF-B13F-B68536261BC5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83031-D4AC-43C5-80E4-3C5A54250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5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262E-D06E-40B1-93AC-A7F3EDD4E8FB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F1EC8-7470-41F7-BDB0-BE8BE66F3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04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78D1-6851-4993-98FE-B8220F2C227E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08AD7-C4E2-4DF6-8BB5-8DEBC0BA0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31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A9A7D-4B8F-4543-920F-437EEB50A04D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2F62BCF-D806-4AF8-99E3-2AB9402F0A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audio" Target="../media/audio3.wav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2.w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1.wav"/><Relationship Id="rId9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1.bin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audio" Target="../media/audio3.wav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audio" Target="../media/audio4.wav"/><Relationship Id="rId4" Type="http://schemas.openxmlformats.org/officeDocument/2006/relationships/audio" Target="../media/audio1.wav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720405"/>
            <a:ext cx="7239000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28.1      Electromotive Force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28.2       Resistors in Series and Parallel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28.3       Kirchhoff’s Rules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990601"/>
            <a:ext cx="7620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Chapter 28                </a:t>
            </a:r>
            <a:endParaRPr lang="en-US" sz="36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Direct 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Current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r="1859"/>
          <a:stretch>
            <a:fillRect/>
          </a:stretch>
        </p:blipFill>
        <p:spPr bwMode="auto">
          <a:xfrm>
            <a:off x="76200" y="289560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2" name="Rectangle 3" descr="28-04a"/>
          <p:cNvSpPr>
            <a:spLocks noGrp="1" noChangeAspect="1" noChangeArrowheads="1"/>
          </p:cNvSpPr>
          <p:nvPr isPhoto="1"/>
        </p:nvSpPr>
        <p:spPr bwMode="auto">
          <a:xfrm>
            <a:off x="0" y="685800"/>
            <a:ext cx="2286000" cy="1905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9800" y="1074738"/>
            <a:ext cx="6629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 Narrow" panose="020B0606020202030204" pitchFamily="34" charset="0"/>
              </a:rPr>
              <a:t>When two or more resistors are connected together as are the light- bulbs, they are said to be in </a:t>
            </a:r>
            <a:r>
              <a:rPr lang="en-US" altLang="en-US" sz="2400" i="1">
                <a:latin typeface="Arial Narrow" panose="020B0606020202030204" pitchFamily="34" charset="0"/>
              </a:rPr>
              <a:t>series.</a:t>
            </a:r>
            <a:endParaRPr lang="en-US" altLang="en-US" sz="240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9800" y="1905000"/>
            <a:ext cx="693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 Narrow" panose="020B0606020202030204" pitchFamily="34" charset="0"/>
              </a:rPr>
              <a:t>In a series connection, all the charges moving through one resistor must also pass through the second resistor.</a:t>
            </a:r>
          </a:p>
        </p:txBody>
      </p:sp>
      <p:pic>
        <p:nvPicPr>
          <p:cNvPr id="10247" name="Picture 7" descr="28-01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40243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28-01"/>
          <p:cNvPicPr>
            <a:picLocks noChangeAspect="1" noChangeArrowheads="1"/>
          </p:cNvPicPr>
          <p:nvPr/>
        </p:nvPicPr>
        <p:blipFill>
          <a:blip r:embed="rId6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91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28-01"/>
          <p:cNvPicPr>
            <a:picLocks noChangeAspect="1" noChangeArrowheads="1"/>
          </p:cNvPicPr>
          <p:nvPr/>
        </p:nvPicPr>
        <p:blipFill>
          <a:blip r:embed="rId7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400"/>
            <a:ext cx="2965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819400" y="5334000"/>
            <a:ext cx="6172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This relationship indicates that the equivalent resistance of a series connection of resistors is always greater than any individual resistance.</a:t>
            </a:r>
          </a:p>
        </p:txBody>
      </p:sp>
      <p:sp>
        <p:nvSpPr>
          <p:cNvPr id="17419" name="Rectangle 18"/>
          <p:cNvSpPr>
            <a:spLocks noChangeArrowheads="1"/>
          </p:cNvSpPr>
          <p:nvPr/>
        </p:nvSpPr>
        <p:spPr bwMode="auto">
          <a:xfrm>
            <a:off x="685800" y="152400"/>
            <a:ext cx="6608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7030A0"/>
                </a:solidFill>
                <a:latin typeface="Calibri" panose="020F0502020204030204" pitchFamily="34" charset="0"/>
              </a:rPr>
              <a:t>28.2      Resistors in Series and Parallel</a:t>
            </a:r>
            <a:endParaRPr lang="en-US" altLang="en-US" sz="320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7420" name="Rectangle 19"/>
          <p:cNvSpPr>
            <a:spLocks noChangeArrowheads="1"/>
          </p:cNvSpPr>
          <p:nvPr/>
        </p:nvSpPr>
        <p:spPr bwMode="auto">
          <a:xfrm>
            <a:off x="2286000" y="2641600"/>
            <a:ext cx="685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00B050"/>
                </a:solidFill>
                <a:latin typeface="Arial Narrow" panose="020B0606020202030204" pitchFamily="34" charset="0"/>
              </a:rPr>
              <a:t>for a series combination of two resistors, the currents are the same in both resistors because the amount of charge that passes through </a:t>
            </a:r>
            <a:r>
              <a:rPr lang="en-US" altLang="en-US" sz="2000" i="1">
                <a:solidFill>
                  <a:srgbClr val="00B05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 sz="2400" i="1" baseline="-2500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  <a:r>
              <a:rPr lang="en-US" altLang="en-US" sz="2000" i="1">
                <a:solidFill>
                  <a:srgbClr val="00B050"/>
                </a:solidFill>
                <a:latin typeface="Arial Narrow" panose="020B0606020202030204" pitchFamily="34" charset="0"/>
              </a:rPr>
              <a:t> must also pass through R</a:t>
            </a:r>
            <a:r>
              <a:rPr lang="en-US" altLang="en-US" sz="2000" i="1" baseline="-2500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endParaRPr lang="en-US" altLang="en-US" sz="200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2209800" y="609600"/>
            <a:ext cx="247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Arial Narrow" panose="020B0606020202030204" pitchFamily="34" charset="0"/>
              </a:rPr>
              <a:t>series connection</a:t>
            </a:r>
            <a:endParaRPr lang="en-US" altLang="en-US" sz="2800" u="sng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74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5511"/>
          <a:stretch>
            <a:fillRect/>
          </a:stretch>
        </p:blipFill>
        <p:spPr bwMode="auto">
          <a:xfrm>
            <a:off x="152400" y="4876800"/>
            <a:ext cx="2171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2800" smtClean="0">
                <a:latin typeface="Arial Narrow" panose="020B0606020202030204" pitchFamily="34" charset="0"/>
              </a:rPr>
              <a:t>Find the equivalent resistance R</a:t>
            </a:r>
            <a:r>
              <a:rPr lang="en-US" altLang="en-US" sz="2800" baseline="-25000" smtClean="0">
                <a:latin typeface="Arial Narrow" panose="020B0606020202030204" pitchFamily="34" charset="0"/>
              </a:rPr>
              <a:t>e</a:t>
            </a:r>
            <a:r>
              <a:rPr lang="en-US" altLang="en-US" sz="2800" smtClean="0">
                <a:latin typeface="Arial Narrow" panose="020B0606020202030204" pitchFamily="34" charset="0"/>
              </a:rPr>
              <a:t>. What is the current I in the circuit?</a:t>
            </a:r>
            <a:endParaRPr lang="en-US" altLang="en-US" sz="2800" u="sng" smtClean="0">
              <a:latin typeface="Arial Narrow" panose="020B0606020202030204" pitchFamily="34" charset="0"/>
            </a:endParaRP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6477000" y="1219200"/>
            <a:ext cx="2362200" cy="2057400"/>
            <a:chOff x="624" y="1200"/>
            <a:chExt cx="1680" cy="1488"/>
          </a:xfrm>
        </p:grpSpPr>
        <p:sp>
          <p:nvSpPr>
            <p:cNvPr id="709636" name="Rectangle 4"/>
            <p:cNvSpPr>
              <a:spLocks noChangeArrowheads="1"/>
            </p:cNvSpPr>
            <p:nvPr/>
          </p:nvSpPr>
          <p:spPr bwMode="auto">
            <a:xfrm>
              <a:off x="624" y="1200"/>
              <a:ext cx="1680" cy="1488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1" charset="0"/>
                <a:cs typeface="+mn-cs"/>
              </a:endParaRPr>
            </a:p>
          </p:txBody>
        </p:sp>
        <p:sp>
          <p:nvSpPr>
            <p:cNvPr id="4117" name="Rectangle 5"/>
            <p:cNvSpPr>
              <a:spLocks noChangeArrowheads="1"/>
            </p:cNvSpPr>
            <p:nvPr/>
          </p:nvSpPr>
          <p:spPr bwMode="auto">
            <a:xfrm>
              <a:off x="864" y="1448"/>
              <a:ext cx="1152" cy="99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ahoma" panose="020B0604030504040204" pitchFamily="34" charset="0"/>
              </a:endParaRPr>
            </a:p>
          </p:txBody>
        </p:sp>
        <p:grpSp>
          <p:nvGrpSpPr>
            <p:cNvPr id="4118" name="Group 6"/>
            <p:cNvGrpSpPr>
              <a:grpSpLocks/>
            </p:cNvGrpSpPr>
            <p:nvPr/>
          </p:nvGrpSpPr>
          <p:grpSpPr bwMode="auto">
            <a:xfrm>
              <a:off x="1200" y="1250"/>
              <a:ext cx="480" cy="346"/>
              <a:chOff x="1536" y="1728"/>
              <a:chExt cx="480" cy="336"/>
            </a:xfrm>
          </p:grpSpPr>
          <p:sp>
            <p:nvSpPr>
              <p:cNvPr id="4170" name="Rectangle 7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4171" name="Group 8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4189" name="Line 9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9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72" name="Group 11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4187" name="Line 12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8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73" name="Group 14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4185" name="Line 15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8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74" name="Group 17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4183" name="Line 18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84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75" name="Group 20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4181" name="Line 21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8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76" name="Group 23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4179" name="Line 24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8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77" name="Line 26"/>
              <p:cNvSpPr>
                <a:spLocks noChangeShapeType="1"/>
              </p:cNvSpPr>
              <p:nvPr/>
            </p:nvSpPr>
            <p:spPr bwMode="auto">
              <a:xfrm>
                <a:off x="1549" y="1908"/>
                <a:ext cx="35" cy="10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78" name="Line 27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19" name="Text Box 28"/>
            <p:cNvSpPr txBox="1">
              <a:spLocks noChangeArrowheads="1"/>
            </p:cNvSpPr>
            <p:nvPr/>
          </p:nvSpPr>
          <p:spPr bwMode="auto">
            <a:xfrm>
              <a:off x="1200" y="14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2 </a:t>
              </a: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20" name="Text Box 29"/>
            <p:cNvSpPr txBox="1">
              <a:spLocks noChangeArrowheads="1"/>
            </p:cNvSpPr>
            <p:nvPr/>
          </p:nvSpPr>
          <p:spPr bwMode="auto">
            <a:xfrm>
              <a:off x="1104" y="206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12 </a:t>
              </a:r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21" name="Rectangle 31"/>
            <p:cNvSpPr>
              <a:spLocks noChangeArrowheads="1"/>
            </p:cNvSpPr>
            <p:nvPr/>
          </p:nvSpPr>
          <p:spPr bwMode="auto">
            <a:xfrm flipH="1">
              <a:off x="1296" y="2290"/>
              <a:ext cx="144" cy="2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4122" name="Line 32"/>
            <p:cNvSpPr>
              <a:spLocks noChangeShapeType="1"/>
            </p:cNvSpPr>
            <p:nvPr/>
          </p:nvSpPr>
          <p:spPr bwMode="auto">
            <a:xfrm flipH="1">
              <a:off x="1440" y="2339"/>
              <a:ext cx="0" cy="1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23" name="Rectangle 33"/>
            <p:cNvSpPr>
              <a:spLocks noChangeArrowheads="1"/>
            </p:cNvSpPr>
            <p:nvPr/>
          </p:nvSpPr>
          <p:spPr bwMode="auto">
            <a:xfrm flipH="1">
              <a:off x="1296" y="2389"/>
              <a:ext cx="48" cy="99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4124" name="Text Box 45"/>
            <p:cNvSpPr txBox="1">
              <a:spLocks noChangeArrowheads="1"/>
            </p:cNvSpPr>
            <p:nvPr/>
          </p:nvSpPr>
          <p:spPr bwMode="auto">
            <a:xfrm>
              <a:off x="1344" y="177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5" name="Group 54"/>
            <p:cNvGrpSpPr>
              <a:grpSpLocks/>
            </p:cNvGrpSpPr>
            <p:nvPr/>
          </p:nvGrpSpPr>
          <p:grpSpPr bwMode="auto">
            <a:xfrm rot="-5400000">
              <a:off x="592" y="1775"/>
              <a:ext cx="496" cy="336"/>
              <a:chOff x="1536" y="1728"/>
              <a:chExt cx="480" cy="336"/>
            </a:xfrm>
          </p:grpSpPr>
          <p:sp>
            <p:nvSpPr>
              <p:cNvPr id="4149" name="Rectangle 55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4150" name="Group 56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4168" name="Line 57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6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51" name="Group 59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4166" name="Line 60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67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52" name="Group 62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4164" name="Line 63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65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53" name="Group 65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4162" name="Line 66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63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54" name="Group 68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4160" name="Line 69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61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55" name="Group 71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4158" name="Line 72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59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56" name="Line 74"/>
              <p:cNvSpPr>
                <a:spLocks noChangeShapeType="1"/>
              </p:cNvSpPr>
              <p:nvPr/>
            </p:nvSpPr>
            <p:spPr bwMode="auto">
              <a:xfrm>
                <a:off x="1550" y="1908"/>
                <a:ext cx="36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57" name="Line 75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26" name="Text Box 76"/>
            <p:cNvSpPr txBox="1">
              <a:spLocks noChangeArrowheads="1"/>
            </p:cNvSpPr>
            <p:nvPr/>
          </p:nvSpPr>
          <p:spPr bwMode="auto">
            <a:xfrm>
              <a:off x="912" y="1795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3 </a:t>
              </a: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7" name="Group 77"/>
            <p:cNvGrpSpPr>
              <a:grpSpLocks/>
            </p:cNvGrpSpPr>
            <p:nvPr/>
          </p:nvGrpSpPr>
          <p:grpSpPr bwMode="auto">
            <a:xfrm rot="-5400000">
              <a:off x="1744" y="1760"/>
              <a:ext cx="496" cy="336"/>
              <a:chOff x="1536" y="1728"/>
              <a:chExt cx="480" cy="336"/>
            </a:xfrm>
          </p:grpSpPr>
          <p:sp>
            <p:nvSpPr>
              <p:cNvPr id="4128" name="Rectangle 78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4129" name="Group 79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4147" name="Line 80"/>
                <p:cNvSpPr>
                  <a:spLocks noChangeShapeType="1"/>
                </p:cNvSpPr>
                <p:nvPr/>
              </p:nvSpPr>
              <p:spPr bwMode="auto">
                <a:xfrm>
                  <a:off x="2208" y="3359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48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154" y="3359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30" name="Group 82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4145" name="Line 83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46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31" name="Group 85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4143" name="Line 86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44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32" name="Group 88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4141" name="Line 89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42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33" name="Group 91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4139" name="Line 92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40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34" name="Group 94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4137" name="Line 95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38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35" name="Line 97"/>
              <p:cNvSpPr>
                <a:spLocks noChangeShapeType="1"/>
              </p:cNvSpPr>
              <p:nvPr/>
            </p:nvSpPr>
            <p:spPr bwMode="auto">
              <a:xfrm>
                <a:off x="1550" y="1908"/>
                <a:ext cx="36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36" name="Line 98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09733" name="Text Box 101"/>
          <p:cNvSpPr txBox="1">
            <a:spLocks noChangeArrowheads="1"/>
          </p:cNvSpPr>
          <p:nvPr/>
        </p:nvSpPr>
        <p:spPr bwMode="auto">
          <a:xfrm>
            <a:off x="2743200" y="12192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latin typeface="Calibri" panose="020F0502020204030204" pitchFamily="34" charset="0"/>
              </a:rPr>
              <a:t>R</a:t>
            </a:r>
            <a:r>
              <a:rPr lang="en-US" altLang="en-US" sz="3200" i="1" baseline="-25000">
                <a:latin typeface="Calibri" panose="020F0502020204030204" pitchFamily="34" charset="0"/>
              </a:rPr>
              <a:t>eq</a:t>
            </a:r>
            <a:r>
              <a:rPr lang="en-US" altLang="en-US" sz="3200">
                <a:latin typeface="Calibri" panose="020F0502020204030204" pitchFamily="34" charset="0"/>
              </a:rPr>
              <a:t> = R</a:t>
            </a:r>
            <a:r>
              <a:rPr lang="en-US" altLang="en-US" sz="3200" baseline="-25000">
                <a:latin typeface="Calibri" panose="020F0502020204030204" pitchFamily="34" charset="0"/>
              </a:rPr>
              <a:t>1</a:t>
            </a:r>
            <a:r>
              <a:rPr lang="en-US" altLang="en-US" sz="3200">
                <a:latin typeface="Calibri" panose="020F0502020204030204" pitchFamily="34" charset="0"/>
              </a:rPr>
              <a:t> + R</a:t>
            </a:r>
            <a:r>
              <a:rPr lang="en-US" altLang="en-US" sz="3200" baseline="-25000">
                <a:latin typeface="Calibri" panose="020F0502020204030204" pitchFamily="34" charset="0"/>
              </a:rPr>
              <a:t>2</a:t>
            </a:r>
            <a:r>
              <a:rPr lang="en-US" altLang="en-US" sz="3200">
                <a:latin typeface="Calibri" panose="020F0502020204030204" pitchFamily="34" charset="0"/>
              </a:rPr>
              <a:t> + R</a:t>
            </a:r>
            <a:r>
              <a:rPr lang="en-US" altLang="en-US" sz="3200" baseline="-250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709734" name="Text Box 102"/>
          <p:cNvSpPr txBox="1">
            <a:spLocks noChangeArrowheads="1"/>
          </p:cNvSpPr>
          <p:nvPr/>
        </p:nvSpPr>
        <p:spPr bwMode="auto">
          <a:xfrm>
            <a:off x="0" y="1828800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Tahoma" panose="020B0604030504040204" pitchFamily="34" charset="0"/>
              </a:rPr>
              <a:t>Equivalent     </a:t>
            </a:r>
            <a:r>
              <a:rPr lang="en-US" altLang="en-US" sz="2800" i="1">
                <a:latin typeface="Calibri" panose="020F0502020204030204" pitchFamily="34" charset="0"/>
              </a:rPr>
              <a:t>R</a:t>
            </a:r>
            <a:r>
              <a:rPr lang="en-US" altLang="en-US" sz="2800" i="1" baseline="-25000">
                <a:latin typeface="Calibri" panose="020F0502020204030204" pitchFamily="34" charset="0"/>
              </a:rPr>
              <a:t>eq</a:t>
            </a:r>
            <a:r>
              <a:rPr lang="en-US" altLang="en-US" sz="2800" i="1">
                <a:latin typeface="Calibri" panose="020F0502020204030204" pitchFamily="34" charset="0"/>
              </a:rPr>
              <a:t> =  </a:t>
            </a:r>
            <a:r>
              <a:rPr lang="en-US" altLang="en-US" sz="2800">
                <a:latin typeface="Calibri" panose="020F0502020204030204" pitchFamily="34" charset="0"/>
              </a:rPr>
              <a:t>3 </a:t>
            </a:r>
            <a:r>
              <a:rPr lang="en-US" altLang="en-US" sz="2800">
                <a:latin typeface="Symbol" panose="05050102010706020507" pitchFamily="18" charset="2"/>
              </a:rPr>
              <a:t>W</a:t>
            </a:r>
            <a:r>
              <a:rPr lang="en-US" altLang="en-US" sz="2800" i="1">
                <a:latin typeface="Calibri" panose="020F0502020204030204" pitchFamily="34" charset="0"/>
              </a:rPr>
              <a:t> + </a:t>
            </a:r>
            <a:r>
              <a:rPr lang="en-US" altLang="en-US" sz="2800">
                <a:latin typeface="Calibri" panose="020F0502020204030204" pitchFamily="34" charset="0"/>
              </a:rPr>
              <a:t>2 </a:t>
            </a:r>
            <a:r>
              <a:rPr lang="en-US" altLang="en-US" sz="2800">
                <a:latin typeface="Symbol" panose="05050102010706020507" pitchFamily="18" charset="2"/>
              </a:rPr>
              <a:t>W</a:t>
            </a:r>
            <a:r>
              <a:rPr lang="en-US" altLang="en-US" sz="2800">
                <a:latin typeface="Calibri" panose="020F0502020204030204" pitchFamily="34" charset="0"/>
              </a:rPr>
              <a:t> </a:t>
            </a:r>
            <a:r>
              <a:rPr lang="en-US" altLang="en-US" sz="2800" i="1">
                <a:latin typeface="Calibri" panose="020F0502020204030204" pitchFamily="34" charset="0"/>
              </a:rPr>
              <a:t>+ </a:t>
            </a:r>
            <a:r>
              <a:rPr lang="en-US" altLang="en-US" sz="2800">
                <a:latin typeface="Calibri" panose="020F0502020204030204" pitchFamily="34" charset="0"/>
              </a:rPr>
              <a:t>1</a:t>
            </a:r>
            <a:r>
              <a:rPr lang="en-US" altLang="en-US" sz="2800" i="1">
                <a:latin typeface="Calibri" panose="020F0502020204030204" pitchFamily="34" charset="0"/>
              </a:rPr>
              <a:t> </a:t>
            </a:r>
            <a:r>
              <a:rPr lang="en-US" altLang="en-US" sz="2800">
                <a:latin typeface="Symbol" panose="05050102010706020507" pitchFamily="18" charset="2"/>
              </a:rPr>
              <a:t>W</a:t>
            </a:r>
            <a:r>
              <a:rPr lang="en-US" altLang="en-US" sz="3600">
                <a:latin typeface="Symbol" panose="05050102010706020507" pitchFamily="18" charset="2"/>
              </a:rPr>
              <a:t> </a:t>
            </a:r>
            <a:r>
              <a:rPr lang="en-US" altLang="en-US" sz="2800">
                <a:latin typeface="Calibri" panose="020F0502020204030204" pitchFamily="34" charset="0"/>
              </a:rPr>
              <a:t>= </a:t>
            </a:r>
            <a:r>
              <a:rPr lang="en-US" altLang="en-US" sz="2800">
                <a:solidFill>
                  <a:srgbClr val="00B050"/>
                </a:solidFill>
                <a:latin typeface="Calibri" panose="020F0502020204030204" pitchFamily="34" charset="0"/>
              </a:rPr>
              <a:t>6 </a:t>
            </a:r>
            <a:r>
              <a:rPr lang="en-US" altLang="en-US" sz="2800">
                <a:solidFill>
                  <a:srgbClr val="00B050"/>
                </a:solidFill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709736" name="Text Box 104"/>
          <p:cNvSpPr txBox="1">
            <a:spLocks noChangeArrowheads="1"/>
          </p:cNvSpPr>
          <p:nvPr/>
        </p:nvSpPr>
        <p:spPr bwMode="auto">
          <a:xfrm>
            <a:off x="0" y="2514600"/>
            <a:ext cx="64008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ahoma" pitchFamily="1" charset="0"/>
              </a:rPr>
              <a:t>The current is found from Ohm’s law: </a:t>
            </a:r>
            <a:r>
              <a:rPr lang="en-US" sz="2400" i="1" dirty="0">
                <a:solidFill>
                  <a:srgbClr val="00B050"/>
                </a:solidFill>
                <a:latin typeface="Tahoma" pitchFamily="1" charset="0"/>
              </a:rPr>
              <a:t>V = </a:t>
            </a:r>
            <a:r>
              <a:rPr lang="en-US" sz="2400" i="1" dirty="0" err="1">
                <a:solidFill>
                  <a:srgbClr val="00B050"/>
                </a:solidFill>
                <a:latin typeface="Tahoma" pitchFamily="1" charset="0"/>
              </a:rPr>
              <a:t>IR</a:t>
            </a:r>
            <a:r>
              <a:rPr lang="en-US" sz="2400" i="1" baseline="-25000" dirty="0" err="1">
                <a:solidFill>
                  <a:srgbClr val="00B050"/>
                </a:solidFill>
                <a:latin typeface="Tahoma" pitchFamily="1" charset="0"/>
              </a:rPr>
              <a:t>e</a:t>
            </a:r>
            <a:endParaRPr lang="en-US" sz="2400" i="1" dirty="0">
              <a:solidFill>
                <a:srgbClr val="00B050"/>
              </a:solidFill>
              <a:latin typeface="Tahoma" pitchFamily="1" charset="0"/>
            </a:endParaRPr>
          </a:p>
        </p:txBody>
      </p:sp>
      <p:graphicFrame>
        <p:nvGraphicFramePr>
          <p:cNvPr id="709737" name="Object 105"/>
          <p:cNvGraphicFramePr>
            <a:graphicFrameLocks noChangeAspect="1"/>
          </p:cNvGraphicFramePr>
          <p:nvPr/>
        </p:nvGraphicFramePr>
        <p:xfrm>
          <a:off x="304800" y="2971800"/>
          <a:ext cx="213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5" imgW="914400" imgH="431640" progId="">
                  <p:embed/>
                </p:oleObj>
              </mc:Choice>
              <mc:Fallback>
                <p:oleObj name="Equation" r:id="rId5" imgW="914400" imgH="431640" progId="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2133600" cy="8382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9738" name="Text Box 106"/>
          <p:cNvSpPr txBox="1">
            <a:spLocks noChangeArrowheads="1"/>
          </p:cNvSpPr>
          <p:nvPr/>
        </p:nvSpPr>
        <p:spPr bwMode="auto">
          <a:xfrm>
            <a:off x="3657600" y="2971800"/>
            <a:ext cx="1676400" cy="7699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37160" bIns="13716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ahoma" pitchFamily="1" charset="0"/>
                <a:cs typeface="+mn-cs"/>
              </a:rPr>
              <a:t>I = 2 A</a:t>
            </a:r>
          </a:p>
        </p:txBody>
      </p:sp>
      <p:sp>
        <p:nvSpPr>
          <p:cNvPr id="4105" name="Rectangle 84"/>
          <p:cNvSpPr>
            <a:spLocks noChangeArrowheads="1"/>
          </p:cNvSpPr>
          <p:nvPr/>
        </p:nvSpPr>
        <p:spPr bwMode="auto">
          <a:xfrm>
            <a:off x="533400" y="152400"/>
            <a:ext cx="189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00B050"/>
                </a:solidFill>
                <a:latin typeface="Calibri" panose="020F0502020204030204" pitchFamily="34" charset="0"/>
              </a:rPr>
              <a:t>Example :</a:t>
            </a:r>
            <a:r>
              <a:rPr lang="en-US" altLang="en-US" sz="320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8" name="Text Box 86"/>
          <p:cNvSpPr txBox="1">
            <a:spLocks noChangeArrowheads="1"/>
          </p:cNvSpPr>
          <p:nvPr/>
        </p:nvSpPr>
        <p:spPr bwMode="auto">
          <a:xfrm>
            <a:off x="533400" y="4343400"/>
            <a:ext cx="48006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  <a:latin typeface="Tahoma" pitchFamily="1" charset="0"/>
              </a:rPr>
              <a:t>V</a:t>
            </a:r>
            <a:r>
              <a:rPr lang="en-US" sz="2400" baseline="-25000" dirty="0">
                <a:solidFill>
                  <a:srgbClr val="00B0F0"/>
                </a:solidFill>
                <a:latin typeface="Tahoma" pitchFamily="1" charset="0"/>
              </a:rPr>
              <a:t>1</a:t>
            </a:r>
            <a:r>
              <a:rPr lang="en-US" sz="2400" dirty="0">
                <a:solidFill>
                  <a:srgbClr val="00B0F0"/>
                </a:solidFill>
                <a:latin typeface="Tahoma" pitchFamily="1" charset="0"/>
              </a:rPr>
              <a:t> = IR</a:t>
            </a:r>
            <a:r>
              <a:rPr lang="en-US" sz="2400" baseline="-25000" dirty="0">
                <a:solidFill>
                  <a:srgbClr val="00B0F0"/>
                </a:solidFill>
                <a:latin typeface="Tahoma" pitchFamily="1" charset="0"/>
              </a:rPr>
              <a:t>1 </a:t>
            </a:r>
            <a:r>
              <a:rPr lang="en-US" sz="2400" dirty="0">
                <a:solidFill>
                  <a:srgbClr val="00B0F0"/>
                </a:solidFill>
                <a:latin typeface="Tahoma" pitchFamily="1" charset="0"/>
              </a:rPr>
              <a:t>;  V</a:t>
            </a:r>
            <a:r>
              <a:rPr lang="en-US" sz="2400" baseline="-25000" dirty="0">
                <a:solidFill>
                  <a:srgbClr val="00B0F0"/>
                </a:solidFill>
                <a:latin typeface="Tahoma" pitchFamily="1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Tahoma" pitchFamily="1" charset="0"/>
              </a:rPr>
              <a:t> = IR</a:t>
            </a:r>
            <a:r>
              <a:rPr lang="en-US" sz="2400" baseline="-25000" dirty="0">
                <a:solidFill>
                  <a:srgbClr val="00B0F0"/>
                </a:solidFill>
                <a:latin typeface="Tahoma" pitchFamily="1" charset="0"/>
              </a:rPr>
              <a:t>2  ;  </a:t>
            </a:r>
            <a:r>
              <a:rPr lang="en-US" sz="2400" dirty="0">
                <a:solidFill>
                  <a:srgbClr val="00B0F0"/>
                </a:solidFill>
                <a:latin typeface="Tahoma" pitchFamily="1" charset="0"/>
              </a:rPr>
              <a:t>V</a:t>
            </a:r>
            <a:r>
              <a:rPr lang="en-US" sz="2400" baseline="-25000" dirty="0">
                <a:solidFill>
                  <a:srgbClr val="00B0F0"/>
                </a:solidFill>
                <a:latin typeface="Tahoma" pitchFamily="1" charset="0"/>
              </a:rPr>
              <a:t>3</a:t>
            </a:r>
            <a:r>
              <a:rPr lang="en-US" sz="2400" dirty="0">
                <a:solidFill>
                  <a:srgbClr val="00B0F0"/>
                </a:solidFill>
                <a:latin typeface="Tahoma" pitchFamily="1" charset="0"/>
              </a:rPr>
              <a:t> = IR</a:t>
            </a:r>
            <a:r>
              <a:rPr lang="en-US" sz="2400" baseline="-25000" dirty="0">
                <a:solidFill>
                  <a:srgbClr val="00B0F0"/>
                </a:solidFill>
                <a:latin typeface="Tahoma" pitchFamily="1" charset="0"/>
              </a:rPr>
              <a:t>3</a:t>
            </a:r>
            <a:endParaRPr lang="en-US" sz="2400" dirty="0">
              <a:solidFill>
                <a:srgbClr val="00B0F0"/>
              </a:solidFill>
              <a:latin typeface="Tahoma" pitchFamily="1" charset="0"/>
            </a:endParaRPr>
          </a:p>
        </p:txBody>
      </p:sp>
      <p:sp>
        <p:nvSpPr>
          <p:cNvPr id="89" name="Text Box 87"/>
          <p:cNvSpPr txBox="1">
            <a:spLocks noChangeArrowheads="1"/>
          </p:cNvSpPr>
          <p:nvPr/>
        </p:nvSpPr>
        <p:spPr bwMode="auto">
          <a:xfrm>
            <a:off x="304800" y="3810000"/>
            <a:ext cx="52578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Tahoma" pitchFamily="1" charset="0"/>
              </a:rPr>
              <a:t>Current I = 2 A same in each R.</a:t>
            </a:r>
          </a:p>
        </p:txBody>
      </p:sp>
      <p:sp>
        <p:nvSpPr>
          <p:cNvPr id="90" name="Text Box 88"/>
          <p:cNvSpPr txBox="1">
            <a:spLocks noChangeArrowheads="1"/>
          </p:cNvSpPr>
          <p:nvPr/>
        </p:nvSpPr>
        <p:spPr bwMode="auto">
          <a:xfrm>
            <a:off x="457200" y="48768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ahoma" panose="020B0604030504040204" pitchFamily="34" charset="0"/>
              </a:rPr>
              <a:t>V</a:t>
            </a:r>
            <a:r>
              <a:rPr lang="en-US" altLang="en-US" sz="2400" i="1" baseline="-25000">
                <a:latin typeface="Tahoma" panose="020B0604030504040204" pitchFamily="34" charset="0"/>
              </a:rPr>
              <a:t>1</a:t>
            </a:r>
            <a:r>
              <a:rPr lang="en-US" altLang="en-US" sz="2400" i="1">
                <a:latin typeface="Tahoma" panose="020B0604030504040204" pitchFamily="34" charset="0"/>
              </a:rPr>
              <a:t> = </a:t>
            </a:r>
            <a:r>
              <a:rPr lang="en-US" altLang="en-US" sz="2400">
                <a:latin typeface="Tahoma" panose="020B0604030504040204" pitchFamily="34" charset="0"/>
              </a:rPr>
              <a:t>(2 A)(1 </a:t>
            </a:r>
            <a:r>
              <a:rPr lang="en-US" altLang="en-US" sz="2400">
                <a:latin typeface="Symbol" panose="05050102010706020507" pitchFamily="18" charset="2"/>
              </a:rPr>
              <a:t>W) </a:t>
            </a:r>
            <a:r>
              <a:rPr lang="en-US" altLang="en-US" sz="2400">
                <a:latin typeface="Tahoma" panose="020B0604030504040204" pitchFamily="34" charset="0"/>
              </a:rPr>
              <a:t>= 2 V</a:t>
            </a:r>
            <a:endParaRPr lang="en-US" altLang="en-US" sz="2400">
              <a:latin typeface="Symbol" panose="05050102010706020507" pitchFamily="18" charset="2"/>
            </a:endParaRPr>
          </a:p>
        </p:txBody>
      </p:sp>
      <p:sp>
        <p:nvSpPr>
          <p:cNvPr id="91" name="Text Box 90"/>
          <p:cNvSpPr txBox="1">
            <a:spLocks noChangeArrowheads="1"/>
          </p:cNvSpPr>
          <p:nvPr/>
        </p:nvSpPr>
        <p:spPr bwMode="auto">
          <a:xfrm>
            <a:off x="609600" y="54864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ahoma" panose="020B0604030504040204" pitchFamily="34" charset="0"/>
              </a:rPr>
              <a:t>V</a:t>
            </a:r>
            <a:r>
              <a:rPr lang="en-US" altLang="en-US" sz="2400" i="1" baseline="-25000">
                <a:latin typeface="Tahoma" panose="020B0604030504040204" pitchFamily="34" charset="0"/>
              </a:rPr>
              <a:t>1</a:t>
            </a:r>
            <a:r>
              <a:rPr lang="en-US" altLang="en-US" sz="2400" i="1">
                <a:latin typeface="Tahoma" panose="020B0604030504040204" pitchFamily="34" charset="0"/>
              </a:rPr>
              <a:t> = </a:t>
            </a:r>
            <a:r>
              <a:rPr lang="en-US" altLang="en-US" sz="2400">
                <a:latin typeface="Tahoma" panose="020B0604030504040204" pitchFamily="34" charset="0"/>
              </a:rPr>
              <a:t>(2 A)(2 </a:t>
            </a:r>
            <a:r>
              <a:rPr lang="en-US" altLang="en-US" sz="2400">
                <a:latin typeface="Symbol" panose="05050102010706020507" pitchFamily="18" charset="2"/>
              </a:rPr>
              <a:t>W) </a:t>
            </a:r>
            <a:r>
              <a:rPr lang="en-US" altLang="en-US" sz="2400">
                <a:latin typeface="Tahoma" panose="020B0604030504040204" pitchFamily="34" charset="0"/>
              </a:rPr>
              <a:t>= 4 V</a:t>
            </a:r>
            <a:endParaRPr lang="en-US" altLang="en-US" sz="2400">
              <a:latin typeface="Symbol" panose="05050102010706020507" pitchFamily="18" charset="2"/>
            </a:endParaRPr>
          </a:p>
        </p:txBody>
      </p:sp>
      <p:sp>
        <p:nvSpPr>
          <p:cNvPr id="92" name="Text Box 91"/>
          <p:cNvSpPr txBox="1">
            <a:spLocks noChangeArrowheads="1"/>
          </p:cNvSpPr>
          <p:nvPr/>
        </p:nvSpPr>
        <p:spPr bwMode="auto">
          <a:xfrm>
            <a:off x="609600" y="60198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ahoma" panose="020B0604030504040204" pitchFamily="34" charset="0"/>
              </a:rPr>
              <a:t>V</a:t>
            </a:r>
            <a:r>
              <a:rPr lang="en-US" altLang="en-US" sz="2400" i="1" baseline="-25000">
                <a:latin typeface="Tahoma" panose="020B0604030504040204" pitchFamily="34" charset="0"/>
              </a:rPr>
              <a:t>1</a:t>
            </a:r>
            <a:r>
              <a:rPr lang="en-US" altLang="en-US" sz="2400" i="1">
                <a:latin typeface="Tahoma" panose="020B0604030504040204" pitchFamily="34" charset="0"/>
              </a:rPr>
              <a:t> = </a:t>
            </a:r>
            <a:r>
              <a:rPr lang="en-US" altLang="en-US" sz="2400">
                <a:latin typeface="Tahoma" panose="020B0604030504040204" pitchFamily="34" charset="0"/>
              </a:rPr>
              <a:t>(2 A)(3 </a:t>
            </a:r>
            <a:r>
              <a:rPr lang="en-US" altLang="en-US" sz="2400">
                <a:latin typeface="Symbol" panose="05050102010706020507" pitchFamily="18" charset="2"/>
              </a:rPr>
              <a:t>W) </a:t>
            </a:r>
            <a:r>
              <a:rPr lang="en-US" altLang="en-US" sz="2400">
                <a:latin typeface="Tahoma" panose="020B0604030504040204" pitchFamily="34" charset="0"/>
              </a:rPr>
              <a:t>= 6 V</a:t>
            </a:r>
            <a:endParaRPr lang="en-US" altLang="en-US" sz="2400">
              <a:latin typeface="Symbol" panose="05050102010706020507" pitchFamily="18" charset="2"/>
            </a:endParaRPr>
          </a:p>
        </p:txBody>
      </p:sp>
      <p:sp>
        <p:nvSpPr>
          <p:cNvPr id="94" name="Text Box 93"/>
          <p:cNvSpPr txBox="1">
            <a:spLocks noChangeArrowheads="1"/>
          </p:cNvSpPr>
          <p:nvPr/>
        </p:nvSpPr>
        <p:spPr bwMode="auto">
          <a:xfrm>
            <a:off x="5410200" y="49530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V</a:t>
            </a:r>
            <a:r>
              <a:rPr lang="en-US" altLang="en-US" sz="2400" baseline="-25000">
                <a:latin typeface="Tahoma" panose="020B0604030504040204" pitchFamily="34" charset="0"/>
              </a:rPr>
              <a:t>1</a:t>
            </a:r>
            <a:r>
              <a:rPr lang="en-US" altLang="en-US" sz="2400">
                <a:latin typeface="Tahoma" panose="020B0604030504040204" pitchFamily="34" charset="0"/>
              </a:rPr>
              <a:t> + V</a:t>
            </a:r>
            <a:r>
              <a:rPr lang="en-US" altLang="en-US" sz="2400" baseline="-25000">
                <a:latin typeface="Tahoma" panose="020B0604030504040204" pitchFamily="34" charset="0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 + V</a:t>
            </a:r>
            <a:r>
              <a:rPr lang="en-US" altLang="en-US" sz="2400" baseline="-25000">
                <a:latin typeface="Tahoma" panose="020B0604030504040204" pitchFamily="34" charset="0"/>
              </a:rPr>
              <a:t>3</a:t>
            </a:r>
            <a:r>
              <a:rPr lang="en-US" altLang="en-US" sz="2400">
                <a:latin typeface="Tahoma" panose="020B0604030504040204" pitchFamily="34" charset="0"/>
              </a:rPr>
              <a:t> = V</a:t>
            </a:r>
            <a:r>
              <a:rPr lang="en-US" altLang="en-US" sz="2400" baseline="-25000">
                <a:latin typeface="Tahoma" panose="020B0604030504040204" pitchFamily="34" charset="0"/>
              </a:rPr>
              <a:t>Total</a:t>
            </a:r>
          </a:p>
        </p:txBody>
      </p:sp>
      <p:sp>
        <p:nvSpPr>
          <p:cNvPr id="95" name="Text Box 94"/>
          <p:cNvSpPr txBox="1">
            <a:spLocks noChangeArrowheads="1"/>
          </p:cNvSpPr>
          <p:nvPr/>
        </p:nvSpPr>
        <p:spPr bwMode="auto">
          <a:xfrm>
            <a:off x="5410200" y="5486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2 V + 4 V + 6 V = 12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4" grpId="0" autoUpdateAnimBg="0"/>
      <p:bldP spid="709733" grpId="0" autoUpdateAnimBg="0"/>
      <p:bldP spid="709734" grpId="0" autoUpdateAnimBg="0"/>
      <p:bldP spid="709736" grpId="0" animBg="1" autoUpdateAnimBg="0"/>
      <p:bldP spid="709738" grpId="0" animBg="1" autoUpdateAnimBg="0"/>
      <p:bldP spid="88" grpId="0" animBg="1" autoUpdateAnimBg="0"/>
      <p:bldP spid="89" grpId="0" animBg="1" autoUpdateAnimBg="0"/>
      <p:bldP spid="90" grpId="0" autoUpdateAnimBg="0"/>
      <p:bldP spid="91" grpId="0" autoUpdateAnimBg="0"/>
      <p:bldP spid="92" grpId="0" autoUpdateAnimBg="0"/>
      <p:bldP spid="94" grpId="0" autoUpdateAnimBg="0"/>
      <p:bldP spid="9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7620000" y="137160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4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6629400" y="1905000"/>
            <a:ext cx="2286000" cy="2209800"/>
            <a:chOff x="2309" y="1200"/>
            <a:chExt cx="2731" cy="2448"/>
          </a:xfrm>
        </p:grpSpPr>
        <p:grpSp>
          <p:nvGrpSpPr>
            <p:cNvPr id="18447" name="Group 5"/>
            <p:cNvGrpSpPr>
              <a:grpSpLocks/>
            </p:cNvGrpSpPr>
            <p:nvPr/>
          </p:nvGrpSpPr>
          <p:grpSpPr bwMode="auto">
            <a:xfrm>
              <a:off x="2832" y="1200"/>
              <a:ext cx="2208" cy="2448"/>
              <a:chOff x="2544" y="1680"/>
              <a:chExt cx="2208" cy="2448"/>
            </a:xfrm>
          </p:grpSpPr>
          <p:sp>
            <p:nvSpPr>
              <p:cNvPr id="18451" name="Line 6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452" name="Group 7"/>
              <p:cNvGrpSpPr>
                <a:grpSpLocks/>
              </p:cNvGrpSpPr>
              <p:nvPr/>
            </p:nvGrpSpPr>
            <p:grpSpPr bwMode="auto">
              <a:xfrm>
                <a:off x="2544" y="2640"/>
                <a:ext cx="432" cy="288"/>
                <a:chOff x="3120" y="2352"/>
                <a:chExt cx="432" cy="288"/>
              </a:xfrm>
            </p:grpSpPr>
            <p:sp>
              <p:nvSpPr>
                <p:cNvPr id="18490" name="Line 8"/>
                <p:cNvSpPr>
                  <a:spLocks noChangeShapeType="1"/>
                </p:cNvSpPr>
                <p:nvPr/>
              </p:nvSpPr>
              <p:spPr bwMode="auto">
                <a:xfrm>
                  <a:off x="3120" y="2352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1" name="Line 9"/>
                <p:cNvSpPr>
                  <a:spLocks noChangeShapeType="1"/>
                </p:cNvSpPr>
                <p:nvPr/>
              </p:nvSpPr>
              <p:spPr bwMode="auto">
                <a:xfrm>
                  <a:off x="3216" y="264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2" name="Line 10"/>
                <p:cNvSpPr>
                  <a:spLocks noChangeShapeType="1"/>
                </p:cNvSpPr>
                <p:nvPr/>
              </p:nvSpPr>
              <p:spPr bwMode="auto">
                <a:xfrm>
                  <a:off x="3120" y="2544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3" name="Line 11"/>
                <p:cNvSpPr>
                  <a:spLocks noChangeShapeType="1"/>
                </p:cNvSpPr>
                <p:nvPr/>
              </p:nvSpPr>
              <p:spPr bwMode="auto">
                <a:xfrm>
                  <a:off x="3216" y="2448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53" name="Line 12"/>
              <p:cNvSpPr>
                <a:spLocks noChangeShapeType="1"/>
              </p:cNvSpPr>
              <p:nvPr/>
            </p:nvSpPr>
            <p:spPr bwMode="auto">
              <a:xfrm flipV="1">
                <a:off x="2736" y="1824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454" name="Group 13"/>
              <p:cNvGrpSpPr>
                <a:grpSpLocks/>
              </p:cNvGrpSpPr>
              <p:nvPr/>
            </p:nvGrpSpPr>
            <p:grpSpPr bwMode="auto">
              <a:xfrm>
                <a:off x="3504" y="1680"/>
                <a:ext cx="576" cy="144"/>
                <a:chOff x="768" y="3072"/>
                <a:chExt cx="576" cy="144"/>
              </a:xfrm>
            </p:grpSpPr>
            <p:grpSp>
              <p:nvGrpSpPr>
                <p:cNvPr id="18481" name="Group 14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44"/>
                  <a:chOff x="768" y="3072"/>
                  <a:chExt cx="192" cy="144"/>
                </a:xfrm>
              </p:grpSpPr>
              <p:sp>
                <p:nvSpPr>
                  <p:cNvPr id="1848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9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2" name="Group 17"/>
                <p:cNvGrpSpPr>
                  <a:grpSpLocks/>
                </p:cNvGrpSpPr>
                <p:nvPr/>
              </p:nvGrpSpPr>
              <p:grpSpPr bwMode="auto">
                <a:xfrm>
                  <a:off x="960" y="3072"/>
                  <a:ext cx="192" cy="144"/>
                  <a:chOff x="768" y="3072"/>
                  <a:chExt cx="192" cy="144"/>
                </a:xfrm>
              </p:grpSpPr>
              <p:sp>
                <p:nvSpPr>
                  <p:cNvPr id="18486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3" name="Group 20"/>
                <p:cNvGrpSpPr>
                  <a:grpSpLocks/>
                </p:cNvGrpSpPr>
                <p:nvPr/>
              </p:nvGrpSpPr>
              <p:grpSpPr bwMode="auto">
                <a:xfrm>
                  <a:off x="1152" y="3072"/>
                  <a:ext cx="192" cy="144"/>
                  <a:chOff x="768" y="3072"/>
                  <a:chExt cx="192" cy="144"/>
                </a:xfrm>
              </p:grpSpPr>
              <p:sp>
                <p:nvSpPr>
                  <p:cNvPr id="1848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455" name="Line 23"/>
              <p:cNvSpPr>
                <a:spLocks noChangeShapeType="1"/>
              </p:cNvSpPr>
              <p:nvPr/>
            </p:nvSpPr>
            <p:spPr bwMode="auto">
              <a:xfrm>
                <a:off x="4080" y="1824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Line 24"/>
              <p:cNvSpPr>
                <a:spLocks noChangeShapeType="1"/>
              </p:cNvSpPr>
              <p:nvPr/>
            </p:nvSpPr>
            <p:spPr bwMode="auto">
              <a:xfrm>
                <a:off x="4608" y="182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457" name="Group 25"/>
              <p:cNvGrpSpPr>
                <a:grpSpLocks/>
              </p:cNvGrpSpPr>
              <p:nvPr/>
            </p:nvGrpSpPr>
            <p:grpSpPr bwMode="auto">
              <a:xfrm rot="5400000">
                <a:off x="4392" y="2472"/>
                <a:ext cx="576" cy="144"/>
                <a:chOff x="768" y="3072"/>
                <a:chExt cx="576" cy="144"/>
              </a:xfrm>
            </p:grpSpPr>
            <p:grpSp>
              <p:nvGrpSpPr>
                <p:cNvPr id="18472" name="Group 2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44"/>
                  <a:chOff x="768" y="3072"/>
                  <a:chExt cx="192" cy="144"/>
                </a:xfrm>
              </p:grpSpPr>
              <p:sp>
                <p:nvSpPr>
                  <p:cNvPr id="18479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3" name="Group 29"/>
                <p:cNvGrpSpPr>
                  <a:grpSpLocks/>
                </p:cNvGrpSpPr>
                <p:nvPr/>
              </p:nvGrpSpPr>
              <p:grpSpPr bwMode="auto">
                <a:xfrm>
                  <a:off x="960" y="3072"/>
                  <a:ext cx="192" cy="144"/>
                  <a:chOff x="768" y="3072"/>
                  <a:chExt cx="192" cy="144"/>
                </a:xfrm>
              </p:grpSpPr>
              <p:sp>
                <p:nvSpPr>
                  <p:cNvPr id="18477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4" name="Group 32"/>
                <p:cNvGrpSpPr>
                  <a:grpSpLocks/>
                </p:cNvGrpSpPr>
                <p:nvPr/>
              </p:nvGrpSpPr>
              <p:grpSpPr bwMode="auto">
                <a:xfrm>
                  <a:off x="1152" y="3072"/>
                  <a:ext cx="192" cy="144"/>
                  <a:chOff x="768" y="3072"/>
                  <a:chExt cx="192" cy="144"/>
                </a:xfrm>
              </p:grpSpPr>
              <p:sp>
                <p:nvSpPr>
                  <p:cNvPr id="1847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458" name="Line 35"/>
              <p:cNvSpPr>
                <a:spLocks noChangeShapeType="1"/>
              </p:cNvSpPr>
              <p:nvPr/>
            </p:nvSpPr>
            <p:spPr bwMode="auto">
              <a:xfrm>
                <a:off x="4608" y="283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459" name="Group 36"/>
              <p:cNvGrpSpPr>
                <a:grpSpLocks/>
              </p:cNvGrpSpPr>
              <p:nvPr/>
            </p:nvGrpSpPr>
            <p:grpSpPr bwMode="auto">
              <a:xfrm rot="5400000">
                <a:off x="4392" y="3528"/>
                <a:ext cx="576" cy="144"/>
                <a:chOff x="768" y="3072"/>
                <a:chExt cx="576" cy="144"/>
              </a:xfrm>
            </p:grpSpPr>
            <p:grpSp>
              <p:nvGrpSpPr>
                <p:cNvPr id="18463" name="Group 37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44"/>
                  <a:chOff x="768" y="3072"/>
                  <a:chExt cx="192" cy="144"/>
                </a:xfrm>
              </p:grpSpPr>
              <p:sp>
                <p:nvSpPr>
                  <p:cNvPr id="18470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64" name="Group 40"/>
                <p:cNvGrpSpPr>
                  <a:grpSpLocks/>
                </p:cNvGrpSpPr>
                <p:nvPr/>
              </p:nvGrpSpPr>
              <p:grpSpPr bwMode="auto">
                <a:xfrm>
                  <a:off x="960" y="3072"/>
                  <a:ext cx="192" cy="144"/>
                  <a:chOff x="768" y="3072"/>
                  <a:chExt cx="192" cy="144"/>
                </a:xfrm>
              </p:grpSpPr>
              <p:sp>
                <p:nvSpPr>
                  <p:cNvPr id="18468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65" name="Group 43"/>
                <p:cNvGrpSpPr>
                  <a:grpSpLocks/>
                </p:cNvGrpSpPr>
                <p:nvPr/>
              </p:nvGrpSpPr>
              <p:grpSpPr bwMode="auto">
                <a:xfrm>
                  <a:off x="1152" y="3072"/>
                  <a:ext cx="192" cy="144"/>
                  <a:chOff x="768" y="3072"/>
                  <a:chExt cx="192" cy="144"/>
                </a:xfrm>
              </p:grpSpPr>
              <p:sp>
                <p:nvSpPr>
                  <p:cNvPr id="18466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7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460" name="Line 46"/>
              <p:cNvSpPr>
                <a:spLocks noChangeShapeType="1"/>
              </p:cNvSpPr>
              <p:nvPr/>
            </p:nvSpPr>
            <p:spPr bwMode="auto">
              <a:xfrm>
                <a:off x="4608" y="38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Line 47"/>
              <p:cNvSpPr>
                <a:spLocks noChangeShapeType="1"/>
              </p:cNvSpPr>
              <p:nvPr/>
            </p:nvSpPr>
            <p:spPr bwMode="auto">
              <a:xfrm>
                <a:off x="2736" y="2928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Line 48"/>
              <p:cNvSpPr>
                <a:spLocks noChangeShapeType="1"/>
              </p:cNvSpPr>
              <p:nvPr/>
            </p:nvSpPr>
            <p:spPr bwMode="auto">
              <a:xfrm>
                <a:off x="2736" y="41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8" name="Text Box 49"/>
            <p:cNvSpPr txBox="1">
              <a:spLocks noChangeArrowheads="1"/>
            </p:cNvSpPr>
            <p:nvPr/>
          </p:nvSpPr>
          <p:spPr bwMode="auto">
            <a:xfrm>
              <a:off x="2309" y="2129"/>
              <a:ext cx="619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Calibri" panose="020F0502020204030204" pitchFamily="34" charset="0"/>
                </a:rPr>
                <a:t>6 V</a:t>
              </a:r>
            </a:p>
          </p:txBody>
        </p:sp>
        <p:sp>
          <p:nvSpPr>
            <p:cNvPr id="18449" name="Text Box 50"/>
            <p:cNvSpPr txBox="1">
              <a:spLocks noChangeArrowheads="1"/>
            </p:cNvSpPr>
            <p:nvPr/>
          </p:nvSpPr>
          <p:spPr bwMode="auto">
            <a:xfrm>
              <a:off x="4221" y="1894"/>
              <a:ext cx="4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Calibri" panose="020F0502020204030204" pitchFamily="34" charset="0"/>
                </a:rPr>
                <a:t>2 </a:t>
              </a:r>
              <a:r>
                <a:rPr lang="en-US" altLang="en-US" sz="2400">
                  <a:latin typeface="Calibri" panose="020F0502020204030204" pitchFamily="34" charset="0"/>
                  <a:sym typeface="Symbol" panose="05050102010706020507" pitchFamily="18" charset="2"/>
                </a:rPr>
                <a:t></a:t>
              </a:r>
            </a:p>
          </p:txBody>
        </p:sp>
        <p:sp>
          <p:nvSpPr>
            <p:cNvPr id="18450" name="Text Box 51"/>
            <p:cNvSpPr txBox="1">
              <a:spLocks noChangeArrowheads="1"/>
            </p:cNvSpPr>
            <p:nvPr/>
          </p:nvSpPr>
          <p:spPr bwMode="auto">
            <a:xfrm>
              <a:off x="4221" y="2950"/>
              <a:ext cx="4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Calibri" panose="020F0502020204030204" pitchFamily="34" charset="0"/>
                </a:rPr>
                <a:t>6 </a:t>
              </a:r>
              <a:r>
                <a:rPr lang="en-US" altLang="en-US" sz="2400">
                  <a:latin typeface="Calibri" panose="020F0502020204030204" pitchFamily="34" charset="0"/>
                  <a:sym typeface="Symbol" panose="05050102010706020507" pitchFamily="18" charset="2"/>
                </a:rPr>
                <a:t></a:t>
              </a:r>
            </a:p>
          </p:txBody>
        </p:sp>
      </p:grpSp>
      <p:sp>
        <p:nvSpPr>
          <p:cNvPr id="18436" name="Text Box 52"/>
          <p:cNvSpPr txBox="1">
            <a:spLocks noChangeArrowheads="1"/>
          </p:cNvSpPr>
          <p:nvPr/>
        </p:nvSpPr>
        <p:spPr bwMode="auto">
          <a:xfrm>
            <a:off x="533400" y="838200"/>
            <a:ext cx="157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  <a:latin typeface="Calibri" panose="020F0502020204030204" pitchFamily="34" charset="0"/>
              </a:rPr>
              <a:t>1. Find </a:t>
            </a:r>
            <a:r>
              <a:rPr lang="en-US" altLang="en-US" sz="2400" i="1">
                <a:solidFill>
                  <a:srgbClr val="00B0F0"/>
                </a:solidFill>
              </a:rPr>
              <a:t>R</a:t>
            </a:r>
            <a:r>
              <a:rPr lang="en-US" altLang="en-US" sz="2400" baseline="-8000">
                <a:solidFill>
                  <a:srgbClr val="00B0F0"/>
                </a:solidFill>
              </a:rPr>
              <a:t>eq</a:t>
            </a:r>
            <a:endParaRPr lang="en-US" altLang="en-US" sz="2400">
              <a:solidFill>
                <a:srgbClr val="00B0F0"/>
              </a:solidFill>
            </a:endParaRPr>
          </a:p>
        </p:txBody>
      </p:sp>
      <p:sp>
        <p:nvSpPr>
          <p:cNvPr id="18437" name="Text Box 53"/>
          <p:cNvSpPr txBox="1">
            <a:spLocks noChangeArrowheads="1"/>
          </p:cNvSpPr>
          <p:nvPr/>
        </p:nvSpPr>
        <p:spPr bwMode="auto">
          <a:xfrm>
            <a:off x="2133600" y="806450"/>
            <a:ext cx="16938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  <a:latin typeface="Calibri" panose="020F0502020204030204" pitchFamily="34" charset="0"/>
              </a:rPr>
              <a:t>2. Find  </a:t>
            </a:r>
            <a:r>
              <a:rPr lang="en-US" altLang="en-US" sz="2600" i="1">
                <a:solidFill>
                  <a:srgbClr val="00B0F0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2400" baseline="-8000">
                <a:solidFill>
                  <a:srgbClr val="00B0F0"/>
                </a:solidFill>
              </a:rPr>
              <a:t>total</a:t>
            </a:r>
            <a:endParaRPr lang="en-US" altLang="en-US" sz="2400">
              <a:solidFill>
                <a:srgbClr val="00B0F0"/>
              </a:solidFill>
            </a:endParaRPr>
          </a:p>
        </p:txBody>
      </p:sp>
      <p:sp>
        <p:nvSpPr>
          <p:cNvPr id="18438" name="Text Box 54"/>
          <p:cNvSpPr txBox="1">
            <a:spLocks noChangeArrowheads="1"/>
          </p:cNvSpPr>
          <p:nvPr/>
        </p:nvSpPr>
        <p:spPr bwMode="auto">
          <a:xfrm>
            <a:off x="3886200" y="8382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  <a:latin typeface="Calibri" panose="020F0502020204030204" pitchFamily="34" charset="0"/>
              </a:rPr>
              <a:t>3. Find the </a:t>
            </a:r>
            <a:r>
              <a:rPr lang="en-US" altLang="en-US" sz="2400" i="1">
                <a:solidFill>
                  <a:srgbClr val="00B0F0"/>
                </a:solidFill>
              </a:rPr>
              <a:t>V</a:t>
            </a:r>
            <a:r>
              <a:rPr lang="en-US" altLang="en-US" sz="2400">
                <a:solidFill>
                  <a:srgbClr val="00B0F0"/>
                </a:solidFill>
                <a:latin typeface="Calibri" panose="020F0502020204030204" pitchFamily="34" charset="0"/>
              </a:rPr>
              <a:t> drops across each resistor.</a:t>
            </a:r>
          </a:p>
        </p:txBody>
      </p:sp>
      <p:sp>
        <p:nvSpPr>
          <p:cNvPr id="18439" name="Rectangle 6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1676400" cy="838200"/>
          </a:xfrm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rgbClr val="00B050"/>
                </a:solidFill>
              </a:rPr>
              <a:t>Exmple</a:t>
            </a:r>
          </a:p>
        </p:txBody>
      </p:sp>
      <p:sp>
        <p:nvSpPr>
          <p:cNvPr id="59" name="Text Box 52"/>
          <p:cNvSpPr txBox="1">
            <a:spLocks noChangeArrowheads="1"/>
          </p:cNvSpPr>
          <p:nvPr/>
        </p:nvSpPr>
        <p:spPr bwMode="auto">
          <a:xfrm>
            <a:off x="533400" y="1371600"/>
            <a:ext cx="548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1.  Since the resistors are in series,  simply add </a:t>
            </a:r>
            <a:br>
              <a:rPr lang="en-US" altLang="en-US" sz="2000">
                <a:latin typeface="Calibri" panose="020F0502020204030204" pitchFamily="34" charset="0"/>
              </a:rPr>
            </a:br>
            <a:r>
              <a:rPr lang="en-US" altLang="en-US" sz="2000">
                <a:latin typeface="Calibri" panose="020F0502020204030204" pitchFamily="34" charset="0"/>
              </a:rPr>
              <a:t>     the three resistances to find </a:t>
            </a:r>
            <a:r>
              <a:rPr lang="en-US" altLang="en-US" sz="2000" i="1"/>
              <a:t>R</a:t>
            </a:r>
            <a:r>
              <a:rPr lang="en-US" altLang="en-US" sz="2000" baseline="-25000"/>
              <a:t>eq</a:t>
            </a:r>
            <a:r>
              <a:rPr lang="en-US" altLang="en-US" sz="2000">
                <a:latin typeface="Calibri" panose="020F0502020204030204" pitchFamily="34" charset="0"/>
              </a:rPr>
              <a:t>:</a:t>
            </a: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    </a:t>
            </a:r>
            <a:r>
              <a:rPr lang="en-US" altLang="en-US" sz="2000" i="1">
                <a:solidFill>
                  <a:srgbClr val="FF0000"/>
                </a:solidFill>
              </a:rPr>
              <a:t>R</a:t>
            </a:r>
            <a:r>
              <a:rPr lang="en-US" altLang="en-US" sz="2000" baseline="-25000">
                <a:solidFill>
                  <a:srgbClr val="FF0000"/>
                </a:solidFill>
              </a:rPr>
              <a:t>eq</a:t>
            </a: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 = 4 </a:t>
            </a: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 + 2  + 6   = 12 </a:t>
            </a:r>
          </a:p>
        </p:txBody>
      </p:sp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381000" y="2413000"/>
            <a:ext cx="472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2.  To find  </a:t>
            </a:r>
            <a:r>
              <a:rPr lang="en-US" altLang="en-US" sz="2000" i="1">
                <a:latin typeface="Calibri" panose="020F0502020204030204" pitchFamily="34" charset="0"/>
              </a:rPr>
              <a:t>I</a:t>
            </a:r>
            <a:r>
              <a:rPr lang="en-US" altLang="en-US" sz="2000" baseline="-25000">
                <a:latin typeface="Calibri" panose="020F0502020204030204" pitchFamily="34" charset="0"/>
              </a:rPr>
              <a:t>total </a:t>
            </a:r>
            <a:r>
              <a:rPr lang="en-US" altLang="en-US" sz="2000">
                <a:latin typeface="Calibri" panose="020F0502020204030204" pitchFamily="34" charset="0"/>
              </a:rPr>
              <a:t>(the current through the battery), use </a:t>
            </a:r>
            <a:r>
              <a:rPr lang="en-US" altLang="en-US" sz="2000" i="1"/>
              <a:t>V = I</a:t>
            </a:r>
            <a:r>
              <a:rPr lang="en-US" altLang="en-US" sz="1200" i="1"/>
              <a:t> </a:t>
            </a:r>
            <a:r>
              <a:rPr lang="en-US" altLang="en-US" sz="2000" i="1"/>
              <a:t>R</a:t>
            </a:r>
            <a:r>
              <a:rPr lang="en-US" altLang="en-US" sz="2000">
                <a:latin typeface="Calibri" panose="020F0502020204030204" pitchFamily="34" charset="0"/>
              </a:rPr>
              <a:t>:</a:t>
            </a:r>
            <a:br>
              <a:rPr lang="en-US" altLang="en-US" sz="2000">
                <a:latin typeface="Calibri" panose="020F0502020204030204" pitchFamily="34" charset="0"/>
              </a:rPr>
            </a:b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6 = 12 </a:t>
            </a:r>
            <a:r>
              <a:rPr lang="en-US" altLang="en-US" sz="2000" i="1">
                <a:solidFill>
                  <a:srgbClr val="FF0000"/>
                </a:solidFill>
                <a:latin typeface="Calibri" panose="020F0502020204030204" pitchFamily="34" charset="0"/>
              </a:rPr>
              <a:t>I.</a:t>
            </a:r>
            <a:r>
              <a:rPr lang="en-US" altLang="en-US" sz="2000" i="1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  </a:t>
            </a: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So</a:t>
            </a:r>
            <a:r>
              <a:rPr lang="en-US" altLang="en-US" sz="2000" i="1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, I</a:t>
            </a: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= 6/12 = 0.5 A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228600" y="3733800"/>
            <a:ext cx="7010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3"/>
              <a:defRPr/>
            </a:pPr>
            <a:r>
              <a:rPr lang="en-US" sz="2000" dirty="0">
                <a:latin typeface="Calibri" pitchFamily="34" charset="0"/>
                <a:cs typeface="Arial" charset="0"/>
              </a:rPr>
              <a:t>Since the current throughout a series circuit is constant, use </a:t>
            </a:r>
            <a:r>
              <a:rPr lang="en-US" sz="2000" i="1" dirty="0">
                <a:latin typeface="Arial" charset="0"/>
                <a:cs typeface="Arial" charset="0"/>
              </a:rPr>
              <a:t>V = I</a:t>
            </a:r>
            <a:r>
              <a:rPr lang="en-US" sz="900" i="1" dirty="0">
                <a:latin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cs typeface="Arial" charset="0"/>
              </a:rPr>
              <a:t>R</a:t>
            </a:r>
            <a:r>
              <a:rPr lang="en-US" sz="2000" dirty="0">
                <a:latin typeface="Calibri" pitchFamily="34" charset="0"/>
                <a:cs typeface="Arial" charset="0"/>
              </a:rPr>
              <a:t> with each   resistor individually to find the </a:t>
            </a:r>
            <a:r>
              <a:rPr lang="en-US" sz="2000" i="1" dirty="0">
                <a:latin typeface="Arial" charset="0"/>
                <a:cs typeface="Arial" charset="0"/>
              </a:rPr>
              <a:t>V</a:t>
            </a:r>
            <a:r>
              <a:rPr lang="en-US" sz="2000" dirty="0">
                <a:latin typeface="Calibri" pitchFamily="34" charset="0"/>
                <a:cs typeface="Arial" charset="0"/>
              </a:rPr>
              <a:t> drop </a:t>
            </a:r>
            <a:br>
              <a:rPr lang="en-US" sz="2000" dirty="0">
                <a:latin typeface="Calibri" pitchFamily="34" charset="0"/>
                <a:cs typeface="Arial" charset="0"/>
              </a:rPr>
            </a:br>
            <a:r>
              <a:rPr lang="en-US" sz="2000" dirty="0">
                <a:latin typeface="Calibri" pitchFamily="34" charset="0"/>
                <a:cs typeface="Arial" charset="0"/>
              </a:rPr>
              <a:t>     across each. Listed clockwise from top:	</a:t>
            </a:r>
          </a:p>
          <a:p>
            <a:pPr marL="457200" indent="-457200">
              <a:defRPr/>
            </a:pP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           V</a:t>
            </a:r>
            <a:r>
              <a:rPr lang="en-US" sz="2000" baseline="-8000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n-US" sz="2000" baseline="-8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= (0.5)(4) = 2 V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	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V</a:t>
            </a:r>
            <a:r>
              <a:rPr lang="en-US" sz="2000" baseline="-8000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sz="2000" baseline="-8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= (0.5)(2) = 1 V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	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V</a:t>
            </a:r>
            <a:r>
              <a:rPr lang="en-US" sz="2000" baseline="-8000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en-US" sz="2000" baseline="-8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= (0.5)(6) = 3 V</a:t>
            </a:r>
          </a:p>
        </p:txBody>
      </p:sp>
      <p:sp>
        <p:nvSpPr>
          <p:cNvPr id="18443" name="Text Box 60"/>
          <p:cNvSpPr txBox="1">
            <a:spLocks noChangeArrowheads="1"/>
          </p:cNvSpPr>
          <p:nvPr/>
        </p:nvSpPr>
        <p:spPr bwMode="auto">
          <a:xfrm>
            <a:off x="533400" y="5715000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7030A0"/>
                </a:solidFill>
                <a:latin typeface="Calibri" panose="020F0502020204030204" pitchFamily="34" charset="0"/>
              </a:rPr>
              <a:t>Note the voltage drops sum to 6 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Rectangle 3" descr="28-06a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670050" cy="2819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>
              <a:latin typeface="Calibri" panose="020F0502020204030204" pitchFamily="34" charset="0"/>
            </a:endParaRPr>
          </a:p>
        </p:txBody>
      </p:sp>
      <p:sp>
        <p:nvSpPr>
          <p:cNvPr id="19460" name="Rectangle 3" descr="28-06b"/>
          <p:cNvSpPr>
            <a:spLocks noGrp="1" noChangeAspect="1" noChangeArrowheads="1"/>
          </p:cNvSpPr>
          <p:nvPr isPhoto="1"/>
        </p:nvSpPr>
        <p:spPr bwMode="auto">
          <a:xfrm>
            <a:off x="0" y="3429000"/>
            <a:ext cx="2667000" cy="25892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>
              <a:latin typeface="Calibri" panose="020F0502020204030204" pitchFamily="34" charset="0"/>
            </a:endParaRPr>
          </a:p>
        </p:txBody>
      </p:sp>
      <p:sp>
        <p:nvSpPr>
          <p:cNvPr id="19461" name="Rectangle 3" descr="28-06c"/>
          <p:cNvSpPr>
            <a:spLocks noGrp="1" noChangeAspect="1" noChangeArrowheads="1"/>
          </p:cNvSpPr>
          <p:nvPr isPhoto="1"/>
        </p:nvSpPr>
        <p:spPr bwMode="auto">
          <a:xfrm>
            <a:off x="2667000" y="4343400"/>
            <a:ext cx="2478088" cy="2514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>
              <a:latin typeface="Calibri" panose="020F0502020204030204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600200" y="228600"/>
            <a:ext cx="7391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u="sng">
                <a:solidFill>
                  <a:srgbClr val="FF0000"/>
                </a:solidFill>
                <a:latin typeface="Arial Narrow" panose="020B0606020202030204" pitchFamily="34" charset="0"/>
              </a:rPr>
              <a:t>Now consider two resistors connected in </a:t>
            </a:r>
            <a:r>
              <a:rPr lang="en-US" altLang="en-US" sz="2400" i="1" u="sng">
                <a:solidFill>
                  <a:srgbClr val="FF0000"/>
                </a:solidFill>
                <a:latin typeface="Arial Narrow" panose="020B0606020202030204" pitchFamily="34" charset="0"/>
              </a:rPr>
              <a:t>parallel,</a:t>
            </a:r>
          </a:p>
          <a:p>
            <a:pPr algn="just" eaLnBrk="1" hangingPunct="1"/>
            <a:r>
              <a:rPr lang="en-US" altLang="en-US" sz="2400">
                <a:latin typeface="Arial Narrow" panose="020B0606020202030204" pitchFamily="34" charset="0"/>
              </a:rPr>
              <a:t>When the current </a:t>
            </a:r>
            <a:r>
              <a:rPr lang="en-US" altLang="en-US" sz="2400" i="1">
                <a:latin typeface="Arial Narrow" panose="020B0606020202030204" pitchFamily="34" charset="0"/>
              </a:rPr>
              <a:t>I reaches point a in Figure 28.5b, called a junction, it splits into </a:t>
            </a:r>
            <a:r>
              <a:rPr lang="en-US" altLang="en-US" sz="2400">
                <a:latin typeface="Arial Narrow" panose="020B0606020202030204" pitchFamily="34" charset="0"/>
              </a:rPr>
              <a:t>two parts, with </a:t>
            </a:r>
            <a:r>
              <a:rPr lang="en-US" altLang="en-US" sz="2400" i="1">
                <a:latin typeface="Arial Narrow" panose="020B0606020202030204" pitchFamily="34" charset="0"/>
              </a:rPr>
              <a:t>I1 going through R</a:t>
            </a:r>
            <a:r>
              <a:rPr lang="en-US" altLang="en-US" sz="2400" i="1" baseline="-25000">
                <a:latin typeface="Arial Narrow" panose="020B0606020202030204" pitchFamily="34" charset="0"/>
              </a:rPr>
              <a:t>1</a:t>
            </a:r>
            <a:r>
              <a:rPr lang="en-US" altLang="en-US" sz="2400" i="1">
                <a:latin typeface="Arial Narrow" panose="020B0606020202030204" pitchFamily="34" charset="0"/>
              </a:rPr>
              <a:t> and I 2 going through R</a:t>
            </a:r>
            <a:r>
              <a:rPr lang="en-US" altLang="en-US" sz="2400" i="1" baseline="-25000">
                <a:latin typeface="Arial Narrow" panose="020B0606020202030204" pitchFamily="34" charset="0"/>
              </a:rPr>
              <a:t>2</a:t>
            </a:r>
            <a:r>
              <a:rPr lang="en-US" altLang="en-US" sz="2400" i="1">
                <a:latin typeface="Arial Narrow" panose="020B0606020202030204" pitchFamily="34" charset="0"/>
              </a:rPr>
              <a:t> . A </a:t>
            </a:r>
            <a:r>
              <a:rPr lang="en-US" altLang="en-US" sz="2400" b="1" i="1">
                <a:latin typeface="Arial Narrow" panose="020B0606020202030204" pitchFamily="34" charset="0"/>
              </a:rPr>
              <a:t>junction is any </a:t>
            </a:r>
            <a:r>
              <a:rPr lang="en-US" altLang="en-US" sz="2400">
                <a:latin typeface="Arial Narrow" panose="020B0606020202030204" pitchFamily="34" charset="0"/>
              </a:rPr>
              <a:t>point in a circuit where a current can split</a:t>
            </a:r>
            <a:endParaRPr lang="ar-SA" altLang="en-US" sz="2400">
              <a:latin typeface="Arial Narrow" panose="020B0606020202030204" pitchFamily="34" charset="0"/>
            </a:endParaRPr>
          </a:p>
        </p:txBody>
      </p:sp>
      <p:pic>
        <p:nvPicPr>
          <p:cNvPr id="19463" name="Picture 2" descr="28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17732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28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4714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" descr="28-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1771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6" descr="28-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57800"/>
            <a:ext cx="22383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133600" y="25908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when resistors are connected in parallel, the potential differences across the resistors is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hlink"/>
                </a:solidFill>
              </a:rPr>
              <a:t>Calculate the total resistance in the circuit below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228600" y="1676400"/>
            <a:ext cx="4495800" cy="4129088"/>
            <a:chOff x="144" y="1101"/>
            <a:chExt cx="3024" cy="2749"/>
          </a:xfrm>
        </p:grpSpPr>
        <p:grpSp>
          <p:nvGrpSpPr>
            <p:cNvPr id="20496" name="Group 4"/>
            <p:cNvGrpSpPr>
              <a:grpSpLocks/>
            </p:cNvGrpSpPr>
            <p:nvPr/>
          </p:nvGrpSpPr>
          <p:grpSpPr bwMode="auto">
            <a:xfrm>
              <a:off x="144" y="1488"/>
              <a:ext cx="3024" cy="2362"/>
              <a:chOff x="1152" y="1392"/>
              <a:chExt cx="3024" cy="2362"/>
            </a:xfrm>
          </p:grpSpPr>
          <p:sp>
            <p:nvSpPr>
              <p:cNvPr id="29714" name="Line 5"/>
              <p:cNvSpPr>
                <a:spLocks noChangeShapeType="1"/>
              </p:cNvSpPr>
              <p:nvPr/>
            </p:nvSpPr>
            <p:spPr bwMode="auto">
              <a:xfrm>
                <a:off x="1152" y="1536"/>
                <a:ext cx="0" cy="192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502" name="Group 6"/>
              <p:cNvGrpSpPr>
                <a:grpSpLocks/>
              </p:cNvGrpSpPr>
              <p:nvPr/>
            </p:nvGrpSpPr>
            <p:grpSpPr bwMode="auto">
              <a:xfrm>
                <a:off x="2160" y="3312"/>
                <a:ext cx="1104" cy="442"/>
                <a:chOff x="4320" y="2592"/>
                <a:chExt cx="1104" cy="442"/>
              </a:xfrm>
            </p:grpSpPr>
            <p:pic>
              <p:nvPicPr>
                <p:cNvPr id="20516" name="Picture 7" descr="cell symbol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10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0" y="2592"/>
                  <a:ext cx="1104" cy="34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3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512" y="2688"/>
                  <a:ext cx="336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2973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944" y="2688"/>
                  <a:ext cx="240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Arial" charset="0"/>
                    </a:rPr>
                    <a:t>-</a:t>
                  </a:r>
                </a:p>
              </p:txBody>
            </p:sp>
          </p:grpSp>
          <p:pic>
            <p:nvPicPr>
              <p:cNvPr id="20503" name="Picture 10" descr="[Schematic Symbol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2400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7" name="Line 11"/>
              <p:cNvSpPr>
                <a:spLocks noChangeShapeType="1"/>
              </p:cNvSpPr>
              <p:nvPr/>
            </p:nvSpPr>
            <p:spPr bwMode="auto">
              <a:xfrm flipH="1">
                <a:off x="1152" y="3456"/>
                <a:ext cx="1489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18" name="Line 12"/>
              <p:cNvSpPr>
                <a:spLocks noChangeShapeType="1"/>
              </p:cNvSpPr>
              <p:nvPr/>
            </p:nvSpPr>
            <p:spPr bwMode="auto">
              <a:xfrm flipH="1">
                <a:off x="1152" y="2544"/>
                <a:ext cx="720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0506" name="Picture 13" descr="[Schematic Symbol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2400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0" name="Line 14"/>
              <p:cNvSpPr>
                <a:spLocks noChangeShapeType="1"/>
              </p:cNvSpPr>
              <p:nvPr/>
            </p:nvSpPr>
            <p:spPr bwMode="auto">
              <a:xfrm flipH="1">
                <a:off x="2304" y="2544"/>
                <a:ext cx="720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21" name="Line 15"/>
              <p:cNvSpPr>
                <a:spLocks noChangeShapeType="1"/>
              </p:cNvSpPr>
              <p:nvPr/>
            </p:nvSpPr>
            <p:spPr bwMode="auto">
              <a:xfrm flipH="1">
                <a:off x="3456" y="2544"/>
                <a:ext cx="720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22" name="Line 16"/>
              <p:cNvSpPr>
                <a:spLocks noChangeShapeType="1"/>
              </p:cNvSpPr>
              <p:nvPr/>
            </p:nvSpPr>
            <p:spPr bwMode="auto">
              <a:xfrm flipH="1">
                <a:off x="2784" y="3456"/>
                <a:ext cx="1392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23" name="Line 17"/>
              <p:cNvSpPr>
                <a:spLocks noChangeShapeType="1"/>
              </p:cNvSpPr>
              <p:nvPr/>
            </p:nvSpPr>
            <p:spPr bwMode="auto">
              <a:xfrm>
                <a:off x="4176" y="1536"/>
                <a:ext cx="0" cy="192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0511" name="Picture 18" descr="[Schematic Symbol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139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5" name="Line 19"/>
              <p:cNvSpPr>
                <a:spLocks noChangeShapeType="1"/>
              </p:cNvSpPr>
              <p:nvPr/>
            </p:nvSpPr>
            <p:spPr bwMode="auto">
              <a:xfrm flipH="1">
                <a:off x="1152" y="1536"/>
                <a:ext cx="720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0513" name="Picture 20" descr="[Schematic Symbol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39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7" name="Line 21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720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28" name="Line 22"/>
              <p:cNvSpPr>
                <a:spLocks noChangeShapeType="1"/>
              </p:cNvSpPr>
              <p:nvPr/>
            </p:nvSpPr>
            <p:spPr bwMode="auto">
              <a:xfrm flipH="1">
                <a:off x="3456" y="1536"/>
                <a:ext cx="720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810" y="1101"/>
              <a:ext cx="62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3 </a:t>
              </a:r>
              <a:r>
                <a:rPr lang="el-GR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Ω</a:t>
              </a:r>
            </a:p>
          </p:txBody>
        </p:sp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1938" y="1101"/>
              <a:ext cx="62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2 </a:t>
              </a:r>
              <a:r>
                <a:rPr lang="el-GR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Ω</a:t>
              </a:r>
            </a:p>
          </p:txBody>
        </p: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768" y="2160"/>
              <a:ext cx="628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6 </a:t>
              </a:r>
              <a:r>
                <a:rPr lang="el-GR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Ω</a:t>
              </a:r>
            </a:p>
          </p:txBody>
        </p:sp>
        <p:sp>
          <p:nvSpPr>
            <p:cNvPr id="16410" name="Text Box 26"/>
            <p:cNvSpPr txBox="1">
              <a:spLocks noChangeArrowheads="1"/>
            </p:cNvSpPr>
            <p:nvPr/>
          </p:nvSpPr>
          <p:spPr bwMode="auto">
            <a:xfrm>
              <a:off x="1920" y="2160"/>
              <a:ext cx="62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4 </a:t>
              </a:r>
              <a:r>
                <a:rPr lang="el-GR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Ω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10000" y="1828800"/>
            <a:ext cx="5029200" cy="523875"/>
            <a:chOff x="2592" y="1104"/>
            <a:chExt cx="3168" cy="330"/>
          </a:xfrm>
        </p:grpSpPr>
        <p:sp>
          <p:nvSpPr>
            <p:cNvPr id="29707" name="Line 28"/>
            <p:cNvSpPr>
              <a:spLocks noChangeShapeType="1"/>
            </p:cNvSpPr>
            <p:nvPr/>
          </p:nvSpPr>
          <p:spPr bwMode="auto">
            <a:xfrm flipH="1">
              <a:off x="2592" y="1248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3072" y="1104"/>
              <a:ext cx="26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R</a:t>
              </a:r>
              <a:r>
                <a:rPr lang="en-US" sz="2400" baseline="-25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eq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 = 3 </a:t>
              </a:r>
              <a:r>
                <a:rPr lang="el-G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Ω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 + 2 </a:t>
              </a:r>
              <a:r>
                <a:rPr lang="el-G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Ω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 = 5 </a:t>
              </a:r>
              <a:r>
                <a:rPr lang="el-G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Ω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886200" y="3276600"/>
            <a:ext cx="5257800" cy="461963"/>
            <a:chOff x="2448" y="2064"/>
            <a:chExt cx="3312" cy="291"/>
          </a:xfrm>
        </p:grpSpPr>
        <p:sp>
          <p:nvSpPr>
            <p:cNvPr id="29705" name="Line 31"/>
            <p:cNvSpPr>
              <a:spLocks noChangeShapeType="1"/>
            </p:cNvSpPr>
            <p:nvPr/>
          </p:nvSpPr>
          <p:spPr bwMode="auto">
            <a:xfrm flipH="1">
              <a:off x="2448" y="2256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2976" y="2064"/>
              <a:ext cx="27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  <a:cs typeface="Arial" charset="0"/>
                </a:rPr>
                <a:t>R</a:t>
              </a:r>
              <a:r>
                <a:rPr lang="en-US" sz="2000" baseline="-25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  <a:cs typeface="Arial" charset="0"/>
                </a:rPr>
                <a:t>eq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 = 6 </a:t>
              </a:r>
              <a:r>
                <a:rPr lang="el-G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Ω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 + 4 </a:t>
              </a:r>
              <a:r>
                <a:rPr lang="el-G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Ω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 = 10 </a:t>
              </a:r>
              <a:r>
                <a:rPr lang="el-G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Ω</a:t>
              </a:r>
            </a:p>
          </p:txBody>
        </p:sp>
      </p:grp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457200" y="60198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1/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R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eq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= 2/10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+ 1/10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= 3/10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Ω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5334000" y="44958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eq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= 3 .33 </a:t>
            </a: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Ω</a:t>
            </a:r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flipV="1">
            <a:off x="5867400" y="5181600"/>
            <a:ext cx="609600" cy="838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b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/>
      <p:bldP spid="164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5"/>
          <p:cNvGrpSpPr>
            <a:grpSpLocks/>
          </p:cNvGrpSpPr>
          <p:nvPr/>
        </p:nvGrpSpPr>
        <p:grpSpPr bwMode="auto">
          <a:xfrm>
            <a:off x="6096000" y="533400"/>
            <a:ext cx="2743200" cy="2133600"/>
            <a:chOff x="3295799" y="1447800"/>
            <a:chExt cx="5543401" cy="3505200"/>
          </a:xfrm>
        </p:grpSpPr>
        <p:grpSp>
          <p:nvGrpSpPr>
            <p:cNvPr id="21559" name="Group 3"/>
            <p:cNvGrpSpPr>
              <a:grpSpLocks/>
            </p:cNvGrpSpPr>
            <p:nvPr/>
          </p:nvGrpSpPr>
          <p:grpSpPr bwMode="auto">
            <a:xfrm>
              <a:off x="4038600" y="2895600"/>
              <a:ext cx="685800" cy="457200"/>
              <a:chOff x="3120" y="2352"/>
              <a:chExt cx="432" cy="288"/>
            </a:xfrm>
          </p:grpSpPr>
          <p:sp>
            <p:nvSpPr>
              <p:cNvPr id="21591" name="Line 4"/>
              <p:cNvSpPr>
                <a:spLocks noChangeShapeType="1"/>
              </p:cNvSpPr>
              <p:nvPr/>
            </p:nvSpPr>
            <p:spPr bwMode="auto">
              <a:xfrm>
                <a:off x="3120" y="235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2" name="Line 5"/>
              <p:cNvSpPr>
                <a:spLocks noChangeShapeType="1"/>
              </p:cNvSpPr>
              <p:nvPr/>
            </p:nvSpPr>
            <p:spPr bwMode="auto">
              <a:xfrm>
                <a:off x="3216" y="264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3" name="Line 6"/>
              <p:cNvSpPr>
                <a:spLocks noChangeShapeType="1"/>
              </p:cNvSpPr>
              <p:nvPr/>
            </p:nvSpPr>
            <p:spPr bwMode="auto">
              <a:xfrm>
                <a:off x="3120" y="254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4" name="Line 7"/>
              <p:cNvSpPr>
                <a:spLocks noChangeShapeType="1"/>
              </p:cNvSpPr>
              <p:nvPr/>
            </p:nvSpPr>
            <p:spPr bwMode="auto">
              <a:xfrm>
                <a:off x="3216" y="244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60" name="Line 8"/>
            <p:cNvSpPr>
              <a:spLocks noChangeShapeType="1"/>
            </p:cNvSpPr>
            <p:nvPr/>
          </p:nvSpPr>
          <p:spPr bwMode="auto">
            <a:xfrm flipV="1">
              <a:off x="4343400" y="1447800"/>
              <a:ext cx="0" cy="1447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9"/>
            <p:cNvSpPr>
              <a:spLocks noChangeShapeType="1"/>
            </p:cNvSpPr>
            <p:nvPr/>
          </p:nvSpPr>
          <p:spPr bwMode="auto">
            <a:xfrm>
              <a:off x="4343400" y="1447800"/>
              <a:ext cx="426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10"/>
            <p:cNvSpPr>
              <a:spLocks noChangeShapeType="1"/>
            </p:cNvSpPr>
            <p:nvPr/>
          </p:nvSpPr>
          <p:spPr bwMode="auto">
            <a:xfrm>
              <a:off x="8610600" y="1447800"/>
              <a:ext cx="0" cy="990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Line 11"/>
            <p:cNvSpPr>
              <a:spLocks noChangeShapeType="1"/>
            </p:cNvSpPr>
            <p:nvPr/>
          </p:nvSpPr>
          <p:spPr bwMode="auto">
            <a:xfrm>
              <a:off x="6553200" y="1447800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64" name="Group 12"/>
            <p:cNvGrpSpPr>
              <a:grpSpLocks/>
            </p:cNvGrpSpPr>
            <p:nvPr/>
          </p:nvGrpSpPr>
          <p:grpSpPr bwMode="auto">
            <a:xfrm rot="-5400000" flipH="1" flipV="1">
              <a:off x="8267700" y="2781300"/>
              <a:ext cx="914400" cy="228600"/>
              <a:chOff x="768" y="3072"/>
              <a:chExt cx="576" cy="144"/>
            </a:xfrm>
          </p:grpSpPr>
          <p:grpSp>
            <p:nvGrpSpPr>
              <p:cNvPr id="21582" name="Group 13"/>
              <p:cNvGrpSpPr>
                <a:grpSpLocks/>
              </p:cNvGrpSpPr>
              <p:nvPr/>
            </p:nvGrpSpPr>
            <p:grpSpPr bwMode="auto">
              <a:xfrm>
                <a:off x="768" y="3072"/>
                <a:ext cx="192" cy="144"/>
                <a:chOff x="768" y="3072"/>
                <a:chExt cx="192" cy="144"/>
              </a:xfrm>
            </p:grpSpPr>
            <p:sp>
              <p:nvSpPr>
                <p:cNvPr id="2158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0" name="Line 15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83" name="Group 16"/>
              <p:cNvGrpSpPr>
                <a:grpSpLocks/>
              </p:cNvGrpSpPr>
              <p:nvPr/>
            </p:nvGrpSpPr>
            <p:grpSpPr bwMode="auto">
              <a:xfrm>
                <a:off x="960" y="3072"/>
                <a:ext cx="192" cy="144"/>
                <a:chOff x="768" y="3072"/>
                <a:chExt cx="192" cy="144"/>
              </a:xfrm>
            </p:grpSpPr>
            <p:sp>
              <p:nvSpPr>
                <p:cNvPr id="2158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8" name="Line 18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84" name="Group 19"/>
              <p:cNvGrpSpPr>
                <a:grpSpLocks/>
              </p:cNvGrpSpPr>
              <p:nvPr/>
            </p:nvGrpSpPr>
            <p:grpSpPr bwMode="auto">
              <a:xfrm>
                <a:off x="1152" y="3072"/>
                <a:ext cx="192" cy="144"/>
                <a:chOff x="768" y="3072"/>
                <a:chExt cx="192" cy="144"/>
              </a:xfrm>
            </p:grpSpPr>
            <p:sp>
              <p:nvSpPr>
                <p:cNvPr id="2158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6" name="Line 21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65" name="Group 22"/>
            <p:cNvGrpSpPr>
              <a:grpSpLocks/>
            </p:cNvGrpSpPr>
            <p:nvPr/>
          </p:nvGrpSpPr>
          <p:grpSpPr bwMode="auto">
            <a:xfrm rot="5400000">
              <a:off x="6210300" y="3086100"/>
              <a:ext cx="914400" cy="228600"/>
              <a:chOff x="768" y="3072"/>
              <a:chExt cx="576" cy="144"/>
            </a:xfrm>
          </p:grpSpPr>
          <p:grpSp>
            <p:nvGrpSpPr>
              <p:cNvPr id="21573" name="Group 23"/>
              <p:cNvGrpSpPr>
                <a:grpSpLocks/>
              </p:cNvGrpSpPr>
              <p:nvPr/>
            </p:nvGrpSpPr>
            <p:grpSpPr bwMode="auto">
              <a:xfrm>
                <a:off x="768" y="3072"/>
                <a:ext cx="192" cy="144"/>
                <a:chOff x="768" y="3072"/>
                <a:chExt cx="192" cy="144"/>
              </a:xfrm>
            </p:grpSpPr>
            <p:sp>
              <p:nvSpPr>
                <p:cNvPr id="2158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1" name="Line 25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74" name="Group 26"/>
              <p:cNvGrpSpPr>
                <a:grpSpLocks/>
              </p:cNvGrpSpPr>
              <p:nvPr/>
            </p:nvGrpSpPr>
            <p:grpSpPr bwMode="auto">
              <a:xfrm>
                <a:off x="960" y="3072"/>
                <a:ext cx="192" cy="144"/>
                <a:chOff x="768" y="3072"/>
                <a:chExt cx="192" cy="144"/>
              </a:xfrm>
            </p:grpSpPr>
            <p:sp>
              <p:nvSpPr>
                <p:cNvPr id="21578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9" name="Line 28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75" name="Group 29"/>
              <p:cNvGrpSpPr>
                <a:grpSpLocks/>
              </p:cNvGrpSpPr>
              <p:nvPr/>
            </p:nvGrpSpPr>
            <p:grpSpPr bwMode="auto">
              <a:xfrm>
                <a:off x="1152" y="3072"/>
                <a:ext cx="192" cy="144"/>
                <a:chOff x="768" y="3072"/>
                <a:chExt cx="192" cy="144"/>
              </a:xfrm>
            </p:grpSpPr>
            <p:sp>
              <p:nvSpPr>
                <p:cNvPr id="2157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7" name="Line 31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66" name="Line 32"/>
            <p:cNvSpPr>
              <a:spLocks noChangeShapeType="1"/>
            </p:cNvSpPr>
            <p:nvPr/>
          </p:nvSpPr>
          <p:spPr bwMode="auto">
            <a:xfrm>
              <a:off x="4343400" y="3352800"/>
              <a:ext cx="0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Line 33"/>
            <p:cNvSpPr>
              <a:spLocks noChangeShapeType="1"/>
            </p:cNvSpPr>
            <p:nvPr/>
          </p:nvSpPr>
          <p:spPr bwMode="auto">
            <a:xfrm>
              <a:off x="4343400" y="4953000"/>
              <a:ext cx="426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34"/>
            <p:cNvSpPr>
              <a:spLocks noChangeShapeType="1"/>
            </p:cNvSpPr>
            <p:nvPr/>
          </p:nvSpPr>
          <p:spPr bwMode="auto">
            <a:xfrm>
              <a:off x="8610600" y="3352800"/>
              <a:ext cx="0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Line 35"/>
            <p:cNvSpPr>
              <a:spLocks noChangeShapeType="1"/>
            </p:cNvSpPr>
            <p:nvPr/>
          </p:nvSpPr>
          <p:spPr bwMode="auto">
            <a:xfrm>
              <a:off x="6553200" y="3657600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Text Box 36"/>
            <p:cNvSpPr txBox="1">
              <a:spLocks noChangeArrowheads="1"/>
            </p:cNvSpPr>
            <p:nvPr/>
          </p:nvSpPr>
          <p:spPr bwMode="auto">
            <a:xfrm>
              <a:off x="5576610" y="2971801"/>
              <a:ext cx="1260806" cy="606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4 </a:t>
              </a:r>
              <a:r>
                <a:rPr lang="en-US" altLang="en-US">
                  <a:latin typeface="Calibri" panose="020F0502020204030204" pitchFamily="34" charset="0"/>
                  <a:sym typeface="Symbol" panose="05050102010706020507" pitchFamily="18" charset="2"/>
                </a:rPr>
                <a:t></a:t>
              </a:r>
            </a:p>
          </p:txBody>
        </p:sp>
        <p:sp>
          <p:nvSpPr>
            <p:cNvPr id="21571" name="Text Box 37"/>
            <p:cNvSpPr txBox="1">
              <a:spLocks noChangeArrowheads="1"/>
            </p:cNvSpPr>
            <p:nvPr/>
          </p:nvSpPr>
          <p:spPr bwMode="auto">
            <a:xfrm>
              <a:off x="7719817" y="2743200"/>
              <a:ext cx="6460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6 </a:t>
              </a:r>
              <a:r>
                <a:rPr lang="en-US" altLang="en-US">
                  <a:latin typeface="Calibri" panose="020F0502020204030204" pitchFamily="34" charset="0"/>
                  <a:sym typeface="Symbol" panose="05050102010706020507" pitchFamily="18" charset="2"/>
                </a:rPr>
                <a:t></a:t>
              </a:r>
            </a:p>
          </p:txBody>
        </p:sp>
        <p:sp>
          <p:nvSpPr>
            <p:cNvPr id="21572" name="Text Box 44"/>
            <p:cNvSpPr txBox="1">
              <a:spLocks noChangeArrowheads="1"/>
            </p:cNvSpPr>
            <p:nvPr/>
          </p:nvSpPr>
          <p:spPr bwMode="auto">
            <a:xfrm>
              <a:off x="3295799" y="2324100"/>
              <a:ext cx="1231867" cy="606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15 V</a:t>
              </a:r>
            </a:p>
          </p:txBody>
        </p:sp>
      </p:grpSp>
      <p:sp>
        <p:nvSpPr>
          <p:cNvPr id="21507" name="Text Box 45"/>
          <p:cNvSpPr txBox="1">
            <a:spLocks noChangeArrowheads="1"/>
          </p:cNvSpPr>
          <p:nvPr/>
        </p:nvSpPr>
        <p:spPr bwMode="auto">
          <a:xfrm>
            <a:off x="304800" y="160020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 Narrow" panose="020B0606020202030204" pitchFamily="34" charset="0"/>
              </a:rPr>
              <a:t>3.  Find the current  through, and voltage </a:t>
            </a:r>
            <a:br>
              <a:rPr lang="en-US" altLang="en-US" sz="2400">
                <a:latin typeface="Arial Narrow" panose="020B0606020202030204" pitchFamily="34" charset="0"/>
              </a:rPr>
            </a:br>
            <a:r>
              <a:rPr lang="en-US" altLang="en-US" sz="2400">
                <a:latin typeface="Arial Narrow" panose="020B0606020202030204" pitchFamily="34" charset="0"/>
              </a:rPr>
              <a:t>     drop across, each resistor.</a:t>
            </a:r>
          </a:p>
        </p:txBody>
      </p:sp>
      <p:sp>
        <p:nvSpPr>
          <p:cNvPr id="87092" name="Rectangle 5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Parallel Example</a:t>
            </a:r>
          </a:p>
        </p:txBody>
      </p:sp>
      <p:sp>
        <p:nvSpPr>
          <p:cNvPr id="21509" name="Text Box 53"/>
          <p:cNvSpPr txBox="1">
            <a:spLocks noChangeArrowheads="1"/>
          </p:cNvSpPr>
          <p:nvPr/>
        </p:nvSpPr>
        <p:spPr bwMode="auto">
          <a:xfrm>
            <a:off x="381000" y="1066800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 Narrow" panose="020B0606020202030204" pitchFamily="34" charset="0"/>
              </a:rPr>
              <a:t>1. Find </a:t>
            </a:r>
            <a:r>
              <a:rPr lang="en-US" altLang="en-US" sz="2400" i="1">
                <a:latin typeface="Arial Narrow" panose="020B0606020202030204" pitchFamily="34" charset="0"/>
              </a:rPr>
              <a:t>R</a:t>
            </a:r>
            <a:r>
              <a:rPr lang="en-US" altLang="en-US" sz="2400" baseline="-8000">
                <a:latin typeface="Arial Narrow" panose="020B0606020202030204" pitchFamily="34" charset="0"/>
              </a:rPr>
              <a:t>eq</a:t>
            </a:r>
            <a:endParaRPr lang="en-US" altLang="en-US" sz="2400">
              <a:latin typeface="Arial Narrow" panose="020B0606020202030204" pitchFamily="34" charset="0"/>
            </a:endParaRPr>
          </a:p>
        </p:txBody>
      </p:sp>
      <p:sp>
        <p:nvSpPr>
          <p:cNvPr id="21510" name="Text Box 54"/>
          <p:cNvSpPr txBox="1">
            <a:spLocks noChangeArrowheads="1"/>
          </p:cNvSpPr>
          <p:nvPr/>
        </p:nvSpPr>
        <p:spPr bwMode="auto">
          <a:xfrm>
            <a:off x="2133600" y="1143000"/>
            <a:ext cx="1490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 Narrow" panose="020B0606020202030204" pitchFamily="34" charset="0"/>
              </a:rPr>
              <a:t>2. Find  </a:t>
            </a:r>
            <a:r>
              <a:rPr lang="en-US" altLang="en-US" sz="2600" i="1">
                <a:latin typeface="Arial Narrow" panose="020B0606020202030204" pitchFamily="34" charset="0"/>
              </a:rPr>
              <a:t>I</a:t>
            </a:r>
            <a:r>
              <a:rPr lang="en-US" altLang="en-US" sz="2400" baseline="-8000">
                <a:latin typeface="Arial Narrow" panose="020B0606020202030204" pitchFamily="34" charset="0"/>
              </a:rPr>
              <a:t>total</a:t>
            </a:r>
            <a:endParaRPr lang="en-US" altLang="en-US" sz="2400">
              <a:latin typeface="Arial Narrow" panose="020B0606020202030204" pitchFamily="34" charset="0"/>
            </a:endParaRPr>
          </a:p>
        </p:txBody>
      </p:sp>
      <p:grpSp>
        <p:nvGrpSpPr>
          <p:cNvPr id="12" name="Group 132"/>
          <p:cNvGrpSpPr>
            <a:grpSpLocks/>
          </p:cNvGrpSpPr>
          <p:nvPr/>
        </p:nvGrpSpPr>
        <p:grpSpPr bwMode="auto">
          <a:xfrm>
            <a:off x="5867400" y="3200400"/>
            <a:ext cx="2917825" cy="3048000"/>
            <a:chOff x="4948772" y="1302657"/>
            <a:chExt cx="3836456" cy="3193143"/>
          </a:xfrm>
        </p:grpSpPr>
        <p:sp>
          <p:nvSpPr>
            <p:cNvPr id="21522" name="Line 8"/>
            <p:cNvSpPr>
              <a:spLocks noChangeShapeType="1"/>
            </p:cNvSpPr>
            <p:nvPr/>
          </p:nvSpPr>
          <p:spPr bwMode="auto">
            <a:xfrm>
              <a:off x="5943600" y="1690688"/>
              <a:ext cx="6858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4"/>
            <p:cNvSpPr>
              <a:spLocks noChangeShapeType="1"/>
            </p:cNvSpPr>
            <p:nvPr/>
          </p:nvSpPr>
          <p:spPr bwMode="auto">
            <a:xfrm flipV="1">
              <a:off x="5910263" y="1828800"/>
              <a:ext cx="0" cy="1101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15"/>
            <p:cNvSpPr>
              <a:spLocks noChangeShapeType="1"/>
            </p:cNvSpPr>
            <p:nvPr/>
          </p:nvSpPr>
          <p:spPr bwMode="auto">
            <a:xfrm>
              <a:off x="5910263" y="1828800"/>
              <a:ext cx="2730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6"/>
            <p:cNvSpPr>
              <a:spLocks noChangeShapeType="1"/>
            </p:cNvSpPr>
            <p:nvPr/>
          </p:nvSpPr>
          <p:spPr bwMode="auto">
            <a:xfrm>
              <a:off x="8640763" y="1828800"/>
              <a:ext cx="0" cy="7540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7"/>
            <p:cNvSpPr>
              <a:spLocks noChangeShapeType="1"/>
            </p:cNvSpPr>
            <p:nvPr/>
          </p:nvSpPr>
          <p:spPr bwMode="auto">
            <a:xfrm>
              <a:off x="7324725" y="1828800"/>
              <a:ext cx="0" cy="9858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27" name="Group 18"/>
            <p:cNvGrpSpPr>
              <a:grpSpLocks/>
            </p:cNvGrpSpPr>
            <p:nvPr/>
          </p:nvGrpSpPr>
          <p:grpSpPr bwMode="auto">
            <a:xfrm rot="5400000">
              <a:off x="7050090" y="3089280"/>
              <a:ext cx="695326" cy="146050"/>
              <a:chOff x="768" y="3072"/>
              <a:chExt cx="576" cy="144"/>
            </a:xfrm>
          </p:grpSpPr>
          <p:grpSp>
            <p:nvGrpSpPr>
              <p:cNvPr id="21550" name="Group 19"/>
              <p:cNvGrpSpPr>
                <a:grpSpLocks/>
              </p:cNvGrpSpPr>
              <p:nvPr/>
            </p:nvGrpSpPr>
            <p:grpSpPr bwMode="auto">
              <a:xfrm>
                <a:off x="768" y="3072"/>
                <a:ext cx="192" cy="144"/>
                <a:chOff x="768" y="3072"/>
                <a:chExt cx="192" cy="144"/>
              </a:xfrm>
            </p:grpSpPr>
            <p:sp>
              <p:nvSpPr>
                <p:cNvPr id="2155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Line 21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51" name="Group 22"/>
              <p:cNvGrpSpPr>
                <a:grpSpLocks/>
              </p:cNvGrpSpPr>
              <p:nvPr/>
            </p:nvGrpSpPr>
            <p:grpSpPr bwMode="auto">
              <a:xfrm>
                <a:off x="960" y="3072"/>
                <a:ext cx="192" cy="144"/>
                <a:chOff x="768" y="3072"/>
                <a:chExt cx="192" cy="144"/>
              </a:xfrm>
            </p:grpSpPr>
            <p:sp>
              <p:nvSpPr>
                <p:cNvPr id="2155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6" name="Line 24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52" name="Group 25"/>
              <p:cNvGrpSpPr>
                <a:grpSpLocks/>
              </p:cNvGrpSpPr>
              <p:nvPr/>
            </p:nvGrpSpPr>
            <p:grpSpPr bwMode="auto">
              <a:xfrm>
                <a:off x="1152" y="3072"/>
                <a:ext cx="192" cy="144"/>
                <a:chOff x="768" y="3072"/>
                <a:chExt cx="192" cy="144"/>
              </a:xfrm>
            </p:grpSpPr>
            <p:sp>
              <p:nvSpPr>
                <p:cNvPr id="2155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4" name="Line 27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28" name="Line 28"/>
            <p:cNvSpPr>
              <a:spLocks noChangeShapeType="1"/>
            </p:cNvSpPr>
            <p:nvPr/>
          </p:nvSpPr>
          <p:spPr bwMode="auto">
            <a:xfrm>
              <a:off x="5910263" y="3278188"/>
              <a:ext cx="0" cy="1217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9"/>
            <p:cNvSpPr>
              <a:spLocks noChangeShapeType="1"/>
            </p:cNvSpPr>
            <p:nvPr/>
          </p:nvSpPr>
          <p:spPr bwMode="auto">
            <a:xfrm>
              <a:off x="5910263" y="4495800"/>
              <a:ext cx="2730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30"/>
            <p:cNvSpPr>
              <a:spLocks noChangeShapeType="1"/>
            </p:cNvSpPr>
            <p:nvPr/>
          </p:nvSpPr>
          <p:spPr bwMode="auto">
            <a:xfrm>
              <a:off x="8640763" y="3278188"/>
              <a:ext cx="0" cy="1217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31"/>
            <p:cNvSpPr>
              <a:spLocks noChangeShapeType="1"/>
            </p:cNvSpPr>
            <p:nvPr/>
          </p:nvSpPr>
          <p:spPr bwMode="auto">
            <a:xfrm>
              <a:off x="7324725" y="3509963"/>
              <a:ext cx="0" cy="9858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Text Box 32"/>
            <p:cNvSpPr txBox="1">
              <a:spLocks noChangeArrowheads="1"/>
            </p:cNvSpPr>
            <p:nvPr/>
          </p:nvSpPr>
          <p:spPr bwMode="auto">
            <a:xfrm>
              <a:off x="6652007" y="2811463"/>
              <a:ext cx="700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4 </a:t>
              </a:r>
              <a:r>
                <a:rPr lang="en-US" altLang="en-US">
                  <a:latin typeface="Calibri" panose="020F0502020204030204" pitchFamily="34" charset="0"/>
                  <a:sym typeface="Symbol" panose="05050102010706020507" pitchFamily="18" charset="2"/>
                </a:rPr>
                <a:t></a:t>
              </a:r>
            </a:p>
          </p:txBody>
        </p:sp>
        <p:sp>
          <p:nvSpPr>
            <p:cNvPr id="21533" name="Text Box 33"/>
            <p:cNvSpPr txBox="1">
              <a:spLocks noChangeArrowheads="1"/>
            </p:cNvSpPr>
            <p:nvPr/>
          </p:nvSpPr>
          <p:spPr bwMode="auto">
            <a:xfrm>
              <a:off x="7954482" y="2576513"/>
              <a:ext cx="700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6 </a:t>
              </a:r>
              <a:r>
                <a:rPr lang="en-US" altLang="en-US">
                  <a:latin typeface="Calibri" panose="020F0502020204030204" pitchFamily="34" charset="0"/>
                  <a:sym typeface="Symbol" panose="05050102010706020507" pitchFamily="18" charset="2"/>
                </a:rPr>
                <a:t></a:t>
              </a:r>
            </a:p>
          </p:txBody>
        </p:sp>
        <p:grpSp>
          <p:nvGrpSpPr>
            <p:cNvPr id="21534" name="Group 34"/>
            <p:cNvGrpSpPr>
              <a:grpSpLocks/>
            </p:cNvGrpSpPr>
            <p:nvPr/>
          </p:nvGrpSpPr>
          <p:grpSpPr bwMode="auto">
            <a:xfrm rot="5400000">
              <a:off x="8364540" y="2847980"/>
              <a:ext cx="695326" cy="146050"/>
              <a:chOff x="768" y="3072"/>
              <a:chExt cx="576" cy="144"/>
            </a:xfrm>
          </p:grpSpPr>
          <p:grpSp>
            <p:nvGrpSpPr>
              <p:cNvPr id="21541" name="Group 35"/>
              <p:cNvGrpSpPr>
                <a:grpSpLocks/>
              </p:cNvGrpSpPr>
              <p:nvPr/>
            </p:nvGrpSpPr>
            <p:grpSpPr bwMode="auto">
              <a:xfrm>
                <a:off x="768" y="3072"/>
                <a:ext cx="192" cy="144"/>
                <a:chOff x="768" y="3072"/>
                <a:chExt cx="192" cy="144"/>
              </a:xfrm>
            </p:grpSpPr>
            <p:sp>
              <p:nvSpPr>
                <p:cNvPr id="2154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Line 37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42" name="Group 38"/>
              <p:cNvGrpSpPr>
                <a:grpSpLocks/>
              </p:cNvGrpSpPr>
              <p:nvPr/>
            </p:nvGrpSpPr>
            <p:grpSpPr bwMode="auto">
              <a:xfrm>
                <a:off x="960" y="3072"/>
                <a:ext cx="192" cy="144"/>
                <a:chOff x="768" y="3072"/>
                <a:chExt cx="192" cy="144"/>
              </a:xfrm>
            </p:grpSpPr>
            <p:sp>
              <p:nvSpPr>
                <p:cNvPr id="2154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Line 40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43" name="Group 41"/>
              <p:cNvGrpSpPr>
                <a:grpSpLocks/>
              </p:cNvGrpSpPr>
              <p:nvPr/>
            </p:nvGrpSpPr>
            <p:grpSpPr bwMode="auto">
              <a:xfrm>
                <a:off x="1152" y="3072"/>
                <a:ext cx="192" cy="144"/>
                <a:chOff x="768" y="3072"/>
                <a:chExt cx="192" cy="144"/>
              </a:xfrm>
            </p:grpSpPr>
            <p:sp>
              <p:nvSpPr>
                <p:cNvPr id="21544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Line 43"/>
                <p:cNvSpPr>
                  <a:spLocks noChangeShapeType="1"/>
                </p:cNvSpPr>
                <p:nvPr/>
              </p:nvSpPr>
              <p:spPr bwMode="auto">
                <a:xfrm>
                  <a:off x="864" y="307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35" name="Text Box 47"/>
            <p:cNvSpPr txBox="1">
              <a:spLocks noChangeArrowheads="1"/>
            </p:cNvSpPr>
            <p:nvPr/>
          </p:nvSpPr>
          <p:spPr bwMode="auto">
            <a:xfrm>
              <a:off x="4948772" y="2895600"/>
              <a:ext cx="9017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15 V</a:t>
              </a:r>
            </a:p>
          </p:txBody>
        </p:sp>
        <p:sp>
          <p:nvSpPr>
            <p:cNvPr id="21536" name="Text Box 51"/>
            <p:cNvSpPr txBox="1">
              <a:spLocks noChangeArrowheads="1"/>
            </p:cNvSpPr>
            <p:nvPr/>
          </p:nvSpPr>
          <p:spPr bwMode="auto">
            <a:xfrm>
              <a:off x="5867400" y="1302657"/>
              <a:ext cx="914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rgbClr val="0000FF"/>
                  </a:solidFill>
                  <a:latin typeface="Calibri" panose="020F0502020204030204" pitchFamily="34" charset="0"/>
                </a:rPr>
                <a:t>I</a:t>
              </a:r>
              <a:r>
                <a:rPr lang="en-US" altLang="en-US" i="1" baseline="-25000">
                  <a:solidFill>
                    <a:srgbClr val="0000FF"/>
                  </a:solidFill>
                  <a:latin typeface="Calibri" panose="020F0502020204030204" pitchFamily="34" charset="0"/>
                </a:rPr>
                <a:t>total</a:t>
              </a:r>
              <a:endParaRPr lang="en-US" altLang="en-US" i="1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37" name="Line 52"/>
            <p:cNvSpPr>
              <a:spLocks noChangeShapeType="1"/>
            </p:cNvSpPr>
            <p:nvPr/>
          </p:nvSpPr>
          <p:spPr bwMode="auto">
            <a:xfrm>
              <a:off x="7239000" y="1981200"/>
              <a:ext cx="0" cy="533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Text Box 54"/>
            <p:cNvSpPr txBox="1">
              <a:spLocks noChangeArrowheads="1"/>
            </p:cNvSpPr>
            <p:nvPr/>
          </p:nvSpPr>
          <p:spPr bwMode="auto">
            <a:xfrm>
              <a:off x="6858000" y="1828800"/>
              <a:ext cx="914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rgbClr val="0000FF"/>
                  </a:solidFill>
                  <a:latin typeface="Calibri" panose="020F0502020204030204" pitchFamily="34" charset="0"/>
                </a:rPr>
                <a:t>I</a:t>
              </a:r>
              <a:r>
                <a:rPr lang="en-US" altLang="en-US" baseline="-25000">
                  <a:solidFill>
                    <a:srgbClr val="0000FF"/>
                  </a:solidFill>
                  <a:latin typeface="Calibri" panose="020F0502020204030204" pitchFamily="34" charset="0"/>
                </a:rPr>
                <a:t>1</a:t>
              </a:r>
              <a:endParaRPr lang="en-US" altLang="en-US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39" name="Text Box 55"/>
            <p:cNvSpPr txBox="1">
              <a:spLocks noChangeArrowheads="1"/>
            </p:cNvSpPr>
            <p:nvPr/>
          </p:nvSpPr>
          <p:spPr bwMode="auto">
            <a:xfrm>
              <a:off x="7620000" y="1342346"/>
              <a:ext cx="9144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i="1">
                  <a:solidFill>
                    <a:srgbClr val="0000FF"/>
                  </a:solidFill>
                  <a:latin typeface="Calibri" panose="020F0502020204030204" pitchFamily="34" charset="0"/>
                </a:rPr>
                <a:t>I</a:t>
              </a:r>
              <a:r>
                <a:rPr lang="en-US" altLang="en-US" baseline="-25000">
                  <a:solidFill>
                    <a:srgbClr val="0000FF"/>
                  </a:solidFill>
                  <a:latin typeface="Calibri" panose="020F0502020204030204" pitchFamily="34" charset="0"/>
                </a:rPr>
                <a:t>2</a:t>
              </a:r>
              <a:endParaRPr lang="en-US" altLang="en-US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40" name="Line 56"/>
            <p:cNvSpPr>
              <a:spLocks noChangeShapeType="1"/>
            </p:cNvSpPr>
            <p:nvPr/>
          </p:nvSpPr>
          <p:spPr bwMode="auto">
            <a:xfrm>
              <a:off x="7467600" y="1752600"/>
              <a:ext cx="6096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Line 10"/>
          <p:cNvSpPr>
            <a:spLocks noChangeShapeType="1"/>
          </p:cNvSpPr>
          <p:nvPr/>
        </p:nvSpPr>
        <p:spPr bwMode="auto">
          <a:xfrm>
            <a:off x="6450013" y="4621213"/>
            <a:ext cx="33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11"/>
          <p:cNvSpPr>
            <a:spLocks noChangeShapeType="1"/>
          </p:cNvSpPr>
          <p:nvPr/>
        </p:nvSpPr>
        <p:spPr bwMode="auto">
          <a:xfrm>
            <a:off x="6524625" y="4953000"/>
            <a:ext cx="185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Line 12"/>
          <p:cNvSpPr>
            <a:spLocks noChangeShapeType="1"/>
          </p:cNvSpPr>
          <p:nvPr/>
        </p:nvSpPr>
        <p:spPr bwMode="auto">
          <a:xfrm>
            <a:off x="6450013" y="4841875"/>
            <a:ext cx="33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Line 13"/>
          <p:cNvSpPr>
            <a:spLocks noChangeShapeType="1"/>
          </p:cNvSpPr>
          <p:nvPr/>
        </p:nvSpPr>
        <p:spPr bwMode="auto">
          <a:xfrm>
            <a:off x="6524625" y="4732338"/>
            <a:ext cx="185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Text Box 45"/>
          <p:cNvSpPr txBox="1">
            <a:spLocks noChangeArrowheads="1"/>
          </p:cNvSpPr>
          <p:nvPr/>
        </p:nvSpPr>
        <p:spPr bwMode="auto">
          <a:xfrm>
            <a:off x="365125" y="2470150"/>
            <a:ext cx="490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Arial Narrow" panose="020B0606020202030204" pitchFamily="34" charset="0"/>
              </a:rPr>
              <a:t>1.  1/</a:t>
            </a:r>
            <a:r>
              <a:rPr lang="en-US" altLang="en-US" sz="2000" i="1">
                <a:latin typeface="Arial Narrow" panose="020B0606020202030204" pitchFamily="34" charset="0"/>
              </a:rPr>
              <a:t>R</a:t>
            </a:r>
            <a:r>
              <a:rPr lang="en-US" altLang="en-US" sz="2000" baseline="-12000">
                <a:latin typeface="Arial Narrow" panose="020B0606020202030204" pitchFamily="34" charset="0"/>
              </a:rPr>
              <a:t>eq</a:t>
            </a:r>
            <a:r>
              <a:rPr lang="en-US" altLang="en-US" sz="2000">
                <a:latin typeface="Arial Narrow" panose="020B0606020202030204" pitchFamily="34" charset="0"/>
              </a:rPr>
              <a:t>= 1/</a:t>
            </a:r>
            <a:r>
              <a:rPr lang="en-US" altLang="en-US" sz="2000" i="1">
                <a:latin typeface="Arial Narrow" panose="020B0606020202030204" pitchFamily="34" charset="0"/>
              </a:rPr>
              <a:t>R</a:t>
            </a:r>
            <a:r>
              <a:rPr lang="en-US" altLang="en-US" sz="2000" baseline="-8000">
                <a:latin typeface="Arial Narrow" panose="020B0606020202030204" pitchFamily="34" charset="0"/>
              </a:rPr>
              <a:t>1</a:t>
            </a:r>
            <a:r>
              <a:rPr lang="en-US" altLang="en-US" sz="2000">
                <a:latin typeface="Arial Narrow" panose="020B0606020202030204" pitchFamily="34" charset="0"/>
              </a:rPr>
              <a:t> + 1/</a:t>
            </a:r>
            <a:r>
              <a:rPr lang="en-US" altLang="en-US" sz="2000" i="1">
                <a:latin typeface="Arial Narrow" panose="020B0606020202030204" pitchFamily="34" charset="0"/>
              </a:rPr>
              <a:t>R</a:t>
            </a:r>
            <a:r>
              <a:rPr lang="en-US" altLang="en-US" sz="2000" baseline="-8000">
                <a:latin typeface="Arial Narrow" panose="020B0606020202030204" pitchFamily="34" charset="0"/>
              </a:rPr>
              <a:t>2</a:t>
            </a:r>
            <a:r>
              <a:rPr lang="en-US" altLang="en-US" sz="2000">
                <a:latin typeface="Arial Narrow" panose="020B0606020202030204" pitchFamily="34" charset="0"/>
              </a:rPr>
              <a:t>  = 1/4 + 1/6</a:t>
            </a:r>
            <a:endParaRPr lang="en-US" altLang="en-US" sz="2000" baseline="-800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2000" baseline="-8000">
                <a:latin typeface="Arial Narrow" panose="020B0606020202030204" pitchFamily="34" charset="0"/>
              </a:rPr>
              <a:t>            </a:t>
            </a:r>
            <a:r>
              <a:rPr lang="en-US" altLang="en-US" sz="2000">
                <a:latin typeface="Arial Narrow" panose="020B0606020202030204" pitchFamily="34" charset="0"/>
              </a:rPr>
              <a:t>= 6/24 + 4/24 = 5/12</a:t>
            </a:r>
          </a:p>
          <a:p>
            <a:pPr eaLnBrk="1" hangingPunct="1"/>
            <a:r>
              <a:rPr lang="en-US" altLang="en-US" sz="2000">
                <a:latin typeface="Arial Narrow" panose="020B0606020202030204" pitchFamily="34" charset="0"/>
              </a:rPr>
              <a:t>      </a:t>
            </a:r>
            <a:r>
              <a:rPr lang="en-US" altLang="en-US" sz="2000" i="1">
                <a:latin typeface="Arial Narrow" panose="020B0606020202030204" pitchFamily="34" charset="0"/>
              </a:rPr>
              <a:t>R</a:t>
            </a:r>
            <a:r>
              <a:rPr lang="en-US" altLang="en-US" sz="2000" baseline="-12000">
                <a:latin typeface="Arial Narrow" panose="020B0606020202030204" pitchFamily="34" charset="0"/>
              </a:rPr>
              <a:t>eq </a:t>
            </a:r>
            <a:r>
              <a:rPr lang="en-US" altLang="en-US" sz="2000">
                <a:latin typeface="Arial Narrow" panose="020B0606020202030204" pitchFamily="34" charset="0"/>
              </a:rPr>
              <a:t>= 12/5</a:t>
            </a:r>
            <a:r>
              <a:rPr lang="en-US" altLang="en-US" sz="2000">
                <a:latin typeface="Arial Narrow" panose="020B0606020202030204" pitchFamily="34" charset="0"/>
                <a:sym typeface="Symbol" panose="05050102010706020507" pitchFamily="18" charset="2"/>
              </a:rPr>
              <a:t> = </a:t>
            </a:r>
            <a:r>
              <a:rPr lang="en-US" altLang="en-US" sz="2000" b="1">
                <a:solidFill>
                  <a:srgbClr val="FF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2.4 </a:t>
            </a:r>
            <a:endParaRPr lang="en-US" altLang="en-US" sz="2000"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181" name="Text Box 46"/>
          <p:cNvSpPr txBox="1">
            <a:spLocks noChangeArrowheads="1"/>
          </p:cNvSpPr>
          <p:nvPr/>
        </p:nvSpPr>
        <p:spPr bwMode="auto">
          <a:xfrm>
            <a:off x="685800" y="3632200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2.  </a:t>
            </a:r>
            <a:r>
              <a:rPr lang="en-US" altLang="en-US" sz="2000" i="1">
                <a:latin typeface="Calibri" panose="020F0502020204030204" pitchFamily="34" charset="0"/>
              </a:rPr>
              <a:t>I</a:t>
            </a:r>
            <a:r>
              <a:rPr lang="en-US" altLang="en-US" sz="2000" baseline="-8000"/>
              <a:t>total </a:t>
            </a:r>
            <a:r>
              <a:rPr lang="en-US" altLang="en-US" sz="2000">
                <a:latin typeface="Calibri" panose="020F0502020204030204" pitchFamily="34" charset="0"/>
              </a:rPr>
              <a:t>= </a:t>
            </a:r>
            <a:r>
              <a:rPr lang="en-US" altLang="en-US" sz="2000" i="1"/>
              <a:t>V</a:t>
            </a:r>
            <a:r>
              <a:rPr lang="en-US" altLang="en-US" sz="1400">
                <a:latin typeface="Calibri" panose="020F0502020204030204" pitchFamily="34" charset="0"/>
              </a:rPr>
              <a:t> </a:t>
            </a:r>
            <a:r>
              <a:rPr lang="en-US" altLang="en-US" sz="2000">
                <a:latin typeface="Calibri" panose="020F0502020204030204" pitchFamily="34" charset="0"/>
              </a:rPr>
              <a:t>/</a:t>
            </a:r>
            <a:r>
              <a:rPr lang="en-US" altLang="en-US" sz="1400">
                <a:latin typeface="Calibri" panose="020F0502020204030204" pitchFamily="34" charset="0"/>
              </a:rPr>
              <a:t> </a:t>
            </a:r>
            <a:r>
              <a:rPr lang="en-US" altLang="en-US" sz="2000" i="1"/>
              <a:t>R</a:t>
            </a:r>
            <a:r>
              <a:rPr lang="en-US" altLang="en-US" sz="2000" baseline="-25000"/>
              <a:t>eq</a:t>
            </a:r>
            <a:endParaRPr lang="en-US" altLang="en-US" sz="2000"/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	= 15 / (12/5)</a:t>
            </a: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	= 75/12 = </a:t>
            </a: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6.25 A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182" name="Text Box 48"/>
          <p:cNvSpPr txBox="1">
            <a:spLocks noChangeArrowheads="1"/>
          </p:cNvSpPr>
          <p:nvPr/>
        </p:nvSpPr>
        <p:spPr bwMode="auto">
          <a:xfrm>
            <a:off x="76200" y="4772025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3.  The voltage drop across each resistor is the same in parallel.  </a:t>
            </a:r>
            <a:br>
              <a:rPr lang="en-US" altLang="en-US" sz="2000">
                <a:latin typeface="Calibri" panose="020F0502020204030204" pitchFamily="34" charset="0"/>
              </a:rPr>
            </a:br>
            <a:r>
              <a:rPr lang="en-US" altLang="en-US" sz="2000">
                <a:latin typeface="Calibri" panose="020F0502020204030204" pitchFamily="34" charset="0"/>
              </a:rPr>
              <a:t>     Each drop is </a:t>
            </a: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15 V</a:t>
            </a:r>
            <a:r>
              <a:rPr lang="en-US" altLang="en-US" sz="2000">
                <a:latin typeface="Calibri" panose="020F0502020204030204" pitchFamily="34" charset="0"/>
              </a:rPr>
              <a:t>.  The current through the 4 </a:t>
            </a:r>
            <a:r>
              <a:rPr lang="en-US" altLang="en-US" sz="2000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  <a:r>
              <a:rPr lang="en-US" altLang="en-US" sz="1600">
                <a:latin typeface="Calibri" panose="020F0502020204030204" pitchFamily="34" charset="0"/>
              </a:rPr>
              <a:t> </a:t>
            </a:r>
            <a:r>
              <a:rPr lang="en-US" altLang="en-US" sz="2000">
                <a:latin typeface="Calibri" panose="020F0502020204030204" pitchFamily="34" charset="0"/>
              </a:rPr>
              <a:t>resistor</a:t>
            </a:r>
            <a:r>
              <a:rPr lang="en-US" altLang="en-US" sz="1600">
                <a:latin typeface="Calibri" panose="020F0502020204030204" pitchFamily="34" charset="0"/>
              </a:rPr>
              <a:t> </a:t>
            </a:r>
            <a:r>
              <a:rPr lang="en-US" altLang="en-US" sz="2000">
                <a:latin typeface="Calibri" panose="020F0502020204030204" pitchFamily="34" charset="0"/>
              </a:rPr>
              <a:t>is </a:t>
            </a:r>
            <a:br>
              <a:rPr lang="en-US" altLang="en-US" sz="2000">
                <a:latin typeface="Calibri" panose="020F0502020204030204" pitchFamily="34" charset="0"/>
              </a:rPr>
            </a:br>
            <a:r>
              <a:rPr lang="en-US" altLang="en-US" sz="2000">
                <a:latin typeface="Calibri" panose="020F0502020204030204" pitchFamily="34" charset="0"/>
              </a:rPr>
              <a:t>    (15 V)/(4 </a:t>
            </a:r>
            <a:r>
              <a:rPr lang="en-US" altLang="en-US" sz="2000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  <a:r>
              <a:rPr lang="en-US" altLang="en-US" sz="1600">
                <a:latin typeface="Calibri" panose="020F0502020204030204" pitchFamily="34" charset="0"/>
              </a:rPr>
              <a:t>) </a:t>
            </a:r>
            <a:r>
              <a:rPr lang="en-US" altLang="en-US" sz="2000">
                <a:latin typeface="Calibri" panose="020F0502020204030204" pitchFamily="34" charset="0"/>
              </a:rPr>
              <a:t>= </a:t>
            </a: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3.75 A</a:t>
            </a:r>
            <a:r>
              <a:rPr lang="en-US" altLang="en-US" sz="2000">
                <a:latin typeface="Calibri" panose="020F0502020204030204" pitchFamily="34" charset="0"/>
              </a:rPr>
              <a:t>. The current through the 6 </a:t>
            </a:r>
            <a:r>
              <a:rPr lang="en-US" altLang="en-US" sz="2000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  <a:r>
              <a:rPr lang="en-US" altLang="en-US" sz="2000">
                <a:latin typeface="Calibri" panose="020F0502020204030204" pitchFamily="34" charset="0"/>
              </a:rPr>
              <a:t> resistor is </a:t>
            </a:r>
            <a:br>
              <a:rPr lang="en-US" altLang="en-US" sz="2000">
                <a:latin typeface="Calibri" panose="020F0502020204030204" pitchFamily="34" charset="0"/>
              </a:rPr>
            </a:br>
            <a:r>
              <a:rPr lang="en-US" altLang="en-US" sz="2000">
                <a:latin typeface="Calibri" panose="020F0502020204030204" pitchFamily="34" charset="0"/>
              </a:rPr>
              <a:t>    (15 V)/(6 </a:t>
            </a:r>
            <a:r>
              <a:rPr lang="en-US" altLang="en-US" sz="2000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  <a:r>
              <a:rPr lang="en-US" altLang="en-US" sz="2000">
                <a:latin typeface="Calibri" panose="020F0502020204030204" pitchFamily="34" charset="0"/>
              </a:rPr>
              <a:t>) = </a:t>
            </a: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2.5 A</a:t>
            </a:r>
            <a:r>
              <a:rPr lang="en-US" altLang="en-US" sz="2000">
                <a:latin typeface="Calibri" panose="020F0502020204030204" pitchFamily="34" charset="0"/>
              </a:rPr>
              <a:t>.  Check: </a:t>
            </a:r>
            <a:endParaRPr lang="en-US" alt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1" grpId="0"/>
      <p:bldP spid="1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0"/>
            <a:ext cx="83820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Assume a 12-V </a:t>
            </a:r>
            <a:r>
              <a:rPr lang="en-US" sz="2800" dirty="0" err="1" smtClean="0"/>
              <a:t>emf</a:t>
            </a:r>
            <a:r>
              <a:rPr lang="en-US" sz="2800" dirty="0" smtClean="0"/>
              <a:t> is connected to the circuit as shown.</a:t>
            </a:r>
            <a:r>
              <a:rPr lang="en-US" sz="2800" dirty="0"/>
              <a:t> Find the equivalent resistance </a:t>
            </a:r>
            <a:r>
              <a:rPr lang="en-US" sz="2800" i="1" dirty="0">
                <a:solidFill>
                  <a:srgbClr val="00B050"/>
                </a:solidFill>
              </a:rPr>
              <a:t>R</a:t>
            </a:r>
            <a:r>
              <a:rPr lang="en-US" sz="2800" i="1" baseline="-25000" dirty="0">
                <a:solidFill>
                  <a:srgbClr val="00B050"/>
                </a:solidFill>
              </a:rPr>
              <a:t>e</a:t>
            </a:r>
            <a:r>
              <a:rPr lang="en-US" sz="2800" baseline="-250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for the three resistors below.</a:t>
            </a:r>
            <a:br>
              <a:rPr lang="en-US" sz="2800" dirty="0"/>
            </a:br>
            <a:r>
              <a:rPr lang="en-US" sz="2800" dirty="0" smtClean="0"/>
              <a:t> What is the total current leaving the source of </a:t>
            </a:r>
            <a:r>
              <a:rPr lang="en-US" sz="2800" dirty="0" err="1" smtClean="0"/>
              <a:t>emf</a:t>
            </a:r>
            <a:r>
              <a:rPr lang="en-US" sz="2800" dirty="0" smtClean="0"/>
              <a:t>?</a:t>
            </a:r>
            <a:endParaRPr lang="en-US" sz="2800" u="sng" dirty="0" smtClean="0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81000" y="1981200"/>
            <a:ext cx="4114800" cy="1905000"/>
            <a:chOff x="624" y="1344"/>
            <a:chExt cx="2592" cy="1200"/>
          </a:xfrm>
        </p:grpSpPr>
        <p:sp>
          <p:nvSpPr>
            <p:cNvPr id="716804" name="Rectangle 4"/>
            <p:cNvSpPr>
              <a:spLocks noChangeArrowheads="1"/>
            </p:cNvSpPr>
            <p:nvPr/>
          </p:nvSpPr>
          <p:spPr bwMode="auto">
            <a:xfrm>
              <a:off x="624" y="1392"/>
              <a:ext cx="2592" cy="1152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1" charset="0"/>
                <a:cs typeface="+mn-cs"/>
              </a:endParaRPr>
            </a:p>
          </p:txBody>
        </p:sp>
        <p:sp>
          <p:nvSpPr>
            <p:cNvPr id="5143" name="Text Box 5"/>
            <p:cNvSpPr txBox="1">
              <a:spLocks noChangeArrowheads="1"/>
            </p:cNvSpPr>
            <p:nvPr/>
          </p:nvSpPr>
          <p:spPr bwMode="auto">
            <a:xfrm>
              <a:off x="672" y="1344"/>
              <a:ext cx="24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44" name="Line 6"/>
            <p:cNvSpPr>
              <a:spLocks noChangeShapeType="1"/>
            </p:cNvSpPr>
            <p:nvPr/>
          </p:nvSpPr>
          <p:spPr bwMode="auto">
            <a:xfrm>
              <a:off x="864" y="1728"/>
              <a:ext cx="201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5" name="Line 7"/>
            <p:cNvSpPr>
              <a:spLocks noChangeShapeType="1"/>
            </p:cNvSpPr>
            <p:nvPr/>
          </p:nvSpPr>
          <p:spPr bwMode="auto">
            <a:xfrm>
              <a:off x="864" y="2256"/>
              <a:ext cx="201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6" name="Text Box 8"/>
            <p:cNvSpPr txBox="1">
              <a:spLocks noChangeArrowheads="1"/>
            </p:cNvSpPr>
            <p:nvPr/>
          </p:nvSpPr>
          <p:spPr bwMode="auto">
            <a:xfrm>
              <a:off x="2592" y="139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R</a:t>
              </a:r>
              <a:r>
                <a:rPr lang="en-US" altLang="en-US" sz="24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147" name="Group 9"/>
            <p:cNvGrpSpPr>
              <a:grpSpLocks/>
            </p:cNvGrpSpPr>
            <p:nvPr/>
          </p:nvGrpSpPr>
          <p:grpSpPr bwMode="auto">
            <a:xfrm rot="-5400000">
              <a:off x="1251" y="1850"/>
              <a:ext cx="384" cy="240"/>
              <a:chOff x="1536" y="1728"/>
              <a:chExt cx="480" cy="336"/>
            </a:xfrm>
          </p:grpSpPr>
          <p:sp>
            <p:nvSpPr>
              <p:cNvPr id="5207" name="Rectangle 10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5208" name="Group 11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5226" name="Line 12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09" name="Group 14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5224" name="Line 15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10" name="Group 17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5222" name="Line 18"/>
                <p:cNvSpPr>
                  <a:spLocks noChangeShapeType="1"/>
                </p:cNvSpPr>
                <p:nvPr/>
              </p:nvSpPr>
              <p:spPr bwMode="auto">
                <a:xfrm>
                  <a:off x="2209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154" y="3361"/>
                  <a:ext cx="55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11" name="Group 20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5220" name="Line 21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12" name="Group 23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5218" name="Line 24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1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13" name="Group 26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5216" name="Line 27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17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214" name="Line 29"/>
              <p:cNvSpPr>
                <a:spLocks noChangeShapeType="1"/>
              </p:cNvSpPr>
              <p:nvPr/>
            </p:nvSpPr>
            <p:spPr bwMode="auto">
              <a:xfrm>
                <a:off x="1548" y="1909"/>
                <a:ext cx="35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5" name="Line 30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48" name="Line 31"/>
            <p:cNvSpPr>
              <a:spLocks noChangeShapeType="1"/>
            </p:cNvSpPr>
            <p:nvPr/>
          </p:nvSpPr>
          <p:spPr bwMode="auto">
            <a:xfrm>
              <a:off x="2870" y="1728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9" name="Line 32"/>
            <p:cNvSpPr>
              <a:spLocks noChangeShapeType="1"/>
            </p:cNvSpPr>
            <p:nvPr/>
          </p:nvSpPr>
          <p:spPr bwMode="auto">
            <a:xfrm>
              <a:off x="2112" y="1728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50" name="Line 33"/>
            <p:cNvSpPr>
              <a:spLocks noChangeShapeType="1"/>
            </p:cNvSpPr>
            <p:nvPr/>
          </p:nvSpPr>
          <p:spPr bwMode="auto">
            <a:xfrm>
              <a:off x="1440" y="1728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151" name="Group 34"/>
            <p:cNvGrpSpPr>
              <a:grpSpLocks/>
            </p:cNvGrpSpPr>
            <p:nvPr/>
          </p:nvGrpSpPr>
          <p:grpSpPr bwMode="auto">
            <a:xfrm rot="-5400000">
              <a:off x="1911" y="1871"/>
              <a:ext cx="384" cy="240"/>
              <a:chOff x="1536" y="1728"/>
              <a:chExt cx="480" cy="336"/>
            </a:xfrm>
          </p:grpSpPr>
          <p:sp>
            <p:nvSpPr>
              <p:cNvPr id="5186" name="Rectangle 35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5187" name="Group 36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5205" name="Line 37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0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88" name="Group 39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5203" name="Line 40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04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89" name="Group 42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5201" name="Line 43"/>
                <p:cNvSpPr>
                  <a:spLocks noChangeShapeType="1"/>
                </p:cNvSpPr>
                <p:nvPr/>
              </p:nvSpPr>
              <p:spPr bwMode="auto">
                <a:xfrm>
                  <a:off x="2209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154" y="3361"/>
                  <a:ext cx="55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90" name="Group 45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5199" name="Line 46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00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91" name="Group 48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5197" name="Line 49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9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92" name="Group 51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5195" name="Line 52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96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193" name="Line 54"/>
              <p:cNvSpPr>
                <a:spLocks noChangeShapeType="1"/>
              </p:cNvSpPr>
              <p:nvPr/>
            </p:nvSpPr>
            <p:spPr bwMode="auto">
              <a:xfrm>
                <a:off x="1548" y="1909"/>
                <a:ext cx="35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94" name="Line 55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152" name="Group 56"/>
            <p:cNvGrpSpPr>
              <a:grpSpLocks/>
            </p:cNvGrpSpPr>
            <p:nvPr/>
          </p:nvGrpSpPr>
          <p:grpSpPr bwMode="auto">
            <a:xfrm rot="-5400000">
              <a:off x="2651" y="1871"/>
              <a:ext cx="384" cy="240"/>
              <a:chOff x="1536" y="1728"/>
              <a:chExt cx="480" cy="336"/>
            </a:xfrm>
          </p:grpSpPr>
          <p:sp>
            <p:nvSpPr>
              <p:cNvPr id="5165" name="Rectangle 57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5166" name="Group 58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5184" name="Line 59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85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67" name="Group 61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5182" name="Line 62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8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68" name="Group 64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5180" name="Line 65"/>
                <p:cNvSpPr>
                  <a:spLocks noChangeShapeType="1"/>
                </p:cNvSpPr>
                <p:nvPr/>
              </p:nvSpPr>
              <p:spPr bwMode="auto">
                <a:xfrm>
                  <a:off x="2209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81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154" y="3361"/>
                  <a:ext cx="55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69" name="Group 67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5178" name="Line 68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79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70" name="Group 70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5176" name="Line 71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77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71" name="Group 73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5174" name="Line 74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7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172" name="Line 76"/>
              <p:cNvSpPr>
                <a:spLocks noChangeShapeType="1"/>
              </p:cNvSpPr>
              <p:nvPr/>
            </p:nvSpPr>
            <p:spPr bwMode="auto">
              <a:xfrm>
                <a:off x="1549" y="1909"/>
                <a:ext cx="35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73" name="Line 77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53" name="Text Box 78"/>
            <p:cNvSpPr txBox="1">
              <a:spLocks noChangeArrowheads="1"/>
            </p:cNvSpPr>
            <p:nvPr/>
          </p:nvSpPr>
          <p:spPr bwMode="auto">
            <a:xfrm>
              <a:off x="1968" y="139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R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54" name="Line 79"/>
            <p:cNvSpPr>
              <a:spLocks noChangeShapeType="1"/>
            </p:cNvSpPr>
            <p:nvPr/>
          </p:nvSpPr>
          <p:spPr bwMode="auto">
            <a:xfrm>
              <a:off x="864" y="1728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155" name="Group 80"/>
            <p:cNvGrpSpPr>
              <a:grpSpLocks/>
            </p:cNvGrpSpPr>
            <p:nvPr/>
          </p:nvGrpSpPr>
          <p:grpSpPr bwMode="auto">
            <a:xfrm rot="-5400000">
              <a:off x="797" y="1843"/>
              <a:ext cx="144" cy="297"/>
              <a:chOff x="2208" y="3346"/>
              <a:chExt cx="144" cy="297"/>
            </a:xfrm>
          </p:grpSpPr>
          <p:sp>
            <p:nvSpPr>
              <p:cNvPr id="5162" name="Rectangle 81"/>
              <p:cNvSpPr>
                <a:spLocks noChangeArrowheads="1"/>
              </p:cNvSpPr>
              <p:nvPr/>
            </p:nvSpPr>
            <p:spPr bwMode="auto">
              <a:xfrm flipH="1">
                <a:off x="2208" y="3345"/>
                <a:ext cx="144" cy="2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5163" name="Line 82"/>
              <p:cNvSpPr>
                <a:spLocks noChangeShapeType="1"/>
              </p:cNvSpPr>
              <p:nvPr/>
            </p:nvSpPr>
            <p:spPr bwMode="auto">
              <a:xfrm flipH="1">
                <a:off x="2352" y="3395"/>
                <a:ext cx="0" cy="1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64" name="Rectangle 83"/>
              <p:cNvSpPr>
                <a:spLocks noChangeArrowheads="1"/>
              </p:cNvSpPr>
              <p:nvPr/>
            </p:nvSpPr>
            <p:spPr bwMode="auto">
              <a:xfrm flipH="1">
                <a:off x="2208" y="3445"/>
                <a:ext cx="48" cy="99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156" name="Text Box 84"/>
            <p:cNvSpPr txBox="1">
              <a:spLocks noChangeArrowheads="1"/>
            </p:cNvSpPr>
            <p:nvPr/>
          </p:nvSpPr>
          <p:spPr bwMode="auto">
            <a:xfrm>
              <a:off x="672" y="2208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12 </a:t>
              </a:r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57" name="Text Box 85"/>
            <p:cNvSpPr txBox="1">
              <a:spLocks noChangeArrowheads="1"/>
            </p:cNvSpPr>
            <p:nvPr/>
          </p:nvSpPr>
          <p:spPr bwMode="auto">
            <a:xfrm>
              <a:off x="1296" y="139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R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58" name="Text Box 86"/>
            <p:cNvSpPr txBox="1">
              <a:spLocks noChangeArrowheads="1"/>
            </p:cNvSpPr>
            <p:nvPr/>
          </p:nvSpPr>
          <p:spPr bwMode="auto">
            <a:xfrm>
              <a:off x="1008" y="187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</a:rPr>
                <a:t>2 </a:t>
              </a: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0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59" name="Text Box 87"/>
            <p:cNvSpPr txBox="1">
              <a:spLocks noChangeArrowheads="1"/>
            </p:cNvSpPr>
            <p:nvPr/>
          </p:nvSpPr>
          <p:spPr bwMode="auto">
            <a:xfrm>
              <a:off x="1632" y="187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</a:rPr>
                <a:t>4 </a:t>
              </a: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0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60" name="Text Box 88"/>
            <p:cNvSpPr txBox="1">
              <a:spLocks noChangeArrowheads="1"/>
            </p:cNvSpPr>
            <p:nvPr/>
          </p:nvSpPr>
          <p:spPr bwMode="auto">
            <a:xfrm>
              <a:off x="2400" y="187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</a:rPr>
                <a:t>6 </a:t>
              </a: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0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61" name="Text Box 89"/>
            <p:cNvSpPr txBox="1">
              <a:spLocks noChangeArrowheads="1"/>
            </p:cNvSpPr>
            <p:nvPr/>
          </p:nvSpPr>
          <p:spPr bwMode="auto">
            <a:xfrm>
              <a:off x="624" y="139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T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up 95"/>
          <p:cNvGrpSpPr>
            <a:grpSpLocks/>
          </p:cNvGrpSpPr>
          <p:nvPr/>
        </p:nvGrpSpPr>
        <p:grpSpPr bwMode="auto">
          <a:xfrm>
            <a:off x="990600" y="2667000"/>
            <a:ext cx="3200400" cy="533400"/>
            <a:chOff x="1008" y="1776"/>
            <a:chExt cx="2016" cy="336"/>
          </a:xfrm>
        </p:grpSpPr>
        <p:sp>
          <p:nvSpPr>
            <p:cNvPr id="5138" name="Line 91"/>
            <p:cNvSpPr>
              <a:spLocks noChangeShapeType="1"/>
            </p:cNvSpPr>
            <p:nvPr/>
          </p:nvSpPr>
          <p:spPr bwMode="auto">
            <a:xfrm>
              <a:off x="1008" y="177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39" name="Line 92"/>
            <p:cNvSpPr>
              <a:spLocks noChangeShapeType="1"/>
            </p:cNvSpPr>
            <p:nvPr/>
          </p:nvSpPr>
          <p:spPr bwMode="auto">
            <a:xfrm>
              <a:off x="1584" y="1872"/>
              <a:ext cx="0" cy="2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0" name="Line 93"/>
            <p:cNvSpPr>
              <a:spLocks noChangeShapeType="1"/>
            </p:cNvSpPr>
            <p:nvPr/>
          </p:nvSpPr>
          <p:spPr bwMode="auto">
            <a:xfrm>
              <a:off x="2256" y="1824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1" name="Line 94"/>
            <p:cNvSpPr>
              <a:spLocks noChangeShapeType="1"/>
            </p:cNvSpPr>
            <p:nvPr/>
          </p:nvSpPr>
          <p:spPr bwMode="auto">
            <a:xfrm>
              <a:off x="3024" y="1824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16896" name="Text Box 96"/>
          <p:cNvSpPr txBox="1">
            <a:spLocks noChangeArrowheads="1"/>
          </p:cNvSpPr>
          <p:nvPr/>
        </p:nvSpPr>
        <p:spPr bwMode="auto">
          <a:xfrm>
            <a:off x="228600" y="4110038"/>
            <a:ext cx="190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Arial Narrow" panose="020B0606020202030204" pitchFamily="34" charset="0"/>
              </a:rPr>
              <a:t>V</a:t>
            </a:r>
            <a:r>
              <a:rPr lang="en-US" altLang="en-US" sz="2400" i="1" baseline="-25000">
                <a:solidFill>
                  <a:srgbClr val="0070C0"/>
                </a:solidFill>
                <a:latin typeface="Arial Narrow" panose="020B0606020202030204" pitchFamily="34" charset="0"/>
              </a:rPr>
              <a:t>total </a:t>
            </a:r>
            <a:r>
              <a:rPr lang="en-US" altLang="en-US" sz="2400" i="1">
                <a:solidFill>
                  <a:srgbClr val="0070C0"/>
                </a:solidFill>
                <a:latin typeface="Arial Narrow" panose="020B0606020202030204" pitchFamily="34" charset="0"/>
              </a:rPr>
              <a:t>= </a:t>
            </a:r>
            <a:r>
              <a:rPr lang="en-US" altLang="en-US" sz="2400">
                <a:solidFill>
                  <a:srgbClr val="0070C0"/>
                </a:solidFill>
                <a:latin typeface="Arial Narrow" panose="020B0606020202030204" pitchFamily="34" charset="0"/>
              </a:rPr>
              <a:t>12 V;      </a:t>
            </a:r>
            <a:endParaRPr lang="en-US" altLang="en-US" sz="2400" i="1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16897" name="Text Box 97"/>
          <p:cNvSpPr txBox="1">
            <a:spLocks noChangeArrowheads="1"/>
          </p:cNvSpPr>
          <p:nvPr/>
        </p:nvSpPr>
        <p:spPr bwMode="auto">
          <a:xfrm>
            <a:off x="3886200" y="41148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B050"/>
                </a:solidFill>
                <a:latin typeface="Arial Narrow" panose="020B0606020202030204" pitchFamily="34" charset="0"/>
              </a:rPr>
              <a:t>V</a:t>
            </a:r>
            <a:r>
              <a:rPr lang="en-US" altLang="en-US" sz="2400" i="1" baseline="-25000">
                <a:solidFill>
                  <a:srgbClr val="00B050"/>
                </a:solidFill>
                <a:latin typeface="Arial Narrow" panose="020B0606020202030204" pitchFamily="34" charset="0"/>
              </a:rPr>
              <a:t>1 </a:t>
            </a:r>
            <a:r>
              <a:rPr lang="en-US" altLang="en-US" sz="2400" i="1">
                <a:solidFill>
                  <a:srgbClr val="00B050"/>
                </a:solidFill>
                <a:latin typeface="Arial Narrow" panose="020B0606020202030204" pitchFamily="34" charset="0"/>
              </a:rPr>
              <a:t>= V</a:t>
            </a:r>
            <a:r>
              <a:rPr lang="en-US" altLang="en-US" sz="2400" i="1" baseline="-2500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2400" i="1">
                <a:solidFill>
                  <a:srgbClr val="00B050"/>
                </a:solidFill>
                <a:latin typeface="Arial Narrow" panose="020B0606020202030204" pitchFamily="34" charset="0"/>
              </a:rPr>
              <a:t> = V</a:t>
            </a:r>
            <a:r>
              <a:rPr lang="en-US" altLang="en-US" sz="2400" i="1" baseline="-25000">
                <a:solidFill>
                  <a:srgbClr val="00B050"/>
                </a:solidFill>
                <a:latin typeface="Arial Narrow" panose="020B0606020202030204" pitchFamily="34" charset="0"/>
              </a:rPr>
              <a:t>3</a:t>
            </a:r>
            <a:r>
              <a:rPr lang="en-US" altLang="en-US" sz="2400" i="1">
                <a:solidFill>
                  <a:srgbClr val="00B050"/>
                </a:solidFill>
                <a:latin typeface="Arial Narrow" panose="020B0606020202030204" pitchFamily="34" charset="0"/>
              </a:rPr>
              <a:t> = 12</a:t>
            </a:r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 V</a:t>
            </a:r>
            <a:endParaRPr lang="en-US" altLang="en-US" sz="2400" i="1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716898" name="Text Box 98"/>
          <p:cNvSpPr txBox="1">
            <a:spLocks noChangeArrowheads="1"/>
          </p:cNvSpPr>
          <p:nvPr/>
        </p:nvSpPr>
        <p:spPr bwMode="auto">
          <a:xfrm>
            <a:off x="4191000" y="4648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I</a:t>
            </a:r>
            <a:r>
              <a:rPr lang="en-US" altLang="en-US" sz="2400" baseline="-25000">
                <a:latin typeface="Tahoma" panose="020B0604030504040204" pitchFamily="34" charset="0"/>
              </a:rPr>
              <a:t>T</a:t>
            </a:r>
            <a:r>
              <a:rPr lang="en-US" altLang="en-US" sz="2400">
                <a:latin typeface="Tahoma" panose="020B0604030504040204" pitchFamily="34" charset="0"/>
              </a:rPr>
              <a:t> = I</a:t>
            </a:r>
            <a:r>
              <a:rPr lang="en-US" altLang="en-US" sz="2400" baseline="-25000">
                <a:latin typeface="Tahoma" panose="020B0604030504040204" pitchFamily="34" charset="0"/>
              </a:rPr>
              <a:t>1</a:t>
            </a:r>
            <a:r>
              <a:rPr lang="en-US" altLang="en-US" sz="2400">
                <a:latin typeface="Tahoma" panose="020B0604030504040204" pitchFamily="34" charset="0"/>
              </a:rPr>
              <a:t> + I</a:t>
            </a:r>
            <a:r>
              <a:rPr lang="en-US" altLang="en-US" sz="2400" baseline="-25000">
                <a:latin typeface="Tahoma" panose="020B0604030504040204" pitchFamily="34" charset="0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 + I</a:t>
            </a:r>
            <a:r>
              <a:rPr lang="en-US" altLang="en-US" sz="2400" baseline="-250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716899" name="Text Box 99"/>
          <p:cNvSpPr txBox="1">
            <a:spLocks noChangeArrowheads="1"/>
          </p:cNvSpPr>
          <p:nvPr/>
        </p:nvSpPr>
        <p:spPr bwMode="auto">
          <a:xfrm>
            <a:off x="457200" y="5943600"/>
            <a:ext cx="21336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+mn-cs"/>
              </a:rPr>
              <a:t>Ohm’s Law: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+mn-cs"/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+mn-cs"/>
            </a:endParaRPr>
          </a:p>
        </p:txBody>
      </p:sp>
      <p:graphicFrame>
        <p:nvGraphicFramePr>
          <p:cNvPr id="716900" name="Object 100"/>
          <p:cNvGraphicFramePr>
            <a:graphicFrameLocks noChangeAspect="1"/>
          </p:cNvGraphicFramePr>
          <p:nvPr/>
        </p:nvGraphicFramePr>
        <p:xfrm>
          <a:off x="3317875" y="4325938"/>
          <a:ext cx="9906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6" imgW="406080" imgH="393480" progId="">
                  <p:embed/>
                </p:oleObj>
              </mc:Choice>
              <mc:Fallback>
                <p:oleObj name="Equation" r:id="rId6" imgW="406080" imgH="393480" progId="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4325938"/>
                        <a:ext cx="99060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4" name="Object 104"/>
          <p:cNvGraphicFramePr>
            <a:graphicFrameLocks noChangeAspect="1"/>
          </p:cNvGraphicFramePr>
          <p:nvPr/>
        </p:nvGraphicFramePr>
        <p:xfrm>
          <a:off x="228600" y="4800600"/>
          <a:ext cx="2438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8" imgW="1079280" imgH="431640" progId="">
                  <p:embed/>
                </p:oleObj>
              </mc:Choice>
              <mc:Fallback>
                <p:oleObj name="Equation" r:id="rId8" imgW="1079280" imgH="431640" progId="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00600"/>
                        <a:ext cx="2438400" cy="9906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05" name="Text Box 105"/>
          <p:cNvSpPr txBox="1">
            <a:spLocks noChangeArrowheads="1"/>
          </p:cNvSpPr>
          <p:nvPr/>
        </p:nvSpPr>
        <p:spPr bwMode="auto">
          <a:xfrm>
            <a:off x="3352800" y="5257800"/>
            <a:ext cx="4648200" cy="708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Total current:  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2800" i="1" baseline="-2500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11.0 A</a:t>
            </a:r>
          </a:p>
        </p:txBody>
      </p:sp>
      <p:sp>
        <p:nvSpPr>
          <p:cNvPr id="5133" name="Rectangle 101"/>
          <p:cNvSpPr>
            <a:spLocks noChangeArrowheads="1"/>
          </p:cNvSpPr>
          <p:nvPr/>
        </p:nvSpPr>
        <p:spPr bwMode="auto">
          <a:xfrm>
            <a:off x="609600" y="152400"/>
            <a:ext cx="1770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u="sng">
                <a:solidFill>
                  <a:srgbClr val="00B050"/>
                </a:solidFill>
                <a:latin typeface="Calibri" panose="020F0502020204030204" pitchFamily="34" charset="0"/>
              </a:rPr>
              <a:t>Example</a:t>
            </a:r>
            <a:endParaRPr lang="en-US" altLang="en-US" sz="36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410200" y="1905000"/>
          <a:ext cx="2133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10" imgW="1231560" imgH="914400" progId="Equation.3">
                  <p:embed/>
                </p:oleObj>
              </mc:Choice>
              <mc:Fallback>
                <p:oleObj name="Equation" r:id="rId10" imgW="123156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2133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04"/>
          <p:cNvSpPr>
            <a:spLocks noChangeArrowheads="1"/>
          </p:cNvSpPr>
          <p:nvPr/>
        </p:nvSpPr>
        <p:spPr bwMode="auto">
          <a:xfrm>
            <a:off x="5410200" y="3505200"/>
            <a:ext cx="1868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rgbClr val="00B05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 sz="2800" i="1" baseline="-25000">
                <a:solidFill>
                  <a:srgbClr val="00B050"/>
                </a:solidFill>
                <a:latin typeface="Arial Narrow" panose="020B0606020202030204" pitchFamily="34" charset="0"/>
              </a:rPr>
              <a:t>eq</a:t>
            </a:r>
            <a:r>
              <a:rPr lang="en-US" altLang="en-US" sz="2800">
                <a:solidFill>
                  <a:srgbClr val="00B050"/>
                </a:solidFill>
                <a:latin typeface="Arial Narrow" panose="020B0606020202030204" pitchFamily="34" charset="0"/>
              </a:rPr>
              <a:t> = 1.09 </a:t>
            </a:r>
            <a:r>
              <a:rPr lang="en-US" altLang="en-US" sz="2800">
                <a:solidFill>
                  <a:srgbClr val="00B050"/>
                </a:solidFill>
                <a:latin typeface="Cambria Math" panose="02040503050406030204" pitchFamily="18" charset="0"/>
              </a:rPr>
              <a:t>𝜴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6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6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2" grpId="0" autoUpdateAnimBg="0"/>
      <p:bldP spid="716896" grpId="0" autoUpdateAnimBg="0"/>
      <p:bldP spid="716897" grpId="0" autoUpdateAnimBg="0"/>
      <p:bldP spid="716898" grpId="0" autoUpdateAnimBg="0"/>
      <p:bldP spid="716899" grpId="0" autoUpdateAnimBg="0"/>
      <p:bldP spid="71690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467600" cy="1143000"/>
          </a:xfrm>
        </p:spPr>
        <p:txBody>
          <a:bodyPr/>
          <a:lstStyle/>
          <a:p>
            <a:pPr algn="l" eaLnBrk="1" hangingPunct="1"/>
            <a:r>
              <a:rPr lang="en-US" altLang="en-US" sz="2400" smtClean="0"/>
              <a:t>Find the equivalent resistance for the circuit drawn below (assume V</a:t>
            </a:r>
            <a:r>
              <a:rPr lang="en-US" altLang="en-US" sz="2400" baseline="-25000" smtClean="0"/>
              <a:t>T</a:t>
            </a:r>
            <a:r>
              <a:rPr lang="en-US" altLang="en-US" sz="2400" smtClean="0"/>
              <a:t> = 12 V). Find the total current </a:t>
            </a:r>
            <a:r>
              <a:rPr lang="en-US" altLang="en-US" sz="2400" i="1" smtClean="0">
                <a:solidFill>
                  <a:srgbClr val="00B050"/>
                </a:solidFill>
              </a:rPr>
              <a:t>I</a:t>
            </a:r>
            <a:r>
              <a:rPr lang="en-US" altLang="en-US" sz="2400" i="1" baseline="-25000" smtClean="0">
                <a:solidFill>
                  <a:srgbClr val="00B050"/>
                </a:solidFill>
              </a:rPr>
              <a:t>T</a:t>
            </a:r>
            <a:r>
              <a:rPr lang="en-US" altLang="en-US" sz="2400" i="1" smtClean="0"/>
              <a:t>.</a:t>
            </a:r>
            <a:r>
              <a:rPr lang="en-US" altLang="en-US" sz="2400" smtClean="0"/>
              <a:t> </a:t>
            </a:r>
          </a:p>
        </p:txBody>
      </p:sp>
      <p:graphicFrame>
        <p:nvGraphicFramePr>
          <p:cNvPr id="725073" name="Object 81"/>
          <p:cNvGraphicFramePr>
            <a:graphicFrameLocks noChangeAspect="1"/>
          </p:cNvGraphicFramePr>
          <p:nvPr/>
        </p:nvGraphicFramePr>
        <p:xfrm>
          <a:off x="3886200" y="1447800"/>
          <a:ext cx="36115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Equation" r:id="rId5" imgW="1434960" imgH="431640" progId="">
                  <p:embed/>
                </p:oleObj>
              </mc:Choice>
              <mc:Fallback>
                <p:oleObj name="Equation" r:id="rId5" imgW="1434960" imgH="431640" progId="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3611563" cy="777875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5074" name="Text Box 82"/>
          <p:cNvSpPr txBox="1">
            <a:spLocks noChangeArrowheads="1"/>
          </p:cNvSpPr>
          <p:nvPr/>
        </p:nvSpPr>
        <p:spPr bwMode="auto">
          <a:xfrm>
            <a:off x="3962400" y="23622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latin typeface="Tahoma" pitchFamily="1" charset="0"/>
                <a:cs typeface="+mn-cs"/>
              </a:rPr>
              <a:t>R</a:t>
            </a:r>
            <a:r>
              <a:rPr lang="en-US" i="1" baseline="-25000" dirty="0" err="1">
                <a:latin typeface="Tahoma" pitchFamily="1" charset="0"/>
                <a:cs typeface="+mn-cs"/>
              </a:rPr>
              <a:t>eq</a:t>
            </a:r>
            <a:r>
              <a:rPr lang="en-US" dirty="0">
                <a:latin typeface="Tahoma" pitchFamily="1" charset="0"/>
                <a:cs typeface="+mn-cs"/>
              </a:rPr>
              <a:t> = 4 </a:t>
            </a:r>
            <a:r>
              <a:rPr lang="en-US" dirty="0">
                <a:latin typeface="Symbol" pitchFamily="18" charset="2"/>
                <a:cs typeface="+mn-cs"/>
              </a:rPr>
              <a:t>W</a:t>
            </a:r>
            <a:r>
              <a:rPr lang="en-US" dirty="0">
                <a:latin typeface="Tahoma" pitchFamily="1" charset="0"/>
                <a:cs typeface="+mn-cs"/>
              </a:rPr>
              <a:t> + 2 </a:t>
            </a:r>
            <a:r>
              <a:rPr lang="en-US" dirty="0">
                <a:latin typeface="Symbol" pitchFamily="18" charset="2"/>
                <a:cs typeface="+mn-cs"/>
              </a:rPr>
              <a:t>W</a:t>
            </a:r>
            <a:r>
              <a:rPr lang="en-US" i="1" dirty="0">
                <a:solidFill>
                  <a:srgbClr val="000000"/>
                </a:solidFill>
                <a:latin typeface="Tahoma" pitchFamily="1" charset="0"/>
                <a:cs typeface="Arial" charset="0"/>
              </a:rPr>
              <a:t> = 6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W</a:t>
            </a:r>
            <a:endParaRPr lang="en-US" dirty="0">
              <a:latin typeface="Symbol" pitchFamily="18" charset="2"/>
              <a:cs typeface="+mn-cs"/>
            </a:endParaRPr>
          </a:p>
        </p:txBody>
      </p:sp>
      <p:grpSp>
        <p:nvGrpSpPr>
          <p:cNvPr id="2" name="Group 305"/>
          <p:cNvGrpSpPr>
            <a:grpSpLocks/>
          </p:cNvGrpSpPr>
          <p:nvPr/>
        </p:nvGrpSpPr>
        <p:grpSpPr bwMode="auto">
          <a:xfrm>
            <a:off x="381000" y="1447800"/>
            <a:ext cx="2895600" cy="1524000"/>
            <a:chOff x="624" y="960"/>
            <a:chExt cx="2160" cy="1104"/>
          </a:xfrm>
        </p:grpSpPr>
        <p:sp>
          <p:nvSpPr>
            <p:cNvPr id="725077" name="Rectangle 85"/>
            <p:cNvSpPr>
              <a:spLocks noChangeArrowheads="1"/>
            </p:cNvSpPr>
            <p:nvPr/>
          </p:nvSpPr>
          <p:spPr bwMode="auto">
            <a:xfrm>
              <a:off x="673" y="960"/>
              <a:ext cx="2111" cy="110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1" charset="0"/>
                <a:cs typeface="+mn-cs"/>
              </a:endParaRPr>
            </a:p>
          </p:txBody>
        </p:sp>
        <p:sp>
          <p:nvSpPr>
            <p:cNvPr id="6250" name="Line 86"/>
            <p:cNvSpPr>
              <a:spLocks noChangeShapeType="1"/>
            </p:cNvSpPr>
            <p:nvPr/>
          </p:nvSpPr>
          <p:spPr bwMode="auto">
            <a:xfrm>
              <a:off x="1008" y="1344"/>
              <a:ext cx="124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251" name="Line 87"/>
            <p:cNvSpPr>
              <a:spLocks noChangeShapeType="1"/>
            </p:cNvSpPr>
            <p:nvPr/>
          </p:nvSpPr>
          <p:spPr bwMode="auto">
            <a:xfrm>
              <a:off x="1008" y="1872"/>
              <a:ext cx="124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252" name="Group 88"/>
            <p:cNvGrpSpPr>
              <a:grpSpLocks/>
            </p:cNvGrpSpPr>
            <p:nvPr/>
          </p:nvGrpSpPr>
          <p:grpSpPr bwMode="auto">
            <a:xfrm rot="-5400000">
              <a:off x="1560" y="1466"/>
              <a:ext cx="384" cy="240"/>
              <a:chOff x="1536" y="1728"/>
              <a:chExt cx="480" cy="336"/>
            </a:xfrm>
          </p:grpSpPr>
          <p:sp>
            <p:nvSpPr>
              <p:cNvPr id="6308" name="Rectangle 89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6309" name="Group 90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6327" name="Line 91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2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10" name="Group 93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6325" name="Line 94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2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11" name="Group 96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6323" name="Line 97"/>
                <p:cNvSpPr>
                  <a:spLocks noChangeShapeType="1"/>
                </p:cNvSpPr>
                <p:nvPr/>
              </p:nvSpPr>
              <p:spPr bwMode="auto">
                <a:xfrm>
                  <a:off x="2209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24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2153" y="3361"/>
                  <a:ext cx="55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12" name="Group 99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6321" name="Line 100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22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13" name="Group 102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6319" name="Line 103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2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14" name="Group 105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6317" name="Line 106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18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15" name="Line 108"/>
              <p:cNvSpPr>
                <a:spLocks noChangeShapeType="1"/>
              </p:cNvSpPr>
              <p:nvPr/>
            </p:nvSpPr>
            <p:spPr bwMode="auto">
              <a:xfrm>
                <a:off x="1549" y="1909"/>
                <a:ext cx="35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16" name="Line 109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253" name="Line 110"/>
            <p:cNvSpPr>
              <a:spLocks noChangeShapeType="1"/>
            </p:cNvSpPr>
            <p:nvPr/>
          </p:nvSpPr>
          <p:spPr bwMode="auto">
            <a:xfrm>
              <a:off x="2256" y="1344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254" name="Line 111"/>
            <p:cNvSpPr>
              <a:spLocks noChangeShapeType="1"/>
            </p:cNvSpPr>
            <p:nvPr/>
          </p:nvSpPr>
          <p:spPr bwMode="auto">
            <a:xfrm>
              <a:off x="1749" y="1344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255" name="Group 112"/>
            <p:cNvGrpSpPr>
              <a:grpSpLocks/>
            </p:cNvGrpSpPr>
            <p:nvPr/>
          </p:nvGrpSpPr>
          <p:grpSpPr bwMode="auto">
            <a:xfrm rot="-5400000">
              <a:off x="2055" y="1487"/>
              <a:ext cx="384" cy="240"/>
              <a:chOff x="1536" y="1728"/>
              <a:chExt cx="480" cy="336"/>
            </a:xfrm>
          </p:grpSpPr>
          <p:sp>
            <p:nvSpPr>
              <p:cNvPr id="6287" name="Rectangle 11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6288" name="Group 114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6306" name="Line 115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07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89" name="Group 117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6304" name="Line 118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05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90" name="Group 120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6302" name="Line 121"/>
                <p:cNvSpPr>
                  <a:spLocks noChangeShapeType="1"/>
                </p:cNvSpPr>
                <p:nvPr/>
              </p:nvSpPr>
              <p:spPr bwMode="auto">
                <a:xfrm>
                  <a:off x="2209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03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2154" y="3361"/>
                  <a:ext cx="55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91" name="Group 123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6300" name="Line 124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01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92" name="Group 126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6298" name="Line 127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99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93" name="Group 129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6296" name="Line 130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97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94" name="Line 132"/>
              <p:cNvSpPr>
                <a:spLocks noChangeShapeType="1"/>
              </p:cNvSpPr>
              <p:nvPr/>
            </p:nvSpPr>
            <p:spPr bwMode="auto">
              <a:xfrm>
                <a:off x="1548" y="1909"/>
                <a:ext cx="35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95" name="Line 133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256" name="Line 134"/>
            <p:cNvSpPr>
              <a:spLocks noChangeShapeType="1"/>
            </p:cNvSpPr>
            <p:nvPr/>
          </p:nvSpPr>
          <p:spPr bwMode="auto">
            <a:xfrm>
              <a:off x="1008" y="1344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257" name="Group 135"/>
            <p:cNvGrpSpPr>
              <a:grpSpLocks/>
            </p:cNvGrpSpPr>
            <p:nvPr/>
          </p:nvGrpSpPr>
          <p:grpSpPr bwMode="auto">
            <a:xfrm rot="-5400000">
              <a:off x="941" y="1459"/>
              <a:ext cx="144" cy="297"/>
              <a:chOff x="2208" y="3346"/>
              <a:chExt cx="144" cy="297"/>
            </a:xfrm>
          </p:grpSpPr>
          <p:sp>
            <p:nvSpPr>
              <p:cNvPr id="6284" name="Rectangle 136"/>
              <p:cNvSpPr>
                <a:spLocks noChangeArrowheads="1"/>
              </p:cNvSpPr>
              <p:nvPr/>
            </p:nvSpPr>
            <p:spPr bwMode="auto">
              <a:xfrm flipH="1">
                <a:off x="2208" y="3345"/>
                <a:ext cx="144" cy="2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6285" name="Line 137"/>
              <p:cNvSpPr>
                <a:spLocks noChangeShapeType="1"/>
              </p:cNvSpPr>
              <p:nvPr/>
            </p:nvSpPr>
            <p:spPr bwMode="auto">
              <a:xfrm flipH="1">
                <a:off x="2352" y="3395"/>
                <a:ext cx="0" cy="1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86" name="Rectangle 138"/>
              <p:cNvSpPr>
                <a:spLocks noChangeArrowheads="1"/>
              </p:cNvSpPr>
              <p:nvPr/>
            </p:nvSpPr>
            <p:spPr bwMode="auto">
              <a:xfrm flipH="1">
                <a:off x="2208" y="3445"/>
                <a:ext cx="48" cy="99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6258" name="Text Box 139"/>
            <p:cNvSpPr txBox="1">
              <a:spLocks noChangeArrowheads="1"/>
            </p:cNvSpPr>
            <p:nvPr/>
          </p:nvSpPr>
          <p:spPr bwMode="auto">
            <a:xfrm>
              <a:off x="624" y="1440"/>
              <a:ext cx="5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T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59" name="Text Box 140"/>
            <p:cNvSpPr txBox="1">
              <a:spLocks noChangeArrowheads="1"/>
            </p:cNvSpPr>
            <p:nvPr/>
          </p:nvSpPr>
          <p:spPr bwMode="auto">
            <a:xfrm>
              <a:off x="1249" y="1488"/>
              <a:ext cx="4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i="1">
                  <a:solidFill>
                    <a:srgbClr val="000000"/>
                  </a:solidFill>
                  <a:latin typeface="Calibri" panose="020F0502020204030204" pitchFamily="34" charset="0"/>
                </a:rPr>
                <a:t>3 </a:t>
              </a:r>
              <a:r>
                <a:rPr lang="en-US" altLang="en-US" sz="2000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0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60" name="Text Box 141"/>
            <p:cNvSpPr txBox="1">
              <a:spLocks noChangeArrowheads="1"/>
            </p:cNvSpPr>
            <p:nvPr/>
          </p:nvSpPr>
          <p:spPr bwMode="auto">
            <a:xfrm>
              <a:off x="2304" y="1488"/>
              <a:ext cx="4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</a:rPr>
                <a:t>6 </a:t>
              </a: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0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261" name="Group 142"/>
            <p:cNvGrpSpPr>
              <a:grpSpLocks/>
            </p:cNvGrpSpPr>
            <p:nvPr/>
          </p:nvGrpSpPr>
          <p:grpSpPr bwMode="auto">
            <a:xfrm>
              <a:off x="1104" y="1200"/>
              <a:ext cx="432" cy="252"/>
              <a:chOff x="1536" y="1728"/>
              <a:chExt cx="480" cy="336"/>
            </a:xfrm>
          </p:grpSpPr>
          <p:sp>
            <p:nvSpPr>
              <p:cNvPr id="6263" name="Rectangle 14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6264" name="Group 144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6282" name="Line 145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83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65" name="Group 147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6280" name="Line 148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81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66" name="Group 150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6278" name="Line 151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79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67" name="Group 153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6276" name="Line 154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77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68" name="Group 156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6274" name="Line 157"/>
                <p:cNvSpPr>
                  <a:spLocks noChangeShapeType="1"/>
                </p:cNvSpPr>
                <p:nvPr/>
              </p:nvSpPr>
              <p:spPr bwMode="auto">
                <a:xfrm>
                  <a:off x="2209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75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69" name="Group 159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6272" name="Line 160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73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70" name="Line 162"/>
              <p:cNvSpPr>
                <a:spLocks noChangeShapeType="1"/>
              </p:cNvSpPr>
              <p:nvPr/>
            </p:nvSpPr>
            <p:spPr bwMode="auto">
              <a:xfrm>
                <a:off x="1549" y="1908"/>
                <a:ext cx="34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71" name="Line 163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262" name="Text Box 164"/>
            <p:cNvSpPr txBox="1">
              <a:spLocks noChangeArrowheads="1"/>
            </p:cNvSpPr>
            <p:nvPr/>
          </p:nvSpPr>
          <p:spPr bwMode="auto">
            <a:xfrm>
              <a:off x="1056" y="1008"/>
              <a:ext cx="5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4 </a:t>
              </a:r>
              <a:r>
                <a:rPr lang="en-US" altLang="en-US" sz="2400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up 304"/>
          <p:cNvGrpSpPr>
            <a:grpSpLocks/>
          </p:cNvGrpSpPr>
          <p:nvPr/>
        </p:nvGrpSpPr>
        <p:grpSpPr bwMode="auto">
          <a:xfrm>
            <a:off x="609600" y="3581400"/>
            <a:ext cx="2971800" cy="1095375"/>
            <a:chOff x="430" y="2515"/>
            <a:chExt cx="1920" cy="1104"/>
          </a:xfrm>
        </p:grpSpPr>
        <p:sp>
          <p:nvSpPr>
            <p:cNvPr id="725158" name="Rectangle 166"/>
            <p:cNvSpPr>
              <a:spLocks noChangeArrowheads="1"/>
            </p:cNvSpPr>
            <p:nvPr/>
          </p:nvSpPr>
          <p:spPr bwMode="auto">
            <a:xfrm>
              <a:off x="430" y="2515"/>
              <a:ext cx="1920" cy="110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1" charset="0"/>
                <a:cs typeface="+mn-cs"/>
              </a:endParaRPr>
            </a:p>
          </p:txBody>
        </p:sp>
        <p:sp>
          <p:nvSpPr>
            <p:cNvPr id="6194" name="Line 167"/>
            <p:cNvSpPr>
              <a:spLocks noChangeShapeType="1"/>
            </p:cNvSpPr>
            <p:nvPr/>
          </p:nvSpPr>
          <p:spPr bwMode="auto">
            <a:xfrm>
              <a:off x="1104" y="2928"/>
              <a:ext cx="7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95" name="Line 168"/>
            <p:cNvSpPr>
              <a:spLocks noChangeShapeType="1"/>
            </p:cNvSpPr>
            <p:nvPr/>
          </p:nvSpPr>
          <p:spPr bwMode="auto">
            <a:xfrm>
              <a:off x="1104" y="3456"/>
              <a:ext cx="7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196" name="Group 169"/>
            <p:cNvGrpSpPr>
              <a:grpSpLocks/>
            </p:cNvGrpSpPr>
            <p:nvPr/>
          </p:nvGrpSpPr>
          <p:grpSpPr bwMode="auto">
            <a:xfrm rot="-5400000">
              <a:off x="1656" y="3050"/>
              <a:ext cx="384" cy="240"/>
              <a:chOff x="1536" y="1728"/>
              <a:chExt cx="480" cy="336"/>
            </a:xfrm>
          </p:grpSpPr>
          <p:sp>
            <p:nvSpPr>
              <p:cNvPr id="6228" name="Rectangle 170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6229" name="Group 171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6247" name="Line 172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48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0" name="Group 174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6245" name="Line 175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46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1" name="Group 177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6243" name="Line 178"/>
                <p:cNvSpPr>
                  <a:spLocks noChangeShapeType="1"/>
                </p:cNvSpPr>
                <p:nvPr/>
              </p:nvSpPr>
              <p:spPr bwMode="auto">
                <a:xfrm>
                  <a:off x="2209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44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2154" y="3361"/>
                  <a:ext cx="55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2" name="Group 180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6241" name="Line 181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42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3" name="Group 183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6239" name="Line 184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40" name="Line 185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4" name="Group 186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6237" name="Line 187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38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35" name="Line 189"/>
              <p:cNvSpPr>
                <a:spLocks noChangeShapeType="1"/>
              </p:cNvSpPr>
              <p:nvPr/>
            </p:nvSpPr>
            <p:spPr bwMode="auto">
              <a:xfrm>
                <a:off x="1549" y="1909"/>
                <a:ext cx="35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36" name="Line 190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97" name="Line 192"/>
            <p:cNvSpPr>
              <a:spLocks noChangeShapeType="1"/>
            </p:cNvSpPr>
            <p:nvPr/>
          </p:nvSpPr>
          <p:spPr bwMode="auto">
            <a:xfrm>
              <a:off x="1845" y="2928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98" name="Line 215"/>
            <p:cNvSpPr>
              <a:spLocks noChangeShapeType="1"/>
            </p:cNvSpPr>
            <p:nvPr/>
          </p:nvSpPr>
          <p:spPr bwMode="auto">
            <a:xfrm>
              <a:off x="1104" y="2928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199" name="Group 216"/>
            <p:cNvGrpSpPr>
              <a:grpSpLocks/>
            </p:cNvGrpSpPr>
            <p:nvPr/>
          </p:nvGrpSpPr>
          <p:grpSpPr bwMode="auto">
            <a:xfrm rot="-5400000">
              <a:off x="1037" y="3043"/>
              <a:ext cx="144" cy="297"/>
              <a:chOff x="2208" y="3346"/>
              <a:chExt cx="144" cy="297"/>
            </a:xfrm>
          </p:grpSpPr>
          <p:sp>
            <p:nvSpPr>
              <p:cNvPr id="6225" name="Rectangle 217"/>
              <p:cNvSpPr>
                <a:spLocks noChangeArrowheads="1"/>
              </p:cNvSpPr>
              <p:nvPr/>
            </p:nvSpPr>
            <p:spPr bwMode="auto">
              <a:xfrm flipH="1">
                <a:off x="2208" y="3345"/>
                <a:ext cx="144" cy="2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6226" name="Line 218"/>
              <p:cNvSpPr>
                <a:spLocks noChangeShapeType="1"/>
              </p:cNvSpPr>
              <p:nvPr/>
            </p:nvSpPr>
            <p:spPr bwMode="auto">
              <a:xfrm flipH="1">
                <a:off x="2352" y="3395"/>
                <a:ext cx="0" cy="1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27" name="Rectangle 219"/>
              <p:cNvSpPr>
                <a:spLocks noChangeArrowheads="1"/>
              </p:cNvSpPr>
              <p:nvPr/>
            </p:nvSpPr>
            <p:spPr bwMode="auto">
              <a:xfrm flipH="1">
                <a:off x="2208" y="3445"/>
                <a:ext cx="48" cy="99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6200" name="Text Box 220"/>
            <p:cNvSpPr txBox="1">
              <a:spLocks noChangeArrowheads="1"/>
            </p:cNvSpPr>
            <p:nvPr/>
          </p:nvSpPr>
          <p:spPr bwMode="auto">
            <a:xfrm>
              <a:off x="528" y="302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12</a:t>
              </a:r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 V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01" name="Text Box 222"/>
            <p:cNvSpPr txBox="1">
              <a:spLocks noChangeArrowheads="1"/>
            </p:cNvSpPr>
            <p:nvPr/>
          </p:nvSpPr>
          <p:spPr bwMode="auto">
            <a:xfrm>
              <a:off x="1920" y="3024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</a:rPr>
                <a:t>2 </a:t>
              </a: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0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202" name="Group 223"/>
            <p:cNvGrpSpPr>
              <a:grpSpLocks/>
            </p:cNvGrpSpPr>
            <p:nvPr/>
          </p:nvGrpSpPr>
          <p:grpSpPr bwMode="auto">
            <a:xfrm>
              <a:off x="1200" y="2784"/>
              <a:ext cx="432" cy="252"/>
              <a:chOff x="1536" y="1728"/>
              <a:chExt cx="480" cy="336"/>
            </a:xfrm>
          </p:grpSpPr>
          <p:sp>
            <p:nvSpPr>
              <p:cNvPr id="6204" name="Rectangle 224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6205" name="Group 225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6223" name="Line 226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24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06" name="Group 228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6221" name="Line 229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22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07" name="Group 231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6219" name="Line 232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20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08" name="Group 234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6217" name="Line 235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18" name="Line 236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09" name="Group 237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6215" name="Line 238"/>
                <p:cNvSpPr>
                  <a:spLocks noChangeShapeType="1"/>
                </p:cNvSpPr>
                <p:nvPr/>
              </p:nvSpPr>
              <p:spPr bwMode="auto">
                <a:xfrm>
                  <a:off x="2209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16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10" name="Group 240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6213" name="Line 241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14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11" name="Line 243"/>
              <p:cNvSpPr>
                <a:spLocks noChangeShapeType="1"/>
              </p:cNvSpPr>
              <p:nvPr/>
            </p:nvSpPr>
            <p:spPr bwMode="auto">
              <a:xfrm>
                <a:off x="1549" y="1908"/>
                <a:ext cx="34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12" name="Line 244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203" name="Text Box 245"/>
            <p:cNvSpPr txBox="1">
              <a:spLocks noChangeArrowheads="1"/>
            </p:cNvSpPr>
            <p:nvPr/>
          </p:nvSpPr>
          <p:spPr bwMode="auto">
            <a:xfrm>
              <a:off x="1152" y="2515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4 </a:t>
              </a:r>
              <a:r>
                <a:rPr lang="en-US" altLang="en-US" sz="2400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25053" name="AutoShape 61"/>
          <p:cNvSpPr>
            <a:spLocks noChangeArrowheads="1"/>
          </p:cNvSpPr>
          <p:nvPr/>
        </p:nvSpPr>
        <p:spPr bwMode="auto">
          <a:xfrm>
            <a:off x="1676400" y="3048000"/>
            <a:ext cx="304800" cy="450850"/>
          </a:xfrm>
          <a:prstGeom prst="downArrow">
            <a:avLst>
              <a:gd name="adj1" fmla="val 50000"/>
              <a:gd name="adj2" fmla="val 5617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</a:endParaRPr>
          </a:p>
        </p:txBody>
      </p:sp>
      <p:grpSp>
        <p:nvGrpSpPr>
          <p:cNvPr id="725002" name="Group 306"/>
          <p:cNvGrpSpPr>
            <a:grpSpLocks/>
          </p:cNvGrpSpPr>
          <p:nvPr/>
        </p:nvGrpSpPr>
        <p:grpSpPr bwMode="auto">
          <a:xfrm>
            <a:off x="5410200" y="3429000"/>
            <a:ext cx="2895600" cy="1447800"/>
            <a:chOff x="3408" y="2640"/>
            <a:chExt cx="1824" cy="1104"/>
          </a:xfrm>
        </p:grpSpPr>
        <p:sp>
          <p:nvSpPr>
            <p:cNvPr id="725239" name="Rectangle 247"/>
            <p:cNvSpPr>
              <a:spLocks noChangeArrowheads="1"/>
            </p:cNvSpPr>
            <p:nvPr/>
          </p:nvSpPr>
          <p:spPr bwMode="auto">
            <a:xfrm>
              <a:off x="3408" y="2640"/>
              <a:ext cx="1824" cy="110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1" charset="0"/>
                <a:cs typeface="+mn-cs"/>
              </a:endParaRPr>
            </a:p>
          </p:txBody>
        </p:sp>
        <p:sp>
          <p:nvSpPr>
            <p:cNvPr id="6161" name="Line 248"/>
            <p:cNvSpPr>
              <a:spLocks noChangeShapeType="1"/>
            </p:cNvSpPr>
            <p:nvPr/>
          </p:nvSpPr>
          <p:spPr bwMode="auto">
            <a:xfrm>
              <a:off x="3984" y="2928"/>
              <a:ext cx="7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62" name="Line 249"/>
            <p:cNvSpPr>
              <a:spLocks noChangeShapeType="1"/>
            </p:cNvSpPr>
            <p:nvPr/>
          </p:nvSpPr>
          <p:spPr bwMode="auto">
            <a:xfrm>
              <a:off x="3984" y="3456"/>
              <a:ext cx="7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163" name="Group 250"/>
            <p:cNvGrpSpPr>
              <a:grpSpLocks/>
            </p:cNvGrpSpPr>
            <p:nvPr/>
          </p:nvGrpSpPr>
          <p:grpSpPr bwMode="auto">
            <a:xfrm rot="-5400000">
              <a:off x="4536" y="3050"/>
              <a:ext cx="384" cy="240"/>
              <a:chOff x="1536" y="1728"/>
              <a:chExt cx="480" cy="336"/>
            </a:xfrm>
          </p:grpSpPr>
          <p:sp>
            <p:nvSpPr>
              <p:cNvPr id="6172" name="Rectangle 251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6173" name="Group 252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6191" name="Line 253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92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74" name="Group 255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6189" name="Line 256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90" name="Line 257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75" name="Group 258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6187" name="Line 259"/>
                <p:cNvSpPr>
                  <a:spLocks noChangeShapeType="1"/>
                </p:cNvSpPr>
                <p:nvPr/>
              </p:nvSpPr>
              <p:spPr bwMode="auto">
                <a:xfrm>
                  <a:off x="2209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8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2154" y="3361"/>
                  <a:ext cx="55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76" name="Group 261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6185" name="Line 262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6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77" name="Group 264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6183" name="Line 265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4" name="Line 266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78" name="Group 267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6181" name="Line 268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82" name="Line 269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79" name="Line 270"/>
              <p:cNvSpPr>
                <a:spLocks noChangeShapeType="1"/>
              </p:cNvSpPr>
              <p:nvPr/>
            </p:nvSpPr>
            <p:spPr bwMode="auto">
              <a:xfrm>
                <a:off x="1549" y="1909"/>
                <a:ext cx="35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0" name="Line 271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64" name="Line 272"/>
            <p:cNvSpPr>
              <a:spLocks noChangeShapeType="1"/>
            </p:cNvSpPr>
            <p:nvPr/>
          </p:nvSpPr>
          <p:spPr bwMode="auto">
            <a:xfrm>
              <a:off x="4725" y="2928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65" name="Line 273"/>
            <p:cNvSpPr>
              <a:spLocks noChangeShapeType="1"/>
            </p:cNvSpPr>
            <p:nvPr/>
          </p:nvSpPr>
          <p:spPr bwMode="auto">
            <a:xfrm>
              <a:off x="3984" y="2928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166" name="Group 274"/>
            <p:cNvGrpSpPr>
              <a:grpSpLocks/>
            </p:cNvGrpSpPr>
            <p:nvPr/>
          </p:nvGrpSpPr>
          <p:grpSpPr bwMode="auto">
            <a:xfrm rot="-5400000">
              <a:off x="3917" y="3043"/>
              <a:ext cx="144" cy="297"/>
              <a:chOff x="2208" y="3346"/>
              <a:chExt cx="144" cy="297"/>
            </a:xfrm>
          </p:grpSpPr>
          <p:sp>
            <p:nvSpPr>
              <p:cNvPr id="6169" name="Rectangle 275"/>
              <p:cNvSpPr>
                <a:spLocks noChangeArrowheads="1"/>
              </p:cNvSpPr>
              <p:nvPr/>
            </p:nvSpPr>
            <p:spPr bwMode="auto">
              <a:xfrm flipH="1">
                <a:off x="2208" y="3345"/>
                <a:ext cx="144" cy="2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6170" name="Line 276"/>
              <p:cNvSpPr>
                <a:spLocks noChangeShapeType="1"/>
              </p:cNvSpPr>
              <p:nvPr/>
            </p:nvSpPr>
            <p:spPr bwMode="auto">
              <a:xfrm flipH="1">
                <a:off x="2352" y="3395"/>
                <a:ext cx="0" cy="1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1" name="Rectangle 277"/>
              <p:cNvSpPr>
                <a:spLocks noChangeArrowheads="1"/>
              </p:cNvSpPr>
              <p:nvPr/>
            </p:nvSpPr>
            <p:spPr bwMode="auto">
              <a:xfrm flipH="1">
                <a:off x="2208" y="3445"/>
                <a:ext cx="48" cy="99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6167" name="Text Box 279"/>
            <p:cNvSpPr txBox="1">
              <a:spLocks noChangeArrowheads="1"/>
            </p:cNvSpPr>
            <p:nvPr/>
          </p:nvSpPr>
          <p:spPr bwMode="auto">
            <a:xfrm>
              <a:off x="4800" y="3024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</a:rPr>
                <a:t>6 </a:t>
              </a: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0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68" name="Text Box 303"/>
            <p:cNvSpPr txBox="1">
              <a:spLocks noChangeArrowheads="1"/>
            </p:cNvSpPr>
            <p:nvPr/>
          </p:nvSpPr>
          <p:spPr bwMode="auto">
            <a:xfrm>
              <a:off x="3408" y="302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12</a:t>
              </a:r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 V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25072" name="AutoShape 80"/>
          <p:cNvSpPr>
            <a:spLocks noChangeArrowheads="1"/>
          </p:cNvSpPr>
          <p:nvPr/>
        </p:nvSpPr>
        <p:spPr bwMode="auto">
          <a:xfrm>
            <a:off x="3810000" y="4038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155" name="Rectangle 179"/>
          <p:cNvSpPr>
            <a:spLocks noChangeArrowheads="1"/>
          </p:cNvSpPr>
          <p:nvPr/>
        </p:nvSpPr>
        <p:spPr bwMode="auto">
          <a:xfrm>
            <a:off x="762000" y="1524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00B050"/>
                </a:solidFill>
              </a:rPr>
              <a:t>Example</a:t>
            </a:r>
            <a:endParaRPr lang="en-US" altLang="en-US">
              <a:solidFill>
                <a:srgbClr val="00B050"/>
              </a:solidFill>
            </a:endParaRPr>
          </a:p>
        </p:txBody>
      </p:sp>
      <p:sp>
        <p:nvSpPr>
          <p:cNvPr id="181" name="Text Box 265"/>
          <p:cNvSpPr txBox="1">
            <a:spLocks noChangeArrowheads="1"/>
          </p:cNvSpPr>
          <p:nvPr/>
        </p:nvSpPr>
        <p:spPr bwMode="auto">
          <a:xfrm>
            <a:off x="2819400" y="5257800"/>
            <a:ext cx="2133600" cy="6477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bIns="13716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0000"/>
                </a:solidFill>
                <a:latin typeface="Tahoma" pitchFamily="1" charset="0"/>
                <a:cs typeface="+mn-cs"/>
              </a:rPr>
              <a:t>I</a:t>
            </a:r>
            <a:r>
              <a:rPr lang="en-US" i="1" baseline="-25000" dirty="0">
                <a:solidFill>
                  <a:srgbClr val="000000"/>
                </a:solidFill>
                <a:latin typeface="Tahoma" pitchFamily="1" charset="0"/>
                <a:cs typeface="+mn-cs"/>
              </a:rPr>
              <a:t>T </a:t>
            </a:r>
            <a:r>
              <a:rPr lang="en-US" i="1" dirty="0">
                <a:solidFill>
                  <a:srgbClr val="000000"/>
                </a:solidFill>
                <a:latin typeface="Tahoma" pitchFamily="1" charset="0"/>
                <a:cs typeface="+mn-cs"/>
              </a:rPr>
              <a:t>= </a:t>
            </a:r>
            <a:r>
              <a:rPr lang="en-US" dirty="0">
                <a:solidFill>
                  <a:srgbClr val="000000"/>
                </a:solidFill>
                <a:latin typeface="Tahoma" pitchFamily="1" charset="0"/>
                <a:cs typeface="+mn-cs"/>
              </a:rPr>
              <a:t>2.00</a:t>
            </a:r>
            <a:r>
              <a:rPr lang="en-US" i="1" dirty="0">
                <a:solidFill>
                  <a:srgbClr val="000000"/>
                </a:solidFill>
                <a:latin typeface="Tahoma" pitchFamily="1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Tahoma" pitchFamily="1" charset="0"/>
                <a:cs typeface="+mn-cs"/>
              </a:rPr>
              <a:t>A</a:t>
            </a:r>
          </a:p>
        </p:txBody>
      </p:sp>
      <p:graphicFrame>
        <p:nvGraphicFramePr>
          <p:cNvPr id="182" name="Object 266"/>
          <p:cNvGraphicFramePr>
            <a:graphicFrameLocks noChangeAspect="1"/>
          </p:cNvGraphicFramePr>
          <p:nvPr/>
        </p:nvGraphicFramePr>
        <p:xfrm>
          <a:off x="533400" y="4876800"/>
          <a:ext cx="21336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Equation" r:id="rId7" imgW="914400" imgH="431640" progId="">
                  <p:embed/>
                </p:oleObj>
              </mc:Choice>
              <mc:Fallback>
                <p:oleObj name="Equation" r:id="rId7" imgW="914400" imgH="431640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2133600" cy="100806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4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5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5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4" grpId="0" autoUpdateAnimBg="0"/>
      <p:bldP spid="725074" grpId="0" autoUpdateAnimBg="0"/>
      <p:bldP spid="725053" grpId="0" animBg="1"/>
      <p:bldP spid="725072" grpId="0" animBg="1"/>
      <p:bldP spid="18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Find the currents and the voltages across each resistor</a:t>
            </a:r>
            <a:r>
              <a:rPr lang="en-US" altLang="en-US" sz="2800" smtClean="0">
                <a:latin typeface="Symbol" panose="05050102010706020507" pitchFamily="18" charset="2"/>
              </a:rPr>
              <a:t>.</a:t>
            </a:r>
            <a:r>
              <a:rPr lang="en-US" altLang="en-US" sz="2800" smtClean="0"/>
              <a:t> </a:t>
            </a:r>
          </a:p>
        </p:txBody>
      </p:sp>
      <p:sp>
        <p:nvSpPr>
          <p:cNvPr id="727076" name="Text Box 36"/>
          <p:cNvSpPr txBox="1">
            <a:spLocks noChangeArrowheads="1"/>
          </p:cNvSpPr>
          <p:nvPr/>
        </p:nvSpPr>
        <p:spPr bwMode="auto">
          <a:xfrm>
            <a:off x="5486400" y="1447800"/>
            <a:ext cx="2667000" cy="6477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bIns="13716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I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4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 = I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T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 = </a:t>
            </a:r>
            <a:r>
              <a:rPr lang="en-US">
                <a:solidFill>
                  <a:srgbClr val="000000"/>
                </a:solidFill>
                <a:latin typeface="Tahoma" pitchFamily="1" charset="0"/>
                <a:cs typeface="+mn-cs"/>
              </a:rPr>
              <a:t>2 A</a:t>
            </a:r>
          </a:p>
        </p:txBody>
      </p:sp>
      <p:sp>
        <p:nvSpPr>
          <p:cNvPr id="727077" name="Text Box 37"/>
          <p:cNvSpPr txBox="1">
            <a:spLocks noChangeArrowheads="1"/>
          </p:cNvSpPr>
          <p:nvPr/>
        </p:nvSpPr>
        <p:spPr bwMode="auto">
          <a:xfrm>
            <a:off x="4876800" y="23622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ahoma" pitchFamily="1" charset="0"/>
                <a:cs typeface="+mn-cs"/>
              </a:rPr>
              <a:t>V</a:t>
            </a:r>
            <a:r>
              <a:rPr lang="en-US" i="1" baseline="-25000" dirty="0">
                <a:latin typeface="Tahoma" pitchFamily="1" charset="0"/>
                <a:cs typeface="+mn-cs"/>
              </a:rPr>
              <a:t>4</a:t>
            </a:r>
            <a:r>
              <a:rPr lang="en-US" i="1" dirty="0">
                <a:latin typeface="Tahoma" pitchFamily="1" charset="0"/>
                <a:cs typeface="+mn-cs"/>
              </a:rPr>
              <a:t> = </a:t>
            </a:r>
            <a:r>
              <a:rPr lang="en-US" dirty="0">
                <a:latin typeface="Tahoma" pitchFamily="1" charset="0"/>
                <a:cs typeface="+mn-cs"/>
              </a:rPr>
              <a:t>(2 A)(4 </a:t>
            </a:r>
            <a:r>
              <a:rPr lang="en-US" dirty="0">
                <a:latin typeface="Symbol" pitchFamily="18" charset="2"/>
                <a:cs typeface="+mn-cs"/>
              </a:rPr>
              <a:t>W</a:t>
            </a:r>
            <a:r>
              <a:rPr lang="en-US" dirty="0">
                <a:latin typeface="Tahoma" pitchFamily="1" charset="0"/>
                <a:cs typeface="+mn-cs"/>
              </a:rPr>
              <a:t>) = 8 V</a:t>
            </a:r>
          </a:p>
        </p:txBody>
      </p:sp>
      <p:sp>
        <p:nvSpPr>
          <p:cNvPr id="727085" name="Text Box 45"/>
          <p:cNvSpPr txBox="1">
            <a:spLocks noChangeArrowheads="1"/>
          </p:cNvSpPr>
          <p:nvPr/>
        </p:nvSpPr>
        <p:spPr bwMode="auto">
          <a:xfrm>
            <a:off x="685800" y="35814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ahoma" pitchFamily="1" charset="0"/>
                <a:cs typeface="+mn-cs"/>
              </a:rPr>
              <a:t>The remainder of the voltage: (12 V – 8 V = </a:t>
            </a:r>
            <a:r>
              <a:rPr lang="en-US" dirty="0">
                <a:solidFill>
                  <a:srgbClr val="00B050"/>
                </a:solidFill>
                <a:latin typeface="Tahoma" pitchFamily="1" charset="0"/>
                <a:cs typeface="+mn-cs"/>
              </a:rPr>
              <a:t>4 V</a:t>
            </a:r>
            <a:r>
              <a:rPr lang="en-US" dirty="0">
                <a:latin typeface="Tahoma" pitchFamily="1" charset="0"/>
                <a:cs typeface="+mn-cs"/>
              </a:rPr>
              <a:t>) drops across</a:t>
            </a:r>
            <a:r>
              <a:rPr lang="en-US" dirty="0">
                <a:solidFill>
                  <a:srgbClr val="00B050"/>
                </a:solidFill>
                <a:latin typeface="Tahoma" pitchFamily="1" charset="0"/>
                <a:cs typeface="+mn-cs"/>
              </a:rPr>
              <a:t> EACH </a:t>
            </a:r>
            <a:r>
              <a:rPr lang="en-US" dirty="0">
                <a:latin typeface="Tahoma" pitchFamily="1" charset="0"/>
                <a:cs typeface="+mn-cs"/>
              </a:rPr>
              <a:t>of the parallel resistors.</a:t>
            </a:r>
          </a:p>
        </p:txBody>
      </p:sp>
      <p:sp>
        <p:nvSpPr>
          <p:cNvPr id="727086" name="Text Box 46"/>
          <p:cNvSpPr txBox="1">
            <a:spLocks noChangeArrowheads="1"/>
          </p:cNvSpPr>
          <p:nvPr/>
        </p:nvSpPr>
        <p:spPr bwMode="auto">
          <a:xfrm>
            <a:off x="990600" y="4953000"/>
            <a:ext cx="2514600" cy="784225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37160" bIns="18288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V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3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 = V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6</a:t>
            </a:r>
            <a:r>
              <a:rPr lang="en-US">
                <a:solidFill>
                  <a:srgbClr val="000000"/>
                </a:solidFill>
                <a:latin typeface="Tahoma" pitchFamily="1" charset="0"/>
                <a:cs typeface="+mn-cs"/>
              </a:rPr>
              <a:t> = 4 V</a:t>
            </a:r>
          </a:p>
        </p:txBody>
      </p:sp>
      <p:sp>
        <p:nvSpPr>
          <p:cNvPr id="727087" name="Text Box 47"/>
          <p:cNvSpPr txBox="1">
            <a:spLocks noChangeArrowheads="1"/>
          </p:cNvSpPr>
          <p:nvPr/>
        </p:nvSpPr>
        <p:spPr bwMode="auto">
          <a:xfrm>
            <a:off x="4038600" y="4724400"/>
            <a:ext cx="4800600" cy="1074738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bIns="13716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latin typeface="Tahoma" pitchFamily="1" charset="0"/>
                <a:cs typeface="+mn-cs"/>
              </a:rPr>
              <a:t>This can also be found from 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V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3,6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 = I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3,6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R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3,6</a:t>
            </a:r>
            <a:r>
              <a:rPr lang="en-US">
                <a:solidFill>
                  <a:srgbClr val="000000"/>
                </a:solidFill>
                <a:latin typeface="Tahoma" pitchFamily="1" charset="0"/>
                <a:cs typeface="+mn-cs"/>
              </a:rPr>
              <a:t> = (2 A)(2 </a:t>
            </a:r>
            <a:r>
              <a:rPr lang="en-US">
                <a:solidFill>
                  <a:srgbClr val="000000"/>
                </a:solidFill>
                <a:latin typeface="Symbol" pitchFamily="18" charset="2"/>
                <a:cs typeface="+mn-cs"/>
              </a:rPr>
              <a:t>W</a:t>
            </a:r>
            <a:r>
              <a:rPr lang="en-US">
                <a:solidFill>
                  <a:srgbClr val="000000"/>
                </a:solidFill>
                <a:latin typeface="Tahoma" pitchFamily="1" charset="0"/>
                <a:cs typeface="+mn-cs"/>
              </a:rPr>
              <a:t>)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90600" y="1524000"/>
            <a:ext cx="3429000" cy="1752600"/>
            <a:chOff x="624" y="960"/>
            <a:chExt cx="2160" cy="1104"/>
          </a:xfrm>
        </p:grpSpPr>
        <p:sp>
          <p:nvSpPr>
            <p:cNvPr id="727100" name="Rectangle 60"/>
            <p:cNvSpPr>
              <a:spLocks noChangeArrowheads="1"/>
            </p:cNvSpPr>
            <p:nvPr/>
          </p:nvSpPr>
          <p:spPr bwMode="auto">
            <a:xfrm>
              <a:off x="672" y="960"/>
              <a:ext cx="2112" cy="110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1" charset="0"/>
                <a:cs typeface="+mn-cs"/>
              </a:endParaRPr>
            </a:p>
          </p:txBody>
        </p:sp>
        <p:sp>
          <p:nvSpPr>
            <p:cNvPr id="22541" name="Line 61"/>
            <p:cNvSpPr>
              <a:spLocks noChangeShapeType="1"/>
            </p:cNvSpPr>
            <p:nvPr/>
          </p:nvSpPr>
          <p:spPr bwMode="auto">
            <a:xfrm>
              <a:off x="1008" y="1344"/>
              <a:ext cx="124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2" name="Line 62"/>
            <p:cNvSpPr>
              <a:spLocks noChangeShapeType="1"/>
            </p:cNvSpPr>
            <p:nvPr/>
          </p:nvSpPr>
          <p:spPr bwMode="auto">
            <a:xfrm>
              <a:off x="1008" y="1872"/>
              <a:ext cx="124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2543" name="Group 63"/>
            <p:cNvGrpSpPr>
              <a:grpSpLocks/>
            </p:cNvGrpSpPr>
            <p:nvPr/>
          </p:nvGrpSpPr>
          <p:grpSpPr bwMode="auto">
            <a:xfrm rot="-5400000">
              <a:off x="1560" y="1466"/>
              <a:ext cx="384" cy="240"/>
              <a:chOff x="1536" y="1728"/>
              <a:chExt cx="480" cy="336"/>
            </a:xfrm>
          </p:grpSpPr>
          <p:sp>
            <p:nvSpPr>
              <p:cNvPr id="22599" name="Rectangle 64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22600" name="Group 65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22618" name="Line 66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1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01" name="Group 68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22616" name="Line 69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17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02" name="Group 71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22614" name="Line 72"/>
                <p:cNvSpPr>
                  <a:spLocks noChangeShapeType="1"/>
                </p:cNvSpPr>
                <p:nvPr/>
              </p:nvSpPr>
              <p:spPr bwMode="auto">
                <a:xfrm>
                  <a:off x="2209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1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153" y="3361"/>
                  <a:ext cx="55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03" name="Group 74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22612" name="Line 75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13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04" name="Group 77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22610" name="Line 78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11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05" name="Group 80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22608" name="Line 81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09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606" name="Line 83"/>
              <p:cNvSpPr>
                <a:spLocks noChangeShapeType="1"/>
              </p:cNvSpPr>
              <p:nvPr/>
            </p:nvSpPr>
            <p:spPr bwMode="auto">
              <a:xfrm>
                <a:off x="1549" y="1909"/>
                <a:ext cx="35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607" name="Line 84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2544" name="Line 85"/>
            <p:cNvSpPr>
              <a:spLocks noChangeShapeType="1"/>
            </p:cNvSpPr>
            <p:nvPr/>
          </p:nvSpPr>
          <p:spPr bwMode="auto">
            <a:xfrm>
              <a:off x="2256" y="1344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5" name="Line 86"/>
            <p:cNvSpPr>
              <a:spLocks noChangeShapeType="1"/>
            </p:cNvSpPr>
            <p:nvPr/>
          </p:nvSpPr>
          <p:spPr bwMode="auto">
            <a:xfrm>
              <a:off x="1749" y="1344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2546" name="Group 87"/>
            <p:cNvGrpSpPr>
              <a:grpSpLocks/>
            </p:cNvGrpSpPr>
            <p:nvPr/>
          </p:nvGrpSpPr>
          <p:grpSpPr bwMode="auto">
            <a:xfrm rot="-5400000">
              <a:off x="2055" y="1487"/>
              <a:ext cx="384" cy="240"/>
              <a:chOff x="1536" y="1728"/>
              <a:chExt cx="480" cy="336"/>
            </a:xfrm>
          </p:grpSpPr>
          <p:sp>
            <p:nvSpPr>
              <p:cNvPr id="22578" name="Rectangle 88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22579" name="Group 89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22597" name="Line 90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98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80" name="Group 92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22595" name="Line 93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96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81" name="Group 95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22593" name="Line 96"/>
                <p:cNvSpPr>
                  <a:spLocks noChangeShapeType="1"/>
                </p:cNvSpPr>
                <p:nvPr/>
              </p:nvSpPr>
              <p:spPr bwMode="auto">
                <a:xfrm>
                  <a:off x="2209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9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154" y="3361"/>
                  <a:ext cx="55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82" name="Group 98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22591" name="Line 99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92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83" name="Group 101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22589" name="Line 102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9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84" name="Group 104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22587" name="Line 105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88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585" name="Line 107"/>
              <p:cNvSpPr>
                <a:spLocks noChangeShapeType="1"/>
              </p:cNvSpPr>
              <p:nvPr/>
            </p:nvSpPr>
            <p:spPr bwMode="auto">
              <a:xfrm>
                <a:off x="1548" y="1909"/>
                <a:ext cx="35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86" name="Line 108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2547" name="Line 109"/>
            <p:cNvSpPr>
              <a:spLocks noChangeShapeType="1"/>
            </p:cNvSpPr>
            <p:nvPr/>
          </p:nvSpPr>
          <p:spPr bwMode="auto">
            <a:xfrm>
              <a:off x="1008" y="1344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2548" name="Group 110"/>
            <p:cNvGrpSpPr>
              <a:grpSpLocks/>
            </p:cNvGrpSpPr>
            <p:nvPr/>
          </p:nvGrpSpPr>
          <p:grpSpPr bwMode="auto">
            <a:xfrm rot="-5400000">
              <a:off x="941" y="1459"/>
              <a:ext cx="144" cy="297"/>
              <a:chOff x="2208" y="3346"/>
              <a:chExt cx="144" cy="297"/>
            </a:xfrm>
          </p:grpSpPr>
          <p:sp>
            <p:nvSpPr>
              <p:cNvPr id="22575" name="Rectangle 111"/>
              <p:cNvSpPr>
                <a:spLocks noChangeArrowheads="1"/>
              </p:cNvSpPr>
              <p:nvPr/>
            </p:nvSpPr>
            <p:spPr bwMode="auto">
              <a:xfrm flipH="1">
                <a:off x="2208" y="3345"/>
                <a:ext cx="144" cy="2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2576" name="Line 112"/>
              <p:cNvSpPr>
                <a:spLocks noChangeShapeType="1"/>
              </p:cNvSpPr>
              <p:nvPr/>
            </p:nvSpPr>
            <p:spPr bwMode="auto">
              <a:xfrm flipH="1">
                <a:off x="2352" y="3395"/>
                <a:ext cx="0" cy="1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77" name="Rectangle 113"/>
              <p:cNvSpPr>
                <a:spLocks noChangeArrowheads="1"/>
              </p:cNvSpPr>
              <p:nvPr/>
            </p:nvSpPr>
            <p:spPr bwMode="auto">
              <a:xfrm flipH="1">
                <a:off x="2208" y="3445"/>
                <a:ext cx="48" cy="99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2549" name="Text Box 114"/>
            <p:cNvSpPr txBox="1">
              <a:spLocks noChangeArrowheads="1"/>
            </p:cNvSpPr>
            <p:nvPr/>
          </p:nvSpPr>
          <p:spPr bwMode="auto">
            <a:xfrm>
              <a:off x="624" y="144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T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50" name="Text Box 115"/>
            <p:cNvSpPr txBox="1">
              <a:spLocks noChangeArrowheads="1"/>
            </p:cNvSpPr>
            <p:nvPr/>
          </p:nvSpPr>
          <p:spPr bwMode="auto">
            <a:xfrm>
              <a:off x="1344" y="1488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</a:rPr>
                <a:t>3 </a:t>
              </a:r>
              <a:r>
                <a:rPr lang="en-US" altLang="en-US" sz="2000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0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51" name="Text Box 116"/>
            <p:cNvSpPr txBox="1">
              <a:spLocks noChangeArrowheads="1"/>
            </p:cNvSpPr>
            <p:nvPr/>
          </p:nvSpPr>
          <p:spPr bwMode="auto">
            <a:xfrm>
              <a:off x="2304" y="1488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</a:rPr>
                <a:t>6 </a:t>
              </a: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0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2552" name="Group 117"/>
            <p:cNvGrpSpPr>
              <a:grpSpLocks/>
            </p:cNvGrpSpPr>
            <p:nvPr/>
          </p:nvGrpSpPr>
          <p:grpSpPr bwMode="auto">
            <a:xfrm>
              <a:off x="1104" y="1200"/>
              <a:ext cx="432" cy="252"/>
              <a:chOff x="1536" y="1728"/>
              <a:chExt cx="480" cy="336"/>
            </a:xfrm>
          </p:grpSpPr>
          <p:sp>
            <p:nvSpPr>
              <p:cNvPr id="22554" name="Rectangle 118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22555" name="Group 119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22573" name="Line 120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74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56" name="Group 122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22571" name="Line 123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72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57" name="Group 125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22569" name="Line 126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70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58" name="Group 128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22567" name="Line 129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68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59" name="Group 131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22565" name="Line 132"/>
                <p:cNvSpPr>
                  <a:spLocks noChangeShapeType="1"/>
                </p:cNvSpPr>
                <p:nvPr/>
              </p:nvSpPr>
              <p:spPr bwMode="auto">
                <a:xfrm>
                  <a:off x="2209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66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60" name="Group 134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22563" name="Line 135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64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561" name="Line 137"/>
              <p:cNvSpPr>
                <a:spLocks noChangeShapeType="1"/>
              </p:cNvSpPr>
              <p:nvPr/>
            </p:nvSpPr>
            <p:spPr bwMode="auto">
              <a:xfrm>
                <a:off x="1549" y="1908"/>
                <a:ext cx="34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62" name="Line 138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2553" name="Text Box 139"/>
            <p:cNvSpPr txBox="1">
              <a:spLocks noChangeArrowheads="1"/>
            </p:cNvSpPr>
            <p:nvPr/>
          </p:nvSpPr>
          <p:spPr bwMode="auto">
            <a:xfrm>
              <a:off x="1056" y="100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Calibri" panose="020F0502020204030204" pitchFamily="34" charset="0"/>
                </a:rPr>
                <a:t>4 </a:t>
              </a:r>
              <a:r>
                <a:rPr lang="en-US" altLang="en-US" sz="2400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2" grpId="0" autoUpdateAnimBg="0"/>
      <p:bldP spid="727076" grpId="0" animBg="1" autoUpdateAnimBg="0"/>
      <p:bldP spid="727077" grpId="0" autoUpdateAnimBg="0"/>
      <p:bldP spid="727085" grpId="0" autoUpdateAnimBg="0"/>
      <p:bldP spid="727086" grpId="0" animBg="1" autoUpdateAnimBg="0"/>
      <p:bldP spid="72708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Find the currents and voltages across each resistor</a:t>
            </a:r>
            <a:r>
              <a:rPr lang="en-US" altLang="en-US" sz="2800" smtClean="0">
                <a:latin typeface="Symbol" panose="05050102010706020507" pitchFamily="18" charset="2"/>
              </a:rPr>
              <a:t>.</a:t>
            </a:r>
            <a:r>
              <a:rPr lang="en-US" altLang="en-US" sz="2800" smtClean="0"/>
              <a:t> </a:t>
            </a:r>
          </a:p>
        </p:txBody>
      </p:sp>
      <p:sp>
        <p:nvSpPr>
          <p:cNvPr id="731139" name="Text Box 3"/>
          <p:cNvSpPr txBox="1">
            <a:spLocks noChangeArrowheads="1"/>
          </p:cNvSpPr>
          <p:nvPr/>
        </p:nvSpPr>
        <p:spPr bwMode="auto">
          <a:xfrm>
            <a:off x="2438400" y="1371600"/>
            <a:ext cx="2667000" cy="6477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bIns="13716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V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6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 = V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3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 = </a:t>
            </a:r>
            <a:r>
              <a:rPr lang="en-US">
                <a:solidFill>
                  <a:srgbClr val="000000"/>
                </a:solidFill>
                <a:latin typeface="Tahoma" pitchFamily="1" charset="0"/>
                <a:cs typeface="+mn-cs"/>
              </a:rPr>
              <a:t>4 V</a:t>
            </a:r>
          </a:p>
        </p:txBody>
      </p:sp>
      <p:sp>
        <p:nvSpPr>
          <p:cNvPr id="731142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1676400" cy="649288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91440" b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V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4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 = </a:t>
            </a:r>
            <a:r>
              <a:rPr lang="en-US">
                <a:solidFill>
                  <a:srgbClr val="000000"/>
                </a:solidFill>
                <a:latin typeface="Tahoma" pitchFamily="1" charset="0"/>
                <a:cs typeface="+mn-cs"/>
              </a:rPr>
              <a:t>8 V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0" y="1371600"/>
            <a:ext cx="3429000" cy="1752600"/>
            <a:chOff x="624" y="960"/>
            <a:chExt cx="2160" cy="1104"/>
          </a:xfrm>
        </p:grpSpPr>
        <p:sp>
          <p:nvSpPr>
            <p:cNvPr id="731145" name="Rectangle 9"/>
            <p:cNvSpPr>
              <a:spLocks noChangeArrowheads="1"/>
            </p:cNvSpPr>
            <p:nvPr/>
          </p:nvSpPr>
          <p:spPr bwMode="auto">
            <a:xfrm>
              <a:off x="672" y="960"/>
              <a:ext cx="2112" cy="110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1" charset="0"/>
                <a:cs typeface="+mn-cs"/>
              </a:endParaRPr>
            </a:p>
          </p:txBody>
        </p:sp>
        <p:sp>
          <p:nvSpPr>
            <p:cNvPr id="7183" name="Line 10"/>
            <p:cNvSpPr>
              <a:spLocks noChangeShapeType="1"/>
            </p:cNvSpPr>
            <p:nvPr/>
          </p:nvSpPr>
          <p:spPr bwMode="auto">
            <a:xfrm>
              <a:off x="1008" y="1344"/>
              <a:ext cx="124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84" name="Line 11"/>
            <p:cNvSpPr>
              <a:spLocks noChangeShapeType="1"/>
            </p:cNvSpPr>
            <p:nvPr/>
          </p:nvSpPr>
          <p:spPr bwMode="auto">
            <a:xfrm>
              <a:off x="1008" y="1872"/>
              <a:ext cx="124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185" name="Group 12"/>
            <p:cNvGrpSpPr>
              <a:grpSpLocks/>
            </p:cNvGrpSpPr>
            <p:nvPr/>
          </p:nvGrpSpPr>
          <p:grpSpPr bwMode="auto">
            <a:xfrm rot="-5400000">
              <a:off x="1560" y="1466"/>
              <a:ext cx="384" cy="240"/>
              <a:chOff x="1536" y="1728"/>
              <a:chExt cx="480" cy="336"/>
            </a:xfrm>
          </p:grpSpPr>
          <p:sp>
            <p:nvSpPr>
              <p:cNvPr id="7241" name="Rectangle 1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7242" name="Group 14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7260" name="Line 15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6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3" name="Group 17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7258" name="Line 18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5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4" name="Group 20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7256" name="Line 21"/>
                <p:cNvSpPr>
                  <a:spLocks noChangeShapeType="1"/>
                </p:cNvSpPr>
                <p:nvPr/>
              </p:nvSpPr>
              <p:spPr bwMode="auto">
                <a:xfrm>
                  <a:off x="2209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57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154" y="3361"/>
                  <a:ext cx="55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5" name="Group 23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7254" name="Line 24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5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6" name="Group 26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7252" name="Line 27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5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7" name="Group 29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7250" name="Line 30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51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248" name="Line 32"/>
              <p:cNvSpPr>
                <a:spLocks noChangeShapeType="1"/>
              </p:cNvSpPr>
              <p:nvPr/>
            </p:nvSpPr>
            <p:spPr bwMode="auto">
              <a:xfrm>
                <a:off x="1549" y="1909"/>
                <a:ext cx="35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49" name="Line 33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186" name="Line 34"/>
            <p:cNvSpPr>
              <a:spLocks noChangeShapeType="1"/>
            </p:cNvSpPr>
            <p:nvPr/>
          </p:nvSpPr>
          <p:spPr bwMode="auto">
            <a:xfrm>
              <a:off x="2256" y="1344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87" name="Line 35"/>
            <p:cNvSpPr>
              <a:spLocks noChangeShapeType="1"/>
            </p:cNvSpPr>
            <p:nvPr/>
          </p:nvSpPr>
          <p:spPr bwMode="auto">
            <a:xfrm>
              <a:off x="1749" y="1344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188" name="Group 36"/>
            <p:cNvGrpSpPr>
              <a:grpSpLocks/>
            </p:cNvGrpSpPr>
            <p:nvPr/>
          </p:nvGrpSpPr>
          <p:grpSpPr bwMode="auto">
            <a:xfrm rot="-5400000">
              <a:off x="2055" y="1487"/>
              <a:ext cx="384" cy="240"/>
              <a:chOff x="1536" y="1728"/>
              <a:chExt cx="480" cy="336"/>
            </a:xfrm>
          </p:grpSpPr>
          <p:sp>
            <p:nvSpPr>
              <p:cNvPr id="7220" name="Rectangle 37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7221" name="Group 38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7239" name="Line 39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4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22" name="Group 41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7237" name="Line 42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38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23" name="Group 44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7235" name="Line 45"/>
                <p:cNvSpPr>
                  <a:spLocks noChangeShapeType="1"/>
                </p:cNvSpPr>
                <p:nvPr/>
              </p:nvSpPr>
              <p:spPr bwMode="auto">
                <a:xfrm>
                  <a:off x="2209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3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154" y="3361"/>
                  <a:ext cx="55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24" name="Group 47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7233" name="Line 48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34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2155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25" name="Group 50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7231" name="Line 51"/>
                <p:cNvSpPr>
                  <a:spLocks noChangeShapeType="1"/>
                </p:cNvSpPr>
                <p:nvPr/>
              </p:nvSpPr>
              <p:spPr bwMode="auto">
                <a:xfrm>
                  <a:off x="2208" y="3361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3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2156" y="3361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26" name="Group 53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7229" name="Line 54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30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4" cy="1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227" name="Line 56"/>
              <p:cNvSpPr>
                <a:spLocks noChangeShapeType="1"/>
              </p:cNvSpPr>
              <p:nvPr/>
            </p:nvSpPr>
            <p:spPr bwMode="auto">
              <a:xfrm>
                <a:off x="1548" y="1909"/>
                <a:ext cx="35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28" name="Line 57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189" name="Line 58"/>
            <p:cNvSpPr>
              <a:spLocks noChangeShapeType="1"/>
            </p:cNvSpPr>
            <p:nvPr/>
          </p:nvSpPr>
          <p:spPr bwMode="auto">
            <a:xfrm>
              <a:off x="1008" y="1344"/>
              <a:ext cx="0" cy="5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190" name="Group 59"/>
            <p:cNvGrpSpPr>
              <a:grpSpLocks/>
            </p:cNvGrpSpPr>
            <p:nvPr/>
          </p:nvGrpSpPr>
          <p:grpSpPr bwMode="auto">
            <a:xfrm rot="-5400000">
              <a:off x="941" y="1459"/>
              <a:ext cx="144" cy="297"/>
              <a:chOff x="2208" y="3346"/>
              <a:chExt cx="144" cy="297"/>
            </a:xfrm>
          </p:grpSpPr>
          <p:sp>
            <p:nvSpPr>
              <p:cNvPr id="7217" name="Rectangle 60"/>
              <p:cNvSpPr>
                <a:spLocks noChangeArrowheads="1"/>
              </p:cNvSpPr>
              <p:nvPr/>
            </p:nvSpPr>
            <p:spPr bwMode="auto">
              <a:xfrm flipH="1">
                <a:off x="2208" y="3345"/>
                <a:ext cx="144" cy="2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7218" name="Line 61"/>
              <p:cNvSpPr>
                <a:spLocks noChangeShapeType="1"/>
              </p:cNvSpPr>
              <p:nvPr/>
            </p:nvSpPr>
            <p:spPr bwMode="auto">
              <a:xfrm flipH="1">
                <a:off x="2352" y="3395"/>
                <a:ext cx="0" cy="1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19" name="Rectangle 62"/>
              <p:cNvSpPr>
                <a:spLocks noChangeArrowheads="1"/>
              </p:cNvSpPr>
              <p:nvPr/>
            </p:nvSpPr>
            <p:spPr bwMode="auto">
              <a:xfrm flipH="1">
                <a:off x="2208" y="3445"/>
                <a:ext cx="48" cy="99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7191" name="Text Box 63"/>
            <p:cNvSpPr txBox="1">
              <a:spLocks noChangeArrowheads="1"/>
            </p:cNvSpPr>
            <p:nvPr/>
          </p:nvSpPr>
          <p:spPr bwMode="auto">
            <a:xfrm>
              <a:off x="624" y="144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T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92" name="Text Box 64"/>
            <p:cNvSpPr txBox="1">
              <a:spLocks noChangeArrowheads="1"/>
            </p:cNvSpPr>
            <p:nvPr/>
          </p:nvSpPr>
          <p:spPr bwMode="auto">
            <a:xfrm>
              <a:off x="1344" y="1488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i="1">
                  <a:solidFill>
                    <a:srgbClr val="000000"/>
                  </a:solidFill>
                  <a:latin typeface="Calibri" panose="020F0502020204030204" pitchFamily="34" charset="0"/>
                </a:rPr>
                <a:t>3 </a:t>
              </a:r>
              <a:r>
                <a:rPr lang="en-US" altLang="en-US" sz="2000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0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93" name="Text Box 65"/>
            <p:cNvSpPr txBox="1">
              <a:spLocks noChangeArrowheads="1"/>
            </p:cNvSpPr>
            <p:nvPr/>
          </p:nvSpPr>
          <p:spPr bwMode="auto">
            <a:xfrm>
              <a:off x="2304" y="1488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</a:rPr>
                <a:t>6 </a:t>
              </a:r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0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194" name="Group 66"/>
            <p:cNvGrpSpPr>
              <a:grpSpLocks/>
            </p:cNvGrpSpPr>
            <p:nvPr/>
          </p:nvGrpSpPr>
          <p:grpSpPr bwMode="auto">
            <a:xfrm>
              <a:off x="1104" y="1200"/>
              <a:ext cx="432" cy="252"/>
              <a:chOff x="1536" y="1728"/>
              <a:chExt cx="480" cy="336"/>
            </a:xfrm>
          </p:grpSpPr>
          <p:sp>
            <p:nvSpPr>
              <p:cNvPr id="7196" name="Rectangle 67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480" cy="33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ahoma" panose="020B0604030504040204" pitchFamily="34" charset="0"/>
                </a:endParaRPr>
              </a:p>
            </p:txBody>
          </p:sp>
          <p:grpSp>
            <p:nvGrpSpPr>
              <p:cNvPr id="7197" name="Group 68"/>
              <p:cNvGrpSpPr>
                <a:grpSpLocks/>
              </p:cNvGrpSpPr>
              <p:nvPr/>
            </p:nvGrpSpPr>
            <p:grpSpPr bwMode="auto">
              <a:xfrm>
                <a:off x="1578" y="1824"/>
                <a:ext cx="54" cy="192"/>
                <a:chOff x="2154" y="3360"/>
                <a:chExt cx="54" cy="192"/>
              </a:xfrm>
            </p:grpSpPr>
            <p:sp>
              <p:nvSpPr>
                <p:cNvPr id="7215" name="Line 69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16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98" name="Group 71"/>
              <p:cNvGrpSpPr>
                <a:grpSpLocks/>
              </p:cNvGrpSpPr>
              <p:nvPr/>
            </p:nvGrpSpPr>
            <p:grpSpPr bwMode="auto">
              <a:xfrm>
                <a:off x="1632" y="1824"/>
                <a:ext cx="54" cy="192"/>
                <a:chOff x="2154" y="3360"/>
                <a:chExt cx="54" cy="192"/>
              </a:xfrm>
            </p:grpSpPr>
            <p:sp>
              <p:nvSpPr>
                <p:cNvPr id="7213" name="Line 72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14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99" name="Group 74"/>
              <p:cNvGrpSpPr>
                <a:grpSpLocks/>
              </p:cNvGrpSpPr>
              <p:nvPr/>
            </p:nvGrpSpPr>
            <p:grpSpPr bwMode="auto">
              <a:xfrm>
                <a:off x="1709" y="1824"/>
                <a:ext cx="54" cy="192"/>
                <a:chOff x="2154" y="3360"/>
                <a:chExt cx="54" cy="192"/>
              </a:xfrm>
            </p:grpSpPr>
            <p:sp>
              <p:nvSpPr>
                <p:cNvPr id="7211" name="Line 75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12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00" name="Group 77"/>
              <p:cNvGrpSpPr>
                <a:grpSpLocks/>
              </p:cNvGrpSpPr>
              <p:nvPr/>
            </p:nvGrpSpPr>
            <p:grpSpPr bwMode="auto">
              <a:xfrm>
                <a:off x="1776" y="1824"/>
                <a:ext cx="54" cy="192"/>
                <a:chOff x="2154" y="3360"/>
                <a:chExt cx="54" cy="192"/>
              </a:xfrm>
            </p:grpSpPr>
            <p:sp>
              <p:nvSpPr>
                <p:cNvPr id="7209" name="Line 78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10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01" name="Group 80"/>
              <p:cNvGrpSpPr>
                <a:grpSpLocks/>
              </p:cNvGrpSpPr>
              <p:nvPr/>
            </p:nvGrpSpPr>
            <p:grpSpPr bwMode="auto">
              <a:xfrm>
                <a:off x="1837" y="1824"/>
                <a:ext cx="54" cy="192"/>
                <a:chOff x="2154" y="3360"/>
                <a:chExt cx="54" cy="192"/>
              </a:xfrm>
            </p:grpSpPr>
            <p:sp>
              <p:nvSpPr>
                <p:cNvPr id="7207" name="Line 81"/>
                <p:cNvSpPr>
                  <a:spLocks noChangeShapeType="1"/>
                </p:cNvSpPr>
                <p:nvPr/>
              </p:nvSpPr>
              <p:spPr bwMode="auto">
                <a:xfrm>
                  <a:off x="2209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08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154" y="3360"/>
                  <a:ext cx="54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02" name="Group 83"/>
              <p:cNvGrpSpPr>
                <a:grpSpLocks/>
              </p:cNvGrpSpPr>
              <p:nvPr/>
            </p:nvGrpSpPr>
            <p:grpSpPr bwMode="auto">
              <a:xfrm>
                <a:off x="1901" y="1812"/>
                <a:ext cx="54" cy="192"/>
                <a:chOff x="2154" y="3360"/>
                <a:chExt cx="54" cy="192"/>
              </a:xfrm>
            </p:grpSpPr>
            <p:sp>
              <p:nvSpPr>
                <p:cNvPr id="7205" name="Line 84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06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155" y="3360"/>
                  <a:ext cx="53" cy="18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203" name="Line 86"/>
              <p:cNvSpPr>
                <a:spLocks noChangeShapeType="1"/>
              </p:cNvSpPr>
              <p:nvPr/>
            </p:nvSpPr>
            <p:spPr bwMode="auto">
              <a:xfrm>
                <a:off x="1549" y="1908"/>
                <a:ext cx="34" cy="1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04" name="Line 87"/>
              <p:cNvSpPr>
                <a:spLocks noChangeShapeType="1"/>
              </p:cNvSpPr>
              <p:nvPr/>
            </p:nvSpPr>
            <p:spPr bwMode="auto">
              <a:xfrm flipV="1">
                <a:off x="1968" y="1872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195" name="Text Box 88"/>
            <p:cNvSpPr txBox="1">
              <a:spLocks noChangeArrowheads="1"/>
            </p:cNvSpPr>
            <p:nvPr/>
          </p:nvSpPr>
          <p:spPr bwMode="auto">
            <a:xfrm>
              <a:off x="1056" y="100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Calibri" panose="020F0502020204030204" pitchFamily="34" charset="0"/>
                </a:rPr>
                <a:t>4 </a:t>
              </a:r>
              <a:r>
                <a:rPr lang="en-US" altLang="en-US" sz="2400" i="1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endParaRPr lang="en-US" altLang="en-US" sz="2400" i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731226" name="Object 90"/>
          <p:cNvGraphicFramePr>
            <a:graphicFrameLocks noChangeAspect="1"/>
          </p:cNvGraphicFramePr>
          <p:nvPr/>
        </p:nvGraphicFramePr>
        <p:xfrm>
          <a:off x="609600" y="2286000"/>
          <a:ext cx="21336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6" imgW="876240" imgH="431640" progId="">
                  <p:embed/>
                </p:oleObj>
              </mc:Choice>
              <mc:Fallback>
                <p:oleObj name="Equation" r:id="rId6" imgW="876240" imgH="431640" progId="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0"/>
                        <a:ext cx="21336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1227" name="Text Box 91"/>
          <p:cNvSpPr txBox="1">
            <a:spLocks noChangeArrowheads="1"/>
          </p:cNvSpPr>
          <p:nvPr/>
        </p:nvSpPr>
        <p:spPr bwMode="auto">
          <a:xfrm>
            <a:off x="3048000" y="2514600"/>
            <a:ext cx="2057400" cy="557213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I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3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 = </a:t>
            </a:r>
            <a:r>
              <a:rPr lang="en-US">
                <a:solidFill>
                  <a:srgbClr val="000000"/>
                </a:solidFill>
                <a:latin typeface="Tahoma" pitchFamily="1" charset="0"/>
                <a:cs typeface="+mn-cs"/>
              </a:rPr>
              <a:t>1.33 A</a:t>
            </a:r>
            <a:endParaRPr lang="en-US" i="1">
              <a:solidFill>
                <a:srgbClr val="000000"/>
              </a:solidFill>
              <a:latin typeface="Tahoma" pitchFamily="1" charset="0"/>
              <a:cs typeface="+mn-cs"/>
            </a:endParaRPr>
          </a:p>
        </p:txBody>
      </p:sp>
      <p:graphicFrame>
        <p:nvGraphicFramePr>
          <p:cNvPr id="731228" name="Object 92"/>
          <p:cNvGraphicFramePr>
            <a:graphicFrameLocks noChangeAspect="1"/>
          </p:cNvGraphicFramePr>
          <p:nvPr/>
        </p:nvGraphicFramePr>
        <p:xfrm>
          <a:off x="609600" y="3352800"/>
          <a:ext cx="21637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8" imgW="888840" imgH="431640" progId="">
                  <p:embed/>
                </p:oleObj>
              </mc:Choice>
              <mc:Fallback>
                <p:oleObj name="Equation" r:id="rId8" imgW="888840" imgH="431640" progId="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2163763" cy="105092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1229" name="Text Box 93"/>
          <p:cNvSpPr txBox="1">
            <a:spLocks noChangeArrowheads="1"/>
          </p:cNvSpPr>
          <p:nvPr/>
        </p:nvSpPr>
        <p:spPr bwMode="auto">
          <a:xfrm>
            <a:off x="3048000" y="3581400"/>
            <a:ext cx="2286000" cy="557213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I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6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 = </a:t>
            </a:r>
            <a:r>
              <a:rPr lang="en-US">
                <a:solidFill>
                  <a:srgbClr val="000000"/>
                </a:solidFill>
                <a:latin typeface="Tahoma" pitchFamily="1" charset="0"/>
                <a:cs typeface="+mn-cs"/>
              </a:rPr>
              <a:t>0.667 A</a:t>
            </a:r>
            <a:endParaRPr lang="en-US" i="1">
              <a:solidFill>
                <a:srgbClr val="000000"/>
              </a:solidFill>
              <a:latin typeface="Tahoma" pitchFamily="1" charset="0"/>
              <a:cs typeface="+mn-cs"/>
            </a:endParaRPr>
          </a:p>
        </p:txBody>
      </p:sp>
      <p:sp>
        <p:nvSpPr>
          <p:cNvPr id="731231" name="Text Box 95"/>
          <p:cNvSpPr txBox="1">
            <a:spLocks noChangeArrowheads="1"/>
          </p:cNvSpPr>
          <p:nvPr/>
        </p:nvSpPr>
        <p:spPr bwMode="auto">
          <a:xfrm>
            <a:off x="5943600" y="3581400"/>
            <a:ext cx="2286000" cy="557213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I</a:t>
            </a:r>
            <a:r>
              <a:rPr lang="en-US" i="1" baseline="-25000">
                <a:solidFill>
                  <a:srgbClr val="000000"/>
                </a:solidFill>
                <a:latin typeface="Tahoma" pitchFamily="1" charset="0"/>
                <a:cs typeface="+mn-cs"/>
              </a:rPr>
              <a:t>4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 </a:t>
            </a:r>
            <a:r>
              <a:rPr lang="en-US">
                <a:solidFill>
                  <a:srgbClr val="000000"/>
                </a:solidFill>
                <a:latin typeface="Tahoma" pitchFamily="1" charset="0"/>
                <a:cs typeface="+mn-cs"/>
              </a:rPr>
              <a:t>= 2</a:t>
            </a:r>
            <a:r>
              <a:rPr lang="en-US" i="1">
                <a:solidFill>
                  <a:srgbClr val="000000"/>
                </a:solidFill>
                <a:latin typeface="Tahoma" pitchFamily="1" charset="0"/>
                <a:cs typeface="+mn-cs"/>
              </a:rPr>
              <a:t> </a:t>
            </a:r>
            <a:r>
              <a:rPr lang="en-US">
                <a:solidFill>
                  <a:srgbClr val="000000"/>
                </a:solidFill>
                <a:latin typeface="Tahoma" pitchFamily="1" charset="0"/>
                <a:cs typeface="+mn-cs"/>
              </a:rPr>
              <a:t>A</a:t>
            </a:r>
            <a:endParaRPr lang="en-US" i="1">
              <a:solidFill>
                <a:srgbClr val="000000"/>
              </a:solidFill>
              <a:latin typeface="Tahoma" pitchFamily="1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1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8" grpId="0" autoUpdateAnimBg="0"/>
      <p:bldP spid="731139" grpId="0" animBg="1" autoUpdateAnimBg="0"/>
      <p:bldP spid="731142" grpId="0" animBg="1" autoUpdateAnimBg="0"/>
      <p:bldP spid="731227" grpId="0" animBg="1" autoUpdateAnimBg="0"/>
      <p:bldP spid="731229" grpId="0" animBg="1" autoUpdateAnimBg="0"/>
      <p:bldP spid="73123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" y="9906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Arial Narrow" panose="020B0606020202030204" pitchFamily="34" charset="0"/>
              </a:rPr>
              <a:t>A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constant current </a:t>
            </a:r>
            <a:r>
              <a:rPr lang="en-US" altLang="en-US" sz="2400" dirty="0">
                <a:latin typeface="Arial Narrow" panose="020B0606020202030204" pitchFamily="34" charset="0"/>
              </a:rPr>
              <a:t>can be maintained in a closed circuit through the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use of a source of </a:t>
            </a:r>
            <a:r>
              <a:rPr lang="en-US" altLang="en-US" sz="24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emf</a:t>
            </a: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2400" i="1" dirty="0">
                <a:latin typeface="Arial Narrow" panose="020B0606020202030204" pitchFamily="34" charset="0"/>
              </a:rPr>
              <a:t>(such as a battery or generator)  </a:t>
            </a:r>
            <a:r>
              <a:rPr lang="en-US" altLang="en-US" sz="2400" dirty="0">
                <a:latin typeface="Arial Narrow" panose="020B0606020202030204" pitchFamily="34" charset="0"/>
              </a:rPr>
              <a:t>that produces an electric field and thus may cause charges to move around a circuit.</a:t>
            </a:r>
          </a:p>
          <a:p>
            <a:pPr algn="just" eaLnBrk="1" hangingPunct="1"/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362200"/>
            <a:ext cx="7924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Arial Narrow" panose="020B0606020202030204" pitchFamily="34" charset="0"/>
              </a:rPr>
              <a:t>One can think of a source of </a:t>
            </a:r>
            <a:r>
              <a:rPr lang="en-US" altLang="en-US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emf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</a:rPr>
              <a:t>as a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“charge pump</a:t>
            </a:r>
            <a:r>
              <a:rPr lang="en-US" altLang="en-US" sz="2400" dirty="0">
                <a:latin typeface="Arial Narrow" panose="020B0606020202030204" pitchFamily="34" charset="0"/>
              </a:rPr>
              <a:t>.” When an electric potential difference exists between two points, the source moves charges “uphill” from the lower potential to the higher. </a:t>
            </a:r>
          </a:p>
          <a:p>
            <a:pPr algn="just" eaLnBrk="1" hangingPunct="1"/>
            <a:r>
              <a:rPr lang="en-US" altLang="en-US" sz="2400" dirty="0">
                <a:latin typeface="Arial Narrow" panose="020B0606020202030204" pitchFamily="34" charset="0"/>
              </a:rPr>
              <a:t>The </a:t>
            </a:r>
            <a:r>
              <a:rPr lang="en-US" altLang="en-US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emf</a:t>
            </a:r>
            <a:r>
              <a:rPr lang="en-US" altLang="en-US" sz="2400" dirty="0">
                <a:latin typeface="Arial Narrow" panose="020B0606020202030204" pitchFamily="34" charset="0"/>
              </a:rPr>
              <a:t>  describes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the work done per unit charge</a:t>
            </a:r>
            <a:r>
              <a:rPr lang="en-US" altLang="en-US" sz="2400" dirty="0">
                <a:latin typeface="Arial Narrow" panose="020B0606020202030204" pitchFamily="34" charset="0"/>
              </a:rPr>
              <a:t>, and hence the SI unit of </a:t>
            </a:r>
            <a:r>
              <a:rPr lang="en-US" altLang="en-US" sz="2400" dirty="0" err="1">
                <a:latin typeface="Arial Narrow" panose="020B0606020202030204" pitchFamily="34" charset="0"/>
              </a:rPr>
              <a:t>emf</a:t>
            </a:r>
            <a:r>
              <a:rPr lang="en-US" altLang="en-US" sz="2400" dirty="0">
                <a:latin typeface="Arial Narrow" panose="020B0606020202030204" pitchFamily="34" charset="0"/>
              </a:rPr>
              <a:t> is the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volt.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3400" y="304800"/>
            <a:ext cx="452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28.1   Electromotive Force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57200" y="419100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 Narrow" panose="020B0606020202030204" pitchFamily="34" charset="0"/>
              </a:rPr>
              <a:t>The emf of a battery </a:t>
            </a:r>
            <a:r>
              <a:rPr lang="en-US" altLang="en-US" sz="3600">
                <a:solidFill>
                  <a:srgbClr val="7030A0"/>
                </a:solidFill>
                <a:latin typeface="Cambria Math" panose="02040503050406030204" pitchFamily="18" charset="0"/>
              </a:rPr>
              <a:t>𝜺</a:t>
            </a:r>
            <a:r>
              <a:rPr lang="en-US" altLang="en-US" sz="2400">
                <a:latin typeface="Arial Narrow" panose="020B0606020202030204" pitchFamily="34" charset="0"/>
              </a:rPr>
              <a:t>   is the maximum possible voltage that the battery can provide between its  terminals</a:t>
            </a:r>
            <a:r>
              <a:rPr lang="en-US" altLang="en-US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4" descr="28-01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583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28-01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57200"/>
            <a:ext cx="33210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28-01"/>
          <p:cNvPicPr>
            <a:picLocks noChangeAspect="1" noChangeArrowheads="1"/>
          </p:cNvPicPr>
          <p:nvPr/>
        </p:nvPicPr>
        <p:blipFill>
          <a:blip r:embed="rId5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36210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1000" y="914400"/>
            <a:ext cx="52578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/>
              <a:t>(a) Find the equivalent resistance between points </a:t>
            </a:r>
            <a:r>
              <a:rPr lang="en-US" altLang="en-US" b="1" i="1"/>
              <a:t>a and c.</a:t>
            </a:r>
            <a:endParaRPr lang="ar-SA" altLang="en-US" b="1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57200" y="1905000"/>
            <a:ext cx="50292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/>
              <a:t>(b) What is the current in each resistor if a potential difference of 42V is maintained between</a:t>
            </a:r>
            <a:r>
              <a:rPr lang="en-US" altLang="en-US" b="1" i="1"/>
              <a:t> a and c ?</a:t>
            </a:r>
            <a:endParaRPr lang="ar-SA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769938"/>
            <a:ext cx="85344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/>
              <a:t>Three resistors are connected in parallel as shown in Figure 28.7. A potential difference of 18 V is maintained between points </a:t>
            </a:r>
            <a:r>
              <a:rPr lang="en-US" altLang="en-US" b="1" i="1"/>
              <a:t>a and b.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i="1"/>
              <a:t> (a) Find the current in each resistor.</a:t>
            </a:r>
            <a:endParaRPr lang="ar-SA" altLang="en-US" b="1"/>
          </a:p>
        </p:txBody>
      </p:sp>
      <p:pic>
        <p:nvPicPr>
          <p:cNvPr id="24580" name="Picture 4" descr="28-01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3145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28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47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28-01"/>
          <p:cNvPicPr>
            <a:picLocks noChangeAspect="1" noChangeArrowheads="1"/>
          </p:cNvPicPr>
          <p:nvPr/>
        </p:nvPicPr>
        <p:blipFill>
          <a:blip r:embed="rId5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117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28-01"/>
          <p:cNvPicPr>
            <a:picLocks noChangeAspect="1" noChangeArrowheads="1"/>
          </p:cNvPicPr>
          <p:nvPr/>
        </p:nvPicPr>
        <p:blipFill>
          <a:blip r:embed="rId6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33178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4038600"/>
            <a:ext cx="8458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/>
              <a:t>(b) Calculate the power delivered to each resistor and the total power delivered to the combination of resistors.</a:t>
            </a:r>
            <a:endParaRPr lang="ar-SA" alt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D5760E-0BD9-4DCD-A8C5-5764664C1BD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3" name="Picture 5" descr="28-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52847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33400" y="3048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(c) Calculate the equivalent resistance of the circuit.</a:t>
            </a:r>
            <a:endParaRPr lang="ar-SA" altLang="en-US" b="1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57200" y="3581400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/>
              <a:t>Exercise :Use R</a:t>
            </a:r>
            <a:r>
              <a:rPr lang="en-US" altLang="en-US" b="1" i="1" baseline="-25000"/>
              <a:t>eq</a:t>
            </a:r>
            <a:r>
              <a:rPr lang="en-US" altLang="en-US" b="1" i="1"/>
              <a:t> to calculate the total power delivered by </a:t>
            </a:r>
            <a:r>
              <a:rPr lang="en-US" altLang="en-US" b="1"/>
              <a:t>the battery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 i="1"/>
              <a:t>Answer :200 W.</a:t>
            </a:r>
            <a:endParaRPr lang="ar-S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467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 Narrow" panose="020B0606020202030204" pitchFamily="34" charset="0"/>
              </a:rPr>
              <a:t>If three equal resistors are in parallel, the total resistance is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 Narrow" panose="020B0606020202030204" pitchFamily="34" charset="0"/>
              </a:rPr>
              <a:t>	a. one third the value of one resistor </a:t>
            </a:r>
            <a:endParaRPr lang="en-US" altLang="en-US" sz="2400" baseline="300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 Narrow" panose="020B0606020202030204" pitchFamily="34" charset="0"/>
              </a:rPr>
              <a:t>	b. the same as one resistor</a:t>
            </a:r>
            <a:endParaRPr lang="en-US" altLang="en-US" sz="2400" baseline="300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 Narrow" panose="020B0606020202030204" pitchFamily="34" charset="0"/>
              </a:rPr>
              <a:t>	c. three times the value of one resistor </a:t>
            </a:r>
            <a:endParaRPr lang="en-US" altLang="en-US" sz="2400" baseline="300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 Narrow" panose="020B0606020202030204" pitchFamily="34" charset="0"/>
              </a:rPr>
              <a:t>	d. there is not enough information to say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14400" y="2133600"/>
            <a:ext cx="6096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1" name="Picture 5" descr="28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33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28600" y="1219200"/>
            <a:ext cx="8534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/>
              <a:t>- we can analyze simple circuits using the expression </a:t>
            </a:r>
            <a:r>
              <a:rPr lang="en-US" altLang="en-US" b="1" i="1"/>
              <a:t>V  IR and the rules for series and parallel combinations of resistors. </a:t>
            </a:r>
            <a:r>
              <a:rPr lang="en-US" altLang="en-US" b="1"/>
              <a:t>Very often, however, it is not possible to reduce a circuit to a single loop. </a:t>
            </a:r>
            <a:endParaRPr lang="ar-SA" altLang="en-US" b="1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04800" y="2743200"/>
            <a:ext cx="8458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/>
              <a:t>- The procedure for analyzing more complex circuits is greatly simplified if we use two principles called </a:t>
            </a:r>
            <a:r>
              <a:rPr lang="en-US" altLang="en-US" b="1">
                <a:solidFill>
                  <a:srgbClr val="FF0000"/>
                </a:solidFill>
              </a:rPr>
              <a:t>Kirchhoff’s rules:</a:t>
            </a:r>
            <a:endParaRPr lang="ar-SA" altLang="en-US" b="1">
              <a:solidFill>
                <a:srgbClr val="FF0000"/>
              </a:solidFill>
            </a:endParaRPr>
          </a:p>
        </p:txBody>
      </p:sp>
      <p:pic>
        <p:nvPicPr>
          <p:cNvPr id="27654" name="Picture 6" descr="28-01"/>
          <p:cNvPicPr>
            <a:picLocks noChangeAspect="1" noChangeArrowheads="1"/>
          </p:cNvPicPr>
          <p:nvPr/>
        </p:nvPicPr>
        <p:blipFill>
          <a:blip r:embed="rId4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889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28-01"/>
          <p:cNvPicPr>
            <a:picLocks noChangeAspect="1" noChangeArrowheads="1"/>
          </p:cNvPicPr>
          <p:nvPr/>
        </p:nvPicPr>
        <p:blipFill>
          <a:blip r:embed="rId5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924425"/>
            <a:ext cx="7804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5" name="Text Box 4" descr="23-01"/>
          <p:cNvSpPr txBox="1">
            <a:spLocks noChangeArrowheads="1"/>
          </p:cNvSpPr>
          <p:nvPr/>
        </p:nvSpPr>
        <p:spPr bwMode="auto">
          <a:xfrm>
            <a:off x="7554913" y="6477000"/>
            <a:ext cx="1501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 b="1"/>
              <a:t>Fig 28-14, p.870</a:t>
            </a:r>
          </a:p>
        </p:txBody>
      </p:sp>
      <p:sp>
        <p:nvSpPr>
          <p:cNvPr id="28676" name="Rectangle 3" descr="28-14a"/>
          <p:cNvSpPr>
            <a:spLocks noGrp="1" noChangeAspect="1" noChangeArrowheads="1"/>
          </p:cNvSpPr>
          <p:nvPr isPhoto="1"/>
        </p:nvSpPr>
        <p:spPr bwMode="auto">
          <a:xfrm>
            <a:off x="838200" y="2057400"/>
            <a:ext cx="3657600" cy="2659063"/>
          </a:xfrm>
          <a:prstGeom prst="rect">
            <a:avLst/>
          </a:prstGeom>
          <a:blipFill dpi="0" rotWithShape="1">
            <a:blip r:embed="rId3">
              <a:lum bright="-6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8677" name="Rectangle 3" descr="28-14b"/>
          <p:cNvSpPr>
            <a:spLocks noGrp="1" noChangeAspect="1" noChangeArrowheads="1"/>
          </p:cNvSpPr>
          <p:nvPr isPhoto="1"/>
        </p:nvSpPr>
        <p:spPr bwMode="auto">
          <a:xfrm>
            <a:off x="4495800" y="1524000"/>
            <a:ext cx="3997325" cy="3200400"/>
          </a:xfrm>
          <a:prstGeom prst="rect">
            <a:avLst/>
          </a:prstGeom>
          <a:blipFill dpi="0" rotWithShape="1">
            <a:blip r:embed="rId4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28678" name="Picture 6" descr="28-01"/>
          <p:cNvPicPr>
            <a:picLocks noChangeAspect="1" noChangeArrowheads="1"/>
          </p:cNvPicPr>
          <p:nvPr/>
        </p:nvPicPr>
        <p:blipFill>
          <a:blip r:embed="rId5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077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28-01"/>
          <p:cNvPicPr>
            <a:picLocks noChangeAspect="1" noChangeArrowheads="1"/>
          </p:cNvPicPr>
          <p:nvPr/>
        </p:nvPicPr>
        <p:blipFill>
          <a:blip r:embed="rId6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20304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04800" y="4648200"/>
            <a:ext cx="8534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/>
              <a:t>the charge passes through some circuit elements must equal the sum of the</a:t>
            </a:r>
          </a:p>
          <a:p>
            <a:pPr algn="just" eaLnBrk="1" hangingPunct="1"/>
            <a:r>
              <a:rPr lang="en-US" altLang="en-US" dirty="0"/>
              <a:t>decreases in energy as it passes through other elements. The potential energy</a:t>
            </a:r>
          </a:p>
          <a:p>
            <a:pPr algn="just" eaLnBrk="1" hangingPunct="1"/>
            <a:r>
              <a:rPr lang="en-US" altLang="en-US" dirty="0"/>
              <a:t>decreases whenever the charge moves through a potential drop </a:t>
            </a:r>
            <a:r>
              <a:rPr lang="en-US" altLang="en-US" i="1" dirty="0"/>
              <a:t>IR </a:t>
            </a:r>
            <a:r>
              <a:rPr lang="en-US" altLang="en-US" dirty="0"/>
              <a:t>across a </a:t>
            </a:r>
            <a:r>
              <a:rPr lang="en-US" altLang="en-US" dirty="0" err="1"/>
              <a:t>resis</a:t>
            </a:r>
            <a:r>
              <a:rPr lang="en-US" altLang="en-US" dirty="0"/>
              <a:t>-tor or whenever it moves in the reverse direction through a source of </a:t>
            </a:r>
            <a:r>
              <a:rPr lang="en-US" altLang="en-US" dirty="0" err="1"/>
              <a:t>emf</a:t>
            </a:r>
            <a:r>
              <a:rPr lang="en-US" altLang="en-US" dirty="0"/>
              <a:t>. The</a:t>
            </a:r>
          </a:p>
          <a:p>
            <a:pPr algn="just" eaLnBrk="1" hangingPunct="1"/>
            <a:r>
              <a:rPr lang="en-US" altLang="en-US" dirty="0"/>
              <a:t>potential energy increases whenever the charge passes through a battery from the</a:t>
            </a:r>
          </a:p>
          <a:p>
            <a:pPr algn="just" eaLnBrk="1" hangingPunct="1"/>
            <a:r>
              <a:rPr lang="en-US" altLang="en-US" dirty="0"/>
              <a:t>negative terminal to the positive terminal.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33400" y="163513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Kirchhoff’s first rule is a statement of conservation of electric charge.</a:t>
            </a:r>
            <a:endParaRPr lang="ar-SA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8600" y="3048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Kirchhoff’s second rule follows from the law of conservation of energy.</a:t>
            </a:r>
            <a:endParaRPr lang="ar-SA" altLang="en-US" b="1">
              <a:solidFill>
                <a:srgbClr val="FF0000"/>
              </a:solidFill>
            </a:endParaRPr>
          </a:p>
        </p:txBody>
      </p:sp>
      <p:pic>
        <p:nvPicPr>
          <p:cNvPr id="29699" name="Picture 7" descr="28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804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09600" y="2895600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Let us imagine moving a charge around the loop. When the charge returns to the starting point, the charge–circuit system must have the same energy as when the charge started from it.</a:t>
            </a:r>
            <a:endParaRPr lang="ar-SA" altLang="en-US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685800" y="39624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sum of the increases in energy in some circuit elements must equal the sum of the decreases in energy in other elements.</a:t>
            </a:r>
            <a:endParaRPr lang="ar-SA" altLang="en-US"/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685800" y="4724400"/>
            <a:ext cx="7924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potential energy decreases whenever the charge moves through a potential drop </a:t>
            </a:r>
            <a:r>
              <a:rPr lang="en-US" altLang="en-US" i="1"/>
              <a:t>IR </a:t>
            </a:r>
            <a:r>
              <a:rPr lang="en-US" altLang="en-US"/>
              <a:t>across a resistor or whenever it moves in the reverse direction through a source of emf. The potential energy increases when-ever the charge passes through a battery from the negative terminal to the positive terminal.</a:t>
            </a:r>
            <a:endParaRPr lang="ar-S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5867400" cy="2554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Traveling around the loop from a to 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 a, the resistor is transversed in the direction of the current, the potential across the resistor is –IR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 b, the resistor is transversed in the direction opposite of the current, the potential across the resistor is +IR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791200" y="914400"/>
          <a:ext cx="31242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Photo Editor Photo" r:id="rId3" imgW="4009524" imgH="3381847" progId="MSPhotoEd.3">
                  <p:embed/>
                </p:oleObj>
              </mc:Choice>
              <mc:Fallback>
                <p:oleObj name="Photo Editor Photo" r:id="rId3" imgW="4009524" imgH="338184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914400"/>
                        <a:ext cx="3124200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3505200"/>
            <a:ext cx="640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>
                <a:latin typeface="+mn-lt"/>
                <a:cs typeface="+mn-cs"/>
              </a:rPr>
              <a:t>In c, the source of emf is transversed in the direction of the emf (from – to +), the change in the electric potential is +ε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>
                <a:latin typeface="+mn-lt"/>
                <a:cs typeface="+mn-cs"/>
              </a:rPr>
              <a:t>In d, the source of emf is transversed in the direction opposite of the emf (from + to -), the change in the electric potential is -ε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400800" y="3352800"/>
          <a:ext cx="2514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Photo Editor Photo" r:id="rId5" imgW="4161905" imgH="3476190" progId="MSPhotoEd.3">
                  <p:embed/>
                </p:oleObj>
              </mc:Choice>
              <mc:Fallback>
                <p:oleObj name="Photo Editor Photo" r:id="rId5" imgW="4161905" imgH="347619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5146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 descr="28-16"/>
          <p:cNvSpPr>
            <a:spLocks noGrp="1" noChangeAspect="1" noChangeArrowheads="1"/>
          </p:cNvSpPr>
          <p:nvPr isPhoto="1"/>
        </p:nvSpPr>
        <p:spPr bwMode="auto">
          <a:xfrm>
            <a:off x="230188" y="1295400"/>
            <a:ext cx="2436812" cy="2590800"/>
          </a:xfrm>
          <a:prstGeom prst="rect">
            <a:avLst/>
          </a:prstGeom>
          <a:blipFill dpi="0" rotWithShape="1">
            <a:blip r:embed="rId3">
              <a:lum bright="-3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30724" name="Picture 5" descr="28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914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762000"/>
            <a:ext cx="8686800" cy="369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(a) Find the current in the circuit. (Neglect the internal resistances of the batteries.)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1371600"/>
            <a:ext cx="6248400" cy="217011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Traversing the circuit in the clockwise direction, starting at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a, we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 that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→b represents a potential change of  +</a:t>
            </a:r>
            <a:r>
              <a:rPr lang="el-G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</a:t>
            </a:r>
            <a:r>
              <a:rPr lang="en-US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 → c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represents a potential change of  -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IR</a:t>
            </a:r>
            <a:r>
              <a:rPr lang="en-US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 → d represents a potential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change of -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and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 → a represents a potential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change of -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IR</a:t>
            </a:r>
            <a:r>
              <a:rPr lang="en-US" i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 Applying Kirchhoff’s loop rule gives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27" name="Picture 6" descr="28-01"/>
          <p:cNvPicPr>
            <a:picLocks noChangeAspect="1" noChangeArrowheads="1"/>
          </p:cNvPicPr>
          <p:nvPr/>
        </p:nvPicPr>
        <p:blipFill>
          <a:blip r:embed="rId5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5910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8610600" cy="9144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(b) What power is delivered to each resistor? What power is delivered by the 12-V battery?</a:t>
            </a:r>
          </a:p>
        </p:txBody>
      </p:sp>
      <p:pic>
        <p:nvPicPr>
          <p:cNvPr id="31747" name="Picture 2" descr="28-01"/>
          <p:cNvPicPr>
            <a:picLocks noChangeAspect="1" noChangeArrowheads="1"/>
          </p:cNvPicPr>
          <p:nvPr/>
        </p:nvPicPr>
        <p:blipFill>
          <a:blip r:embed="rId2">
            <a:lum brigh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9294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3400" y="3657600"/>
            <a:ext cx="8001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/>
              <a:t>The 12-V battery delivers power I</a:t>
            </a:r>
            <a:r>
              <a:rPr lang="el-GR" altLang="en-US" b="1"/>
              <a:t>ε</a:t>
            </a:r>
            <a:r>
              <a:rPr lang="en-US" altLang="en-US" b="1" baseline="-25000"/>
              <a:t>2</a:t>
            </a:r>
            <a:r>
              <a:rPr lang="en-US" altLang="en-US" b="1"/>
              <a:t>. Half of this power is delivered to the two resistors, as we just calculated. The other half is delivered to the 6-V battery, which is being charged by the 12-V battery.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90600" y="4724400"/>
            <a:ext cx="4419600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7030A0"/>
                </a:solidFill>
              </a:rPr>
              <a:t>A circuit consisting of a resistor connected to the terminals of a battery.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122" name="Rectangle 3" descr="28-01"/>
          <p:cNvSpPr>
            <a:spLocks noGrp="1" noChangeAspect="1" noChangeArrowheads="1"/>
          </p:cNvSpPr>
          <p:nvPr isPhoto="1"/>
        </p:nvSpPr>
        <p:spPr bwMode="auto">
          <a:xfrm>
            <a:off x="5715000" y="4117975"/>
            <a:ext cx="2895600" cy="2206625"/>
          </a:xfrm>
          <a:prstGeom prst="rect">
            <a:avLst/>
          </a:prstGeom>
          <a:blipFill dpi="0" rotWithShape="1">
            <a:blip r:embed="rId2">
              <a:lum bright="-50000" contrast="58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838200"/>
            <a:ext cx="845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Calibri" panose="020F0502020204030204" pitchFamily="34" charset="0"/>
              </a:rPr>
              <a:t>The positive terminal of the battery is at a higher potential than the negative terminal.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If we neglect the internal resistance of the battery</a:t>
            </a:r>
            <a:r>
              <a:rPr lang="en-US" altLang="en-US" sz="2800">
                <a:latin typeface="Calibri" panose="020F0502020204030204" pitchFamily="34" charset="0"/>
              </a:rPr>
              <a:t>, the potential difference across it (called the terminal voltage) equals its emf.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2413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Calibri" panose="020F0502020204030204" pitchFamily="34" charset="0"/>
              </a:rPr>
              <a:t>assume that the connecting wires have no resistance.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2667000"/>
            <a:ext cx="891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Calibri" panose="020F0502020204030204" pitchFamily="34" charset="0"/>
              </a:rPr>
              <a:t> However, because a real battery always has some 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internal resistance </a:t>
            </a:r>
            <a:r>
              <a:rPr lang="en-US" altLang="en-US" sz="2800" i="1">
                <a:solidFill>
                  <a:srgbClr val="FF0000"/>
                </a:solidFill>
                <a:latin typeface="Calibri" panose="020F0502020204030204" pitchFamily="34" charset="0"/>
              </a:rPr>
              <a:t>r, the terminal voltage is not equal to the emf  for a battery in a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circuit in which there is a current.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2" grpId="0" animBg="1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1" name="Rectangle 3" descr="28-17"/>
          <p:cNvSpPr>
            <a:spLocks noGrp="1" noChangeAspect="1" noChangeArrowheads="1"/>
          </p:cNvSpPr>
          <p:nvPr isPhoto="1"/>
        </p:nvSpPr>
        <p:spPr bwMode="auto">
          <a:xfrm>
            <a:off x="228600" y="914400"/>
            <a:ext cx="2598738" cy="3276600"/>
          </a:xfrm>
          <a:prstGeom prst="rect">
            <a:avLst/>
          </a:prstGeom>
          <a:blipFill dpi="0" rotWithShape="1">
            <a:blip r:embed="rId3">
              <a:lum bright="-46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32772" name="Picture 5" descr="28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4305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286000" y="457200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Find the currents </a:t>
            </a:r>
            <a:r>
              <a:rPr lang="en-US" altLang="en-US" b="1" i="1">
                <a:solidFill>
                  <a:srgbClr val="FF0000"/>
                </a:solidFill>
              </a:rPr>
              <a:t>I</a:t>
            </a:r>
            <a:r>
              <a:rPr lang="en-US" altLang="en-US" b="1" i="1" baseline="-25000">
                <a:solidFill>
                  <a:srgbClr val="FF0000"/>
                </a:solidFill>
              </a:rPr>
              <a:t>1 </a:t>
            </a:r>
            <a:r>
              <a:rPr lang="en-US" altLang="en-US" b="1" i="1">
                <a:solidFill>
                  <a:srgbClr val="FF0000"/>
                </a:solidFill>
              </a:rPr>
              <a:t>, I</a:t>
            </a:r>
            <a:r>
              <a:rPr lang="en-US" altLang="en-US" b="1" i="1" baseline="-25000">
                <a:solidFill>
                  <a:srgbClr val="FF0000"/>
                </a:solidFill>
              </a:rPr>
              <a:t>2</a:t>
            </a:r>
            <a:r>
              <a:rPr lang="en-US" altLang="en-US" b="1" i="1">
                <a:solidFill>
                  <a:srgbClr val="FF0000"/>
                </a:solidFill>
              </a:rPr>
              <a:t> , and I</a:t>
            </a:r>
            <a:r>
              <a:rPr lang="en-US" altLang="en-US" b="1" i="1" baseline="-25000">
                <a:solidFill>
                  <a:srgbClr val="FF0000"/>
                </a:solidFill>
              </a:rPr>
              <a:t>3</a:t>
            </a:r>
            <a:r>
              <a:rPr lang="en-US" altLang="en-US" b="1" i="1">
                <a:solidFill>
                  <a:srgbClr val="FF0000"/>
                </a:solidFill>
              </a:rPr>
              <a:t> in the circuit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2743200" y="990600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We arbitrarily choose the directions of the currents as labeled in Figure</a:t>
            </a:r>
          </a:p>
        </p:txBody>
      </p:sp>
      <p:pic>
        <p:nvPicPr>
          <p:cNvPr id="32775" name="Picture 6" descr="28-01"/>
          <p:cNvPicPr>
            <a:picLocks noChangeAspect="1" noChangeArrowheads="1"/>
          </p:cNvPicPr>
          <p:nvPr/>
        </p:nvPicPr>
        <p:blipFill>
          <a:blip r:embed="rId5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1790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28-01"/>
          <p:cNvPicPr>
            <a:picLocks noChangeAspect="1" noChangeArrowheads="1"/>
          </p:cNvPicPr>
          <p:nvPr/>
        </p:nvPicPr>
        <p:blipFill>
          <a:blip r:embed="rId6">
            <a:lum bright="-5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048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3048000" y="2514600"/>
            <a:ext cx="594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Substituting Equation (1) into Equation (2) gives</a:t>
            </a:r>
          </a:p>
        </p:txBody>
      </p:sp>
      <p:pic>
        <p:nvPicPr>
          <p:cNvPr id="32778" name="Picture 8" descr="28-01"/>
          <p:cNvPicPr>
            <a:picLocks noChangeAspect="1" noChangeArrowheads="1"/>
          </p:cNvPicPr>
          <p:nvPr/>
        </p:nvPicPr>
        <p:blipFill>
          <a:blip r:embed="rId7">
            <a:lum brigh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3124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2743200" y="3505200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Dividing each term in Equation (3) by 2 and rearranging gives</a:t>
            </a:r>
          </a:p>
        </p:txBody>
      </p:sp>
      <p:pic>
        <p:nvPicPr>
          <p:cNvPr id="32780" name="Picture 9" descr="28-01"/>
          <p:cNvPicPr>
            <a:picLocks noChangeAspect="1" noChangeArrowheads="1"/>
          </p:cNvPicPr>
          <p:nvPr/>
        </p:nvPicPr>
        <p:blipFill>
          <a:blip r:embed="rId8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292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2133600" y="4267200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Subtracting Equation (5) from Equation (4) eliminates </a:t>
            </a:r>
            <a:r>
              <a:rPr lang="en-US" altLang="en-US" sz="1400" i="1"/>
              <a:t>I </a:t>
            </a:r>
            <a:r>
              <a:rPr lang="en-US" altLang="en-US" sz="1400" i="1" baseline="-25000"/>
              <a:t>2</a:t>
            </a:r>
            <a:r>
              <a:rPr lang="en-US" altLang="en-US" sz="1400" i="1"/>
              <a:t> , </a:t>
            </a:r>
            <a:r>
              <a:rPr lang="en-US" altLang="en-US" sz="1400"/>
              <a:t>giving</a:t>
            </a:r>
          </a:p>
        </p:txBody>
      </p:sp>
      <p:pic>
        <p:nvPicPr>
          <p:cNvPr id="32782" name="Picture 10" descr="28-01"/>
          <p:cNvPicPr>
            <a:picLocks noChangeAspect="1" noChangeArrowheads="1"/>
          </p:cNvPicPr>
          <p:nvPr/>
        </p:nvPicPr>
        <p:blipFill>
          <a:blip r:embed="rId9">
            <a:lum brigh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67200"/>
            <a:ext cx="1333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1" descr="28-01"/>
          <p:cNvPicPr>
            <a:picLocks noChangeAspect="1" noChangeArrowheads="1"/>
          </p:cNvPicPr>
          <p:nvPr/>
        </p:nvPicPr>
        <p:blipFill>
          <a:blip r:embed="rId10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4533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2" descr="28-01"/>
          <p:cNvPicPr>
            <a:picLocks noChangeAspect="1" noChangeArrowheads="1"/>
          </p:cNvPicPr>
          <p:nvPr/>
        </p:nvPicPr>
        <p:blipFill>
          <a:blip r:embed="rId11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43600"/>
            <a:ext cx="3360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10200" y="5189538"/>
            <a:ext cx="3505200" cy="16684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b="1" dirty="0">
                <a:solidFill>
                  <a:schemeClr val="bg1"/>
                </a:solidFill>
              </a:rPr>
              <a:t>The fact that </a:t>
            </a:r>
            <a:r>
              <a:rPr lang="en-US" sz="1400" b="1" i="1" dirty="0">
                <a:solidFill>
                  <a:schemeClr val="bg1"/>
                </a:solidFill>
              </a:rPr>
              <a:t>I </a:t>
            </a:r>
            <a:r>
              <a:rPr lang="en-US" sz="1400" b="1" i="1" baseline="-25000" dirty="0">
                <a:solidFill>
                  <a:schemeClr val="bg1"/>
                </a:solidFill>
              </a:rPr>
              <a:t>2 </a:t>
            </a:r>
            <a:r>
              <a:rPr lang="en-US" sz="1400" b="1" i="1" dirty="0">
                <a:solidFill>
                  <a:schemeClr val="bg1"/>
                </a:solidFill>
              </a:rPr>
              <a:t>and I </a:t>
            </a:r>
            <a:r>
              <a:rPr lang="en-US" sz="1400" b="1" i="1" baseline="-25000" dirty="0">
                <a:solidFill>
                  <a:schemeClr val="bg1"/>
                </a:solidFill>
              </a:rPr>
              <a:t>3</a:t>
            </a:r>
            <a:r>
              <a:rPr lang="en-US" sz="1400" b="1" i="1" dirty="0">
                <a:solidFill>
                  <a:schemeClr val="bg1"/>
                </a:solidFill>
              </a:rPr>
              <a:t> are both negative indicates only that  </a:t>
            </a:r>
            <a:r>
              <a:rPr lang="en-US" sz="1400" b="1" dirty="0">
                <a:solidFill>
                  <a:schemeClr val="bg1"/>
                </a:solidFill>
              </a:rPr>
              <a:t>the currents are opposite the direction we chose for them. However, the numerical values are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04800" y="457200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/>
              <a:t>Exercise Find the potential  difference between points b </a:t>
            </a:r>
            <a:r>
              <a:rPr lang="en-US" altLang="en-US"/>
              <a:t>and </a:t>
            </a:r>
            <a:r>
              <a:rPr lang="en-US" altLang="en-US" i="1"/>
              <a:t>c .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b="1" i="1"/>
              <a:t>Answer 2 V.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0" y="76200"/>
            <a:ext cx="72390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3810000" y="1524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2147483647 h 192"/>
              <a:gd name="T8" fmla="*/ 2147483647 w 768"/>
              <a:gd name="T9" fmla="*/ 0 h 192"/>
              <a:gd name="T10" fmla="*/ 2147483647 w 768"/>
              <a:gd name="T11" fmla="*/ 2147483647 h 192"/>
              <a:gd name="T12" fmla="*/ 2147483647 w 768"/>
              <a:gd name="T13" fmla="*/ 0 h 192"/>
              <a:gd name="T14" fmla="*/ 2147483647 w 768"/>
              <a:gd name="T15" fmla="*/ 2147483647 h 192"/>
              <a:gd name="T16" fmla="*/ 2147483647 w 768"/>
              <a:gd name="T17" fmla="*/ 2147483647 h 192"/>
              <a:gd name="T18" fmla="*/ 2147483647 w 76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92"/>
              <a:gd name="T32" fmla="*/ 768 w 76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92">
                <a:moveTo>
                  <a:pt x="0" y="96"/>
                </a:moveTo>
                <a:lnTo>
                  <a:pt x="96" y="96"/>
                </a:lnTo>
                <a:lnTo>
                  <a:pt x="144" y="0"/>
                </a:lnTo>
                <a:lnTo>
                  <a:pt x="240" y="192"/>
                </a:lnTo>
                <a:lnTo>
                  <a:pt x="336" y="0"/>
                </a:lnTo>
                <a:lnTo>
                  <a:pt x="432" y="192"/>
                </a:lnTo>
                <a:lnTo>
                  <a:pt x="528" y="0"/>
                </a:lnTo>
                <a:lnTo>
                  <a:pt x="624" y="192"/>
                </a:lnTo>
                <a:lnTo>
                  <a:pt x="672" y="96"/>
                </a:lnTo>
                <a:lnTo>
                  <a:pt x="768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4800600" y="14478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2147483647 h 192"/>
              <a:gd name="T8" fmla="*/ 2147483647 w 768"/>
              <a:gd name="T9" fmla="*/ 0 h 192"/>
              <a:gd name="T10" fmla="*/ 2147483647 w 768"/>
              <a:gd name="T11" fmla="*/ 2147483647 h 192"/>
              <a:gd name="T12" fmla="*/ 2147483647 w 768"/>
              <a:gd name="T13" fmla="*/ 0 h 192"/>
              <a:gd name="T14" fmla="*/ 2147483647 w 768"/>
              <a:gd name="T15" fmla="*/ 2147483647 h 192"/>
              <a:gd name="T16" fmla="*/ 2147483647 w 768"/>
              <a:gd name="T17" fmla="*/ 2147483647 h 192"/>
              <a:gd name="T18" fmla="*/ 2147483647 w 76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92"/>
              <a:gd name="T32" fmla="*/ 768 w 76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92">
                <a:moveTo>
                  <a:pt x="0" y="96"/>
                </a:moveTo>
                <a:lnTo>
                  <a:pt x="96" y="96"/>
                </a:lnTo>
                <a:lnTo>
                  <a:pt x="144" y="0"/>
                </a:lnTo>
                <a:lnTo>
                  <a:pt x="240" y="192"/>
                </a:lnTo>
                <a:lnTo>
                  <a:pt x="336" y="0"/>
                </a:lnTo>
                <a:lnTo>
                  <a:pt x="432" y="192"/>
                </a:lnTo>
                <a:lnTo>
                  <a:pt x="528" y="0"/>
                </a:lnTo>
                <a:lnTo>
                  <a:pt x="624" y="192"/>
                </a:lnTo>
                <a:lnTo>
                  <a:pt x="672" y="96"/>
                </a:lnTo>
                <a:lnTo>
                  <a:pt x="768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>
            <a:off x="2590800" y="14478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2147483647 h 192"/>
              <a:gd name="T8" fmla="*/ 2147483647 w 768"/>
              <a:gd name="T9" fmla="*/ 0 h 192"/>
              <a:gd name="T10" fmla="*/ 2147483647 w 768"/>
              <a:gd name="T11" fmla="*/ 2147483647 h 192"/>
              <a:gd name="T12" fmla="*/ 2147483647 w 768"/>
              <a:gd name="T13" fmla="*/ 0 h 192"/>
              <a:gd name="T14" fmla="*/ 2147483647 w 768"/>
              <a:gd name="T15" fmla="*/ 2147483647 h 192"/>
              <a:gd name="T16" fmla="*/ 2147483647 w 768"/>
              <a:gd name="T17" fmla="*/ 2147483647 h 192"/>
              <a:gd name="T18" fmla="*/ 2147483647 w 76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92"/>
              <a:gd name="T32" fmla="*/ 768 w 76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92">
                <a:moveTo>
                  <a:pt x="0" y="96"/>
                </a:moveTo>
                <a:lnTo>
                  <a:pt x="96" y="96"/>
                </a:lnTo>
                <a:lnTo>
                  <a:pt x="144" y="0"/>
                </a:lnTo>
                <a:lnTo>
                  <a:pt x="240" y="192"/>
                </a:lnTo>
                <a:lnTo>
                  <a:pt x="336" y="0"/>
                </a:lnTo>
                <a:lnTo>
                  <a:pt x="432" y="192"/>
                </a:lnTo>
                <a:lnTo>
                  <a:pt x="528" y="0"/>
                </a:lnTo>
                <a:lnTo>
                  <a:pt x="624" y="192"/>
                </a:lnTo>
                <a:lnTo>
                  <a:pt x="672" y="96"/>
                </a:lnTo>
                <a:lnTo>
                  <a:pt x="768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Freeform 6"/>
          <p:cNvSpPr>
            <a:spLocks/>
          </p:cNvSpPr>
          <p:nvPr/>
        </p:nvSpPr>
        <p:spPr bwMode="auto">
          <a:xfrm>
            <a:off x="3810000" y="35052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2147483647 h 192"/>
              <a:gd name="T8" fmla="*/ 2147483647 w 768"/>
              <a:gd name="T9" fmla="*/ 0 h 192"/>
              <a:gd name="T10" fmla="*/ 2147483647 w 768"/>
              <a:gd name="T11" fmla="*/ 2147483647 h 192"/>
              <a:gd name="T12" fmla="*/ 2147483647 w 768"/>
              <a:gd name="T13" fmla="*/ 0 h 192"/>
              <a:gd name="T14" fmla="*/ 2147483647 w 768"/>
              <a:gd name="T15" fmla="*/ 2147483647 h 192"/>
              <a:gd name="T16" fmla="*/ 2147483647 w 768"/>
              <a:gd name="T17" fmla="*/ 2147483647 h 192"/>
              <a:gd name="T18" fmla="*/ 2147483647 w 76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92"/>
              <a:gd name="T32" fmla="*/ 768 w 76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92">
                <a:moveTo>
                  <a:pt x="0" y="96"/>
                </a:moveTo>
                <a:lnTo>
                  <a:pt x="96" y="96"/>
                </a:lnTo>
                <a:lnTo>
                  <a:pt x="144" y="0"/>
                </a:lnTo>
                <a:lnTo>
                  <a:pt x="240" y="192"/>
                </a:lnTo>
                <a:lnTo>
                  <a:pt x="336" y="0"/>
                </a:lnTo>
                <a:lnTo>
                  <a:pt x="432" y="192"/>
                </a:lnTo>
                <a:lnTo>
                  <a:pt x="528" y="0"/>
                </a:lnTo>
                <a:lnTo>
                  <a:pt x="624" y="192"/>
                </a:lnTo>
                <a:lnTo>
                  <a:pt x="672" y="96"/>
                </a:lnTo>
                <a:lnTo>
                  <a:pt x="768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rot="5400000">
            <a:off x="6483350" y="1600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rot="5400000">
            <a:off x="6640512" y="1601788"/>
            <a:ext cx="2063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5400000" flipH="1" flipV="1">
            <a:off x="3232150" y="36576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rot="5400000" flipH="1" flipV="1">
            <a:off x="3249612" y="3659188"/>
            <a:ext cx="2063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7" name="Freeform 11"/>
          <p:cNvSpPr>
            <a:spLocks/>
          </p:cNvSpPr>
          <p:nvPr/>
        </p:nvSpPr>
        <p:spPr bwMode="auto">
          <a:xfrm rot="5400000">
            <a:off x="6781800" y="24384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2147483647 h 192"/>
              <a:gd name="T8" fmla="*/ 2147483647 w 768"/>
              <a:gd name="T9" fmla="*/ 0 h 192"/>
              <a:gd name="T10" fmla="*/ 2147483647 w 768"/>
              <a:gd name="T11" fmla="*/ 2147483647 h 192"/>
              <a:gd name="T12" fmla="*/ 2147483647 w 768"/>
              <a:gd name="T13" fmla="*/ 0 h 192"/>
              <a:gd name="T14" fmla="*/ 2147483647 w 768"/>
              <a:gd name="T15" fmla="*/ 2147483647 h 192"/>
              <a:gd name="T16" fmla="*/ 2147483647 w 768"/>
              <a:gd name="T17" fmla="*/ 2147483647 h 192"/>
              <a:gd name="T18" fmla="*/ 2147483647 w 76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92"/>
              <a:gd name="T32" fmla="*/ 768 w 76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92">
                <a:moveTo>
                  <a:pt x="0" y="96"/>
                </a:moveTo>
                <a:lnTo>
                  <a:pt x="96" y="96"/>
                </a:lnTo>
                <a:lnTo>
                  <a:pt x="144" y="0"/>
                </a:lnTo>
                <a:lnTo>
                  <a:pt x="240" y="192"/>
                </a:lnTo>
                <a:lnTo>
                  <a:pt x="336" y="0"/>
                </a:lnTo>
                <a:lnTo>
                  <a:pt x="432" y="192"/>
                </a:lnTo>
                <a:lnTo>
                  <a:pt x="528" y="0"/>
                </a:lnTo>
                <a:lnTo>
                  <a:pt x="624" y="192"/>
                </a:lnTo>
                <a:lnTo>
                  <a:pt x="672" y="96"/>
                </a:lnTo>
                <a:lnTo>
                  <a:pt x="768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>
            <a:off x="1676400" y="304800"/>
            <a:ext cx="2133600" cy="1295400"/>
          </a:xfrm>
          <a:custGeom>
            <a:avLst/>
            <a:gdLst>
              <a:gd name="T0" fmla="*/ 2147483647 w 1344"/>
              <a:gd name="T1" fmla="*/ 2147483647 h 816"/>
              <a:gd name="T2" fmla="*/ 0 w 1344"/>
              <a:gd name="T3" fmla="*/ 2147483647 h 816"/>
              <a:gd name="T4" fmla="*/ 0 w 1344"/>
              <a:gd name="T5" fmla="*/ 0 h 816"/>
              <a:gd name="T6" fmla="*/ 2147483647 w 1344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816"/>
              <a:gd name="T14" fmla="*/ 1344 w 1344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816">
                <a:moveTo>
                  <a:pt x="576" y="816"/>
                </a:moveTo>
                <a:lnTo>
                  <a:pt x="0" y="816"/>
                </a:lnTo>
                <a:lnTo>
                  <a:pt x="0" y="0"/>
                </a:lnTo>
                <a:lnTo>
                  <a:pt x="134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3810000" y="16002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5924550" y="16002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4953000" y="304800"/>
            <a:ext cx="2438400" cy="1676400"/>
          </a:xfrm>
          <a:custGeom>
            <a:avLst/>
            <a:gdLst>
              <a:gd name="T0" fmla="*/ 0 w 1536"/>
              <a:gd name="T1" fmla="*/ 0 h 1056"/>
              <a:gd name="T2" fmla="*/ 2147483647 w 1536"/>
              <a:gd name="T3" fmla="*/ 0 h 1056"/>
              <a:gd name="T4" fmla="*/ 2147483647 w 1536"/>
              <a:gd name="T5" fmla="*/ 2147483647 h 1056"/>
              <a:gd name="T6" fmla="*/ 0 60000 65536"/>
              <a:gd name="T7" fmla="*/ 0 60000 65536"/>
              <a:gd name="T8" fmla="*/ 0 60000 65536"/>
              <a:gd name="T9" fmla="*/ 0 w 1536"/>
              <a:gd name="T10" fmla="*/ 0 h 1056"/>
              <a:gd name="T11" fmla="*/ 1536 w 1536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1056">
                <a:moveTo>
                  <a:pt x="0" y="0"/>
                </a:moveTo>
                <a:lnTo>
                  <a:pt x="1536" y="0"/>
                </a:lnTo>
                <a:lnTo>
                  <a:pt x="1536" y="105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6731000" y="1600200"/>
            <a:ext cx="66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3429000" y="3657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4" name="Freeform 18"/>
          <p:cNvSpPr>
            <a:spLocks/>
          </p:cNvSpPr>
          <p:nvPr/>
        </p:nvSpPr>
        <p:spPr bwMode="auto">
          <a:xfrm>
            <a:off x="5029200" y="3200400"/>
            <a:ext cx="2362200" cy="457200"/>
          </a:xfrm>
          <a:custGeom>
            <a:avLst/>
            <a:gdLst>
              <a:gd name="T0" fmla="*/ 0 w 1488"/>
              <a:gd name="T1" fmla="*/ 2147483647 h 288"/>
              <a:gd name="T2" fmla="*/ 2147483647 w 1488"/>
              <a:gd name="T3" fmla="*/ 2147483647 h 288"/>
              <a:gd name="T4" fmla="*/ 2147483647 w 1488"/>
              <a:gd name="T5" fmla="*/ 0 h 288"/>
              <a:gd name="T6" fmla="*/ 0 60000 65536"/>
              <a:gd name="T7" fmla="*/ 0 60000 65536"/>
              <a:gd name="T8" fmla="*/ 0 60000 65536"/>
              <a:gd name="T9" fmla="*/ 0 w 1488"/>
              <a:gd name="T10" fmla="*/ 0 h 288"/>
              <a:gd name="T11" fmla="*/ 1488 w 14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288">
                <a:moveTo>
                  <a:pt x="0" y="288"/>
                </a:moveTo>
                <a:lnTo>
                  <a:pt x="1488" y="288"/>
                </a:lnTo>
                <a:lnTo>
                  <a:pt x="1488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5" name="Freeform 19"/>
          <p:cNvSpPr>
            <a:spLocks/>
          </p:cNvSpPr>
          <p:nvPr/>
        </p:nvSpPr>
        <p:spPr bwMode="auto">
          <a:xfrm>
            <a:off x="1676400" y="1600200"/>
            <a:ext cx="1676400" cy="2057400"/>
          </a:xfrm>
          <a:custGeom>
            <a:avLst/>
            <a:gdLst>
              <a:gd name="T0" fmla="*/ 0 w 1056"/>
              <a:gd name="T1" fmla="*/ 0 h 1296"/>
              <a:gd name="T2" fmla="*/ 0 w 1056"/>
              <a:gd name="T3" fmla="*/ 2147483647 h 1296"/>
              <a:gd name="T4" fmla="*/ 2147483647 w 1056"/>
              <a:gd name="T5" fmla="*/ 2147483647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0" y="0"/>
                </a:moveTo>
                <a:lnTo>
                  <a:pt x="0" y="1296"/>
                </a:lnTo>
                <a:lnTo>
                  <a:pt x="1056" y="12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1676400" y="1600200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0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lnTo>
                  <a:pt x="0" y="129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4038600" y="3048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2438400" y="3048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US" altLang="en-US" baseline="-25000">
                <a:latin typeface="Calibri" panose="020F0502020204030204" pitchFamily="34" charset="0"/>
                <a:sym typeface="Symbol" panose="05050102010706020507" pitchFamily="18" charset="2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= 85 V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029200" y="99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5943600" y="99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US" altLang="en-US" baseline="-2500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45 V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7569200" y="2311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20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2794000" y="99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40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34843" name="Oval 27"/>
          <p:cNvSpPr>
            <a:spLocks noChangeAspect="1" noChangeArrowheads="1"/>
          </p:cNvSpPr>
          <p:nvPr/>
        </p:nvSpPr>
        <p:spPr bwMode="auto">
          <a:xfrm>
            <a:off x="1631950" y="15525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44" name="Oval 28"/>
          <p:cNvSpPr>
            <a:spLocks noChangeAspect="1" noChangeArrowheads="1"/>
          </p:cNvSpPr>
          <p:nvPr/>
        </p:nvSpPr>
        <p:spPr bwMode="auto">
          <a:xfrm>
            <a:off x="4191000" y="15525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45" name="Oval 29"/>
          <p:cNvSpPr>
            <a:spLocks noChangeAspect="1" noChangeArrowheads="1"/>
          </p:cNvSpPr>
          <p:nvPr/>
        </p:nvSpPr>
        <p:spPr bwMode="auto">
          <a:xfrm>
            <a:off x="5927725" y="26035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46" name="Oval 30"/>
          <p:cNvSpPr>
            <a:spLocks noChangeAspect="1" noChangeArrowheads="1"/>
          </p:cNvSpPr>
          <p:nvPr/>
        </p:nvSpPr>
        <p:spPr bwMode="auto">
          <a:xfrm>
            <a:off x="6267450" y="15525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47" name="Oval 31"/>
          <p:cNvSpPr>
            <a:spLocks noChangeAspect="1" noChangeArrowheads="1"/>
          </p:cNvSpPr>
          <p:nvPr/>
        </p:nvSpPr>
        <p:spPr bwMode="auto">
          <a:xfrm>
            <a:off x="2171700" y="36099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48" name="Oval 32"/>
          <p:cNvSpPr>
            <a:spLocks noChangeAspect="1" noChangeArrowheads="1"/>
          </p:cNvSpPr>
          <p:nvPr/>
        </p:nvSpPr>
        <p:spPr bwMode="auto">
          <a:xfrm>
            <a:off x="3629025" y="36099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49" name="Oval 33"/>
          <p:cNvSpPr>
            <a:spLocks noChangeAspect="1" noChangeArrowheads="1"/>
          </p:cNvSpPr>
          <p:nvPr/>
        </p:nvSpPr>
        <p:spPr bwMode="auto">
          <a:xfrm>
            <a:off x="5943600" y="36099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1339850" y="13335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4048125" y="15335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6134100" y="15144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7359650" y="13335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5810250" y="3562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2028825" y="35528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3514725" y="36099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f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791200" y="27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 flipV="1">
            <a:off x="1524000" y="609600"/>
            <a:ext cx="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1524000" y="2720975"/>
            <a:ext cx="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60" name="Line 44"/>
          <p:cNvSpPr>
            <a:spLocks noChangeShapeType="1"/>
          </p:cNvSpPr>
          <p:nvPr/>
        </p:nvSpPr>
        <p:spPr bwMode="auto">
          <a:xfrm rot="16200000" flipV="1">
            <a:off x="4229100" y="1181100"/>
            <a:ext cx="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4086225" y="9715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solidFill>
                  <a:srgbClr val="006600"/>
                </a:solidFill>
                <a:latin typeface="Calibri" panose="020F0502020204030204" pitchFamily="34" charset="0"/>
              </a:rPr>
              <a:t>3</a:t>
            </a:r>
            <a:endParaRPr lang="en-US" altLang="en-US" baseline="-25000">
              <a:solidFill>
                <a:srgbClr val="0066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1162050" y="26193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solidFill>
                  <a:srgbClr val="006600"/>
                </a:solidFill>
                <a:latin typeface="Calibri" panose="020F0502020204030204" pitchFamily="34" charset="0"/>
              </a:rPr>
              <a:t>2</a:t>
            </a:r>
            <a:endParaRPr lang="en-US" altLang="en-US" baseline="-25000">
              <a:solidFill>
                <a:srgbClr val="0066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1162050" y="7143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solidFill>
                  <a:srgbClr val="006600"/>
                </a:solidFill>
                <a:latin typeface="Calibri" panose="020F0502020204030204" pitchFamily="34" charset="0"/>
              </a:rPr>
              <a:t>1</a:t>
            </a:r>
            <a:endParaRPr lang="en-US" altLang="en-US" baseline="-25000">
              <a:solidFill>
                <a:srgbClr val="0066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64" name="Oval 48"/>
          <p:cNvSpPr>
            <a:spLocks noChangeAspect="1" noChangeArrowheads="1"/>
          </p:cNvSpPr>
          <p:nvPr/>
        </p:nvSpPr>
        <p:spPr bwMode="auto">
          <a:xfrm>
            <a:off x="7345363" y="155733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152400" y="4206875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Back to our circuit:  we have 3 unknowns (I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,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, and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), so we will need 3 equations.  We begin with the junctions.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5986" name="Rectangle 50"/>
          <p:cNvSpPr>
            <a:spLocks noChangeArrowheads="1"/>
          </p:cNvSpPr>
          <p:nvPr/>
        </p:nvSpPr>
        <p:spPr bwMode="auto">
          <a:xfrm>
            <a:off x="152400" y="51212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Junction a:		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–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0		--eq. 1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5987" name="Rectangle 51"/>
          <p:cNvSpPr>
            <a:spLocks noChangeArrowheads="1"/>
          </p:cNvSpPr>
          <p:nvPr/>
        </p:nvSpPr>
        <p:spPr bwMode="auto">
          <a:xfrm>
            <a:off x="152400" y="5638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Junction d:  	 	-I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+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+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0			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5988" name="Rectangle 52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Junction d gave no new information, so we still need two more equations.</a:t>
            </a:r>
            <a:endParaRPr lang="en-US" altLang="en-US" sz="200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4038600" y="381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30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295990" name="Rectangle 54"/>
          <p:cNvSpPr>
            <a:spLocks noChangeArrowheads="1"/>
          </p:cNvSpPr>
          <p:nvPr/>
        </p:nvSpPr>
        <p:spPr bwMode="auto">
          <a:xfrm>
            <a:off x="7315200" y="1333500"/>
            <a:ext cx="457200" cy="4953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Calibri" panose="020F0502020204030204" pitchFamily="34" charset="0"/>
              </a:rPr>
              <a:t>d</a:t>
            </a:r>
            <a:endParaRPr lang="en-US" altLang="en-US">
              <a:solidFill>
                <a:schemeClr val="accent2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5991" name="Rectangle 55"/>
          <p:cNvSpPr>
            <a:spLocks noChangeArrowheads="1"/>
          </p:cNvSpPr>
          <p:nvPr/>
        </p:nvSpPr>
        <p:spPr bwMode="auto">
          <a:xfrm>
            <a:off x="1338263" y="1333500"/>
            <a:ext cx="457200" cy="4953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Calibri" panose="020F0502020204030204" pitchFamily="34" charset="0"/>
              </a:rPr>
              <a:t>a</a:t>
            </a:r>
            <a:endParaRPr lang="en-US" altLang="en-US">
              <a:solidFill>
                <a:schemeClr val="accent2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86" grpId="0"/>
      <p:bldP spid="295987" grpId="0"/>
      <p:bldP spid="295988" grpId="0"/>
      <p:bldP spid="295990" grpId="0" animBg="1"/>
      <p:bldP spid="2959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76200"/>
            <a:ext cx="72390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3810000" y="1524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2147483647 h 192"/>
              <a:gd name="T8" fmla="*/ 2147483647 w 768"/>
              <a:gd name="T9" fmla="*/ 0 h 192"/>
              <a:gd name="T10" fmla="*/ 2147483647 w 768"/>
              <a:gd name="T11" fmla="*/ 2147483647 h 192"/>
              <a:gd name="T12" fmla="*/ 2147483647 w 768"/>
              <a:gd name="T13" fmla="*/ 0 h 192"/>
              <a:gd name="T14" fmla="*/ 2147483647 w 768"/>
              <a:gd name="T15" fmla="*/ 2147483647 h 192"/>
              <a:gd name="T16" fmla="*/ 2147483647 w 768"/>
              <a:gd name="T17" fmla="*/ 2147483647 h 192"/>
              <a:gd name="T18" fmla="*/ 2147483647 w 76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92"/>
              <a:gd name="T32" fmla="*/ 768 w 76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92">
                <a:moveTo>
                  <a:pt x="0" y="96"/>
                </a:moveTo>
                <a:lnTo>
                  <a:pt x="96" y="96"/>
                </a:lnTo>
                <a:lnTo>
                  <a:pt x="144" y="0"/>
                </a:lnTo>
                <a:lnTo>
                  <a:pt x="240" y="192"/>
                </a:lnTo>
                <a:lnTo>
                  <a:pt x="336" y="0"/>
                </a:lnTo>
                <a:lnTo>
                  <a:pt x="432" y="192"/>
                </a:lnTo>
                <a:lnTo>
                  <a:pt x="528" y="0"/>
                </a:lnTo>
                <a:lnTo>
                  <a:pt x="624" y="192"/>
                </a:lnTo>
                <a:lnTo>
                  <a:pt x="672" y="96"/>
                </a:lnTo>
                <a:lnTo>
                  <a:pt x="768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4800600" y="14478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2147483647 h 192"/>
              <a:gd name="T8" fmla="*/ 2147483647 w 768"/>
              <a:gd name="T9" fmla="*/ 0 h 192"/>
              <a:gd name="T10" fmla="*/ 2147483647 w 768"/>
              <a:gd name="T11" fmla="*/ 2147483647 h 192"/>
              <a:gd name="T12" fmla="*/ 2147483647 w 768"/>
              <a:gd name="T13" fmla="*/ 0 h 192"/>
              <a:gd name="T14" fmla="*/ 2147483647 w 768"/>
              <a:gd name="T15" fmla="*/ 2147483647 h 192"/>
              <a:gd name="T16" fmla="*/ 2147483647 w 768"/>
              <a:gd name="T17" fmla="*/ 2147483647 h 192"/>
              <a:gd name="T18" fmla="*/ 2147483647 w 76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92"/>
              <a:gd name="T32" fmla="*/ 768 w 76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92">
                <a:moveTo>
                  <a:pt x="0" y="96"/>
                </a:moveTo>
                <a:lnTo>
                  <a:pt x="96" y="96"/>
                </a:lnTo>
                <a:lnTo>
                  <a:pt x="144" y="0"/>
                </a:lnTo>
                <a:lnTo>
                  <a:pt x="240" y="192"/>
                </a:lnTo>
                <a:lnTo>
                  <a:pt x="336" y="0"/>
                </a:lnTo>
                <a:lnTo>
                  <a:pt x="432" y="192"/>
                </a:lnTo>
                <a:lnTo>
                  <a:pt x="528" y="0"/>
                </a:lnTo>
                <a:lnTo>
                  <a:pt x="624" y="192"/>
                </a:lnTo>
                <a:lnTo>
                  <a:pt x="672" y="96"/>
                </a:lnTo>
                <a:lnTo>
                  <a:pt x="768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2590800" y="14478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2147483647 h 192"/>
              <a:gd name="T8" fmla="*/ 2147483647 w 768"/>
              <a:gd name="T9" fmla="*/ 0 h 192"/>
              <a:gd name="T10" fmla="*/ 2147483647 w 768"/>
              <a:gd name="T11" fmla="*/ 2147483647 h 192"/>
              <a:gd name="T12" fmla="*/ 2147483647 w 768"/>
              <a:gd name="T13" fmla="*/ 0 h 192"/>
              <a:gd name="T14" fmla="*/ 2147483647 w 768"/>
              <a:gd name="T15" fmla="*/ 2147483647 h 192"/>
              <a:gd name="T16" fmla="*/ 2147483647 w 768"/>
              <a:gd name="T17" fmla="*/ 2147483647 h 192"/>
              <a:gd name="T18" fmla="*/ 2147483647 w 76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92"/>
              <a:gd name="T32" fmla="*/ 768 w 76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92">
                <a:moveTo>
                  <a:pt x="0" y="96"/>
                </a:moveTo>
                <a:lnTo>
                  <a:pt x="96" y="96"/>
                </a:lnTo>
                <a:lnTo>
                  <a:pt x="144" y="0"/>
                </a:lnTo>
                <a:lnTo>
                  <a:pt x="240" y="192"/>
                </a:lnTo>
                <a:lnTo>
                  <a:pt x="336" y="0"/>
                </a:lnTo>
                <a:lnTo>
                  <a:pt x="432" y="192"/>
                </a:lnTo>
                <a:lnTo>
                  <a:pt x="528" y="0"/>
                </a:lnTo>
                <a:lnTo>
                  <a:pt x="624" y="192"/>
                </a:lnTo>
                <a:lnTo>
                  <a:pt x="672" y="96"/>
                </a:lnTo>
                <a:lnTo>
                  <a:pt x="768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3810000" y="35052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2147483647 h 192"/>
              <a:gd name="T8" fmla="*/ 2147483647 w 768"/>
              <a:gd name="T9" fmla="*/ 0 h 192"/>
              <a:gd name="T10" fmla="*/ 2147483647 w 768"/>
              <a:gd name="T11" fmla="*/ 2147483647 h 192"/>
              <a:gd name="T12" fmla="*/ 2147483647 w 768"/>
              <a:gd name="T13" fmla="*/ 0 h 192"/>
              <a:gd name="T14" fmla="*/ 2147483647 w 768"/>
              <a:gd name="T15" fmla="*/ 2147483647 h 192"/>
              <a:gd name="T16" fmla="*/ 2147483647 w 768"/>
              <a:gd name="T17" fmla="*/ 2147483647 h 192"/>
              <a:gd name="T18" fmla="*/ 2147483647 w 76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92"/>
              <a:gd name="T32" fmla="*/ 768 w 76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92">
                <a:moveTo>
                  <a:pt x="0" y="96"/>
                </a:moveTo>
                <a:lnTo>
                  <a:pt x="96" y="96"/>
                </a:lnTo>
                <a:lnTo>
                  <a:pt x="144" y="0"/>
                </a:lnTo>
                <a:lnTo>
                  <a:pt x="240" y="192"/>
                </a:lnTo>
                <a:lnTo>
                  <a:pt x="336" y="0"/>
                </a:lnTo>
                <a:lnTo>
                  <a:pt x="432" y="192"/>
                </a:lnTo>
                <a:lnTo>
                  <a:pt x="528" y="0"/>
                </a:lnTo>
                <a:lnTo>
                  <a:pt x="624" y="192"/>
                </a:lnTo>
                <a:lnTo>
                  <a:pt x="672" y="96"/>
                </a:lnTo>
                <a:lnTo>
                  <a:pt x="768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rot="5400000">
            <a:off x="6483350" y="1600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rot="5400000">
            <a:off x="6640512" y="1601788"/>
            <a:ext cx="2063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rot="5400000" flipH="1" flipV="1">
            <a:off x="3232150" y="36576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rot="5400000" flipH="1" flipV="1">
            <a:off x="3249612" y="3659188"/>
            <a:ext cx="2063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 rot="5400000">
            <a:off x="6781800" y="24384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2147483647 h 192"/>
              <a:gd name="T8" fmla="*/ 2147483647 w 768"/>
              <a:gd name="T9" fmla="*/ 0 h 192"/>
              <a:gd name="T10" fmla="*/ 2147483647 w 768"/>
              <a:gd name="T11" fmla="*/ 2147483647 h 192"/>
              <a:gd name="T12" fmla="*/ 2147483647 w 768"/>
              <a:gd name="T13" fmla="*/ 0 h 192"/>
              <a:gd name="T14" fmla="*/ 2147483647 w 768"/>
              <a:gd name="T15" fmla="*/ 2147483647 h 192"/>
              <a:gd name="T16" fmla="*/ 2147483647 w 768"/>
              <a:gd name="T17" fmla="*/ 2147483647 h 192"/>
              <a:gd name="T18" fmla="*/ 2147483647 w 76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92"/>
              <a:gd name="T32" fmla="*/ 768 w 76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92">
                <a:moveTo>
                  <a:pt x="0" y="96"/>
                </a:moveTo>
                <a:lnTo>
                  <a:pt x="96" y="96"/>
                </a:lnTo>
                <a:lnTo>
                  <a:pt x="144" y="0"/>
                </a:lnTo>
                <a:lnTo>
                  <a:pt x="240" y="192"/>
                </a:lnTo>
                <a:lnTo>
                  <a:pt x="336" y="0"/>
                </a:lnTo>
                <a:lnTo>
                  <a:pt x="432" y="192"/>
                </a:lnTo>
                <a:lnTo>
                  <a:pt x="528" y="0"/>
                </a:lnTo>
                <a:lnTo>
                  <a:pt x="624" y="192"/>
                </a:lnTo>
                <a:lnTo>
                  <a:pt x="672" y="96"/>
                </a:lnTo>
                <a:lnTo>
                  <a:pt x="768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1676400" y="304800"/>
            <a:ext cx="2133600" cy="1295400"/>
          </a:xfrm>
          <a:custGeom>
            <a:avLst/>
            <a:gdLst>
              <a:gd name="T0" fmla="*/ 2147483647 w 1344"/>
              <a:gd name="T1" fmla="*/ 2147483647 h 816"/>
              <a:gd name="T2" fmla="*/ 0 w 1344"/>
              <a:gd name="T3" fmla="*/ 2147483647 h 816"/>
              <a:gd name="T4" fmla="*/ 0 w 1344"/>
              <a:gd name="T5" fmla="*/ 0 h 816"/>
              <a:gd name="T6" fmla="*/ 2147483647 w 1344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816"/>
              <a:gd name="T14" fmla="*/ 1344 w 1344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816">
                <a:moveTo>
                  <a:pt x="576" y="816"/>
                </a:moveTo>
                <a:lnTo>
                  <a:pt x="0" y="816"/>
                </a:lnTo>
                <a:lnTo>
                  <a:pt x="0" y="0"/>
                </a:lnTo>
                <a:lnTo>
                  <a:pt x="134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3810000" y="16002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5924550" y="16002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>
            <a:off x="4953000" y="304800"/>
            <a:ext cx="2438400" cy="1676400"/>
          </a:xfrm>
          <a:custGeom>
            <a:avLst/>
            <a:gdLst>
              <a:gd name="T0" fmla="*/ 0 w 1536"/>
              <a:gd name="T1" fmla="*/ 0 h 1056"/>
              <a:gd name="T2" fmla="*/ 2147483647 w 1536"/>
              <a:gd name="T3" fmla="*/ 0 h 1056"/>
              <a:gd name="T4" fmla="*/ 2147483647 w 1536"/>
              <a:gd name="T5" fmla="*/ 2147483647 h 1056"/>
              <a:gd name="T6" fmla="*/ 0 60000 65536"/>
              <a:gd name="T7" fmla="*/ 0 60000 65536"/>
              <a:gd name="T8" fmla="*/ 0 60000 65536"/>
              <a:gd name="T9" fmla="*/ 0 w 1536"/>
              <a:gd name="T10" fmla="*/ 0 h 1056"/>
              <a:gd name="T11" fmla="*/ 1536 w 1536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1056">
                <a:moveTo>
                  <a:pt x="0" y="0"/>
                </a:moveTo>
                <a:lnTo>
                  <a:pt x="1536" y="0"/>
                </a:lnTo>
                <a:lnTo>
                  <a:pt x="1536" y="105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731000" y="1600200"/>
            <a:ext cx="66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3429000" y="3657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8" name="Freeform 18"/>
          <p:cNvSpPr>
            <a:spLocks/>
          </p:cNvSpPr>
          <p:nvPr/>
        </p:nvSpPr>
        <p:spPr bwMode="auto">
          <a:xfrm>
            <a:off x="5029200" y="3200400"/>
            <a:ext cx="2362200" cy="457200"/>
          </a:xfrm>
          <a:custGeom>
            <a:avLst/>
            <a:gdLst>
              <a:gd name="T0" fmla="*/ 0 w 1488"/>
              <a:gd name="T1" fmla="*/ 2147483647 h 288"/>
              <a:gd name="T2" fmla="*/ 2147483647 w 1488"/>
              <a:gd name="T3" fmla="*/ 2147483647 h 288"/>
              <a:gd name="T4" fmla="*/ 2147483647 w 1488"/>
              <a:gd name="T5" fmla="*/ 0 h 288"/>
              <a:gd name="T6" fmla="*/ 0 60000 65536"/>
              <a:gd name="T7" fmla="*/ 0 60000 65536"/>
              <a:gd name="T8" fmla="*/ 0 60000 65536"/>
              <a:gd name="T9" fmla="*/ 0 w 1488"/>
              <a:gd name="T10" fmla="*/ 0 h 288"/>
              <a:gd name="T11" fmla="*/ 1488 w 14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288">
                <a:moveTo>
                  <a:pt x="0" y="288"/>
                </a:moveTo>
                <a:lnTo>
                  <a:pt x="1488" y="288"/>
                </a:lnTo>
                <a:lnTo>
                  <a:pt x="1488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9" name="Freeform 19"/>
          <p:cNvSpPr>
            <a:spLocks/>
          </p:cNvSpPr>
          <p:nvPr/>
        </p:nvSpPr>
        <p:spPr bwMode="auto">
          <a:xfrm>
            <a:off x="1676400" y="1600200"/>
            <a:ext cx="1676400" cy="2057400"/>
          </a:xfrm>
          <a:custGeom>
            <a:avLst/>
            <a:gdLst>
              <a:gd name="T0" fmla="*/ 0 w 1056"/>
              <a:gd name="T1" fmla="*/ 0 h 1296"/>
              <a:gd name="T2" fmla="*/ 0 w 1056"/>
              <a:gd name="T3" fmla="*/ 2147483647 h 1296"/>
              <a:gd name="T4" fmla="*/ 2147483647 w 1056"/>
              <a:gd name="T5" fmla="*/ 2147483647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0" y="0"/>
                </a:moveTo>
                <a:lnTo>
                  <a:pt x="0" y="1296"/>
                </a:lnTo>
                <a:lnTo>
                  <a:pt x="1056" y="12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0" name="Freeform 20"/>
          <p:cNvSpPr>
            <a:spLocks/>
          </p:cNvSpPr>
          <p:nvPr/>
        </p:nvSpPr>
        <p:spPr bwMode="auto">
          <a:xfrm>
            <a:off x="1676400" y="1600200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0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lnTo>
                  <a:pt x="0" y="129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4038600" y="3048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2438400" y="3048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US" altLang="en-US" baseline="-25000">
                <a:latin typeface="Calibri" panose="020F0502020204030204" pitchFamily="34" charset="0"/>
                <a:sym typeface="Symbol" panose="05050102010706020507" pitchFamily="18" charset="2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= 85 V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5029200" y="99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5943600" y="990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US" altLang="en-US" baseline="-2500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45 V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7569200" y="2311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20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2794000" y="990600"/>
            <a:ext cx="1122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40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35867" name="Oval 27"/>
          <p:cNvSpPr>
            <a:spLocks noChangeAspect="1" noChangeArrowheads="1"/>
          </p:cNvSpPr>
          <p:nvPr/>
        </p:nvSpPr>
        <p:spPr bwMode="auto">
          <a:xfrm>
            <a:off x="1631950" y="15525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68" name="Oval 28"/>
          <p:cNvSpPr>
            <a:spLocks noChangeAspect="1" noChangeArrowheads="1"/>
          </p:cNvSpPr>
          <p:nvPr/>
        </p:nvSpPr>
        <p:spPr bwMode="auto">
          <a:xfrm>
            <a:off x="4191000" y="15525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69" name="Oval 29"/>
          <p:cNvSpPr>
            <a:spLocks noChangeAspect="1" noChangeArrowheads="1"/>
          </p:cNvSpPr>
          <p:nvPr/>
        </p:nvSpPr>
        <p:spPr bwMode="auto">
          <a:xfrm>
            <a:off x="5927725" y="26035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70" name="Oval 30"/>
          <p:cNvSpPr>
            <a:spLocks noChangeAspect="1" noChangeArrowheads="1"/>
          </p:cNvSpPr>
          <p:nvPr/>
        </p:nvSpPr>
        <p:spPr bwMode="auto">
          <a:xfrm>
            <a:off x="6267450" y="15525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71" name="Oval 31"/>
          <p:cNvSpPr>
            <a:spLocks noChangeAspect="1" noChangeArrowheads="1"/>
          </p:cNvSpPr>
          <p:nvPr/>
        </p:nvSpPr>
        <p:spPr bwMode="auto">
          <a:xfrm>
            <a:off x="2171700" y="36099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72" name="Oval 32"/>
          <p:cNvSpPr>
            <a:spLocks noChangeAspect="1" noChangeArrowheads="1"/>
          </p:cNvSpPr>
          <p:nvPr/>
        </p:nvSpPr>
        <p:spPr bwMode="auto">
          <a:xfrm>
            <a:off x="3629025" y="36099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73" name="Oval 33"/>
          <p:cNvSpPr>
            <a:spLocks noChangeAspect="1" noChangeArrowheads="1"/>
          </p:cNvSpPr>
          <p:nvPr/>
        </p:nvSpPr>
        <p:spPr bwMode="auto">
          <a:xfrm>
            <a:off x="5943600" y="36099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1339850" y="13335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048125" y="15335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6134100" y="15144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7362825" y="13335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5810250" y="3562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2028825" y="35528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3514725" y="36099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f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5791200" y="27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 flipV="1">
            <a:off x="1524000" y="609600"/>
            <a:ext cx="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>
            <a:off x="1524000" y="2720975"/>
            <a:ext cx="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 rot="16200000" flipV="1">
            <a:off x="4229100" y="1181100"/>
            <a:ext cx="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4086225" y="9715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solidFill>
                  <a:srgbClr val="006600"/>
                </a:solidFill>
                <a:latin typeface="Calibri" panose="020F0502020204030204" pitchFamily="34" charset="0"/>
              </a:rPr>
              <a:t>3</a:t>
            </a:r>
            <a:endParaRPr lang="en-US" altLang="en-US" baseline="-25000">
              <a:solidFill>
                <a:srgbClr val="0066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1162050" y="26193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solidFill>
                  <a:srgbClr val="006600"/>
                </a:solidFill>
                <a:latin typeface="Calibri" panose="020F0502020204030204" pitchFamily="34" charset="0"/>
              </a:rPr>
              <a:t>2</a:t>
            </a:r>
            <a:endParaRPr lang="en-US" altLang="en-US" baseline="-25000">
              <a:solidFill>
                <a:srgbClr val="0066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1162050" y="7143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solidFill>
                  <a:srgbClr val="006600"/>
                </a:solidFill>
                <a:latin typeface="Calibri" panose="020F0502020204030204" pitchFamily="34" charset="0"/>
              </a:rPr>
              <a:t>1</a:t>
            </a:r>
            <a:endParaRPr lang="en-US" altLang="en-US" baseline="-25000">
              <a:solidFill>
                <a:srgbClr val="0066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88" name="Oval 48"/>
          <p:cNvSpPr>
            <a:spLocks noChangeAspect="1" noChangeArrowheads="1"/>
          </p:cNvSpPr>
          <p:nvPr/>
        </p:nvSpPr>
        <p:spPr bwMode="auto">
          <a:xfrm>
            <a:off x="7345363" y="155733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152400" y="49530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There are three loops.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7010" name="Rectangle 50"/>
          <p:cNvSpPr>
            <a:spLocks noChangeArrowheads="1"/>
          </p:cNvSpPr>
          <p:nvPr/>
        </p:nvSpPr>
        <p:spPr bwMode="auto">
          <a:xfrm>
            <a:off x="3657600" y="4937125"/>
            <a:ext cx="1371600" cy="4953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Calibri" panose="020F0502020204030204" pitchFamily="34" charset="0"/>
              </a:rPr>
              <a:t>Loop 1.</a:t>
            </a:r>
            <a:endParaRPr lang="en-US" altLang="en-US">
              <a:solidFill>
                <a:schemeClr val="accent2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7011" name="Rectangle 51"/>
          <p:cNvSpPr>
            <a:spLocks noChangeArrowheads="1"/>
          </p:cNvSpPr>
          <p:nvPr/>
        </p:nvSpPr>
        <p:spPr bwMode="auto">
          <a:xfrm>
            <a:off x="5060950" y="4937125"/>
            <a:ext cx="1371600" cy="4953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Loop 2.</a:t>
            </a:r>
            <a:endParaRPr lang="en-US" altLang="en-US">
              <a:solidFill>
                <a:srgbClr val="0066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7012" name="Rectangle 52"/>
          <p:cNvSpPr>
            <a:spLocks noChangeArrowheads="1"/>
          </p:cNvSpPr>
          <p:nvPr/>
        </p:nvSpPr>
        <p:spPr bwMode="auto">
          <a:xfrm>
            <a:off x="6465888" y="4937125"/>
            <a:ext cx="1371600" cy="495300"/>
          </a:xfrm>
          <a:prstGeom prst="rect">
            <a:avLst/>
          </a:prstGeom>
          <a:solidFill>
            <a:srgbClr val="FFE1C3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6600"/>
                </a:solidFill>
                <a:latin typeface="Calibri" panose="020F0502020204030204" pitchFamily="34" charset="0"/>
              </a:rPr>
              <a:t>Loop 3.</a:t>
            </a:r>
            <a:endParaRPr lang="en-US" altLang="en-US">
              <a:solidFill>
                <a:srgbClr val="CC66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7013" name="Freeform 53"/>
          <p:cNvSpPr>
            <a:spLocks/>
          </p:cNvSpPr>
          <p:nvPr/>
        </p:nvSpPr>
        <p:spPr bwMode="auto">
          <a:xfrm>
            <a:off x="1917700" y="1938338"/>
            <a:ext cx="5168900" cy="1117600"/>
          </a:xfrm>
          <a:custGeom>
            <a:avLst/>
            <a:gdLst>
              <a:gd name="T0" fmla="*/ 2147483647 w 3256"/>
              <a:gd name="T1" fmla="*/ 2147483647 h 704"/>
              <a:gd name="T2" fmla="*/ 2147483647 w 3256"/>
              <a:gd name="T3" fmla="*/ 2147483647 h 704"/>
              <a:gd name="T4" fmla="*/ 2147483647 w 3256"/>
              <a:gd name="T5" fmla="*/ 2147483647 h 704"/>
              <a:gd name="T6" fmla="*/ 2147483647 w 3256"/>
              <a:gd name="T7" fmla="*/ 2147483647 h 704"/>
              <a:gd name="T8" fmla="*/ 2147483647 w 3256"/>
              <a:gd name="T9" fmla="*/ 2147483647 h 704"/>
              <a:gd name="T10" fmla="*/ 2147483647 w 3256"/>
              <a:gd name="T11" fmla="*/ 2147483647 h 704"/>
              <a:gd name="T12" fmla="*/ 2147483647 w 3256"/>
              <a:gd name="T13" fmla="*/ 2147483647 h 704"/>
              <a:gd name="T14" fmla="*/ 2147483647 w 3256"/>
              <a:gd name="T15" fmla="*/ 2147483647 h 704"/>
              <a:gd name="T16" fmla="*/ 2147483647 w 3256"/>
              <a:gd name="T17" fmla="*/ 2147483647 h 7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56"/>
              <a:gd name="T28" fmla="*/ 0 h 704"/>
              <a:gd name="T29" fmla="*/ 3256 w 3256"/>
              <a:gd name="T30" fmla="*/ 704 h 7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56" h="704">
                <a:moveTo>
                  <a:pt x="1288" y="616"/>
                </a:moveTo>
                <a:cubicBezTo>
                  <a:pt x="852" y="636"/>
                  <a:pt x="416" y="656"/>
                  <a:pt x="232" y="568"/>
                </a:cubicBezTo>
                <a:cubicBezTo>
                  <a:pt x="48" y="480"/>
                  <a:pt x="0" y="176"/>
                  <a:pt x="184" y="88"/>
                </a:cubicBezTo>
                <a:cubicBezTo>
                  <a:pt x="368" y="0"/>
                  <a:pt x="928" y="48"/>
                  <a:pt x="1336" y="40"/>
                </a:cubicBezTo>
                <a:cubicBezTo>
                  <a:pt x="1744" y="32"/>
                  <a:pt x="2336" y="32"/>
                  <a:pt x="2632" y="40"/>
                </a:cubicBezTo>
                <a:cubicBezTo>
                  <a:pt x="2928" y="48"/>
                  <a:pt x="3016" y="24"/>
                  <a:pt x="3112" y="88"/>
                </a:cubicBezTo>
                <a:cubicBezTo>
                  <a:pt x="3208" y="152"/>
                  <a:pt x="3256" y="328"/>
                  <a:pt x="3208" y="424"/>
                </a:cubicBezTo>
                <a:cubicBezTo>
                  <a:pt x="3160" y="520"/>
                  <a:pt x="3088" y="624"/>
                  <a:pt x="2824" y="664"/>
                </a:cubicBezTo>
                <a:cubicBezTo>
                  <a:pt x="2560" y="704"/>
                  <a:pt x="2092" y="684"/>
                  <a:pt x="1624" y="664"/>
                </a:cubicBezTo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4" name="Freeform 54"/>
          <p:cNvSpPr>
            <a:spLocks/>
          </p:cNvSpPr>
          <p:nvPr/>
        </p:nvSpPr>
        <p:spPr bwMode="auto">
          <a:xfrm>
            <a:off x="1638300" y="546100"/>
            <a:ext cx="5803900" cy="508000"/>
          </a:xfrm>
          <a:custGeom>
            <a:avLst/>
            <a:gdLst>
              <a:gd name="T0" fmla="*/ 2147483647 w 3656"/>
              <a:gd name="T1" fmla="*/ 2147483647 h 320"/>
              <a:gd name="T2" fmla="*/ 2147483647 w 3656"/>
              <a:gd name="T3" fmla="*/ 2147483647 h 320"/>
              <a:gd name="T4" fmla="*/ 2147483647 w 3656"/>
              <a:gd name="T5" fmla="*/ 2147483647 h 320"/>
              <a:gd name="T6" fmla="*/ 2147483647 w 3656"/>
              <a:gd name="T7" fmla="*/ 2147483647 h 320"/>
              <a:gd name="T8" fmla="*/ 2147483647 w 3656"/>
              <a:gd name="T9" fmla="*/ 2147483647 h 320"/>
              <a:gd name="T10" fmla="*/ 2147483647 w 3656"/>
              <a:gd name="T11" fmla="*/ 2147483647 h 320"/>
              <a:gd name="T12" fmla="*/ 2147483647 w 3656"/>
              <a:gd name="T13" fmla="*/ 2147483647 h 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56"/>
              <a:gd name="T22" fmla="*/ 0 h 320"/>
              <a:gd name="T23" fmla="*/ 3656 w 3656"/>
              <a:gd name="T24" fmla="*/ 320 h 3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56" h="320">
                <a:moveTo>
                  <a:pt x="1512" y="280"/>
                </a:moveTo>
                <a:cubicBezTo>
                  <a:pt x="1048" y="300"/>
                  <a:pt x="584" y="320"/>
                  <a:pt x="360" y="280"/>
                </a:cubicBezTo>
                <a:cubicBezTo>
                  <a:pt x="136" y="240"/>
                  <a:pt x="0" y="80"/>
                  <a:pt x="168" y="40"/>
                </a:cubicBezTo>
                <a:cubicBezTo>
                  <a:pt x="336" y="0"/>
                  <a:pt x="840" y="32"/>
                  <a:pt x="1368" y="40"/>
                </a:cubicBezTo>
                <a:cubicBezTo>
                  <a:pt x="1896" y="48"/>
                  <a:pt x="3016" y="48"/>
                  <a:pt x="3336" y="88"/>
                </a:cubicBezTo>
                <a:cubicBezTo>
                  <a:pt x="3656" y="128"/>
                  <a:pt x="3528" y="248"/>
                  <a:pt x="3288" y="280"/>
                </a:cubicBezTo>
                <a:cubicBezTo>
                  <a:pt x="3048" y="312"/>
                  <a:pt x="2136" y="280"/>
                  <a:pt x="1896" y="280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5" name="Freeform 55"/>
          <p:cNvSpPr>
            <a:spLocks/>
          </p:cNvSpPr>
          <p:nvPr/>
        </p:nvSpPr>
        <p:spPr bwMode="auto">
          <a:xfrm>
            <a:off x="-190500" y="-127000"/>
            <a:ext cx="9398000" cy="4927600"/>
          </a:xfrm>
          <a:custGeom>
            <a:avLst/>
            <a:gdLst>
              <a:gd name="T0" fmla="*/ 2147483647 w 5920"/>
              <a:gd name="T1" fmla="*/ 2147483647 h 3104"/>
              <a:gd name="T2" fmla="*/ 2147483647 w 5920"/>
              <a:gd name="T3" fmla="*/ 2147483647 h 3104"/>
              <a:gd name="T4" fmla="*/ 2147483647 w 5920"/>
              <a:gd name="T5" fmla="*/ 2147483647 h 3104"/>
              <a:gd name="T6" fmla="*/ 2147483647 w 5920"/>
              <a:gd name="T7" fmla="*/ 2147483647 h 3104"/>
              <a:gd name="T8" fmla="*/ 2147483647 w 5920"/>
              <a:gd name="T9" fmla="*/ 2147483647 h 3104"/>
              <a:gd name="T10" fmla="*/ 2147483647 w 5920"/>
              <a:gd name="T11" fmla="*/ 2147483647 h 3104"/>
              <a:gd name="T12" fmla="*/ 2147483647 w 5920"/>
              <a:gd name="T13" fmla="*/ 2147483647 h 3104"/>
              <a:gd name="T14" fmla="*/ 2147483647 w 5920"/>
              <a:gd name="T15" fmla="*/ 2147483647 h 31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20"/>
              <a:gd name="T25" fmla="*/ 0 h 3104"/>
              <a:gd name="T26" fmla="*/ 5920 w 5920"/>
              <a:gd name="T27" fmla="*/ 3104 h 31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20" h="3104">
                <a:moveTo>
                  <a:pt x="2952" y="2856"/>
                </a:moveTo>
                <a:cubicBezTo>
                  <a:pt x="2040" y="2980"/>
                  <a:pt x="1128" y="3104"/>
                  <a:pt x="696" y="2856"/>
                </a:cubicBezTo>
                <a:cubicBezTo>
                  <a:pt x="264" y="2608"/>
                  <a:pt x="344" y="1792"/>
                  <a:pt x="360" y="1368"/>
                </a:cubicBezTo>
                <a:cubicBezTo>
                  <a:pt x="376" y="944"/>
                  <a:pt x="0" y="496"/>
                  <a:pt x="792" y="312"/>
                </a:cubicBezTo>
                <a:cubicBezTo>
                  <a:pt x="1584" y="128"/>
                  <a:pt x="4304" y="0"/>
                  <a:pt x="5112" y="264"/>
                </a:cubicBezTo>
                <a:cubicBezTo>
                  <a:pt x="5920" y="528"/>
                  <a:pt x="5608" y="1472"/>
                  <a:pt x="5640" y="1896"/>
                </a:cubicBezTo>
                <a:cubicBezTo>
                  <a:pt x="5672" y="2320"/>
                  <a:pt x="5680" y="2640"/>
                  <a:pt x="5304" y="2808"/>
                </a:cubicBezTo>
                <a:cubicBezTo>
                  <a:pt x="4928" y="2976"/>
                  <a:pt x="4156" y="2940"/>
                  <a:pt x="3384" y="2904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6" name="Rectangle 56"/>
          <p:cNvSpPr>
            <a:spLocks noChangeArrowheads="1"/>
          </p:cNvSpPr>
          <p:nvPr/>
        </p:nvSpPr>
        <p:spPr bwMode="auto">
          <a:xfrm>
            <a:off x="152400" y="557847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Any two loops will produce independent equations.  Using the third loop will provide no new information.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4038600" y="381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30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0" grpId="0" animBg="1"/>
      <p:bldP spid="297011" grpId="0" animBg="1"/>
      <p:bldP spid="297012" grpId="0" animBg="1"/>
      <p:bldP spid="297013" grpId="0" animBg="1"/>
      <p:bldP spid="297014" grpId="0" animBg="1"/>
      <p:bldP spid="297015" grpId="0" animBg="1"/>
      <p:bldP spid="2970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495800" y="185738"/>
            <a:ext cx="4419600" cy="25146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36867" name="Picture 3" descr="tes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28600"/>
            <a:ext cx="455295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2400" y="152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Reminders:</a:t>
            </a:r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219075" y="1066800"/>
            <a:ext cx="1219200" cy="304800"/>
          </a:xfrm>
          <a:custGeom>
            <a:avLst/>
            <a:gdLst>
              <a:gd name="T0" fmla="*/ 0 w 768"/>
              <a:gd name="T1" fmla="*/ 2147483647 h 192"/>
              <a:gd name="T2" fmla="*/ 2147483647 w 768"/>
              <a:gd name="T3" fmla="*/ 2147483647 h 192"/>
              <a:gd name="T4" fmla="*/ 2147483647 w 768"/>
              <a:gd name="T5" fmla="*/ 0 h 192"/>
              <a:gd name="T6" fmla="*/ 2147483647 w 768"/>
              <a:gd name="T7" fmla="*/ 2147483647 h 192"/>
              <a:gd name="T8" fmla="*/ 2147483647 w 768"/>
              <a:gd name="T9" fmla="*/ 0 h 192"/>
              <a:gd name="T10" fmla="*/ 2147483647 w 768"/>
              <a:gd name="T11" fmla="*/ 2147483647 h 192"/>
              <a:gd name="T12" fmla="*/ 2147483647 w 768"/>
              <a:gd name="T13" fmla="*/ 0 h 192"/>
              <a:gd name="T14" fmla="*/ 2147483647 w 768"/>
              <a:gd name="T15" fmla="*/ 2147483647 h 192"/>
              <a:gd name="T16" fmla="*/ 2147483647 w 768"/>
              <a:gd name="T17" fmla="*/ 2147483647 h 192"/>
              <a:gd name="T18" fmla="*/ 2147483647 w 76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92"/>
              <a:gd name="T32" fmla="*/ 768 w 76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92">
                <a:moveTo>
                  <a:pt x="0" y="96"/>
                </a:moveTo>
                <a:lnTo>
                  <a:pt x="96" y="96"/>
                </a:lnTo>
                <a:lnTo>
                  <a:pt x="144" y="0"/>
                </a:lnTo>
                <a:lnTo>
                  <a:pt x="240" y="192"/>
                </a:lnTo>
                <a:lnTo>
                  <a:pt x="336" y="0"/>
                </a:lnTo>
                <a:lnTo>
                  <a:pt x="432" y="192"/>
                </a:lnTo>
                <a:lnTo>
                  <a:pt x="528" y="0"/>
                </a:lnTo>
                <a:lnTo>
                  <a:pt x="624" y="192"/>
                </a:lnTo>
                <a:lnTo>
                  <a:pt x="672" y="96"/>
                </a:lnTo>
                <a:lnTo>
                  <a:pt x="768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47675" y="914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19075" y="701675"/>
            <a:ext cx="29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95275" y="1524000"/>
            <a:ext cx="10668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08000" y="1503363"/>
            <a:ext cx="65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6600"/>
                </a:solidFill>
                <a:latin typeface="Calibri" panose="020F0502020204030204" pitchFamily="34" charset="0"/>
              </a:rPr>
              <a:t>loop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416050" y="1008063"/>
            <a:ext cx="757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V is -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rot="5400000">
            <a:off x="2849563" y="12700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rot="5400000">
            <a:off x="3006725" y="1271588"/>
            <a:ext cx="2063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792413" y="8382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030538" y="8858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-</a:t>
            </a: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2525713" y="1536700"/>
            <a:ext cx="10668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738438" y="1516063"/>
            <a:ext cx="658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6600"/>
                </a:solidFill>
                <a:latin typeface="Calibri" panose="020F0502020204030204" pitchFamily="34" charset="0"/>
              </a:rPr>
              <a:t>loop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157538" y="1069975"/>
            <a:ext cx="849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V is +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2352675" y="685800"/>
            <a:ext cx="1905000" cy="12954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42875" y="685800"/>
            <a:ext cx="2133600" cy="12954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8004" name="Rectangle 20"/>
          <p:cNvSpPr>
            <a:spLocks noChangeArrowheads="1"/>
          </p:cNvSpPr>
          <p:nvPr/>
        </p:nvSpPr>
        <p:spPr bwMode="auto">
          <a:xfrm>
            <a:off x="152400" y="26987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The “green” loop (a-h-d-c-b-a):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8005" name="Rectangle 21"/>
          <p:cNvSpPr>
            <a:spLocks noChangeArrowheads="1"/>
          </p:cNvSpPr>
          <p:nvPr/>
        </p:nvSpPr>
        <p:spPr bwMode="auto">
          <a:xfrm>
            <a:off x="152400" y="32321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(- 30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) + (+45) + (-1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) + (- 40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) = 0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8006" name="Rectangle 22"/>
          <p:cNvSpPr>
            <a:spLocks noChangeArrowheads="1"/>
          </p:cNvSpPr>
          <p:nvPr/>
        </p:nvSpPr>
        <p:spPr bwMode="auto">
          <a:xfrm>
            <a:off x="152400" y="3689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- 30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+ 45 - 41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= 0         --eq. 2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8007" name="Rectangle 23"/>
          <p:cNvSpPr>
            <a:spLocks noChangeArrowheads="1"/>
          </p:cNvSpPr>
          <p:nvPr/>
        </p:nvSpPr>
        <p:spPr bwMode="auto">
          <a:xfrm>
            <a:off x="152400" y="43751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The “blue” loop (a-b-c-d-e-f-g):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8008" name="Rectangle 24"/>
          <p:cNvSpPr>
            <a:spLocks noChangeArrowheads="1"/>
          </p:cNvSpPr>
          <p:nvPr/>
        </p:nvSpPr>
        <p:spPr bwMode="auto">
          <a:xfrm>
            <a:off x="152400" y="4832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(+ 40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) + ( +1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) + (-45) + (+20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) + (+1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) + (-85) = 0</a:t>
            </a:r>
          </a:p>
        </p:txBody>
      </p:sp>
      <p:sp>
        <p:nvSpPr>
          <p:cNvPr id="298009" name="Rectangle 25"/>
          <p:cNvSpPr>
            <a:spLocks noChangeArrowheads="1"/>
          </p:cNvSpPr>
          <p:nvPr/>
        </p:nvSpPr>
        <p:spPr bwMode="auto">
          <a:xfrm>
            <a:off x="152400" y="53657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 -130 + 21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0         --eq. 3</a:t>
            </a:r>
          </a:p>
        </p:txBody>
      </p:sp>
      <p:sp>
        <p:nvSpPr>
          <p:cNvPr id="298010" name="Rectangle 26"/>
          <p:cNvSpPr>
            <a:spLocks noChangeArrowheads="1"/>
          </p:cNvSpPr>
          <p:nvPr/>
        </p:nvSpPr>
        <p:spPr bwMode="auto">
          <a:xfrm>
            <a:off x="152400" y="58991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Three equations, three unknowns; the rest is “algebra.”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219075" y="63246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Make sure to use voltages in V and resistances in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.  Then currents will be in A.</a:t>
            </a:r>
            <a:r>
              <a:rPr lang="en-US" altLang="en-US" i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6892" name="Rectangle 30"/>
          <p:cNvSpPr>
            <a:spLocks noChangeArrowheads="1"/>
          </p:cNvSpPr>
          <p:nvPr/>
        </p:nvSpPr>
        <p:spPr bwMode="auto">
          <a:xfrm>
            <a:off x="5810250" y="2038350"/>
            <a:ext cx="152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93" name="Text Box 28"/>
          <p:cNvSpPr txBox="1">
            <a:spLocks noChangeArrowheads="1"/>
          </p:cNvSpPr>
          <p:nvPr/>
        </p:nvSpPr>
        <p:spPr bwMode="auto">
          <a:xfrm>
            <a:off x="5721350" y="1997075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0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08963" y="5845175"/>
            <a:ext cx="739775" cy="4619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skip algebra</a:t>
            </a:r>
            <a:endParaRPr lang="en-US" sz="1200" i="1" dirty="0"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04" grpId="0"/>
      <p:bldP spid="298005" grpId="0"/>
      <p:bldP spid="298006" grpId="0"/>
      <p:bldP spid="298007" grpId="0"/>
      <p:bldP spid="298009" grpId="0"/>
      <p:bldP spid="298010" grpId="0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" y="152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Collect our three equations: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–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0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2400" y="1219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- 30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+ 45 - 41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= 0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" y="1752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 -130 + 21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0</a:t>
            </a:r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152400" y="2362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Rearrange to get variables in “right” order: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152400" y="28956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–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–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= 0</a:t>
            </a:r>
          </a:p>
        </p:txBody>
      </p:sp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152400" y="3429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- 30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- 41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+ 45 = 0</a:t>
            </a:r>
          </a:p>
        </p:txBody>
      </p:sp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152400" y="3962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-130 = 0</a:t>
            </a:r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152400" y="4724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Use the middle equation to eliminate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152400" y="5257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=  (41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45)/(-30)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52400" y="6096000"/>
            <a:ext cx="861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There are many valid sets of steps to solving a system of equations.  Any that works is acceptable.</a:t>
            </a:r>
            <a:endParaRPr lang="en-US" altLang="en-US" sz="140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4" grpId="0"/>
      <p:bldP spid="299015" grpId="0"/>
      <p:bldP spid="299016" grpId="0"/>
      <p:bldP spid="299017" grpId="0"/>
      <p:bldP spid="299018" grpId="0"/>
      <p:bldP spid="2990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" y="228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Two equations left to solve: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2400" y="762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– (41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45)/(-30) –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= 0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52400" y="1295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-130 = 0</a:t>
            </a: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152400" y="1981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Might as well work out the numbers: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152400" y="25146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1.37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1.5 –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= 0</a:t>
            </a:r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152400" y="3048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-130 = 0</a:t>
            </a:r>
          </a:p>
        </p:txBody>
      </p:sp>
      <p:sp>
        <p:nvSpPr>
          <p:cNvPr id="300040" name="Rectangle 8"/>
          <p:cNvSpPr>
            <a:spLocks noChangeArrowheads="1"/>
          </p:cNvSpPr>
          <p:nvPr/>
        </p:nvSpPr>
        <p:spPr bwMode="auto">
          <a:xfrm>
            <a:off x="152400" y="38862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–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+ 2.37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1.5 = 0</a:t>
            </a:r>
          </a:p>
        </p:txBody>
      </p:sp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152400" y="4419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-130 = 0</a:t>
            </a:r>
          </a:p>
        </p:txBody>
      </p:sp>
      <p:sp>
        <p:nvSpPr>
          <p:cNvPr id="300042" name="Rectangle 10"/>
          <p:cNvSpPr>
            <a:spLocks noChangeArrowheads="1"/>
          </p:cNvSpPr>
          <p:nvPr/>
        </p:nvSpPr>
        <p:spPr bwMode="auto">
          <a:xfrm>
            <a:off x="152400" y="5029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Multiply the top equation by 21: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00043" name="Rectangle 11"/>
          <p:cNvSpPr>
            <a:spLocks noChangeArrowheads="1"/>
          </p:cNvSpPr>
          <p:nvPr/>
        </p:nvSpPr>
        <p:spPr bwMode="auto">
          <a:xfrm>
            <a:off x="152400" y="55626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– 21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+ 49.8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31.5 = 0</a:t>
            </a:r>
          </a:p>
        </p:txBody>
      </p:sp>
      <p:sp>
        <p:nvSpPr>
          <p:cNvPr id="300044" name="Rectangle 12"/>
          <p:cNvSpPr>
            <a:spLocks noChangeArrowheads="1"/>
          </p:cNvSpPr>
          <p:nvPr/>
        </p:nvSpPr>
        <p:spPr bwMode="auto">
          <a:xfrm>
            <a:off x="152400" y="6096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-130 = 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7" grpId="0"/>
      <p:bldP spid="300038" grpId="0"/>
      <p:bldP spid="300039" grpId="0"/>
      <p:bldP spid="300040" grpId="0"/>
      <p:bldP spid="300041" grpId="0"/>
      <p:bldP spid="300042" grpId="0"/>
      <p:bldP spid="300043" grpId="0"/>
      <p:bldP spid="3000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Add the two equations to eliminate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– 21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+ 49.8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31.5 = 0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52400" y="1219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+ ( 21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-130 = 0 )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2819400" y="170815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52400" y="17526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90.8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161.5 = 0</a:t>
            </a:r>
          </a:p>
        </p:txBody>
      </p:sp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152400" y="2286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Solve for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01064" name="Rectangle 8"/>
          <p:cNvSpPr>
            <a:spLocks noChangeArrowheads="1"/>
          </p:cNvSpPr>
          <p:nvPr/>
        </p:nvSpPr>
        <p:spPr bwMode="auto">
          <a:xfrm>
            <a:off x="152400" y="2667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= 161.5 / 90.8 </a:t>
            </a:r>
          </a:p>
        </p:txBody>
      </p:sp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152400" y="31242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= 1.78 </a:t>
            </a:r>
          </a:p>
        </p:txBody>
      </p:sp>
      <p:sp>
        <p:nvSpPr>
          <p:cNvPr id="301066" name="Rectangle 10"/>
          <p:cNvSpPr>
            <a:spLocks noChangeArrowheads="1"/>
          </p:cNvSpPr>
          <p:nvPr/>
        </p:nvSpPr>
        <p:spPr bwMode="auto">
          <a:xfrm>
            <a:off x="152400" y="3733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Go back to the “middle equation” two slides ago for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01067" name="Rectangle 11"/>
          <p:cNvSpPr>
            <a:spLocks noChangeArrowheads="1"/>
          </p:cNvSpPr>
          <p:nvPr/>
        </p:nvSpPr>
        <p:spPr bwMode="auto">
          <a:xfrm>
            <a:off x="152400" y="4267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=  (41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45)/(-30)</a:t>
            </a:r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152400" y="4724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=  - 1.37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+ 1.5</a:t>
            </a:r>
          </a:p>
        </p:txBody>
      </p:sp>
      <p:sp>
        <p:nvSpPr>
          <p:cNvPr id="301069" name="Rectangle 13"/>
          <p:cNvSpPr>
            <a:spLocks noChangeArrowheads="1"/>
          </p:cNvSpPr>
          <p:nvPr/>
        </p:nvSpPr>
        <p:spPr bwMode="auto">
          <a:xfrm>
            <a:off x="152400" y="5181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=  - (1.37) (1.78) + 1.5</a:t>
            </a:r>
          </a:p>
        </p:txBody>
      </p:sp>
      <p:sp>
        <p:nvSpPr>
          <p:cNvPr id="301070" name="Rectangle 14"/>
          <p:cNvSpPr>
            <a:spLocks noChangeArrowheads="1"/>
          </p:cNvSpPr>
          <p:nvPr/>
        </p:nvSpPr>
        <p:spPr bwMode="auto">
          <a:xfrm>
            <a:off x="152400" y="5638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=  - 0.94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4" grpId="0"/>
      <p:bldP spid="301065" grpId="0"/>
      <p:bldP spid="301066" grpId="0"/>
      <p:bldP spid="301067" grpId="0"/>
      <p:bldP spid="301068" grpId="0"/>
      <p:bldP spid="30107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2400" y="152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Go back two slides to get an equation that gives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–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+ 2.37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1.5 = 0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52400" y="11969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2.37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1.5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52400" y="16764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(2.37) (1.78) – 1.5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52400" y="2198688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2.72</a:t>
            </a:r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152400" y="2895600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Summarize answers so your lazy prof doesn’t have to go searching for them and get irritated (don’t forget to show units in your answer):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152400" y="4495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2.72 A</a:t>
            </a:r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152400" y="50292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= 1.78 A</a:t>
            </a:r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304800" y="4038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=  - 0.94 A</a:t>
            </a:r>
          </a:p>
        </p:txBody>
      </p: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152400" y="573087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Are these currents correct? How could you tell? We’d better check our results.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8" grpId="0"/>
      <p:bldP spid="302089" grpId="0"/>
      <p:bldP spid="302090" grpId="0"/>
      <p:bldP spid="3020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–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–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0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" y="685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- 30 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+ 45 - 41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= 0</a:t>
            </a:r>
            <a:endParaRPr lang="en-US" altLang="en-US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2400" y="1219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41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 -130 + 21 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0</a:t>
            </a:r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152400" y="23622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2</a:t>
            </a:r>
            <a:r>
              <a:rPr lang="en-US" altLang="en-US">
                <a:latin typeface="Calibri" panose="020F0502020204030204" pitchFamily="34" charset="0"/>
              </a:rPr>
              <a:t> = 2.72 A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152400" y="28956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I</a:t>
            </a:r>
            <a:r>
              <a:rPr lang="en-US" altLang="en-US" baseline="-25000">
                <a:latin typeface="Calibri" panose="020F0502020204030204" pitchFamily="34" charset="0"/>
              </a:rPr>
              <a:t>3</a:t>
            </a:r>
            <a:r>
              <a:rPr lang="en-US" altLang="en-US">
                <a:latin typeface="Calibri" panose="020F0502020204030204" pitchFamily="34" charset="0"/>
              </a:rPr>
              <a:t> = 1.78 A</a:t>
            </a:r>
          </a:p>
        </p:txBody>
      </p:sp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304800" y="1905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</a:t>
            </a:r>
            <a:r>
              <a:rPr lang="en-US" altLang="en-US" baseline="-25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=  - 0.94 A</a:t>
            </a:r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3505200" y="1828800"/>
            <a:ext cx="22098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3113" name="Rectangle 9"/>
          <p:cNvSpPr>
            <a:spLocks noChangeArrowheads="1"/>
          </p:cNvSpPr>
          <p:nvPr/>
        </p:nvSpPr>
        <p:spPr bwMode="auto">
          <a:xfrm>
            <a:off x="152400" y="3810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1.78 – (-0.94) – 2.72 = 0		</a:t>
            </a:r>
            <a:r>
              <a:rPr lang="en-US" altLang="en-US">
                <a:latin typeface="Calibri" panose="020F0502020204030204" pitchFamily="34" charset="0"/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303114" name="Rectangle 10"/>
          <p:cNvSpPr>
            <a:spLocks noChangeArrowheads="1"/>
          </p:cNvSpPr>
          <p:nvPr/>
        </p:nvSpPr>
        <p:spPr bwMode="auto">
          <a:xfrm>
            <a:off x="152400" y="42672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- 30 (-0.94) + 45 - 41 (1.78) = 0.22 	</a:t>
            </a:r>
            <a:r>
              <a:rPr lang="en-US" altLang="en-US" sz="2800">
                <a:solidFill>
                  <a:srgbClr val="8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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303115" name="Rectangle 11"/>
          <p:cNvSpPr>
            <a:spLocks noChangeArrowheads="1"/>
          </p:cNvSpPr>
          <p:nvPr/>
        </p:nvSpPr>
        <p:spPr bwMode="auto">
          <a:xfrm>
            <a:off x="152400" y="48006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41 (1.78)  -130 + 21 (2.72) = 0.10 	</a:t>
            </a:r>
            <a:r>
              <a:rPr lang="en-US" altLang="en-US" sz="2800">
                <a:solidFill>
                  <a:srgbClr val="8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</a:t>
            </a: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152400" y="5410200"/>
            <a:ext cx="899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Calibri" panose="020F0502020204030204" pitchFamily="34" charset="0"/>
                <a:sym typeface="Symbol" panose="05050102010706020507" pitchFamily="18" charset="2"/>
              </a:rPr>
              <a:t>Are the last two indication of a mistake or just </a:t>
            </a:r>
            <a:r>
              <a:rPr lang="en-US" altLang="en-US" sz="2000" dirty="0" err="1">
                <a:latin typeface="Calibri" panose="020F0502020204030204" pitchFamily="34" charset="0"/>
                <a:sym typeface="Symbol" panose="05050102010706020507" pitchFamily="18" charset="2"/>
              </a:rPr>
              <a:t>roundoff</a:t>
            </a:r>
            <a:r>
              <a:rPr lang="en-US" altLang="en-US" sz="2000" dirty="0">
                <a:latin typeface="Calibri" panose="020F0502020204030204" pitchFamily="34" charset="0"/>
                <a:sym typeface="Symbol" panose="05050102010706020507" pitchFamily="18" charset="2"/>
              </a:rPr>
              <a:t> error?  Recalculating while retaining 2 more digits gives I</a:t>
            </a:r>
            <a:r>
              <a:rPr lang="en-US" altLang="en-US" sz="2000" baseline="-25000" dirty="0">
                <a:latin typeface="Calibri" panose="020F050202020403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latin typeface="Calibri" panose="020F0502020204030204" pitchFamily="34" charset="0"/>
                <a:sym typeface="Symbol" panose="05050102010706020507" pitchFamily="18" charset="2"/>
              </a:rPr>
              <a:t>=0.933, I</a:t>
            </a:r>
            <a:r>
              <a:rPr lang="en-US" altLang="en-US" sz="2000" baseline="-25000" dirty="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latin typeface="Calibri" panose="020F0502020204030204" pitchFamily="34" charset="0"/>
                <a:sym typeface="Symbol" panose="05050102010706020507" pitchFamily="18" charset="2"/>
              </a:rPr>
              <a:t>=2.714, I</a:t>
            </a:r>
            <a:r>
              <a:rPr lang="en-US" altLang="en-US" sz="2000" baseline="-25000" dirty="0">
                <a:latin typeface="Calibri" panose="020F0502020204030204" pitchFamily="34" charset="0"/>
                <a:sym typeface="Symbol" panose="05050102010706020507" pitchFamily="18" charset="2"/>
              </a:rPr>
              <a:t>3</a:t>
            </a:r>
            <a:r>
              <a:rPr lang="en-US" altLang="en-US" sz="2000" dirty="0">
                <a:latin typeface="Calibri" panose="020F0502020204030204" pitchFamily="34" charset="0"/>
                <a:sym typeface="Symbol" panose="05050102010706020507" pitchFamily="18" charset="2"/>
              </a:rPr>
              <a:t>=1.7806, and the last two results are 0.01 or less  </a:t>
            </a:r>
            <a:r>
              <a:rPr lang="en-US" altLang="en-US" sz="2000" dirty="0" err="1">
                <a:latin typeface="Calibri" panose="020F0502020204030204" pitchFamily="34" charset="0"/>
                <a:sym typeface="Symbol" panose="05050102010706020507" pitchFamily="18" charset="2"/>
              </a:rPr>
              <a:t>roundoff</a:t>
            </a:r>
            <a:r>
              <a:rPr lang="en-US" altLang="en-US" sz="2000" dirty="0">
                <a:latin typeface="Calibri" panose="020F0502020204030204" pitchFamily="34" charset="0"/>
                <a:sym typeface="Symbol" panose="05050102010706020507" pitchFamily="18" charset="2"/>
              </a:rPr>
              <a:t> was the culprit.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9" grpId="0"/>
      <p:bldP spid="303110" grpId="0"/>
      <p:bldP spid="303111" grpId="0"/>
      <p:bldP spid="303112" grpId="0" animBg="1"/>
      <p:bldP spid="303113" grpId="0"/>
      <p:bldP spid="303114" grpId="0"/>
      <p:bldP spid="303115" grpId="0"/>
      <p:bldP spid="303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1676400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i="1">
                <a:latin typeface="Arial Narrow" panose="020B0606020202030204" pitchFamily="34" charset="0"/>
              </a:rPr>
              <a:t> As we move through the resistance r, the potential decreases by an amount Ir, where I is the current  in the circuit.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41148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i="1">
                <a:latin typeface="Arial Narrow" panose="020B0606020202030204" pitchFamily="34" charset="0"/>
              </a:rPr>
              <a:t> </a:t>
            </a:r>
            <a:r>
              <a:rPr lang="el-GR" altLang="en-US" sz="2400" i="1">
                <a:latin typeface="Arial Narrow" panose="020B0606020202030204" pitchFamily="34" charset="0"/>
              </a:rPr>
              <a:t>ε </a:t>
            </a:r>
            <a:r>
              <a:rPr lang="en-US" altLang="en-US" sz="2400" i="1">
                <a:latin typeface="Arial Narrow" panose="020B0606020202030204" pitchFamily="34" charset="0"/>
              </a:rPr>
              <a:t>: </a:t>
            </a:r>
            <a:r>
              <a:rPr lang="en-US" altLang="en-US" sz="2400">
                <a:latin typeface="Arial Narrow" panose="020B0606020202030204" pitchFamily="34" charset="0"/>
              </a:rPr>
              <a:t>is equivalent to the open-circuit voltage—that  is, </a:t>
            </a: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2400" i="1">
                <a:solidFill>
                  <a:srgbClr val="FF0000"/>
                </a:solidFill>
                <a:latin typeface="Arial Narrow" panose="020B0606020202030204" pitchFamily="34" charset="0"/>
              </a:rPr>
              <a:t>terminal voltage when the current is zero. </a:t>
            </a:r>
            <a:r>
              <a:rPr lang="en-US" altLang="en-US" sz="2400" i="1">
                <a:latin typeface="Arial Narrow" panose="020B0606020202030204" pitchFamily="34" charset="0"/>
              </a:rPr>
              <a:t>The emf is the voltage labeled on a </a:t>
            </a:r>
            <a:r>
              <a:rPr lang="en-US" altLang="en-US" sz="2400">
                <a:latin typeface="Arial Narrow" panose="020B0606020202030204" pitchFamily="34" charset="0"/>
              </a:rPr>
              <a:t>battery,….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81000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Arial Narrow" panose="020B0606020202030204" pitchFamily="34" charset="0"/>
              </a:rPr>
              <a:t> As we pass from the negative terminal to the positive terminal, the potential </a:t>
            </a:r>
            <a:r>
              <a:rPr lang="en-US" altLang="en-US" sz="2400" i="1">
                <a:latin typeface="Arial Narrow" panose="020B0606020202030204" pitchFamily="34" charset="0"/>
              </a:rPr>
              <a:t>increases by an amount  </a:t>
            </a:r>
            <a:r>
              <a:rPr lang="el-GR" altLang="en-US" sz="2400" i="1">
                <a:latin typeface="Arial Narrow" panose="020B0606020202030204" pitchFamily="34" charset="0"/>
              </a:rPr>
              <a:t>ε</a:t>
            </a:r>
            <a:r>
              <a:rPr lang="en-US" altLang="en-US" sz="2400" i="1">
                <a:latin typeface="Arial Narrow" panose="020B0606020202030204" pitchFamily="34" charset="0"/>
              </a:rPr>
              <a:t>.</a:t>
            </a:r>
            <a:endParaRPr lang="en-US" altLang="en-US" sz="240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800" y="51816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>
                <a:latin typeface="Arial Narrow" panose="020B0606020202030204" pitchFamily="34" charset="0"/>
              </a:rPr>
              <a:t>the </a:t>
            </a: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terminal voltage </a:t>
            </a:r>
            <a:r>
              <a:rPr lang="en-US" altLang="en-US" sz="2400" i="1">
                <a:latin typeface="Arial Narrow" panose="020B0606020202030204" pitchFamily="34" charset="0"/>
              </a:rPr>
              <a:t>V must equal the potential difference across the external  </a:t>
            </a:r>
            <a:r>
              <a:rPr lang="en-US" altLang="en-US" sz="2400">
                <a:latin typeface="Arial Narrow" panose="020B0606020202030204" pitchFamily="34" charset="0"/>
              </a:rPr>
              <a:t>resistance </a:t>
            </a:r>
            <a:r>
              <a:rPr lang="en-US" altLang="en-US" sz="2400" i="1">
                <a:latin typeface="Arial Narrow" panose="020B0606020202030204" pitchFamily="34" charset="0"/>
              </a:rPr>
              <a:t>R, often called the load resistance.</a:t>
            </a:r>
            <a:endParaRPr lang="en-US" altLang="en-US" sz="2400">
              <a:latin typeface="Arial Narrow" panose="020B0606020202030204" pitchFamily="34" charset="0"/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62600" y="2636838"/>
            <a:ext cx="3276600" cy="1477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B050"/>
                </a:solidFill>
              </a:rPr>
              <a:t>Figure 28.2 </a:t>
            </a:r>
            <a:r>
              <a:rPr lang="en-US" altLang="en-US" dirty="0">
                <a:solidFill>
                  <a:srgbClr val="00B050"/>
                </a:solidFill>
              </a:rPr>
              <a:t>(a) Circuit diagram of a source of </a:t>
            </a:r>
            <a:r>
              <a:rPr lang="en-US" altLang="en-US" dirty="0" err="1">
                <a:solidFill>
                  <a:srgbClr val="00B050"/>
                </a:solidFill>
              </a:rPr>
              <a:t>emf</a:t>
            </a:r>
            <a:r>
              <a:rPr lang="en-US" altLang="en-US" dirty="0">
                <a:solidFill>
                  <a:srgbClr val="00B050"/>
                </a:solidFill>
              </a:rPr>
              <a:t> (in this case, a battery), of internal resistance r, connected to an external resistor of resistance R. 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33400" y="2895600"/>
          <a:ext cx="2279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749160" imgH="177480" progId="Equation.3">
                  <p:embed/>
                </p:oleObj>
              </mc:Choice>
              <mc:Fallback>
                <p:oleObj name="Equation" r:id="rId5" imgW="74916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95600"/>
                        <a:ext cx="22796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Documents and Settings\Mike O'Hanlon\Desktop\griffth\chapt13\art_library\color_art_library\13_p27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73213"/>
            <a:ext cx="49530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88925" y="1050925"/>
            <a:ext cx="32924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1822CD"/>
                </a:solidFill>
                <a:latin typeface="Calibri" panose="020F0502020204030204" pitchFamily="34" charset="0"/>
              </a:rPr>
              <a:t>What is the total resistance of this circuit?</a:t>
            </a:r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 sz="24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1.) 66 ohms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2.) 60 ohms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3.) 54 ohms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4.) 25 ohms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5.) 15 ohms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:\Documents and Settings\Mike O'Hanlon\Desktop\griffth\chapt13\art_library\color_art_library\13_p27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63613"/>
            <a:ext cx="49530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88925" y="1050925"/>
            <a:ext cx="32924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1822CD"/>
                </a:solidFill>
                <a:latin typeface="Calibri" panose="020F0502020204030204" pitchFamily="34" charset="0"/>
              </a:rPr>
              <a:t>What is the current that flows in this circuit?</a:t>
            </a:r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 sz="280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2800">
                <a:latin typeface="Arial Narrow" panose="020B0606020202030204" pitchFamily="34" charset="0"/>
              </a:rPr>
              <a:t>1.)10 amps</a:t>
            </a:r>
          </a:p>
          <a:p>
            <a:pPr eaLnBrk="1" hangingPunct="1"/>
            <a:r>
              <a:rPr lang="en-US" altLang="en-US" sz="2800">
                <a:latin typeface="Arial Narrow" panose="020B0606020202030204" pitchFamily="34" charset="0"/>
              </a:rPr>
              <a:t>2.) 1 amp</a:t>
            </a:r>
          </a:p>
          <a:p>
            <a:pPr eaLnBrk="1" hangingPunct="1"/>
            <a:r>
              <a:rPr lang="en-US" altLang="en-US" sz="2800">
                <a:latin typeface="Arial Narrow" panose="020B0606020202030204" pitchFamily="34" charset="0"/>
              </a:rPr>
              <a:t>3.) 0.1 amp</a:t>
            </a:r>
          </a:p>
          <a:p>
            <a:pPr eaLnBrk="1" hangingPunct="1"/>
            <a:r>
              <a:rPr lang="en-US" altLang="en-US" sz="2800">
                <a:latin typeface="Arial Narrow" panose="020B0606020202030204" pitchFamily="34" charset="0"/>
              </a:rPr>
              <a:t>4.) 0.3 amp</a:t>
            </a:r>
          </a:p>
          <a:p>
            <a:pPr eaLnBrk="1" hangingPunct="1"/>
            <a:r>
              <a:rPr lang="en-US" altLang="en-US" sz="2800">
                <a:latin typeface="Arial Narrow" panose="020B0606020202030204" pitchFamily="34" charset="0"/>
              </a:rPr>
              <a:t>5.) 0.03 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Documents and Settings\Mike O'Hanlon\Desktop\griffth\chapt13\art_library\color_art_library\13_p27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6400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228600" y="3048000"/>
            <a:ext cx="4038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1822CD"/>
                </a:solidFill>
                <a:latin typeface="Calibri" panose="020F0502020204030204" pitchFamily="34" charset="0"/>
              </a:rPr>
              <a:t>What is the current that flows in this circuit at point A?</a:t>
            </a:r>
          </a:p>
          <a:p>
            <a:pPr eaLnBrk="1" hangingPunct="1"/>
            <a:r>
              <a:rPr lang="en-US" altLang="en-US" sz="2800">
                <a:solidFill>
                  <a:srgbClr val="00B050"/>
                </a:solidFill>
                <a:latin typeface="Arial Narrow" panose="020B0606020202030204" pitchFamily="34" charset="0"/>
              </a:rPr>
              <a:t>1.)</a:t>
            </a:r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288 amps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2.) 1.5 amp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3.) 0.1 amp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4.) 0.5 amp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5.) 0.03 amps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4572000" y="1752600"/>
            <a:ext cx="931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600">
                <a:latin typeface="Calibri" panose="020F0502020204030204" pitchFamily="34" charset="0"/>
              </a:rPr>
              <a:t>.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953000"/>
            <a:ext cx="1600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267200" y="2325688"/>
            <a:ext cx="452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B0F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45063" name="Rectangle 4"/>
          <p:cNvSpPr>
            <a:spLocks noChangeArrowheads="1"/>
          </p:cNvSpPr>
          <p:nvPr/>
        </p:nvSpPr>
        <p:spPr bwMode="auto">
          <a:xfrm>
            <a:off x="5010150" y="2968625"/>
            <a:ext cx="40576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Calibri" panose="020F0502020204030204" pitchFamily="34" charset="0"/>
              </a:rPr>
              <a:t>What is the current that flows in this circuit at point B?</a:t>
            </a:r>
            <a:endParaRPr lang="en-US" altLang="en-US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1.)288 amps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2.) 1.5 amp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3.) 0.1 amp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4.) 0.5 amp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Arial Narrow" panose="020B0606020202030204" pitchFamily="34" charset="0"/>
              </a:rPr>
              <a:t>5.) 0.03 amps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6705600" y="0"/>
            <a:ext cx="8270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Calibri" panose="020F0502020204030204" pitchFamily="34" charset="0"/>
              </a:rPr>
              <a:t>B</a:t>
            </a:r>
            <a:r>
              <a:rPr lang="en-US" altLang="en-US" sz="9600">
                <a:latin typeface="Calibri" panose="020F0502020204030204" pitchFamily="34" charset="0"/>
              </a:rPr>
              <a:t>.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76800" y="5562600"/>
            <a:ext cx="1524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6CFB20-974E-42AC-8B9C-F2A3CA3533F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 Narrow" panose="020B0606020202030204" pitchFamily="34" charset="0"/>
              </a:rPr>
              <a:t>For three resistors in parallel, choose the correct statement:</a:t>
            </a:r>
          </a:p>
        </p:txBody>
      </p:sp>
      <p:grpSp>
        <p:nvGrpSpPr>
          <p:cNvPr id="46084" name="Group 9"/>
          <p:cNvGrpSpPr>
            <a:grpSpLocks/>
          </p:cNvGrpSpPr>
          <p:nvPr/>
        </p:nvGrpSpPr>
        <p:grpSpPr bwMode="auto">
          <a:xfrm>
            <a:off x="228600" y="1752600"/>
            <a:ext cx="3733800" cy="3429000"/>
            <a:chOff x="480" y="1104"/>
            <a:chExt cx="2352" cy="2160"/>
          </a:xfrm>
        </p:grpSpPr>
        <p:grpSp>
          <p:nvGrpSpPr>
            <p:cNvPr id="46090" name="Group 10"/>
            <p:cNvGrpSpPr>
              <a:grpSpLocks/>
            </p:cNvGrpSpPr>
            <p:nvPr/>
          </p:nvGrpSpPr>
          <p:grpSpPr bwMode="auto">
            <a:xfrm>
              <a:off x="480" y="1104"/>
              <a:ext cx="2352" cy="2160"/>
              <a:chOff x="480" y="1104"/>
              <a:chExt cx="2352" cy="2160"/>
            </a:xfrm>
          </p:grpSpPr>
          <p:grpSp>
            <p:nvGrpSpPr>
              <p:cNvPr id="46095" name="Group 11"/>
              <p:cNvGrpSpPr>
                <a:grpSpLocks/>
              </p:cNvGrpSpPr>
              <p:nvPr/>
            </p:nvGrpSpPr>
            <p:grpSpPr bwMode="auto">
              <a:xfrm>
                <a:off x="480" y="1104"/>
                <a:ext cx="2064" cy="2160"/>
                <a:chOff x="480" y="1104"/>
                <a:chExt cx="2064" cy="2160"/>
              </a:xfrm>
            </p:grpSpPr>
            <p:sp>
              <p:nvSpPr>
                <p:cNvPr id="46101" name="AutoShape 12"/>
                <p:cNvSpPr>
                  <a:spLocks noChangeArrowheads="1"/>
                </p:cNvSpPr>
                <p:nvPr/>
              </p:nvSpPr>
              <p:spPr bwMode="auto">
                <a:xfrm>
                  <a:off x="480" y="1584"/>
                  <a:ext cx="480" cy="864"/>
                </a:xfrm>
                <a:prstGeom prst="can">
                  <a:avLst>
                    <a:gd name="adj" fmla="val 45000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0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76" y="120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3" name="Line 14"/>
                <p:cNvSpPr>
                  <a:spLocks noChangeShapeType="1"/>
                </p:cNvSpPr>
                <p:nvPr/>
              </p:nvSpPr>
              <p:spPr bwMode="auto">
                <a:xfrm>
                  <a:off x="1296" y="110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4" name="Line 15"/>
                <p:cNvSpPr>
                  <a:spLocks noChangeShapeType="1"/>
                </p:cNvSpPr>
                <p:nvPr/>
              </p:nvSpPr>
              <p:spPr bwMode="auto">
                <a:xfrm>
                  <a:off x="2496" y="12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5" name="Line 16"/>
                <p:cNvSpPr>
                  <a:spLocks noChangeShapeType="1"/>
                </p:cNvSpPr>
                <p:nvPr/>
              </p:nvSpPr>
              <p:spPr bwMode="auto">
                <a:xfrm>
                  <a:off x="2544" y="278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440" y="3264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80" y="278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8" name="Freeform 19"/>
                <p:cNvSpPr>
                  <a:spLocks/>
                </p:cNvSpPr>
                <p:nvPr/>
              </p:nvSpPr>
              <p:spPr bwMode="auto">
                <a:xfrm>
                  <a:off x="720" y="1239"/>
                  <a:ext cx="1550" cy="409"/>
                </a:xfrm>
                <a:custGeom>
                  <a:avLst/>
                  <a:gdLst>
                    <a:gd name="T0" fmla="*/ 0 w 1550"/>
                    <a:gd name="T1" fmla="*/ 393 h 409"/>
                    <a:gd name="T2" fmla="*/ 0 w 1550"/>
                    <a:gd name="T3" fmla="*/ 9 h 409"/>
                    <a:gd name="T4" fmla="*/ 1538 w 1550"/>
                    <a:gd name="T5" fmla="*/ 0 h 409"/>
                    <a:gd name="T6" fmla="*/ 1536 w 1550"/>
                    <a:gd name="T7" fmla="*/ 393 h 409"/>
                    <a:gd name="T8" fmla="*/ 1499 w 1550"/>
                    <a:gd name="T9" fmla="*/ 361 h 4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0"/>
                    <a:gd name="T16" fmla="*/ 0 h 409"/>
                    <a:gd name="T17" fmla="*/ 1550 w 1550"/>
                    <a:gd name="T18" fmla="*/ 409 h 4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0" h="409">
                      <a:moveTo>
                        <a:pt x="0" y="393"/>
                      </a:moveTo>
                      <a:lnTo>
                        <a:pt x="0" y="9"/>
                      </a:lnTo>
                      <a:cubicBezTo>
                        <a:pt x="512" y="6"/>
                        <a:pt x="1538" y="0"/>
                        <a:pt x="1538" y="0"/>
                      </a:cubicBezTo>
                      <a:cubicBezTo>
                        <a:pt x="1537" y="131"/>
                        <a:pt x="1550" y="262"/>
                        <a:pt x="1536" y="393"/>
                      </a:cubicBezTo>
                      <a:cubicBezTo>
                        <a:pt x="1534" y="409"/>
                        <a:pt x="1499" y="361"/>
                        <a:pt x="1499" y="361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109" name="Freeform 20"/>
                <p:cNvSpPr>
                  <a:spLocks/>
                </p:cNvSpPr>
                <p:nvPr/>
              </p:nvSpPr>
              <p:spPr bwMode="auto">
                <a:xfrm flipV="1">
                  <a:off x="768" y="2448"/>
                  <a:ext cx="1550" cy="409"/>
                </a:xfrm>
                <a:custGeom>
                  <a:avLst/>
                  <a:gdLst>
                    <a:gd name="T0" fmla="*/ 0 w 1550"/>
                    <a:gd name="T1" fmla="*/ 393 h 409"/>
                    <a:gd name="T2" fmla="*/ 0 w 1550"/>
                    <a:gd name="T3" fmla="*/ 9 h 409"/>
                    <a:gd name="T4" fmla="*/ 1538 w 1550"/>
                    <a:gd name="T5" fmla="*/ 0 h 409"/>
                    <a:gd name="T6" fmla="*/ 1536 w 1550"/>
                    <a:gd name="T7" fmla="*/ 393 h 409"/>
                    <a:gd name="T8" fmla="*/ 1499 w 1550"/>
                    <a:gd name="T9" fmla="*/ 361 h 4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0"/>
                    <a:gd name="T16" fmla="*/ 0 h 409"/>
                    <a:gd name="T17" fmla="*/ 1550 w 1550"/>
                    <a:gd name="T18" fmla="*/ 409 h 4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0" h="409">
                      <a:moveTo>
                        <a:pt x="0" y="393"/>
                      </a:moveTo>
                      <a:lnTo>
                        <a:pt x="0" y="9"/>
                      </a:lnTo>
                      <a:cubicBezTo>
                        <a:pt x="512" y="6"/>
                        <a:pt x="1538" y="0"/>
                        <a:pt x="1538" y="0"/>
                      </a:cubicBezTo>
                      <a:cubicBezTo>
                        <a:pt x="1537" y="131"/>
                        <a:pt x="1550" y="262"/>
                        <a:pt x="1536" y="393"/>
                      </a:cubicBezTo>
                      <a:cubicBezTo>
                        <a:pt x="1534" y="409"/>
                        <a:pt x="1499" y="361"/>
                        <a:pt x="1499" y="361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11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28" y="1824"/>
                  <a:ext cx="576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EMF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volts</a:t>
                  </a:r>
                  <a:endParaRPr lang="en-US" altLang="en-US" sz="200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46096" name="Freeform 22"/>
              <p:cNvSpPr>
                <a:spLocks/>
              </p:cNvSpPr>
              <p:nvPr/>
            </p:nvSpPr>
            <p:spPr bwMode="auto">
              <a:xfrm>
                <a:off x="2160" y="1632"/>
                <a:ext cx="240" cy="864"/>
              </a:xfrm>
              <a:custGeom>
                <a:avLst/>
                <a:gdLst>
                  <a:gd name="T0" fmla="*/ 96 w 240"/>
                  <a:gd name="T1" fmla="*/ 0 h 864"/>
                  <a:gd name="T2" fmla="*/ 96 w 240"/>
                  <a:gd name="T3" fmla="*/ 144 h 864"/>
                  <a:gd name="T4" fmla="*/ 240 w 240"/>
                  <a:gd name="T5" fmla="*/ 240 h 864"/>
                  <a:gd name="T6" fmla="*/ 0 w 240"/>
                  <a:gd name="T7" fmla="*/ 336 h 864"/>
                  <a:gd name="T8" fmla="*/ 240 w 240"/>
                  <a:gd name="T9" fmla="*/ 432 h 864"/>
                  <a:gd name="T10" fmla="*/ 48 w 240"/>
                  <a:gd name="T11" fmla="*/ 528 h 864"/>
                  <a:gd name="T12" fmla="*/ 240 w 240"/>
                  <a:gd name="T13" fmla="*/ 624 h 864"/>
                  <a:gd name="T14" fmla="*/ 48 w 240"/>
                  <a:gd name="T15" fmla="*/ 672 h 864"/>
                  <a:gd name="T16" fmla="*/ 144 w 240"/>
                  <a:gd name="T17" fmla="*/ 768 h 864"/>
                  <a:gd name="T18" fmla="*/ 144 w 240"/>
                  <a:gd name="T19" fmla="*/ 864 h 8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0"/>
                  <a:gd name="T31" fmla="*/ 0 h 864"/>
                  <a:gd name="T32" fmla="*/ 240 w 240"/>
                  <a:gd name="T33" fmla="*/ 864 h 8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0" h="864">
                    <a:moveTo>
                      <a:pt x="96" y="0"/>
                    </a:moveTo>
                    <a:lnTo>
                      <a:pt x="96" y="144"/>
                    </a:lnTo>
                    <a:lnTo>
                      <a:pt x="240" y="240"/>
                    </a:lnTo>
                    <a:lnTo>
                      <a:pt x="0" y="336"/>
                    </a:lnTo>
                    <a:lnTo>
                      <a:pt x="240" y="432"/>
                    </a:lnTo>
                    <a:lnTo>
                      <a:pt x="48" y="528"/>
                    </a:lnTo>
                    <a:lnTo>
                      <a:pt x="240" y="624"/>
                    </a:lnTo>
                    <a:lnTo>
                      <a:pt x="48" y="672"/>
                    </a:lnTo>
                    <a:lnTo>
                      <a:pt x="144" y="768"/>
                    </a:lnTo>
                    <a:lnTo>
                      <a:pt x="144" y="864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97" name="Freeform 23"/>
              <p:cNvSpPr>
                <a:spLocks/>
              </p:cNvSpPr>
              <p:nvPr/>
            </p:nvSpPr>
            <p:spPr bwMode="auto">
              <a:xfrm>
                <a:off x="1728" y="1728"/>
                <a:ext cx="240" cy="864"/>
              </a:xfrm>
              <a:custGeom>
                <a:avLst/>
                <a:gdLst>
                  <a:gd name="T0" fmla="*/ 96 w 240"/>
                  <a:gd name="T1" fmla="*/ 0 h 864"/>
                  <a:gd name="T2" fmla="*/ 96 w 240"/>
                  <a:gd name="T3" fmla="*/ 144 h 864"/>
                  <a:gd name="T4" fmla="*/ 240 w 240"/>
                  <a:gd name="T5" fmla="*/ 240 h 864"/>
                  <a:gd name="T6" fmla="*/ 0 w 240"/>
                  <a:gd name="T7" fmla="*/ 336 h 864"/>
                  <a:gd name="T8" fmla="*/ 240 w 240"/>
                  <a:gd name="T9" fmla="*/ 432 h 864"/>
                  <a:gd name="T10" fmla="*/ 48 w 240"/>
                  <a:gd name="T11" fmla="*/ 528 h 864"/>
                  <a:gd name="T12" fmla="*/ 240 w 240"/>
                  <a:gd name="T13" fmla="*/ 624 h 864"/>
                  <a:gd name="T14" fmla="*/ 48 w 240"/>
                  <a:gd name="T15" fmla="*/ 672 h 864"/>
                  <a:gd name="T16" fmla="*/ 144 w 240"/>
                  <a:gd name="T17" fmla="*/ 768 h 864"/>
                  <a:gd name="T18" fmla="*/ 144 w 240"/>
                  <a:gd name="T19" fmla="*/ 864 h 8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0"/>
                  <a:gd name="T31" fmla="*/ 0 h 864"/>
                  <a:gd name="T32" fmla="*/ 240 w 240"/>
                  <a:gd name="T33" fmla="*/ 864 h 8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0" h="864">
                    <a:moveTo>
                      <a:pt x="96" y="0"/>
                    </a:moveTo>
                    <a:lnTo>
                      <a:pt x="96" y="144"/>
                    </a:lnTo>
                    <a:lnTo>
                      <a:pt x="240" y="240"/>
                    </a:lnTo>
                    <a:lnTo>
                      <a:pt x="0" y="336"/>
                    </a:lnTo>
                    <a:lnTo>
                      <a:pt x="240" y="432"/>
                    </a:lnTo>
                    <a:lnTo>
                      <a:pt x="48" y="528"/>
                    </a:lnTo>
                    <a:lnTo>
                      <a:pt x="240" y="624"/>
                    </a:lnTo>
                    <a:lnTo>
                      <a:pt x="48" y="672"/>
                    </a:lnTo>
                    <a:lnTo>
                      <a:pt x="144" y="768"/>
                    </a:lnTo>
                    <a:lnTo>
                      <a:pt x="144" y="864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98" name="Freeform 24"/>
              <p:cNvSpPr>
                <a:spLocks/>
              </p:cNvSpPr>
              <p:nvPr/>
            </p:nvSpPr>
            <p:spPr bwMode="auto">
              <a:xfrm>
                <a:off x="2592" y="1728"/>
                <a:ext cx="240" cy="864"/>
              </a:xfrm>
              <a:custGeom>
                <a:avLst/>
                <a:gdLst>
                  <a:gd name="T0" fmla="*/ 96 w 240"/>
                  <a:gd name="T1" fmla="*/ 0 h 864"/>
                  <a:gd name="T2" fmla="*/ 96 w 240"/>
                  <a:gd name="T3" fmla="*/ 144 h 864"/>
                  <a:gd name="T4" fmla="*/ 240 w 240"/>
                  <a:gd name="T5" fmla="*/ 240 h 864"/>
                  <a:gd name="T6" fmla="*/ 0 w 240"/>
                  <a:gd name="T7" fmla="*/ 336 h 864"/>
                  <a:gd name="T8" fmla="*/ 240 w 240"/>
                  <a:gd name="T9" fmla="*/ 432 h 864"/>
                  <a:gd name="T10" fmla="*/ 48 w 240"/>
                  <a:gd name="T11" fmla="*/ 528 h 864"/>
                  <a:gd name="T12" fmla="*/ 240 w 240"/>
                  <a:gd name="T13" fmla="*/ 624 h 864"/>
                  <a:gd name="T14" fmla="*/ 48 w 240"/>
                  <a:gd name="T15" fmla="*/ 672 h 864"/>
                  <a:gd name="T16" fmla="*/ 144 w 240"/>
                  <a:gd name="T17" fmla="*/ 768 h 864"/>
                  <a:gd name="T18" fmla="*/ 144 w 240"/>
                  <a:gd name="T19" fmla="*/ 864 h 8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0"/>
                  <a:gd name="T31" fmla="*/ 0 h 864"/>
                  <a:gd name="T32" fmla="*/ 240 w 240"/>
                  <a:gd name="T33" fmla="*/ 864 h 8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0" h="864">
                    <a:moveTo>
                      <a:pt x="96" y="0"/>
                    </a:moveTo>
                    <a:lnTo>
                      <a:pt x="96" y="144"/>
                    </a:lnTo>
                    <a:lnTo>
                      <a:pt x="240" y="240"/>
                    </a:lnTo>
                    <a:lnTo>
                      <a:pt x="0" y="336"/>
                    </a:lnTo>
                    <a:lnTo>
                      <a:pt x="240" y="432"/>
                    </a:lnTo>
                    <a:lnTo>
                      <a:pt x="48" y="528"/>
                    </a:lnTo>
                    <a:lnTo>
                      <a:pt x="240" y="624"/>
                    </a:lnTo>
                    <a:lnTo>
                      <a:pt x="48" y="672"/>
                    </a:lnTo>
                    <a:lnTo>
                      <a:pt x="144" y="768"/>
                    </a:lnTo>
                    <a:lnTo>
                      <a:pt x="144" y="864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99" name="Line 25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864" cy="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0" name="Line 26"/>
              <p:cNvSpPr>
                <a:spLocks noChangeShapeType="1"/>
              </p:cNvSpPr>
              <p:nvPr/>
            </p:nvSpPr>
            <p:spPr bwMode="auto">
              <a:xfrm>
                <a:off x="1872" y="2592"/>
                <a:ext cx="864" cy="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1" name="Group 27"/>
            <p:cNvGrpSpPr>
              <a:grpSpLocks/>
            </p:cNvGrpSpPr>
            <p:nvPr/>
          </p:nvGrpSpPr>
          <p:grpSpPr bwMode="auto">
            <a:xfrm>
              <a:off x="1536" y="2064"/>
              <a:ext cx="1248" cy="291"/>
              <a:chOff x="1536" y="2064"/>
              <a:chExt cx="1248" cy="291"/>
            </a:xfrm>
          </p:grpSpPr>
          <p:sp>
            <p:nvSpPr>
              <p:cNvPr id="46092" name="Text Box 28"/>
              <p:cNvSpPr txBox="1">
                <a:spLocks noChangeArrowheads="1"/>
              </p:cNvSpPr>
              <p:nvPr/>
            </p:nvSpPr>
            <p:spPr bwMode="auto">
              <a:xfrm>
                <a:off x="1536" y="2064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6093" name="Text Box 29"/>
              <p:cNvSpPr txBox="1">
                <a:spLocks noChangeArrowheads="1"/>
              </p:cNvSpPr>
              <p:nvPr/>
            </p:nvSpPr>
            <p:spPr bwMode="auto">
              <a:xfrm>
                <a:off x="2016" y="2064"/>
                <a:ext cx="24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6094" name="Text Box 30"/>
              <p:cNvSpPr txBox="1">
                <a:spLocks noChangeArrowheads="1"/>
              </p:cNvSpPr>
              <p:nvPr/>
            </p:nvSpPr>
            <p:spPr bwMode="auto">
              <a:xfrm>
                <a:off x="2448" y="2064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Calibri" panose="020F0502020204030204" pitchFamily="34" charset="0"/>
                  </a:rPr>
                  <a:t>3</a:t>
                </a:r>
              </a:p>
            </p:txBody>
          </p:sp>
        </p:grpSp>
      </p:grpSp>
      <p:sp>
        <p:nvSpPr>
          <p:cNvPr id="46085" name="Text Box 31"/>
          <p:cNvSpPr txBox="1">
            <a:spLocks noChangeArrowheads="1"/>
          </p:cNvSpPr>
          <p:nvPr/>
        </p:nvSpPr>
        <p:spPr bwMode="auto">
          <a:xfrm>
            <a:off x="4191000" y="1676400"/>
            <a:ext cx="4724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A.  The current and the voltage across all three are the same.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B.  The voltage drop and the power dissipated across all three are the same.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C. Power delivered = sum of the power dissipated across all three resistors.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D.  The current through one resistor is the same as the current through the battery.</a:t>
            </a:r>
          </a:p>
        </p:txBody>
      </p:sp>
      <p:sp>
        <p:nvSpPr>
          <p:cNvPr id="27" name="Oval 26"/>
          <p:cNvSpPr/>
          <p:nvPr/>
        </p:nvSpPr>
        <p:spPr>
          <a:xfrm>
            <a:off x="4267200" y="3810000"/>
            <a:ext cx="510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762000" y="2514600"/>
            <a:ext cx="762000" cy="1371600"/>
          </a:xfrm>
          <a:prstGeom prst="can">
            <a:avLst>
              <a:gd name="adj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1092200" y="2006600"/>
            <a:ext cx="2387600" cy="660400"/>
          </a:xfrm>
          <a:custGeom>
            <a:avLst/>
            <a:gdLst>
              <a:gd name="T0" fmla="*/ 80644999 w 1504"/>
              <a:gd name="T1" fmla="*/ 1048385089 h 416"/>
              <a:gd name="T2" fmla="*/ 80644999 w 1504"/>
              <a:gd name="T3" fmla="*/ 201612490 h 416"/>
              <a:gd name="T4" fmla="*/ 564515015 w 1504"/>
              <a:gd name="T5" fmla="*/ 80645001 h 416"/>
              <a:gd name="T6" fmla="*/ 2147483647 w 1504"/>
              <a:gd name="T7" fmla="*/ 80645001 h 416"/>
              <a:gd name="T8" fmla="*/ 2147483647 w 1504"/>
              <a:gd name="T9" fmla="*/ 564515033 h 416"/>
              <a:gd name="T10" fmla="*/ 2147483647 w 1504"/>
              <a:gd name="T11" fmla="*/ 806449962 h 4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4"/>
              <a:gd name="T19" fmla="*/ 0 h 416"/>
              <a:gd name="T20" fmla="*/ 1504 w 1504"/>
              <a:gd name="T21" fmla="*/ 416 h 4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4" h="416">
                <a:moveTo>
                  <a:pt x="32" y="416"/>
                </a:moveTo>
                <a:cubicBezTo>
                  <a:pt x="16" y="280"/>
                  <a:pt x="0" y="144"/>
                  <a:pt x="32" y="80"/>
                </a:cubicBezTo>
                <a:cubicBezTo>
                  <a:pt x="64" y="16"/>
                  <a:pt x="16" y="40"/>
                  <a:pt x="224" y="32"/>
                </a:cubicBezTo>
                <a:cubicBezTo>
                  <a:pt x="432" y="24"/>
                  <a:pt x="1072" y="0"/>
                  <a:pt x="1280" y="32"/>
                </a:cubicBezTo>
                <a:cubicBezTo>
                  <a:pt x="1488" y="64"/>
                  <a:pt x="1440" y="176"/>
                  <a:pt x="1472" y="224"/>
                </a:cubicBezTo>
                <a:cubicBezTo>
                  <a:pt x="1504" y="272"/>
                  <a:pt x="1488" y="296"/>
                  <a:pt x="1472" y="32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>
            <a:off x="1130300" y="3733800"/>
            <a:ext cx="2451100" cy="787400"/>
          </a:xfrm>
          <a:custGeom>
            <a:avLst/>
            <a:gdLst>
              <a:gd name="T0" fmla="*/ 21942313 w 1480"/>
              <a:gd name="T1" fmla="*/ 0 h 400"/>
              <a:gd name="T2" fmla="*/ 21942313 w 1480"/>
              <a:gd name="T3" fmla="*/ 557998960 h 400"/>
              <a:gd name="T4" fmla="*/ 21942313 w 1480"/>
              <a:gd name="T5" fmla="*/ 929998102 h 400"/>
              <a:gd name="T6" fmla="*/ 153597851 w 1480"/>
              <a:gd name="T7" fmla="*/ 1301997491 h 400"/>
              <a:gd name="T8" fmla="*/ 943532830 w 1480"/>
              <a:gd name="T9" fmla="*/ 1487997062 h 400"/>
              <a:gd name="T10" fmla="*/ 2147483647 w 1480"/>
              <a:gd name="T11" fmla="*/ 1487997062 h 400"/>
              <a:gd name="T12" fmla="*/ 2147483647 w 1480"/>
              <a:gd name="T13" fmla="*/ 1115997920 h 400"/>
              <a:gd name="T14" fmla="*/ 2147483647 w 1480"/>
              <a:gd name="T15" fmla="*/ 371999266 h 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0"/>
              <a:gd name="T25" fmla="*/ 0 h 400"/>
              <a:gd name="T26" fmla="*/ 1480 w 1480"/>
              <a:gd name="T27" fmla="*/ 400 h 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0" h="400">
                <a:moveTo>
                  <a:pt x="8" y="0"/>
                </a:moveTo>
                <a:cubicBezTo>
                  <a:pt x="8" y="52"/>
                  <a:pt x="8" y="104"/>
                  <a:pt x="8" y="144"/>
                </a:cubicBezTo>
                <a:cubicBezTo>
                  <a:pt x="8" y="184"/>
                  <a:pt x="0" y="208"/>
                  <a:pt x="8" y="240"/>
                </a:cubicBezTo>
                <a:cubicBezTo>
                  <a:pt x="16" y="272"/>
                  <a:pt x="0" y="312"/>
                  <a:pt x="56" y="336"/>
                </a:cubicBezTo>
                <a:cubicBezTo>
                  <a:pt x="112" y="360"/>
                  <a:pt x="136" y="376"/>
                  <a:pt x="344" y="384"/>
                </a:cubicBezTo>
                <a:cubicBezTo>
                  <a:pt x="552" y="392"/>
                  <a:pt x="1128" y="400"/>
                  <a:pt x="1304" y="384"/>
                </a:cubicBezTo>
                <a:cubicBezTo>
                  <a:pt x="1480" y="368"/>
                  <a:pt x="1384" y="336"/>
                  <a:pt x="1400" y="288"/>
                </a:cubicBezTo>
                <a:cubicBezTo>
                  <a:pt x="1416" y="240"/>
                  <a:pt x="1408" y="168"/>
                  <a:pt x="1400" y="9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33400" y="609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 Narrow" panose="020B0606020202030204" pitchFamily="34" charset="0"/>
              </a:rPr>
              <a:t>How much current I runs through this circuit: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638800" y="1676400"/>
            <a:ext cx="2514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3200">
                <a:latin typeface="Arial Narrow" panose="020B0606020202030204" pitchFamily="34" charset="0"/>
              </a:rPr>
              <a:t>A.   0.25 Amps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3200">
                <a:latin typeface="Arial Narrow" panose="020B0606020202030204" pitchFamily="34" charset="0"/>
              </a:rPr>
              <a:t>B.   0.375 A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3200">
                <a:latin typeface="Arial Narrow" panose="020B0606020202030204" pitchFamily="34" charset="0"/>
              </a:rPr>
              <a:t>C.   0.67 A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3200">
                <a:latin typeface="Arial Narrow" panose="020B0606020202030204" pitchFamily="34" charset="0"/>
              </a:rPr>
              <a:t>D.   1.50 A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3200">
                <a:latin typeface="Arial Narrow" panose="020B0606020202030204" pitchFamily="34" charset="0"/>
              </a:rPr>
              <a:t>E.   2.25 A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8382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anose="020F0502020204030204" pitchFamily="34" charset="0"/>
              </a:rPr>
              <a:t>3 V</a:t>
            </a:r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>
            <a:off x="2895600" y="2514600"/>
            <a:ext cx="381000" cy="1371600"/>
          </a:xfrm>
          <a:custGeom>
            <a:avLst/>
            <a:gdLst>
              <a:gd name="T0" fmla="*/ 241935038 w 240"/>
              <a:gd name="T1" fmla="*/ 0 h 864"/>
              <a:gd name="T2" fmla="*/ 241935038 w 240"/>
              <a:gd name="T3" fmla="*/ 362902497 h 864"/>
              <a:gd name="T4" fmla="*/ 604837545 w 240"/>
              <a:gd name="T5" fmla="*/ 604837528 h 864"/>
              <a:gd name="T6" fmla="*/ 0 w 240"/>
              <a:gd name="T7" fmla="*/ 846772658 h 864"/>
              <a:gd name="T8" fmla="*/ 604837545 w 240"/>
              <a:gd name="T9" fmla="*/ 1088707589 h 864"/>
              <a:gd name="T10" fmla="*/ 120967519 w 240"/>
              <a:gd name="T11" fmla="*/ 1330642521 h 864"/>
              <a:gd name="T12" fmla="*/ 604837545 w 240"/>
              <a:gd name="T13" fmla="*/ 1572577453 h 864"/>
              <a:gd name="T14" fmla="*/ 120967519 w 240"/>
              <a:gd name="T15" fmla="*/ 1693545315 h 864"/>
              <a:gd name="T16" fmla="*/ 362902507 w 240"/>
              <a:gd name="T17" fmla="*/ 1935480247 h 864"/>
              <a:gd name="T18" fmla="*/ 362902507 w 240"/>
              <a:gd name="T19" fmla="*/ 2147483647 h 8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0"/>
              <a:gd name="T31" fmla="*/ 0 h 864"/>
              <a:gd name="T32" fmla="*/ 240 w 240"/>
              <a:gd name="T33" fmla="*/ 864 h 8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0" h="864">
                <a:moveTo>
                  <a:pt x="96" y="0"/>
                </a:moveTo>
                <a:lnTo>
                  <a:pt x="96" y="144"/>
                </a:lnTo>
                <a:lnTo>
                  <a:pt x="240" y="240"/>
                </a:lnTo>
                <a:lnTo>
                  <a:pt x="0" y="336"/>
                </a:lnTo>
                <a:lnTo>
                  <a:pt x="240" y="432"/>
                </a:lnTo>
                <a:lnTo>
                  <a:pt x="48" y="528"/>
                </a:lnTo>
                <a:lnTo>
                  <a:pt x="240" y="624"/>
                </a:lnTo>
                <a:lnTo>
                  <a:pt x="48" y="672"/>
                </a:lnTo>
                <a:lnTo>
                  <a:pt x="144" y="768"/>
                </a:lnTo>
                <a:lnTo>
                  <a:pt x="144" y="864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4" name="Freeform 10"/>
          <p:cNvSpPr>
            <a:spLocks/>
          </p:cNvSpPr>
          <p:nvPr/>
        </p:nvSpPr>
        <p:spPr bwMode="auto">
          <a:xfrm>
            <a:off x="3657600" y="2514600"/>
            <a:ext cx="381000" cy="1371600"/>
          </a:xfrm>
          <a:custGeom>
            <a:avLst/>
            <a:gdLst>
              <a:gd name="T0" fmla="*/ 241935038 w 240"/>
              <a:gd name="T1" fmla="*/ 0 h 864"/>
              <a:gd name="T2" fmla="*/ 241935038 w 240"/>
              <a:gd name="T3" fmla="*/ 362902497 h 864"/>
              <a:gd name="T4" fmla="*/ 604837545 w 240"/>
              <a:gd name="T5" fmla="*/ 604837528 h 864"/>
              <a:gd name="T6" fmla="*/ 0 w 240"/>
              <a:gd name="T7" fmla="*/ 846772658 h 864"/>
              <a:gd name="T8" fmla="*/ 604837545 w 240"/>
              <a:gd name="T9" fmla="*/ 1088707589 h 864"/>
              <a:gd name="T10" fmla="*/ 120967519 w 240"/>
              <a:gd name="T11" fmla="*/ 1330642521 h 864"/>
              <a:gd name="T12" fmla="*/ 604837545 w 240"/>
              <a:gd name="T13" fmla="*/ 1572577453 h 864"/>
              <a:gd name="T14" fmla="*/ 120967519 w 240"/>
              <a:gd name="T15" fmla="*/ 1693545315 h 864"/>
              <a:gd name="T16" fmla="*/ 362902507 w 240"/>
              <a:gd name="T17" fmla="*/ 1935480247 h 864"/>
              <a:gd name="T18" fmla="*/ 362902507 w 240"/>
              <a:gd name="T19" fmla="*/ 2147483647 h 8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0"/>
              <a:gd name="T31" fmla="*/ 0 h 864"/>
              <a:gd name="T32" fmla="*/ 240 w 240"/>
              <a:gd name="T33" fmla="*/ 864 h 8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0" h="864">
                <a:moveTo>
                  <a:pt x="96" y="0"/>
                </a:moveTo>
                <a:lnTo>
                  <a:pt x="96" y="144"/>
                </a:lnTo>
                <a:lnTo>
                  <a:pt x="240" y="240"/>
                </a:lnTo>
                <a:lnTo>
                  <a:pt x="0" y="336"/>
                </a:lnTo>
                <a:lnTo>
                  <a:pt x="240" y="432"/>
                </a:lnTo>
                <a:lnTo>
                  <a:pt x="48" y="528"/>
                </a:lnTo>
                <a:lnTo>
                  <a:pt x="240" y="624"/>
                </a:lnTo>
                <a:lnTo>
                  <a:pt x="48" y="672"/>
                </a:lnTo>
                <a:lnTo>
                  <a:pt x="144" y="768"/>
                </a:lnTo>
                <a:lnTo>
                  <a:pt x="144" y="864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3048000" y="2514600"/>
            <a:ext cx="7620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2971800" y="3886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133600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anose="020F0502020204030204" pitchFamily="34" charset="0"/>
              </a:rPr>
              <a:t>4 </a:t>
            </a:r>
            <a:r>
              <a:rPr lang="en-US" altLang="en-US"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4114800" y="3124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anose="020F0502020204030204" pitchFamily="34" charset="0"/>
              </a:rPr>
              <a:t>4 </a:t>
            </a:r>
            <a:r>
              <a:rPr lang="en-US" altLang="en-US"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105400" y="4038600"/>
            <a:ext cx="6096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762000" y="1295400"/>
            <a:ext cx="7543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10. The total power dissipated in a parallel circuit is equal to the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	a. power in the largest resistor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	b. power in the smallest resistor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	c. average of the power in all resistors</a:t>
            </a:r>
            <a:endParaRPr lang="en-US" altLang="en-US" sz="2800" baseline="3000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	d. sum of the power in all resistors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2000" y="42672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5" name="Rectangle 3" descr="28-18"/>
          <p:cNvSpPr>
            <a:spLocks noGrp="1" noChangeAspect="1" noChangeArrowheads="1"/>
          </p:cNvSpPr>
          <p:nvPr isPhoto="1"/>
        </p:nvSpPr>
        <p:spPr bwMode="auto">
          <a:xfrm>
            <a:off x="6172200" y="762000"/>
            <a:ext cx="2667000" cy="3505200"/>
          </a:xfrm>
          <a:prstGeom prst="rect">
            <a:avLst/>
          </a:prstGeom>
          <a:blipFill dpi="0" rotWithShape="1">
            <a:blip r:embed="rId3">
              <a:lum bright="-2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57200" y="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B050"/>
                </a:solidFill>
              </a:rPr>
              <a:t>Figure 28.18 </a:t>
            </a:r>
            <a:r>
              <a:rPr lang="en-US" altLang="en-US" sz="2400">
                <a:solidFill>
                  <a:srgbClr val="00B050"/>
                </a:solidFill>
              </a:rPr>
              <a:t>(Example 28.10) A multiloop circuit. Kirchhoff’s loop rule can be applied to </a:t>
            </a:r>
            <a:r>
              <a:rPr lang="en-US" altLang="en-US" sz="2400" i="1">
                <a:solidFill>
                  <a:srgbClr val="00B050"/>
                </a:solidFill>
              </a:rPr>
              <a:t>any </a:t>
            </a:r>
            <a:r>
              <a:rPr lang="en-US" altLang="en-US" sz="2400">
                <a:solidFill>
                  <a:srgbClr val="00B050"/>
                </a:solidFill>
              </a:rPr>
              <a:t>closed loop, including the one containing the capacitor. </a:t>
            </a: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41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57375"/>
            <a:ext cx="297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518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495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48075"/>
            <a:ext cx="3124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784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0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8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2490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 descr="28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1143000"/>
            <a:ext cx="6981825" cy="485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2516" name="Picture 4" descr="28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7010400" cy="1562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2517" name="Picture 5" descr="28-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505200"/>
            <a:ext cx="7058025" cy="320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28600"/>
            <a:ext cx="3124200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the changes in electric potential as the circuit is traversed in the  clockwise direction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62400" y="349250"/>
            <a:ext cx="5029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000">
                <a:latin typeface="Arial Narrow" panose="020B0606020202030204" pitchFamily="34" charset="0"/>
              </a:rPr>
              <a:t> The resistor represents a </a:t>
            </a:r>
            <a:r>
              <a:rPr lang="en-US" altLang="en-US" sz="2000" i="1">
                <a:latin typeface="Arial Narrow" panose="020B0606020202030204" pitchFamily="34" charset="0"/>
              </a:rPr>
              <a:t>load on the battery because the battery must supply energy to </a:t>
            </a:r>
            <a:r>
              <a:rPr lang="en-US" altLang="en-US" sz="2000">
                <a:latin typeface="Arial Narrow" panose="020B0606020202030204" pitchFamily="34" charset="0"/>
              </a:rPr>
              <a:t>operate the device. The potential difference across the load resistance is</a:t>
            </a:r>
          </a:p>
          <a:p>
            <a:pPr algn="just" eaLnBrk="1" hangingPunct="1"/>
            <a:r>
              <a:rPr lang="en-US" altLang="en-US" sz="2000">
                <a:latin typeface="Arial Narrow" panose="020B0606020202030204" pitchFamily="34" charset="0"/>
              </a:rPr>
              <a:t>	</a:t>
            </a: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l-GR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Δ</a:t>
            </a: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V = IR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800" y="520065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 Narrow" panose="020B0606020202030204" pitchFamily="34" charset="0"/>
              </a:rPr>
              <a:t>the total power output </a:t>
            </a: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l-GR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ε</a:t>
            </a: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i="1" dirty="0">
                <a:latin typeface="Arial Narrow" panose="020B0606020202030204" pitchFamily="34" charset="0"/>
              </a:rPr>
              <a:t>of the battery is delivered to the external load resistance in the  </a:t>
            </a:r>
            <a:r>
              <a:rPr lang="en-US" altLang="en-US" sz="2400" dirty="0">
                <a:latin typeface="Arial Narrow" panose="020B0606020202030204" pitchFamily="34" charset="0"/>
              </a:rPr>
              <a:t>amount </a:t>
            </a: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I </a:t>
            </a:r>
            <a:r>
              <a:rPr lang="en-US" altLang="en-US" sz="2400" i="1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R </a:t>
            </a:r>
            <a:r>
              <a:rPr lang="en-US" altLang="en-US" sz="2400" i="1" dirty="0">
                <a:latin typeface="Arial Narrow" panose="020B0606020202030204" pitchFamily="34" charset="0"/>
              </a:rPr>
              <a:t>and to the internal resistance in the amount     </a:t>
            </a: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I </a:t>
            </a:r>
            <a:r>
              <a:rPr lang="en-US" altLang="en-US" sz="2400" i="1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r.</a:t>
            </a:r>
            <a:endParaRPr lang="en-US" altLang="en-US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257800" y="2286000"/>
          <a:ext cx="3581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1460160" imgH="634680" progId="Equation.3">
                  <p:embed/>
                </p:oleObj>
              </mc:Choice>
              <mc:Fallback>
                <p:oleObj name="Equation" r:id="rId5" imgW="1460160" imgH="634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286000"/>
                        <a:ext cx="3581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5486400" y="4114800"/>
          <a:ext cx="327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7" imgW="1625400" imgH="228600" progId="Equation.3">
                  <p:embed/>
                </p:oleObj>
              </mc:Choice>
              <mc:Fallback>
                <p:oleObj name="Equation" r:id="rId7" imgW="1625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14800"/>
                        <a:ext cx="3276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3962400"/>
            <a:ext cx="5029200" cy="132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/>
              <a:t>Figure 28.2 </a:t>
            </a:r>
            <a:r>
              <a:rPr lang="en-US" altLang="en-US" sz="2000" dirty="0"/>
              <a:t>(b) Graphical representation showing how the electric potential changes as the circuit in part (a) is traversed clockwise.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61"/>
          <p:cNvSpPr txBox="1">
            <a:spLocks noChangeArrowheads="1"/>
          </p:cNvSpPr>
          <p:nvPr/>
        </p:nvSpPr>
        <p:spPr bwMode="auto">
          <a:xfrm>
            <a:off x="490538" y="3405188"/>
            <a:ext cx="83677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Calibri" panose="020F0502020204030204" pitchFamily="34" charset="0"/>
                <a:sym typeface="Wingdings" panose="05000000000000000000" pitchFamily="2" charset="2"/>
              </a:rPr>
              <a:t>V</a:t>
            </a:r>
            <a:r>
              <a:rPr lang="en-US" altLang="en-US" sz="2800" i="1" baseline="-25000">
                <a:latin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lang="en-US" altLang="en-US" sz="2800" i="1">
                <a:latin typeface="Calibri" panose="020F0502020204030204" pitchFamily="34" charset="0"/>
                <a:sym typeface="Wingdings" panose="05000000000000000000" pitchFamily="2" charset="2"/>
              </a:rPr>
              <a:t> +      -   Ir = V</a:t>
            </a:r>
            <a:r>
              <a:rPr lang="en-US" altLang="en-US" sz="2800" i="1" baseline="-25000">
                <a:latin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en-US" altLang="en-US" sz="2800" i="1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/>
            <a:endParaRPr lang="en-US" altLang="en-US" sz="2800" i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i="1">
                <a:latin typeface="Calibri" panose="020F0502020204030204" pitchFamily="34" charset="0"/>
              </a:rPr>
              <a:t>V</a:t>
            </a:r>
            <a:r>
              <a:rPr lang="en-US" altLang="en-US" sz="2800" baseline="-25000">
                <a:latin typeface="Calibri" panose="020F0502020204030204" pitchFamily="34" charset="0"/>
              </a:rPr>
              <a:t>A</a:t>
            </a:r>
            <a:r>
              <a:rPr lang="en-US" altLang="en-US" sz="2800">
                <a:latin typeface="Calibri" panose="020F0502020204030204" pitchFamily="34" charset="0"/>
              </a:rPr>
              <a:t> – </a:t>
            </a:r>
            <a:r>
              <a:rPr lang="en-US" altLang="en-US" sz="2800" i="1">
                <a:latin typeface="Calibri" panose="020F0502020204030204" pitchFamily="34" charset="0"/>
              </a:rPr>
              <a:t>V</a:t>
            </a:r>
            <a:r>
              <a:rPr lang="en-US" altLang="en-US" sz="2800" baseline="-25000">
                <a:latin typeface="Calibri" panose="020F0502020204030204" pitchFamily="34" charset="0"/>
              </a:rPr>
              <a:t>B</a:t>
            </a:r>
            <a:r>
              <a:rPr lang="en-US" altLang="en-US" sz="2800">
                <a:latin typeface="Calibri" panose="020F0502020204030204" pitchFamily="34" charset="0"/>
              </a:rPr>
              <a:t> = </a:t>
            </a:r>
            <a:r>
              <a:rPr lang="en-US" altLang="en-US" sz="2800" i="1">
                <a:latin typeface="Calibri" panose="020F0502020204030204" pitchFamily="34" charset="0"/>
              </a:rPr>
              <a:t>V</a:t>
            </a:r>
            <a:r>
              <a:rPr lang="en-US" altLang="en-US" sz="2800">
                <a:latin typeface="Calibri" panose="020F0502020204030204" pitchFamily="34" charset="0"/>
              </a:rPr>
              <a:t> = “terminal voltage” </a:t>
            </a:r>
            <a:r>
              <a:rPr lang="en-US" altLang="en-US" sz="2800"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altLang="en-US" sz="280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measured </a:t>
            </a:r>
          </a:p>
          <a:p>
            <a:pPr eaLnBrk="1" hangingPunct="1"/>
            <a:endParaRPr lang="en-US" altLang="en-US" sz="2800">
              <a:solidFill>
                <a:schemeClr val="accent2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76263" y="4697413"/>
          <a:ext cx="40687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3" imgW="2743200" imgH="393480" progId="Equation.DSMT4">
                  <p:embed/>
                </p:oleObj>
              </mc:Choice>
              <mc:Fallback>
                <p:oleObj name="Equation" r:id="rId3" imgW="27432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4697413"/>
                        <a:ext cx="40687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4"/>
          <p:cNvSpPr>
            <a:spLocks noChangeArrowheads="1"/>
          </p:cNvSpPr>
          <p:nvPr/>
        </p:nvSpPr>
        <p:spPr bwMode="auto">
          <a:xfrm>
            <a:off x="2239963" y="5068888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" name="Line 67"/>
          <p:cNvSpPr>
            <a:spLocks noChangeShapeType="1"/>
          </p:cNvSpPr>
          <p:nvPr/>
        </p:nvSpPr>
        <p:spPr bwMode="auto">
          <a:xfrm flipH="1" flipV="1">
            <a:off x="4749800" y="5311775"/>
            <a:ext cx="852488" cy="322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Text Box 68"/>
          <p:cNvSpPr txBox="1">
            <a:spLocks noChangeArrowheads="1"/>
          </p:cNvSpPr>
          <p:nvPr/>
        </p:nvSpPr>
        <p:spPr bwMode="auto">
          <a:xfrm>
            <a:off x="5695950" y="5389563"/>
            <a:ext cx="277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Calibri" panose="020F0502020204030204" pitchFamily="34" charset="0"/>
              </a:rPr>
              <a:t>“Terminal voltage”</a:t>
            </a:r>
            <a:endParaRPr lang="en-CA" altLang="en-US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19200" y="3481388"/>
          <a:ext cx="330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5" imgW="190440" imgH="215640" progId="Equation.3">
                  <p:embed/>
                </p:oleObj>
              </mc:Choice>
              <mc:Fallback>
                <p:oleObj name="Equation" r:id="rId5" imgW="19044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81388"/>
                        <a:ext cx="330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78"/>
          <p:cNvSpPr txBox="1">
            <a:spLocks noChangeArrowheads="1"/>
          </p:cNvSpPr>
          <p:nvPr/>
        </p:nvSpPr>
        <p:spPr bwMode="auto">
          <a:xfrm>
            <a:off x="1401763" y="5435600"/>
            <a:ext cx="1733550" cy="584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200" i="1">
                <a:latin typeface="Calibri" panose="020F0502020204030204" pitchFamily="34" charset="0"/>
              </a:rPr>
              <a:t>ε</a:t>
            </a:r>
            <a:r>
              <a:rPr lang="en-US" altLang="en-US" sz="3200" i="1">
                <a:latin typeface="Calibri" panose="020F0502020204030204" pitchFamily="34" charset="0"/>
              </a:rPr>
              <a:t> - Ir = V</a:t>
            </a:r>
            <a:endParaRPr lang="el-GR" altLang="en-US" sz="2000" i="1"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23900" y="212725"/>
            <a:ext cx="77724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Real Batteries</a:t>
            </a:r>
            <a:endParaRPr lang="en-CA" sz="2800" b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083" name="Text Box 51"/>
          <p:cNvSpPr txBox="1">
            <a:spLocks noChangeArrowheads="1"/>
          </p:cNvSpPr>
          <p:nvPr/>
        </p:nvSpPr>
        <p:spPr bwMode="auto">
          <a:xfrm>
            <a:off x="2667000" y="1905000"/>
            <a:ext cx="456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</a:t>
            </a:r>
            <a:r>
              <a:rPr lang="en-US" altLang="en-US" baseline="-25000">
                <a:latin typeface="Calibri" panose="020F0502020204030204" pitchFamily="34" charset="0"/>
              </a:rPr>
              <a:t>L</a:t>
            </a:r>
            <a:r>
              <a:rPr lang="en-US" altLang="en-US">
                <a:latin typeface="Calibri" panose="020F0502020204030204" pitchFamily="34" charset="0"/>
              </a:rPr>
              <a:t> (external resistance, “load”)</a:t>
            </a:r>
            <a:endParaRPr lang="en-CA" altLang="en-US">
              <a:latin typeface="Calibri" panose="020F0502020204030204" pitchFamily="34" charset="0"/>
            </a:endParaRPr>
          </a:p>
        </p:txBody>
      </p:sp>
      <p:sp>
        <p:nvSpPr>
          <p:cNvPr id="3084" name="Text Box 52"/>
          <p:cNvSpPr txBox="1">
            <a:spLocks noChangeArrowheads="1"/>
          </p:cNvSpPr>
          <p:nvPr/>
        </p:nvSpPr>
        <p:spPr bwMode="auto">
          <a:xfrm>
            <a:off x="2879725" y="1022350"/>
            <a:ext cx="574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Calibri" panose="020F0502020204030204" pitchFamily="34" charset="0"/>
              </a:rPr>
              <a:t>r = “internal resistance” of the battery</a:t>
            </a:r>
            <a:endParaRPr lang="en-CA" altLang="en-US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085" name="Line 17"/>
          <p:cNvSpPr>
            <a:spLocks noChangeShapeType="1"/>
          </p:cNvSpPr>
          <p:nvPr/>
        </p:nvSpPr>
        <p:spPr bwMode="auto">
          <a:xfrm>
            <a:off x="1371600" y="1125538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8"/>
          <p:cNvSpPr>
            <a:spLocks noChangeShapeType="1"/>
          </p:cNvSpPr>
          <p:nvPr/>
        </p:nvSpPr>
        <p:spPr bwMode="auto">
          <a:xfrm>
            <a:off x="2590800" y="1125538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22"/>
          <p:cNvSpPr>
            <a:spLocks noChangeShapeType="1"/>
          </p:cNvSpPr>
          <p:nvPr/>
        </p:nvSpPr>
        <p:spPr bwMode="auto">
          <a:xfrm flipV="1">
            <a:off x="2590800" y="234473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8" name="Group 31"/>
          <p:cNvGrpSpPr>
            <a:grpSpLocks/>
          </p:cNvGrpSpPr>
          <p:nvPr/>
        </p:nvGrpSpPr>
        <p:grpSpPr bwMode="auto">
          <a:xfrm>
            <a:off x="2514600" y="1887538"/>
            <a:ext cx="152400" cy="457200"/>
            <a:chOff x="1536" y="1008"/>
            <a:chExt cx="96" cy="288"/>
          </a:xfrm>
        </p:grpSpPr>
        <p:sp>
          <p:nvSpPr>
            <p:cNvPr id="3130" name="Line 23"/>
            <p:cNvSpPr>
              <a:spLocks noChangeShapeType="1"/>
            </p:cNvSpPr>
            <p:nvPr/>
          </p:nvSpPr>
          <p:spPr bwMode="auto">
            <a:xfrm flipV="1">
              <a:off x="1584" y="1248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24"/>
            <p:cNvSpPr>
              <a:spLocks noChangeShapeType="1"/>
            </p:cNvSpPr>
            <p:nvPr/>
          </p:nvSpPr>
          <p:spPr bwMode="auto">
            <a:xfrm flipH="1" flipV="1">
              <a:off x="1536" y="120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25"/>
            <p:cNvSpPr>
              <a:spLocks noChangeShapeType="1"/>
            </p:cNvSpPr>
            <p:nvPr/>
          </p:nvSpPr>
          <p:spPr bwMode="auto">
            <a:xfrm flipV="1">
              <a:off x="1536" y="1152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26"/>
            <p:cNvSpPr>
              <a:spLocks noChangeShapeType="1"/>
            </p:cNvSpPr>
            <p:nvPr/>
          </p:nvSpPr>
          <p:spPr bwMode="auto">
            <a:xfrm flipH="1" flipV="1">
              <a:off x="1536" y="110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27"/>
            <p:cNvSpPr>
              <a:spLocks noChangeShapeType="1"/>
            </p:cNvSpPr>
            <p:nvPr/>
          </p:nvSpPr>
          <p:spPr bwMode="auto">
            <a:xfrm flipV="1">
              <a:off x="1536" y="1056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28"/>
            <p:cNvSpPr>
              <a:spLocks noChangeShapeType="1"/>
            </p:cNvSpPr>
            <p:nvPr/>
          </p:nvSpPr>
          <p:spPr bwMode="auto">
            <a:xfrm flipH="1" flipV="1">
              <a:off x="1584" y="1008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9" name="Line 30"/>
          <p:cNvSpPr>
            <a:spLocks noChangeShapeType="1"/>
          </p:cNvSpPr>
          <p:nvPr/>
        </p:nvSpPr>
        <p:spPr bwMode="auto">
          <a:xfrm>
            <a:off x="1371600" y="3048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Line 32"/>
          <p:cNvSpPr>
            <a:spLocks noChangeShapeType="1"/>
          </p:cNvSpPr>
          <p:nvPr/>
        </p:nvSpPr>
        <p:spPr bwMode="auto">
          <a:xfrm>
            <a:off x="990600" y="2725738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33"/>
          <p:cNvSpPr>
            <a:spLocks noChangeShapeType="1"/>
          </p:cNvSpPr>
          <p:nvPr/>
        </p:nvSpPr>
        <p:spPr bwMode="auto">
          <a:xfrm flipV="1">
            <a:off x="990600" y="150653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34"/>
          <p:cNvSpPr>
            <a:spLocks noChangeShapeType="1"/>
          </p:cNvSpPr>
          <p:nvPr/>
        </p:nvSpPr>
        <p:spPr bwMode="auto">
          <a:xfrm flipV="1">
            <a:off x="1752600" y="150653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35"/>
          <p:cNvSpPr>
            <a:spLocks noChangeShapeType="1"/>
          </p:cNvSpPr>
          <p:nvPr/>
        </p:nvSpPr>
        <p:spPr bwMode="auto">
          <a:xfrm>
            <a:off x="990600" y="15065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36"/>
          <p:cNvSpPr>
            <a:spLocks noChangeShapeType="1"/>
          </p:cNvSpPr>
          <p:nvPr/>
        </p:nvSpPr>
        <p:spPr bwMode="auto">
          <a:xfrm>
            <a:off x="1524000" y="15065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3"/>
          <p:cNvSpPr>
            <a:spLocks noChangeShapeType="1"/>
          </p:cNvSpPr>
          <p:nvPr/>
        </p:nvSpPr>
        <p:spPr bwMode="auto">
          <a:xfrm flipV="1">
            <a:off x="1143000" y="2497138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4"/>
          <p:cNvSpPr>
            <a:spLocks noChangeShapeType="1"/>
          </p:cNvSpPr>
          <p:nvPr/>
        </p:nvSpPr>
        <p:spPr bwMode="auto">
          <a:xfrm>
            <a:off x="1295400" y="2573338"/>
            <a:ext cx="15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5"/>
          <p:cNvSpPr>
            <a:spLocks noChangeShapeType="1"/>
          </p:cNvSpPr>
          <p:nvPr/>
        </p:nvSpPr>
        <p:spPr bwMode="auto">
          <a:xfrm flipV="1">
            <a:off x="1371600" y="2268538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98" name="Group 19"/>
          <p:cNvGrpSpPr>
            <a:grpSpLocks/>
          </p:cNvGrpSpPr>
          <p:nvPr/>
        </p:nvGrpSpPr>
        <p:grpSpPr bwMode="auto">
          <a:xfrm>
            <a:off x="1295400" y="1582738"/>
            <a:ext cx="152400" cy="685800"/>
            <a:chOff x="768" y="960"/>
            <a:chExt cx="96" cy="432"/>
          </a:xfrm>
        </p:grpSpPr>
        <p:grpSp>
          <p:nvGrpSpPr>
            <p:cNvPr id="3122" name="Group 14"/>
            <p:cNvGrpSpPr>
              <a:grpSpLocks/>
            </p:cNvGrpSpPr>
            <p:nvPr/>
          </p:nvGrpSpPr>
          <p:grpSpPr bwMode="auto">
            <a:xfrm>
              <a:off x="768" y="1008"/>
              <a:ext cx="96" cy="384"/>
              <a:chOff x="768" y="960"/>
              <a:chExt cx="96" cy="384"/>
            </a:xfrm>
          </p:grpSpPr>
          <p:sp>
            <p:nvSpPr>
              <p:cNvPr id="3124" name="Line 8"/>
              <p:cNvSpPr>
                <a:spLocks noChangeShapeType="1"/>
              </p:cNvSpPr>
              <p:nvPr/>
            </p:nvSpPr>
            <p:spPr bwMode="auto">
              <a:xfrm flipV="1">
                <a:off x="816" y="12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Line 9"/>
              <p:cNvSpPr>
                <a:spLocks noChangeShapeType="1"/>
              </p:cNvSpPr>
              <p:nvPr/>
            </p:nvSpPr>
            <p:spPr bwMode="auto">
              <a:xfrm flipV="1">
                <a:off x="816" y="11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Line 10"/>
              <p:cNvSpPr>
                <a:spLocks noChangeShapeType="1"/>
              </p:cNvSpPr>
              <p:nvPr/>
            </p:nvSpPr>
            <p:spPr bwMode="auto">
              <a:xfrm flipH="1" flipV="1">
                <a:off x="768" y="110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Line 11"/>
              <p:cNvSpPr>
                <a:spLocks noChangeShapeType="1"/>
              </p:cNvSpPr>
              <p:nvPr/>
            </p:nvSpPr>
            <p:spPr bwMode="auto">
              <a:xfrm flipV="1">
                <a:off x="768" y="105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Line 12"/>
              <p:cNvSpPr>
                <a:spLocks noChangeShapeType="1"/>
              </p:cNvSpPr>
              <p:nvPr/>
            </p:nvSpPr>
            <p:spPr bwMode="auto">
              <a:xfrm flipH="1" flipV="1">
                <a:off x="768" y="100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Line 13"/>
              <p:cNvSpPr>
                <a:spLocks noChangeShapeType="1"/>
              </p:cNvSpPr>
              <p:nvPr/>
            </p:nvSpPr>
            <p:spPr bwMode="auto">
              <a:xfrm flipV="1">
                <a:off x="768" y="96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23" name="Line 15"/>
            <p:cNvSpPr>
              <a:spLocks noChangeShapeType="1"/>
            </p:cNvSpPr>
            <p:nvPr/>
          </p:nvSpPr>
          <p:spPr bwMode="auto">
            <a:xfrm flipH="1" flipV="1">
              <a:off x="816" y="960"/>
              <a:ext cx="48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9" name="Line 16"/>
          <p:cNvSpPr>
            <a:spLocks noChangeShapeType="1"/>
          </p:cNvSpPr>
          <p:nvPr/>
        </p:nvSpPr>
        <p:spPr bwMode="auto">
          <a:xfrm flipV="1">
            <a:off x="1371600" y="1430338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Line 29"/>
          <p:cNvSpPr>
            <a:spLocks noChangeShapeType="1"/>
          </p:cNvSpPr>
          <p:nvPr/>
        </p:nvSpPr>
        <p:spPr bwMode="auto">
          <a:xfrm>
            <a:off x="1371600" y="2573338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Line 37"/>
          <p:cNvSpPr>
            <a:spLocks noChangeShapeType="1"/>
          </p:cNvSpPr>
          <p:nvPr/>
        </p:nvSpPr>
        <p:spPr bwMode="auto">
          <a:xfrm flipV="1">
            <a:off x="1219200" y="14303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Line 38"/>
          <p:cNvSpPr>
            <a:spLocks noChangeShapeType="1"/>
          </p:cNvSpPr>
          <p:nvPr/>
        </p:nvSpPr>
        <p:spPr bwMode="auto">
          <a:xfrm flipV="1">
            <a:off x="1524000" y="14303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Line 39"/>
          <p:cNvSpPr>
            <a:spLocks noChangeShapeType="1"/>
          </p:cNvSpPr>
          <p:nvPr/>
        </p:nvSpPr>
        <p:spPr bwMode="auto">
          <a:xfrm>
            <a:off x="1219200" y="143033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Line 41"/>
          <p:cNvSpPr>
            <a:spLocks noChangeShapeType="1"/>
          </p:cNvSpPr>
          <p:nvPr/>
        </p:nvSpPr>
        <p:spPr bwMode="auto">
          <a:xfrm>
            <a:off x="1371600" y="27257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5" name="Line 42"/>
          <p:cNvSpPr>
            <a:spLocks noChangeShapeType="1"/>
          </p:cNvSpPr>
          <p:nvPr/>
        </p:nvSpPr>
        <p:spPr bwMode="auto">
          <a:xfrm>
            <a:off x="1371600" y="1125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6" name="Oval 43"/>
          <p:cNvSpPr>
            <a:spLocks noChangeArrowheads="1"/>
          </p:cNvSpPr>
          <p:nvPr/>
        </p:nvSpPr>
        <p:spPr bwMode="auto">
          <a:xfrm>
            <a:off x="1295400" y="272573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107" name="Oval 44"/>
          <p:cNvSpPr>
            <a:spLocks noChangeArrowheads="1"/>
          </p:cNvSpPr>
          <p:nvPr/>
        </p:nvSpPr>
        <p:spPr bwMode="auto">
          <a:xfrm>
            <a:off x="1295400" y="135413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108" name="Text Box 45"/>
          <p:cNvSpPr txBox="1">
            <a:spLocks noChangeArrowheads="1"/>
          </p:cNvSpPr>
          <p:nvPr/>
        </p:nvSpPr>
        <p:spPr bwMode="auto">
          <a:xfrm>
            <a:off x="1066800" y="2725738"/>
            <a:ext cx="328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Calibri" panose="020F0502020204030204" pitchFamily="34" charset="0"/>
              </a:rPr>
              <a:t>B</a:t>
            </a:r>
            <a:endParaRPr lang="en-CA" altLang="en-US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109" name="Text Box 47"/>
          <p:cNvSpPr txBox="1">
            <a:spLocks noChangeArrowheads="1"/>
          </p:cNvSpPr>
          <p:nvPr/>
        </p:nvSpPr>
        <p:spPr bwMode="auto">
          <a:xfrm>
            <a:off x="1066800" y="1049338"/>
            <a:ext cx="350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Calibri" panose="020F0502020204030204" pitchFamily="34" charset="0"/>
              </a:rPr>
              <a:t>A</a:t>
            </a:r>
            <a:endParaRPr lang="en-CA" altLang="en-US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110" name="Text Box 48"/>
          <p:cNvSpPr txBox="1">
            <a:spLocks noChangeArrowheads="1"/>
          </p:cNvSpPr>
          <p:nvPr/>
        </p:nvSpPr>
        <p:spPr bwMode="auto">
          <a:xfrm>
            <a:off x="1066800" y="1658938"/>
            <a:ext cx="306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</a:rPr>
              <a:t>r</a:t>
            </a:r>
            <a:endParaRPr lang="en-CA" altLang="en-US" sz="2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38213" y="2400300"/>
          <a:ext cx="28416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7" imgW="190440" imgH="215640" progId="Equation.3">
                  <p:embed/>
                </p:oleObj>
              </mc:Choice>
              <mc:Fallback>
                <p:oleObj name="Equation" r:id="rId7" imgW="19044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2400300"/>
                        <a:ext cx="284162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1" name="Text Box 53"/>
          <p:cNvSpPr txBox="1">
            <a:spLocks noChangeArrowheads="1"/>
          </p:cNvSpPr>
          <p:nvPr/>
        </p:nvSpPr>
        <p:spPr bwMode="auto">
          <a:xfrm>
            <a:off x="1812925" y="76200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3300"/>
                </a:solidFill>
                <a:latin typeface="Calibri" panose="020F0502020204030204" pitchFamily="34" charset="0"/>
              </a:rPr>
              <a:t>I</a:t>
            </a:r>
            <a:endParaRPr lang="en-CA" altLang="en-US" sz="200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3112" name="Line 54"/>
          <p:cNvSpPr>
            <a:spLocks noChangeShapeType="1"/>
          </p:cNvSpPr>
          <p:nvPr/>
        </p:nvSpPr>
        <p:spPr bwMode="auto">
          <a:xfrm>
            <a:off x="1752600" y="1201738"/>
            <a:ext cx="381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Line 55"/>
          <p:cNvSpPr>
            <a:spLocks noChangeShapeType="1"/>
          </p:cNvSpPr>
          <p:nvPr/>
        </p:nvSpPr>
        <p:spPr bwMode="auto">
          <a:xfrm>
            <a:off x="2514600" y="2344738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Text Box 56"/>
          <p:cNvSpPr txBox="1">
            <a:spLocks noChangeArrowheads="1"/>
          </p:cNvSpPr>
          <p:nvPr/>
        </p:nvSpPr>
        <p:spPr bwMode="auto">
          <a:xfrm>
            <a:off x="2209800" y="2344738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3300"/>
                </a:solidFill>
                <a:latin typeface="Calibri" panose="020F0502020204030204" pitchFamily="34" charset="0"/>
              </a:rPr>
              <a:t>I</a:t>
            </a:r>
            <a:endParaRPr lang="en-CA" altLang="en-US" sz="200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3115" name="Line 57"/>
          <p:cNvSpPr>
            <a:spLocks noChangeShapeType="1"/>
          </p:cNvSpPr>
          <p:nvPr/>
        </p:nvSpPr>
        <p:spPr bwMode="auto">
          <a:xfrm flipV="1">
            <a:off x="1524000" y="1811338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6" name="Text Box 60"/>
          <p:cNvSpPr txBox="1">
            <a:spLocks noChangeArrowheads="1"/>
          </p:cNvSpPr>
          <p:nvPr/>
        </p:nvSpPr>
        <p:spPr bwMode="auto">
          <a:xfrm>
            <a:off x="1524000" y="18875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  <a:latin typeface="Calibri" panose="020F0502020204030204" pitchFamily="34" charset="0"/>
              </a:rPr>
              <a:t>I</a:t>
            </a:r>
            <a:endParaRPr lang="en-CA" altLang="en-US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3117" name="Freeform 71"/>
          <p:cNvSpPr>
            <a:spLocks/>
          </p:cNvSpPr>
          <p:nvPr/>
        </p:nvSpPr>
        <p:spPr bwMode="auto">
          <a:xfrm>
            <a:off x="417513" y="528638"/>
            <a:ext cx="2492375" cy="1495425"/>
          </a:xfrm>
          <a:custGeom>
            <a:avLst/>
            <a:gdLst>
              <a:gd name="T0" fmla="*/ 2147483647 w 1570"/>
              <a:gd name="T1" fmla="*/ 796369367 h 942"/>
              <a:gd name="T2" fmla="*/ 2147483647 w 1570"/>
              <a:gd name="T3" fmla="*/ 408265306 h 942"/>
              <a:gd name="T4" fmla="*/ 2147483647 w 1570"/>
              <a:gd name="T5" fmla="*/ 163810957 h 942"/>
              <a:gd name="T6" fmla="*/ 2147483647 w 1570"/>
              <a:gd name="T7" fmla="*/ 40322502 h 942"/>
              <a:gd name="T8" fmla="*/ 2096770142 w 1570"/>
              <a:gd name="T9" fmla="*/ 0 h 942"/>
              <a:gd name="T10" fmla="*/ 1444050273 w 1570"/>
              <a:gd name="T11" fmla="*/ 40322502 h 942"/>
              <a:gd name="T12" fmla="*/ 808970897 w 1570"/>
              <a:gd name="T13" fmla="*/ 163810957 h 942"/>
              <a:gd name="T14" fmla="*/ 400705612 w 1570"/>
              <a:gd name="T15" fmla="*/ 509071629 h 942"/>
              <a:gd name="T16" fmla="*/ 156249689 w 1570"/>
              <a:gd name="T17" fmla="*/ 980341718 h 942"/>
              <a:gd name="T18" fmla="*/ 52924083 w 1570"/>
              <a:gd name="T19" fmla="*/ 1431448776 h 942"/>
              <a:gd name="T20" fmla="*/ 12601574 w 1570"/>
              <a:gd name="T21" fmla="*/ 1900198114 h 942"/>
              <a:gd name="T22" fmla="*/ 133567496 w 1570"/>
              <a:gd name="T23" fmla="*/ 2147483647 h 942"/>
              <a:gd name="T24" fmla="*/ 380544368 w 1570"/>
              <a:gd name="T25" fmla="*/ 2147483647 h 942"/>
              <a:gd name="T26" fmla="*/ 584676267 w 1570"/>
              <a:gd name="T27" fmla="*/ 2147483647 h 942"/>
              <a:gd name="T28" fmla="*/ 748487166 w 1570"/>
              <a:gd name="T29" fmla="*/ 2147483647 h 942"/>
              <a:gd name="T30" fmla="*/ 1013102894 w 1570"/>
              <a:gd name="T31" fmla="*/ 2147483647 h 9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70"/>
              <a:gd name="T49" fmla="*/ 0 h 942"/>
              <a:gd name="T50" fmla="*/ 1570 w 1570"/>
              <a:gd name="T51" fmla="*/ 942 h 9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70" h="942">
                <a:moveTo>
                  <a:pt x="1570" y="316"/>
                </a:moveTo>
                <a:cubicBezTo>
                  <a:pt x="1537" y="260"/>
                  <a:pt x="1504" y="204"/>
                  <a:pt x="1457" y="162"/>
                </a:cubicBezTo>
                <a:cubicBezTo>
                  <a:pt x="1410" y="120"/>
                  <a:pt x="1353" y="89"/>
                  <a:pt x="1287" y="65"/>
                </a:cubicBezTo>
                <a:cubicBezTo>
                  <a:pt x="1221" y="41"/>
                  <a:pt x="1135" y="27"/>
                  <a:pt x="1059" y="16"/>
                </a:cubicBezTo>
                <a:cubicBezTo>
                  <a:pt x="983" y="5"/>
                  <a:pt x="913" y="0"/>
                  <a:pt x="832" y="0"/>
                </a:cubicBezTo>
                <a:cubicBezTo>
                  <a:pt x="751" y="0"/>
                  <a:pt x="658" y="5"/>
                  <a:pt x="573" y="16"/>
                </a:cubicBezTo>
                <a:cubicBezTo>
                  <a:pt x="488" y="27"/>
                  <a:pt x="390" y="34"/>
                  <a:pt x="321" y="65"/>
                </a:cubicBezTo>
                <a:cubicBezTo>
                  <a:pt x="252" y="96"/>
                  <a:pt x="202" y="148"/>
                  <a:pt x="159" y="202"/>
                </a:cubicBezTo>
                <a:cubicBezTo>
                  <a:pt x="116" y="256"/>
                  <a:pt x="85" y="328"/>
                  <a:pt x="62" y="389"/>
                </a:cubicBezTo>
                <a:cubicBezTo>
                  <a:pt x="39" y="450"/>
                  <a:pt x="30" y="507"/>
                  <a:pt x="21" y="568"/>
                </a:cubicBezTo>
                <a:cubicBezTo>
                  <a:pt x="12" y="629"/>
                  <a:pt x="0" y="703"/>
                  <a:pt x="5" y="754"/>
                </a:cubicBezTo>
                <a:cubicBezTo>
                  <a:pt x="10" y="805"/>
                  <a:pt x="29" y="846"/>
                  <a:pt x="53" y="876"/>
                </a:cubicBezTo>
                <a:cubicBezTo>
                  <a:pt x="77" y="906"/>
                  <a:pt x="121" y="924"/>
                  <a:pt x="151" y="933"/>
                </a:cubicBezTo>
                <a:cubicBezTo>
                  <a:pt x="181" y="942"/>
                  <a:pt x="208" y="936"/>
                  <a:pt x="232" y="933"/>
                </a:cubicBezTo>
                <a:cubicBezTo>
                  <a:pt x="256" y="930"/>
                  <a:pt x="269" y="923"/>
                  <a:pt x="297" y="916"/>
                </a:cubicBezTo>
                <a:cubicBezTo>
                  <a:pt x="325" y="909"/>
                  <a:pt x="379" y="899"/>
                  <a:pt x="402" y="892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8" name="Line 77"/>
          <p:cNvSpPr>
            <a:spLocks noChangeShapeType="1"/>
          </p:cNvSpPr>
          <p:nvPr/>
        </p:nvSpPr>
        <p:spPr bwMode="auto">
          <a:xfrm flipV="1">
            <a:off x="863600" y="1919288"/>
            <a:ext cx="284163" cy="6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7" name="Picture 3" descr="28-01"/>
          <p:cNvPicPr>
            <a:picLocks noChangeAspect="1" noChangeArrowheads="1"/>
          </p:cNvPicPr>
          <p:nvPr/>
        </p:nvPicPr>
        <p:blipFill>
          <a:blip r:embed="rId2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665321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50"/>
                </a:solidFill>
                <a:latin typeface="Arial Narrow" panose="020B0606020202030204" pitchFamily="34" charset="0"/>
              </a:rPr>
              <a:t>Example 28.1    </a:t>
            </a:r>
            <a:r>
              <a:rPr lang="en-US" altLang="en-US" sz="2800" b="1">
                <a:solidFill>
                  <a:srgbClr val="00B050"/>
                </a:solidFill>
                <a:latin typeface="Arial Narrow" panose="020B0606020202030204" pitchFamily="34" charset="0"/>
              </a:rPr>
              <a:t>Terminal Voltage of a Battery</a:t>
            </a:r>
            <a:endParaRPr lang="en-US" altLang="en-US" sz="280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8600" y="739775"/>
            <a:ext cx="8534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A battery has an emf of 12V and an internal resistance of 0.05Ω.  Its terminals are connected to a load resistance of 3Ω.  Find: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>
                <a:latin typeface="Calibri" panose="020F0502020204030204" pitchFamily="34" charset="0"/>
              </a:rPr>
              <a:t>The current in the circuit and the terminal voltage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>
                <a:latin typeface="Calibri" panose="020F0502020204030204" pitchFamily="34" charset="0"/>
              </a:rPr>
              <a:t>The power dissipated in the load, the internal resistance, and the total power delivered by the  battery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28-01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845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16F9E3-05D4-4702-85E6-4FE96817471B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074E8A-D3E2-49CA-A6F4-4DA5B3EAED7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T-Norah Ali Al-moneef                                                     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6858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 Narrow" panose="020B0606020202030204" pitchFamily="34" charset="0"/>
              </a:rPr>
              <a:t>* A battery has an emf of 15.0 V. The terminal voltage of the battery is 11.6 V when it is delivering 20.0 W of power to an external load resistor </a:t>
            </a:r>
            <a:r>
              <a:rPr lang="en-US" altLang="en-US" sz="2400" i="1">
                <a:latin typeface="Arial Narrow" panose="020B0606020202030204" pitchFamily="34" charset="0"/>
              </a:rPr>
              <a:t>R. (a) What is the </a:t>
            </a:r>
            <a:r>
              <a:rPr lang="en-US" altLang="en-US" sz="2400">
                <a:latin typeface="Arial Narrow" panose="020B0606020202030204" pitchFamily="34" charset="0"/>
              </a:rPr>
              <a:t>value of </a:t>
            </a:r>
            <a:r>
              <a:rPr lang="en-US" altLang="en-US" sz="2400" i="1">
                <a:latin typeface="Arial Narrow" panose="020B0606020202030204" pitchFamily="34" charset="0"/>
              </a:rPr>
              <a:t>R? (b) What is the internal resistance of the </a:t>
            </a:r>
            <a:r>
              <a:rPr lang="en-US" altLang="en-US" sz="2400">
                <a:latin typeface="Arial Narrow" panose="020B0606020202030204" pitchFamily="34" charset="0"/>
              </a:rPr>
              <a:t>battery?</a:t>
            </a:r>
          </a:p>
        </p:txBody>
      </p:sp>
      <p:pic>
        <p:nvPicPr>
          <p:cNvPr id="233492" name="Picture 20" descr="28-01"/>
          <p:cNvPicPr>
            <a:picLocks noChangeAspect="1" noChangeArrowheads="1"/>
          </p:cNvPicPr>
          <p:nvPr/>
        </p:nvPicPr>
        <p:blipFill>
          <a:blip r:embed="rId2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33575"/>
            <a:ext cx="4191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3" name="Picture 21" descr="28-01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472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4" name="Picture 22" descr="28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981200"/>
            <a:ext cx="30845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81000" y="762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Calibri" panose="020F0502020204030204" pitchFamily="34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8282B1C3AF43B845CDBC9C94A07A" ma:contentTypeVersion="0" ma:contentTypeDescription="Create a new document." ma:contentTypeScope="" ma:versionID="7b69b4fb1363fc8d4c07efcca123e1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B73D2-FC55-4F22-B3EE-55D0C13B4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5D0497-B1BB-4F12-8024-4F6CB64229F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9A9C5F-024C-469C-B28F-FC114B9917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3723</Words>
  <Application>Microsoft Office PowerPoint</Application>
  <PresentationFormat>On-screen Show (4:3)</PresentationFormat>
  <Paragraphs>426</Paragraphs>
  <Slides>48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Narrow</vt:lpstr>
      <vt:lpstr>Calibri</vt:lpstr>
      <vt:lpstr>Cambria Math</vt:lpstr>
      <vt:lpstr>Comic Sans MS</vt:lpstr>
      <vt:lpstr>Symbol</vt:lpstr>
      <vt:lpstr>Tahoma</vt:lpstr>
      <vt:lpstr>Times</vt:lpstr>
      <vt:lpstr>Wingdings</vt:lpstr>
      <vt:lpstr>Office Theme</vt:lpstr>
      <vt:lpstr>Equation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equivalent resistance Re. What is the current I in the circuit?</vt:lpstr>
      <vt:lpstr>Exmple</vt:lpstr>
      <vt:lpstr>PowerPoint Presentation</vt:lpstr>
      <vt:lpstr>Calculate the total resistance in the circuit below</vt:lpstr>
      <vt:lpstr>Parallel Example</vt:lpstr>
      <vt:lpstr>Assume a 12-V emf is connected to the circuit as shown. Find the equivalent resistance Re for the three resistors below.  What is the total current leaving the source of emf?</vt:lpstr>
      <vt:lpstr>Find the equivalent resistance for the circuit drawn below (assume VT = 12 V). Find the total current IT. </vt:lpstr>
      <vt:lpstr>Find the currents and the voltages across each resistor. </vt:lpstr>
      <vt:lpstr>Find the currents and voltages across each resistor.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Scanning Electron Microscope</cp:lastModifiedBy>
  <cp:revision>35</cp:revision>
  <dcterms:created xsi:type="dcterms:W3CDTF">2012-10-14T19:44:13Z</dcterms:created>
  <dcterms:modified xsi:type="dcterms:W3CDTF">2018-03-27T06:45:40Z</dcterms:modified>
</cp:coreProperties>
</file>