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CE056-EBB7-42AB-9A02-7A630DED9F26}"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146977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CE056-EBB7-42AB-9A02-7A630DED9F26}"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295253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CE056-EBB7-42AB-9A02-7A630DED9F26}"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262499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CE056-EBB7-42AB-9A02-7A630DED9F26}"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141538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2CE056-EBB7-42AB-9A02-7A630DED9F26}"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302457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2CE056-EBB7-42AB-9A02-7A630DED9F26}"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298140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2CE056-EBB7-42AB-9A02-7A630DED9F26}" type="datetimeFigureOut">
              <a:rPr lang="en-US" smtClean="0"/>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101192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2CE056-EBB7-42AB-9A02-7A630DED9F26}" type="datetimeFigureOut">
              <a:rPr lang="en-US" smtClean="0"/>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123132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CE056-EBB7-42AB-9A02-7A630DED9F26}" type="datetimeFigureOut">
              <a:rPr lang="en-US" smtClean="0"/>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414660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2CE056-EBB7-42AB-9A02-7A630DED9F26}"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266745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2CE056-EBB7-42AB-9A02-7A630DED9F26}"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0A80C-7CC8-442E-B6D3-1AFC0720E29B}" type="slidenum">
              <a:rPr lang="en-US" smtClean="0"/>
              <a:t>‹#›</a:t>
            </a:fld>
            <a:endParaRPr lang="en-US"/>
          </a:p>
        </p:txBody>
      </p:sp>
    </p:spTree>
    <p:extLst>
      <p:ext uri="{BB962C8B-B14F-4D97-AF65-F5344CB8AC3E}">
        <p14:creationId xmlns:p14="http://schemas.microsoft.com/office/powerpoint/2010/main" val="428286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CE056-EBB7-42AB-9A02-7A630DED9F26}" type="datetimeFigureOut">
              <a:rPr lang="en-US" smtClean="0"/>
              <a:t>2/25/2018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0A80C-7CC8-442E-B6D3-1AFC0720E29B}" type="slidenum">
              <a:rPr lang="en-US" smtClean="0"/>
              <a:t>‹#›</a:t>
            </a:fld>
            <a:endParaRPr lang="en-US"/>
          </a:p>
        </p:txBody>
      </p:sp>
    </p:spTree>
    <p:extLst>
      <p:ext uri="{BB962C8B-B14F-4D97-AF65-F5344CB8AC3E}">
        <p14:creationId xmlns:p14="http://schemas.microsoft.com/office/powerpoint/2010/main" val="3041956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08038"/>
            <a:ext cx="9144000" cy="1655762"/>
          </a:xfrm>
        </p:spPr>
        <p:txBody>
          <a:bodyPr/>
          <a:lstStyle/>
          <a:p>
            <a:pPr algn="just"/>
            <a:r>
              <a:rPr lang="en-US" dirty="0" smtClean="0"/>
              <a:t>2. </a:t>
            </a:r>
            <a:r>
              <a:rPr lang="en-US" b="1" dirty="0" smtClean="0">
                <a:latin typeface="Times New Roman" panose="02020603050405020304" pitchFamily="18" charset="0"/>
                <a:cs typeface="Times New Roman" panose="02020603050405020304" pitchFamily="18" charset="0"/>
              </a:rPr>
              <a:t>An ion accelerated through a potential difference of 115 V experiences an increase in kinetic energy of 7.37 × 10–17 J. Calculate the charge on the ion. </a:t>
            </a:r>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11610" y="2455333"/>
            <a:ext cx="9959590" cy="2379133"/>
          </a:xfrm>
          <a:prstGeom prst="rect">
            <a:avLst/>
          </a:prstGeom>
          <a:ln/>
        </p:spPr>
        <p:style>
          <a:lnRef idx="2">
            <a:schemeClr val="accent4">
              <a:shade val="50000"/>
            </a:schemeClr>
          </a:lnRef>
          <a:fillRef idx="1">
            <a:schemeClr val="accent4"/>
          </a:fillRef>
          <a:effectRef idx="0">
            <a:schemeClr val="accent4"/>
          </a:effectRef>
          <a:fontRef idx="minor">
            <a:schemeClr val="lt1"/>
          </a:fontRef>
        </p:style>
      </p:pic>
    </p:spTree>
    <p:extLst>
      <p:ext uri="{BB962C8B-B14F-4D97-AF65-F5344CB8AC3E}">
        <p14:creationId xmlns:p14="http://schemas.microsoft.com/office/powerpoint/2010/main" val="302139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6267" y="1045105"/>
            <a:ext cx="9144000" cy="1376362"/>
          </a:xfrm>
        </p:spPr>
        <p:txBody>
          <a:bodyPr/>
          <a:lstStyle/>
          <a:p>
            <a:pPr algn="just"/>
            <a:r>
              <a:rPr lang="en-US" dirty="0" smtClean="0">
                <a:latin typeface="Times New Roman" panose="02020603050405020304" pitchFamily="18" charset="0"/>
                <a:cs typeface="Times New Roman" panose="02020603050405020304" pitchFamily="18" charset="0"/>
              </a:rPr>
              <a:t> 3. (a) </a:t>
            </a:r>
            <a:r>
              <a:rPr lang="en-US" b="1" dirty="0" smtClean="0">
                <a:latin typeface="Times New Roman" panose="02020603050405020304" pitchFamily="18" charset="0"/>
                <a:cs typeface="Times New Roman" panose="02020603050405020304" pitchFamily="18" charset="0"/>
              </a:rPr>
              <a:t>Calculate the speed of a proton that is accelerated from rest through a potential difference of 120 V. (b) Calculate the speed of an electron that is accelerated through the same potential difference.</a:t>
            </a:r>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 y="2421467"/>
            <a:ext cx="11373025" cy="3453888"/>
          </a:xfrm>
          <a:prstGeom prst="rect">
            <a:avLst/>
          </a:prstGeom>
        </p:spPr>
      </p:pic>
    </p:spTree>
    <p:extLst>
      <p:ext uri="{BB962C8B-B14F-4D97-AF65-F5344CB8AC3E}">
        <p14:creationId xmlns:p14="http://schemas.microsoft.com/office/powerpoint/2010/main" val="55172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030" y="1320800"/>
            <a:ext cx="11762169" cy="4075400"/>
          </a:xfrm>
          <a:prstGeom prst="rect">
            <a:avLst/>
          </a:prstGeom>
        </p:spPr>
      </p:pic>
    </p:spTree>
    <p:extLst>
      <p:ext uri="{BB962C8B-B14F-4D97-AF65-F5344CB8AC3E}">
        <p14:creationId xmlns:p14="http://schemas.microsoft.com/office/powerpoint/2010/main" val="419135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5068" y="542836"/>
            <a:ext cx="10176932" cy="1569660"/>
          </a:xfrm>
          <a:prstGeom prst="rect">
            <a:avLst/>
          </a:prstGeom>
        </p:spPr>
        <p:txBody>
          <a:bodyPr wrap="square">
            <a:spAutoFit/>
          </a:bodyPr>
          <a:lstStyle/>
          <a:p>
            <a:pPr algn="just"/>
            <a:r>
              <a:rPr lang="en-US" sz="2400" b="1" dirty="0" smtClean="0"/>
              <a:t>6. </a:t>
            </a:r>
            <a:r>
              <a:rPr lang="en-US" sz="2400" b="1" dirty="0" smtClean="0">
                <a:latin typeface="Times New Roman" panose="02020603050405020304" pitchFamily="18" charset="0"/>
                <a:cs typeface="Times New Roman" panose="02020603050405020304" pitchFamily="18" charset="0"/>
              </a:rPr>
              <a:t>The difference in potential between the accelerating plates in the electron gun of a TV picture tube is about 25 000 V. If the distance between these plates is 1.50 cm, what is the magnitude of the uniform electric field in this region? </a:t>
            </a:r>
            <a:endParaRPr lang="en-US" sz="24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67" y="2489199"/>
            <a:ext cx="11893866" cy="1947334"/>
          </a:xfrm>
          <a:prstGeom prst="rect">
            <a:avLst/>
          </a:prstGeom>
        </p:spPr>
      </p:pic>
    </p:spTree>
    <p:extLst>
      <p:ext uri="{BB962C8B-B14F-4D97-AF65-F5344CB8AC3E}">
        <p14:creationId xmlns:p14="http://schemas.microsoft.com/office/powerpoint/2010/main" val="25699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2668" y="541570"/>
            <a:ext cx="10515598" cy="1938992"/>
          </a:xfrm>
          <a:prstGeom prst="rect">
            <a:avLst/>
          </a:prstGeom>
        </p:spPr>
        <p:txBody>
          <a:bodyPr wrap="square">
            <a:spAutoFit/>
          </a:bodyPr>
          <a:lstStyle/>
          <a:p>
            <a:pPr algn="just"/>
            <a:r>
              <a:rPr lang="en-US" sz="2400" b="1" dirty="0" smtClean="0">
                <a:latin typeface="Times New Roman" panose="02020603050405020304" pitchFamily="18" charset="0"/>
                <a:cs typeface="Times New Roman" panose="02020603050405020304" pitchFamily="18" charset="0"/>
              </a:rPr>
              <a:t>16.Given two 2.00-μC charges, as shown in Figure P25.16, and a positive test charge q = 1.28 × 10–18 C at the origin, (a) what is the net force exerted by the two 2.00-μC charges on the test charge q? (b) What is the electric field at the origin due to the two 2.00-μC charges? (c) What is the electrical potential at the origin due to the two 2.00-μC charges?</a:t>
            </a:r>
          </a:p>
        </p:txBody>
      </p:sp>
      <p:pic>
        <p:nvPicPr>
          <p:cNvPr id="5" name="Picture 4"/>
          <p:cNvPicPr>
            <a:picLocks noChangeAspect="1"/>
          </p:cNvPicPr>
          <p:nvPr/>
        </p:nvPicPr>
        <p:blipFill>
          <a:blip r:embed="rId2"/>
          <a:stretch>
            <a:fillRect/>
          </a:stretch>
        </p:blipFill>
        <p:spPr>
          <a:xfrm>
            <a:off x="2674439" y="3021139"/>
            <a:ext cx="6352055" cy="2262062"/>
          </a:xfrm>
          <a:prstGeom prst="rect">
            <a:avLst/>
          </a:prstGeom>
        </p:spPr>
      </p:pic>
    </p:spTree>
    <p:extLst>
      <p:ext uri="{BB962C8B-B14F-4D97-AF65-F5344CB8AC3E}">
        <p14:creationId xmlns:p14="http://schemas.microsoft.com/office/powerpoint/2010/main" val="1519698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346" y="1574799"/>
            <a:ext cx="12032654" cy="3471333"/>
          </a:xfrm>
          <a:prstGeom prst="rect">
            <a:avLst/>
          </a:prstGeom>
        </p:spPr>
      </p:pic>
    </p:spTree>
    <p:extLst>
      <p:ext uri="{BB962C8B-B14F-4D97-AF65-F5344CB8AC3E}">
        <p14:creationId xmlns:p14="http://schemas.microsoft.com/office/powerpoint/2010/main" val="57975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533" y="746035"/>
            <a:ext cx="11023600" cy="1200329"/>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17.At a certain distance from a point charge, the magnitude of the electric field is 500 V/m and the electric potential is –3.00 kV. (a) What is the distance to the charge? (b) What is the magnitude of the charge? </a:t>
            </a:r>
            <a:endParaRPr lang="en-US" sz="24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533" y="1848485"/>
            <a:ext cx="8178800" cy="5009515"/>
          </a:xfrm>
          <a:prstGeom prst="rect">
            <a:avLst/>
          </a:prstGeom>
        </p:spPr>
      </p:pic>
    </p:spTree>
    <p:extLst>
      <p:ext uri="{BB962C8B-B14F-4D97-AF65-F5344CB8AC3E}">
        <p14:creationId xmlns:p14="http://schemas.microsoft.com/office/powerpoint/2010/main" val="294052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5068" y="694267"/>
            <a:ext cx="10430932" cy="1569660"/>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20. Two point charges, Q1 = +5.00 </a:t>
            </a:r>
            <a:r>
              <a:rPr lang="en-US" sz="2400" dirty="0" err="1" smtClean="0">
                <a:latin typeface="Times New Roman" panose="02020603050405020304" pitchFamily="18" charset="0"/>
                <a:cs typeface="Times New Roman" panose="02020603050405020304" pitchFamily="18" charset="0"/>
              </a:rPr>
              <a:t>nC</a:t>
            </a:r>
            <a:r>
              <a:rPr lang="en-US" sz="2400" dirty="0" smtClean="0">
                <a:latin typeface="Times New Roman" panose="02020603050405020304" pitchFamily="18" charset="0"/>
                <a:cs typeface="Times New Roman" panose="02020603050405020304" pitchFamily="18" charset="0"/>
              </a:rPr>
              <a:t> and Q2 = –3.00 </a:t>
            </a:r>
            <a:r>
              <a:rPr lang="en-US" sz="2400" dirty="0" err="1" smtClean="0">
                <a:latin typeface="Times New Roman" panose="02020603050405020304" pitchFamily="18" charset="0"/>
                <a:cs typeface="Times New Roman" panose="02020603050405020304" pitchFamily="18" charset="0"/>
              </a:rPr>
              <a:t>nC</a:t>
            </a:r>
            <a:r>
              <a:rPr lang="en-US" sz="2400" dirty="0" smtClean="0">
                <a:latin typeface="Times New Roman" panose="02020603050405020304" pitchFamily="18" charset="0"/>
                <a:cs typeface="Times New Roman" panose="02020603050405020304" pitchFamily="18" charset="0"/>
              </a:rPr>
              <a:t>, are separated by 35.0 cm. (a) What is the potential energy of the pair? What is the significance of the algebraic sign of your answer? (b) What is the electric potential at a point midway between the charges? </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7" y="2262186"/>
            <a:ext cx="10992436" cy="4595814"/>
          </a:xfrm>
          <a:prstGeom prst="rect">
            <a:avLst/>
          </a:prstGeom>
        </p:spPr>
      </p:pic>
    </p:spTree>
    <p:extLst>
      <p:ext uri="{BB962C8B-B14F-4D97-AF65-F5344CB8AC3E}">
        <p14:creationId xmlns:p14="http://schemas.microsoft.com/office/powerpoint/2010/main" val="37190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317</Words>
  <Application>Microsoft Office PowerPoint</Application>
  <PresentationFormat>Widescreen</PresentationFormat>
  <Paragraphs>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5</cp:revision>
  <dcterms:created xsi:type="dcterms:W3CDTF">2018-02-25T13:23:34Z</dcterms:created>
  <dcterms:modified xsi:type="dcterms:W3CDTF">2018-02-25T13:45:06Z</dcterms:modified>
</cp:coreProperties>
</file>