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CE5291-FD96-4A36-BF8B-BF0B9C4F2820}"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322437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E5291-FD96-4A36-BF8B-BF0B9C4F2820}"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375535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E5291-FD96-4A36-BF8B-BF0B9C4F2820}"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155774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E5291-FD96-4A36-BF8B-BF0B9C4F2820}"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351889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CE5291-FD96-4A36-BF8B-BF0B9C4F2820}"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86018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CE5291-FD96-4A36-BF8B-BF0B9C4F2820}"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35463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CE5291-FD96-4A36-BF8B-BF0B9C4F2820}" type="datetimeFigureOut">
              <a:rPr lang="en-US" smtClean="0"/>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3288804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CE5291-FD96-4A36-BF8B-BF0B9C4F2820}" type="datetimeFigureOut">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347184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E5291-FD96-4A36-BF8B-BF0B9C4F2820}" type="datetimeFigureOut">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2615315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CE5291-FD96-4A36-BF8B-BF0B9C4F2820}"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220278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CE5291-FD96-4A36-BF8B-BF0B9C4F2820}"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D4F08-F2A5-421B-9513-7101D4205708}" type="slidenum">
              <a:rPr lang="en-US" smtClean="0"/>
              <a:t>‹#›</a:t>
            </a:fld>
            <a:endParaRPr lang="en-US"/>
          </a:p>
        </p:txBody>
      </p:sp>
    </p:spTree>
    <p:extLst>
      <p:ext uri="{BB962C8B-B14F-4D97-AF65-F5344CB8AC3E}">
        <p14:creationId xmlns:p14="http://schemas.microsoft.com/office/powerpoint/2010/main" val="143627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E5291-FD96-4A36-BF8B-BF0B9C4F2820}" type="datetimeFigureOut">
              <a:rPr lang="en-US" smtClean="0"/>
              <a:t>2/20/2018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D4F08-F2A5-421B-9513-7101D4205708}" type="slidenum">
              <a:rPr lang="en-US" smtClean="0"/>
              <a:t>‹#›</a:t>
            </a:fld>
            <a:endParaRPr lang="en-US"/>
          </a:p>
        </p:txBody>
      </p:sp>
    </p:spTree>
    <p:extLst>
      <p:ext uri="{BB962C8B-B14F-4D97-AF65-F5344CB8AC3E}">
        <p14:creationId xmlns:p14="http://schemas.microsoft.com/office/powerpoint/2010/main" val="2842791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8146" y="634248"/>
            <a:ext cx="11053012" cy="1419141"/>
          </a:xfrm>
        </p:spPr>
        <p:txBody>
          <a:bodyPr>
            <a:normAutofit fontScale="25000" lnSpcReduction="20000"/>
          </a:bodyPr>
          <a:lstStyle/>
          <a:p>
            <a:pPr algn="just"/>
            <a:r>
              <a:rPr lang="en-US" sz="11200" b="1" dirty="0" smtClean="0">
                <a:latin typeface="Times New Roman" panose="02020603050405020304" pitchFamily="18" charset="0"/>
                <a:cs typeface="Times New Roman" panose="02020603050405020304" pitchFamily="18" charset="0"/>
              </a:rPr>
              <a:t>3. A </a:t>
            </a:r>
            <a:r>
              <a:rPr lang="en-US" sz="11200" b="1" dirty="0">
                <a:latin typeface="Times New Roman" panose="02020603050405020304" pitchFamily="18" charset="0"/>
                <a:cs typeface="Times New Roman" panose="02020603050405020304" pitchFamily="18" charset="0"/>
              </a:rPr>
              <a:t>40.0-cm-diameter loop is rotated in a uniform electric field until the position of maximum electric flux is found. The flux in this position is measured to be 5.20 × 10</a:t>
            </a:r>
            <a:r>
              <a:rPr lang="en-US" sz="11200" b="1" baseline="30000" dirty="0">
                <a:latin typeface="Times New Roman" panose="02020603050405020304" pitchFamily="18" charset="0"/>
                <a:cs typeface="Times New Roman" panose="02020603050405020304" pitchFamily="18" charset="0"/>
              </a:rPr>
              <a:t>5</a:t>
            </a:r>
            <a:r>
              <a:rPr lang="en-US" sz="11200" b="1" dirty="0">
                <a:latin typeface="Times New Roman" panose="02020603050405020304" pitchFamily="18" charset="0"/>
                <a:cs typeface="Times New Roman" panose="02020603050405020304" pitchFamily="18" charset="0"/>
              </a:rPr>
              <a:t> N · m</a:t>
            </a:r>
            <a:r>
              <a:rPr lang="en-US" sz="11200" b="1" baseline="30000" dirty="0">
                <a:latin typeface="Times New Roman" panose="02020603050405020304" pitchFamily="18" charset="0"/>
                <a:cs typeface="Times New Roman" panose="02020603050405020304" pitchFamily="18" charset="0"/>
              </a:rPr>
              <a:t>2</a:t>
            </a:r>
            <a:r>
              <a:rPr lang="en-US" sz="11200" b="1" dirty="0">
                <a:latin typeface="Times New Roman" panose="02020603050405020304" pitchFamily="18" charset="0"/>
                <a:cs typeface="Times New Roman" panose="02020603050405020304" pitchFamily="18" charset="0"/>
              </a:rPr>
              <a:t>/C. What is the magnitude of the electric field? </a:t>
            </a:r>
          </a:p>
          <a:p>
            <a:pPr algn="just"/>
            <a:endParaRPr lang="en-US" sz="11200" dirty="0" smtClean="0">
              <a:latin typeface="Times New Roman" panose="02020603050405020304" pitchFamily="18" charset="0"/>
              <a:cs typeface="Times New Roman" panose="02020603050405020304" pitchFamily="18" charset="0"/>
            </a:endParaRPr>
          </a:p>
          <a:p>
            <a:r>
              <a:rPr lang="en-US" sz="11200" dirty="0" smtClean="0">
                <a:latin typeface="Times New Roman" panose="02020603050405020304" pitchFamily="18" charset="0"/>
                <a:cs typeface="Times New Roman" panose="02020603050405020304" pitchFamily="18" charset="0"/>
              </a:rPr>
              <a:t>ΦE = EA cos θ</a:t>
            </a:r>
          </a:p>
          <a:p>
            <a:pPr algn="just"/>
            <a:r>
              <a:rPr lang="en-US" sz="11200" dirty="0" smtClean="0">
                <a:latin typeface="Times New Roman" panose="02020603050405020304" pitchFamily="18" charset="0"/>
                <a:cs typeface="Times New Roman" panose="02020603050405020304" pitchFamily="18" charset="0"/>
              </a:rPr>
              <a:t>The flux is a maximum when the surface is perpendicular to the field</a:t>
            </a:r>
          </a:p>
          <a:p>
            <a:pPr algn="just"/>
            <a:r>
              <a:rPr lang="en-US" sz="11200" dirty="0" smtClean="0">
                <a:latin typeface="Times New Roman" panose="02020603050405020304" pitchFamily="18" charset="0"/>
                <a:cs typeface="Times New Roman" panose="02020603050405020304" pitchFamily="18" charset="0"/>
              </a:rPr>
              <a:t>The flux is a minimum (zero) when the surface is (parallel) to the field</a:t>
            </a:r>
          </a:p>
          <a:p>
            <a:pPr algn="just"/>
            <a:endParaRPr lang="en-US"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46129" y="4233798"/>
            <a:ext cx="11997046" cy="2142939"/>
          </a:xfrm>
          <a:prstGeom prst="rect">
            <a:avLst/>
          </a:prstGeom>
        </p:spPr>
      </p:pic>
    </p:spTree>
    <p:extLst>
      <p:ext uri="{BB962C8B-B14F-4D97-AF65-F5344CB8AC3E}">
        <p14:creationId xmlns:p14="http://schemas.microsoft.com/office/powerpoint/2010/main" val="382123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25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250" fill="hold"/>
                                        <p:tgtEl>
                                          <p:spTgt spid="4"/>
                                        </p:tgtEl>
                                        <p:attrNameLst>
                                          <p:attrName>ppt_x</p:attrName>
                                        </p:attrNameLst>
                                      </p:cBhvr>
                                      <p:tavLst>
                                        <p:tav tm="0">
                                          <p:val>
                                            <p:strVal val="#ppt_x"/>
                                          </p:val>
                                        </p:tav>
                                        <p:tav tm="100000">
                                          <p:val>
                                            <p:strVal val="#ppt_x"/>
                                          </p:val>
                                        </p:tav>
                                      </p:tavLst>
                                    </p:anim>
                                    <p:anim calcmode="lin" valueType="num">
                                      <p:cBhvr additive="base">
                                        <p:cTn id="26"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80032" cy="1592012"/>
          </a:xfrm>
        </p:spPr>
        <p:txBody>
          <a:bodyPr>
            <a:noAutofit/>
          </a:bodyPr>
          <a:lstStyle/>
          <a:p>
            <a:pPr algn="just"/>
            <a:r>
              <a:rPr lang="en-US" sz="2400" b="1" dirty="0" smtClean="0">
                <a:latin typeface="Times New Roman" panose="02020603050405020304" pitchFamily="18" charset="0"/>
                <a:cs typeface="Times New Roman" panose="02020603050405020304" pitchFamily="18" charset="0"/>
              </a:rPr>
              <a:t>35.A </a:t>
            </a:r>
            <a:r>
              <a:rPr lang="en-US" sz="2400" b="1" dirty="0">
                <a:latin typeface="Times New Roman" panose="02020603050405020304" pitchFamily="18" charset="0"/>
                <a:cs typeface="Times New Roman" panose="02020603050405020304" pitchFamily="18" charset="0"/>
              </a:rPr>
              <a:t>uniformly charged, straight filament 7.00 m in length has a total positive charge of 2.00 </a:t>
            </a:r>
            <a:r>
              <a:rPr lang="en-US" sz="2400" b="1" dirty="0" err="1">
                <a:latin typeface="Times New Roman" panose="02020603050405020304" pitchFamily="18" charset="0"/>
                <a:cs typeface="Times New Roman" panose="02020603050405020304" pitchFamily="18" charset="0"/>
              </a:rPr>
              <a:t>μC</a:t>
            </a:r>
            <a:r>
              <a:rPr lang="en-US" sz="2400" b="1" dirty="0">
                <a:latin typeface="Times New Roman" panose="02020603050405020304" pitchFamily="18" charset="0"/>
                <a:cs typeface="Times New Roman" panose="02020603050405020304" pitchFamily="18" charset="0"/>
              </a:rPr>
              <a:t>. An uncharged cardboard cylinder 2.00 cm in length and 10.0 cm in radius surrounds the filament at its center, with the filament as the axis of the cylinder. Using reasonable approximations, find (a) the electric field at the surface of the cylinder and (b) the total electric flux through the cylinder</a:t>
            </a:r>
            <a:r>
              <a:rPr lang="en-US" sz="2400" dirty="0">
                <a:latin typeface="Times New Roman" panose="02020603050405020304" pitchFamily="18" charset="0"/>
                <a:cs typeface="Times New Roman" panose="02020603050405020304" pitchFamily="18"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819" y="2284184"/>
            <a:ext cx="11516793" cy="4220578"/>
          </a:xfrm>
          <a:prstGeom prst="rect">
            <a:avLst/>
          </a:prstGeom>
        </p:spPr>
      </p:pic>
    </p:spTree>
    <p:extLst>
      <p:ext uri="{BB962C8B-B14F-4D97-AF65-F5344CB8AC3E}">
        <p14:creationId xmlns:p14="http://schemas.microsoft.com/office/powerpoint/2010/main" val="71227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1263"/>
            <a:ext cx="10515600" cy="1113172"/>
          </a:xfrm>
        </p:spPr>
        <p:txBody>
          <a:bodyPr>
            <a:normAutofit/>
          </a:bodyPr>
          <a:lstStyle/>
          <a:p>
            <a:pPr algn="just"/>
            <a:r>
              <a:rPr lang="en-US" sz="2400" b="1" dirty="0" smtClean="0">
                <a:latin typeface="Times New Roman" panose="02020603050405020304" pitchFamily="18" charset="0"/>
                <a:cs typeface="Times New Roman" panose="02020603050405020304" pitchFamily="18" charset="0"/>
              </a:rPr>
              <a:t>37.A </a:t>
            </a:r>
            <a:r>
              <a:rPr lang="en-US" sz="2400" b="1" dirty="0">
                <a:latin typeface="Times New Roman" panose="02020603050405020304" pitchFamily="18" charset="0"/>
                <a:cs typeface="Times New Roman" panose="02020603050405020304" pitchFamily="18" charset="0"/>
              </a:rPr>
              <a:t>large flat horizontal sheet of charge has a charge per unit area of 9.00 </a:t>
            </a:r>
            <a:r>
              <a:rPr lang="en-US" sz="2400" b="1" dirty="0" err="1">
                <a:latin typeface="Times New Roman" panose="02020603050405020304" pitchFamily="18" charset="0"/>
                <a:cs typeface="Times New Roman" panose="02020603050405020304" pitchFamily="18" charset="0"/>
              </a:rPr>
              <a:t>μC</a:t>
            </a:r>
            <a:r>
              <a:rPr lang="en-US" sz="2400" b="1" dirty="0">
                <a:latin typeface="Times New Roman" panose="02020603050405020304" pitchFamily="18" charset="0"/>
                <a:cs typeface="Times New Roman" panose="02020603050405020304" pitchFamily="18" charset="0"/>
              </a:rPr>
              <a:t>/m2. Find the electric field just above the middle of the sheet.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510" y="2355897"/>
            <a:ext cx="11999495" cy="1903092"/>
          </a:xfrm>
          <a:prstGeom prst="rect">
            <a:avLst/>
          </a:prstGeom>
        </p:spPr>
      </p:pic>
    </p:spTree>
    <p:extLst>
      <p:ext uri="{BB962C8B-B14F-4D97-AF65-F5344CB8AC3E}">
        <p14:creationId xmlns:p14="http://schemas.microsoft.com/office/powerpoint/2010/main" val="22721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700" b="1" dirty="0">
                <a:latin typeface="Times New Roman" panose="02020603050405020304" pitchFamily="18" charset="0"/>
                <a:cs typeface="Times New Roman" panose="02020603050405020304" pitchFamily="18" charset="0"/>
              </a:rPr>
              <a:t>40. On a clear, sunny day, a vertical electric field of about 130 N/C points down over flat ground. What is the surface charge density on the ground for these conditions</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471" y="2197768"/>
            <a:ext cx="11165309" cy="2470485"/>
          </a:xfrm>
          <a:prstGeom prst="rect">
            <a:avLst/>
          </a:prstGeom>
        </p:spPr>
      </p:pic>
    </p:spTree>
    <p:extLst>
      <p:ext uri="{BB962C8B-B14F-4D97-AF65-F5344CB8AC3E}">
        <p14:creationId xmlns:p14="http://schemas.microsoft.com/office/powerpoint/2010/main" val="267656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latin typeface="Times New Roman" panose="02020603050405020304" pitchFamily="18" charset="0"/>
                <a:cs typeface="Times New Roman" panose="02020603050405020304" pitchFamily="18" charset="0"/>
              </a:rPr>
              <a:t>42.</a:t>
            </a:r>
            <a:r>
              <a:rPr lang="en-US" sz="2400" b="1" dirty="0">
                <a:latin typeface="Times New Roman" panose="02020603050405020304" pitchFamily="18" charset="0"/>
                <a:cs typeface="Times New Roman" panose="02020603050405020304" pitchFamily="18" charset="0"/>
              </a:rPr>
              <a:t> A solid copper sphere of radius 15.0 cm carries a charge of 40.0 </a:t>
            </a:r>
            <a:r>
              <a:rPr lang="en-US" sz="2400" b="1" dirty="0" err="1">
                <a:latin typeface="Times New Roman" panose="02020603050405020304" pitchFamily="18" charset="0"/>
                <a:cs typeface="Times New Roman" panose="02020603050405020304" pitchFamily="18" charset="0"/>
              </a:rPr>
              <a:t>nC</a:t>
            </a:r>
            <a:r>
              <a:rPr lang="en-US" sz="2400" b="1" dirty="0">
                <a:latin typeface="Times New Roman" panose="02020603050405020304" pitchFamily="18" charset="0"/>
                <a:cs typeface="Times New Roman" panose="02020603050405020304" pitchFamily="18" charset="0"/>
              </a:rPr>
              <a:t>. Find the electric field (a) 12.0 cm, (b) 17.0 cm, and (c) 75.0 cm from the center of the sphere. (d) What If? How would your answers change if the sphere were hollow? </a:t>
            </a:r>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358" y="1690688"/>
            <a:ext cx="11558110" cy="4774280"/>
          </a:xfrm>
          <a:prstGeom prst="rect">
            <a:avLst/>
          </a:prstGeom>
        </p:spPr>
      </p:pic>
    </p:spTree>
    <p:extLst>
      <p:ext uri="{BB962C8B-B14F-4D97-AF65-F5344CB8AC3E}">
        <p14:creationId xmlns:p14="http://schemas.microsoft.com/office/powerpoint/2010/main" val="4108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8146" y="634248"/>
            <a:ext cx="11053012" cy="1419141"/>
          </a:xfrm>
        </p:spPr>
        <p:txBody>
          <a:bodyPr>
            <a:normAutofit fontScale="25000" lnSpcReduction="20000"/>
          </a:bodyPr>
          <a:lstStyle/>
          <a:p>
            <a:pPr algn="just"/>
            <a:r>
              <a:rPr lang="en-US" sz="11200" b="1" dirty="0" smtClean="0">
                <a:latin typeface="Times New Roman" panose="02020603050405020304" pitchFamily="18" charset="0"/>
                <a:cs typeface="Times New Roman" panose="02020603050405020304" pitchFamily="18" charset="0"/>
              </a:rPr>
              <a:t>4. Consider a closed triangular box resting within a horizontal electric field of magnitude E = 7.80 × 104 N/C as shown in Figure P24.4. Calculate the electric flux through (a) the vertical rectangular surface.</a:t>
            </a:r>
          </a:p>
          <a:p>
            <a:pPr algn="just"/>
            <a:r>
              <a:rPr lang="en-US" sz="11200" b="1" dirty="0" smtClean="0">
                <a:latin typeface="Times New Roman" panose="02020603050405020304" pitchFamily="18" charset="0"/>
                <a:cs typeface="Times New Roman" panose="02020603050405020304" pitchFamily="18" charset="0"/>
              </a:rPr>
              <a:t>(b) the slanted surface, and (c) the entire surface of the box.</a:t>
            </a:r>
          </a:p>
          <a:p>
            <a:pPr algn="just"/>
            <a:endParaRPr lang="en-US" sz="28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451922" y="2257925"/>
            <a:ext cx="5390386" cy="2342148"/>
          </a:xfrm>
          <a:prstGeom prst="rect">
            <a:avLst/>
          </a:prstGeom>
        </p:spPr>
      </p:pic>
      <p:pic>
        <p:nvPicPr>
          <p:cNvPr id="5" name="Picture 4"/>
          <p:cNvPicPr>
            <a:picLocks noChangeAspect="1"/>
          </p:cNvPicPr>
          <p:nvPr/>
        </p:nvPicPr>
        <p:blipFill>
          <a:blip r:embed="rId3"/>
          <a:stretch>
            <a:fillRect/>
          </a:stretch>
        </p:blipFill>
        <p:spPr>
          <a:xfrm>
            <a:off x="7842338" y="2129588"/>
            <a:ext cx="3822523" cy="4438273"/>
          </a:xfrm>
          <a:prstGeom prst="rect">
            <a:avLst/>
          </a:prstGeom>
        </p:spPr>
      </p:pic>
    </p:spTree>
    <p:extLst>
      <p:ext uri="{BB962C8B-B14F-4D97-AF65-F5344CB8AC3E}">
        <p14:creationId xmlns:p14="http://schemas.microsoft.com/office/powerpoint/2010/main" val="138594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72" y="753980"/>
            <a:ext cx="10901716" cy="5309936"/>
          </a:xfrm>
          <a:prstGeom prst="rect">
            <a:avLst/>
          </a:prstGeom>
        </p:spPr>
      </p:pic>
    </p:spTree>
    <p:extLst>
      <p:ext uri="{BB962C8B-B14F-4D97-AF65-F5344CB8AC3E}">
        <p14:creationId xmlns:p14="http://schemas.microsoft.com/office/powerpoint/2010/main" val="2306464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400" b="1" dirty="0" smtClean="0">
                <a:latin typeface="Times New Roman" panose="02020603050405020304" pitchFamily="18" charset="0"/>
                <a:cs typeface="Times New Roman" panose="02020603050405020304" pitchFamily="18" charset="0"/>
              </a:rPr>
              <a:t>9. The following charges are located inside a submarine: 5.00 μC, –9.00 μC, 27.0 μC, and –84.0 μC. (a) Calculate the net electric flux through the hull of the submarine. (b) Is the number of electric field lines leaving the submarine greater than, equal to, or less than the number entering it? </a:t>
            </a:r>
            <a:endParaRPr lang="en-US" sz="24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315" y="2422358"/>
            <a:ext cx="11563441" cy="2454442"/>
          </a:xfrm>
          <a:prstGeom prst="rect">
            <a:avLst/>
          </a:prstGeom>
        </p:spPr>
      </p:pic>
    </p:spTree>
    <p:extLst>
      <p:ext uri="{BB962C8B-B14F-4D97-AF65-F5344CB8AC3E}">
        <p14:creationId xmlns:p14="http://schemas.microsoft.com/office/powerpoint/2010/main" val="62468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400" b="1" dirty="0" smtClean="0">
                <a:latin typeface="Times New Roman" panose="02020603050405020304" pitchFamily="18" charset="0"/>
                <a:cs typeface="Times New Roman" panose="02020603050405020304" pitchFamily="18" charset="0"/>
              </a:rPr>
              <a:t>11. Four closed surfaces, S1 through S4, together with the charges –2Q, Q, and –Q are sketched in Figure P24.11. (The colored lines are the intersections of the surfaces with the page.) Find the electric flux through each surface. </a:t>
            </a:r>
            <a:endParaRPr lang="en-US" sz="24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160295" y="1472437"/>
            <a:ext cx="5454316" cy="5385563"/>
          </a:xfrm>
          <a:prstGeom prst="rect">
            <a:avLst/>
          </a:prstGeom>
        </p:spPr>
      </p:pic>
    </p:spTree>
    <p:extLst>
      <p:ext uri="{BB962C8B-B14F-4D97-AF65-F5344CB8AC3E}">
        <p14:creationId xmlns:p14="http://schemas.microsoft.com/office/powerpoint/2010/main" val="4056738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568" y="542390"/>
            <a:ext cx="8903369" cy="5432270"/>
          </a:xfrm>
          <a:prstGeom prst="rect">
            <a:avLst/>
          </a:prstGeom>
        </p:spPr>
      </p:pic>
    </p:spTree>
    <p:extLst>
      <p:ext uri="{BB962C8B-B14F-4D97-AF65-F5344CB8AC3E}">
        <p14:creationId xmlns:p14="http://schemas.microsoft.com/office/powerpoint/2010/main" val="257176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latin typeface="Times New Roman" panose="02020603050405020304" pitchFamily="18" charset="0"/>
                <a:cs typeface="Times New Roman" panose="02020603050405020304" pitchFamily="18" charset="0"/>
              </a:rPr>
              <a:t>21. A charge of 170 μC is at the center of a cube of edge 80.0 cm. (a) Find the total flux through each face of the cube. (b) Find the flux through the whole surface of the cube. (c) What If? Would your answers to parts (a) or (b) change if the charge were not at the center? Explain. </a:t>
            </a:r>
            <a:endParaRPr lang="en-US" sz="24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420" y="1957137"/>
            <a:ext cx="10839380" cy="4688879"/>
          </a:xfrm>
          <a:prstGeom prst="rect">
            <a:avLst/>
          </a:prstGeom>
        </p:spPr>
      </p:pic>
    </p:spTree>
    <p:extLst>
      <p:ext uri="{BB962C8B-B14F-4D97-AF65-F5344CB8AC3E}">
        <p14:creationId xmlns:p14="http://schemas.microsoft.com/office/powerpoint/2010/main" val="413378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2400" b="1" dirty="0" smtClean="0">
                <a:latin typeface="Times New Roman" panose="02020603050405020304" pitchFamily="18" charset="0"/>
                <a:cs typeface="Times New Roman" panose="02020603050405020304" pitchFamily="18" charset="0"/>
              </a:rPr>
              <a:t>24.A </a:t>
            </a:r>
            <a:r>
              <a:rPr lang="en-US" sz="2400" b="1" dirty="0">
                <a:latin typeface="Times New Roman" panose="02020603050405020304" pitchFamily="18" charset="0"/>
                <a:cs typeface="Times New Roman" panose="02020603050405020304" pitchFamily="18" charset="0"/>
              </a:rPr>
              <a:t>solid sphere of radius 40.0 cm has a total positive charge of 26.0 </a:t>
            </a:r>
            <a:r>
              <a:rPr lang="en-US" sz="2400" b="1" dirty="0" err="1">
                <a:latin typeface="Times New Roman" panose="02020603050405020304" pitchFamily="18" charset="0"/>
                <a:cs typeface="Times New Roman" panose="02020603050405020304" pitchFamily="18" charset="0"/>
              </a:rPr>
              <a:t>μC</a:t>
            </a:r>
            <a:r>
              <a:rPr lang="en-US" sz="2400" b="1" dirty="0">
                <a:latin typeface="Times New Roman" panose="02020603050405020304" pitchFamily="18" charset="0"/>
                <a:cs typeface="Times New Roman" panose="02020603050405020304" pitchFamily="18" charset="0"/>
              </a:rPr>
              <a:t> uniformly distributed throughout its volume. Calculate the magnitude of the electric field (a) 0 cm, (b) 10.0 cm, (c) 40.0 cm, and (d) 60.0 cm from the center of the sphere.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9515" y="1451924"/>
            <a:ext cx="8555370" cy="5406076"/>
          </a:xfrm>
          <a:prstGeom prst="rect">
            <a:avLst/>
          </a:prstGeom>
        </p:spPr>
      </p:pic>
    </p:spTree>
    <p:extLst>
      <p:ext uri="{BB962C8B-B14F-4D97-AF65-F5344CB8AC3E}">
        <p14:creationId xmlns:p14="http://schemas.microsoft.com/office/powerpoint/2010/main" val="65676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400" b="1" dirty="0" smtClean="0">
                <a:latin typeface="Times New Roman" panose="02020603050405020304" pitchFamily="18" charset="0"/>
                <a:cs typeface="Times New Roman" panose="02020603050405020304" pitchFamily="18" charset="0"/>
              </a:rPr>
              <a:t>31.Consider </a:t>
            </a:r>
            <a:r>
              <a:rPr lang="en-US" sz="2400" b="1" dirty="0">
                <a:latin typeface="Times New Roman" panose="02020603050405020304" pitchFamily="18" charset="0"/>
                <a:cs typeface="Times New Roman" panose="02020603050405020304" pitchFamily="18" charset="0"/>
              </a:rPr>
              <a:t>a thin spherical shell of radius 14.0 cm with a total charge of 32.0 </a:t>
            </a:r>
            <a:r>
              <a:rPr lang="en-US" sz="2400" b="1" dirty="0" err="1">
                <a:latin typeface="Times New Roman" panose="02020603050405020304" pitchFamily="18" charset="0"/>
                <a:cs typeface="Times New Roman" panose="02020603050405020304" pitchFamily="18" charset="0"/>
              </a:rPr>
              <a:t>μC</a:t>
            </a:r>
            <a:r>
              <a:rPr lang="en-US" sz="2400" b="1" dirty="0">
                <a:latin typeface="Times New Roman" panose="02020603050405020304" pitchFamily="18" charset="0"/>
                <a:cs typeface="Times New Roman" panose="02020603050405020304" pitchFamily="18" charset="0"/>
              </a:rPr>
              <a:t> distributed uniformly on its surface. Find the electric field (a) 10.0 cm and (b) 20.0 cm from the center of the charge distribution.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170" y="2021305"/>
            <a:ext cx="11149659" cy="2805041"/>
          </a:xfrm>
          <a:prstGeom prst="rect">
            <a:avLst/>
          </a:prstGeom>
        </p:spPr>
      </p:pic>
    </p:spTree>
    <p:extLst>
      <p:ext uri="{BB962C8B-B14F-4D97-AF65-F5344CB8AC3E}">
        <p14:creationId xmlns:p14="http://schemas.microsoft.com/office/powerpoint/2010/main" val="149539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646</Words>
  <Application>Microsoft Office PowerPoint</Application>
  <PresentationFormat>Widescreen</PresentationFormat>
  <Paragraphs>16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9. The following charges are located inside a submarine: 5.00 μC, –9.00 μC, 27.0 μC, and –84.0 μC. (a) Calculate the net electric flux through the hull of the submarine. (b) Is the number of electric field lines leaving the submarine greater than, equal to, or less than the number entering it? </vt:lpstr>
      <vt:lpstr>11. Four closed surfaces, S1 through S4, together with the charges –2Q, Q, and –Q are sketched in Figure P24.11. (The colored lines are the intersections of the surfaces with the page.) Find the electric flux through each surface. </vt:lpstr>
      <vt:lpstr>PowerPoint Presentation</vt:lpstr>
      <vt:lpstr>21. A charge of 170 μC is at the center of a cube of edge 80.0 cm. (a) Find the total flux through each face of the cube. (b) Find the flux through the whole surface of the cube. (c) What If? Would your answers to parts (a) or (b) change if the charge were not at the center? Explain. </vt:lpstr>
      <vt:lpstr>24.A solid sphere of radius 40.0 cm has a total positive charge of 26.0 μC uniformly distributed throughout its volume. Calculate the magnitude of the electric field (a) 0 cm, (b) 10.0 cm, (c) 40.0 cm, and (d) 60.0 cm from the center of the sphere. </vt:lpstr>
      <vt:lpstr>31.Consider a thin spherical shell of radius 14.0 cm with a total charge of 32.0 μC distributed uniformly on its surface. Find the electric field (a) 10.0 cm and (b) 20.0 cm from the center of the charge distribution. </vt:lpstr>
      <vt:lpstr>35.A uniformly charged, straight filament 7.00 m in length has a total positive charge of 2.00 μC. An uncharged cardboard cylinder 2.00 cm in length and 10.0 cm in radius surrounds the filament at its center, with the filament as the axis of the cylinder. Using reasonable approximations, find (a) the electric field at the surface of the cylinder and (b) the total electric flux through the cylinder. </vt:lpstr>
      <vt:lpstr>37.A large flat horizontal sheet of charge has a charge per unit area of 9.00 μC/m2. Find the electric field just above the middle of the sheet.</vt:lpstr>
      <vt:lpstr>40. On a clear, sunny day, a vertical electric field of about 130 N/C points down over flat ground. What is the surface charge density on the ground for these conditions? </vt:lpstr>
      <vt:lpstr>42. A solid copper sphere of radius 15.0 cm carries a charge of 40.0 nC. Find the electric field (a) 12.0 cm, (b) 17.0 cm, and (c) 75.0 cm from the center of the sphere. (d) What If? How would your answers change if the sphere were hollow?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Scanning Electron Microscope</dc:creator>
  <cp:lastModifiedBy>Scanning Electron Microscope</cp:lastModifiedBy>
  <cp:revision>12</cp:revision>
  <dcterms:created xsi:type="dcterms:W3CDTF">2018-02-18T06:31:33Z</dcterms:created>
  <dcterms:modified xsi:type="dcterms:W3CDTF">2018-02-20T07:37:43Z</dcterms:modified>
</cp:coreProperties>
</file>