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1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E72CB-0B50-45B5-A8E5-CAC67FD22D6E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C4A3A-9804-468E-9587-60F2C8FC6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6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F31A62-A4DC-49DC-8833-F7F6073CD54F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01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370B-7CB7-4A90-B7B3-3FE132F9CDE4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E924-93AC-489C-93BF-A95FE829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9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370B-7CB7-4A90-B7B3-3FE132F9CDE4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E924-93AC-489C-93BF-A95FE829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370B-7CB7-4A90-B7B3-3FE132F9CDE4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E924-93AC-489C-93BF-A95FE829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5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Norah Ali Al-moneef                                      King Saud university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FCBD9-FDA2-4818-A52E-F2DF93926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3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370B-7CB7-4A90-B7B3-3FE132F9CDE4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E924-93AC-489C-93BF-A95FE829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3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370B-7CB7-4A90-B7B3-3FE132F9CDE4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E924-93AC-489C-93BF-A95FE829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6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370B-7CB7-4A90-B7B3-3FE132F9CDE4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E924-93AC-489C-93BF-A95FE829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3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370B-7CB7-4A90-B7B3-3FE132F9CDE4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E924-93AC-489C-93BF-A95FE829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3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370B-7CB7-4A90-B7B3-3FE132F9CDE4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E924-93AC-489C-93BF-A95FE829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1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370B-7CB7-4A90-B7B3-3FE132F9CDE4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E924-93AC-489C-93BF-A95FE829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1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370B-7CB7-4A90-B7B3-3FE132F9CDE4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E924-93AC-489C-93BF-A95FE829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7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370B-7CB7-4A90-B7B3-3FE132F9CDE4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E924-93AC-489C-93BF-A95FE829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6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5370B-7CB7-4A90-B7B3-3FE132F9CDE4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5E924-93AC-489C-93BF-A95FE829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2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jpeg"/><Relationship Id="rId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11" Type="http://schemas.openxmlformats.org/officeDocument/2006/relationships/image" Target="../media/image37.pn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10" Type="http://schemas.openxmlformats.org/officeDocument/2006/relationships/image" Target="../media/image3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6.wmf"/><Relationship Id="rId3" Type="http://schemas.openxmlformats.org/officeDocument/2006/relationships/image" Target="../media/image18.jpeg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3.jpe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81200" y="269876"/>
            <a:ext cx="8686800" cy="4873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  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24-2: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 through a cube of 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electric field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484416" y="2709864"/>
            <a:ext cx="5297384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zh-CN" sz="2400" dirty="0">
                <a:latin typeface="Georgia" panose="02040502050405020303" pitchFamily="18" charset="0"/>
              </a:rPr>
              <a:t>The field lines pass </a:t>
            </a:r>
            <a:r>
              <a:rPr lang="en-US" altLang="zh-CN" sz="2400" dirty="0" smtClean="0">
                <a:latin typeface="Georgia" panose="02040502050405020303" pitchFamily="18" charset="0"/>
              </a:rPr>
              <a:t>through l h </a:t>
            </a:r>
            <a:r>
              <a:rPr lang="en-US" altLang="zh-CN" sz="2400" dirty="0">
                <a:latin typeface="Georgia" panose="02040502050405020303" pitchFamily="18" charset="0"/>
              </a:rPr>
              <a:t>two surfaces perpendicularly and are parallel to the other four surfaces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zh-CN" sz="2400" dirty="0">
                <a:latin typeface="Georgia" panose="02040502050405020303" pitchFamily="18" charset="0"/>
              </a:rPr>
              <a:t>For side 1, </a:t>
            </a:r>
            <a:r>
              <a:rPr lang="en-US" altLang="zh-CN" sz="2400" dirty="0">
                <a:latin typeface="Lucida Grande" pitchFamily="1" charset="0"/>
              </a:rPr>
              <a:t>Φ</a:t>
            </a:r>
            <a:r>
              <a:rPr lang="en-US" altLang="zh-CN" sz="2400" i="1" baseline="-25000" dirty="0">
                <a:latin typeface="Georgia" panose="02040502050405020303" pitchFamily="18" charset="0"/>
              </a:rPr>
              <a:t>E</a:t>
            </a:r>
            <a:r>
              <a:rPr lang="en-US" altLang="zh-CN" sz="2400" i="1" dirty="0">
                <a:latin typeface="Georgia" panose="02040502050405020303" pitchFamily="18" charset="0"/>
              </a:rPr>
              <a:t> = -E</a:t>
            </a:r>
            <a:r>
              <a:rPr lang="en-US" altLang="zh-CN" sz="2400" b="1" i="1" dirty="0">
                <a:latin typeface="Script MT Bold" panose="03040602040607080904" pitchFamily="66" charset="0"/>
              </a:rPr>
              <a:t>l </a:t>
            </a:r>
            <a:r>
              <a:rPr lang="en-US" altLang="zh-CN" sz="2400" b="1" i="1" baseline="30000" dirty="0">
                <a:latin typeface="Georgia" panose="02040502050405020303" pitchFamily="18" charset="0"/>
              </a:rPr>
              <a:t>2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zh-CN" sz="2400" dirty="0">
                <a:latin typeface="Georgia" panose="02040502050405020303" pitchFamily="18" charset="0"/>
              </a:rPr>
              <a:t>For side 2, </a:t>
            </a:r>
            <a:r>
              <a:rPr lang="en-US" altLang="zh-CN" sz="2400" dirty="0">
                <a:latin typeface="Lucida Grande" pitchFamily="1" charset="0"/>
              </a:rPr>
              <a:t>Φ</a:t>
            </a:r>
            <a:r>
              <a:rPr lang="en-US" altLang="zh-CN" sz="2400" i="1" baseline="-25000" dirty="0">
                <a:latin typeface="Georgia" panose="02040502050405020303" pitchFamily="18" charset="0"/>
              </a:rPr>
              <a:t>E</a:t>
            </a:r>
            <a:r>
              <a:rPr lang="en-US" altLang="zh-CN" sz="2400" i="1" dirty="0">
                <a:latin typeface="Georgia" panose="02040502050405020303" pitchFamily="18" charset="0"/>
              </a:rPr>
              <a:t> = E</a:t>
            </a:r>
            <a:r>
              <a:rPr lang="en-US" altLang="zh-CN" sz="2400" b="1" i="1" dirty="0">
                <a:latin typeface="Script MT Bold" panose="03040602040607080904" pitchFamily="66" charset="0"/>
              </a:rPr>
              <a:t>l </a:t>
            </a:r>
            <a:r>
              <a:rPr lang="en-US" altLang="zh-CN" sz="2400" b="1" i="1" baseline="30000" dirty="0">
                <a:latin typeface="Georgia" panose="02040502050405020303" pitchFamily="18" charset="0"/>
              </a:rPr>
              <a:t>2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zh-CN" sz="2400" dirty="0">
                <a:latin typeface="Georgia" panose="02040502050405020303" pitchFamily="18" charset="0"/>
              </a:rPr>
              <a:t>For the other sides,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2400" dirty="0">
                <a:latin typeface="Lucida Grande" pitchFamily="1" charset="0"/>
              </a:rPr>
              <a:t>	Φ</a:t>
            </a:r>
            <a:r>
              <a:rPr lang="en-US" altLang="zh-CN" sz="2400" i="1" baseline="-25000" dirty="0">
                <a:latin typeface="Georgia" panose="02040502050405020303" pitchFamily="18" charset="0"/>
              </a:rPr>
              <a:t>E</a:t>
            </a:r>
            <a:r>
              <a:rPr lang="en-US" altLang="zh-CN" sz="2400" dirty="0">
                <a:latin typeface="Georgia" panose="02040502050405020303" pitchFamily="18" charset="0"/>
              </a:rPr>
              <a:t> = 0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zh-CN" sz="2400" dirty="0">
                <a:latin typeface="Georgia" panose="02040502050405020303" pitchFamily="18" charset="0"/>
              </a:rPr>
              <a:t>Therefore, </a:t>
            </a:r>
            <a:r>
              <a:rPr lang="en-US" altLang="zh-CN" sz="2400" dirty="0" err="1">
                <a:latin typeface="Lucida Grande" pitchFamily="1" charset="0"/>
              </a:rPr>
              <a:t>Φ</a:t>
            </a:r>
            <a:r>
              <a:rPr lang="en-US" altLang="zh-CN" sz="2400" i="1" baseline="-25000" dirty="0" err="1">
                <a:latin typeface="Georgia" panose="02040502050405020303" pitchFamily="18" charset="0"/>
              </a:rPr>
              <a:t>total</a:t>
            </a:r>
            <a:r>
              <a:rPr lang="en-US" altLang="zh-CN" sz="2400" i="1" dirty="0">
                <a:latin typeface="Georgia" panose="02040502050405020303" pitchFamily="18" charset="0"/>
              </a:rPr>
              <a:t> = 0</a:t>
            </a:r>
            <a:endParaRPr lang="en-US" altLang="zh-CN" sz="2400" dirty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endParaRPr lang="en-US" altLang="zh-CN" sz="2600" i="1" dirty="0">
              <a:latin typeface="Georgia" panose="02040502050405020303" pitchFamily="18" charset="0"/>
            </a:endParaRPr>
          </a:p>
        </p:txBody>
      </p:sp>
      <p:pic>
        <p:nvPicPr>
          <p:cNvPr id="6" name="Picture 7" descr="24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49539"/>
            <a:ext cx="4187825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FF4658-9DF1-4E34-B64A-0FB0EF5AA2DC}" type="slidenum">
              <a:rPr lang="en-US" altLang="en-US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03289"/>
            <a:ext cx="8534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38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5"/>
          <p:cNvSpPr>
            <a:spLocks noChangeArrowheads="1"/>
          </p:cNvSpPr>
          <p:nvPr/>
        </p:nvSpPr>
        <p:spPr bwMode="auto">
          <a:xfrm>
            <a:off x="689811" y="780567"/>
            <a:ext cx="103471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E-field a distance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a line of positive charge of infinite length and constant charge per unit length </a:t>
            </a:r>
            <a:r>
              <a:rPr lang="el-G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838200" y="193864"/>
            <a:ext cx="98017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24-7 A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Cylindrically Symmetric Charge Distribution   </a:t>
            </a:r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1205372" y="2017419"/>
            <a:ext cx="9067381" cy="39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46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400" dirty="0">
                <a:solidFill>
                  <a:schemeClr val="hlink"/>
                </a:solidFill>
                <a:latin typeface="Georgia" panose="02040502050405020303" pitchFamily="18" charset="0"/>
                <a:cs typeface="ACS  Akeek" pitchFamily="2" charset="0"/>
              </a:rPr>
              <a:t>Symmetry</a:t>
            </a:r>
            <a:r>
              <a:rPr lang="en-US" altLang="en-US" sz="2400" dirty="0">
                <a:latin typeface="Georgia" panose="02040502050405020303" pitchFamily="18" charset="0"/>
                <a:cs typeface="ACS  Akeek" pitchFamily="2" charset="0"/>
              </a:rPr>
              <a:t> </a:t>
            </a:r>
            <a:r>
              <a:rPr lang="en-US" altLang="en-US" sz="2400" dirty="0">
                <a:latin typeface="Symbol" panose="05050102010706020507" pitchFamily="18" charset="2"/>
                <a:cs typeface="ACS  Akeek" pitchFamily="2" charset="0"/>
              </a:rPr>
              <a:t>Þ</a:t>
            </a:r>
            <a:r>
              <a:rPr lang="en-US" altLang="en-US" sz="2400" dirty="0">
                <a:latin typeface="Georgia" panose="02040502050405020303" pitchFamily="18" charset="0"/>
                <a:cs typeface="ACS  Akeek" pitchFamily="2" charset="0"/>
              </a:rPr>
              <a:t> E field must be </a:t>
            </a:r>
            <a:r>
              <a:rPr lang="en-US" altLang="en-US" sz="2400" dirty="0">
                <a:latin typeface="Symbol" panose="05050102010706020507" pitchFamily="18" charset="2"/>
                <a:cs typeface="ACS  Akeek" pitchFamily="2" charset="0"/>
              </a:rPr>
              <a:t>^</a:t>
            </a:r>
            <a:r>
              <a:rPr lang="en-US" altLang="en-US" sz="2400" dirty="0">
                <a:latin typeface="Georgia" panose="02040502050405020303" pitchFamily="18" charset="0"/>
                <a:cs typeface="ACS  Akeek" pitchFamily="2" charset="0"/>
              </a:rPr>
              <a:t> to line and </a:t>
            </a:r>
            <a:r>
              <a:rPr lang="en-US" altLang="en-US" sz="2400" dirty="0" smtClean="0">
                <a:latin typeface="Georgia" panose="02040502050405020303" pitchFamily="18" charset="0"/>
                <a:cs typeface="ACS  Akeek" pitchFamily="2" charset="0"/>
              </a:rPr>
              <a:t>directed outward</a:t>
            </a:r>
            <a:endParaRPr lang="en-US" altLang="en-US" sz="2400" dirty="0">
              <a:latin typeface="Georgia" panose="02040502050405020303" pitchFamily="18" charset="0"/>
              <a:cs typeface="ACS  Akeek" pitchFamily="2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28518" y="2801144"/>
            <a:ext cx="5334000" cy="342106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a cylinder as Gaussian surface. The cylinder has a radius of 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length of 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endParaRPr lang="en-US" altLang="zh-CN" sz="3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constant in magnitude and parallel to the surface (the direction of a surface is its normal!) at every point on the curved part of the surface (the body of the cylinder.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451838"/>
              </p:ext>
            </p:extLst>
          </p:nvPr>
        </p:nvGraphicFramePr>
        <p:xfrm>
          <a:off x="1548063" y="3927078"/>
          <a:ext cx="3127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3" imgW="164880" imgH="241200" progId="Equation.DSMT4">
                  <p:embed/>
                </p:oleObj>
              </mc:Choice>
              <mc:Fallback>
                <p:oleObj name="Equation" r:id="rId3" imgW="164880" imgH="241200" progId="Equation.DSMT4">
                  <p:embed/>
                  <p:pic>
                    <p:nvPicPr>
                      <p:cNvPr id="133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8063" y="3927078"/>
                        <a:ext cx="3127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9" name="Picture 11" descr="241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5" b="10805"/>
          <a:stretch>
            <a:fillRect/>
          </a:stretch>
        </p:blipFill>
        <p:spPr bwMode="auto">
          <a:xfrm>
            <a:off x="7411454" y="2562828"/>
            <a:ext cx="3994484" cy="432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12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514600" y="152400"/>
          <a:ext cx="1752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3" imgW="419100" imgH="393700" progId="">
                  <p:embed/>
                </p:oleObj>
              </mc:Choice>
              <mc:Fallback>
                <p:oleObj name="Equation" r:id="rId3" imgW="419100" imgH="393700" progId="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52400"/>
                        <a:ext cx="1752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7086600" y="3741738"/>
          <a:ext cx="14351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5" imgW="635000" imgH="406400" progId="Equation.3">
                  <p:embed/>
                </p:oleObj>
              </mc:Choice>
              <mc:Fallback>
                <p:oleObj name="Equation" r:id="rId5" imgW="635000" imgH="406400" progId="Equation.3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741738"/>
                        <a:ext cx="14351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6858000" y="3581400"/>
            <a:ext cx="1714500" cy="10541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AU" altLang="en-US">
              <a:latin typeface="Times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219950" y="4953000"/>
          <a:ext cx="26860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7" imgW="673100" imgH="393700" progId="">
                  <p:embed/>
                </p:oleObj>
              </mc:Choice>
              <mc:Fallback>
                <p:oleObj name="Equation" r:id="rId7" imgW="673100" imgH="393700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950" y="4953000"/>
                        <a:ext cx="268605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876800" y="76200"/>
          <a:ext cx="56388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9" imgW="2552400" imgH="1384200" progId="Equation.3">
                  <p:embed/>
                </p:oleObj>
              </mc:Choice>
              <mc:Fallback>
                <p:oleObj name="Equation" r:id="rId9" imgW="2552400" imgH="1384200" progId="Equation.3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76200"/>
                        <a:ext cx="56388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 flipH="1" flipV="1">
            <a:off x="4762500" y="327660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6" r="3175" b="2699"/>
          <a:stretch>
            <a:fillRect/>
          </a:stretch>
        </p:blipFill>
        <p:spPr bwMode="auto">
          <a:xfrm>
            <a:off x="1828800" y="3124200"/>
            <a:ext cx="464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953500" y="3845718"/>
            <a:ext cx="21336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Line of Charge</a:t>
            </a:r>
          </a:p>
        </p:txBody>
      </p:sp>
      <p:pic>
        <p:nvPicPr>
          <p:cNvPr id="14346" name="Picture 9" descr="2412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2362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59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6" descr="22_Figure20-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13" y="1040665"/>
            <a:ext cx="4708445" cy="353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25642" y="152400"/>
            <a:ext cx="11293642" cy="5016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24.8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Plane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4572000"/>
            <a:ext cx="1082842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800" dirty="0">
                <a:latin typeface="Georgia" panose="02040502050405020303" pitchFamily="18" charset="0"/>
              </a:rPr>
              <a:t>Assume that we have a thin, infinite non-conducting sheet of positive </a:t>
            </a:r>
            <a:r>
              <a:rPr lang="en-US" altLang="en-US" sz="2800" dirty="0" smtClean="0">
                <a:latin typeface="Georgia" panose="02040502050405020303" pitchFamily="18" charset="0"/>
              </a:rPr>
              <a:t>charge</a:t>
            </a:r>
            <a:endParaRPr lang="en-US" altLang="en-US" sz="2800" dirty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800" dirty="0">
                <a:latin typeface="Georgia" panose="02040502050405020303" pitchFamily="18" charset="0"/>
              </a:rPr>
              <a:t>The charge density in this case </a:t>
            </a:r>
            <a:r>
              <a:rPr lang="en-US" altLang="en-US" sz="2800" dirty="0" smtClean="0">
                <a:latin typeface="Georgia" panose="02040502050405020303" pitchFamily="18" charset="0"/>
              </a:rPr>
              <a:t> is </a:t>
            </a:r>
            <a:r>
              <a:rPr lang="en-US" altLang="en-US" sz="2800" dirty="0">
                <a:latin typeface="Georgia" panose="02040502050405020303" pitchFamily="18" charset="0"/>
              </a:rPr>
              <a:t>the charge per unit area,</a:t>
            </a:r>
            <a:r>
              <a:rPr lang="en-US" altLang="en-US" sz="2800" i="1" dirty="0" smtClean="0">
                <a:solidFill>
                  <a:srgbClr val="FF0000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</a:t>
            </a:r>
            <a:r>
              <a:rPr lang="en-US" altLang="en-US" sz="2800" dirty="0" smtClean="0">
                <a:latin typeface="Georgia" panose="02040502050405020303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800" dirty="0" smtClean="0">
                <a:latin typeface="Georgia" panose="02040502050405020303" pitchFamily="18" charset="0"/>
                <a:sym typeface="Symbol" panose="05050102010706020507" pitchFamily="18" charset="2"/>
              </a:rPr>
              <a:t>From </a:t>
            </a:r>
            <a:r>
              <a:rPr lang="en-US" altLang="en-US" sz="2800" dirty="0">
                <a:latin typeface="Georgia" panose="02040502050405020303" pitchFamily="18" charset="0"/>
                <a:sym typeface="Symbol" panose="05050102010706020507" pitchFamily="18" charset="2"/>
              </a:rPr>
              <a:t>symmetry, we can </a:t>
            </a:r>
            <a:r>
              <a:rPr lang="en-US" altLang="en-US" sz="2800" dirty="0" smtClean="0">
                <a:latin typeface="Georgia" panose="02040502050405020303" pitchFamily="18" charset="0"/>
                <a:sym typeface="Symbol" panose="05050102010706020507" pitchFamily="18" charset="2"/>
              </a:rPr>
              <a:t>see that </a:t>
            </a:r>
            <a:r>
              <a:rPr lang="en-US" altLang="en-US" sz="2800" dirty="0">
                <a:latin typeface="Georgia" panose="02040502050405020303" pitchFamily="18" charset="0"/>
                <a:sym typeface="Symbol" panose="05050102010706020507" pitchFamily="18" charset="2"/>
              </a:rPr>
              <a:t>the electric field will </a:t>
            </a:r>
            <a:r>
              <a:rPr lang="en-US" altLang="en-US" sz="2800" dirty="0" smtClean="0">
                <a:latin typeface="Georgia" panose="02040502050405020303" pitchFamily="18" charset="0"/>
                <a:sym typeface="Symbol" panose="05050102010706020507" pitchFamily="18" charset="2"/>
              </a:rPr>
              <a:t>be perpendicular </a:t>
            </a:r>
            <a:r>
              <a:rPr lang="en-US" altLang="en-US" sz="2800" dirty="0">
                <a:latin typeface="Georgia" panose="02040502050405020303" pitchFamily="18" charset="0"/>
                <a:sym typeface="Symbol" panose="05050102010706020507" pitchFamily="18" charset="2"/>
              </a:rPr>
              <a:t>to the surface of the sheet</a:t>
            </a:r>
            <a:endParaRPr lang="en-US" altLang="en-US" sz="2800" dirty="0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54050"/>
            <a:ext cx="8855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electric field due to an infinite plane of positive charge with uniform surface charge density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1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G19_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9" r="17894"/>
          <a:stretch>
            <a:fillRect/>
          </a:stretch>
        </p:blipFill>
        <p:spPr bwMode="auto">
          <a:xfrm>
            <a:off x="9408695" y="2434390"/>
            <a:ext cx="2514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0" y="372979"/>
            <a:ext cx="1042736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calculate the electric field using Gauss’ Law, we assume a Gaussian surface in the form of a right cylinder with cross sectional area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height 2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chosen to cut through the plane perpendicularly.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electric field is perpendicular to the plane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everywhere, the electric field will be parallel to the walls of the cylinder and perpendicular to the ends of the cylinder.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Gauss’ Law we get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distance from each flat end does not appear we conclude that at any distance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plane. The electric field is uniform everywhere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14593"/>
              </p:ext>
            </p:extLst>
          </p:nvPr>
        </p:nvGraphicFramePr>
        <p:xfrm>
          <a:off x="3178239" y="2949117"/>
          <a:ext cx="5791200" cy="199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4" imgW="2958840" imgH="990360" progId="Equation.3">
                  <p:embed/>
                </p:oleObj>
              </mc:Choice>
              <mc:Fallback>
                <p:oleObj name="Equation" r:id="rId4" imgW="2958840" imgH="990360" progId="Equation.3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239" y="2949117"/>
                        <a:ext cx="5791200" cy="199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708846"/>
              </p:ext>
            </p:extLst>
          </p:nvPr>
        </p:nvGraphicFramePr>
        <p:xfrm>
          <a:off x="3581400" y="5859379"/>
          <a:ext cx="2209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6" imgW="698400" imgH="228600" progId="Equation.3">
                  <p:embed/>
                </p:oleObj>
              </mc:Choice>
              <mc:Fallback>
                <p:oleObj name="Equation" r:id="rId6" imgW="698400" imgH="228600" progId="Equation.3">
                  <p:embed/>
                  <p:pic>
                    <p:nvPicPr>
                      <p:cNvPr id="5939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859379"/>
                        <a:ext cx="2209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649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32562" y="234250"/>
            <a:ext cx="9048996" cy="4873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  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24-3: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 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a Point Charge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353788" y="1023567"/>
            <a:ext cx="10272156" cy="567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spherical Gaussian surface surrounds a point charge </a:t>
            </a:r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q.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what happens to the total Flux through the surface if: (A) the charge is tripled. (B) the radius of sphere is doubled. (C) the surface is changed to a cube, and (D) the charge is moved to another location inside the surface.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altLang="zh-CN" sz="2800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F 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tripled because </a:t>
            </a:r>
            <a:r>
              <a:rPr lang="en-US" altLang="zh-CN" sz="2800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proportional to the amount of charge.</a:t>
            </a:r>
          </a:p>
          <a:p>
            <a:pPr marL="0" lvl="0" indent="0" eaLnBrk="1" hangingPunct="1">
              <a:lnSpc>
                <a:spcPct val="90000"/>
              </a:lnSpc>
              <a:spcBef>
                <a:spcPct val="20000"/>
              </a:spcBef>
              <a:buClr>
                <a:srgbClr val="5B9BD5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zh-CN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en-US" altLang="zh-CN" sz="2800" i="1" dirty="0" smtClean="0">
                <a:solidFill>
                  <a:prstClr val="black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F </a:t>
            </a:r>
            <a:r>
              <a:rPr lang="en-US" altLang="zh-CN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does not change because All </a:t>
            </a:r>
            <a:r>
              <a:rPr lang="en-US" altLang="zh-CN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lines from a charge pass through the sphere regardless of its radius.</a:t>
            </a:r>
          </a:p>
          <a:p>
            <a:pPr marL="0" lvl="0" indent="0" eaLnBrk="1" hangingPunct="1">
              <a:lnSpc>
                <a:spcPct val="90000"/>
              </a:lnSpc>
              <a:spcBef>
                <a:spcPct val="20000"/>
              </a:spcBef>
              <a:buClr>
                <a:srgbClr val="5B9BD5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zh-CN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</a:t>
            </a:r>
            <a:r>
              <a:rPr lang="en-US" altLang="zh-CN" sz="2800" i="1" dirty="0" smtClean="0">
                <a:solidFill>
                  <a:prstClr val="black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F </a:t>
            </a:r>
            <a:r>
              <a:rPr lang="en-US" altLang="zh-CN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change because All </a:t>
            </a:r>
            <a:r>
              <a:rPr lang="en-US" altLang="zh-CN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lines from a charge pass through   the surface regardless of its shape .</a:t>
            </a:r>
          </a:p>
          <a:p>
            <a:pPr marL="0" lvl="0" indent="0" eaLnBrk="1" hangingPunct="1">
              <a:lnSpc>
                <a:spcPct val="90000"/>
              </a:lnSpc>
              <a:spcBef>
                <a:spcPct val="20000"/>
              </a:spcBef>
              <a:buClr>
                <a:srgbClr val="5B9BD5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zh-CN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 </a:t>
            </a:r>
            <a:r>
              <a:rPr lang="en-US" altLang="zh-CN" sz="2800" i="1" dirty="0" smtClean="0">
                <a:solidFill>
                  <a:prstClr val="black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F </a:t>
            </a:r>
            <a:r>
              <a:rPr lang="en-US" altLang="zh-CN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change because Gauss’s law refers to the total charge enclosed regardless of where the charge is located inside the surface.</a:t>
            </a:r>
            <a:endParaRPr lang="en-US" altLang="zh-CN" sz="2800" i="1" dirty="0" smtClean="0">
              <a:solidFill>
                <a:prstClr val="black"/>
              </a:solidFill>
              <a:latin typeface="Symbol" panose="05050102010706020507" pitchFamily="18" charset="2"/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20000"/>
              </a:spcBef>
              <a:buClr>
                <a:srgbClr val="5B9BD5"/>
              </a:buClr>
              <a:buSzPct val="85000"/>
              <a:buFont typeface="Wingdings 2" panose="05020102010507070707" pitchFamily="18" charset="2"/>
              <a:buChar char=""/>
            </a:pPr>
            <a:endParaRPr lang="en-US" altLang="zh-CN" sz="2800" i="1" dirty="0" smtClean="0">
              <a:solidFill>
                <a:prstClr val="black"/>
              </a:solidFill>
              <a:latin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endParaRPr lang="en-US" altLang="zh-CN" sz="2800" i="1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0434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343401"/>
            <a:ext cx="18288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181601"/>
            <a:ext cx="2038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5638801"/>
            <a:ext cx="17240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32"/>
          <p:cNvSpPr txBox="1">
            <a:spLocks noChangeArrowheads="1"/>
          </p:cNvSpPr>
          <p:nvPr/>
        </p:nvSpPr>
        <p:spPr bwMode="auto">
          <a:xfrm>
            <a:off x="1101045" y="5695249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CC"/>
                </a:solidFill>
                <a:latin typeface="Georgia" panose="02040502050405020303" pitchFamily="18" charset="0"/>
              </a:rPr>
              <a:t>A spherical Gaussian surface centered on a point charge q</a:t>
            </a:r>
          </a:p>
        </p:txBody>
      </p:sp>
      <p:sp>
        <p:nvSpPr>
          <p:cNvPr id="11" name="Text Box 1033"/>
          <p:cNvSpPr txBox="1">
            <a:spLocks noChangeArrowheads="1"/>
          </p:cNvSpPr>
          <p:nvPr/>
        </p:nvSpPr>
        <p:spPr bwMode="auto">
          <a:xfrm>
            <a:off x="914399" y="2052541"/>
            <a:ext cx="777240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angle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  between E and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zero at any point on the surface, we can re-write Gauss’ Law as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0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48918"/>
            <a:ext cx="5048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2" y="4077493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1036"/>
          <p:cNvSpPr>
            <a:spLocks noChangeShapeType="1"/>
          </p:cNvSpPr>
          <p:nvPr/>
        </p:nvSpPr>
        <p:spPr bwMode="auto">
          <a:xfrm>
            <a:off x="3217224" y="2079487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" name="Line 1037"/>
          <p:cNvSpPr>
            <a:spLocks noChangeShapeType="1"/>
          </p:cNvSpPr>
          <p:nvPr/>
        </p:nvSpPr>
        <p:spPr bwMode="auto">
          <a:xfrm>
            <a:off x="3967348" y="2079487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" name="Text Box 1038"/>
          <p:cNvSpPr txBox="1">
            <a:spLocks noChangeArrowheads="1"/>
          </p:cNvSpPr>
          <p:nvPr/>
        </p:nvSpPr>
        <p:spPr bwMode="auto">
          <a:xfrm>
            <a:off x="8476013" y="3650408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Georgia" panose="02040502050405020303" pitchFamily="18" charset="0"/>
              </a:rPr>
              <a:t> </a:t>
            </a:r>
            <a:r>
              <a:rPr lang="en-US" altLang="en-US" dirty="0">
                <a:latin typeface="Georgia" panose="02040502050405020303" pitchFamily="18" charset="0"/>
              </a:rPr>
              <a:t>E has the has same value at all points on the surface</a:t>
            </a:r>
          </a:p>
        </p:txBody>
      </p:sp>
      <p:sp>
        <p:nvSpPr>
          <p:cNvPr id="17" name="Text Box 1039"/>
          <p:cNvSpPr txBox="1">
            <a:spLocks noChangeArrowheads="1"/>
          </p:cNvSpPr>
          <p:nvPr/>
        </p:nvSpPr>
        <p:spPr bwMode="auto">
          <a:xfrm>
            <a:off x="5624513" y="4619625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Georgia" panose="02040502050405020303" pitchFamily="18" charset="0"/>
              </a:rPr>
              <a:t>E is can be moved out</a:t>
            </a:r>
            <a:r>
              <a:rPr lang="en-US" altLang="en-US" sz="1600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18" name="Text Box 1040"/>
          <p:cNvSpPr txBox="1">
            <a:spLocks noChangeArrowheads="1"/>
          </p:cNvSpPr>
          <p:nvPr/>
        </p:nvSpPr>
        <p:spPr bwMode="auto">
          <a:xfrm>
            <a:off x="6096000" y="5181600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Georgia" panose="02040502050405020303" pitchFamily="18" charset="0"/>
              </a:rPr>
              <a:t>Integral is the sum of surface area</a:t>
            </a:r>
          </a:p>
        </p:txBody>
      </p:sp>
      <p:sp>
        <p:nvSpPr>
          <p:cNvPr id="19" name="Text Box 1041"/>
          <p:cNvSpPr txBox="1">
            <a:spLocks noChangeArrowheads="1"/>
          </p:cNvSpPr>
          <p:nvPr/>
        </p:nvSpPr>
        <p:spPr bwMode="auto">
          <a:xfrm>
            <a:off x="6172201" y="5867400"/>
            <a:ext cx="1749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  <a:latin typeface="Georgia" panose="02040502050405020303" pitchFamily="18" charset="0"/>
              </a:rPr>
              <a:t>Coulomb’s Law</a:t>
            </a:r>
          </a:p>
        </p:txBody>
      </p:sp>
      <p:pic>
        <p:nvPicPr>
          <p:cNvPr id="20" name="Picture 9" descr="24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74" y="3375025"/>
            <a:ext cx="2498725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10541" y="1371601"/>
            <a:ext cx="75952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field lines are directed radially outwards and are perpendicular to the surface at every point, so</a:t>
            </a:r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887373"/>
              </p:ext>
            </p:extLst>
          </p:nvPr>
        </p:nvGraphicFramePr>
        <p:xfrm>
          <a:off x="3006107" y="2731889"/>
          <a:ext cx="5365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9" imgW="3187440" imgH="279360" progId="Equation.3">
                  <p:embed/>
                </p:oleObj>
              </mc:Choice>
              <mc:Fallback>
                <p:oleObj name="Equation" r:id="rId9" imgW="3187440" imgH="279360" progId="Equation.3">
                  <p:embed/>
                  <p:pic>
                    <p:nvPicPr>
                      <p:cNvPr id="1146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107" y="2731889"/>
                        <a:ext cx="53657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74197"/>
              </p:ext>
            </p:extLst>
          </p:nvPr>
        </p:nvGraphicFramePr>
        <p:xfrm>
          <a:off x="5008913" y="3296046"/>
          <a:ext cx="2743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11" imgW="1231560" imgH="457200" progId="Equation.3">
                  <p:embed/>
                </p:oleObj>
              </mc:Choice>
              <mc:Fallback>
                <p:oleObj name="Equation" r:id="rId11" imgW="1231560" imgH="457200" progId="Equation.3">
                  <p:embed/>
                  <p:pic>
                    <p:nvPicPr>
                      <p:cNvPr id="1146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913" y="3296046"/>
                        <a:ext cx="2743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Rectangle 24"/>
          <p:cNvSpPr>
            <a:spLocks noChangeArrowheads="1"/>
          </p:cNvSpPr>
          <p:nvPr/>
        </p:nvSpPr>
        <p:spPr bwMode="auto">
          <a:xfrm>
            <a:off x="1752601" y="290513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24.4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Electric Field Due to a Point Charge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3" name="Rectangle 25"/>
          <p:cNvSpPr>
            <a:spLocks noChangeArrowheads="1"/>
          </p:cNvSpPr>
          <p:nvPr/>
        </p:nvSpPr>
        <p:spPr bwMode="auto">
          <a:xfrm>
            <a:off x="710541" y="770880"/>
            <a:ext cx="10770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Starting with Gauss’s law, calculate the electric field due to an isolated point charge </a:t>
            </a:r>
            <a:r>
              <a:rPr lang="en-US" alt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q.</a:t>
            </a:r>
            <a:endParaRPr lang="en-US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9" t="3703" r="11111" b="3703"/>
          <a:stretch>
            <a:fillRect/>
          </a:stretch>
        </p:blipFill>
        <p:spPr bwMode="auto">
          <a:xfrm>
            <a:off x="8991600" y="1344613"/>
            <a:ext cx="2438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7" name="Slide Number Placeholder 2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829520-4120-4DF3-81B9-120B0B22BB8F}" type="slidenum">
              <a:rPr lang="en-US" altLang="en-US">
                <a:solidFill>
                  <a:srgbClr val="898989"/>
                </a:solidFill>
              </a:rPr>
              <a:pPr eaLnBrk="1" hangingPunct="1"/>
              <a:t>3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4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60" name="Picture 8" descr="241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3358721"/>
            <a:ext cx="2862261" cy="283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74914" y="2746832"/>
            <a:ext cx="6881500" cy="83456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                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eaLnBrk="1" hangingPunct="1"/>
            <a:endParaRPr lang="en-US" altLang="en-US" i="1" dirty="0" smtClean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67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195906"/>
              </p:ext>
            </p:extLst>
          </p:nvPr>
        </p:nvGraphicFramePr>
        <p:xfrm>
          <a:off x="1500647" y="3771900"/>
          <a:ext cx="2451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4" imgW="838080" imgH="279360" progId="Equation.3">
                  <p:embed/>
                </p:oleObj>
              </mc:Choice>
              <mc:Fallback>
                <p:oleObj name="Equation" r:id="rId4" imgW="838080" imgH="279360" progId="Equation.3">
                  <p:embed/>
                  <p:pic>
                    <p:nvPicPr>
                      <p:cNvPr id="2467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647" y="3771900"/>
                        <a:ext cx="2451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796939"/>
              </p:ext>
            </p:extLst>
          </p:nvPr>
        </p:nvGraphicFramePr>
        <p:xfrm>
          <a:off x="3949701" y="3771900"/>
          <a:ext cx="15573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6" imgW="533160" imgH="279360" progId="Equation.3">
                  <p:embed/>
                </p:oleObj>
              </mc:Choice>
              <mc:Fallback>
                <p:oleObj name="Equation" r:id="rId6" imgW="533160" imgH="279360" progId="Equation.3">
                  <p:embed/>
                  <p:pic>
                    <p:nvPicPr>
                      <p:cNvPr id="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1" y="3771900"/>
                        <a:ext cx="15573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513405"/>
              </p:ext>
            </p:extLst>
          </p:nvPr>
        </p:nvGraphicFramePr>
        <p:xfrm>
          <a:off x="7296944" y="3619500"/>
          <a:ext cx="9636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8" imgW="330120" imgH="431640" progId="Equation.3">
                  <p:embed/>
                </p:oleObj>
              </mc:Choice>
              <mc:Fallback>
                <p:oleObj name="Equation" r:id="rId8" imgW="330120" imgH="431640" progId="Equation.3">
                  <p:embed/>
                  <p:pic>
                    <p:nvPicPr>
                      <p:cNvPr id="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944" y="3619500"/>
                        <a:ext cx="9636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115092"/>
              </p:ext>
            </p:extLst>
          </p:nvPr>
        </p:nvGraphicFramePr>
        <p:xfrm>
          <a:off x="5451476" y="3733800"/>
          <a:ext cx="1816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10" imgW="622080" imgH="203040" progId="Equation.3">
                  <p:embed/>
                </p:oleObj>
              </mc:Choice>
              <mc:Fallback>
                <p:oleObj name="Equation" r:id="rId10" imgW="622080" imgH="203040" progId="Equation.3">
                  <p:embed/>
                  <p:pic>
                    <p:nvPicPr>
                      <p:cNvPr id="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476" y="3733800"/>
                        <a:ext cx="18161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726092"/>
              </p:ext>
            </p:extLst>
          </p:nvPr>
        </p:nvGraphicFramePr>
        <p:xfrm>
          <a:off x="1887475" y="4590574"/>
          <a:ext cx="24225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12" imgW="749160" imgH="431640" progId="Equation.3">
                  <p:embed/>
                </p:oleObj>
              </mc:Choice>
              <mc:Fallback>
                <p:oleObj name="Equation" r:id="rId12" imgW="749160" imgH="431640" progId="Equation.3">
                  <p:embed/>
                  <p:pic>
                    <p:nvPicPr>
                      <p:cNvPr id="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475" y="4590574"/>
                        <a:ext cx="24225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057983"/>
              </p:ext>
            </p:extLst>
          </p:nvPr>
        </p:nvGraphicFramePr>
        <p:xfrm>
          <a:off x="4540750" y="4590574"/>
          <a:ext cx="1558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14" imgW="482400" imgH="393480" progId="Equation.3">
                  <p:embed/>
                </p:oleObj>
              </mc:Choice>
              <mc:Fallback>
                <p:oleObj name="Equation" r:id="rId14" imgW="482400" imgH="393480" progId="Equation.3">
                  <p:embed/>
                  <p:pic>
                    <p:nvPicPr>
                      <p:cNvPr id="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750" y="4590574"/>
                        <a:ext cx="15589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Rectangle 33"/>
          <p:cNvSpPr>
            <a:spLocks noChangeArrowheads="1"/>
          </p:cNvSpPr>
          <p:nvPr/>
        </p:nvSpPr>
        <p:spPr bwMode="auto">
          <a:xfrm>
            <a:off x="705853" y="652463"/>
            <a:ext cx="1078764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insulating solid sphere of radius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a uniform volume charge density </a:t>
            </a:r>
            <a:r>
              <a:rPr lang="el-G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carries total charge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lphaUcParenBoth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magnitude of the E-field at a point outside the sphere</a:t>
            </a:r>
          </a:p>
          <a:p>
            <a:pPr eaLnBrk="1" hangingPunct="1">
              <a:spcBef>
                <a:spcPct val="50000"/>
              </a:spcBef>
              <a:buFontTx/>
              <a:buAutoNum type="alphaUcParenBoth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magnitude of the E-field at a point inside the sphere</a:t>
            </a:r>
          </a:p>
        </p:txBody>
      </p:sp>
      <p:sp>
        <p:nvSpPr>
          <p:cNvPr id="9228" name="Rectangle 34"/>
          <p:cNvSpPr>
            <a:spLocks noChangeArrowheads="1"/>
          </p:cNvSpPr>
          <p:nvPr/>
        </p:nvSpPr>
        <p:spPr bwMode="auto">
          <a:xfrm>
            <a:off x="1524000" y="223838"/>
            <a:ext cx="937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24.5 A Spherically Symmetric Charge Distribution</a:t>
            </a:r>
          </a:p>
        </p:txBody>
      </p:sp>
    </p:spTree>
    <p:extLst>
      <p:ext uri="{BB962C8B-B14F-4D97-AF65-F5344CB8AC3E}">
        <p14:creationId xmlns:p14="http://schemas.microsoft.com/office/powerpoint/2010/main" val="417942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Oval 3"/>
          <p:cNvSpPr>
            <a:spLocks noChangeArrowheads="1"/>
          </p:cNvSpPr>
          <p:nvPr/>
        </p:nvSpPr>
        <p:spPr bwMode="auto">
          <a:xfrm>
            <a:off x="2047875" y="1514475"/>
            <a:ext cx="1828800" cy="1828800"/>
          </a:xfrm>
          <a:prstGeom prst="ellipse">
            <a:avLst/>
          </a:prstGeom>
          <a:gradFill rotWithShape="0">
            <a:gsLst>
              <a:gs pos="0">
                <a:srgbClr val="2F5E76"/>
              </a:gs>
              <a:gs pos="50000">
                <a:srgbClr val="66CCFF"/>
              </a:gs>
              <a:gs pos="100000">
                <a:srgbClr val="2F5E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247" name="Line 4"/>
          <p:cNvSpPr>
            <a:spLocks noChangeShapeType="1"/>
          </p:cNvSpPr>
          <p:nvPr/>
        </p:nvSpPr>
        <p:spPr bwMode="auto">
          <a:xfrm>
            <a:off x="2962275" y="242887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Text Box 5"/>
          <p:cNvSpPr txBox="1">
            <a:spLocks noChangeArrowheads="1"/>
          </p:cNvSpPr>
          <p:nvPr/>
        </p:nvSpPr>
        <p:spPr bwMode="auto">
          <a:xfrm>
            <a:off x="3429000" y="2362201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0249" name="Text Box 6"/>
          <p:cNvSpPr txBox="1">
            <a:spLocks noChangeArrowheads="1"/>
          </p:cNvSpPr>
          <p:nvPr/>
        </p:nvSpPr>
        <p:spPr bwMode="auto">
          <a:xfrm>
            <a:off x="2170113" y="3081339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054852" y="358320"/>
            <a:ext cx="88752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we select a spherical Gaussian surface with radius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Again the symmetry of the charge distribution allows us to simply evaluate the left side of Gauss’s law just as before.</a:t>
            </a:r>
            <a:endParaRPr lang="en-US" altLang="en-US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538413" y="2000250"/>
            <a:ext cx="838200" cy="838200"/>
            <a:chOff x="648" y="1278"/>
            <a:chExt cx="528" cy="528"/>
          </a:xfrm>
        </p:grpSpPr>
        <p:sp>
          <p:nvSpPr>
            <p:cNvPr id="10265" name="Oval 10"/>
            <p:cNvSpPr>
              <a:spLocks noChangeArrowheads="1"/>
            </p:cNvSpPr>
            <p:nvPr/>
          </p:nvSpPr>
          <p:spPr bwMode="auto">
            <a:xfrm>
              <a:off x="648" y="1278"/>
              <a:ext cx="528" cy="52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10266" name="Line 11"/>
            <p:cNvSpPr>
              <a:spLocks noChangeShapeType="1"/>
            </p:cNvSpPr>
            <p:nvPr/>
          </p:nvSpPr>
          <p:spPr bwMode="auto">
            <a:xfrm flipH="1" flipV="1">
              <a:off x="750" y="1335"/>
              <a:ext cx="162" cy="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Text Box 12"/>
            <p:cNvSpPr txBox="1">
              <a:spLocks noChangeArrowheads="1"/>
            </p:cNvSpPr>
            <p:nvPr/>
          </p:nvSpPr>
          <p:spPr bwMode="auto">
            <a:xfrm>
              <a:off x="720" y="1392"/>
              <a:ext cx="1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i="1">
                  <a:latin typeface="Times New Roman" panose="02020603050405020304" pitchFamily="18" charset="0"/>
                </a:rPr>
                <a:t>r</a:t>
              </a:r>
            </a:p>
          </p:txBody>
        </p:sp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105275" y="2917174"/>
            <a:ext cx="732714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charge inside the Gaussian sphere is no longer 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If we call the Gaussian sphere volume 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sz="2000" dirty="0">
              <a:solidFill>
                <a:srgbClr val="0000FF"/>
              </a:solidFill>
              <a:latin typeface="Arial Unicode MS" pitchFamily="34" charset="-128"/>
            </a:endParaRPr>
          </a:p>
        </p:txBody>
      </p:sp>
      <p:sp>
        <p:nvSpPr>
          <p:cNvPr id="10253" name="Text Box 16"/>
          <p:cNvSpPr txBox="1">
            <a:spLocks noChangeArrowheads="1"/>
          </p:cNvSpPr>
          <p:nvPr/>
        </p:nvSpPr>
        <p:spPr bwMode="auto">
          <a:xfrm>
            <a:off x="4038601" y="2667001"/>
            <a:ext cx="411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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862179" y="4215827"/>
            <a:ext cx="3673475" cy="847725"/>
            <a:chOff x="3168" y="2592"/>
            <a:chExt cx="2314" cy="630"/>
          </a:xfrm>
        </p:grpSpPr>
        <p:graphicFrame>
          <p:nvGraphicFramePr>
            <p:cNvPr id="10245" name="Object 4"/>
            <p:cNvGraphicFramePr>
              <a:graphicFrameLocks noChangeAspect="1"/>
            </p:cNvGraphicFramePr>
            <p:nvPr/>
          </p:nvGraphicFramePr>
          <p:xfrm>
            <a:off x="3480" y="2640"/>
            <a:ext cx="2002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Equation" r:id="rId3" imgW="1574640" imgH="457200" progId="">
                    <p:embed/>
                  </p:oleObj>
                </mc:Choice>
                <mc:Fallback>
                  <p:oleObj name="Equation" r:id="rId3" imgW="1574640" imgH="457200" progId="">
                    <p:embed/>
                    <p:pic>
                      <p:nvPicPr>
                        <p:cNvPr id="1024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0" y="2640"/>
                          <a:ext cx="2002" cy="58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4" name="Text Box 19"/>
            <p:cNvSpPr txBox="1">
              <a:spLocks noChangeArrowheads="1"/>
            </p:cNvSpPr>
            <p:nvPr/>
          </p:nvSpPr>
          <p:spPr bwMode="auto">
            <a:xfrm>
              <a:off x="3168" y="2592"/>
              <a:ext cx="261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00"/>
                  </a:solidFill>
                  <a:latin typeface="Times New Roman" panose="02020603050405020304" pitchFamily="18" charset="0"/>
                  <a:sym typeface="Wingdings 2" panose="05020102010507070707" pitchFamily="18" charset="2"/>
                </a:rPr>
                <a:t></a:t>
              </a:r>
              <a:endPara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234281" y="4281766"/>
            <a:ext cx="4700588" cy="871538"/>
            <a:chOff x="144" y="2544"/>
            <a:chExt cx="2961" cy="597"/>
          </a:xfrm>
        </p:grpSpPr>
        <p:sp>
          <p:nvSpPr>
            <p:cNvPr id="10263" name="Text Box 21"/>
            <p:cNvSpPr txBox="1">
              <a:spLocks noChangeArrowheads="1"/>
            </p:cNvSpPr>
            <p:nvPr/>
          </p:nvSpPr>
          <p:spPr bwMode="auto">
            <a:xfrm>
              <a:off x="144" y="2544"/>
              <a:ext cx="261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00"/>
                  </a:solidFill>
                  <a:latin typeface="Times New Roman" panose="02020603050405020304" pitchFamily="18" charset="0"/>
                  <a:sym typeface="Wingdings 2" panose="05020102010507070707" pitchFamily="18" charset="2"/>
                </a:rPr>
                <a:t></a:t>
              </a:r>
              <a:endPara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0244" name="Object 3"/>
            <p:cNvGraphicFramePr>
              <a:graphicFrameLocks noChangeAspect="1"/>
            </p:cNvGraphicFramePr>
            <p:nvPr/>
          </p:nvGraphicFramePr>
          <p:xfrm>
            <a:off x="488" y="2640"/>
            <a:ext cx="2617" cy="5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Equation" r:id="rId5" imgW="2057400" imgH="393480" progId="">
                    <p:embed/>
                  </p:oleObj>
                </mc:Choice>
                <mc:Fallback>
                  <p:oleObj name="Equation" r:id="rId5" imgW="2057400" imgH="393480" progId="">
                    <p:embed/>
                    <p:pic>
                      <p:nvPicPr>
                        <p:cNvPr id="1024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" y="2640"/>
                          <a:ext cx="2617" cy="501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456072" y="5357136"/>
            <a:ext cx="8474075" cy="1295400"/>
            <a:chOff x="96" y="3120"/>
            <a:chExt cx="5338" cy="816"/>
          </a:xfrm>
        </p:grpSpPr>
        <p:graphicFrame>
          <p:nvGraphicFramePr>
            <p:cNvPr id="10243" name="Object 2"/>
            <p:cNvGraphicFramePr>
              <a:graphicFrameLocks noChangeAspect="1"/>
            </p:cNvGraphicFramePr>
            <p:nvPr/>
          </p:nvGraphicFramePr>
          <p:xfrm>
            <a:off x="463" y="3216"/>
            <a:ext cx="4971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name="Equation" r:id="rId7" imgW="4203360" imgH="609480" progId="">
                    <p:embed/>
                  </p:oleObj>
                </mc:Choice>
                <mc:Fallback>
                  <p:oleObj name="Equation" r:id="rId7" imgW="4203360" imgH="609480" progId="">
                    <p:embed/>
                    <p:pic>
                      <p:nvPicPr>
                        <p:cNvPr id="1024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" y="3216"/>
                          <a:ext cx="4971" cy="72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2" name="Text Box 25"/>
            <p:cNvSpPr txBox="1">
              <a:spLocks noChangeArrowheads="1"/>
            </p:cNvSpPr>
            <p:nvPr/>
          </p:nvSpPr>
          <p:spPr bwMode="auto">
            <a:xfrm>
              <a:off x="96" y="3120"/>
              <a:ext cx="2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00"/>
                  </a:solidFill>
                  <a:latin typeface="Times New Roman" panose="02020603050405020304" pitchFamily="18" charset="0"/>
                  <a:sym typeface="Wingdings 2" panose="05020102010507070707" pitchFamily="18" charset="2"/>
                </a:rPr>
                <a:t></a:t>
              </a:r>
              <a:endPara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196724"/>
              </p:ext>
            </p:extLst>
          </p:nvPr>
        </p:nvGraphicFramePr>
        <p:xfrm>
          <a:off x="5057775" y="1939650"/>
          <a:ext cx="44386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9" imgW="1866600" imgH="342720" progId="Equation.3">
                  <p:embed/>
                </p:oleObj>
              </mc:Choice>
              <mc:Fallback>
                <p:oleObj name="Equation" r:id="rId9" imgW="1866600" imgH="342720" progId="Equation.3">
                  <p:embed/>
                  <p:pic>
                    <p:nvPicPr>
                      <p:cNvPr id="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1939650"/>
                        <a:ext cx="44386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7" name="TextBox 28"/>
          <p:cNvSpPr txBox="1">
            <a:spLocks noChangeArrowheads="1"/>
          </p:cNvSpPr>
          <p:nvPr/>
        </p:nvSpPr>
        <p:spPr bwMode="auto">
          <a:xfrm>
            <a:off x="1319715" y="3496689"/>
            <a:ext cx="102669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charge density“: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charge / unit volume is used to characterize the charge distribution</a:t>
            </a:r>
          </a:p>
        </p:txBody>
      </p:sp>
    </p:spTree>
    <p:extLst>
      <p:ext uri="{BB962C8B-B14F-4D97-AF65-F5344CB8AC3E}">
        <p14:creationId xmlns:p14="http://schemas.microsoft.com/office/powerpoint/2010/main" val="171672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97" name="Picture 21" descr="24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55" y="2175056"/>
            <a:ext cx="403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05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77090" y="4275402"/>
            <a:ext cx="5257800" cy="233011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Inside the sphere,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varies </a:t>
            </a:r>
            <a:r>
              <a:rPr lang="en-US" sz="24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0 as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0)</a:t>
            </a:r>
          </a:p>
          <a:p>
            <a:pPr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the field  is the same as we approach the surface from both directions.</a:t>
            </a:r>
          </a:p>
        </p:txBody>
      </p: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838200" y="234950"/>
            <a:ext cx="8474075" cy="1295400"/>
            <a:chOff x="96" y="3120"/>
            <a:chExt cx="5338" cy="816"/>
          </a:xfrm>
        </p:grpSpPr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463" y="3216"/>
            <a:ext cx="4971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3" name="Equation" r:id="rId4" imgW="4203360" imgH="609480" progId="">
                    <p:embed/>
                  </p:oleObj>
                </mc:Choice>
                <mc:Fallback>
                  <p:oleObj name="Equation" r:id="rId4" imgW="4203360" imgH="609480" progId="">
                    <p:embed/>
                    <p:pic>
                      <p:nvPicPr>
                        <p:cNvPr id="1024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" y="3216"/>
                          <a:ext cx="4971" cy="72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25"/>
            <p:cNvSpPr txBox="1">
              <a:spLocks noChangeArrowheads="1"/>
            </p:cNvSpPr>
            <p:nvPr/>
          </p:nvSpPr>
          <p:spPr bwMode="auto">
            <a:xfrm>
              <a:off x="96" y="3120"/>
              <a:ext cx="2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00"/>
                  </a:solidFill>
                  <a:latin typeface="Times New Roman" panose="02020603050405020304" pitchFamily="18" charset="0"/>
                  <a:sym typeface="Wingdings 2" panose="05020102010507070707" pitchFamily="18" charset="2"/>
                </a:rPr>
                <a:t></a:t>
              </a:r>
              <a:endPara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1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566977"/>
              </p:ext>
            </p:extLst>
          </p:nvPr>
        </p:nvGraphicFramePr>
        <p:xfrm>
          <a:off x="838200" y="1679575"/>
          <a:ext cx="24225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6" imgW="749160" imgH="431640" progId="Equation.3">
                  <p:embed/>
                </p:oleObj>
              </mc:Choice>
              <mc:Fallback>
                <p:oleObj name="Equation" r:id="rId6" imgW="749160" imgH="431640" progId="Equation.3">
                  <p:embed/>
                  <p:pic>
                    <p:nvPicPr>
                      <p:cNvPr id="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79575"/>
                        <a:ext cx="24225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721922"/>
              </p:ext>
            </p:extLst>
          </p:nvPr>
        </p:nvGraphicFramePr>
        <p:xfrm>
          <a:off x="3386137" y="1679575"/>
          <a:ext cx="1558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8" imgW="482400" imgH="393480" progId="Equation.3">
                  <p:embed/>
                </p:oleObj>
              </mc:Choice>
              <mc:Fallback>
                <p:oleObj name="Equation" r:id="rId8" imgW="482400" imgH="393480" progId="Equation.3">
                  <p:embed/>
                  <p:pic>
                    <p:nvPicPr>
                      <p:cNvPr id="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7" y="1679575"/>
                        <a:ext cx="15589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73950" y="2821197"/>
            <a:ext cx="3558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=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Q/r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Q/a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r        a</a:t>
            </a: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68844" y="3302641"/>
            <a:ext cx="2321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74973" y="3464259"/>
            <a:ext cx="4337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=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Q/a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)r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Q/a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)a</a:t>
            </a:r>
          </a:p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r        a</a:t>
            </a: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552490" y="3934325"/>
            <a:ext cx="2321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78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29652" y="228600"/>
            <a:ext cx="11000874" cy="65405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24.6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Electric Field Due to a Thin Spherical Shell</a:t>
            </a:r>
            <a:endParaRPr lang="en-US" altLang="zh-TW" sz="32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0" y="2143502"/>
            <a:ext cx="9438387" cy="438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9652" y="1066801"/>
            <a:ext cx="1100087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thin spherical shell of radius a has a total charge Q distributed uniformly over its surface Find the electric field at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points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outside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 (B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inside the shell</a:t>
            </a:r>
            <a:r>
              <a:rPr lang="en-US" altLang="en-US" sz="2800" b="1" dirty="0">
                <a:solidFill>
                  <a:srgbClr val="00B050"/>
                </a:solidFill>
                <a:latin typeface="Arial Narrow" panose="020B0606020202030204" pitchFamily="34" charset="0"/>
              </a:rPr>
              <a:t>.</a:t>
            </a:r>
            <a:endParaRPr lang="en-US" altLang="en-US" sz="280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63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8127" y="677778"/>
            <a:ext cx="11678652" cy="5787189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start with the Gaussian surface </a:t>
            </a:r>
            <a:r>
              <a:rPr lang="en-US" sz="2800" dirty="0">
                <a:solidFill>
                  <a:srgbClr val="008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 the sphere of charge,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&gt; a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know from symmetry arguments that the electric field will be radial outside the charged sphere</a:t>
            </a:r>
          </a:p>
          <a:p>
            <a:pPr marL="548640" lvl="1" indent="-274320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rotate the sphere, the electric field cannot change</a:t>
            </a:r>
          </a:p>
          <a:p>
            <a:pPr marL="822960" lvl="2" indent="-228600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Spherical symmetry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we can apply Gauss’ Law and get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so the electric field is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141833"/>
              </p:ext>
            </p:extLst>
          </p:nvPr>
        </p:nvGraphicFramePr>
        <p:xfrm>
          <a:off x="1443789" y="3886201"/>
          <a:ext cx="6057527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1714320" imgH="482400" progId="Equation.3">
                  <p:embed/>
                </p:oleObj>
              </mc:Choice>
              <mc:Fallback>
                <p:oleObj name="Equation" r:id="rId3" imgW="1714320" imgH="482400" progId="Equation.3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789" y="3886201"/>
                        <a:ext cx="6057527" cy="1008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4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726377"/>
              </p:ext>
            </p:extLst>
          </p:nvPr>
        </p:nvGraphicFramePr>
        <p:xfrm>
          <a:off x="4581857" y="5360814"/>
          <a:ext cx="2919459" cy="1104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5" imgW="812800" imgH="431800" progId="">
                  <p:embed/>
                </p:oleObj>
              </mc:Choice>
              <mc:Fallback>
                <p:oleObj name="Equation" r:id="rId5" imgW="812800" imgH="431800" progId="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857" y="5360814"/>
                        <a:ext cx="2919459" cy="110415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80" y="2869776"/>
            <a:ext cx="3962399" cy="377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77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40632" y="810126"/>
            <a:ext cx="811329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400" dirty="0">
                <a:latin typeface="Georgia" panose="02040502050405020303" pitchFamily="18" charset="0"/>
              </a:rPr>
              <a:t>Let’s </a:t>
            </a:r>
            <a:r>
              <a:rPr lang="en-US" altLang="en-US" sz="2400" dirty="0" smtClean="0">
                <a:latin typeface="Georgia" panose="02040502050405020303" pitchFamily="18" charset="0"/>
              </a:rPr>
              <a:t>take </a:t>
            </a:r>
            <a:r>
              <a:rPr lang="en-US" altLang="en-US" sz="2400" dirty="0">
                <a:latin typeface="Georgia" panose="02040502050405020303" pitchFamily="18" charset="0"/>
              </a:rPr>
              <a:t>the Gaussian surface inside the sphere of charge,   </a:t>
            </a:r>
            <a:r>
              <a:rPr lang="en-US" altLang="en-US" sz="2400" i="1" dirty="0">
                <a:latin typeface="Georgia" panose="02040502050405020303" pitchFamily="18" charset="0"/>
              </a:rPr>
              <a:t>r</a:t>
            </a:r>
            <a:r>
              <a:rPr lang="en-US" altLang="en-US" sz="2400" dirty="0">
                <a:latin typeface="Georgia" panose="02040502050405020303" pitchFamily="18" charset="0"/>
              </a:rPr>
              <a:t> &lt; </a:t>
            </a:r>
            <a:r>
              <a:rPr lang="en-US" altLang="en-US" sz="2400" i="1" dirty="0">
                <a:latin typeface="Georgia" panose="02040502050405020303" pitchFamily="18" charset="0"/>
              </a:rPr>
              <a:t>a</a:t>
            </a:r>
            <a:endParaRPr lang="en-US" altLang="en-US" sz="2400" dirty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400" dirty="0">
                <a:latin typeface="Georgia" panose="02040502050405020303" pitchFamily="18" charset="0"/>
              </a:rPr>
              <a:t>We know that the enclosed charge is zero so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endParaRPr lang="en-US" altLang="en-US" sz="2400" dirty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400" dirty="0">
                <a:latin typeface="Georgia" panose="02040502050405020303" pitchFamily="18" charset="0"/>
              </a:rPr>
              <a:t>We find that the electric field is zero everywhere inside spherical shell of charge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endParaRPr lang="en-US" altLang="en-US" sz="2400" dirty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endParaRPr lang="en-US" altLang="en-US" sz="2400" dirty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400" dirty="0">
                <a:latin typeface="Georgia" panose="02040502050405020303" pitchFamily="18" charset="0"/>
              </a:rPr>
              <a:t>Thus we obtain two results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electric field outside a spherical shell of charge is the same as that of a point charge.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electric field inside a spherical shell of charge is zero.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3505201" y="3198814"/>
          <a:ext cx="95091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4" imgW="368280" imgH="177480" progId="Equation.3">
                  <p:embed/>
                </p:oleObj>
              </mc:Choice>
              <mc:Fallback>
                <p:oleObj name="Equation" r:id="rId4" imgW="368280" imgH="177480" progId="Equation.3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1" y="3198814"/>
                        <a:ext cx="950913" cy="4587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116" y="1540042"/>
            <a:ext cx="3117731" cy="402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2743200" y="1905000"/>
          <a:ext cx="23939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7" imgW="1282680" imgH="241200" progId="Equation.3">
                  <p:embed/>
                </p:oleObj>
              </mc:Choice>
              <mc:Fallback>
                <p:oleObj name="Equation" r:id="rId7" imgW="1282680" imgH="241200" progId="Equation.3">
                  <p:embed/>
                  <p:pic>
                    <p:nvPicPr>
                      <p:cNvPr id="368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905000"/>
                        <a:ext cx="23939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900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921</Words>
  <Application>Microsoft Office PowerPoint</Application>
  <PresentationFormat>Widescreen</PresentationFormat>
  <Paragraphs>89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ACS  Akeek</vt:lpstr>
      <vt:lpstr>Arial</vt:lpstr>
      <vt:lpstr>Arial Narrow</vt:lpstr>
      <vt:lpstr>Arial Unicode MS</vt:lpstr>
      <vt:lpstr>Calibri</vt:lpstr>
      <vt:lpstr>Calibri Light</vt:lpstr>
      <vt:lpstr>等线</vt:lpstr>
      <vt:lpstr>Georgia</vt:lpstr>
      <vt:lpstr>Lucida Grande</vt:lpstr>
      <vt:lpstr>新細明體</vt:lpstr>
      <vt:lpstr>Script MT Bold</vt:lpstr>
      <vt:lpstr>Symbol</vt:lpstr>
      <vt:lpstr>Times</vt:lpstr>
      <vt:lpstr>Times New Roman</vt:lpstr>
      <vt:lpstr>Wingdings</vt:lpstr>
      <vt:lpstr>Wingdings 2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Scanning Electron Microscope</dc:creator>
  <cp:lastModifiedBy>Scanning Electron Microscope</cp:lastModifiedBy>
  <cp:revision>14</cp:revision>
  <dcterms:created xsi:type="dcterms:W3CDTF">2018-02-13T12:18:24Z</dcterms:created>
  <dcterms:modified xsi:type="dcterms:W3CDTF">2018-02-20T07:41:17Z</dcterms:modified>
</cp:coreProperties>
</file>