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D4CD7E-C40E-4D3A-BC6B-E4241D5CE58D}"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1865278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D4CD7E-C40E-4D3A-BC6B-E4241D5CE58D}"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4224544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D4CD7E-C40E-4D3A-BC6B-E4241D5CE58D}"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24849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D4CD7E-C40E-4D3A-BC6B-E4241D5CE58D}"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2722136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D4CD7E-C40E-4D3A-BC6B-E4241D5CE58D}" type="datetimeFigureOut">
              <a:rPr lang="en-US" smtClean="0"/>
              <a:t>9/8/2018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3587952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D4CD7E-C40E-4D3A-BC6B-E4241D5CE58D}" type="datetimeFigureOut">
              <a:rPr lang="en-US" smtClean="0"/>
              <a:t>9/8/2018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3752518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D4CD7E-C40E-4D3A-BC6B-E4241D5CE58D}" type="datetimeFigureOut">
              <a:rPr lang="en-US" smtClean="0"/>
              <a:t>9/8/2018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16305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D4CD7E-C40E-4D3A-BC6B-E4241D5CE58D}" type="datetimeFigureOut">
              <a:rPr lang="en-US" smtClean="0"/>
              <a:t>9/8/2018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3692966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4CD7E-C40E-4D3A-BC6B-E4241D5CE58D}" type="datetimeFigureOut">
              <a:rPr lang="en-US" smtClean="0"/>
              <a:t>9/8/2018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1824415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D4CD7E-C40E-4D3A-BC6B-E4241D5CE58D}" type="datetimeFigureOut">
              <a:rPr lang="en-US" smtClean="0"/>
              <a:t>9/8/2018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3399050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D4CD7E-C40E-4D3A-BC6B-E4241D5CE58D}" type="datetimeFigureOut">
              <a:rPr lang="en-US" smtClean="0"/>
              <a:t>9/8/2018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3BBE6-993D-438D-A4FE-740B45D6BA0B}" type="slidenum">
              <a:rPr lang="en-US" smtClean="0"/>
              <a:t>‹#›</a:t>
            </a:fld>
            <a:endParaRPr lang="en-US"/>
          </a:p>
        </p:txBody>
      </p:sp>
    </p:spTree>
    <p:extLst>
      <p:ext uri="{BB962C8B-B14F-4D97-AF65-F5344CB8AC3E}">
        <p14:creationId xmlns:p14="http://schemas.microsoft.com/office/powerpoint/2010/main" val="1486416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4CD7E-C40E-4D3A-BC6B-E4241D5CE58D}" type="datetimeFigureOut">
              <a:rPr lang="en-US" smtClean="0"/>
              <a:t>9/8/2018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83BBE6-993D-438D-A4FE-740B45D6BA0B}" type="slidenum">
              <a:rPr lang="en-US" smtClean="0"/>
              <a:t>‹#›</a:t>
            </a:fld>
            <a:endParaRPr lang="en-US"/>
          </a:p>
        </p:txBody>
      </p:sp>
    </p:spTree>
    <p:extLst>
      <p:ext uri="{BB962C8B-B14F-4D97-AF65-F5344CB8AC3E}">
        <p14:creationId xmlns:p14="http://schemas.microsoft.com/office/powerpoint/2010/main" val="2278566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97528"/>
            <a:ext cx="9144000" cy="1799916"/>
          </a:xfrm>
        </p:spPr>
        <p:txBody>
          <a:bodyPr/>
          <a:lstStyle/>
          <a:p>
            <a:r>
              <a:rPr lang="en-US" dirty="0" smtClean="0">
                <a:latin typeface="Times New Roman" panose="02020603050405020304" pitchFamily="18" charset="0"/>
                <a:cs typeface="Times New Roman" panose="02020603050405020304" pitchFamily="18" charset="0"/>
              </a:rPr>
              <a:t>Chapter 23</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Problems</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5400" dirty="0" smtClean="0"/>
              <a:t>4,7,10,14,20,21,42,45,46</a:t>
            </a:r>
            <a:endParaRPr lang="en-US" sz="5400" dirty="0"/>
          </a:p>
        </p:txBody>
      </p:sp>
    </p:spTree>
    <p:extLst>
      <p:ext uri="{BB962C8B-B14F-4D97-AF65-F5344CB8AC3E}">
        <p14:creationId xmlns:p14="http://schemas.microsoft.com/office/powerpoint/2010/main" val="973174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0230" y="192505"/>
            <a:ext cx="10780295" cy="2308324"/>
          </a:xfrm>
          <a:prstGeom prst="rect">
            <a:avLst/>
          </a:prstGeom>
        </p:spPr>
        <p:txBody>
          <a:bodyPr wrap="square">
            <a:spAutoFit/>
          </a:bodyPr>
          <a:lstStyle/>
          <a:p>
            <a:r>
              <a:rPr lang="en-US" sz="3600" b="1" dirty="0">
                <a:solidFill>
                  <a:srgbClr val="00CCFF"/>
                </a:solidFill>
                <a:latin typeface="Times New Roman" panose="02020603050405020304" pitchFamily="18" charset="0"/>
                <a:ea typeface="Times New Roman" panose="02020603050405020304" pitchFamily="18" charset="0"/>
                <a:cs typeface="Times New Roman" panose="02020603050405020304" pitchFamily="18" charset="0"/>
              </a:rPr>
              <a:t>21</a:t>
            </a:r>
            <a:r>
              <a:rPr lang="en-US" sz="36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Four point charges are at the corners of a square of side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as shown in Figure P23.21. (a) Determine the magnitude and direction of the electric field at the location of charge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 What is the resultant force on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9894" y="2726714"/>
            <a:ext cx="4331369" cy="3689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6291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214" y="1235242"/>
            <a:ext cx="11680619" cy="4251158"/>
          </a:xfrm>
          <a:prstGeom prst="rect">
            <a:avLst/>
          </a:prstGeom>
        </p:spPr>
      </p:pic>
    </p:spTree>
    <p:extLst>
      <p:ext uri="{BB962C8B-B14F-4D97-AF65-F5344CB8AC3E}">
        <p14:creationId xmlns:p14="http://schemas.microsoft.com/office/powerpoint/2010/main" val="3334631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6905" y="785609"/>
            <a:ext cx="9432758" cy="1754326"/>
          </a:xfrm>
          <a:prstGeom prst="rect">
            <a:avLst/>
          </a:prstGeom>
        </p:spPr>
        <p:txBody>
          <a:bodyPr wrap="square">
            <a:spAutoFit/>
          </a:bodyPr>
          <a:lstStyle/>
          <a:p>
            <a:r>
              <a:rPr lang="en-US"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42.</a:t>
            </a:r>
            <a:r>
              <a:rPr lang="en-US" sz="36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 electron and a proton are each placed at rest in an electric field of 520 N/C. Calculate the speed of each particle 48.0 ns after being released.</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37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49" y="721896"/>
            <a:ext cx="11642712" cy="5117430"/>
          </a:xfrm>
          <a:prstGeom prst="rect">
            <a:avLst/>
          </a:prstGeom>
        </p:spPr>
      </p:pic>
    </p:spTree>
    <p:extLst>
      <p:ext uri="{BB962C8B-B14F-4D97-AF65-F5344CB8AC3E}">
        <p14:creationId xmlns:p14="http://schemas.microsoft.com/office/powerpoint/2010/main" val="2125895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8780" y="770021"/>
            <a:ext cx="9865894" cy="2308324"/>
          </a:xfrm>
          <a:prstGeom prst="rect">
            <a:avLst/>
          </a:prstGeom>
        </p:spPr>
        <p:txBody>
          <a:bodyPr wrap="square">
            <a:spAutoFit/>
          </a:bodyPr>
          <a:lstStyle/>
          <a:p>
            <a:r>
              <a:rPr lang="en-US" sz="36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smtClean="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45. </a:t>
            </a:r>
            <a:r>
              <a:rPr lang="en-US" sz="3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electrons in a particle beam each have a kinetic energy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What are the magnitude and direction of the electric field that will stop these electrons in a distance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8551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279" y="1058778"/>
            <a:ext cx="11522551" cy="5053263"/>
          </a:xfrm>
          <a:prstGeom prst="rect">
            <a:avLst/>
          </a:prstGeom>
        </p:spPr>
      </p:pic>
    </p:spTree>
    <p:extLst>
      <p:ext uri="{BB962C8B-B14F-4D97-AF65-F5344CB8AC3E}">
        <p14:creationId xmlns:p14="http://schemas.microsoft.com/office/powerpoint/2010/main" val="1785816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4189" y="288759"/>
            <a:ext cx="10250906" cy="3970318"/>
          </a:xfrm>
          <a:prstGeom prst="rect">
            <a:avLst/>
          </a:prstGeom>
        </p:spPr>
        <p:txBody>
          <a:bodyPr wrap="square">
            <a:spAutoFit/>
          </a:bodyPr>
          <a:lstStyle/>
          <a:p>
            <a:r>
              <a:rPr lang="en-US" sz="3600" b="1" dirty="0">
                <a:solidFill>
                  <a:srgbClr val="00CCFF"/>
                </a:solidFill>
                <a:latin typeface="Palatino Linotype" panose="02040502050505030304" pitchFamily="18" charset="0"/>
                <a:ea typeface="Times New Roman" panose="02020603050405020304" pitchFamily="18" charset="0"/>
              </a:rPr>
              <a:t>46</a:t>
            </a:r>
            <a:r>
              <a:rPr lang="en-US" sz="3600" b="1" dirty="0">
                <a:solidFill>
                  <a:srgbClr val="00FFFF"/>
                </a:solidFill>
                <a:latin typeface="Palatino Linotype" panose="02040502050505030304" pitchFamily="18" charset="0"/>
                <a:ea typeface="Times New Roman" panose="02020603050405020304" pitchFamily="18" charset="0"/>
              </a:rPr>
              <a:t>. 	 </a:t>
            </a:r>
            <a:r>
              <a:rPr lang="en-US" sz="3600" dirty="0">
                <a:solidFill>
                  <a:srgbClr val="000000"/>
                </a:solidFill>
                <a:latin typeface="Palatino Linotype" panose="02040502050505030304" pitchFamily="18" charset="0"/>
                <a:ea typeface="Times New Roman" panose="02020603050405020304" pitchFamily="18" charset="0"/>
              </a:rPr>
              <a:t>A positively charged bead having a mass of 1.00 g falls from rest in a vacuum from a height of 5.00 m in a uniform vertical electric field with a magnitude of 1.00 × 10</a:t>
            </a:r>
            <a:r>
              <a:rPr lang="en-US" sz="3600" baseline="30000" dirty="0">
                <a:solidFill>
                  <a:srgbClr val="000000"/>
                </a:solidFill>
                <a:latin typeface="Palatino Linotype" panose="02040502050505030304" pitchFamily="18" charset="0"/>
                <a:ea typeface="Times New Roman" panose="02020603050405020304" pitchFamily="18" charset="0"/>
              </a:rPr>
              <a:t>4</a:t>
            </a:r>
            <a:r>
              <a:rPr lang="en-US" sz="3600" dirty="0">
                <a:solidFill>
                  <a:srgbClr val="000000"/>
                </a:solidFill>
                <a:latin typeface="Palatino Linotype" panose="02040502050505030304" pitchFamily="18" charset="0"/>
                <a:ea typeface="Times New Roman" panose="02020603050405020304" pitchFamily="18" charset="0"/>
              </a:rPr>
              <a:t> N/C. The bead hits the ground at a speed of 21.0 m/s. Determine (a) the direction of the electric field (up or down), and (b) the charge on the bead.</a:t>
            </a:r>
            <a:endParaRPr lang="en-US" sz="3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17235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7958" y="92902"/>
            <a:ext cx="9304421" cy="6765517"/>
          </a:xfrm>
          <a:prstGeom prst="rect">
            <a:avLst/>
          </a:prstGeom>
        </p:spPr>
      </p:pic>
    </p:spTree>
    <p:extLst>
      <p:ext uri="{BB962C8B-B14F-4D97-AF65-F5344CB8AC3E}">
        <p14:creationId xmlns:p14="http://schemas.microsoft.com/office/powerpoint/2010/main" val="2809571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3979" y="1058780"/>
            <a:ext cx="9512968" cy="3970318"/>
          </a:xfrm>
          <a:prstGeom prst="rect">
            <a:avLst/>
          </a:prstGeom>
        </p:spPr>
        <p:txBody>
          <a:bodyPr wrap="square">
            <a:spAutoFit/>
          </a:bodyPr>
          <a:lstStyle/>
          <a:p>
            <a:r>
              <a:rPr lang="en-US"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Two protons in an atomic nucleus are typically separated by a distance of 2 × 10</a:t>
            </a:r>
            <a:r>
              <a:rPr lang="en-US" sz="3600" baseline="300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6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15</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 The electric repulsion force between the protons is huge, but the attractive nuclear force is even stronger and keeps the nucleus from bursting apart. What is the magnitude of the electric force between two protons separated by 2.00 × 10</a:t>
            </a:r>
            <a:r>
              <a:rPr lang="en-US" sz="3600" baseline="300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6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15</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 </a:t>
            </a:r>
            <a:r>
              <a:rPr lang="en-US"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7493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305" y="1892969"/>
            <a:ext cx="11595033" cy="2550694"/>
          </a:xfrm>
          <a:prstGeom prst="rect">
            <a:avLst/>
          </a:prstGeom>
        </p:spPr>
      </p:pic>
    </p:spTree>
    <p:extLst>
      <p:ext uri="{BB962C8B-B14F-4D97-AF65-F5344CB8AC3E}">
        <p14:creationId xmlns:p14="http://schemas.microsoft.com/office/powerpoint/2010/main" val="3384845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7747" y="577062"/>
            <a:ext cx="8935452" cy="2308324"/>
          </a:xfrm>
          <a:prstGeom prst="rect">
            <a:avLst/>
          </a:prstGeom>
        </p:spPr>
        <p:txBody>
          <a:bodyPr wrap="square">
            <a:spAutoFit/>
          </a:bodyPr>
          <a:lstStyle/>
          <a:p>
            <a:r>
              <a:rPr lang="en-US" sz="3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7.Three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point charges are located at the corners of an equilateral triangle as shown in </a:t>
            </a:r>
            <a:r>
              <a:rPr lang="en-US" sz="3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Figure.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Calculate the resultant electric force on the 7.00-</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μ</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charge. </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8905" y="2466982"/>
            <a:ext cx="4339389" cy="409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890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313" y="673769"/>
            <a:ext cx="11939687" cy="4973052"/>
          </a:xfrm>
          <a:prstGeom prst="rect">
            <a:avLst/>
          </a:prstGeom>
        </p:spPr>
      </p:pic>
    </p:spTree>
    <p:extLst>
      <p:ext uri="{BB962C8B-B14F-4D97-AF65-F5344CB8AC3E}">
        <p14:creationId xmlns:p14="http://schemas.microsoft.com/office/powerpoint/2010/main" val="121945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9621" y="689811"/>
            <a:ext cx="7860632" cy="2862322"/>
          </a:xfrm>
          <a:prstGeom prst="rect">
            <a:avLst/>
          </a:prstGeom>
        </p:spPr>
        <p:txBody>
          <a:bodyPr wrap="square">
            <a:spAutoFit/>
          </a:bodyPr>
          <a:lstStyle/>
          <a:p>
            <a:r>
              <a:rPr lang="en-US"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14.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 object having a net charge of 24.0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μ</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is placed in a uniform electric field of 610 N/C directed vertically. What is the mass of this object if it “floats’’ in the field? </a:t>
            </a:r>
            <a:r>
              <a:rPr lang="en-US" sz="36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6854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081" y="930442"/>
            <a:ext cx="11761919" cy="3144253"/>
          </a:xfrm>
          <a:prstGeom prst="rect">
            <a:avLst/>
          </a:prstGeom>
        </p:spPr>
      </p:pic>
    </p:spTree>
    <p:extLst>
      <p:ext uri="{BB962C8B-B14F-4D97-AF65-F5344CB8AC3E}">
        <p14:creationId xmlns:p14="http://schemas.microsoft.com/office/powerpoint/2010/main" val="1992031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5241" y="1267325"/>
            <a:ext cx="8775033" cy="3416320"/>
          </a:xfrm>
          <a:prstGeom prst="rect">
            <a:avLst/>
          </a:prstGeom>
        </p:spPr>
        <p:txBody>
          <a:bodyPr wrap="square">
            <a:spAutoFit/>
          </a:bodyPr>
          <a:lstStyle/>
          <a:p>
            <a:pPr algn="just"/>
            <a:r>
              <a:rPr lang="en-US" sz="3600" b="1" dirty="0">
                <a:solidFill>
                  <a:srgbClr val="00CCFF"/>
                </a:solidFill>
                <a:latin typeface="Times New Roman" panose="02020603050405020304" pitchFamily="18" charset="0"/>
                <a:ea typeface="Times New Roman" panose="02020603050405020304" pitchFamily="18" charset="0"/>
                <a:cs typeface="Times New Roman" panose="02020603050405020304" pitchFamily="18" charset="0"/>
              </a:rPr>
              <a:t>20</a:t>
            </a:r>
            <a:r>
              <a:rPr lang="en-US" sz="36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Two 2.00-</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μ</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point charges are located on the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axis. One is at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1.00 m, and the other is at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–1.00 m. (a) Determine the electric field on the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axis at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0.500 m. (b) Calculate the electric force on a –3.00-</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μ</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charge placed on the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axis at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0.500 m.</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395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485" y="818147"/>
            <a:ext cx="11956491" cy="4154906"/>
          </a:xfrm>
          <a:prstGeom prst="rect">
            <a:avLst/>
          </a:prstGeom>
        </p:spPr>
      </p:pic>
    </p:spTree>
    <p:extLst>
      <p:ext uri="{BB962C8B-B14F-4D97-AF65-F5344CB8AC3E}">
        <p14:creationId xmlns:p14="http://schemas.microsoft.com/office/powerpoint/2010/main" val="1409155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78</Words>
  <Application>Microsoft Office PowerPoint</Application>
  <PresentationFormat>Widescreen</PresentationFormat>
  <Paragraphs>10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Palatino Linotype</vt:lpstr>
      <vt:lpstr>Times New Roman</vt:lpstr>
      <vt:lpstr>Office Theme</vt:lpstr>
      <vt:lpstr>Chapter 23 Problems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Scanning Electron Microscope</dc:creator>
  <cp:lastModifiedBy>Omar Hamed Abdel-kader</cp:lastModifiedBy>
  <cp:revision>8</cp:revision>
  <dcterms:created xsi:type="dcterms:W3CDTF">2018-02-06T13:28:54Z</dcterms:created>
  <dcterms:modified xsi:type="dcterms:W3CDTF">2018-09-08T15:09:25Z</dcterms:modified>
</cp:coreProperties>
</file>