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4" r:id="rId1"/>
  </p:sldMasterIdLst>
  <p:notesMasterIdLst>
    <p:notesMasterId r:id="rId39"/>
  </p:notesMasterIdLst>
  <p:handoutMasterIdLst>
    <p:handoutMasterId r:id="rId40"/>
  </p:handoutMasterIdLst>
  <p:sldIdLst>
    <p:sldId id="477" r:id="rId2"/>
    <p:sldId id="488" r:id="rId3"/>
    <p:sldId id="530" r:id="rId4"/>
    <p:sldId id="543" r:id="rId5"/>
    <p:sldId id="514" r:id="rId6"/>
    <p:sldId id="531" r:id="rId7"/>
    <p:sldId id="532" r:id="rId8"/>
    <p:sldId id="533" r:id="rId9"/>
    <p:sldId id="544" r:id="rId10"/>
    <p:sldId id="545" r:id="rId11"/>
    <p:sldId id="529" r:id="rId12"/>
    <p:sldId id="534" r:id="rId13"/>
    <p:sldId id="535" r:id="rId14"/>
    <p:sldId id="536" r:id="rId15"/>
    <p:sldId id="546" r:id="rId16"/>
    <p:sldId id="515" r:id="rId17"/>
    <p:sldId id="537" r:id="rId18"/>
    <p:sldId id="547" r:id="rId19"/>
    <p:sldId id="538" r:id="rId20"/>
    <p:sldId id="499" r:id="rId21"/>
    <p:sldId id="500" r:id="rId22"/>
    <p:sldId id="501" r:id="rId23"/>
    <p:sldId id="502" r:id="rId24"/>
    <p:sldId id="516" r:id="rId25"/>
    <p:sldId id="539" r:id="rId26"/>
    <p:sldId id="548" r:id="rId27"/>
    <p:sldId id="540" r:id="rId28"/>
    <p:sldId id="517" r:id="rId29"/>
    <p:sldId id="520" r:id="rId30"/>
    <p:sldId id="518" r:id="rId31"/>
    <p:sldId id="522" r:id="rId32"/>
    <p:sldId id="541" r:id="rId33"/>
    <p:sldId id="549" r:id="rId34"/>
    <p:sldId id="542" r:id="rId35"/>
    <p:sldId id="550" r:id="rId36"/>
    <p:sldId id="551" r:id="rId37"/>
    <p:sldId id="483" r:id="rId3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  <a:srgbClr val="000000"/>
    <a:srgbClr val="ECECEC"/>
    <a:srgbClr val="777777"/>
    <a:srgbClr val="AC1CC0"/>
    <a:srgbClr val="EEFC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3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fld id="{06C47501-3DE0-41D0-93AB-D31BF7B0A7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28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18" charset="0"/>
              </a:defRPr>
            </a:lvl1pPr>
          </a:lstStyle>
          <a:p>
            <a:fld id="{A05E9FE0-016E-40D0-996F-58C2107F67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389688" y="8748713"/>
            <a:ext cx="400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r"/>
            <a:fld id="{E3E259CB-0FEB-4200-91A7-8AAE0440E2AD}" type="slidenum">
              <a:rPr lang="en-US" sz="1400" i="1">
                <a:effectLst>
                  <a:outerShdw blurRad="38100" dist="38100" dir="2700000" algn="tl">
                    <a:srgbClr val="C0C0C0"/>
                  </a:outerShdw>
                </a:effectLst>
              </a:rPr>
              <a:pPr algn="r"/>
              <a:t>‹#›</a:t>
            </a:fld>
            <a:endParaRPr lang="en-US" sz="14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8802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C91099-6EC5-4F20-B4D6-083D36E55051}" type="slidenum">
              <a:rPr lang="en-US"/>
              <a:pPr/>
              <a:t>1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 bwMode="ltGray">
      <p:bgPr>
        <a:solidFill>
          <a:srgbClr val="33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9"/>
          <p:cNvSpPr>
            <a:spLocks noChangeArrowheads="1"/>
          </p:cNvSpPr>
          <p:nvPr/>
        </p:nvSpPr>
        <p:spPr bwMode="invGray">
          <a:xfrm>
            <a:off x="0" y="0"/>
            <a:ext cx="9144000" cy="1524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6" name="AutoShape 3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3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33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34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5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43" descr="NY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35125"/>
            <a:ext cx="7924800" cy="481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40"/>
          <p:cNvGraphicFramePr>
            <a:graphicFrameLocks noChangeAspect="1"/>
          </p:cNvGraphicFramePr>
          <p:nvPr/>
        </p:nvGraphicFramePr>
        <p:xfrm>
          <a:off x="2362200" y="1447800"/>
          <a:ext cx="430212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1110" name="Photo Editor Photo" r:id="rId4" imgW="4933333" imgH="6171429" progId="MSPhotoEd.3">
                  <p:embed/>
                </p:oleObj>
              </mc:Choice>
              <mc:Fallback>
                <p:oleObj name="Photo Editor Photo" r:id="rId4" imgW="4933333" imgH="61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447800"/>
                        <a:ext cx="430212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740" name="Rectangle 36"/>
          <p:cNvSpPr>
            <a:spLocks noGrp="1" noChangeArrowheads="1"/>
          </p:cNvSpPr>
          <p:nvPr>
            <p:ph type="ctrTitle"/>
          </p:nvPr>
        </p:nvSpPr>
        <p:spPr>
          <a:xfrm>
            <a:off x="1447800" y="304800"/>
            <a:ext cx="7239000" cy="1447800"/>
          </a:xfrm>
          <a:effectLst>
            <a:outerShdw dist="53882" dir="2700000" algn="ctr" rotWithShape="0">
              <a:srgbClr val="000000"/>
            </a:outerShdw>
          </a:effectLst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56741" name="Rectangle 37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3124200"/>
            <a:ext cx="7162800" cy="1371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1090613" lvl="1" indent="285750">
              <a:defRPr/>
            </a:lvl2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39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smtClean="0"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D5175BFE-9E2B-407D-9448-D7AEF54C0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98438"/>
            <a:ext cx="2095500" cy="5973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8438"/>
            <a:ext cx="6134100" cy="5973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6D09F91F-AD40-4349-800C-F738C5A133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1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86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BC9EDE48-AA87-4EA7-ACE4-C00053F0BA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1295400"/>
            <a:ext cx="3886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3810000"/>
            <a:ext cx="388620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3B4E001D-7BF2-4506-BE9C-E4C0541311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DA1F023C-ED1E-4A15-92BC-8B3B27DC4C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41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5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E93D9122-803F-428B-8B01-035C1AFC94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6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954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295400"/>
            <a:ext cx="3886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7F765B55-8463-407A-918E-E210000E95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8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5F7089D7-1A34-494E-9359-47887DA7A8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55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7627A306-547E-4565-AEFB-F02AFBCBE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77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3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8CD63AF1-89ED-4A70-A052-6C8465E7E7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2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47D3051E-08B0-4A32-9E1A-B4C3B4F588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0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20-</a:t>
            </a:r>
            <a:fld id="{30D07239-1930-4C90-BF8E-826422230D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8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D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6"/>
          <p:cNvSpPr>
            <a:spLocks noChangeArrowheads="1"/>
          </p:cNvSpPr>
          <p:nvPr/>
        </p:nvSpPr>
        <p:spPr bwMode="invGray">
          <a:xfrm>
            <a:off x="0" y="0"/>
            <a:ext cx="9144000" cy="1143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944563"/>
          </a:xfrm>
          <a:prstGeom prst="rect">
            <a:avLst/>
          </a:prstGeom>
          <a:noFill/>
          <a:ln>
            <a:noFill/>
          </a:ln>
          <a:effectLst>
            <a:outerShdw dist="45791" dir="3378596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28" name="Group 53"/>
          <p:cNvGrpSpPr>
            <a:grpSpLocks/>
          </p:cNvGrpSpPr>
          <p:nvPr/>
        </p:nvGrpSpPr>
        <p:grpSpPr bwMode="auto">
          <a:xfrm>
            <a:off x="0" y="0"/>
            <a:ext cx="9158288" cy="6858000"/>
            <a:chOff x="0" y="0"/>
            <a:chExt cx="5769" cy="4320"/>
          </a:xfrm>
        </p:grpSpPr>
        <p:sp>
          <p:nvSpPr>
            <p:cNvPr id="1058" name="AutoShape 54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8" cy="4272"/>
            </a:xfrm>
            <a:prstGeom prst="roundRect">
              <a:avLst>
                <a:gd name="adj" fmla="val 6014"/>
              </a:avLst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Freeform 55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56"/>
            <p:cNvSpPr>
              <a:spLocks/>
            </p:cNvSpPr>
            <p:nvPr userDrawn="1"/>
          </p:nvSpPr>
          <p:spPr bwMode="gray">
            <a:xfrm rot="10800000">
              <a:off x="5481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57"/>
            <p:cNvSpPr>
              <a:spLocks/>
            </p:cNvSpPr>
            <p:nvPr userDrawn="1"/>
          </p:nvSpPr>
          <p:spPr bwMode="gray">
            <a:xfrm rot="5400000">
              <a:off x="5481" y="0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58"/>
            <p:cNvSpPr>
              <a:spLocks/>
            </p:cNvSpPr>
            <p:nvPr userDrawn="1"/>
          </p:nvSpPr>
          <p:spPr bwMode="gray">
            <a:xfrm rot="-5400000">
              <a:off x="0" y="4032"/>
              <a:ext cx="288" cy="288"/>
            </a:xfrm>
            <a:custGeom>
              <a:avLst/>
              <a:gdLst>
                <a:gd name="T0" fmla="*/ 0 w 288"/>
                <a:gd name="T1" fmla="*/ 288 h 288"/>
                <a:gd name="T2" fmla="*/ 82 w 288"/>
                <a:gd name="T3" fmla="*/ 144 h 288"/>
                <a:gd name="T4" fmla="*/ 165 w 288"/>
                <a:gd name="T5" fmla="*/ 36 h 288"/>
                <a:gd name="T6" fmla="*/ 288 w 288"/>
                <a:gd name="T7" fmla="*/ 0 h 288"/>
                <a:gd name="T8" fmla="*/ 0 w 288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" h="288">
                  <a:moveTo>
                    <a:pt x="0" y="288"/>
                  </a:moveTo>
                  <a:lnTo>
                    <a:pt x="82" y="144"/>
                  </a:lnTo>
                  <a:lnTo>
                    <a:pt x="165" y="36"/>
                  </a:lnTo>
                  <a:lnTo>
                    <a:pt x="288" y="0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5740" name="Rectangle 6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66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solidFill>
                  <a:srgbClr val="FFCC66"/>
                </a:solidFill>
              </a:defRPr>
            </a:lvl1pPr>
          </a:lstStyle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 dirty="0"/>
          </a:p>
        </p:txBody>
      </p:sp>
      <p:sp>
        <p:nvSpPr>
          <p:cNvPr id="455741" name="Rectangle 6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77200" y="6248400"/>
            <a:ext cx="1066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4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solidFill>
                  <a:srgbClr val="FFCC66"/>
                </a:solidFill>
              </a:defRPr>
            </a:lvl1pPr>
          </a:lstStyle>
          <a:p>
            <a:r>
              <a:rPr lang="en-US" smtClean="0"/>
              <a:t>20-</a:t>
            </a:r>
            <a:fld id="{3B4E001D-7BF2-4506-BE9C-E4C054131155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31" name="Group 3"/>
          <p:cNvGrpSpPr>
            <a:grpSpLocks/>
          </p:cNvGrpSpPr>
          <p:nvPr/>
        </p:nvGrpSpPr>
        <p:grpSpPr bwMode="auto">
          <a:xfrm>
            <a:off x="2362200" y="1371600"/>
            <a:ext cx="5334000" cy="4953000"/>
            <a:chOff x="2789" y="890"/>
            <a:chExt cx="2722" cy="2721"/>
          </a:xfrm>
        </p:grpSpPr>
        <p:sp>
          <p:nvSpPr>
            <p:cNvPr id="1033" name="AutoShape 4"/>
            <p:cNvSpPr>
              <a:spLocks noChangeArrowheads="1"/>
            </p:cNvSpPr>
            <p:nvPr userDrawn="1"/>
          </p:nvSpPr>
          <p:spPr bwMode="ltGray">
            <a:xfrm>
              <a:off x="2789" y="894"/>
              <a:ext cx="2722" cy="2684"/>
            </a:xfrm>
            <a:custGeom>
              <a:avLst/>
              <a:gdLst>
                <a:gd name="T0" fmla="*/ 172 w 21600"/>
                <a:gd name="T1" fmla="*/ 0 h 21600"/>
                <a:gd name="T2" fmla="*/ 50 w 21600"/>
                <a:gd name="T3" fmla="*/ 49 h 21600"/>
                <a:gd name="T4" fmla="*/ 0 w 21600"/>
                <a:gd name="T5" fmla="*/ 167 h 21600"/>
                <a:gd name="T6" fmla="*/ 50 w 21600"/>
                <a:gd name="T7" fmla="*/ 285 h 21600"/>
                <a:gd name="T8" fmla="*/ 172 w 21600"/>
                <a:gd name="T9" fmla="*/ 334 h 21600"/>
                <a:gd name="T10" fmla="*/ 293 w 21600"/>
                <a:gd name="T11" fmla="*/ 285 h 21600"/>
                <a:gd name="T12" fmla="*/ 343 w 21600"/>
                <a:gd name="T13" fmla="*/ 167 h 21600"/>
                <a:gd name="T14" fmla="*/ 293 w 21600"/>
                <a:gd name="T15" fmla="*/ 49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3 h 21600"/>
                <a:gd name="T26" fmla="*/ 18434 w 21600"/>
                <a:gd name="T27" fmla="*/ 18437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20" y="10800"/>
                  </a:moveTo>
                  <a:cubicBezTo>
                    <a:pt x="320" y="16588"/>
                    <a:pt x="5012" y="21280"/>
                    <a:pt x="10800" y="21280"/>
                  </a:cubicBezTo>
                  <a:cubicBezTo>
                    <a:pt x="16588" y="21280"/>
                    <a:pt x="21280" y="16588"/>
                    <a:pt x="21280" y="10800"/>
                  </a:cubicBezTo>
                  <a:cubicBezTo>
                    <a:pt x="21280" y="5012"/>
                    <a:pt x="16588" y="320"/>
                    <a:pt x="10800" y="320"/>
                  </a:cubicBezTo>
                  <a:cubicBezTo>
                    <a:pt x="5012" y="320"/>
                    <a:pt x="320" y="5012"/>
                    <a:pt x="320" y="1080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5"/>
            <p:cNvSpPr>
              <a:spLocks/>
            </p:cNvSpPr>
            <p:nvPr userDrawn="1"/>
          </p:nvSpPr>
          <p:spPr bwMode="ltGray">
            <a:xfrm>
              <a:off x="3196" y="3082"/>
              <a:ext cx="325" cy="244"/>
            </a:xfrm>
            <a:custGeom>
              <a:avLst/>
              <a:gdLst>
                <a:gd name="T0" fmla="*/ 0 w 363"/>
                <a:gd name="T1" fmla="*/ 40 h 272"/>
                <a:gd name="T2" fmla="*/ 81 w 363"/>
                <a:gd name="T3" fmla="*/ 122 h 272"/>
                <a:gd name="T4" fmla="*/ 162 w 363"/>
                <a:gd name="T5" fmla="*/ 204 h 272"/>
                <a:gd name="T6" fmla="*/ 244 w 363"/>
                <a:gd name="T7" fmla="*/ 244 h 272"/>
                <a:gd name="T8" fmla="*/ 284 w 363"/>
                <a:gd name="T9" fmla="*/ 244 h 272"/>
                <a:gd name="T10" fmla="*/ 325 w 363"/>
                <a:gd name="T11" fmla="*/ 162 h 272"/>
                <a:gd name="T12" fmla="*/ 284 w 363"/>
                <a:gd name="T13" fmla="*/ 162 h 272"/>
                <a:gd name="T14" fmla="*/ 244 w 363"/>
                <a:gd name="T15" fmla="*/ 162 h 272"/>
                <a:gd name="T16" fmla="*/ 202 w 363"/>
                <a:gd name="T17" fmla="*/ 162 h 272"/>
                <a:gd name="T18" fmla="*/ 202 w 363"/>
                <a:gd name="T19" fmla="*/ 122 h 272"/>
                <a:gd name="T20" fmla="*/ 244 w 363"/>
                <a:gd name="T21" fmla="*/ 82 h 272"/>
                <a:gd name="T22" fmla="*/ 202 w 363"/>
                <a:gd name="T23" fmla="*/ 40 h 272"/>
                <a:gd name="T24" fmla="*/ 202 w 363"/>
                <a:gd name="T25" fmla="*/ 82 h 272"/>
                <a:gd name="T26" fmla="*/ 162 w 363"/>
                <a:gd name="T27" fmla="*/ 122 h 272"/>
                <a:gd name="T28" fmla="*/ 122 w 363"/>
                <a:gd name="T29" fmla="*/ 122 h 272"/>
                <a:gd name="T30" fmla="*/ 81 w 363"/>
                <a:gd name="T31" fmla="*/ 82 h 272"/>
                <a:gd name="T32" fmla="*/ 122 w 363"/>
                <a:gd name="T33" fmla="*/ 82 h 272"/>
                <a:gd name="T34" fmla="*/ 81 w 363"/>
                <a:gd name="T35" fmla="*/ 40 h 272"/>
                <a:gd name="T36" fmla="*/ 40 w 363"/>
                <a:gd name="T37" fmla="*/ 0 h 272"/>
                <a:gd name="T38" fmla="*/ 55 w 363"/>
                <a:gd name="T39" fmla="*/ 51 h 272"/>
                <a:gd name="T40" fmla="*/ 25 w 363"/>
                <a:gd name="T41" fmla="*/ 40 h 272"/>
                <a:gd name="T42" fmla="*/ 0 w 363"/>
                <a:gd name="T43" fmla="*/ 40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63"/>
                <a:gd name="T67" fmla="*/ 0 h 272"/>
                <a:gd name="T68" fmla="*/ 363 w 363"/>
                <a:gd name="T69" fmla="*/ 272 h 2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63" h="272">
                  <a:moveTo>
                    <a:pt x="0" y="45"/>
                  </a:moveTo>
                  <a:lnTo>
                    <a:pt x="90" y="136"/>
                  </a:lnTo>
                  <a:lnTo>
                    <a:pt x="181" y="227"/>
                  </a:lnTo>
                  <a:lnTo>
                    <a:pt x="272" y="272"/>
                  </a:lnTo>
                  <a:lnTo>
                    <a:pt x="317" y="272"/>
                  </a:lnTo>
                  <a:lnTo>
                    <a:pt x="363" y="181"/>
                  </a:lnTo>
                  <a:lnTo>
                    <a:pt x="317" y="181"/>
                  </a:lnTo>
                  <a:lnTo>
                    <a:pt x="272" y="181"/>
                  </a:lnTo>
                  <a:lnTo>
                    <a:pt x="226" y="181"/>
                  </a:lnTo>
                  <a:lnTo>
                    <a:pt x="226" y="136"/>
                  </a:lnTo>
                  <a:lnTo>
                    <a:pt x="272" y="91"/>
                  </a:lnTo>
                  <a:lnTo>
                    <a:pt x="226" y="45"/>
                  </a:lnTo>
                  <a:lnTo>
                    <a:pt x="226" y="91"/>
                  </a:lnTo>
                  <a:lnTo>
                    <a:pt x="181" y="136"/>
                  </a:lnTo>
                  <a:lnTo>
                    <a:pt x="136" y="136"/>
                  </a:lnTo>
                  <a:lnTo>
                    <a:pt x="90" y="91"/>
                  </a:lnTo>
                  <a:lnTo>
                    <a:pt x="136" y="91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61" y="57"/>
                  </a:lnTo>
                  <a:lnTo>
                    <a:pt x="28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6"/>
            <p:cNvSpPr>
              <a:spLocks/>
            </p:cNvSpPr>
            <p:nvPr userDrawn="1"/>
          </p:nvSpPr>
          <p:spPr bwMode="ltGray">
            <a:xfrm>
              <a:off x="3660" y="1726"/>
              <a:ext cx="420" cy="1885"/>
            </a:xfrm>
            <a:custGeom>
              <a:avLst/>
              <a:gdLst>
                <a:gd name="T0" fmla="*/ 162 w 420"/>
                <a:gd name="T1" fmla="*/ 1 h 1885"/>
                <a:gd name="T2" fmla="*/ 56 w 420"/>
                <a:gd name="T3" fmla="*/ 561 h 1885"/>
                <a:gd name="T4" fmla="*/ 122 w 420"/>
                <a:gd name="T5" fmla="*/ 1185 h 1885"/>
                <a:gd name="T6" fmla="*/ 383 w 420"/>
                <a:gd name="T7" fmla="*/ 1785 h 1885"/>
                <a:gd name="T8" fmla="*/ 343 w 420"/>
                <a:gd name="T9" fmla="*/ 1785 h 1885"/>
                <a:gd name="T10" fmla="*/ 70 w 420"/>
                <a:gd name="T11" fmla="*/ 1209 h 1885"/>
                <a:gd name="T12" fmla="*/ 15 w 420"/>
                <a:gd name="T13" fmla="*/ 487 h 1885"/>
                <a:gd name="T14" fmla="*/ 162 w 420"/>
                <a:gd name="T15" fmla="*/ 1 h 188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0"/>
                <a:gd name="T25" fmla="*/ 0 h 1885"/>
                <a:gd name="T26" fmla="*/ 420 w 420"/>
                <a:gd name="T27" fmla="*/ 1885 h 188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0" h="1885">
                  <a:moveTo>
                    <a:pt x="162" y="1"/>
                  </a:moveTo>
                  <a:cubicBezTo>
                    <a:pt x="173" y="0"/>
                    <a:pt x="62" y="364"/>
                    <a:pt x="56" y="561"/>
                  </a:cubicBezTo>
                  <a:cubicBezTo>
                    <a:pt x="50" y="758"/>
                    <a:pt x="67" y="981"/>
                    <a:pt x="122" y="1185"/>
                  </a:cubicBezTo>
                  <a:cubicBezTo>
                    <a:pt x="176" y="1389"/>
                    <a:pt x="347" y="1685"/>
                    <a:pt x="383" y="1785"/>
                  </a:cubicBezTo>
                  <a:cubicBezTo>
                    <a:pt x="420" y="1885"/>
                    <a:pt x="395" y="1881"/>
                    <a:pt x="343" y="1785"/>
                  </a:cubicBezTo>
                  <a:cubicBezTo>
                    <a:pt x="291" y="1689"/>
                    <a:pt x="125" y="1425"/>
                    <a:pt x="70" y="1209"/>
                  </a:cubicBezTo>
                  <a:cubicBezTo>
                    <a:pt x="15" y="993"/>
                    <a:pt x="0" y="688"/>
                    <a:pt x="15" y="487"/>
                  </a:cubicBezTo>
                  <a:cubicBezTo>
                    <a:pt x="30" y="286"/>
                    <a:pt x="132" y="102"/>
                    <a:pt x="162" y="1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7"/>
            <p:cNvSpPr>
              <a:spLocks/>
            </p:cNvSpPr>
            <p:nvPr userDrawn="1"/>
          </p:nvSpPr>
          <p:spPr bwMode="ltGray">
            <a:xfrm>
              <a:off x="4023" y="1694"/>
              <a:ext cx="429" cy="1836"/>
            </a:xfrm>
            <a:custGeom>
              <a:avLst/>
              <a:gdLst>
                <a:gd name="T0" fmla="*/ 0 w 429"/>
                <a:gd name="T1" fmla="*/ 25 h 1836"/>
                <a:gd name="T2" fmla="*/ 375 w 429"/>
                <a:gd name="T3" fmla="*/ 1835 h 1836"/>
                <a:gd name="T4" fmla="*/ 429 w 429"/>
                <a:gd name="T5" fmla="*/ 1836 h 1836"/>
                <a:gd name="T6" fmla="*/ 37 w 429"/>
                <a:gd name="T7" fmla="*/ 0 h 1836"/>
                <a:gd name="T8" fmla="*/ 0 w 429"/>
                <a:gd name="T9" fmla="*/ 25 h 18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29"/>
                <a:gd name="T16" fmla="*/ 0 h 1836"/>
                <a:gd name="T17" fmla="*/ 429 w 429"/>
                <a:gd name="T18" fmla="*/ 1836 h 18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29" h="1836">
                  <a:moveTo>
                    <a:pt x="0" y="25"/>
                  </a:moveTo>
                  <a:lnTo>
                    <a:pt x="375" y="1835"/>
                  </a:lnTo>
                  <a:lnTo>
                    <a:pt x="429" y="1836"/>
                  </a:lnTo>
                  <a:lnTo>
                    <a:pt x="37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Freeform 8"/>
            <p:cNvSpPr>
              <a:spLocks/>
            </p:cNvSpPr>
            <p:nvPr userDrawn="1"/>
          </p:nvSpPr>
          <p:spPr bwMode="ltGray">
            <a:xfrm>
              <a:off x="4270" y="1551"/>
              <a:ext cx="600" cy="1899"/>
            </a:xfrm>
            <a:custGeom>
              <a:avLst/>
              <a:gdLst>
                <a:gd name="T0" fmla="*/ 0 w 600"/>
                <a:gd name="T1" fmla="*/ 67 h 1899"/>
                <a:gd name="T2" fmla="*/ 91 w 600"/>
                <a:gd name="T3" fmla="*/ 168 h 1899"/>
                <a:gd name="T4" fmla="*/ 347 w 600"/>
                <a:gd name="T5" fmla="*/ 552 h 1899"/>
                <a:gd name="T6" fmla="*/ 512 w 600"/>
                <a:gd name="T7" fmla="*/ 1146 h 1899"/>
                <a:gd name="T8" fmla="*/ 539 w 600"/>
                <a:gd name="T9" fmla="*/ 1612 h 1899"/>
                <a:gd name="T10" fmla="*/ 457 w 600"/>
                <a:gd name="T11" fmla="*/ 1859 h 1899"/>
                <a:gd name="T12" fmla="*/ 503 w 600"/>
                <a:gd name="T13" fmla="*/ 1850 h 1899"/>
                <a:gd name="T14" fmla="*/ 583 w 600"/>
                <a:gd name="T15" fmla="*/ 1611 h 1899"/>
                <a:gd name="T16" fmla="*/ 567 w 600"/>
                <a:gd name="T17" fmla="*/ 1146 h 1899"/>
                <a:gd name="T18" fmla="*/ 384 w 600"/>
                <a:gd name="T19" fmla="*/ 524 h 1899"/>
                <a:gd name="T20" fmla="*/ 82 w 600"/>
                <a:gd name="T21" fmla="*/ 76 h 1899"/>
                <a:gd name="T22" fmla="*/ 0 w 600"/>
                <a:gd name="T23" fmla="*/ 67 h 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00"/>
                <a:gd name="T37" fmla="*/ 0 h 1899"/>
                <a:gd name="T38" fmla="*/ 600 w 600"/>
                <a:gd name="T39" fmla="*/ 1899 h 18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00" h="1899">
                  <a:moveTo>
                    <a:pt x="0" y="67"/>
                  </a:moveTo>
                  <a:cubicBezTo>
                    <a:pt x="2" y="82"/>
                    <a:pt x="33" y="87"/>
                    <a:pt x="91" y="168"/>
                  </a:cubicBezTo>
                  <a:cubicBezTo>
                    <a:pt x="149" y="249"/>
                    <a:pt x="277" y="389"/>
                    <a:pt x="347" y="552"/>
                  </a:cubicBezTo>
                  <a:cubicBezTo>
                    <a:pt x="417" y="715"/>
                    <a:pt x="480" y="969"/>
                    <a:pt x="512" y="1146"/>
                  </a:cubicBezTo>
                  <a:cubicBezTo>
                    <a:pt x="544" y="1323"/>
                    <a:pt x="548" y="1493"/>
                    <a:pt x="539" y="1612"/>
                  </a:cubicBezTo>
                  <a:cubicBezTo>
                    <a:pt x="530" y="1731"/>
                    <a:pt x="463" y="1819"/>
                    <a:pt x="457" y="1859"/>
                  </a:cubicBezTo>
                  <a:cubicBezTo>
                    <a:pt x="451" y="1899"/>
                    <a:pt x="482" y="1891"/>
                    <a:pt x="503" y="1850"/>
                  </a:cubicBezTo>
                  <a:cubicBezTo>
                    <a:pt x="524" y="1809"/>
                    <a:pt x="572" y="1728"/>
                    <a:pt x="583" y="1611"/>
                  </a:cubicBezTo>
                  <a:cubicBezTo>
                    <a:pt x="594" y="1494"/>
                    <a:pt x="600" y="1327"/>
                    <a:pt x="567" y="1146"/>
                  </a:cubicBezTo>
                  <a:cubicBezTo>
                    <a:pt x="534" y="965"/>
                    <a:pt x="465" y="702"/>
                    <a:pt x="384" y="524"/>
                  </a:cubicBezTo>
                  <a:cubicBezTo>
                    <a:pt x="303" y="346"/>
                    <a:pt x="146" y="152"/>
                    <a:pt x="82" y="76"/>
                  </a:cubicBezTo>
                  <a:cubicBezTo>
                    <a:pt x="18" y="0"/>
                    <a:pt x="17" y="69"/>
                    <a:pt x="0" y="67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 userDrawn="1"/>
          </p:nvSpPr>
          <p:spPr bwMode="ltGray">
            <a:xfrm>
              <a:off x="4902" y="1753"/>
              <a:ext cx="338" cy="1494"/>
            </a:xfrm>
            <a:custGeom>
              <a:avLst/>
              <a:gdLst>
                <a:gd name="T0" fmla="*/ 26 w 338"/>
                <a:gd name="T1" fmla="*/ 73 h 1494"/>
                <a:gd name="T2" fmla="*/ 136 w 338"/>
                <a:gd name="T3" fmla="*/ 194 h 1494"/>
                <a:gd name="T4" fmla="*/ 282 w 338"/>
                <a:gd name="T5" fmla="*/ 706 h 1494"/>
                <a:gd name="T6" fmla="*/ 282 w 338"/>
                <a:gd name="T7" fmla="*/ 1118 h 1494"/>
                <a:gd name="T8" fmla="*/ 218 w 338"/>
                <a:gd name="T9" fmla="*/ 1319 h 1494"/>
                <a:gd name="T10" fmla="*/ 132 w 338"/>
                <a:gd name="T11" fmla="*/ 1475 h 1494"/>
                <a:gd name="T12" fmla="*/ 206 w 338"/>
                <a:gd name="T13" fmla="*/ 1433 h 1494"/>
                <a:gd name="T14" fmla="*/ 312 w 338"/>
                <a:gd name="T15" fmla="*/ 1163 h 1494"/>
                <a:gd name="T16" fmla="*/ 337 w 338"/>
                <a:gd name="T17" fmla="*/ 871 h 1494"/>
                <a:gd name="T18" fmla="*/ 309 w 338"/>
                <a:gd name="T19" fmla="*/ 615 h 1494"/>
                <a:gd name="T20" fmla="*/ 172 w 338"/>
                <a:gd name="T21" fmla="*/ 149 h 1494"/>
                <a:gd name="T22" fmla="*/ 34 w 338"/>
                <a:gd name="T23" fmla="*/ 23 h 1494"/>
                <a:gd name="T24" fmla="*/ 26 w 338"/>
                <a:gd name="T25" fmla="*/ 73 h 14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38"/>
                <a:gd name="T40" fmla="*/ 0 h 1494"/>
                <a:gd name="T41" fmla="*/ 338 w 338"/>
                <a:gd name="T42" fmla="*/ 1494 h 14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38" h="1494">
                  <a:moveTo>
                    <a:pt x="26" y="73"/>
                  </a:moveTo>
                  <a:cubicBezTo>
                    <a:pt x="43" y="102"/>
                    <a:pt x="93" y="88"/>
                    <a:pt x="136" y="194"/>
                  </a:cubicBezTo>
                  <a:cubicBezTo>
                    <a:pt x="179" y="300"/>
                    <a:pt x="258" y="552"/>
                    <a:pt x="282" y="706"/>
                  </a:cubicBezTo>
                  <a:cubicBezTo>
                    <a:pt x="306" y="860"/>
                    <a:pt x="293" y="1016"/>
                    <a:pt x="282" y="1118"/>
                  </a:cubicBezTo>
                  <a:cubicBezTo>
                    <a:pt x="271" y="1220"/>
                    <a:pt x="243" y="1260"/>
                    <a:pt x="218" y="1319"/>
                  </a:cubicBezTo>
                  <a:cubicBezTo>
                    <a:pt x="193" y="1378"/>
                    <a:pt x="134" y="1456"/>
                    <a:pt x="132" y="1475"/>
                  </a:cubicBezTo>
                  <a:cubicBezTo>
                    <a:pt x="130" y="1494"/>
                    <a:pt x="176" y="1485"/>
                    <a:pt x="206" y="1433"/>
                  </a:cubicBezTo>
                  <a:cubicBezTo>
                    <a:pt x="235" y="1381"/>
                    <a:pt x="290" y="1257"/>
                    <a:pt x="312" y="1163"/>
                  </a:cubicBezTo>
                  <a:cubicBezTo>
                    <a:pt x="334" y="1069"/>
                    <a:pt x="338" y="962"/>
                    <a:pt x="337" y="871"/>
                  </a:cubicBezTo>
                  <a:cubicBezTo>
                    <a:pt x="336" y="780"/>
                    <a:pt x="336" y="735"/>
                    <a:pt x="309" y="615"/>
                  </a:cubicBezTo>
                  <a:cubicBezTo>
                    <a:pt x="282" y="495"/>
                    <a:pt x="218" y="248"/>
                    <a:pt x="172" y="149"/>
                  </a:cubicBezTo>
                  <a:cubicBezTo>
                    <a:pt x="126" y="50"/>
                    <a:pt x="58" y="36"/>
                    <a:pt x="34" y="23"/>
                  </a:cubicBezTo>
                  <a:cubicBezTo>
                    <a:pt x="10" y="10"/>
                    <a:pt x="0" y="0"/>
                    <a:pt x="26" y="73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Freeform 10"/>
            <p:cNvSpPr>
              <a:spLocks/>
            </p:cNvSpPr>
            <p:nvPr userDrawn="1"/>
          </p:nvSpPr>
          <p:spPr bwMode="ltGray">
            <a:xfrm>
              <a:off x="3189" y="2212"/>
              <a:ext cx="573" cy="1290"/>
            </a:xfrm>
            <a:custGeom>
              <a:avLst/>
              <a:gdLst>
                <a:gd name="T0" fmla="*/ 2 w 573"/>
                <a:gd name="T1" fmla="*/ 129 h 1290"/>
                <a:gd name="T2" fmla="*/ 48 w 573"/>
                <a:gd name="T3" fmla="*/ 65 h 1290"/>
                <a:gd name="T4" fmla="*/ 84 w 573"/>
                <a:gd name="T5" fmla="*/ 522 h 1290"/>
                <a:gd name="T6" fmla="*/ 241 w 573"/>
                <a:gd name="T7" fmla="*/ 909 h 1290"/>
                <a:gd name="T8" fmla="*/ 396 w 573"/>
                <a:gd name="T9" fmla="*/ 1106 h 1290"/>
                <a:gd name="T10" fmla="*/ 568 w 573"/>
                <a:gd name="T11" fmla="*/ 1286 h 1290"/>
                <a:gd name="T12" fmla="*/ 363 w 573"/>
                <a:gd name="T13" fmla="*/ 1130 h 1290"/>
                <a:gd name="T14" fmla="*/ 183 w 573"/>
                <a:gd name="T15" fmla="*/ 909 h 1290"/>
                <a:gd name="T16" fmla="*/ 38 w 573"/>
                <a:gd name="T17" fmla="*/ 540 h 1290"/>
                <a:gd name="T18" fmla="*/ 2 w 573"/>
                <a:gd name="T19" fmla="*/ 129 h 12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3"/>
                <a:gd name="T31" fmla="*/ 0 h 1290"/>
                <a:gd name="T32" fmla="*/ 573 w 573"/>
                <a:gd name="T33" fmla="*/ 1290 h 129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3" h="1290">
                  <a:moveTo>
                    <a:pt x="2" y="129"/>
                  </a:moveTo>
                  <a:cubicBezTo>
                    <a:pt x="4" y="50"/>
                    <a:pt x="34" y="0"/>
                    <a:pt x="48" y="65"/>
                  </a:cubicBezTo>
                  <a:cubicBezTo>
                    <a:pt x="62" y="130"/>
                    <a:pt x="52" y="381"/>
                    <a:pt x="84" y="522"/>
                  </a:cubicBezTo>
                  <a:cubicBezTo>
                    <a:pt x="116" y="663"/>
                    <a:pt x="189" y="812"/>
                    <a:pt x="241" y="909"/>
                  </a:cubicBezTo>
                  <a:cubicBezTo>
                    <a:pt x="293" y="1006"/>
                    <a:pt x="341" y="1043"/>
                    <a:pt x="396" y="1106"/>
                  </a:cubicBezTo>
                  <a:cubicBezTo>
                    <a:pt x="450" y="1169"/>
                    <a:pt x="573" y="1283"/>
                    <a:pt x="568" y="1286"/>
                  </a:cubicBezTo>
                  <a:cubicBezTo>
                    <a:pt x="562" y="1290"/>
                    <a:pt x="428" y="1193"/>
                    <a:pt x="363" y="1130"/>
                  </a:cubicBezTo>
                  <a:cubicBezTo>
                    <a:pt x="299" y="1068"/>
                    <a:pt x="237" y="1007"/>
                    <a:pt x="183" y="909"/>
                  </a:cubicBezTo>
                  <a:cubicBezTo>
                    <a:pt x="129" y="811"/>
                    <a:pt x="68" y="670"/>
                    <a:pt x="38" y="540"/>
                  </a:cubicBezTo>
                  <a:cubicBezTo>
                    <a:pt x="8" y="410"/>
                    <a:pt x="0" y="208"/>
                    <a:pt x="2" y="129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11"/>
            <p:cNvSpPr>
              <a:spLocks/>
            </p:cNvSpPr>
            <p:nvPr userDrawn="1"/>
          </p:nvSpPr>
          <p:spPr bwMode="ltGray">
            <a:xfrm>
              <a:off x="4170" y="1008"/>
              <a:ext cx="655" cy="192"/>
            </a:xfrm>
            <a:custGeom>
              <a:avLst/>
              <a:gdLst>
                <a:gd name="T0" fmla="*/ 15 w 731"/>
                <a:gd name="T1" fmla="*/ 168 h 214"/>
                <a:gd name="T2" fmla="*/ 228 w 731"/>
                <a:gd name="T3" fmla="*/ 37 h 214"/>
                <a:gd name="T4" fmla="*/ 409 w 731"/>
                <a:gd name="T5" fmla="*/ 4 h 214"/>
                <a:gd name="T6" fmla="*/ 564 w 731"/>
                <a:gd name="T7" fmla="*/ 14 h 214"/>
                <a:gd name="T8" fmla="*/ 645 w 731"/>
                <a:gd name="T9" fmla="*/ 55 h 214"/>
                <a:gd name="T10" fmla="*/ 506 w 731"/>
                <a:gd name="T11" fmla="*/ 45 h 214"/>
                <a:gd name="T12" fmla="*/ 237 w 731"/>
                <a:gd name="T13" fmla="*/ 69 h 214"/>
                <a:gd name="T14" fmla="*/ 47 w 731"/>
                <a:gd name="T15" fmla="*/ 176 h 214"/>
                <a:gd name="T16" fmla="*/ 15 w 731"/>
                <a:gd name="T17" fmla="*/ 168 h 2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31"/>
                <a:gd name="T28" fmla="*/ 0 h 214"/>
                <a:gd name="T29" fmla="*/ 731 w 731"/>
                <a:gd name="T30" fmla="*/ 214 h 2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31" h="214">
                  <a:moveTo>
                    <a:pt x="17" y="187"/>
                  </a:moveTo>
                  <a:cubicBezTo>
                    <a:pt x="0" y="176"/>
                    <a:pt x="182" y="71"/>
                    <a:pt x="255" y="41"/>
                  </a:cubicBezTo>
                  <a:cubicBezTo>
                    <a:pt x="328" y="11"/>
                    <a:pt x="394" y="8"/>
                    <a:pt x="456" y="4"/>
                  </a:cubicBezTo>
                  <a:cubicBezTo>
                    <a:pt x="518" y="0"/>
                    <a:pt x="585" y="7"/>
                    <a:pt x="629" y="16"/>
                  </a:cubicBezTo>
                  <a:cubicBezTo>
                    <a:pt x="673" y="25"/>
                    <a:pt x="731" y="55"/>
                    <a:pt x="720" y="61"/>
                  </a:cubicBezTo>
                  <a:cubicBezTo>
                    <a:pt x="709" y="67"/>
                    <a:pt x="641" y="47"/>
                    <a:pt x="565" y="50"/>
                  </a:cubicBezTo>
                  <a:cubicBezTo>
                    <a:pt x="489" y="53"/>
                    <a:pt x="349" y="53"/>
                    <a:pt x="264" y="77"/>
                  </a:cubicBezTo>
                  <a:cubicBezTo>
                    <a:pt x="179" y="101"/>
                    <a:pt x="94" y="178"/>
                    <a:pt x="53" y="196"/>
                  </a:cubicBezTo>
                  <a:cubicBezTo>
                    <a:pt x="12" y="214"/>
                    <a:pt x="24" y="189"/>
                    <a:pt x="17" y="187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Freeform 12"/>
            <p:cNvSpPr>
              <a:spLocks/>
            </p:cNvSpPr>
            <p:nvPr userDrawn="1"/>
          </p:nvSpPr>
          <p:spPr bwMode="ltGray">
            <a:xfrm>
              <a:off x="4322" y="1276"/>
              <a:ext cx="504" cy="82"/>
            </a:xfrm>
            <a:custGeom>
              <a:avLst/>
              <a:gdLst>
                <a:gd name="T0" fmla="*/ 0 w 563"/>
                <a:gd name="T1" fmla="*/ 0 h 91"/>
                <a:gd name="T2" fmla="*/ 57 w 563"/>
                <a:gd name="T3" fmla="*/ 33 h 91"/>
                <a:gd name="T4" fmla="*/ 278 w 563"/>
                <a:gd name="T5" fmla="*/ 16 h 91"/>
                <a:gd name="T6" fmla="*/ 474 w 563"/>
                <a:gd name="T7" fmla="*/ 33 h 91"/>
                <a:gd name="T8" fmla="*/ 458 w 563"/>
                <a:gd name="T9" fmla="*/ 66 h 91"/>
                <a:gd name="T10" fmla="*/ 262 w 563"/>
                <a:gd name="T11" fmla="*/ 50 h 91"/>
                <a:gd name="T12" fmla="*/ 33 w 563"/>
                <a:gd name="T13" fmla="*/ 8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3"/>
                <a:gd name="T22" fmla="*/ 0 h 91"/>
                <a:gd name="T23" fmla="*/ 563 w 563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3" h="91">
                  <a:moveTo>
                    <a:pt x="0" y="0"/>
                  </a:moveTo>
                  <a:cubicBezTo>
                    <a:pt x="11" y="6"/>
                    <a:pt x="12" y="34"/>
                    <a:pt x="64" y="37"/>
                  </a:cubicBezTo>
                  <a:cubicBezTo>
                    <a:pt x="116" y="40"/>
                    <a:pt x="233" y="18"/>
                    <a:pt x="311" y="18"/>
                  </a:cubicBezTo>
                  <a:cubicBezTo>
                    <a:pt x="389" y="18"/>
                    <a:pt x="497" y="28"/>
                    <a:pt x="530" y="37"/>
                  </a:cubicBezTo>
                  <a:cubicBezTo>
                    <a:pt x="563" y="46"/>
                    <a:pt x="551" y="70"/>
                    <a:pt x="512" y="73"/>
                  </a:cubicBezTo>
                  <a:cubicBezTo>
                    <a:pt x="473" y="76"/>
                    <a:pt x="372" y="52"/>
                    <a:pt x="293" y="55"/>
                  </a:cubicBezTo>
                  <a:cubicBezTo>
                    <a:pt x="214" y="58"/>
                    <a:pt x="90" y="84"/>
                    <a:pt x="37" y="91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Freeform 13"/>
            <p:cNvSpPr>
              <a:spLocks/>
            </p:cNvSpPr>
            <p:nvPr userDrawn="1"/>
          </p:nvSpPr>
          <p:spPr bwMode="ltGray">
            <a:xfrm>
              <a:off x="4043" y="890"/>
              <a:ext cx="204" cy="247"/>
            </a:xfrm>
            <a:custGeom>
              <a:avLst/>
              <a:gdLst>
                <a:gd name="T0" fmla="*/ 0 w 228"/>
                <a:gd name="T1" fmla="*/ 247 h 276"/>
                <a:gd name="T2" fmla="*/ 140 w 228"/>
                <a:gd name="T3" fmla="*/ 34 h 276"/>
                <a:gd name="T4" fmla="*/ 189 w 228"/>
                <a:gd name="T5" fmla="*/ 42 h 276"/>
                <a:gd name="T6" fmla="*/ 47 w 228"/>
                <a:gd name="T7" fmla="*/ 240 h 2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8"/>
                <a:gd name="T13" fmla="*/ 0 h 276"/>
                <a:gd name="T14" fmla="*/ 228 w 228"/>
                <a:gd name="T15" fmla="*/ 276 h 2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8" h="276">
                  <a:moveTo>
                    <a:pt x="0" y="276"/>
                  </a:moveTo>
                  <a:cubicBezTo>
                    <a:pt x="26" y="236"/>
                    <a:pt x="121" y="76"/>
                    <a:pt x="156" y="38"/>
                  </a:cubicBezTo>
                  <a:cubicBezTo>
                    <a:pt x="191" y="0"/>
                    <a:pt x="228" y="9"/>
                    <a:pt x="211" y="47"/>
                  </a:cubicBezTo>
                  <a:cubicBezTo>
                    <a:pt x="194" y="85"/>
                    <a:pt x="85" y="222"/>
                    <a:pt x="52" y="268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14"/>
            <p:cNvSpPr>
              <a:spLocks/>
            </p:cNvSpPr>
            <p:nvPr userDrawn="1"/>
          </p:nvSpPr>
          <p:spPr bwMode="ltGray">
            <a:xfrm>
              <a:off x="3854" y="915"/>
              <a:ext cx="67" cy="287"/>
            </a:xfrm>
            <a:custGeom>
              <a:avLst/>
              <a:gdLst>
                <a:gd name="T0" fmla="*/ 1 w 75"/>
                <a:gd name="T1" fmla="*/ 41 h 320"/>
                <a:gd name="T2" fmla="*/ 32 w 75"/>
                <a:gd name="T3" fmla="*/ 256 h 320"/>
                <a:gd name="T4" fmla="*/ 66 w 75"/>
                <a:gd name="T5" fmla="*/ 239 h 320"/>
                <a:gd name="T6" fmla="*/ 25 w 75"/>
                <a:gd name="T7" fmla="*/ 33 h 320"/>
                <a:gd name="T8" fmla="*/ 1 w 75"/>
                <a:gd name="T9" fmla="*/ 41 h 3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"/>
                <a:gd name="T16" fmla="*/ 0 h 320"/>
                <a:gd name="T17" fmla="*/ 75 w 75"/>
                <a:gd name="T18" fmla="*/ 320 h 3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" h="320">
                  <a:moveTo>
                    <a:pt x="1" y="46"/>
                  </a:moveTo>
                  <a:cubicBezTo>
                    <a:pt x="2" y="87"/>
                    <a:pt x="24" y="248"/>
                    <a:pt x="36" y="285"/>
                  </a:cubicBezTo>
                  <a:cubicBezTo>
                    <a:pt x="50" y="320"/>
                    <a:pt x="75" y="307"/>
                    <a:pt x="74" y="266"/>
                  </a:cubicBezTo>
                  <a:cubicBezTo>
                    <a:pt x="73" y="225"/>
                    <a:pt x="40" y="74"/>
                    <a:pt x="28" y="37"/>
                  </a:cubicBezTo>
                  <a:cubicBezTo>
                    <a:pt x="16" y="0"/>
                    <a:pt x="0" y="5"/>
                    <a:pt x="1" y="46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Freeform 15"/>
            <p:cNvSpPr>
              <a:spLocks/>
            </p:cNvSpPr>
            <p:nvPr userDrawn="1"/>
          </p:nvSpPr>
          <p:spPr bwMode="ltGray">
            <a:xfrm>
              <a:off x="3319" y="1736"/>
              <a:ext cx="1687" cy="607"/>
            </a:xfrm>
            <a:custGeom>
              <a:avLst/>
              <a:gdLst>
                <a:gd name="T0" fmla="*/ 85 w 1883"/>
                <a:gd name="T1" fmla="*/ 458 h 677"/>
                <a:gd name="T2" fmla="*/ 364 w 1883"/>
                <a:gd name="T3" fmla="*/ 533 h 677"/>
                <a:gd name="T4" fmla="*/ 839 w 1883"/>
                <a:gd name="T5" fmla="*/ 516 h 677"/>
                <a:gd name="T6" fmla="*/ 1281 w 1883"/>
                <a:gd name="T7" fmla="*/ 351 h 677"/>
                <a:gd name="T8" fmla="*/ 1623 w 1883"/>
                <a:gd name="T9" fmla="*/ 44 h 677"/>
                <a:gd name="T10" fmla="*/ 1665 w 1883"/>
                <a:gd name="T11" fmla="*/ 85 h 677"/>
                <a:gd name="T12" fmla="*/ 1623 w 1883"/>
                <a:gd name="T13" fmla="*/ 126 h 677"/>
                <a:gd name="T14" fmla="*/ 1298 w 1883"/>
                <a:gd name="T15" fmla="*/ 411 h 677"/>
                <a:gd name="T16" fmla="*/ 864 w 1883"/>
                <a:gd name="T17" fmla="*/ 573 h 677"/>
                <a:gd name="T18" fmla="*/ 364 w 1883"/>
                <a:gd name="T19" fmla="*/ 597 h 677"/>
                <a:gd name="T20" fmla="*/ 53 w 1883"/>
                <a:gd name="T21" fmla="*/ 516 h 677"/>
                <a:gd name="T22" fmla="*/ 44 w 1883"/>
                <a:gd name="T23" fmla="*/ 491 h 6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3"/>
                <a:gd name="T37" fmla="*/ 0 h 677"/>
                <a:gd name="T38" fmla="*/ 1883 w 1883"/>
                <a:gd name="T39" fmla="*/ 677 h 67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3" h="677">
                  <a:moveTo>
                    <a:pt x="95" y="511"/>
                  </a:moveTo>
                  <a:cubicBezTo>
                    <a:pt x="145" y="525"/>
                    <a:pt x="266" y="583"/>
                    <a:pt x="406" y="594"/>
                  </a:cubicBezTo>
                  <a:cubicBezTo>
                    <a:pt x="546" y="605"/>
                    <a:pt x="765" y="609"/>
                    <a:pt x="936" y="575"/>
                  </a:cubicBezTo>
                  <a:cubicBezTo>
                    <a:pt x="1107" y="541"/>
                    <a:pt x="1284" y="480"/>
                    <a:pt x="1430" y="392"/>
                  </a:cubicBezTo>
                  <a:cubicBezTo>
                    <a:pt x="1576" y="304"/>
                    <a:pt x="1741" y="98"/>
                    <a:pt x="1812" y="49"/>
                  </a:cubicBezTo>
                  <a:cubicBezTo>
                    <a:pt x="1883" y="0"/>
                    <a:pt x="1858" y="80"/>
                    <a:pt x="1858" y="95"/>
                  </a:cubicBezTo>
                  <a:cubicBezTo>
                    <a:pt x="1858" y="110"/>
                    <a:pt x="1880" y="79"/>
                    <a:pt x="1812" y="140"/>
                  </a:cubicBezTo>
                  <a:cubicBezTo>
                    <a:pt x="1744" y="201"/>
                    <a:pt x="1590" y="375"/>
                    <a:pt x="1449" y="458"/>
                  </a:cubicBezTo>
                  <a:cubicBezTo>
                    <a:pt x="1308" y="541"/>
                    <a:pt x="1138" y="604"/>
                    <a:pt x="964" y="639"/>
                  </a:cubicBezTo>
                  <a:cubicBezTo>
                    <a:pt x="790" y="674"/>
                    <a:pt x="557" y="677"/>
                    <a:pt x="406" y="666"/>
                  </a:cubicBezTo>
                  <a:cubicBezTo>
                    <a:pt x="255" y="655"/>
                    <a:pt x="118" y="595"/>
                    <a:pt x="59" y="575"/>
                  </a:cubicBezTo>
                  <a:cubicBezTo>
                    <a:pt x="0" y="555"/>
                    <a:pt x="51" y="554"/>
                    <a:pt x="49" y="548"/>
                  </a:cubicBez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16"/>
            <p:cNvSpPr>
              <a:spLocks/>
            </p:cNvSpPr>
            <p:nvPr userDrawn="1"/>
          </p:nvSpPr>
          <p:spPr bwMode="ltGray">
            <a:xfrm>
              <a:off x="2898" y="1874"/>
              <a:ext cx="2576" cy="1099"/>
            </a:xfrm>
            <a:custGeom>
              <a:avLst/>
              <a:gdLst>
                <a:gd name="T0" fmla="*/ 47 w 2876"/>
                <a:gd name="T1" fmla="*/ 698 h 1226"/>
                <a:gd name="T2" fmla="*/ 56 w 2876"/>
                <a:gd name="T3" fmla="*/ 706 h 1226"/>
                <a:gd name="T4" fmla="*/ 383 w 2876"/>
                <a:gd name="T5" fmla="*/ 952 h 1226"/>
                <a:gd name="T6" fmla="*/ 834 w 2876"/>
                <a:gd name="T7" fmla="*/ 1034 h 1226"/>
                <a:gd name="T8" fmla="*/ 1374 w 2876"/>
                <a:gd name="T9" fmla="*/ 1009 h 1226"/>
                <a:gd name="T10" fmla="*/ 1923 w 2876"/>
                <a:gd name="T11" fmla="*/ 813 h 1226"/>
                <a:gd name="T12" fmla="*/ 2329 w 2876"/>
                <a:gd name="T13" fmla="*/ 477 h 1226"/>
                <a:gd name="T14" fmla="*/ 2537 w 2876"/>
                <a:gd name="T15" fmla="*/ 58 h 1226"/>
                <a:gd name="T16" fmla="*/ 2562 w 2876"/>
                <a:gd name="T17" fmla="*/ 125 h 1226"/>
                <a:gd name="T18" fmla="*/ 2496 w 2876"/>
                <a:gd name="T19" fmla="*/ 305 h 1226"/>
                <a:gd name="T20" fmla="*/ 2329 w 2876"/>
                <a:gd name="T21" fmla="*/ 558 h 1226"/>
                <a:gd name="T22" fmla="*/ 1922 w 2876"/>
                <a:gd name="T23" fmla="*/ 883 h 1226"/>
                <a:gd name="T24" fmla="*/ 1391 w 2876"/>
                <a:gd name="T25" fmla="*/ 1059 h 1226"/>
                <a:gd name="T26" fmla="*/ 850 w 2876"/>
                <a:gd name="T27" fmla="*/ 1091 h 1226"/>
                <a:gd name="T28" fmla="*/ 391 w 2876"/>
                <a:gd name="T29" fmla="*/ 1009 h 1226"/>
                <a:gd name="T30" fmla="*/ 130 w 2876"/>
                <a:gd name="T31" fmla="*/ 845 h 1226"/>
                <a:gd name="T32" fmla="*/ 47 w 2876"/>
                <a:gd name="T33" fmla="*/ 698 h 12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76"/>
                <a:gd name="T52" fmla="*/ 0 h 1226"/>
                <a:gd name="T53" fmla="*/ 2876 w 2876"/>
                <a:gd name="T54" fmla="*/ 1226 h 12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76" h="1226">
                  <a:moveTo>
                    <a:pt x="53" y="779"/>
                  </a:moveTo>
                  <a:cubicBezTo>
                    <a:pt x="1" y="724"/>
                    <a:pt x="0" y="741"/>
                    <a:pt x="62" y="788"/>
                  </a:cubicBezTo>
                  <a:cubicBezTo>
                    <a:pt x="124" y="835"/>
                    <a:pt x="283" y="1001"/>
                    <a:pt x="428" y="1062"/>
                  </a:cubicBezTo>
                  <a:cubicBezTo>
                    <a:pt x="573" y="1123"/>
                    <a:pt x="747" y="1142"/>
                    <a:pt x="931" y="1153"/>
                  </a:cubicBezTo>
                  <a:cubicBezTo>
                    <a:pt x="1115" y="1164"/>
                    <a:pt x="1331" y="1167"/>
                    <a:pt x="1534" y="1126"/>
                  </a:cubicBezTo>
                  <a:cubicBezTo>
                    <a:pt x="1737" y="1085"/>
                    <a:pt x="1969" y="1006"/>
                    <a:pt x="2147" y="907"/>
                  </a:cubicBezTo>
                  <a:cubicBezTo>
                    <a:pt x="2325" y="808"/>
                    <a:pt x="2486" y="672"/>
                    <a:pt x="2600" y="532"/>
                  </a:cubicBezTo>
                  <a:cubicBezTo>
                    <a:pt x="2714" y="392"/>
                    <a:pt x="2790" y="130"/>
                    <a:pt x="2833" y="65"/>
                  </a:cubicBezTo>
                  <a:cubicBezTo>
                    <a:pt x="2876" y="0"/>
                    <a:pt x="2868" y="93"/>
                    <a:pt x="2860" y="139"/>
                  </a:cubicBezTo>
                  <a:cubicBezTo>
                    <a:pt x="2852" y="185"/>
                    <a:pt x="2830" y="260"/>
                    <a:pt x="2787" y="340"/>
                  </a:cubicBezTo>
                  <a:cubicBezTo>
                    <a:pt x="2744" y="420"/>
                    <a:pt x="2707" y="515"/>
                    <a:pt x="2600" y="622"/>
                  </a:cubicBezTo>
                  <a:cubicBezTo>
                    <a:pt x="2493" y="729"/>
                    <a:pt x="2320" y="892"/>
                    <a:pt x="2146" y="985"/>
                  </a:cubicBezTo>
                  <a:cubicBezTo>
                    <a:pt x="1972" y="1078"/>
                    <a:pt x="1752" y="1142"/>
                    <a:pt x="1553" y="1181"/>
                  </a:cubicBezTo>
                  <a:cubicBezTo>
                    <a:pt x="1354" y="1220"/>
                    <a:pt x="1135" y="1226"/>
                    <a:pt x="949" y="1217"/>
                  </a:cubicBezTo>
                  <a:cubicBezTo>
                    <a:pt x="763" y="1208"/>
                    <a:pt x="571" y="1172"/>
                    <a:pt x="437" y="1126"/>
                  </a:cubicBezTo>
                  <a:cubicBezTo>
                    <a:pt x="303" y="1080"/>
                    <a:pt x="209" y="1001"/>
                    <a:pt x="145" y="943"/>
                  </a:cubicBezTo>
                  <a:cubicBezTo>
                    <a:pt x="81" y="885"/>
                    <a:pt x="72" y="813"/>
                    <a:pt x="53" y="779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17"/>
            <p:cNvSpPr>
              <a:spLocks/>
            </p:cNvSpPr>
            <p:nvPr userDrawn="1"/>
          </p:nvSpPr>
          <p:spPr bwMode="ltGray">
            <a:xfrm>
              <a:off x="3473" y="2703"/>
              <a:ext cx="1961" cy="706"/>
            </a:xfrm>
            <a:custGeom>
              <a:avLst/>
              <a:gdLst>
                <a:gd name="T0" fmla="*/ 6 w 2189"/>
                <a:gd name="T1" fmla="*/ 582 h 788"/>
                <a:gd name="T2" fmla="*/ 128 w 2189"/>
                <a:gd name="T3" fmla="*/ 623 h 788"/>
                <a:gd name="T4" fmla="*/ 512 w 2189"/>
                <a:gd name="T5" fmla="*/ 647 h 788"/>
                <a:gd name="T6" fmla="*/ 890 w 2189"/>
                <a:gd name="T7" fmla="*/ 606 h 788"/>
                <a:gd name="T8" fmla="*/ 1372 w 2189"/>
                <a:gd name="T9" fmla="*/ 434 h 788"/>
                <a:gd name="T10" fmla="*/ 1724 w 2189"/>
                <a:gd name="T11" fmla="*/ 196 h 788"/>
                <a:gd name="T12" fmla="*/ 1938 w 2189"/>
                <a:gd name="T13" fmla="*/ 8 h 788"/>
                <a:gd name="T14" fmla="*/ 1864 w 2189"/>
                <a:gd name="T15" fmla="*/ 147 h 788"/>
                <a:gd name="T16" fmla="*/ 1700 w 2189"/>
                <a:gd name="T17" fmla="*/ 287 h 788"/>
                <a:gd name="T18" fmla="*/ 1356 w 2189"/>
                <a:gd name="T19" fmla="*/ 500 h 788"/>
                <a:gd name="T20" fmla="*/ 931 w 2189"/>
                <a:gd name="T21" fmla="*/ 655 h 788"/>
                <a:gd name="T22" fmla="*/ 529 w 2189"/>
                <a:gd name="T23" fmla="*/ 704 h 788"/>
                <a:gd name="T24" fmla="*/ 88 w 2189"/>
                <a:gd name="T25" fmla="*/ 664 h 788"/>
                <a:gd name="T26" fmla="*/ 6 w 2189"/>
                <a:gd name="T27" fmla="*/ 582 h 7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89"/>
                <a:gd name="T43" fmla="*/ 0 h 788"/>
                <a:gd name="T44" fmla="*/ 2189 w 2189"/>
                <a:gd name="T45" fmla="*/ 788 h 78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89" h="788">
                  <a:moveTo>
                    <a:pt x="7" y="650"/>
                  </a:moveTo>
                  <a:cubicBezTo>
                    <a:pt x="14" y="642"/>
                    <a:pt x="49" y="683"/>
                    <a:pt x="143" y="695"/>
                  </a:cubicBezTo>
                  <a:cubicBezTo>
                    <a:pt x="237" y="707"/>
                    <a:pt x="430" y="725"/>
                    <a:pt x="572" y="722"/>
                  </a:cubicBezTo>
                  <a:cubicBezTo>
                    <a:pt x="714" y="719"/>
                    <a:pt x="833" y="716"/>
                    <a:pt x="993" y="676"/>
                  </a:cubicBezTo>
                  <a:cubicBezTo>
                    <a:pt x="1153" y="636"/>
                    <a:pt x="1377" y="560"/>
                    <a:pt x="1532" y="484"/>
                  </a:cubicBezTo>
                  <a:cubicBezTo>
                    <a:pt x="1687" y="408"/>
                    <a:pt x="1820" y="298"/>
                    <a:pt x="1925" y="219"/>
                  </a:cubicBezTo>
                  <a:cubicBezTo>
                    <a:pt x="2030" y="140"/>
                    <a:pt x="2137" y="18"/>
                    <a:pt x="2163" y="9"/>
                  </a:cubicBezTo>
                  <a:cubicBezTo>
                    <a:pt x="2189" y="0"/>
                    <a:pt x="2125" y="112"/>
                    <a:pt x="2081" y="164"/>
                  </a:cubicBezTo>
                  <a:cubicBezTo>
                    <a:pt x="2037" y="216"/>
                    <a:pt x="1992" y="254"/>
                    <a:pt x="1898" y="320"/>
                  </a:cubicBezTo>
                  <a:cubicBezTo>
                    <a:pt x="1804" y="386"/>
                    <a:pt x="1657" y="489"/>
                    <a:pt x="1514" y="558"/>
                  </a:cubicBezTo>
                  <a:cubicBezTo>
                    <a:pt x="1371" y="627"/>
                    <a:pt x="1193" y="693"/>
                    <a:pt x="1039" y="731"/>
                  </a:cubicBezTo>
                  <a:cubicBezTo>
                    <a:pt x="885" y="769"/>
                    <a:pt x="748" y="784"/>
                    <a:pt x="591" y="786"/>
                  </a:cubicBezTo>
                  <a:cubicBezTo>
                    <a:pt x="434" y="788"/>
                    <a:pt x="195" y="764"/>
                    <a:pt x="98" y="741"/>
                  </a:cubicBezTo>
                  <a:cubicBezTo>
                    <a:pt x="1" y="718"/>
                    <a:pt x="0" y="658"/>
                    <a:pt x="7" y="65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18"/>
            <p:cNvSpPr>
              <a:spLocks/>
            </p:cNvSpPr>
            <p:nvPr userDrawn="1"/>
          </p:nvSpPr>
          <p:spPr bwMode="ltGray">
            <a:xfrm>
              <a:off x="4198" y="1089"/>
              <a:ext cx="1273" cy="1017"/>
            </a:xfrm>
            <a:custGeom>
              <a:avLst/>
              <a:gdLst>
                <a:gd name="T0" fmla="*/ 257 w 1421"/>
                <a:gd name="T1" fmla="*/ 285 h 1134"/>
                <a:gd name="T2" fmla="*/ 232 w 1421"/>
                <a:gd name="T3" fmla="*/ 264 h 1134"/>
                <a:gd name="T4" fmla="*/ 192 w 1421"/>
                <a:gd name="T5" fmla="*/ 344 h 1134"/>
                <a:gd name="T6" fmla="*/ 108 w 1421"/>
                <a:gd name="T7" fmla="*/ 379 h 1134"/>
                <a:gd name="T8" fmla="*/ 71 w 1421"/>
                <a:gd name="T9" fmla="*/ 347 h 1134"/>
                <a:gd name="T10" fmla="*/ 41 w 1421"/>
                <a:gd name="T11" fmla="*/ 377 h 1134"/>
                <a:gd name="T12" fmla="*/ 13 w 1421"/>
                <a:gd name="T13" fmla="*/ 407 h 1134"/>
                <a:gd name="T14" fmla="*/ 135 w 1421"/>
                <a:gd name="T15" fmla="*/ 407 h 1134"/>
                <a:gd name="T16" fmla="*/ 41 w 1421"/>
                <a:gd name="T17" fmla="*/ 503 h 1134"/>
                <a:gd name="T18" fmla="*/ 6 w 1421"/>
                <a:gd name="T19" fmla="*/ 587 h 1134"/>
                <a:gd name="T20" fmla="*/ 41 w 1421"/>
                <a:gd name="T21" fmla="*/ 675 h 1134"/>
                <a:gd name="T22" fmla="*/ 76 w 1421"/>
                <a:gd name="T23" fmla="*/ 713 h 1134"/>
                <a:gd name="T24" fmla="*/ 14 w 1421"/>
                <a:gd name="T25" fmla="*/ 737 h 1134"/>
                <a:gd name="T26" fmla="*/ 176 w 1421"/>
                <a:gd name="T27" fmla="*/ 718 h 1134"/>
                <a:gd name="T28" fmla="*/ 73 w 1421"/>
                <a:gd name="T29" fmla="*/ 958 h 1134"/>
                <a:gd name="T30" fmla="*/ 106 w 1421"/>
                <a:gd name="T31" fmla="*/ 987 h 1134"/>
                <a:gd name="T32" fmla="*/ 216 w 1421"/>
                <a:gd name="T33" fmla="*/ 773 h 1134"/>
                <a:gd name="T34" fmla="*/ 264 w 1421"/>
                <a:gd name="T35" fmla="*/ 732 h 1134"/>
                <a:gd name="T36" fmla="*/ 224 w 1421"/>
                <a:gd name="T37" fmla="*/ 656 h 1134"/>
                <a:gd name="T38" fmla="*/ 257 w 1421"/>
                <a:gd name="T39" fmla="*/ 691 h 1134"/>
                <a:gd name="T40" fmla="*/ 546 w 1421"/>
                <a:gd name="T41" fmla="*/ 624 h 1134"/>
                <a:gd name="T42" fmla="*/ 735 w 1421"/>
                <a:gd name="T43" fmla="*/ 726 h 1134"/>
                <a:gd name="T44" fmla="*/ 866 w 1421"/>
                <a:gd name="T45" fmla="*/ 895 h 1134"/>
                <a:gd name="T46" fmla="*/ 893 w 1421"/>
                <a:gd name="T47" fmla="*/ 864 h 1134"/>
                <a:gd name="T48" fmla="*/ 1208 w 1421"/>
                <a:gd name="T49" fmla="*/ 923 h 1134"/>
                <a:gd name="T50" fmla="*/ 1165 w 1421"/>
                <a:gd name="T51" fmla="*/ 861 h 1134"/>
                <a:gd name="T52" fmla="*/ 1197 w 1421"/>
                <a:gd name="T53" fmla="*/ 704 h 1134"/>
                <a:gd name="T54" fmla="*/ 1041 w 1421"/>
                <a:gd name="T55" fmla="*/ 409 h 1134"/>
                <a:gd name="T56" fmla="*/ 902 w 1421"/>
                <a:gd name="T57" fmla="*/ 204 h 1134"/>
                <a:gd name="T58" fmla="*/ 770 w 1421"/>
                <a:gd name="T59" fmla="*/ 89 h 1134"/>
                <a:gd name="T60" fmla="*/ 595 w 1421"/>
                <a:gd name="T61" fmla="*/ 0 h 1134"/>
                <a:gd name="T62" fmla="*/ 623 w 1421"/>
                <a:gd name="T63" fmla="*/ 82 h 1134"/>
                <a:gd name="T64" fmla="*/ 466 w 1421"/>
                <a:gd name="T65" fmla="*/ 13 h 1134"/>
                <a:gd name="T66" fmla="*/ 420 w 1421"/>
                <a:gd name="T67" fmla="*/ 83 h 1134"/>
                <a:gd name="T68" fmla="*/ 385 w 1421"/>
                <a:gd name="T69" fmla="*/ 170 h 1134"/>
                <a:gd name="T70" fmla="*/ 638 w 1421"/>
                <a:gd name="T71" fmla="*/ 210 h 1134"/>
                <a:gd name="T72" fmla="*/ 568 w 1421"/>
                <a:gd name="T73" fmla="*/ 307 h 1134"/>
                <a:gd name="T74" fmla="*/ 506 w 1421"/>
                <a:gd name="T75" fmla="*/ 326 h 1134"/>
                <a:gd name="T76" fmla="*/ 379 w 1421"/>
                <a:gd name="T77" fmla="*/ 285 h 1134"/>
                <a:gd name="T78" fmla="*/ 254 w 1421"/>
                <a:gd name="T79" fmla="*/ 210 h 113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421"/>
                <a:gd name="T121" fmla="*/ 0 h 1134"/>
                <a:gd name="T122" fmla="*/ 1421 w 1421"/>
                <a:gd name="T123" fmla="*/ 1134 h 113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421" h="1134">
                  <a:moveTo>
                    <a:pt x="287" y="273"/>
                  </a:moveTo>
                  <a:lnTo>
                    <a:pt x="287" y="318"/>
                  </a:lnTo>
                  <a:lnTo>
                    <a:pt x="253" y="336"/>
                  </a:lnTo>
                  <a:lnTo>
                    <a:pt x="259" y="294"/>
                  </a:lnTo>
                  <a:lnTo>
                    <a:pt x="223" y="318"/>
                  </a:lnTo>
                  <a:lnTo>
                    <a:pt x="214" y="384"/>
                  </a:lnTo>
                  <a:lnTo>
                    <a:pt x="154" y="396"/>
                  </a:lnTo>
                  <a:lnTo>
                    <a:pt x="121" y="423"/>
                  </a:lnTo>
                  <a:lnTo>
                    <a:pt x="85" y="423"/>
                  </a:lnTo>
                  <a:lnTo>
                    <a:pt x="79" y="387"/>
                  </a:lnTo>
                  <a:lnTo>
                    <a:pt x="46" y="387"/>
                  </a:lnTo>
                  <a:lnTo>
                    <a:pt x="46" y="420"/>
                  </a:lnTo>
                  <a:lnTo>
                    <a:pt x="13" y="426"/>
                  </a:lnTo>
                  <a:lnTo>
                    <a:pt x="15" y="454"/>
                  </a:lnTo>
                  <a:lnTo>
                    <a:pt x="60" y="454"/>
                  </a:lnTo>
                  <a:lnTo>
                    <a:pt x="151" y="454"/>
                  </a:lnTo>
                  <a:lnTo>
                    <a:pt x="105" y="545"/>
                  </a:lnTo>
                  <a:lnTo>
                    <a:pt x="46" y="561"/>
                  </a:lnTo>
                  <a:cubicBezTo>
                    <a:pt x="30" y="571"/>
                    <a:pt x="16" y="588"/>
                    <a:pt x="10" y="603"/>
                  </a:cubicBezTo>
                  <a:cubicBezTo>
                    <a:pt x="4" y="618"/>
                    <a:pt x="0" y="639"/>
                    <a:pt x="7" y="654"/>
                  </a:cubicBezTo>
                  <a:lnTo>
                    <a:pt x="49" y="693"/>
                  </a:lnTo>
                  <a:lnTo>
                    <a:pt x="46" y="753"/>
                  </a:lnTo>
                  <a:lnTo>
                    <a:pt x="76" y="762"/>
                  </a:lnTo>
                  <a:lnTo>
                    <a:pt x="85" y="795"/>
                  </a:lnTo>
                  <a:lnTo>
                    <a:pt x="46" y="792"/>
                  </a:lnTo>
                  <a:lnTo>
                    <a:pt x="16" y="822"/>
                  </a:lnTo>
                  <a:lnTo>
                    <a:pt x="121" y="837"/>
                  </a:lnTo>
                  <a:lnTo>
                    <a:pt x="196" y="801"/>
                  </a:lnTo>
                  <a:lnTo>
                    <a:pt x="166" y="975"/>
                  </a:lnTo>
                  <a:lnTo>
                    <a:pt x="82" y="1068"/>
                  </a:lnTo>
                  <a:cubicBezTo>
                    <a:pt x="65" y="1093"/>
                    <a:pt x="49" y="1116"/>
                    <a:pt x="67" y="1125"/>
                  </a:cubicBezTo>
                  <a:cubicBezTo>
                    <a:pt x="85" y="1134"/>
                    <a:pt x="101" y="1124"/>
                    <a:pt x="118" y="1101"/>
                  </a:cubicBezTo>
                  <a:lnTo>
                    <a:pt x="193" y="957"/>
                  </a:lnTo>
                  <a:lnTo>
                    <a:pt x="241" y="862"/>
                  </a:lnTo>
                  <a:lnTo>
                    <a:pt x="287" y="862"/>
                  </a:lnTo>
                  <a:lnTo>
                    <a:pt x="295" y="816"/>
                  </a:lnTo>
                  <a:lnTo>
                    <a:pt x="256" y="792"/>
                  </a:lnTo>
                  <a:lnTo>
                    <a:pt x="250" y="732"/>
                  </a:lnTo>
                  <a:lnTo>
                    <a:pt x="287" y="726"/>
                  </a:lnTo>
                  <a:lnTo>
                    <a:pt x="287" y="771"/>
                  </a:lnTo>
                  <a:lnTo>
                    <a:pt x="400" y="696"/>
                  </a:lnTo>
                  <a:cubicBezTo>
                    <a:pt x="454" y="684"/>
                    <a:pt x="550" y="687"/>
                    <a:pt x="610" y="696"/>
                  </a:cubicBezTo>
                  <a:cubicBezTo>
                    <a:pt x="670" y="705"/>
                    <a:pt x="728" y="734"/>
                    <a:pt x="763" y="753"/>
                  </a:cubicBezTo>
                  <a:cubicBezTo>
                    <a:pt x="798" y="772"/>
                    <a:pt x="801" y="784"/>
                    <a:pt x="820" y="810"/>
                  </a:cubicBezTo>
                  <a:lnTo>
                    <a:pt x="877" y="908"/>
                  </a:lnTo>
                  <a:lnTo>
                    <a:pt x="967" y="998"/>
                  </a:lnTo>
                  <a:lnTo>
                    <a:pt x="925" y="906"/>
                  </a:lnTo>
                  <a:cubicBezTo>
                    <a:pt x="930" y="900"/>
                    <a:pt x="904" y="939"/>
                    <a:pt x="997" y="963"/>
                  </a:cubicBezTo>
                  <a:cubicBezTo>
                    <a:pt x="1090" y="987"/>
                    <a:pt x="1170" y="1000"/>
                    <a:pt x="1228" y="1011"/>
                  </a:cubicBezTo>
                  <a:lnTo>
                    <a:pt x="1348" y="1029"/>
                  </a:lnTo>
                  <a:lnTo>
                    <a:pt x="1375" y="998"/>
                  </a:lnTo>
                  <a:lnTo>
                    <a:pt x="1300" y="960"/>
                  </a:lnTo>
                  <a:lnTo>
                    <a:pt x="1421" y="953"/>
                  </a:lnTo>
                  <a:lnTo>
                    <a:pt x="1336" y="785"/>
                  </a:lnTo>
                  <a:cubicBezTo>
                    <a:pt x="1307" y="722"/>
                    <a:pt x="1273" y="630"/>
                    <a:pt x="1244" y="575"/>
                  </a:cubicBezTo>
                  <a:cubicBezTo>
                    <a:pt x="1166" y="463"/>
                    <a:pt x="1188" y="486"/>
                    <a:pt x="1162" y="456"/>
                  </a:cubicBezTo>
                  <a:lnTo>
                    <a:pt x="1107" y="383"/>
                  </a:lnTo>
                  <a:lnTo>
                    <a:pt x="1007" y="227"/>
                  </a:lnTo>
                  <a:lnTo>
                    <a:pt x="924" y="154"/>
                  </a:lnTo>
                  <a:lnTo>
                    <a:pt x="860" y="99"/>
                  </a:lnTo>
                  <a:lnTo>
                    <a:pt x="709" y="0"/>
                  </a:lnTo>
                  <a:lnTo>
                    <a:pt x="664" y="0"/>
                  </a:lnTo>
                  <a:lnTo>
                    <a:pt x="730" y="81"/>
                  </a:lnTo>
                  <a:lnTo>
                    <a:pt x="695" y="91"/>
                  </a:lnTo>
                  <a:lnTo>
                    <a:pt x="634" y="24"/>
                  </a:lnTo>
                  <a:lnTo>
                    <a:pt x="520" y="15"/>
                  </a:lnTo>
                  <a:lnTo>
                    <a:pt x="493" y="51"/>
                  </a:lnTo>
                  <a:lnTo>
                    <a:pt x="469" y="93"/>
                  </a:lnTo>
                  <a:lnTo>
                    <a:pt x="436" y="153"/>
                  </a:lnTo>
                  <a:lnTo>
                    <a:pt x="430" y="189"/>
                  </a:lnTo>
                  <a:lnTo>
                    <a:pt x="706" y="186"/>
                  </a:lnTo>
                  <a:lnTo>
                    <a:pt x="712" y="234"/>
                  </a:lnTo>
                  <a:lnTo>
                    <a:pt x="628" y="291"/>
                  </a:lnTo>
                  <a:lnTo>
                    <a:pt x="634" y="342"/>
                  </a:lnTo>
                  <a:lnTo>
                    <a:pt x="574" y="399"/>
                  </a:lnTo>
                  <a:lnTo>
                    <a:pt x="565" y="363"/>
                  </a:lnTo>
                  <a:lnTo>
                    <a:pt x="505" y="366"/>
                  </a:lnTo>
                  <a:cubicBezTo>
                    <a:pt x="481" y="359"/>
                    <a:pt x="448" y="339"/>
                    <a:pt x="423" y="318"/>
                  </a:cubicBezTo>
                  <a:lnTo>
                    <a:pt x="355" y="243"/>
                  </a:lnTo>
                  <a:lnTo>
                    <a:pt x="283" y="234"/>
                  </a:lnTo>
                  <a:lnTo>
                    <a:pt x="287" y="318"/>
                  </a:lnTo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19"/>
            <p:cNvSpPr>
              <a:spLocks/>
            </p:cNvSpPr>
            <p:nvPr userDrawn="1"/>
          </p:nvSpPr>
          <p:spPr bwMode="ltGray">
            <a:xfrm>
              <a:off x="4408" y="1097"/>
              <a:ext cx="209" cy="188"/>
            </a:xfrm>
            <a:custGeom>
              <a:avLst/>
              <a:gdLst>
                <a:gd name="T0" fmla="*/ 16 w 233"/>
                <a:gd name="T1" fmla="*/ 158 h 210"/>
                <a:gd name="T2" fmla="*/ 0 w 233"/>
                <a:gd name="T3" fmla="*/ 180 h 210"/>
                <a:gd name="T4" fmla="*/ 70 w 233"/>
                <a:gd name="T5" fmla="*/ 188 h 210"/>
                <a:gd name="T6" fmla="*/ 118 w 233"/>
                <a:gd name="T7" fmla="*/ 183 h 210"/>
                <a:gd name="T8" fmla="*/ 132 w 233"/>
                <a:gd name="T9" fmla="*/ 164 h 210"/>
                <a:gd name="T10" fmla="*/ 137 w 233"/>
                <a:gd name="T11" fmla="*/ 99 h 210"/>
                <a:gd name="T12" fmla="*/ 209 w 233"/>
                <a:gd name="T13" fmla="*/ 73 h 210"/>
                <a:gd name="T14" fmla="*/ 143 w 233"/>
                <a:gd name="T15" fmla="*/ 0 h 210"/>
                <a:gd name="T16" fmla="*/ 148 w 233"/>
                <a:gd name="T17" fmla="*/ 43 h 210"/>
                <a:gd name="T18" fmla="*/ 110 w 233"/>
                <a:gd name="T19" fmla="*/ 51 h 210"/>
                <a:gd name="T20" fmla="*/ 105 w 233"/>
                <a:gd name="T21" fmla="*/ 78 h 210"/>
                <a:gd name="T22" fmla="*/ 48 w 233"/>
                <a:gd name="T23" fmla="*/ 70 h 210"/>
                <a:gd name="T24" fmla="*/ 51 w 233"/>
                <a:gd name="T25" fmla="*/ 142 h 210"/>
                <a:gd name="T26" fmla="*/ 16 w 233"/>
                <a:gd name="T27" fmla="*/ 158 h 2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33"/>
                <a:gd name="T43" fmla="*/ 0 h 210"/>
                <a:gd name="T44" fmla="*/ 233 w 233"/>
                <a:gd name="T45" fmla="*/ 210 h 2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33" h="210">
                  <a:moveTo>
                    <a:pt x="18" y="177"/>
                  </a:moveTo>
                  <a:lnTo>
                    <a:pt x="0" y="201"/>
                  </a:lnTo>
                  <a:lnTo>
                    <a:pt x="78" y="210"/>
                  </a:lnTo>
                  <a:lnTo>
                    <a:pt x="132" y="204"/>
                  </a:lnTo>
                  <a:lnTo>
                    <a:pt x="147" y="183"/>
                  </a:lnTo>
                  <a:lnTo>
                    <a:pt x="153" y="111"/>
                  </a:lnTo>
                  <a:lnTo>
                    <a:pt x="233" y="82"/>
                  </a:lnTo>
                  <a:lnTo>
                    <a:pt x="159" y="0"/>
                  </a:lnTo>
                  <a:lnTo>
                    <a:pt x="165" y="48"/>
                  </a:lnTo>
                  <a:lnTo>
                    <a:pt x="123" y="57"/>
                  </a:lnTo>
                  <a:lnTo>
                    <a:pt x="117" y="87"/>
                  </a:lnTo>
                  <a:cubicBezTo>
                    <a:pt x="78" y="99"/>
                    <a:pt x="61" y="65"/>
                    <a:pt x="54" y="78"/>
                  </a:cubicBezTo>
                  <a:lnTo>
                    <a:pt x="57" y="159"/>
                  </a:lnTo>
                  <a:lnTo>
                    <a:pt x="18" y="177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0"/>
            <p:cNvSpPr>
              <a:spLocks/>
            </p:cNvSpPr>
            <p:nvPr userDrawn="1"/>
          </p:nvSpPr>
          <p:spPr bwMode="ltGray">
            <a:xfrm>
              <a:off x="4043" y="1045"/>
              <a:ext cx="451" cy="348"/>
            </a:xfrm>
            <a:custGeom>
              <a:avLst/>
              <a:gdLst>
                <a:gd name="T0" fmla="*/ 87 w 504"/>
                <a:gd name="T1" fmla="*/ 329 h 388"/>
                <a:gd name="T2" fmla="*/ 127 w 504"/>
                <a:gd name="T3" fmla="*/ 329 h 388"/>
                <a:gd name="T4" fmla="*/ 207 w 504"/>
                <a:gd name="T5" fmla="*/ 302 h 388"/>
                <a:gd name="T6" fmla="*/ 234 w 504"/>
                <a:gd name="T7" fmla="*/ 302 h 388"/>
                <a:gd name="T8" fmla="*/ 271 w 504"/>
                <a:gd name="T9" fmla="*/ 305 h 388"/>
                <a:gd name="T10" fmla="*/ 290 w 504"/>
                <a:gd name="T11" fmla="*/ 329 h 388"/>
                <a:gd name="T12" fmla="*/ 290 w 504"/>
                <a:gd name="T13" fmla="*/ 289 h 388"/>
                <a:gd name="T14" fmla="*/ 330 w 504"/>
                <a:gd name="T15" fmla="*/ 248 h 388"/>
                <a:gd name="T16" fmla="*/ 370 w 504"/>
                <a:gd name="T17" fmla="*/ 248 h 388"/>
                <a:gd name="T18" fmla="*/ 290 w 504"/>
                <a:gd name="T19" fmla="*/ 207 h 388"/>
                <a:gd name="T20" fmla="*/ 260 w 504"/>
                <a:gd name="T21" fmla="*/ 248 h 388"/>
                <a:gd name="T22" fmla="*/ 168 w 504"/>
                <a:gd name="T23" fmla="*/ 248 h 388"/>
                <a:gd name="T24" fmla="*/ 208 w 504"/>
                <a:gd name="T25" fmla="*/ 207 h 388"/>
                <a:gd name="T26" fmla="*/ 208 w 504"/>
                <a:gd name="T27" fmla="*/ 166 h 388"/>
                <a:gd name="T28" fmla="*/ 249 w 504"/>
                <a:gd name="T29" fmla="*/ 166 h 388"/>
                <a:gd name="T30" fmla="*/ 287 w 504"/>
                <a:gd name="T31" fmla="*/ 146 h 388"/>
                <a:gd name="T32" fmla="*/ 352 w 504"/>
                <a:gd name="T33" fmla="*/ 181 h 388"/>
                <a:gd name="T34" fmla="*/ 392 w 504"/>
                <a:gd name="T35" fmla="*/ 144 h 388"/>
                <a:gd name="T36" fmla="*/ 413 w 504"/>
                <a:gd name="T37" fmla="*/ 95 h 388"/>
                <a:gd name="T38" fmla="*/ 408 w 504"/>
                <a:gd name="T39" fmla="*/ 74 h 388"/>
                <a:gd name="T40" fmla="*/ 451 w 504"/>
                <a:gd name="T41" fmla="*/ 60 h 388"/>
                <a:gd name="T42" fmla="*/ 448 w 504"/>
                <a:gd name="T43" fmla="*/ 30 h 388"/>
                <a:gd name="T44" fmla="*/ 416 w 504"/>
                <a:gd name="T45" fmla="*/ 9 h 388"/>
                <a:gd name="T46" fmla="*/ 317 w 504"/>
                <a:gd name="T47" fmla="*/ 9 h 388"/>
                <a:gd name="T48" fmla="*/ 199 w 504"/>
                <a:gd name="T49" fmla="*/ 65 h 388"/>
                <a:gd name="T50" fmla="*/ 174 w 504"/>
                <a:gd name="T51" fmla="*/ 92 h 388"/>
                <a:gd name="T52" fmla="*/ 132 w 504"/>
                <a:gd name="T53" fmla="*/ 95 h 388"/>
                <a:gd name="T54" fmla="*/ 72 w 504"/>
                <a:gd name="T55" fmla="*/ 117 h 388"/>
                <a:gd name="T56" fmla="*/ 59 w 504"/>
                <a:gd name="T57" fmla="*/ 133 h 388"/>
                <a:gd name="T58" fmla="*/ 47 w 504"/>
                <a:gd name="T59" fmla="*/ 166 h 388"/>
                <a:gd name="T60" fmla="*/ 47 w 504"/>
                <a:gd name="T61" fmla="*/ 207 h 388"/>
                <a:gd name="T62" fmla="*/ 13 w 504"/>
                <a:gd name="T63" fmla="*/ 216 h 388"/>
                <a:gd name="T64" fmla="*/ 13 w 504"/>
                <a:gd name="T65" fmla="*/ 305 h 388"/>
                <a:gd name="T66" fmla="*/ 48 w 504"/>
                <a:gd name="T67" fmla="*/ 305 h 388"/>
                <a:gd name="T68" fmla="*/ 54 w 504"/>
                <a:gd name="T69" fmla="*/ 267 h 388"/>
                <a:gd name="T70" fmla="*/ 132 w 504"/>
                <a:gd name="T71" fmla="*/ 270 h 388"/>
                <a:gd name="T72" fmla="*/ 118 w 504"/>
                <a:gd name="T73" fmla="*/ 297 h 388"/>
                <a:gd name="T74" fmla="*/ 78 w 504"/>
                <a:gd name="T75" fmla="*/ 302 h 388"/>
                <a:gd name="T76" fmla="*/ 87 w 504"/>
                <a:gd name="T77" fmla="*/ 329 h 38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4"/>
                <a:gd name="T118" fmla="*/ 0 h 388"/>
                <a:gd name="T119" fmla="*/ 504 w 504"/>
                <a:gd name="T120" fmla="*/ 388 h 38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4" h="388">
                  <a:moveTo>
                    <a:pt x="97" y="367"/>
                  </a:moveTo>
                  <a:lnTo>
                    <a:pt x="142" y="367"/>
                  </a:lnTo>
                  <a:cubicBezTo>
                    <a:pt x="164" y="362"/>
                    <a:pt x="180" y="340"/>
                    <a:pt x="231" y="337"/>
                  </a:cubicBezTo>
                  <a:cubicBezTo>
                    <a:pt x="282" y="334"/>
                    <a:pt x="244" y="337"/>
                    <a:pt x="261" y="337"/>
                  </a:cubicBezTo>
                  <a:lnTo>
                    <a:pt x="303" y="340"/>
                  </a:lnTo>
                  <a:lnTo>
                    <a:pt x="324" y="367"/>
                  </a:lnTo>
                  <a:lnTo>
                    <a:pt x="324" y="322"/>
                  </a:lnTo>
                  <a:lnTo>
                    <a:pt x="369" y="276"/>
                  </a:lnTo>
                  <a:lnTo>
                    <a:pt x="414" y="276"/>
                  </a:lnTo>
                  <a:lnTo>
                    <a:pt x="324" y="231"/>
                  </a:lnTo>
                  <a:lnTo>
                    <a:pt x="291" y="277"/>
                  </a:lnTo>
                  <a:lnTo>
                    <a:pt x="188" y="276"/>
                  </a:lnTo>
                  <a:lnTo>
                    <a:pt x="233" y="231"/>
                  </a:lnTo>
                  <a:lnTo>
                    <a:pt x="233" y="185"/>
                  </a:lnTo>
                  <a:lnTo>
                    <a:pt x="278" y="185"/>
                  </a:lnTo>
                  <a:lnTo>
                    <a:pt x="321" y="163"/>
                  </a:lnTo>
                  <a:lnTo>
                    <a:pt x="393" y="202"/>
                  </a:lnTo>
                  <a:lnTo>
                    <a:pt x="438" y="160"/>
                  </a:lnTo>
                  <a:lnTo>
                    <a:pt x="462" y="106"/>
                  </a:lnTo>
                  <a:lnTo>
                    <a:pt x="456" y="82"/>
                  </a:lnTo>
                  <a:lnTo>
                    <a:pt x="504" y="67"/>
                  </a:lnTo>
                  <a:lnTo>
                    <a:pt x="501" y="34"/>
                  </a:lnTo>
                  <a:lnTo>
                    <a:pt x="465" y="10"/>
                  </a:lnTo>
                  <a:cubicBezTo>
                    <a:pt x="441" y="6"/>
                    <a:pt x="394" y="0"/>
                    <a:pt x="354" y="10"/>
                  </a:cubicBezTo>
                  <a:cubicBezTo>
                    <a:pt x="306" y="13"/>
                    <a:pt x="248" y="56"/>
                    <a:pt x="222" y="73"/>
                  </a:cubicBezTo>
                  <a:lnTo>
                    <a:pt x="195" y="103"/>
                  </a:lnTo>
                  <a:lnTo>
                    <a:pt x="147" y="106"/>
                  </a:lnTo>
                  <a:lnTo>
                    <a:pt x="81" y="130"/>
                  </a:lnTo>
                  <a:cubicBezTo>
                    <a:pt x="68" y="137"/>
                    <a:pt x="71" y="139"/>
                    <a:pt x="66" y="148"/>
                  </a:cubicBezTo>
                  <a:cubicBezTo>
                    <a:pt x="61" y="157"/>
                    <a:pt x="54" y="171"/>
                    <a:pt x="52" y="185"/>
                  </a:cubicBezTo>
                  <a:cubicBezTo>
                    <a:pt x="38" y="210"/>
                    <a:pt x="58" y="222"/>
                    <a:pt x="52" y="231"/>
                  </a:cubicBezTo>
                  <a:lnTo>
                    <a:pt x="15" y="241"/>
                  </a:lnTo>
                  <a:cubicBezTo>
                    <a:pt x="9" y="259"/>
                    <a:pt x="0" y="292"/>
                    <a:pt x="15" y="340"/>
                  </a:cubicBezTo>
                  <a:cubicBezTo>
                    <a:pt x="30" y="388"/>
                    <a:pt x="46" y="347"/>
                    <a:pt x="54" y="340"/>
                  </a:cubicBezTo>
                  <a:lnTo>
                    <a:pt x="60" y="298"/>
                  </a:lnTo>
                  <a:lnTo>
                    <a:pt x="147" y="301"/>
                  </a:lnTo>
                  <a:lnTo>
                    <a:pt x="132" y="331"/>
                  </a:lnTo>
                  <a:lnTo>
                    <a:pt x="87" y="337"/>
                  </a:lnTo>
                  <a:lnTo>
                    <a:pt x="97" y="367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21"/>
            <p:cNvSpPr>
              <a:spLocks/>
            </p:cNvSpPr>
            <p:nvPr userDrawn="1"/>
          </p:nvSpPr>
          <p:spPr bwMode="ltGray">
            <a:xfrm>
              <a:off x="4118" y="960"/>
              <a:ext cx="174" cy="156"/>
            </a:xfrm>
            <a:custGeom>
              <a:avLst/>
              <a:gdLst>
                <a:gd name="T0" fmla="*/ 0 w 194"/>
                <a:gd name="T1" fmla="*/ 156 h 174"/>
                <a:gd name="T2" fmla="*/ 30 w 194"/>
                <a:gd name="T3" fmla="*/ 121 h 174"/>
                <a:gd name="T4" fmla="*/ 94 w 194"/>
                <a:gd name="T5" fmla="*/ 118 h 174"/>
                <a:gd name="T6" fmla="*/ 124 w 194"/>
                <a:gd name="T7" fmla="*/ 83 h 174"/>
                <a:gd name="T8" fmla="*/ 126 w 194"/>
                <a:gd name="T9" fmla="*/ 62 h 174"/>
                <a:gd name="T10" fmla="*/ 174 w 194"/>
                <a:gd name="T11" fmla="*/ 48 h 174"/>
                <a:gd name="T12" fmla="*/ 151 w 194"/>
                <a:gd name="T13" fmla="*/ 24 h 174"/>
                <a:gd name="T14" fmla="*/ 121 w 194"/>
                <a:gd name="T15" fmla="*/ 27 h 174"/>
                <a:gd name="T16" fmla="*/ 89 w 194"/>
                <a:gd name="T17" fmla="*/ 0 h 174"/>
                <a:gd name="T18" fmla="*/ 65 w 194"/>
                <a:gd name="T19" fmla="*/ 30 h 174"/>
                <a:gd name="T20" fmla="*/ 0 w 194"/>
                <a:gd name="T21" fmla="*/ 78 h 174"/>
                <a:gd name="T22" fmla="*/ 0 w 194"/>
                <a:gd name="T23" fmla="*/ 156 h 1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94"/>
                <a:gd name="T37" fmla="*/ 0 h 174"/>
                <a:gd name="T38" fmla="*/ 194 w 194"/>
                <a:gd name="T39" fmla="*/ 174 h 1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94" h="174">
                  <a:moveTo>
                    <a:pt x="0" y="174"/>
                  </a:moveTo>
                  <a:lnTo>
                    <a:pt x="33" y="135"/>
                  </a:lnTo>
                  <a:lnTo>
                    <a:pt x="105" y="132"/>
                  </a:lnTo>
                  <a:lnTo>
                    <a:pt x="138" y="93"/>
                  </a:lnTo>
                  <a:lnTo>
                    <a:pt x="141" y="69"/>
                  </a:lnTo>
                  <a:lnTo>
                    <a:pt x="194" y="54"/>
                  </a:lnTo>
                  <a:lnTo>
                    <a:pt x="168" y="27"/>
                  </a:lnTo>
                  <a:lnTo>
                    <a:pt x="135" y="30"/>
                  </a:lnTo>
                  <a:lnTo>
                    <a:pt x="99" y="0"/>
                  </a:lnTo>
                  <a:lnTo>
                    <a:pt x="72" y="33"/>
                  </a:lnTo>
                  <a:lnTo>
                    <a:pt x="0" y="87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22"/>
            <p:cNvSpPr>
              <a:spLocks/>
            </p:cNvSpPr>
            <p:nvPr userDrawn="1"/>
          </p:nvSpPr>
          <p:spPr bwMode="ltGray">
            <a:xfrm>
              <a:off x="2789" y="967"/>
              <a:ext cx="1460" cy="1790"/>
            </a:xfrm>
            <a:custGeom>
              <a:avLst/>
              <a:gdLst>
                <a:gd name="T0" fmla="*/ 950 w 1630"/>
                <a:gd name="T1" fmla="*/ 8 h 1996"/>
                <a:gd name="T2" fmla="*/ 777 w 1630"/>
                <a:gd name="T3" fmla="*/ 74 h 1996"/>
                <a:gd name="T4" fmla="*/ 500 w 1630"/>
                <a:gd name="T5" fmla="*/ 247 h 1996"/>
                <a:gd name="T6" fmla="*/ 238 w 1630"/>
                <a:gd name="T7" fmla="*/ 542 h 1996"/>
                <a:gd name="T8" fmla="*/ 99 w 1630"/>
                <a:gd name="T9" fmla="*/ 804 h 1996"/>
                <a:gd name="T10" fmla="*/ 9 w 1630"/>
                <a:gd name="T11" fmla="*/ 1140 h 1996"/>
                <a:gd name="T12" fmla="*/ 17 w 1630"/>
                <a:gd name="T13" fmla="*/ 1484 h 1996"/>
                <a:gd name="T14" fmla="*/ 65 w 1630"/>
                <a:gd name="T15" fmla="*/ 1602 h 1996"/>
                <a:gd name="T16" fmla="*/ 130 w 1630"/>
                <a:gd name="T17" fmla="*/ 1658 h 1996"/>
                <a:gd name="T18" fmla="*/ 170 w 1630"/>
                <a:gd name="T19" fmla="*/ 1790 h 1996"/>
                <a:gd name="T20" fmla="*/ 192 w 1630"/>
                <a:gd name="T21" fmla="*/ 1728 h 1996"/>
                <a:gd name="T22" fmla="*/ 224 w 1630"/>
                <a:gd name="T23" fmla="*/ 1631 h 1996"/>
                <a:gd name="T24" fmla="*/ 248 w 1630"/>
                <a:gd name="T25" fmla="*/ 1462 h 1996"/>
                <a:gd name="T26" fmla="*/ 339 w 1630"/>
                <a:gd name="T27" fmla="*/ 1368 h 1996"/>
                <a:gd name="T28" fmla="*/ 345 w 1630"/>
                <a:gd name="T29" fmla="*/ 1454 h 1996"/>
                <a:gd name="T30" fmla="*/ 353 w 1630"/>
                <a:gd name="T31" fmla="*/ 1521 h 1996"/>
                <a:gd name="T32" fmla="*/ 315 w 1630"/>
                <a:gd name="T33" fmla="*/ 1645 h 1996"/>
                <a:gd name="T34" fmla="*/ 425 w 1630"/>
                <a:gd name="T35" fmla="*/ 1443 h 1996"/>
                <a:gd name="T36" fmla="*/ 471 w 1630"/>
                <a:gd name="T37" fmla="*/ 1349 h 1996"/>
                <a:gd name="T38" fmla="*/ 675 w 1630"/>
                <a:gd name="T39" fmla="*/ 1351 h 1996"/>
                <a:gd name="T40" fmla="*/ 737 w 1630"/>
                <a:gd name="T41" fmla="*/ 1311 h 1996"/>
                <a:gd name="T42" fmla="*/ 716 w 1630"/>
                <a:gd name="T43" fmla="*/ 1389 h 1996"/>
                <a:gd name="T44" fmla="*/ 777 w 1630"/>
                <a:gd name="T45" fmla="*/ 1464 h 1996"/>
                <a:gd name="T46" fmla="*/ 826 w 1630"/>
                <a:gd name="T47" fmla="*/ 1311 h 1996"/>
                <a:gd name="T48" fmla="*/ 683 w 1630"/>
                <a:gd name="T49" fmla="*/ 1217 h 1996"/>
                <a:gd name="T50" fmla="*/ 584 w 1630"/>
                <a:gd name="T51" fmla="*/ 1155 h 1996"/>
                <a:gd name="T52" fmla="*/ 600 w 1630"/>
                <a:gd name="T53" fmla="*/ 1099 h 1996"/>
                <a:gd name="T54" fmla="*/ 689 w 1630"/>
                <a:gd name="T55" fmla="*/ 1058 h 1996"/>
                <a:gd name="T56" fmla="*/ 858 w 1630"/>
                <a:gd name="T57" fmla="*/ 991 h 1996"/>
                <a:gd name="T58" fmla="*/ 933 w 1630"/>
                <a:gd name="T59" fmla="*/ 1036 h 1996"/>
                <a:gd name="T60" fmla="*/ 1027 w 1630"/>
                <a:gd name="T61" fmla="*/ 1037 h 1996"/>
                <a:gd name="T62" fmla="*/ 1129 w 1630"/>
                <a:gd name="T63" fmla="*/ 1034 h 1996"/>
                <a:gd name="T64" fmla="*/ 1027 w 1630"/>
                <a:gd name="T65" fmla="*/ 1338 h 1996"/>
                <a:gd name="T66" fmla="*/ 1129 w 1630"/>
                <a:gd name="T67" fmla="*/ 1265 h 1996"/>
                <a:gd name="T68" fmla="*/ 1146 w 1630"/>
                <a:gd name="T69" fmla="*/ 1160 h 1996"/>
                <a:gd name="T70" fmla="*/ 1240 w 1630"/>
                <a:gd name="T71" fmla="*/ 1093 h 1996"/>
                <a:gd name="T72" fmla="*/ 1272 w 1630"/>
                <a:gd name="T73" fmla="*/ 1018 h 1996"/>
                <a:gd name="T74" fmla="*/ 1390 w 1630"/>
                <a:gd name="T75" fmla="*/ 1004 h 1996"/>
                <a:gd name="T76" fmla="*/ 1449 w 1630"/>
                <a:gd name="T77" fmla="*/ 934 h 1996"/>
                <a:gd name="T78" fmla="*/ 1393 w 1630"/>
                <a:gd name="T79" fmla="*/ 929 h 1996"/>
                <a:gd name="T80" fmla="*/ 1328 w 1630"/>
                <a:gd name="T81" fmla="*/ 859 h 1996"/>
                <a:gd name="T82" fmla="*/ 1191 w 1630"/>
                <a:gd name="T83" fmla="*/ 797 h 1996"/>
                <a:gd name="T84" fmla="*/ 1054 w 1630"/>
                <a:gd name="T85" fmla="*/ 819 h 1996"/>
                <a:gd name="T86" fmla="*/ 925 w 1630"/>
                <a:gd name="T87" fmla="*/ 671 h 1996"/>
                <a:gd name="T88" fmla="*/ 869 w 1630"/>
                <a:gd name="T89" fmla="*/ 649 h 1996"/>
                <a:gd name="T90" fmla="*/ 931 w 1630"/>
                <a:gd name="T91" fmla="*/ 606 h 1996"/>
                <a:gd name="T92" fmla="*/ 877 w 1630"/>
                <a:gd name="T93" fmla="*/ 566 h 1996"/>
                <a:gd name="T94" fmla="*/ 818 w 1630"/>
                <a:gd name="T95" fmla="*/ 531 h 1996"/>
                <a:gd name="T96" fmla="*/ 771 w 1630"/>
                <a:gd name="T97" fmla="*/ 466 h 1996"/>
                <a:gd name="T98" fmla="*/ 777 w 1630"/>
                <a:gd name="T99" fmla="*/ 399 h 1996"/>
                <a:gd name="T100" fmla="*/ 890 w 1630"/>
                <a:gd name="T101" fmla="*/ 431 h 1996"/>
                <a:gd name="T102" fmla="*/ 818 w 1630"/>
                <a:gd name="T103" fmla="*/ 391 h 1996"/>
                <a:gd name="T104" fmla="*/ 823 w 1630"/>
                <a:gd name="T105" fmla="*/ 351 h 1996"/>
                <a:gd name="T106" fmla="*/ 925 w 1630"/>
                <a:gd name="T107" fmla="*/ 300 h 1996"/>
                <a:gd name="T108" fmla="*/ 939 w 1630"/>
                <a:gd name="T109" fmla="*/ 248 h 1996"/>
                <a:gd name="T110" fmla="*/ 1011 w 1630"/>
                <a:gd name="T111" fmla="*/ 222 h 1996"/>
                <a:gd name="T112" fmla="*/ 1052 w 1630"/>
                <a:gd name="T113" fmla="*/ 122 h 1996"/>
                <a:gd name="T114" fmla="*/ 1057 w 1630"/>
                <a:gd name="T115" fmla="*/ 12 h 199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30"/>
                <a:gd name="T175" fmla="*/ 0 h 1996"/>
                <a:gd name="T176" fmla="*/ 1630 w 1630"/>
                <a:gd name="T177" fmla="*/ 1996 h 199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30" h="1996">
                  <a:moveTo>
                    <a:pt x="1125" y="0"/>
                  </a:moveTo>
                  <a:lnTo>
                    <a:pt x="1061" y="9"/>
                  </a:lnTo>
                  <a:lnTo>
                    <a:pt x="952" y="52"/>
                  </a:lnTo>
                  <a:lnTo>
                    <a:pt x="868" y="82"/>
                  </a:lnTo>
                  <a:lnTo>
                    <a:pt x="768" y="137"/>
                  </a:lnTo>
                  <a:lnTo>
                    <a:pt x="558" y="275"/>
                  </a:lnTo>
                  <a:lnTo>
                    <a:pt x="403" y="430"/>
                  </a:lnTo>
                  <a:lnTo>
                    <a:pt x="266" y="604"/>
                  </a:lnTo>
                  <a:cubicBezTo>
                    <a:pt x="226" y="660"/>
                    <a:pt x="189" y="720"/>
                    <a:pt x="163" y="769"/>
                  </a:cubicBezTo>
                  <a:cubicBezTo>
                    <a:pt x="135" y="828"/>
                    <a:pt x="129" y="844"/>
                    <a:pt x="110" y="896"/>
                  </a:cubicBezTo>
                  <a:lnTo>
                    <a:pt x="46" y="1079"/>
                  </a:lnTo>
                  <a:lnTo>
                    <a:pt x="10" y="1271"/>
                  </a:lnTo>
                  <a:lnTo>
                    <a:pt x="0" y="1445"/>
                  </a:lnTo>
                  <a:lnTo>
                    <a:pt x="19" y="1655"/>
                  </a:lnTo>
                  <a:lnTo>
                    <a:pt x="58" y="1735"/>
                  </a:lnTo>
                  <a:lnTo>
                    <a:pt x="73" y="1786"/>
                  </a:lnTo>
                  <a:lnTo>
                    <a:pt x="103" y="1777"/>
                  </a:lnTo>
                  <a:lnTo>
                    <a:pt x="145" y="1849"/>
                  </a:lnTo>
                  <a:lnTo>
                    <a:pt x="157" y="1957"/>
                  </a:lnTo>
                  <a:lnTo>
                    <a:pt x="190" y="1996"/>
                  </a:lnTo>
                  <a:lnTo>
                    <a:pt x="247" y="1993"/>
                  </a:lnTo>
                  <a:lnTo>
                    <a:pt x="214" y="1927"/>
                  </a:lnTo>
                  <a:lnTo>
                    <a:pt x="199" y="1834"/>
                  </a:lnTo>
                  <a:lnTo>
                    <a:pt x="250" y="1819"/>
                  </a:lnTo>
                  <a:lnTo>
                    <a:pt x="253" y="1705"/>
                  </a:lnTo>
                  <a:lnTo>
                    <a:pt x="277" y="1630"/>
                  </a:lnTo>
                  <a:lnTo>
                    <a:pt x="286" y="1591"/>
                  </a:lnTo>
                  <a:lnTo>
                    <a:pt x="379" y="1525"/>
                  </a:lnTo>
                  <a:lnTo>
                    <a:pt x="325" y="1627"/>
                  </a:lnTo>
                  <a:lnTo>
                    <a:pt x="385" y="1621"/>
                  </a:lnTo>
                  <a:lnTo>
                    <a:pt x="358" y="1666"/>
                  </a:lnTo>
                  <a:cubicBezTo>
                    <a:pt x="359" y="1678"/>
                    <a:pt x="395" y="1678"/>
                    <a:pt x="394" y="1696"/>
                  </a:cubicBezTo>
                  <a:cubicBezTo>
                    <a:pt x="393" y="1714"/>
                    <a:pt x="359" y="1754"/>
                    <a:pt x="352" y="1777"/>
                  </a:cubicBezTo>
                  <a:cubicBezTo>
                    <a:pt x="345" y="1800"/>
                    <a:pt x="330" y="1841"/>
                    <a:pt x="352" y="1834"/>
                  </a:cubicBezTo>
                  <a:cubicBezTo>
                    <a:pt x="374" y="1827"/>
                    <a:pt x="464" y="1769"/>
                    <a:pt x="484" y="1732"/>
                  </a:cubicBezTo>
                  <a:lnTo>
                    <a:pt x="475" y="1609"/>
                  </a:lnTo>
                  <a:lnTo>
                    <a:pt x="517" y="1558"/>
                  </a:lnTo>
                  <a:lnTo>
                    <a:pt x="526" y="1504"/>
                  </a:lnTo>
                  <a:lnTo>
                    <a:pt x="568" y="1570"/>
                  </a:lnTo>
                  <a:lnTo>
                    <a:pt x="754" y="1507"/>
                  </a:lnTo>
                  <a:lnTo>
                    <a:pt x="748" y="1438"/>
                  </a:lnTo>
                  <a:lnTo>
                    <a:pt x="823" y="1462"/>
                  </a:lnTo>
                  <a:lnTo>
                    <a:pt x="844" y="1513"/>
                  </a:lnTo>
                  <a:lnTo>
                    <a:pt x="799" y="1549"/>
                  </a:lnTo>
                  <a:cubicBezTo>
                    <a:pt x="793" y="1567"/>
                    <a:pt x="793" y="1585"/>
                    <a:pt x="808" y="1624"/>
                  </a:cubicBezTo>
                  <a:cubicBezTo>
                    <a:pt x="823" y="1663"/>
                    <a:pt x="859" y="1649"/>
                    <a:pt x="868" y="1633"/>
                  </a:cubicBezTo>
                  <a:lnTo>
                    <a:pt x="865" y="1528"/>
                  </a:lnTo>
                  <a:lnTo>
                    <a:pt x="922" y="1462"/>
                  </a:lnTo>
                  <a:lnTo>
                    <a:pt x="826" y="1417"/>
                  </a:lnTo>
                  <a:lnTo>
                    <a:pt x="763" y="1357"/>
                  </a:lnTo>
                  <a:lnTo>
                    <a:pt x="742" y="1300"/>
                  </a:lnTo>
                  <a:lnTo>
                    <a:pt x="652" y="1288"/>
                  </a:lnTo>
                  <a:lnTo>
                    <a:pt x="664" y="1255"/>
                  </a:lnTo>
                  <a:lnTo>
                    <a:pt x="670" y="1225"/>
                  </a:lnTo>
                  <a:lnTo>
                    <a:pt x="733" y="1222"/>
                  </a:lnTo>
                  <a:lnTo>
                    <a:pt x="769" y="1180"/>
                  </a:lnTo>
                  <a:lnTo>
                    <a:pt x="835" y="1090"/>
                  </a:lnTo>
                  <a:lnTo>
                    <a:pt x="958" y="1105"/>
                  </a:lnTo>
                  <a:lnTo>
                    <a:pt x="991" y="1153"/>
                  </a:lnTo>
                  <a:lnTo>
                    <a:pt x="1042" y="1155"/>
                  </a:lnTo>
                  <a:lnTo>
                    <a:pt x="1105" y="1090"/>
                  </a:lnTo>
                  <a:lnTo>
                    <a:pt x="1147" y="1156"/>
                  </a:lnTo>
                  <a:lnTo>
                    <a:pt x="1216" y="1132"/>
                  </a:lnTo>
                  <a:lnTo>
                    <a:pt x="1261" y="1153"/>
                  </a:lnTo>
                  <a:lnTo>
                    <a:pt x="1147" y="1360"/>
                  </a:lnTo>
                  <a:lnTo>
                    <a:pt x="1147" y="1492"/>
                  </a:lnTo>
                  <a:lnTo>
                    <a:pt x="1189" y="1492"/>
                  </a:lnTo>
                  <a:lnTo>
                    <a:pt x="1261" y="1411"/>
                  </a:lnTo>
                  <a:lnTo>
                    <a:pt x="1258" y="1327"/>
                  </a:lnTo>
                  <a:lnTo>
                    <a:pt x="1279" y="1294"/>
                  </a:lnTo>
                  <a:lnTo>
                    <a:pt x="1294" y="1243"/>
                  </a:lnTo>
                  <a:lnTo>
                    <a:pt x="1384" y="1219"/>
                  </a:lnTo>
                  <a:lnTo>
                    <a:pt x="1372" y="1162"/>
                  </a:lnTo>
                  <a:lnTo>
                    <a:pt x="1420" y="1135"/>
                  </a:lnTo>
                  <a:lnTo>
                    <a:pt x="1459" y="1117"/>
                  </a:lnTo>
                  <a:lnTo>
                    <a:pt x="1552" y="1120"/>
                  </a:lnTo>
                  <a:lnTo>
                    <a:pt x="1591" y="1063"/>
                  </a:lnTo>
                  <a:lnTo>
                    <a:pt x="1618" y="1042"/>
                  </a:lnTo>
                  <a:lnTo>
                    <a:pt x="1630" y="1024"/>
                  </a:lnTo>
                  <a:lnTo>
                    <a:pt x="1555" y="1036"/>
                  </a:lnTo>
                  <a:lnTo>
                    <a:pt x="1555" y="985"/>
                  </a:lnTo>
                  <a:lnTo>
                    <a:pt x="1483" y="958"/>
                  </a:lnTo>
                  <a:lnTo>
                    <a:pt x="1459" y="985"/>
                  </a:lnTo>
                  <a:lnTo>
                    <a:pt x="1330" y="889"/>
                  </a:lnTo>
                  <a:lnTo>
                    <a:pt x="1276" y="931"/>
                  </a:lnTo>
                  <a:lnTo>
                    <a:pt x="1177" y="913"/>
                  </a:lnTo>
                  <a:lnTo>
                    <a:pt x="1186" y="841"/>
                  </a:lnTo>
                  <a:lnTo>
                    <a:pt x="1033" y="748"/>
                  </a:lnTo>
                  <a:lnTo>
                    <a:pt x="970" y="763"/>
                  </a:lnTo>
                  <a:lnTo>
                    <a:pt x="970" y="724"/>
                  </a:lnTo>
                  <a:lnTo>
                    <a:pt x="1003" y="685"/>
                  </a:lnTo>
                  <a:lnTo>
                    <a:pt x="1039" y="676"/>
                  </a:lnTo>
                  <a:lnTo>
                    <a:pt x="1006" y="619"/>
                  </a:lnTo>
                  <a:lnTo>
                    <a:pt x="979" y="631"/>
                  </a:lnTo>
                  <a:lnTo>
                    <a:pt x="979" y="574"/>
                  </a:lnTo>
                  <a:lnTo>
                    <a:pt x="913" y="592"/>
                  </a:lnTo>
                  <a:lnTo>
                    <a:pt x="904" y="514"/>
                  </a:lnTo>
                  <a:lnTo>
                    <a:pt x="861" y="520"/>
                  </a:lnTo>
                  <a:lnTo>
                    <a:pt x="816" y="430"/>
                  </a:lnTo>
                  <a:lnTo>
                    <a:pt x="868" y="445"/>
                  </a:lnTo>
                  <a:lnTo>
                    <a:pt x="910" y="484"/>
                  </a:lnTo>
                  <a:lnTo>
                    <a:pt x="994" y="481"/>
                  </a:lnTo>
                  <a:lnTo>
                    <a:pt x="967" y="433"/>
                  </a:lnTo>
                  <a:lnTo>
                    <a:pt x="913" y="436"/>
                  </a:lnTo>
                  <a:lnTo>
                    <a:pt x="877" y="400"/>
                  </a:lnTo>
                  <a:lnTo>
                    <a:pt x="919" y="391"/>
                  </a:lnTo>
                  <a:lnTo>
                    <a:pt x="970" y="397"/>
                  </a:lnTo>
                  <a:lnTo>
                    <a:pt x="1033" y="334"/>
                  </a:lnTo>
                  <a:lnTo>
                    <a:pt x="1000" y="289"/>
                  </a:lnTo>
                  <a:lnTo>
                    <a:pt x="1048" y="277"/>
                  </a:lnTo>
                  <a:lnTo>
                    <a:pt x="1144" y="283"/>
                  </a:lnTo>
                  <a:lnTo>
                    <a:pt x="1129" y="247"/>
                  </a:lnTo>
                  <a:lnTo>
                    <a:pt x="1171" y="205"/>
                  </a:lnTo>
                  <a:lnTo>
                    <a:pt x="1174" y="136"/>
                  </a:lnTo>
                  <a:lnTo>
                    <a:pt x="1222" y="46"/>
                  </a:lnTo>
                  <a:lnTo>
                    <a:pt x="1180" y="13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23"/>
            <p:cNvSpPr>
              <a:spLocks/>
            </p:cNvSpPr>
            <p:nvPr userDrawn="1"/>
          </p:nvSpPr>
          <p:spPr bwMode="ltGray">
            <a:xfrm>
              <a:off x="3747" y="3265"/>
              <a:ext cx="400" cy="295"/>
            </a:xfrm>
            <a:custGeom>
              <a:avLst/>
              <a:gdLst>
                <a:gd name="T0" fmla="*/ 0 w 446"/>
                <a:gd name="T1" fmla="*/ 145 h 329"/>
                <a:gd name="T2" fmla="*/ 0 w 446"/>
                <a:gd name="T3" fmla="*/ 231 h 329"/>
                <a:gd name="T4" fmla="*/ 98 w 446"/>
                <a:gd name="T5" fmla="*/ 265 h 329"/>
                <a:gd name="T6" fmla="*/ 164 w 446"/>
                <a:gd name="T7" fmla="*/ 277 h 329"/>
                <a:gd name="T8" fmla="*/ 215 w 446"/>
                <a:gd name="T9" fmla="*/ 285 h 329"/>
                <a:gd name="T10" fmla="*/ 285 w 446"/>
                <a:gd name="T11" fmla="*/ 293 h 329"/>
                <a:gd name="T12" fmla="*/ 371 w 446"/>
                <a:gd name="T13" fmla="*/ 291 h 329"/>
                <a:gd name="T14" fmla="*/ 383 w 446"/>
                <a:gd name="T15" fmla="*/ 265 h 329"/>
                <a:gd name="T16" fmla="*/ 343 w 446"/>
                <a:gd name="T17" fmla="*/ 224 h 329"/>
                <a:gd name="T18" fmla="*/ 343 w 446"/>
                <a:gd name="T19" fmla="*/ 183 h 329"/>
                <a:gd name="T20" fmla="*/ 277 w 446"/>
                <a:gd name="T21" fmla="*/ 143 h 329"/>
                <a:gd name="T22" fmla="*/ 283 w 446"/>
                <a:gd name="T23" fmla="*/ 81 h 329"/>
                <a:gd name="T24" fmla="*/ 229 w 446"/>
                <a:gd name="T25" fmla="*/ 51 h 329"/>
                <a:gd name="T26" fmla="*/ 221 w 446"/>
                <a:gd name="T27" fmla="*/ 102 h 329"/>
                <a:gd name="T28" fmla="*/ 183 w 446"/>
                <a:gd name="T29" fmla="*/ 75 h 329"/>
                <a:gd name="T30" fmla="*/ 151 w 446"/>
                <a:gd name="T31" fmla="*/ 89 h 329"/>
                <a:gd name="T32" fmla="*/ 161 w 446"/>
                <a:gd name="T33" fmla="*/ 43 h 329"/>
                <a:gd name="T34" fmla="*/ 100 w 446"/>
                <a:gd name="T35" fmla="*/ 32 h 329"/>
                <a:gd name="T36" fmla="*/ 98 w 446"/>
                <a:gd name="T37" fmla="*/ 102 h 329"/>
                <a:gd name="T38" fmla="*/ 129 w 446"/>
                <a:gd name="T39" fmla="*/ 167 h 329"/>
                <a:gd name="T40" fmla="*/ 67 w 446"/>
                <a:gd name="T41" fmla="*/ 175 h 329"/>
                <a:gd name="T42" fmla="*/ 32 w 446"/>
                <a:gd name="T43" fmla="*/ 145 h 329"/>
                <a:gd name="T44" fmla="*/ 0 w 446"/>
                <a:gd name="T45" fmla="*/ 145 h 32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46"/>
                <a:gd name="T70" fmla="*/ 0 h 329"/>
                <a:gd name="T71" fmla="*/ 446 w 446"/>
                <a:gd name="T72" fmla="*/ 329 h 32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46" h="329">
                  <a:moveTo>
                    <a:pt x="0" y="162"/>
                  </a:moveTo>
                  <a:lnTo>
                    <a:pt x="0" y="258"/>
                  </a:lnTo>
                  <a:lnTo>
                    <a:pt x="109" y="295"/>
                  </a:lnTo>
                  <a:lnTo>
                    <a:pt x="183" y="309"/>
                  </a:lnTo>
                  <a:lnTo>
                    <a:pt x="240" y="318"/>
                  </a:lnTo>
                  <a:lnTo>
                    <a:pt x="318" y="327"/>
                  </a:lnTo>
                  <a:lnTo>
                    <a:pt x="414" y="324"/>
                  </a:lnTo>
                  <a:cubicBezTo>
                    <a:pt x="432" y="319"/>
                    <a:pt x="446" y="329"/>
                    <a:pt x="427" y="295"/>
                  </a:cubicBezTo>
                  <a:cubicBezTo>
                    <a:pt x="408" y="261"/>
                    <a:pt x="389" y="265"/>
                    <a:pt x="382" y="250"/>
                  </a:cubicBezTo>
                  <a:lnTo>
                    <a:pt x="382" y="204"/>
                  </a:lnTo>
                  <a:lnTo>
                    <a:pt x="309" y="159"/>
                  </a:lnTo>
                  <a:cubicBezTo>
                    <a:pt x="298" y="140"/>
                    <a:pt x="333" y="144"/>
                    <a:pt x="315" y="90"/>
                  </a:cubicBezTo>
                  <a:cubicBezTo>
                    <a:pt x="297" y="36"/>
                    <a:pt x="266" y="53"/>
                    <a:pt x="255" y="57"/>
                  </a:cubicBezTo>
                  <a:lnTo>
                    <a:pt x="246" y="114"/>
                  </a:lnTo>
                  <a:lnTo>
                    <a:pt x="204" y="84"/>
                  </a:lnTo>
                  <a:lnTo>
                    <a:pt x="168" y="99"/>
                  </a:lnTo>
                  <a:lnTo>
                    <a:pt x="180" y="48"/>
                  </a:lnTo>
                  <a:cubicBezTo>
                    <a:pt x="171" y="38"/>
                    <a:pt x="135" y="0"/>
                    <a:pt x="111" y="36"/>
                  </a:cubicBezTo>
                  <a:cubicBezTo>
                    <a:pt x="87" y="72"/>
                    <a:pt x="104" y="89"/>
                    <a:pt x="109" y="114"/>
                  </a:cubicBezTo>
                  <a:lnTo>
                    <a:pt x="144" y="186"/>
                  </a:lnTo>
                  <a:lnTo>
                    <a:pt x="75" y="195"/>
                  </a:lnTo>
                  <a:lnTo>
                    <a:pt x="3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24"/>
            <p:cNvSpPr>
              <a:spLocks/>
            </p:cNvSpPr>
            <p:nvPr userDrawn="1"/>
          </p:nvSpPr>
          <p:spPr bwMode="ltGray">
            <a:xfrm>
              <a:off x="3653" y="3182"/>
              <a:ext cx="395" cy="131"/>
            </a:xfrm>
            <a:custGeom>
              <a:avLst/>
              <a:gdLst>
                <a:gd name="T0" fmla="*/ 5 w 441"/>
                <a:gd name="T1" fmla="*/ 70 h 146"/>
                <a:gd name="T2" fmla="*/ 54 w 441"/>
                <a:gd name="T3" fmla="*/ 127 h 146"/>
                <a:gd name="T4" fmla="*/ 151 w 441"/>
                <a:gd name="T5" fmla="*/ 99 h 146"/>
                <a:gd name="T6" fmla="*/ 193 w 441"/>
                <a:gd name="T7" fmla="*/ 59 h 146"/>
                <a:gd name="T8" fmla="*/ 233 w 441"/>
                <a:gd name="T9" fmla="*/ 99 h 146"/>
                <a:gd name="T10" fmla="*/ 271 w 441"/>
                <a:gd name="T11" fmla="*/ 89 h 146"/>
                <a:gd name="T12" fmla="*/ 314 w 441"/>
                <a:gd name="T13" fmla="*/ 99 h 146"/>
                <a:gd name="T14" fmla="*/ 314 w 441"/>
                <a:gd name="T15" fmla="*/ 57 h 146"/>
                <a:gd name="T16" fmla="*/ 344 w 441"/>
                <a:gd name="T17" fmla="*/ 27 h 146"/>
                <a:gd name="T18" fmla="*/ 360 w 441"/>
                <a:gd name="T19" fmla="*/ 54 h 146"/>
                <a:gd name="T20" fmla="*/ 384 w 441"/>
                <a:gd name="T21" fmla="*/ 16 h 146"/>
                <a:gd name="T22" fmla="*/ 339 w 441"/>
                <a:gd name="T23" fmla="*/ 0 h 146"/>
                <a:gd name="T24" fmla="*/ 273 w 441"/>
                <a:gd name="T25" fmla="*/ 57 h 146"/>
                <a:gd name="T26" fmla="*/ 212 w 441"/>
                <a:gd name="T27" fmla="*/ 11 h 146"/>
                <a:gd name="T28" fmla="*/ 172 w 441"/>
                <a:gd name="T29" fmla="*/ 48 h 146"/>
                <a:gd name="T30" fmla="*/ 129 w 441"/>
                <a:gd name="T31" fmla="*/ 67 h 146"/>
                <a:gd name="T32" fmla="*/ 116 w 441"/>
                <a:gd name="T33" fmla="*/ 75 h 146"/>
                <a:gd name="T34" fmla="*/ 97 w 441"/>
                <a:gd name="T35" fmla="*/ 70 h 146"/>
                <a:gd name="T36" fmla="*/ 54 w 441"/>
                <a:gd name="T37" fmla="*/ 48 h 146"/>
                <a:gd name="T38" fmla="*/ 5 w 441"/>
                <a:gd name="T39" fmla="*/ 70 h 14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41"/>
                <a:gd name="T61" fmla="*/ 0 h 146"/>
                <a:gd name="T62" fmla="*/ 441 w 441"/>
                <a:gd name="T63" fmla="*/ 146 h 14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41" h="146">
                  <a:moveTo>
                    <a:pt x="6" y="78"/>
                  </a:moveTo>
                  <a:cubicBezTo>
                    <a:pt x="0" y="90"/>
                    <a:pt x="33" y="136"/>
                    <a:pt x="60" y="141"/>
                  </a:cubicBezTo>
                  <a:cubicBezTo>
                    <a:pt x="87" y="146"/>
                    <a:pt x="143" y="123"/>
                    <a:pt x="169" y="110"/>
                  </a:cubicBezTo>
                  <a:lnTo>
                    <a:pt x="216" y="66"/>
                  </a:lnTo>
                  <a:lnTo>
                    <a:pt x="260" y="110"/>
                  </a:lnTo>
                  <a:lnTo>
                    <a:pt x="303" y="99"/>
                  </a:lnTo>
                  <a:lnTo>
                    <a:pt x="351" y="110"/>
                  </a:lnTo>
                  <a:lnTo>
                    <a:pt x="351" y="64"/>
                  </a:lnTo>
                  <a:lnTo>
                    <a:pt x="384" y="30"/>
                  </a:lnTo>
                  <a:cubicBezTo>
                    <a:pt x="392" y="29"/>
                    <a:pt x="363" y="66"/>
                    <a:pt x="402" y="60"/>
                  </a:cubicBezTo>
                  <a:cubicBezTo>
                    <a:pt x="441" y="54"/>
                    <a:pt x="433" y="28"/>
                    <a:pt x="429" y="18"/>
                  </a:cubicBezTo>
                  <a:lnTo>
                    <a:pt x="378" y="0"/>
                  </a:lnTo>
                  <a:lnTo>
                    <a:pt x="305" y="64"/>
                  </a:lnTo>
                  <a:lnTo>
                    <a:pt x="237" y="12"/>
                  </a:lnTo>
                  <a:lnTo>
                    <a:pt x="192" y="54"/>
                  </a:lnTo>
                  <a:lnTo>
                    <a:pt x="144" y="75"/>
                  </a:lnTo>
                  <a:lnTo>
                    <a:pt x="129" y="84"/>
                  </a:lnTo>
                  <a:lnTo>
                    <a:pt x="108" y="78"/>
                  </a:lnTo>
                  <a:cubicBezTo>
                    <a:pt x="97" y="73"/>
                    <a:pt x="99" y="60"/>
                    <a:pt x="60" y="54"/>
                  </a:cubicBezTo>
                  <a:cubicBezTo>
                    <a:pt x="21" y="48"/>
                    <a:pt x="17" y="73"/>
                    <a:pt x="6" y="78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25"/>
            <p:cNvSpPr>
              <a:spLocks/>
            </p:cNvSpPr>
            <p:nvPr userDrawn="1"/>
          </p:nvSpPr>
          <p:spPr bwMode="ltGray">
            <a:xfrm>
              <a:off x="2944" y="2778"/>
              <a:ext cx="134" cy="178"/>
            </a:xfrm>
            <a:custGeom>
              <a:avLst/>
              <a:gdLst>
                <a:gd name="T0" fmla="*/ 0 w 150"/>
                <a:gd name="T1" fmla="*/ 0 h 198"/>
                <a:gd name="T2" fmla="*/ 13 w 150"/>
                <a:gd name="T3" fmla="*/ 57 h 198"/>
                <a:gd name="T4" fmla="*/ 40 w 150"/>
                <a:gd name="T5" fmla="*/ 108 h 198"/>
                <a:gd name="T6" fmla="*/ 80 w 150"/>
                <a:gd name="T7" fmla="*/ 167 h 198"/>
                <a:gd name="T8" fmla="*/ 110 w 150"/>
                <a:gd name="T9" fmla="*/ 178 h 198"/>
                <a:gd name="T10" fmla="*/ 134 w 150"/>
                <a:gd name="T11" fmla="*/ 146 h 198"/>
                <a:gd name="T12" fmla="*/ 102 w 150"/>
                <a:gd name="T13" fmla="*/ 146 h 198"/>
                <a:gd name="T14" fmla="*/ 99 w 150"/>
                <a:gd name="T15" fmla="*/ 92 h 198"/>
                <a:gd name="T16" fmla="*/ 70 w 150"/>
                <a:gd name="T17" fmla="*/ 76 h 198"/>
                <a:gd name="T18" fmla="*/ 88 w 150"/>
                <a:gd name="T19" fmla="*/ 19 h 198"/>
                <a:gd name="T20" fmla="*/ 43 w 150"/>
                <a:gd name="T21" fmla="*/ 32 h 198"/>
                <a:gd name="T22" fmla="*/ 0 w 150"/>
                <a:gd name="T23" fmla="*/ 0 h 1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0"/>
                <a:gd name="T37" fmla="*/ 0 h 198"/>
                <a:gd name="T38" fmla="*/ 150 w 150"/>
                <a:gd name="T39" fmla="*/ 198 h 1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0" h="198">
                  <a:moveTo>
                    <a:pt x="0" y="0"/>
                  </a:moveTo>
                  <a:lnTo>
                    <a:pt x="15" y="63"/>
                  </a:lnTo>
                  <a:lnTo>
                    <a:pt x="45" y="120"/>
                  </a:lnTo>
                  <a:lnTo>
                    <a:pt x="90" y="186"/>
                  </a:lnTo>
                  <a:lnTo>
                    <a:pt x="123" y="198"/>
                  </a:lnTo>
                  <a:lnTo>
                    <a:pt x="150" y="162"/>
                  </a:lnTo>
                  <a:lnTo>
                    <a:pt x="114" y="162"/>
                  </a:lnTo>
                  <a:lnTo>
                    <a:pt x="111" y="102"/>
                  </a:lnTo>
                  <a:lnTo>
                    <a:pt x="78" y="84"/>
                  </a:lnTo>
                  <a:lnTo>
                    <a:pt x="99" y="21"/>
                  </a:lnTo>
                  <a:lnTo>
                    <a:pt x="48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26"/>
            <p:cNvSpPr>
              <a:spLocks/>
            </p:cNvSpPr>
            <p:nvPr userDrawn="1"/>
          </p:nvSpPr>
          <p:spPr bwMode="ltGray">
            <a:xfrm>
              <a:off x="3074" y="2697"/>
              <a:ext cx="80" cy="263"/>
            </a:xfrm>
            <a:custGeom>
              <a:avLst/>
              <a:gdLst>
                <a:gd name="T0" fmla="*/ 50 w 90"/>
                <a:gd name="T1" fmla="*/ 0 h 293"/>
                <a:gd name="T2" fmla="*/ 26 w 90"/>
                <a:gd name="T3" fmla="*/ 70 h 293"/>
                <a:gd name="T4" fmla="*/ 2 w 90"/>
                <a:gd name="T5" fmla="*/ 100 h 293"/>
                <a:gd name="T6" fmla="*/ 0 w 90"/>
                <a:gd name="T7" fmla="*/ 141 h 293"/>
                <a:gd name="T8" fmla="*/ 31 w 90"/>
                <a:gd name="T9" fmla="*/ 145 h 293"/>
                <a:gd name="T10" fmla="*/ 40 w 90"/>
                <a:gd name="T11" fmla="*/ 181 h 293"/>
                <a:gd name="T12" fmla="*/ 15 w 90"/>
                <a:gd name="T13" fmla="*/ 207 h 293"/>
                <a:gd name="T14" fmla="*/ 58 w 90"/>
                <a:gd name="T15" fmla="*/ 261 h 293"/>
                <a:gd name="T16" fmla="*/ 80 w 90"/>
                <a:gd name="T17" fmla="*/ 263 h 293"/>
                <a:gd name="T18" fmla="*/ 55 w 90"/>
                <a:gd name="T19" fmla="*/ 234 h 293"/>
                <a:gd name="T20" fmla="*/ 63 w 90"/>
                <a:gd name="T21" fmla="*/ 159 h 293"/>
                <a:gd name="T22" fmla="*/ 40 w 90"/>
                <a:gd name="T23" fmla="*/ 141 h 293"/>
                <a:gd name="T24" fmla="*/ 26 w 90"/>
                <a:gd name="T25" fmla="*/ 116 h 293"/>
                <a:gd name="T26" fmla="*/ 50 w 90"/>
                <a:gd name="T27" fmla="*/ 83 h 293"/>
                <a:gd name="T28" fmla="*/ 80 w 90"/>
                <a:gd name="T29" fmla="*/ 59 h 293"/>
                <a:gd name="T30" fmla="*/ 50 w 90"/>
                <a:gd name="T31" fmla="*/ 0 h 2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90"/>
                <a:gd name="T49" fmla="*/ 0 h 293"/>
                <a:gd name="T50" fmla="*/ 90 w 90"/>
                <a:gd name="T51" fmla="*/ 293 h 29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90" h="293">
                  <a:moveTo>
                    <a:pt x="56" y="0"/>
                  </a:moveTo>
                  <a:lnTo>
                    <a:pt x="29" y="78"/>
                  </a:lnTo>
                  <a:lnTo>
                    <a:pt x="2" y="111"/>
                  </a:lnTo>
                  <a:lnTo>
                    <a:pt x="0" y="157"/>
                  </a:lnTo>
                  <a:lnTo>
                    <a:pt x="35" y="162"/>
                  </a:lnTo>
                  <a:lnTo>
                    <a:pt x="45" y="202"/>
                  </a:lnTo>
                  <a:lnTo>
                    <a:pt x="17" y="231"/>
                  </a:lnTo>
                  <a:lnTo>
                    <a:pt x="65" y="291"/>
                  </a:lnTo>
                  <a:lnTo>
                    <a:pt x="90" y="293"/>
                  </a:lnTo>
                  <a:lnTo>
                    <a:pt x="62" y="261"/>
                  </a:lnTo>
                  <a:lnTo>
                    <a:pt x="71" y="177"/>
                  </a:lnTo>
                  <a:lnTo>
                    <a:pt x="45" y="157"/>
                  </a:lnTo>
                  <a:lnTo>
                    <a:pt x="29" y="129"/>
                  </a:lnTo>
                  <a:lnTo>
                    <a:pt x="56" y="93"/>
                  </a:lnTo>
                  <a:lnTo>
                    <a:pt x="90" y="6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27"/>
            <p:cNvSpPr>
              <a:spLocks/>
            </p:cNvSpPr>
            <p:nvPr userDrawn="1"/>
          </p:nvSpPr>
          <p:spPr bwMode="ltGray">
            <a:xfrm>
              <a:off x="3194" y="2490"/>
              <a:ext cx="258" cy="224"/>
            </a:xfrm>
            <a:custGeom>
              <a:avLst/>
              <a:gdLst>
                <a:gd name="T0" fmla="*/ 0 w 288"/>
                <a:gd name="T1" fmla="*/ 224 h 249"/>
                <a:gd name="T2" fmla="*/ 11 w 288"/>
                <a:gd name="T3" fmla="*/ 192 h 249"/>
                <a:gd name="T4" fmla="*/ 59 w 288"/>
                <a:gd name="T5" fmla="*/ 194 h 249"/>
                <a:gd name="T6" fmla="*/ 62 w 288"/>
                <a:gd name="T7" fmla="*/ 162 h 249"/>
                <a:gd name="T8" fmla="*/ 140 w 288"/>
                <a:gd name="T9" fmla="*/ 132 h 249"/>
                <a:gd name="T10" fmla="*/ 164 w 288"/>
                <a:gd name="T11" fmla="*/ 145 h 249"/>
                <a:gd name="T12" fmla="*/ 153 w 288"/>
                <a:gd name="T13" fmla="*/ 13 h 249"/>
                <a:gd name="T14" fmla="*/ 204 w 288"/>
                <a:gd name="T15" fmla="*/ 0 h 249"/>
                <a:gd name="T16" fmla="*/ 258 w 288"/>
                <a:gd name="T17" fmla="*/ 40 h 249"/>
                <a:gd name="T18" fmla="*/ 220 w 288"/>
                <a:gd name="T19" fmla="*/ 35 h 249"/>
                <a:gd name="T20" fmla="*/ 196 w 288"/>
                <a:gd name="T21" fmla="*/ 57 h 249"/>
                <a:gd name="T22" fmla="*/ 218 w 288"/>
                <a:gd name="T23" fmla="*/ 135 h 249"/>
                <a:gd name="T24" fmla="*/ 164 w 288"/>
                <a:gd name="T25" fmla="*/ 185 h 249"/>
                <a:gd name="T26" fmla="*/ 0 w 288"/>
                <a:gd name="T27" fmla="*/ 224 h 24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88"/>
                <a:gd name="T43" fmla="*/ 0 h 249"/>
                <a:gd name="T44" fmla="*/ 288 w 288"/>
                <a:gd name="T45" fmla="*/ 249 h 24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88" h="249">
                  <a:moveTo>
                    <a:pt x="0" y="249"/>
                  </a:moveTo>
                  <a:lnTo>
                    <a:pt x="12" y="213"/>
                  </a:lnTo>
                  <a:lnTo>
                    <a:pt x="66" y="216"/>
                  </a:lnTo>
                  <a:lnTo>
                    <a:pt x="69" y="180"/>
                  </a:lnTo>
                  <a:lnTo>
                    <a:pt x="156" y="147"/>
                  </a:lnTo>
                  <a:lnTo>
                    <a:pt x="183" y="161"/>
                  </a:lnTo>
                  <a:lnTo>
                    <a:pt x="171" y="15"/>
                  </a:lnTo>
                  <a:lnTo>
                    <a:pt x="228" y="0"/>
                  </a:lnTo>
                  <a:lnTo>
                    <a:pt x="288" y="45"/>
                  </a:lnTo>
                  <a:lnTo>
                    <a:pt x="246" y="39"/>
                  </a:lnTo>
                  <a:lnTo>
                    <a:pt x="219" y="63"/>
                  </a:lnTo>
                  <a:lnTo>
                    <a:pt x="243" y="150"/>
                  </a:lnTo>
                  <a:lnTo>
                    <a:pt x="183" y="206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AutoShape 28"/>
            <p:cNvSpPr>
              <a:spLocks noChangeArrowheads="1"/>
            </p:cNvSpPr>
            <p:nvPr userDrawn="1"/>
          </p:nvSpPr>
          <p:spPr bwMode="ltGray">
            <a:xfrm rot="10800000">
              <a:off x="3561" y="1130"/>
              <a:ext cx="812" cy="610"/>
            </a:xfrm>
            <a:custGeom>
              <a:avLst/>
              <a:gdLst>
                <a:gd name="T0" fmla="*/ 15 w 21600"/>
                <a:gd name="T1" fmla="*/ 0 h 21600"/>
                <a:gd name="T2" fmla="*/ 4 w 21600"/>
                <a:gd name="T3" fmla="*/ 3 h 21600"/>
                <a:gd name="T4" fmla="*/ 0 w 21600"/>
                <a:gd name="T5" fmla="*/ 9 h 21600"/>
                <a:gd name="T6" fmla="*/ 4 w 21600"/>
                <a:gd name="T7" fmla="*/ 15 h 21600"/>
                <a:gd name="T8" fmla="*/ 15 w 21600"/>
                <a:gd name="T9" fmla="*/ 17 h 21600"/>
                <a:gd name="T10" fmla="*/ 26 w 21600"/>
                <a:gd name="T11" fmla="*/ 15 h 21600"/>
                <a:gd name="T12" fmla="*/ 31 w 21600"/>
                <a:gd name="T13" fmla="*/ 9 h 21600"/>
                <a:gd name="T14" fmla="*/ 26 w 21600"/>
                <a:gd name="T15" fmla="*/ 3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51 h 21600"/>
                <a:gd name="T26" fmla="*/ 18434 w 21600"/>
                <a:gd name="T27" fmla="*/ 18449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492" y="10800"/>
                  </a:moveTo>
                  <a:cubicBezTo>
                    <a:pt x="1492" y="15941"/>
                    <a:pt x="5659" y="20108"/>
                    <a:pt x="10800" y="20108"/>
                  </a:cubicBezTo>
                  <a:cubicBezTo>
                    <a:pt x="15941" y="20108"/>
                    <a:pt x="20108" y="15941"/>
                    <a:pt x="20108" y="10800"/>
                  </a:cubicBezTo>
                  <a:cubicBezTo>
                    <a:pt x="20108" y="5659"/>
                    <a:pt x="15941" y="1492"/>
                    <a:pt x="10800" y="1492"/>
                  </a:cubicBezTo>
                  <a:cubicBezTo>
                    <a:pt x="5659" y="1492"/>
                    <a:pt x="1492" y="5659"/>
                    <a:pt x="1492" y="10800"/>
                  </a:cubicBezTo>
                  <a:close/>
                </a:path>
              </a:pathLst>
            </a:custGeom>
            <a:solidFill>
              <a:srgbClr val="105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</p:grpSp>
      <p:sp>
        <p:nvSpPr>
          <p:cNvPr id="455742" name="Rectangle 6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458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42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57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FFCC66"/>
          </a:solidFill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</a:defRPr>
      </a:lvl9pPr>
    </p:titleStyle>
    <p:bodyStyle>
      <a:lvl1pPr marL="341313" indent="-341313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804863" indent="-287338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38238" indent="-219075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</a:defRPr>
      </a:lvl3pPr>
      <a:lvl4pPr marL="1539875" indent="-28733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859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3431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003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575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14750" indent="-231775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se.com/" TargetMode="External"/><Relationship Id="rId3" Type="http://schemas.openxmlformats.org/officeDocument/2006/relationships/hyperlink" Target="http://www.cmegroup.com/" TargetMode="External"/><Relationship Id="rId7" Type="http://schemas.openxmlformats.org/officeDocument/2006/relationships/hyperlink" Target="http://www.eurexus.com/" TargetMode="External"/><Relationship Id="rId2" Type="http://schemas.openxmlformats.org/officeDocument/2006/relationships/hyperlink" Target="http://www.cboe.com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schaeffersresearch.com/" TargetMode="External"/><Relationship Id="rId5" Type="http://schemas.openxmlformats.org/officeDocument/2006/relationships/hyperlink" Target="http://www.euronext.com/" TargetMode="External"/><Relationship Id="rId4" Type="http://schemas.openxmlformats.org/officeDocument/2006/relationships/hyperlink" Target="http://www.onechicago.com/" TargetMode="External"/><Relationship Id="rId9" Type="http://schemas.openxmlformats.org/officeDocument/2006/relationships/hyperlink" Target="http://www.site-by-site.com/usa/optfut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0" y="0"/>
            <a:ext cx="9144000" cy="382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endParaRPr lang="en-US" sz="2400"/>
          </a:p>
        </p:txBody>
      </p:sp>
      <p:sp>
        <p:nvSpPr>
          <p:cNvPr id="479236" name="Text Box 4"/>
          <p:cNvSpPr txBox="1">
            <a:spLocks noChangeArrowheads="1"/>
          </p:cNvSpPr>
          <p:nvPr/>
        </p:nvSpPr>
        <p:spPr bwMode="auto">
          <a:xfrm>
            <a:off x="0" y="4899025"/>
            <a:ext cx="815340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endParaRPr lang="en-US" sz="1400"/>
          </a:p>
        </p:txBody>
      </p:sp>
      <p:sp>
        <p:nvSpPr>
          <p:cNvPr id="479242" name="Text Box 10"/>
          <p:cNvSpPr txBox="1">
            <a:spLocks noChangeArrowheads="1"/>
          </p:cNvSpPr>
          <p:nvPr/>
        </p:nvSpPr>
        <p:spPr bwMode="auto">
          <a:xfrm>
            <a:off x="2346325" y="4379913"/>
            <a:ext cx="3825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479245" name="Text Box 13"/>
          <p:cNvSpPr txBox="1">
            <a:spLocks noChangeArrowheads="1"/>
          </p:cNvSpPr>
          <p:nvPr/>
        </p:nvSpPr>
        <p:spPr bwMode="auto">
          <a:xfrm>
            <a:off x="1828800" y="3505200"/>
            <a:ext cx="5654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12" name="Line 1038"/>
          <p:cNvSpPr>
            <a:spLocks noChangeShapeType="1"/>
          </p:cNvSpPr>
          <p:nvPr/>
        </p:nvSpPr>
        <p:spPr bwMode="auto">
          <a:xfrm>
            <a:off x="1600200" y="1511300"/>
            <a:ext cx="5943600" cy="0"/>
          </a:xfrm>
          <a:prstGeom prst="line">
            <a:avLst/>
          </a:prstGeom>
          <a:noFill/>
          <a:ln w="25400">
            <a:solidFill>
              <a:srgbClr val="FFCC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Rectangle 103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991600" cy="1295400"/>
          </a:xfrm>
        </p:spPr>
        <p:txBody>
          <a:bodyPr/>
          <a:lstStyle/>
          <a:p>
            <a:r>
              <a:rPr lang="en-US" b="1" dirty="0" smtClean="0"/>
              <a:t>Chapter 20: </a:t>
            </a:r>
            <a:r>
              <a:rPr lang="en-US" b="1" dirty="0"/>
              <a:t>An Introduction to Derivative </a:t>
            </a:r>
            <a:r>
              <a:rPr lang="en-US" b="1" dirty="0" smtClean="0"/>
              <a:t>Markets </a:t>
            </a:r>
            <a:r>
              <a:rPr lang="en-US" b="1" dirty="0"/>
              <a:t>and </a:t>
            </a:r>
            <a:r>
              <a:rPr lang="en-US" b="1" dirty="0" smtClean="0"/>
              <a:t>Securities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20.4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20-</a:t>
            </a:r>
            <a:fld id="{7627A306-547E-4565-AEFB-F02AFBCBE14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04162" name="Picture 2" descr="C:\LB-FIN650\LB-FIN650Edit\JPG files of exhibits\Ch 20\Reilly10e_Exhibit20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51743"/>
            <a:ext cx="8473502" cy="385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06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4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The Language and Structure of Option Markets</a:t>
            </a:r>
          </a:p>
        </p:txBody>
      </p:sp>
      <p:sp>
        <p:nvSpPr>
          <p:cNvPr id="560131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924800" cy="5181600"/>
          </a:xfrm>
        </p:spPr>
        <p:txBody>
          <a:bodyPr/>
          <a:lstStyle/>
          <a:p>
            <a:r>
              <a:rPr lang="en-US"/>
              <a:t>An option contract gives the holder the right-but not the obligation to buy or to sell  an underlying security or commodity at a predetermined future date and at a predetermined price </a:t>
            </a:r>
          </a:p>
          <a:p>
            <a:pPr lvl="1"/>
            <a:r>
              <a:rPr lang="en-US"/>
              <a:t>Option to buy is a call option</a:t>
            </a:r>
          </a:p>
          <a:p>
            <a:pPr lvl="1"/>
            <a:r>
              <a:rPr lang="en-US"/>
              <a:t>Option to sell is a put option</a:t>
            </a:r>
          </a:p>
          <a:p>
            <a:pPr lvl="1"/>
            <a:r>
              <a:rPr lang="en-US"/>
              <a:t>Buyer has the </a:t>
            </a:r>
            <a:r>
              <a:rPr lang="en-US" b="1"/>
              <a:t>long position</a:t>
            </a:r>
            <a:r>
              <a:rPr lang="en-US"/>
              <a:t> in the contract</a:t>
            </a:r>
          </a:p>
          <a:p>
            <a:pPr lvl="1"/>
            <a:r>
              <a:rPr lang="en-US"/>
              <a:t>Seller (writer) has the </a:t>
            </a:r>
            <a:r>
              <a:rPr lang="en-US" b="1"/>
              <a:t>short position</a:t>
            </a:r>
            <a:r>
              <a:rPr lang="en-US"/>
              <a:t> in the contract</a:t>
            </a:r>
          </a:p>
          <a:p>
            <a:pPr lvl="1"/>
            <a:r>
              <a:rPr lang="en-US"/>
              <a:t>Buyer and seller are </a:t>
            </a:r>
            <a:r>
              <a:rPr lang="en-US" b="1"/>
              <a:t>counterparties </a:t>
            </a:r>
            <a:r>
              <a:rPr lang="en-US"/>
              <a:t>in the transaction</a:t>
            </a:r>
          </a:p>
          <a:p>
            <a:pPr lvl="1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23C0A105-1867-4829-9FEF-060E5C82936A}" type="slidenum">
              <a:rPr lang="en-US"/>
              <a:pPr/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The Language and Structure of Option Markets</a:t>
            </a:r>
          </a:p>
        </p:txBody>
      </p:sp>
      <p:sp>
        <p:nvSpPr>
          <p:cNvPr id="575490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924800" cy="5181600"/>
          </a:xfrm>
        </p:spPr>
        <p:txBody>
          <a:bodyPr/>
          <a:lstStyle/>
          <a:p>
            <a:r>
              <a:rPr lang="en-US"/>
              <a:t>Option Contract Terms</a:t>
            </a:r>
          </a:p>
          <a:p>
            <a:pPr lvl="1"/>
            <a:r>
              <a:rPr lang="en-US"/>
              <a:t>The exercise price (X) is the price the call buyer will pay to-or the put buyer will receive from-the option seller if the option is exercised</a:t>
            </a:r>
          </a:p>
          <a:p>
            <a:pPr lvl="1"/>
            <a:r>
              <a:rPr lang="en-US"/>
              <a:t>The option premium (</a:t>
            </a:r>
            <a:r>
              <a:rPr lang="en-US" i="1"/>
              <a:t>C</a:t>
            </a:r>
            <a:r>
              <a:rPr lang="en-US" baseline="-25000"/>
              <a:t>0,</a:t>
            </a:r>
            <a:r>
              <a:rPr lang="en-US" i="1" baseline="-25000"/>
              <a:t>T</a:t>
            </a:r>
            <a:r>
              <a:rPr lang="en-US"/>
              <a:t>)</a:t>
            </a:r>
            <a:r>
              <a:rPr lang="en-US" i="1"/>
              <a:t> </a:t>
            </a:r>
            <a:r>
              <a:rPr lang="en-US"/>
              <a:t>is the price that the option buyer must pay to the seller at Date 0 to acquire the option contract</a:t>
            </a:r>
          </a:p>
          <a:p>
            <a:pPr lvl="1"/>
            <a:r>
              <a:rPr lang="en-US"/>
              <a:t>European options</a:t>
            </a:r>
            <a:r>
              <a:rPr lang="en-US" b="1"/>
              <a:t> </a:t>
            </a:r>
            <a:r>
              <a:rPr lang="en-US"/>
              <a:t>can only be exercised only at maturity (Date </a:t>
            </a:r>
            <a:r>
              <a:rPr lang="en-US" i="1"/>
              <a:t>T</a:t>
            </a:r>
            <a:r>
              <a:rPr lang="en-US"/>
              <a:t>)</a:t>
            </a:r>
          </a:p>
          <a:p>
            <a:pPr lvl="1"/>
            <a:r>
              <a:rPr lang="en-US"/>
              <a:t>American options</a:t>
            </a:r>
            <a:r>
              <a:rPr lang="en-US" b="1"/>
              <a:t> </a:t>
            </a:r>
            <a:r>
              <a:rPr lang="en-US"/>
              <a:t>can be exercised any time before and at the expiration date</a:t>
            </a:r>
          </a:p>
          <a:p>
            <a:pPr lvl="1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0DF03CFB-59C9-4A15-87AD-981BB6BEC896}" type="slidenum">
              <a:rPr lang="en-US"/>
              <a:pPr/>
              <a:t>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5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The Language and Structure of Option Markets</a:t>
            </a:r>
          </a:p>
        </p:txBody>
      </p:sp>
      <p:sp>
        <p:nvSpPr>
          <p:cNvPr id="576514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924800" cy="5181600"/>
          </a:xfrm>
        </p:spPr>
        <p:txBody>
          <a:bodyPr/>
          <a:lstStyle/>
          <a:p>
            <a:r>
              <a:rPr lang="en-US"/>
              <a:t>Option Valuation Basics</a:t>
            </a:r>
          </a:p>
          <a:p>
            <a:pPr lvl="1"/>
            <a:r>
              <a:rPr lang="en-US"/>
              <a:t>Intrinsic value represents the value that the buyer could extract from the option if he or she exercise the option immediately</a:t>
            </a:r>
          </a:p>
          <a:p>
            <a:pPr lvl="2"/>
            <a:r>
              <a:rPr lang="en-US"/>
              <a:t>In the money: An option with positive intrinsic value</a:t>
            </a:r>
          </a:p>
          <a:p>
            <a:pPr lvl="2"/>
            <a:r>
              <a:rPr lang="en-US"/>
              <a:t>Out of the money: The intrinsic value is zero</a:t>
            </a:r>
          </a:p>
          <a:p>
            <a:pPr lvl="2">
              <a:lnSpc>
                <a:spcPct val="110000"/>
              </a:lnSpc>
            </a:pPr>
            <a:r>
              <a:rPr lang="en-US"/>
              <a:t>At the money: When the stock price is equal to exercise price, S</a:t>
            </a:r>
            <a:r>
              <a:rPr lang="en-US" baseline="-25000"/>
              <a:t>0</a:t>
            </a:r>
            <a:r>
              <a:rPr lang="en-US"/>
              <a:t> = X</a:t>
            </a:r>
          </a:p>
          <a:p>
            <a:pPr lvl="1"/>
            <a:r>
              <a:rPr lang="en-US"/>
              <a:t>The time premium component is simply the difference between the whole option premium and the intrinsic component</a:t>
            </a:r>
          </a:p>
          <a:p>
            <a:pPr lvl="1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2C03240D-4EFE-4C1B-941B-5A1F4116C138}" type="slidenum">
              <a:rPr lang="en-US"/>
              <a:pPr/>
              <a:t>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153400" cy="914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Interpreting Option Price Quotations</a:t>
            </a:r>
          </a:p>
        </p:txBody>
      </p:sp>
      <p:sp>
        <p:nvSpPr>
          <p:cNvPr id="577538" name="Rectangle 2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924800" cy="5181600"/>
          </a:xfrm>
        </p:spPr>
        <p:txBody>
          <a:bodyPr/>
          <a:lstStyle/>
          <a:p>
            <a:r>
              <a:rPr lang="en-US" dirty="0"/>
              <a:t>Option Trading Markets-options trade both in over-the-counter markets and on exchanges</a:t>
            </a:r>
          </a:p>
          <a:p>
            <a:r>
              <a:rPr lang="en-US" dirty="0"/>
              <a:t>Exhibit 20.6 shows data for a variety of call and put options on the S&amp;P 500 index as of </a:t>
            </a:r>
            <a:r>
              <a:rPr lang="en-US" dirty="0" smtClean="0"/>
              <a:t>January 4, 2011</a:t>
            </a:r>
            <a:endParaRPr lang="en-US" dirty="0"/>
          </a:p>
          <a:p>
            <a:pPr lvl="1"/>
            <a:r>
              <a:rPr lang="en-US" dirty="0"/>
              <a:t>Expiration date</a:t>
            </a:r>
          </a:p>
          <a:p>
            <a:pPr lvl="1"/>
            <a:r>
              <a:rPr lang="en-US" dirty="0"/>
              <a:t>Bid and ask prices</a:t>
            </a:r>
          </a:p>
          <a:p>
            <a:pPr lvl="1"/>
            <a:r>
              <a:rPr lang="en-US" dirty="0"/>
              <a:t>Contract size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BB27AC51-9133-474E-9402-FB6106608A58}" type="slidenum">
              <a:rPr lang="en-US"/>
              <a:pPr/>
              <a:t>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20.6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20-</a:t>
            </a:r>
            <a:fld id="{7627A306-547E-4565-AEFB-F02AFBCBE14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05186" name="Picture 2" descr="C:\LB-FIN650\LB-FIN650Edit\JPG files of exhibits\Ch 20\Reilly10e_Exhibit20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9200"/>
            <a:ext cx="627757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71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/>
              <a:t>Investing With Derivative Securities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848600" cy="487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Key Difference between Forward and Option</a:t>
            </a:r>
          </a:p>
          <a:p>
            <a:pPr lvl="1">
              <a:lnSpc>
                <a:spcPct val="110000"/>
              </a:lnSpc>
            </a:pPr>
            <a:r>
              <a:rPr lang="en-US"/>
              <a:t>Call option</a:t>
            </a:r>
          </a:p>
          <a:p>
            <a:pPr lvl="2">
              <a:lnSpc>
                <a:spcPct val="110000"/>
              </a:lnSpc>
            </a:pPr>
            <a:r>
              <a:rPr lang="en-US"/>
              <a:t>Requires up front payment</a:t>
            </a:r>
          </a:p>
          <a:p>
            <a:pPr lvl="2">
              <a:lnSpc>
                <a:spcPct val="110000"/>
              </a:lnSpc>
            </a:pPr>
            <a:r>
              <a:rPr lang="en-US"/>
              <a:t>Allows but does not require future settlement payment</a:t>
            </a:r>
          </a:p>
          <a:p>
            <a:pPr lvl="1">
              <a:lnSpc>
                <a:spcPct val="110000"/>
              </a:lnSpc>
            </a:pPr>
            <a:r>
              <a:rPr lang="en-US"/>
              <a:t>Forward contract</a:t>
            </a:r>
          </a:p>
          <a:p>
            <a:pPr lvl="2">
              <a:lnSpc>
                <a:spcPct val="110000"/>
              </a:lnSpc>
            </a:pPr>
            <a:r>
              <a:rPr lang="en-US"/>
              <a:t>Does not require front-end payment</a:t>
            </a:r>
          </a:p>
          <a:p>
            <a:pPr lvl="2">
              <a:lnSpc>
                <a:spcPct val="110000"/>
              </a:lnSpc>
            </a:pPr>
            <a:r>
              <a:rPr lang="en-US"/>
              <a:t>Requires future settlement payment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7D6D59B5-B36D-4901-86C4-94A0A20A5DD8}" type="slidenum">
              <a:rPr lang="en-US"/>
              <a:pPr/>
              <a:t>16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/>
              <a:t>Investing With Derivative Securities</a:t>
            </a:r>
          </a:p>
        </p:txBody>
      </p:sp>
      <p:sp>
        <p:nvSpPr>
          <p:cNvPr id="5785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848600" cy="487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Basic Payoff and Profit Diagrams for Forward Contracts</a:t>
            </a:r>
          </a:p>
          <a:p>
            <a:pPr lvl="1">
              <a:lnSpc>
                <a:spcPct val="110000"/>
              </a:lnSpc>
            </a:pPr>
            <a:r>
              <a:rPr lang="en-US"/>
              <a:t>The payoffs to both long and short positions in the forward contract are symmetric, or two-sided, around the contract price</a:t>
            </a:r>
          </a:p>
          <a:p>
            <a:pPr lvl="1">
              <a:lnSpc>
                <a:spcPct val="110000"/>
              </a:lnSpc>
            </a:pPr>
            <a:r>
              <a:rPr lang="en-US"/>
              <a:t>The payoffs to the short and long positions are mirror images of each other; in market jargon, forward contracts are zero-sum games</a:t>
            </a:r>
          </a:p>
          <a:p>
            <a:pPr lvl="1">
              <a:lnSpc>
                <a:spcPct val="110000"/>
              </a:lnSpc>
            </a:pPr>
            <a:r>
              <a:rPr lang="en-US"/>
              <a:t>See Exhibit 20.10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FE6673E2-33B4-4B31-8D59-7A9CDF68544A}" type="slidenum">
              <a:rPr lang="en-US"/>
              <a:pPr/>
              <a:t>17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20.10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20-</a:t>
            </a:r>
            <a:fld id="{7627A306-547E-4565-AEFB-F02AFBCBE14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06210" name="Picture 2" descr="C:\LB-FIN650\LB-FIN650Edit\JPG files of exhibits\Ch 20\Reilly10e_Exhibit20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95400"/>
            <a:ext cx="5715000" cy="503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12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/>
              <a:t>Investing With Derivative Securities</a:t>
            </a:r>
          </a:p>
        </p:txBody>
      </p:sp>
      <p:sp>
        <p:nvSpPr>
          <p:cNvPr id="57958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848600" cy="4876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Basic Payoff and Profit Diagrams for Option Contracts</a:t>
            </a:r>
          </a:p>
          <a:p>
            <a:pPr lvl="1"/>
            <a:r>
              <a:rPr lang="en-US"/>
              <a:t>The investor receives expiration date payoffs that are asymmetric, or one-sided. For instance, a call option buyer has unlimited upside potential with limited downside risk</a:t>
            </a:r>
          </a:p>
          <a:p>
            <a:pPr lvl="1">
              <a:lnSpc>
                <a:spcPct val="110000"/>
              </a:lnSpc>
            </a:pPr>
            <a:r>
              <a:rPr lang="en-US"/>
              <a:t>The difference between payoff and profit is the option premium (cost), a sunk cost</a:t>
            </a:r>
          </a:p>
          <a:p>
            <a:pPr lvl="1">
              <a:lnSpc>
                <a:spcPct val="110000"/>
              </a:lnSpc>
            </a:pPr>
            <a:r>
              <a:rPr lang="en-US"/>
              <a:t>The payoffs and profits for option buyers and sellers (writers) are mirror images around horizontal line, a result of zero-sum games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BA002147-CC9F-4C1A-998B-06F06939B78B}" type="slidenum">
              <a:rPr lang="en-US"/>
              <a:pPr/>
              <a:t>19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An Overview of Derivatives</a:t>
            </a:r>
          </a:p>
        </p:txBody>
      </p:sp>
      <p:sp>
        <p:nvSpPr>
          <p:cNvPr id="5058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8001000" cy="4953000"/>
          </a:xfrm>
        </p:spPr>
        <p:txBody>
          <a:bodyPr/>
          <a:lstStyle/>
          <a:p>
            <a:r>
              <a:rPr lang="en-US"/>
              <a:t>Value is depends directly on, or is derived from, the value of another security or commodity, called the underlying asset</a:t>
            </a:r>
          </a:p>
          <a:p>
            <a:r>
              <a:rPr lang="en-US"/>
              <a:t>Forward contracts are agreements between two parties - the buyer agrees to purchase an asset, the seller agrees to sell the asset, at a specific date at a price agreed upon now</a:t>
            </a:r>
          </a:p>
          <a:p>
            <a:r>
              <a:rPr lang="en-US"/>
              <a:t>Futures contracts are similar, but are standardized and traded on an organized exchange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C5D686AE-04E4-43E8-AFA0-9ADB5F9CF9E6}" type="slidenum">
              <a:rPr lang="en-US"/>
              <a:pPr/>
              <a:t>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/>
              <a:t>Profits to Buyer of Call Option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5981700"/>
            <a:ext cx="1066800" cy="381000"/>
          </a:xfrm>
        </p:spPr>
        <p:txBody>
          <a:bodyPr/>
          <a:lstStyle/>
          <a:p>
            <a:r>
              <a:rPr lang="en-US" dirty="0"/>
              <a:t>20-</a:t>
            </a:r>
            <a:fld id="{E4945653-583F-4D4C-8D71-B2E1EAA70BF9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517124" name="Line 4"/>
          <p:cNvSpPr>
            <a:spLocks noChangeShapeType="1"/>
          </p:cNvSpPr>
          <p:nvPr/>
        </p:nvSpPr>
        <p:spPr bwMode="auto">
          <a:xfrm>
            <a:off x="2362200" y="16383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7125" name="Line 5"/>
          <p:cNvSpPr>
            <a:spLocks noChangeShapeType="1"/>
          </p:cNvSpPr>
          <p:nvPr/>
        </p:nvSpPr>
        <p:spPr bwMode="auto">
          <a:xfrm flipH="1">
            <a:off x="2362200" y="59055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26" name="Line 6"/>
          <p:cNvSpPr>
            <a:spLocks noChangeShapeType="1"/>
          </p:cNvSpPr>
          <p:nvPr/>
        </p:nvSpPr>
        <p:spPr bwMode="auto">
          <a:xfrm>
            <a:off x="2362200" y="53721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27" name="Line 7"/>
          <p:cNvSpPr>
            <a:spLocks noChangeShapeType="1"/>
          </p:cNvSpPr>
          <p:nvPr/>
        </p:nvSpPr>
        <p:spPr bwMode="auto">
          <a:xfrm>
            <a:off x="2362200" y="43053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7128" name="Line 8"/>
          <p:cNvSpPr>
            <a:spLocks noChangeShapeType="1"/>
          </p:cNvSpPr>
          <p:nvPr/>
        </p:nvSpPr>
        <p:spPr bwMode="auto">
          <a:xfrm>
            <a:off x="2362200" y="37719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7129" name="Line 9"/>
          <p:cNvSpPr>
            <a:spLocks noChangeShapeType="1"/>
          </p:cNvSpPr>
          <p:nvPr/>
        </p:nvSpPr>
        <p:spPr bwMode="auto">
          <a:xfrm>
            <a:off x="2362200" y="4838700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7130" name="Line 10"/>
          <p:cNvSpPr>
            <a:spLocks noChangeShapeType="1"/>
          </p:cNvSpPr>
          <p:nvPr/>
        </p:nvSpPr>
        <p:spPr bwMode="auto">
          <a:xfrm>
            <a:off x="2362200" y="32385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7131" name="Line 11"/>
          <p:cNvSpPr>
            <a:spLocks noChangeShapeType="1"/>
          </p:cNvSpPr>
          <p:nvPr/>
        </p:nvSpPr>
        <p:spPr bwMode="auto">
          <a:xfrm>
            <a:off x="2362200" y="27051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7132" name="Line 12"/>
          <p:cNvSpPr>
            <a:spLocks noChangeShapeType="1"/>
          </p:cNvSpPr>
          <p:nvPr/>
        </p:nvSpPr>
        <p:spPr bwMode="auto">
          <a:xfrm>
            <a:off x="2362200" y="21717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7133" name="Line 13"/>
          <p:cNvSpPr>
            <a:spLocks noChangeShapeType="1"/>
          </p:cNvSpPr>
          <p:nvPr/>
        </p:nvSpPr>
        <p:spPr bwMode="auto">
          <a:xfrm>
            <a:off x="2362200" y="16383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7134" name="Line 14"/>
          <p:cNvSpPr>
            <a:spLocks noChangeShapeType="1"/>
          </p:cNvSpPr>
          <p:nvPr/>
        </p:nvSpPr>
        <p:spPr bwMode="auto">
          <a:xfrm flipV="1">
            <a:off x="3276600" y="56007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35" name="Line 15"/>
          <p:cNvSpPr>
            <a:spLocks noChangeShapeType="1"/>
          </p:cNvSpPr>
          <p:nvPr/>
        </p:nvSpPr>
        <p:spPr bwMode="auto">
          <a:xfrm flipV="1">
            <a:off x="4191000" y="56007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36" name="Line 16"/>
          <p:cNvSpPr>
            <a:spLocks noChangeShapeType="1"/>
          </p:cNvSpPr>
          <p:nvPr/>
        </p:nvSpPr>
        <p:spPr bwMode="auto">
          <a:xfrm flipV="1">
            <a:off x="5105400" y="56007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37" name="Line 17"/>
          <p:cNvSpPr>
            <a:spLocks noChangeShapeType="1"/>
          </p:cNvSpPr>
          <p:nvPr/>
        </p:nvSpPr>
        <p:spPr bwMode="auto">
          <a:xfrm flipV="1">
            <a:off x="6019800" y="56007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38" name="Line 18"/>
          <p:cNvSpPr>
            <a:spLocks noChangeShapeType="1"/>
          </p:cNvSpPr>
          <p:nvPr/>
        </p:nvSpPr>
        <p:spPr bwMode="auto">
          <a:xfrm flipV="1">
            <a:off x="7010400" y="56007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39" name="Line 19"/>
          <p:cNvSpPr>
            <a:spLocks noChangeShapeType="1"/>
          </p:cNvSpPr>
          <p:nvPr/>
        </p:nvSpPr>
        <p:spPr bwMode="auto">
          <a:xfrm flipV="1">
            <a:off x="7924800" y="56007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40" name="Text Box 20"/>
          <p:cNvSpPr txBox="1">
            <a:spLocks noChangeArrowheads="1"/>
          </p:cNvSpPr>
          <p:nvPr/>
        </p:nvSpPr>
        <p:spPr bwMode="auto">
          <a:xfrm>
            <a:off x="2057400" y="59055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40</a:t>
            </a:r>
          </a:p>
        </p:txBody>
      </p:sp>
      <p:sp>
        <p:nvSpPr>
          <p:cNvPr id="517141" name="Text Box 21"/>
          <p:cNvSpPr txBox="1">
            <a:spLocks noChangeArrowheads="1"/>
          </p:cNvSpPr>
          <p:nvPr/>
        </p:nvSpPr>
        <p:spPr bwMode="auto">
          <a:xfrm>
            <a:off x="2971800" y="59055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50</a:t>
            </a:r>
          </a:p>
        </p:txBody>
      </p:sp>
      <p:sp>
        <p:nvSpPr>
          <p:cNvPr id="517142" name="Text Box 22"/>
          <p:cNvSpPr txBox="1">
            <a:spLocks noChangeArrowheads="1"/>
          </p:cNvSpPr>
          <p:nvPr/>
        </p:nvSpPr>
        <p:spPr bwMode="auto">
          <a:xfrm>
            <a:off x="3886200" y="59055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60</a:t>
            </a:r>
          </a:p>
        </p:txBody>
      </p:sp>
      <p:sp>
        <p:nvSpPr>
          <p:cNvPr id="517143" name="Text Box 23"/>
          <p:cNvSpPr txBox="1">
            <a:spLocks noChangeArrowheads="1"/>
          </p:cNvSpPr>
          <p:nvPr/>
        </p:nvSpPr>
        <p:spPr bwMode="auto">
          <a:xfrm>
            <a:off x="4800600" y="59055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70</a:t>
            </a:r>
          </a:p>
        </p:txBody>
      </p:sp>
      <p:sp>
        <p:nvSpPr>
          <p:cNvPr id="517144" name="Text Box 24"/>
          <p:cNvSpPr txBox="1">
            <a:spLocks noChangeArrowheads="1"/>
          </p:cNvSpPr>
          <p:nvPr/>
        </p:nvSpPr>
        <p:spPr bwMode="auto">
          <a:xfrm>
            <a:off x="5715000" y="59055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80</a:t>
            </a:r>
          </a:p>
        </p:txBody>
      </p:sp>
      <p:sp>
        <p:nvSpPr>
          <p:cNvPr id="517145" name="Text Box 25"/>
          <p:cNvSpPr txBox="1">
            <a:spLocks noChangeArrowheads="1"/>
          </p:cNvSpPr>
          <p:nvPr/>
        </p:nvSpPr>
        <p:spPr bwMode="auto">
          <a:xfrm>
            <a:off x="6705600" y="5905500"/>
            <a:ext cx="609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90</a:t>
            </a:r>
          </a:p>
        </p:txBody>
      </p:sp>
      <p:sp>
        <p:nvSpPr>
          <p:cNvPr id="517146" name="Text Box 26"/>
          <p:cNvSpPr txBox="1">
            <a:spLocks noChangeArrowheads="1"/>
          </p:cNvSpPr>
          <p:nvPr/>
        </p:nvSpPr>
        <p:spPr bwMode="auto">
          <a:xfrm>
            <a:off x="7467600" y="5905500"/>
            <a:ext cx="914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100</a:t>
            </a:r>
          </a:p>
        </p:txBody>
      </p:sp>
      <p:sp>
        <p:nvSpPr>
          <p:cNvPr id="517147" name="Text Box 27"/>
          <p:cNvSpPr txBox="1">
            <a:spLocks noChangeArrowheads="1"/>
          </p:cNvSpPr>
          <p:nvPr/>
        </p:nvSpPr>
        <p:spPr bwMode="auto">
          <a:xfrm>
            <a:off x="1295400" y="35433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1,000</a:t>
            </a:r>
          </a:p>
        </p:txBody>
      </p:sp>
      <p:sp>
        <p:nvSpPr>
          <p:cNvPr id="517148" name="Text Box 28"/>
          <p:cNvSpPr txBox="1">
            <a:spLocks noChangeArrowheads="1"/>
          </p:cNvSpPr>
          <p:nvPr/>
        </p:nvSpPr>
        <p:spPr bwMode="auto">
          <a:xfrm>
            <a:off x="1295400" y="40767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500</a:t>
            </a:r>
          </a:p>
        </p:txBody>
      </p:sp>
      <p:sp>
        <p:nvSpPr>
          <p:cNvPr id="517149" name="Text Box 29"/>
          <p:cNvSpPr txBox="1">
            <a:spLocks noChangeArrowheads="1"/>
          </p:cNvSpPr>
          <p:nvPr/>
        </p:nvSpPr>
        <p:spPr bwMode="auto">
          <a:xfrm>
            <a:off x="1295400" y="46101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17150" name="Text Box 30"/>
          <p:cNvSpPr txBox="1">
            <a:spLocks noChangeArrowheads="1"/>
          </p:cNvSpPr>
          <p:nvPr/>
        </p:nvSpPr>
        <p:spPr bwMode="auto">
          <a:xfrm>
            <a:off x="1295400" y="30099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1,500</a:t>
            </a:r>
          </a:p>
        </p:txBody>
      </p:sp>
      <p:sp>
        <p:nvSpPr>
          <p:cNvPr id="517151" name="Text Box 31"/>
          <p:cNvSpPr txBox="1">
            <a:spLocks noChangeArrowheads="1"/>
          </p:cNvSpPr>
          <p:nvPr/>
        </p:nvSpPr>
        <p:spPr bwMode="auto">
          <a:xfrm>
            <a:off x="1295400" y="24765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2,000</a:t>
            </a:r>
          </a:p>
        </p:txBody>
      </p:sp>
      <p:sp>
        <p:nvSpPr>
          <p:cNvPr id="517152" name="Text Box 32"/>
          <p:cNvSpPr txBox="1">
            <a:spLocks noChangeArrowheads="1"/>
          </p:cNvSpPr>
          <p:nvPr/>
        </p:nvSpPr>
        <p:spPr bwMode="auto">
          <a:xfrm>
            <a:off x="1295400" y="19431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2,500</a:t>
            </a:r>
          </a:p>
        </p:txBody>
      </p:sp>
      <p:sp>
        <p:nvSpPr>
          <p:cNvPr id="517153" name="Text Box 33"/>
          <p:cNvSpPr txBox="1">
            <a:spLocks noChangeArrowheads="1"/>
          </p:cNvSpPr>
          <p:nvPr/>
        </p:nvSpPr>
        <p:spPr bwMode="auto">
          <a:xfrm>
            <a:off x="1295400" y="14097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3,000</a:t>
            </a:r>
          </a:p>
        </p:txBody>
      </p:sp>
      <p:sp>
        <p:nvSpPr>
          <p:cNvPr id="517154" name="Text Box 34"/>
          <p:cNvSpPr txBox="1">
            <a:spLocks noChangeArrowheads="1"/>
          </p:cNvSpPr>
          <p:nvPr/>
        </p:nvSpPr>
        <p:spPr bwMode="auto">
          <a:xfrm>
            <a:off x="1295400" y="51435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(500)</a:t>
            </a:r>
          </a:p>
        </p:txBody>
      </p:sp>
      <p:sp>
        <p:nvSpPr>
          <p:cNvPr id="517155" name="Text Box 35"/>
          <p:cNvSpPr txBox="1">
            <a:spLocks noChangeArrowheads="1"/>
          </p:cNvSpPr>
          <p:nvPr/>
        </p:nvSpPr>
        <p:spPr bwMode="auto">
          <a:xfrm>
            <a:off x="990600" y="5676900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(1,000)</a:t>
            </a:r>
          </a:p>
        </p:txBody>
      </p:sp>
      <p:sp>
        <p:nvSpPr>
          <p:cNvPr id="517156" name="Text Box 36"/>
          <p:cNvSpPr txBox="1">
            <a:spLocks noChangeArrowheads="1"/>
          </p:cNvSpPr>
          <p:nvPr/>
        </p:nvSpPr>
        <p:spPr bwMode="auto">
          <a:xfrm>
            <a:off x="2743200" y="1922463"/>
            <a:ext cx="3810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Exercise Price = $70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Option Price    =   $6.125</a:t>
            </a:r>
          </a:p>
        </p:txBody>
      </p:sp>
      <p:sp>
        <p:nvSpPr>
          <p:cNvPr id="517157" name="Text Box 37"/>
          <p:cNvSpPr txBox="1">
            <a:spLocks noChangeArrowheads="1"/>
          </p:cNvSpPr>
          <p:nvPr/>
        </p:nvSpPr>
        <p:spPr bwMode="auto">
          <a:xfrm>
            <a:off x="2362200" y="1181100"/>
            <a:ext cx="289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Profit from Strategy</a:t>
            </a:r>
          </a:p>
        </p:txBody>
      </p:sp>
      <p:sp>
        <p:nvSpPr>
          <p:cNvPr id="517158" name="Line 38"/>
          <p:cNvSpPr>
            <a:spLocks noChangeShapeType="1"/>
          </p:cNvSpPr>
          <p:nvPr/>
        </p:nvSpPr>
        <p:spPr bwMode="auto">
          <a:xfrm>
            <a:off x="2362200" y="5448300"/>
            <a:ext cx="2743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59" name="Line 39"/>
          <p:cNvSpPr>
            <a:spLocks noChangeShapeType="1"/>
          </p:cNvSpPr>
          <p:nvPr/>
        </p:nvSpPr>
        <p:spPr bwMode="auto">
          <a:xfrm>
            <a:off x="5105400" y="54483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7160" name="Line 40"/>
          <p:cNvSpPr>
            <a:spLocks noChangeShapeType="1"/>
          </p:cNvSpPr>
          <p:nvPr/>
        </p:nvSpPr>
        <p:spPr bwMode="auto">
          <a:xfrm flipV="1">
            <a:off x="5105400" y="2095500"/>
            <a:ext cx="2895600" cy="3352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7161" name="Text Box 41"/>
          <p:cNvSpPr txBox="1">
            <a:spLocks noChangeArrowheads="1"/>
          </p:cNvSpPr>
          <p:nvPr/>
        </p:nvSpPr>
        <p:spPr bwMode="auto">
          <a:xfrm>
            <a:off x="7162800" y="49911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Stock Price at Expiration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0" y="6210300"/>
            <a:ext cx="9144000" cy="381000"/>
          </a:xfrm>
        </p:spPr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Profits to Seller of Call Option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20-</a:t>
            </a:r>
            <a:fld id="{A34F1F92-351C-4E5F-8A12-548A01DAC2D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18148" name="Line 4"/>
          <p:cNvSpPr>
            <a:spLocks noChangeShapeType="1"/>
          </p:cNvSpPr>
          <p:nvPr/>
        </p:nvSpPr>
        <p:spPr bwMode="auto">
          <a:xfrm>
            <a:off x="2362200" y="1720334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49" name="Line 5"/>
          <p:cNvSpPr>
            <a:spLocks noChangeShapeType="1"/>
          </p:cNvSpPr>
          <p:nvPr/>
        </p:nvSpPr>
        <p:spPr bwMode="auto">
          <a:xfrm flipH="1">
            <a:off x="2362200" y="5987534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50" name="Line 6"/>
          <p:cNvSpPr>
            <a:spLocks noChangeShapeType="1"/>
          </p:cNvSpPr>
          <p:nvPr/>
        </p:nvSpPr>
        <p:spPr bwMode="auto">
          <a:xfrm>
            <a:off x="2362200" y="5454134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51" name="Line 7"/>
          <p:cNvSpPr>
            <a:spLocks noChangeShapeType="1"/>
          </p:cNvSpPr>
          <p:nvPr/>
        </p:nvSpPr>
        <p:spPr bwMode="auto">
          <a:xfrm>
            <a:off x="2362200" y="4387334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52" name="Line 8"/>
          <p:cNvSpPr>
            <a:spLocks noChangeShapeType="1"/>
          </p:cNvSpPr>
          <p:nvPr/>
        </p:nvSpPr>
        <p:spPr bwMode="auto">
          <a:xfrm>
            <a:off x="2362200" y="3853934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53" name="Line 9"/>
          <p:cNvSpPr>
            <a:spLocks noChangeShapeType="1"/>
          </p:cNvSpPr>
          <p:nvPr/>
        </p:nvSpPr>
        <p:spPr bwMode="auto">
          <a:xfrm>
            <a:off x="2362200" y="2787134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54" name="Line 10"/>
          <p:cNvSpPr>
            <a:spLocks noChangeShapeType="1"/>
          </p:cNvSpPr>
          <p:nvPr/>
        </p:nvSpPr>
        <p:spPr bwMode="auto">
          <a:xfrm>
            <a:off x="2362200" y="3320534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55" name="Line 11"/>
          <p:cNvSpPr>
            <a:spLocks noChangeShapeType="1"/>
          </p:cNvSpPr>
          <p:nvPr/>
        </p:nvSpPr>
        <p:spPr bwMode="auto">
          <a:xfrm>
            <a:off x="2362200" y="4920734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56" name="Line 12"/>
          <p:cNvSpPr>
            <a:spLocks noChangeShapeType="1"/>
          </p:cNvSpPr>
          <p:nvPr/>
        </p:nvSpPr>
        <p:spPr bwMode="auto">
          <a:xfrm>
            <a:off x="2362200" y="2253734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57" name="Line 13"/>
          <p:cNvSpPr>
            <a:spLocks noChangeShapeType="1"/>
          </p:cNvSpPr>
          <p:nvPr/>
        </p:nvSpPr>
        <p:spPr bwMode="auto">
          <a:xfrm>
            <a:off x="2362200" y="1720334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58" name="Line 14"/>
          <p:cNvSpPr>
            <a:spLocks noChangeShapeType="1"/>
          </p:cNvSpPr>
          <p:nvPr/>
        </p:nvSpPr>
        <p:spPr bwMode="auto">
          <a:xfrm flipV="1">
            <a:off x="3276600" y="568273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59" name="Line 15"/>
          <p:cNvSpPr>
            <a:spLocks noChangeShapeType="1"/>
          </p:cNvSpPr>
          <p:nvPr/>
        </p:nvSpPr>
        <p:spPr bwMode="auto">
          <a:xfrm flipV="1">
            <a:off x="4191000" y="568273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60" name="Line 16"/>
          <p:cNvSpPr>
            <a:spLocks noChangeShapeType="1"/>
          </p:cNvSpPr>
          <p:nvPr/>
        </p:nvSpPr>
        <p:spPr bwMode="auto">
          <a:xfrm flipV="1">
            <a:off x="5105400" y="568273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61" name="Line 17"/>
          <p:cNvSpPr>
            <a:spLocks noChangeShapeType="1"/>
          </p:cNvSpPr>
          <p:nvPr/>
        </p:nvSpPr>
        <p:spPr bwMode="auto">
          <a:xfrm flipV="1">
            <a:off x="6019800" y="568273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62" name="Line 18"/>
          <p:cNvSpPr>
            <a:spLocks noChangeShapeType="1"/>
          </p:cNvSpPr>
          <p:nvPr/>
        </p:nvSpPr>
        <p:spPr bwMode="auto">
          <a:xfrm flipV="1">
            <a:off x="7010400" y="568273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63" name="Line 19"/>
          <p:cNvSpPr>
            <a:spLocks noChangeShapeType="1"/>
          </p:cNvSpPr>
          <p:nvPr/>
        </p:nvSpPr>
        <p:spPr bwMode="auto">
          <a:xfrm flipV="1">
            <a:off x="7924800" y="5682734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64" name="Text Box 20"/>
          <p:cNvSpPr txBox="1">
            <a:spLocks noChangeArrowheads="1"/>
          </p:cNvSpPr>
          <p:nvPr/>
        </p:nvSpPr>
        <p:spPr bwMode="auto">
          <a:xfrm>
            <a:off x="2057400" y="598753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40</a:t>
            </a:r>
          </a:p>
        </p:txBody>
      </p:sp>
      <p:sp>
        <p:nvSpPr>
          <p:cNvPr id="518165" name="Text Box 21"/>
          <p:cNvSpPr txBox="1">
            <a:spLocks noChangeArrowheads="1"/>
          </p:cNvSpPr>
          <p:nvPr/>
        </p:nvSpPr>
        <p:spPr bwMode="auto">
          <a:xfrm>
            <a:off x="2971800" y="598753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50</a:t>
            </a:r>
          </a:p>
        </p:txBody>
      </p:sp>
      <p:sp>
        <p:nvSpPr>
          <p:cNvPr id="518166" name="Text Box 22"/>
          <p:cNvSpPr txBox="1">
            <a:spLocks noChangeArrowheads="1"/>
          </p:cNvSpPr>
          <p:nvPr/>
        </p:nvSpPr>
        <p:spPr bwMode="auto">
          <a:xfrm>
            <a:off x="3886200" y="598753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60</a:t>
            </a:r>
          </a:p>
        </p:txBody>
      </p:sp>
      <p:sp>
        <p:nvSpPr>
          <p:cNvPr id="518167" name="Text Box 23"/>
          <p:cNvSpPr txBox="1">
            <a:spLocks noChangeArrowheads="1"/>
          </p:cNvSpPr>
          <p:nvPr/>
        </p:nvSpPr>
        <p:spPr bwMode="auto">
          <a:xfrm>
            <a:off x="4800600" y="598753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70</a:t>
            </a:r>
          </a:p>
        </p:txBody>
      </p:sp>
      <p:sp>
        <p:nvSpPr>
          <p:cNvPr id="518168" name="Text Box 24"/>
          <p:cNvSpPr txBox="1">
            <a:spLocks noChangeArrowheads="1"/>
          </p:cNvSpPr>
          <p:nvPr/>
        </p:nvSpPr>
        <p:spPr bwMode="auto">
          <a:xfrm>
            <a:off x="5715000" y="598753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80</a:t>
            </a:r>
          </a:p>
        </p:txBody>
      </p:sp>
      <p:sp>
        <p:nvSpPr>
          <p:cNvPr id="518169" name="Text Box 25"/>
          <p:cNvSpPr txBox="1">
            <a:spLocks noChangeArrowheads="1"/>
          </p:cNvSpPr>
          <p:nvPr/>
        </p:nvSpPr>
        <p:spPr bwMode="auto">
          <a:xfrm>
            <a:off x="6705600" y="5987534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90</a:t>
            </a:r>
          </a:p>
        </p:txBody>
      </p:sp>
      <p:sp>
        <p:nvSpPr>
          <p:cNvPr id="518170" name="Text Box 26"/>
          <p:cNvSpPr txBox="1">
            <a:spLocks noChangeArrowheads="1"/>
          </p:cNvSpPr>
          <p:nvPr/>
        </p:nvSpPr>
        <p:spPr bwMode="auto">
          <a:xfrm>
            <a:off x="7467600" y="5987534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100</a:t>
            </a:r>
          </a:p>
        </p:txBody>
      </p:sp>
      <p:sp>
        <p:nvSpPr>
          <p:cNvPr id="518171" name="Text Box 27"/>
          <p:cNvSpPr txBox="1">
            <a:spLocks noChangeArrowheads="1"/>
          </p:cNvSpPr>
          <p:nvPr/>
        </p:nvSpPr>
        <p:spPr bwMode="auto">
          <a:xfrm>
            <a:off x="1066800" y="3625334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(1,000)</a:t>
            </a:r>
          </a:p>
        </p:txBody>
      </p:sp>
      <p:sp>
        <p:nvSpPr>
          <p:cNvPr id="518172" name="Text Box 28"/>
          <p:cNvSpPr txBox="1">
            <a:spLocks noChangeArrowheads="1"/>
          </p:cNvSpPr>
          <p:nvPr/>
        </p:nvSpPr>
        <p:spPr bwMode="auto">
          <a:xfrm>
            <a:off x="1066800" y="4158734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(1,500)</a:t>
            </a:r>
          </a:p>
        </p:txBody>
      </p:sp>
      <p:sp>
        <p:nvSpPr>
          <p:cNvPr id="518173" name="Text Box 29"/>
          <p:cNvSpPr txBox="1">
            <a:spLocks noChangeArrowheads="1"/>
          </p:cNvSpPr>
          <p:nvPr/>
        </p:nvSpPr>
        <p:spPr bwMode="auto">
          <a:xfrm>
            <a:off x="914400" y="4692134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(2,000)</a:t>
            </a:r>
          </a:p>
        </p:txBody>
      </p:sp>
      <p:sp>
        <p:nvSpPr>
          <p:cNvPr id="518174" name="Text Box 30"/>
          <p:cNvSpPr txBox="1">
            <a:spLocks noChangeArrowheads="1"/>
          </p:cNvSpPr>
          <p:nvPr/>
        </p:nvSpPr>
        <p:spPr bwMode="auto">
          <a:xfrm>
            <a:off x="1295400" y="3091934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(500)</a:t>
            </a:r>
          </a:p>
        </p:txBody>
      </p:sp>
      <p:sp>
        <p:nvSpPr>
          <p:cNvPr id="518175" name="Text Box 31"/>
          <p:cNvSpPr txBox="1">
            <a:spLocks noChangeArrowheads="1"/>
          </p:cNvSpPr>
          <p:nvPr/>
        </p:nvSpPr>
        <p:spPr bwMode="auto">
          <a:xfrm>
            <a:off x="1295400" y="2558534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18176" name="Text Box 32"/>
          <p:cNvSpPr txBox="1">
            <a:spLocks noChangeArrowheads="1"/>
          </p:cNvSpPr>
          <p:nvPr/>
        </p:nvSpPr>
        <p:spPr bwMode="auto">
          <a:xfrm>
            <a:off x="1295400" y="2025134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500</a:t>
            </a:r>
          </a:p>
        </p:txBody>
      </p:sp>
      <p:sp>
        <p:nvSpPr>
          <p:cNvPr id="518177" name="Text Box 33"/>
          <p:cNvSpPr txBox="1">
            <a:spLocks noChangeArrowheads="1"/>
          </p:cNvSpPr>
          <p:nvPr/>
        </p:nvSpPr>
        <p:spPr bwMode="auto">
          <a:xfrm>
            <a:off x="1295400" y="1491734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1,000</a:t>
            </a:r>
          </a:p>
        </p:txBody>
      </p:sp>
      <p:sp>
        <p:nvSpPr>
          <p:cNvPr id="518178" name="Text Box 34"/>
          <p:cNvSpPr txBox="1">
            <a:spLocks noChangeArrowheads="1"/>
          </p:cNvSpPr>
          <p:nvPr/>
        </p:nvSpPr>
        <p:spPr bwMode="auto">
          <a:xfrm>
            <a:off x="838200" y="5225534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(2,500)</a:t>
            </a:r>
          </a:p>
        </p:txBody>
      </p:sp>
      <p:sp>
        <p:nvSpPr>
          <p:cNvPr id="518179" name="Text Box 35"/>
          <p:cNvSpPr txBox="1">
            <a:spLocks noChangeArrowheads="1"/>
          </p:cNvSpPr>
          <p:nvPr/>
        </p:nvSpPr>
        <p:spPr bwMode="auto">
          <a:xfrm>
            <a:off x="762000" y="5758934"/>
            <a:ext cx="16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(3,000)</a:t>
            </a:r>
          </a:p>
        </p:txBody>
      </p:sp>
      <p:sp>
        <p:nvSpPr>
          <p:cNvPr id="518180" name="Text Box 36"/>
          <p:cNvSpPr txBox="1">
            <a:spLocks noChangeArrowheads="1"/>
          </p:cNvSpPr>
          <p:nvPr/>
        </p:nvSpPr>
        <p:spPr bwMode="auto">
          <a:xfrm>
            <a:off x="5473700" y="1824315"/>
            <a:ext cx="3810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Exercise Price = $70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dirty="0"/>
              <a:t>Option Price    =   $6.125</a:t>
            </a:r>
          </a:p>
        </p:txBody>
      </p:sp>
      <p:sp>
        <p:nvSpPr>
          <p:cNvPr id="518181" name="Text Box 37"/>
          <p:cNvSpPr txBox="1">
            <a:spLocks noChangeArrowheads="1"/>
          </p:cNvSpPr>
          <p:nvPr/>
        </p:nvSpPr>
        <p:spPr bwMode="auto">
          <a:xfrm>
            <a:off x="7162800" y="5225534"/>
            <a:ext cx="175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Stock Price at Expiration</a:t>
            </a:r>
          </a:p>
        </p:txBody>
      </p:sp>
      <p:sp>
        <p:nvSpPr>
          <p:cNvPr id="518182" name="Text Box 38"/>
          <p:cNvSpPr txBox="1">
            <a:spLocks noChangeArrowheads="1"/>
          </p:cNvSpPr>
          <p:nvPr/>
        </p:nvSpPr>
        <p:spPr bwMode="auto">
          <a:xfrm>
            <a:off x="2362200" y="1263134"/>
            <a:ext cx="289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Profit from Strategy</a:t>
            </a:r>
          </a:p>
        </p:txBody>
      </p:sp>
      <p:sp>
        <p:nvSpPr>
          <p:cNvPr id="518183" name="Line 39"/>
          <p:cNvSpPr>
            <a:spLocks noChangeShapeType="1"/>
          </p:cNvSpPr>
          <p:nvPr/>
        </p:nvSpPr>
        <p:spPr bwMode="auto">
          <a:xfrm>
            <a:off x="2362200" y="2177534"/>
            <a:ext cx="2743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8184" name="Line 40"/>
          <p:cNvSpPr>
            <a:spLocks noChangeShapeType="1"/>
          </p:cNvSpPr>
          <p:nvPr/>
        </p:nvSpPr>
        <p:spPr bwMode="auto">
          <a:xfrm>
            <a:off x="5105400" y="2177534"/>
            <a:ext cx="2819400" cy="3200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Profits to Buyer of Put Option</a:t>
            </a:r>
          </a:p>
        </p:txBody>
      </p:sp>
      <p:sp>
        <p:nvSpPr>
          <p:cNvPr id="4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77200" y="6181755"/>
            <a:ext cx="1066800" cy="381000"/>
          </a:xfrm>
        </p:spPr>
        <p:txBody>
          <a:bodyPr/>
          <a:lstStyle/>
          <a:p>
            <a:r>
              <a:rPr lang="en-US" dirty="0"/>
              <a:t>20-</a:t>
            </a:r>
            <a:fld id="{4B9146F8-72BD-4624-B3CD-F4893D057D3A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19172" name="Line 4"/>
          <p:cNvSpPr>
            <a:spLocks noChangeShapeType="1"/>
          </p:cNvSpPr>
          <p:nvPr/>
        </p:nvSpPr>
        <p:spPr bwMode="auto">
          <a:xfrm>
            <a:off x="2349500" y="1692245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73" name="Line 5"/>
          <p:cNvSpPr>
            <a:spLocks noChangeShapeType="1"/>
          </p:cNvSpPr>
          <p:nvPr/>
        </p:nvSpPr>
        <p:spPr bwMode="auto">
          <a:xfrm flipH="1">
            <a:off x="2349500" y="5959445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74" name="Line 6"/>
          <p:cNvSpPr>
            <a:spLocks noChangeShapeType="1"/>
          </p:cNvSpPr>
          <p:nvPr/>
        </p:nvSpPr>
        <p:spPr bwMode="auto">
          <a:xfrm>
            <a:off x="2349500" y="542604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75" name="Line 7"/>
          <p:cNvSpPr>
            <a:spLocks noChangeShapeType="1"/>
          </p:cNvSpPr>
          <p:nvPr/>
        </p:nvSpPr>
        <p:spPr bwMode="auto">
          <a:xfrm>
            <a:off x="2349500" y="435924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76" name="Line 8"/>
          <p:cNvSpPr>
            <a:spLocks noChangeShapeType="1"/>
          </p:cNvSpPr>
          <p:nvPr/>
        </p:nvSpPr>
        <p:spPr bwMode="auto">
          <a:xfrm>
            <a:off x="2349500" y="382584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77" name="Line 9"/>
          <p:cNvSpPr>
            <a:spLocks noChangeShapeType="1"/>
          </p:cNvSpPr>
          <p:nvPr/>
        </p:nvSpPr>
        <p:spPr bwMode="auto">
          <a:xfrm>
            <a:off x="2349500" y="4892645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78" name="Line 10"/>
          <p:cNvSpPr>
            <a:spLocks noChangeShapeType="1"/>
          </p:cNvSpPr>
          <p:nvPr/>
        </p:nvSpPr>
        <p:spPr bwMode="auto">
          <a:xfrm>
            <a:off x="2349500" y="329244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79" name="Line 11"/>
          <p:cNvSpPr>
            <a:spLocks noChangeShapeType="1"/>
          </p:cNvSpPr>
          <p:nvPr/>
        </p:nvSpPr>
        <p:spPr bwMode="auto">
          <a:xfrm>
            <a:off x="2349500" y="275904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80" name="Line 12"/>
          <p:cNvSpPr>
            <a:spLocks noChangeShapeType="1"/>
          </p:cNvSpPr>
          <p:nvPr/>
        </p:nvSpPr>
        <p:spPr bwMode="auto">
          <a:xfrm>
            <a:off x="2349500" y="222564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81" name="Line 13"/>
          <p:cNvSpPr>
            <a:spLocks noChangeShapeType="1"/>
          </p:cNvSpPr>
          <p:nvPr/>
        </p:nvSpPr>
        <p:spPr bwMode="auto">
          <a:xfrm>
            <a:off x="2349500" y="1692245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82" name="Line 14"/>
          <p:cNvSpPr>
            <a:spLocks noChangeShapeType="1"/>
          </p:cNvSpPr>
          <p:nvPr/>
        </p:nvSpPr>
        <p:spPr bwMode="auto">
          <a:xfrm flipV="1">
            <a:off x="3263900" y="565464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83" name="Line 15"/>
          <p:cNvSpPr>
            <a:spLocks noChangeShapeType="1"/>
          </p:cNvSpPr>
          <p:nvPr/>
        </p:nvSpPr>
        <p:spPr bwMode="auto">
          <a:xfrm flipV="1">
            <a:off x="4178300" y="565464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84" name="Line 16"/>
          <p:cNvSpPr>
            <a:spLocks noChangeShapeType="1"/>
          </p:cNvSpPr>
          <p:nvPr/>
        </p:nvSpPr>
        <p:spPr bwMode="auto">
          <a:xfrm flipV="1">
            <a:off x="5092700" y="565464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85" name="Line 17"/>
          <p:cNvSpPr>
            <a:spLocks noChangeShapeType="1"/>
          </p:cNvSpPr>
          <p:nvPr/>
        </p:nvSpPr>
        <p:spPr bwMode="auto">
          <a:xfrm flipV="1">
            <a:off x="6007100" y="565464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86" name="Line 18"/>
          <p:cNvSpPr>
            <a:spLocks noChangeShapeType="1"/>
          </p:cNvSpPr>
          <p:nvPr/>
        </p:nvSpPr>
        <p:spPr bwMode="auto">
          <a:xfrm flipV="1">
            <a:off x="6997700" y="565464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87" name="Line 19"/>
          <p:cNvSpPr>
            <a:spLocks noChangeShapeType="1"/>
          </p:cNvSpPr>
          <p:nvPr/>
        </p:nvSpPr>
        <p:spPr bwMode="auto">
          <a:xfrm flipV="1">
            <a:off x="7912100" y="5654645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188" name="Text Box 20"/>
          <p:cNvSpPr txBox="1">
            <a:spLocks noChangeArrowheads="1"/>
          </p:cNvSpPr>
          <p:nvPr/>
        </p:nvSpPr>
        <p:spPr bwMode="auto">
          <a:xfrm>
            <a:off x="2057400" y="5972145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40</a:t>
            </a:r>
          </a:p>
        </p:txBody>
      </p:sp>
      <p:sp>
        <p:nvSpPr>
          <p:cNvPr id="519189" name="Text Box 21"/>
          <p:cNvSpPr txBox="1">
            <a:spLocks noChangeArrowheads="1"/>
          </p:cNvSpPr>
          <p:nvPr/>
        </p:nvSpPr>
        <p:spPr bwMode="auto">
          <a:xfrm>
            <a:off x="2971800" y="5972145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50</a:t>
            </a:r>
          </a:p>
        </p:txBody>
      </p:sp>
      <p:sp>
        <p:nvSpPr>
          <p:cNvPr id="519190" name="Text Box 22"/>
          <p:cNvSpPr txBox="1">
            <a:spLocks noChangeArrowheads="1"/>
          </p:cNvSpPr>
          <p:nvPr/>
        </p:nvSpPr>
        <p:spPr bwMode="auto">
          <a:xfrm>
            <a:off x="3886200" y="5972145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60</a:t>
            </a:r>
          </a:p>
        </p:txBody>
      </p:sp>
      <p:sp>
        <p:nvSpPr>
          <p:cNvPr id="519191" name="Text Box 23"/>
          <p:cNvSpPr txBox="1">
            <a:spLocks noChangeArrowheads="1"/>
          </p:cNvSpPr>
          <p:nvPr/>
        </p:nvSpPr>
        <p:spPr bwMode="auto">
          <a:xfrm>
            <a:off x="4800600" y="5972145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70</a:t>
            </a:r>
          </a:p>
        </p:txBody>
      </p:sp>
      <p:sp>
        <p:nvSpPr>
          <p:cNvPr id="519192" name="Text Box 24"/>
          <p:cNvSpPr txBox="1">
            <a:spLocks noChangeArrowheads="1"/>
          </p:cNvSpPr>
          <p:nvPr/>
        </p:nvSpPr>
        <p:spPr bwMode="auto">
          <a:xfrm>
            <a:off x="5715000" y="5972145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80</a:t>
            </a:r>
          </a:p>
        </p:txBody>
      </p:sp>
      <p:sp>
        <p:nvSpPr>
          <p:cNvPr id="519193" name="Text Box 25"/>
          <p:cNvSpPr txBox="1">
            <a:spLocks noChangeArrowheads="1"/>
          </p:cNvSpPr>
          <p:nvPr/>
        </p:nvSpPr>
        <p:spPr bwMode="auto">
          <a:xfrm>
            <a:off x="6705600" y="5972145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90</a:t>
            </a:r>
          </a:p>
        </p:txBody>
      </p:sp>
      <p:sp>
        <p:nvSpPr>
          <p:cNvPr id="519194" name="Text Box 26"/>
          <p:cNvSpPr txBox="1">
            <a:spLocks noChangeArrowheads="1"/>
          </p:cNvSpPr>
          <p:nvPr/>
        </p:nvSpPr>
        <p:spPr bwMode="auto">
          <a:xfrm>
            <a:off x="7467600" y="5972145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100</a:t>
            </a:r>
          </a:p>
        </p:txBody>
      </p:sp>
      <p:sp>
        <p:nvSpPr>
          <p:cNvPr id="519195" name="Text Box 27"/>
          <p:cNvSpPr txBox="1">
            <a:spLocks noChangeArrowheads="1"/>
          </p:cNvSpPr>
          <p:nvPr/>
        </p:nvSpPr>
        <p:spPr bwMode="auto">
          <a:xfrm>
            <a:off x="1282700" y="3597245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1,000</a:t>
            </a:r>
          </a:p>
        </p:txBody>
      </p:sp>
      <p:sp>
        <p:nvSpPr>
          <p:cNvPr id="519196" name="Text Box 28"/>
          <p:cNvSpPr txBox="1">
            <a:spLocks noChangeArrowheads="1"/>
          </p:cNvSpPr>
          <p:nvPr/>
        </p:nvSpPr>
        <p:spPr bwMode="auto">
          <a:xfrm>
            <a:off x="1282700" y="4130645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500</a:t>
            </a:r>
          </a:p>
        </p:txBody>
      </p:sp>
      <p:sp>
        <p:nvSpPr>
          <p:cNvPr id="519197" name="Text Box 29"/>
          <p:cNvSpPr txBox="1">
            <a:spLocks noChangeArrowheads="1"/>
          </p:cNvSpPr>
          <p:nvPr/>
        </p:nvSpPr>
        <p:spPr bwMode="auto">
          <a:xfrm>
            <a:off x="1282700" y="4664045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19198" name="Text Box 30"/>
          <p:cNvSpPr txBox="1">
            <a:spLocks noChangeArrowheads="1"/>
          </p:cNvSpPr>
          <p:nvPr/>
        </p:nvSpPr>
        <p:spPr bwMode="auto">
          <a:xfrm>
            <a:off x="1282700" y="3063845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1,500</a:t>
            </a:r>
          </a:p>
        </p:txBody>
      </p:sp>
      <p:sp>
        <p:nvSpPr>
          <p:cNvPr id="519199" name="Text Box 31"/>
          <p:cNvSpPr txBox="1">
            <a:spLocks noChangeArrowheads="1"/>
          </p:cNvSpPr>
          <p:nvPr/>
        </p:nvSpPr>
        <p:spPr bwMode="auto">
          <a:xfrm>
            <a:off x="1282700" y="2530445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2,000</a:t>
            </a:r>
          </a:p>
        </p:txBody>
      </p:sp>
      <p:sp>
        <p:nvSpPr>
          <p:cNvPr id="519200" name="Text Box 32"/>
          <p:cNvSpPr txBox="1">
            <a:spLocks noChangeArrowheads="1"/>
          </p:cNvSpPr>
          <p:nvPr/>
        </p:nvSpPr>
        <p:spPr bwMode="auto">
          <a:xfrm>
            <a:off x="1282700" y="1997045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2,500</a:t>
            </a:r>
          </a:p>
        </p:txBody>
      </p:sp>
      <p:sp>
        <p:nvSpPr>
          <p:cNvPr id="519201" name="Text Box 33"/>
          <p:cNvSpPr txBox="1">
            <a:spLocks noChangeArrowheads="1"/>
          </p:cNvSpPr>
          <p:nvPr/>
        </p:nvSpPr>
        <p:spPr bwMode="auto">
          <a:xfrm>
            <a:off x="1282700" y="1463645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3,000</a:t>
            </a:r>
          </a:p>
        </p:txBody>
      </p:sp>
      <p:sp>
        <p:nvSpPr>
          <p:cNvPr id="519202" name="Text Box 34"/>
          <p:cNvSpPr txBox="1">
            <a:spLocks noChangeArrowheads="1"/>
          </p:cNvSpPr>
          <p:nvPr/>
        </p:nvSpPr>
        <p:spPr bwMode="auto">
          <a:xfrm>
            <a:off x="1282700" y="5197445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(500)</a:t>
            </a:r>
          </a:p>
        </p:txBody>
      </p:sp>
      <p:sp>
        <p:nvSpPr>
          <p:cNvPr id="519203" name="Text Box 35"/>
          <p:cNvSpPr txBox="1">
            <a:spLocks noChangeArrowheads="1"/>
          </p:cNvSpPr>
          <p:nvPr/>
        </p:nvSpPr>
        <p:spPr bwMode="auto">
          <a:xfrm>
            <a:off x="977900" y="5730845"/>
            <a:ext cx="1371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(1,000)</a:t>
            </a:r>
          </a:p>
        </p:txBody>
      </p:sp>
      <p:sp>
        <p:nvSpPr>
          <p:cNvPr id="519204" name="Text Box 36"/>
          <p:cNvSpPr txBox="1">
            <a:spLocks noChangeArrowheads="1"/>
          </p:cNvSpPr>
          <p:nvPr/>
        </p:nvSpPr>
        <p:spPr bwMode="auto">
          <a:xfrm>
            <a:off x="4330700" y="2835245"/>
            <a:ext cx="3810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Exercise Price = $70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/>
              <a:t>Option Price    =   $2.25</a:t>
            </a:r>
          </a:p>
        </p:txBody>
      </p:sp>
      <p:sp>
        <p:nvSpPr>
          <p:cNvPr id="519205" name="Text Box 37"/>
          <p:cNvSpPr txBox="1">
            <a:spLocks noChangeArrowheads="1"/>
          </p:cNvSpPr>
          <p:nvPr/>
        </p:nvSpPr>
        <p:spPr bwMode="auto">
          <a:xfrm>
            <a:off x="2349500" y="1235045"/>
            <a:ext cx="289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Profit from Strategy</a:t>
            </a:r>
          </a:p>
        </p:txBody>
      </p:sp>
      <p:sp>
        <p:nvSpPr>
          <p:cNvPr id="519206" name="Line 38"/>
          <p:cNvSpPr>
            <a:spLocks noChangeShapeType="1"/>
          </p:cNvSpPr>
          <p:nvPr/>
        </p:nvSpPr>
        <p:spPr bwMode="auto">
          <a:xfrm>
            <a:off x="5016500" y="5502245"/>
            <a:ext cx="2895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207" name="Line 39"/>
          <p:cNvSpPr>
            <a:spLocks noChangeShapeType="1"/>
          </p:cNvSpPr>
          <p:nvPr/>
        </p:nvSpPr>
        <p:spPr bwMode="auto">
          <a:xfrm>
            <a:off x="5092700" y="5502245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208" name="Line 40"/>
          <p:cNvSpPr>
            <a:spLocks noChangeShapeType="1"/>
          </p:cNvSpPr>
          <p:nvPr/>
        </p:nvSpPr>
        <p:spPr bwMode="auto">
          <a:xfrm flipH="1" flipV="1">
            <a:off x="2349500" y="1920845"/>
            <a:ext cx="2667000" cy="35814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19209" name="Text Box 41"/>
          <p:cNvSpPr txBox="1">
            <a:spLocks noChangeArrowheads="1"/>
          </p:cNvSpPr>
          <p:nvPr/>
        </p:nvSpPr>
        <p:spPr bwMode="auto">
          <a:xfrm>
            <a:off x="6921500" y="4968845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Stock Price at Expiration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Profits to Seller of Put Option</a:t>
            </a:r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8D238343-C7A3-4BD1-84E0-BCC584FBF740}" type="slidenum">
              <a:rPr lang="en-US"/>
              <a:pPr/>
              <a:t>23</a:t>
            </a:fld>
            <a:endParaRPr lang="en-US"/>
          </a:p>
        </p:txBody>
      </p:sp>
      <p:sp>
        <p:nvSpPr>
          <p:cNvPr id="520196" name="Line 4"/>
          <p:cNvSpPr>
            <a:spLocks noChangeShapeType="1"/>
          </p:cNvSpPr>
          <p:nvPr/>
        </p:nvSpPr>
        <p:spPr bwMode="auto">
          <a:xfrm>
            <a:off x="2362200" y="1600200"/>
            <a:ext cx="0" cy="426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197" name="Line 5"/>
          <p:cNvSpPr>
            <a:spLocks noChangeShapeType="1"/>
          </p:cNvSpPr>
          <p:nvPr/>
        </p:nvSpPr>
        <p:spPr bwMode="auto">
          <a:xfrm flipH="1">
            <a:off x="2362200" y="5867400"/>
            <a:ext cx="5562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198" name="Line 6"/>
          <p:cNvSpPr>
            <a:spLocks noChangeShapeType="1"/>
          </p:cNvSpPr>
          <p:nvPr/>
        </p:nvSpPr>
        <p:spPr bwMode="auto">
          <a:xfrm>
            <a:off x="2362200" y="5334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199" name="Line 7"/>
          <p:cNvSpPr>
            <a:spLocks noChangeShapeType="1"/>
          </p:cNvSpPr>
          <p:nvPr/>
        </p:nvSpPr>
        <p:spPr bwMode="auto">
          <a:xfrm>
            <a:off x="2362200" y="4267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00" name="Line 8"/>
          <p:cNvSpPr>
            <a:spLocks noChangeShapeType="1"/>
          </p:cNvSpPr>
          <p:nvPr/>
        </p:nvSpPr>
        <p:spPr bwMode="auto">
          <a:xfrm>
            <a:off x="2362200" y="3733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01" name="Line 9"/>
          <p:cNvSpPr>
            <a:spLocks noChangeShapeType="1"/>
          </p:cNvSpPr>
          <p:nvPr/>
        </p:nvSpPr>
        <p:spPr bwMode="auto">
          <a:xfrm>
            <a:off x="2362200" y="2667000"/>
            <a:ext cx="5562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02" name="Line 10"/>
          <p:cNvSpPr>
            <a:spLocks noChangeShapeType="1"/>
          </p:cNvSpPr>
          <p:nvPr/>
        </p:nvSpPr>
        <p:spPr bwMode="auto">
          <a:xfrm>
            <a:off x="2362200" y="32004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03" name="Line 11"/>
          <p:cNvSpPr>
            <a:spLocks noChangeShapeType="1"/>
          </p:cNvSpPr>
          <p:nvPr/>
        </p:nvSpPr>
        <p:spPr bwMode="auto">
          <a:xfrm>
            <a:off x="2362200" y="4800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04" name="Line 12"/>
          <p:cNvSpPr>
            <a:spLocks noChangeShapeType="1"/>
          </p:cNvSpPr>
          <p:nvPr/>
        </p:nvSpPr>
        <p:spPr bwMode="auto">
          <a:xfrm>
            <a:off x="2362200" y="21336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05" name="Line 13"/>
          <p:cNvSpPr>
            <a:spLocks noChangeShapeType="1"/>
          </p:cNvSpPr>
          <p:nvPr/>
        </p:nvSpPr>
        <p:spPr bwMode="auto">
          <a:xfrm>
            <a:off x="2362200" y="1600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06" name="Line 14"/>
          <p:cNvSpPr>
            <a:spLocks noChangeShapeType="1"/>
          </p:cNvSpPr>
          <p:nvPr/>
        </p:nvSpPr>
        <p:spPr bwMode="auto">
          <a:xfrm flipV="1">
            <a:off x="3276600" y="5562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07" name="Line 15"/>
          <p:cNvSpPr>
            <a:spLocks noChangeShapeType="1"/>
          </p:cNvSpPr>
          <p:nvPr/>
        </p:nvSpPr>
        <p:spPr bwMode="auto">
          <a:xfrm flipV="1">
            <a:off x="4191000" y="5562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08" name="Line 16"/>
          <p:cNvSpPr>
            <a:spLocks noChangeShapeType="1"/>
          </p:cNvSpPr>
          <p:nvPr/>
        </p:nvSpPr>
        <p:spPr bwMode="auto">
          <a:xfrm flipV="1">
            <a:off x="5105400" y="5562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09" name="Line 17"/>
          <p:cNvSpPr>
            <a:spLocks noChangeShapeType="1"/>
          </p:cNvSpPr>
          <p:nvPr/>
        </p:nvSpPr>
        <p:spPr bwMode="auto">
          <a:xfrm flipV="1">
            <a:off x="6019800" y="5562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10" name="Line 18"/>
          <p:cNvSpPr>
            <a:spLocks noChangeShapeType="1"/>
          </p:cNvSpPr>
          <p:nvPr/>
        </p:nvSpPr>
        <p:spPr bwMode="auto">
          <a:xfrm flipV="1">
            <a:off x="7010400" y="5562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11" name="Line 19"/>
          <p:cNvSpPr>
            <a:spLocks noChangeShapeType="1"/>
          </p:cNvSpPr>
          <p:nvPr/>
        </p:nvSpPr>
        <p:spPr bwMode="auto">
          <a:xfrm flipV="1">
            <a:off x="7924800" y="5562600"/>
            <a:ext cx="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12" name="Text Box 20"/>
          <p:cNvSpPr txBox="1">
            <a:spLocks noChangeArrowheads="1"/>
          </p:cNvSpPr>
          <p:nvPr/>
        </p:nvSpPr>
        <p:spPr bwMode="auto">
          <a:xfrm>
            <a:off x="2057400" y="586740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40</a:t>
            </a:r>
          </a:p>
        </p:txBody>
      </p:sp>
      <p:sp>
        <p:nvSpPr>
          <p:cNvPr id="520213" name="Text Box 21"/>
          <p:cNvSpPr txBox="1">
            <a:spLocks noChangeArrowheads="1"/>
          </p:cNvSpPr>
          <p:nvPr/>
        </p:nvSpPr>
        <p:spPr bwMode="auto">
          <a:xfrm>
            <a:off x="2971800" y="586740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50</a:t>
            </a:r>
          </a:p>
        </p:txBody>
      </p:sp>
      <p:sp>
        <p:nvSpPr>
          <p:cNvPr id="520214" name="Text Box 22"/>
          <p:cNvSpPr txBox="1">
            <a:spLocks noChangeArrowheads="1"/>
          </p:cNvSpPr>
          <p:nvPr/>
        </p:nvSpPr>
        <p:spPr bwMode="auto">
          <a:xfrm>
            <a:off x="3886200" y="586740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60</a:t>
            </a:r>
          </a:p>
        </p:txBody>
      </p:sp>
      <p:sp>
        <p:nvSpPr>
          <p:cNvPr id="520215" name="Text Box 23"/>
          <p:cNvSpPr txBox="1">
            <a:spLocks noChangeArrowheads="1"/>
          </p:cNvSpPr>
          <p:nvPr/>
        </p:nvSpPr>
        <p:spPr bwMode="auto">
          <a:xfrm>
            <a:off x="4800600" y="586740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70</a:t>
            </a:r>
          </a:p>
        </p:txBody>
      </p:sp>
      <p:sp>
        <p:nvSpPr>
          <p:cNvPr id="520216" name="Text Box 24"/>
          <p:cNvSpPr txBox="1">
            <a:spLocks noChangeArrowheads="1"/>
          </p:cNvSpPr>
          <p:nvPr/>
        </p:nvSpPr>
        <p:spPr bwMode="auto">
          <a:xfrm>
            <a:off x="5715000" y="586740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80</a:t>
            </a:r>
          </a:p>
        </p:txBody>
      </p:sp>
      <p:sp>
        <p:nvSpPr>
          <p:cNvPr id="520217" name="Text Box 25"/>
          <p:cNvSpPr txBox="1">
            <a:spLocks noChangeArrowheads="1"/>
          </p:cNvSpPr>
          <p:nvPr/>
        </p:nvSpPr>
        <p:spPr bwMode="auto">
          <a:xfrm>
            <a:off x="6705600" y="5867400"/>
            <a:ext cx="60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90</a:t>
            </a:r>
          </a:p>
        </p:txBody>
      </p:sp>
      <p:sp>
        <p:nvSpPr>
          <p:cNvPr id="520218" name="Text Box 26"/>
          <p:cNvSpPr txBox="1">
            <a:spLocks noChangeArrowheads="1"/>
          </p:cNvSpPr>
          <p:nvPr/>
        </p:nvSpPr>
        <p:spPr bwMode="auto">
          <a:xfrm>
            <a:off x="7467600" y="5867400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100</a:t>
            </a:r>
          </a:p>
        </p:txBody>
      </p:sp>
      <p:sp>
        <p:nvSpPr>
          <p:cNvPr id="520219" name="Text Box 27"/>
          <p:cNvSpPr txBox="1">
            <a:spLocks noChangeArrowheads="1"/>
          </p:cNvSpPr>
          <p:nvPr/>
        </p:nvSpPr>
        <p:spPr bwMode="auto">
          <a:xfrm>
            <a:off x="1066800" y="350520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(1,000)</a:t>
            </a:r>
          </a:p>
        </p:txBody>
      </p:sp>
      <p:sp>
        <p:nvSpPr>
          <p:cNvPr id="520220" name="Text Box 28"/>
          <p:cNvSpPr txBox="1">
            <a:spLocks noChangeArrowheads="1"/>
          </p:cNvSpPr>
          <p:nvPr/>
        </p:nvSpPr>
        <p:spPr bwMode="auto">
          <a:xfrm>
            <a:off x="1066800" y="4038600"/>
            <a:ext cx="1295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(1,500)</a:t>
            </a:r>
          </a:p>
        </p:txBody>
      </p:sp>
      <p:sp>
        <p:nvSpPr>
          <p:cNvPr id="520221" name="Text Box 29"/>
          <p:cNvSpPr txBox="1">
            <a:spLocks noChangeArrowheads="1"/>
          </p:cNvSpPr>
          <p:nvPr/>
        </p:nvSpPr>
        <p:spPr bwMode="auto">
          <a:xfrm>
            <a:off x="914400" y="4572000"/>
            <a:ext cx="1447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(2,000)</a:t>
            </a:r>
          </a:p>
        </p:txBody>
      </p:sp>
      <p:sp>
        <p:nvSpPr>
          <p:cNvPr id="520222" name="Text Box 30"/>
          <p:cNvSpPr txBox="1">
            <a:spLocks noChangeArrowheads="1"/>
          </p:cNvSpPr>
          <p:nvPr/>
        </p:nvSpPr>
        <p:spPr bwMode="auto">
          <a:xfrm>
            <a:off x="1295400" y="29718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(500)</a:t>
            </a:r>
          </a:p>
        </p:txBody>
      </p:sp>
      <p:sp>
        <p:nvSpPr>
          <p:cNvPr id="520223" name="Text Box 31"/>
          <p:cNvSpPr txBox="1">
            <a:spLocks noChangeArrowheads="1"/>
          </p:cNvSpPr>
          <p:nvPr/>
        </p:nvSpPr>
        <p:spPr bwMode="auto">
          <a:xfrm>
            <a:off x="1295400" y="24384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520224" name="Text Box 32"/>
          <p:cNvSpPr txBox="1">
            <a:spLocks noChangeArrowheads="1"/>
          </p:cNvSpPr>
          <p:nvPr/>
        </p:nvSpPr>
        <p:spPr bwMode="auto">
          <a:xfrm>
            <a:off x="1295400" y="19050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500</a:t>
            </a:r>
          </a:p>
        </p:txBody>
      </p:sp>
      <p:sp>
        <p:nvSpPr>
          <p:cNvPr id="520225" name="Text Box 33"/>
          <p:cNvSpPr txBox="1">
            <a:spLocks noChangeArrowheads="1"/>
          </p:cNvSpPr>
          <p:nvPr/>
        </p:nvSpPr>
        <p:spPr bwMode="auto">
          <a:xfrm>
            <a:off x="1295400" y="1371600"/>
            <a:ext cx="1066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1,000</a:t>
            </a:r>
          </a:p>
        </p:txBody>
      </p:sp>
      <p:sp>
        <p:nvSpPr>
          <p:cNvPr id="520226" name="Text Box 34"/>
          <p:cNvSpPr txBox="1">
            <a:spLocks noChangeArrowheads="1"/>
          </p:cNvSpPr>
          <p:nvPr/>
        </p:nvSpPr>
        <p:spPr bwMode="auto">
          <a:xfrm>
            <a:off x="838200" y="5105400"/>
            <a:ext cx="1524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(2,500)</a:t>
            </a:r>
          </a:p>
        </p:txBody>
      </p:sp>
      <p:sp>
        <p:nvSpPr>
          <p:cNvPr id="520227" name="Text Box 35"/>
          <p:cNvSpPr txBox="1">
            <a:spLocks noChangeArrowheads="1"/>
          </p:cNvSpPr>
          <p:nvPr/>
        </p:nvSpPr>
        <p:spPr bwMode="auto">
          <a:xfrm>
            <a:off x="762000" y="5638800"/>
            <a:ext cx="1600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(3,000)</a:t>
            </a:r>
          </a:p>
        </p:txBody>
      </p:sp>
      <p:sp>
        <p:nvSpPr>
          <p:cNvPr id="520228" name="Text Box 36"/>
          <p:cNvSpPr txBox="1">
            <a:spLocks noChangeArrowheads="1"/>
          </p:cNvSpPr>
          <p:nvPr/>
        </p:nvSpPr>
        <p:spPr bwMode="auto">
          <a:xfrm>
            <a:off x="5334000" y="3200400"/>
            <a:ext cx="3810000" cy="85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Exercise Price = $70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/>
              <a:t>Option Price    =   $2.25</a:t>
            </a:r>
          </a:p>
        </p:txBody>
      </p:sp>
      <p:sp>
        <p:nvSpPr>
          <p:cNvPr id="520229" name="Text Box 37"/>
          <p:cNvSpPr txBox="1">
            <a:spLocks noChangeArrowheads="1"/>
          </p:cNvSpPr>
          <p:nvPr/>
        </p:nvSpPr>
        <p:spPr bwMode="auto">
          <a:xfrm>
            <a:off x="7086600" y="4800600"/>
            <a:ext cx="1752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/>
              <a:t>Stock Price at Expiration</a:t>
            </a:r>
          </a:p>
        </p:txBody>
      </p:sp>
      <p:sp>
        <p:nvSpPr>
          <p:cNvPr id="520230" name="Text Box 38"/>
          <p:cNvSpPr txBox="1">
            <a:spLocks noChangeArrowheads="1"/>
          </p:cNvSpPr>
          <p:nvPr/>
        </p:nvSpPr>
        <p:spPr bwMode="auto">
          <a:xfrm>
            <a:off x="2362200" y="1143000"/>
            <a:ext cx="2895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Profit from Strategy</a:t>
            </a:r>
          </a:p>
        </p:txBody>
      </p:sp>
      <p:sp>
        <p:nvSpPr>
          <p:cNvPr id="520231" name="Line 39"/>
          <p:cNvSpPr>
            <a:spLocks noChangeShapeType="1"/>
          </p:cNvSpPr>
          <p:nvPr/>
        </p:nvSpPr>
        <p:spPr bwMode="auto">
          <a:xfrm>
            <a:off x="5105400" y="2057400"/>
            <a:ext cx="27432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520232" name="Line 40"/>
          <p:cNvSpPr>
            <a:spLocks noChangeShapeType="1"/>
          </p:cNvSpPr>
          <p:nvPr/>
        </p:nvSpPr>
        <p:spPr bwMode="auto">
          <a:xfrm flipH="1">
            <a:off x="2362200" y="2057400"/>
            <a:ext cx="2743200" cy="35052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70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  <a:ln/>
        </p:spPr>
        <p:txBody>
          <a:bodyPr/>
          <a:lstStyle/>
          <a:p>
            <a:r>
              <a:rPr lang="en-US" b="1"/>
              <a:t>Investing With Derivative Securities</a:t>
            </a:r>
          </a:p>
        </p:txBody>
      </p:sp>
      <p:sp>
        <p:nvSpPr>
          <p:cNvPr id="541703" name="Rectangle 7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8001000" cy="5105400"/>
          </a:xfrm>
          <a:noFill/>
          <a:ln/>
        </p:spPr>
        <p:txBody>
          <a:bodyPr/>
          <a:lstStyle/>
          <a:p>
            <a:r>
              <a:rPr lang="en-US"/>
              <a:t>Options Pricing Relationships</a:t>
            </a:r>
          </a:p>
          <a:p>
            <a:pPr lvl="1"/>
            <a:r>
              <a:rPr lang="en-US"/>
              <a:t>A positive sign shows a positive impact of the factor on option price</a:t>
            </a:r>
          </a:p>
          <a:p>
            <a:pPr lvl="1"/>
            <a:r>
              <a:rPr lang="en-US"/>
              <a:t>A negative sign shows a negative impact of the factor on option price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sz="2400"/>
              <a:t>       </a:t>
            </a:r>
            <a:r>
              <a:rPr lang="en-US"/>
              <a:t>Factor                 Call Option     Put Option</a:t>
            </a:r>
          </a:p>
          <a:p>
            <a:pPr>
              <a:buFontTx/>
              <a:buNone/>
            </a:pPr>
            <a:r>
              <a:rPr lang="en-US" sz="2400"/>
              <a:t>   Stock price				</a:t>
            </a:r>
            <a:r>
              <a:rPr lang="en-US" sz="2400" b="1"/>
              <a:t>+		-</a:t>
            </a:r>
          </a:p>
          <a:p>
            <a:pPr>
              <a:buFontTx/>
              <a:buNone/>
            </a:pPr>
            <a:r>
              <a:rPr lang="en-US" sz="2400"/>
              <a:t>   Exercise price			</a:t>
            </a:r>
            <a:r>
              <a:rPr lang="en-US" sz="2400" b="1"/>
              <a:t>-		+</a:t>
            </a:r>
          </a:p>
          <a:p>
            <a:pPr>
              <a:buFontTx/>
              <a:buNone/>
            </a:pPr>
            <a:r>
              <a:rPr lang="en-US" sz="2400"/>
              <a:t>   Time to expiration			</a:t>
            </a:r>
            <a:r>
              <a:rPr lang="en-US" sz="2400" b="1"/>
              <a:t>+		+</a:t>
            </a:r>
            <a:endParaRPr lang="en-US" sz="2400"/>
          </a:p>
          <a:p>
            <a:pPr>
              <a:buFontTx/>
              <a:buNone/>
            </a:pPr>
            <a:r>
              <a:rPr lang="en-US" sz="2400"/>
              <a:t>   Interest rate			</a:t>
            </a:r>
            <a:r>
              <a:rPr lang="en-US" sz="2400" b="1"/>
              <a:t>+		-</a:t>
            </a:r>
          </a:p>
          <a:p>
            <a:pPr>
              <a:buFontTx/>
              <a:buNone/>
            </a:pPr>
            <a:r>
              <a:rPr lang="en-US" sz="2400"/>
              <a:t>   Volatility of the stock price</a:t>
            </a:r>
            <a:r>
              <a:rPr lang="en-US" sz="2400" b="1"/>
              <a:t>	+		+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9C387107-E5D8-4C1F-A44F-A9D21736047C}" type="slidenum">
              <a:rPr lang="en-US"/>
              <a:pPr/>
              <a:t>24</a:t>
            </a:fld>
            <a:endParaRPr lang="en-US"/>
          </a:p>
        </p:txBody>
      </p:sp>
      <p:sp>
        <p:nvSpPr>
          <p:cNvPr id="541705" name="Line 9"/>
          <p:cNvSpPr>
            <a:spLocks noChangeShapeType="1"/>
          </p:cNvSpPr>
          <p:nvPr/>
        </p:nvSpPr>
        <p:spPr bwMode="auto">
          <a:xfrm>
            <a:off x="990600" y="41148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The Relationship Between Forward and Option Contracts</a:t>
            </a:r>
          </a:p>
        </p:txBody>
      </p:sp>
      <p:sp>
        <p:nvSpPr>
          <p:cNvPr id="58061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8001000" cy="4572000"/>
          </a:xfrm>
        </p:spPr>
        <p:txBody>
          <a:bodyPr/>
          <a:lstStyle/>
          <a:p>
            <a:r>
              <a:rPr lang="en-US"/>
              <a:t>Put-Call-Spot Parity</a:t>
            </a:r>
          </a:p>
          <a:p>
            <a:pPr lvl="1"/>
            <a:r>
              <a:rPr lang="en-US"/>
              <a:t>Suppose that at Date 0, an investor forms the following portfolio involving three securities related to Company WYZ:</a:t>
            </a:r>
          </a:p>
          <a:p>
            <a:pPr lvl="1"/>
            <a:r>
              <a:rPr lang="en-US"/>
              <a:t>Buy a WYZ common stock at price of S</a:t>
            </a:r>
            <a:r>
              <a:rPr lang="en-US" sz="2000" baseline="-25000"/>
              <a:t>0</a:t>
            </a:r>
            <a:endParaRPr lang="en-US"/>
          </a:p>
          <a:p>
            <a:pPr lvl="1"/>
            <a:r>
              <a:rPr lang="en-US"/>
              <a:t>Purchase a put option for P</a:t>
            </a:r>
            <a:r>
              <a:rPr lang="en-US" baseline="-25000"/>
              <a:t>0, T</a:t>
            </a:r>
            <a:r>
              <a:rPr lang="en-US"/>
              <a:t> to deliver WYZ stock at an exercise price of X on expiration date, T</a:t>
            </a:r>
          </a:p>
          <a:p>
            <a:pPr lvl="1"/>
            <a:r>
              <a:rPr lang="en-US"/>
              <a:t>Sell a call option for C</a:t>
            </a:r>
            <a:r>
              <a:rPr lang="en-US" baseline="-25000"/>
              <a:t>0, T</a:t>
            </a:r>
            <a:r>
              <a:rPr lang="en-US"/>
              <a:t>  to purchase WYZ stock at an exercise price of X on expiration date, T</a:t>
            </a:r>
          </a:p>
          <a:p>
            <a:pPr lvl="1"/>
            <a:r>
              <a:rPr lang="en-US"/>
              <a:t>See Exhibit 20.16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20FF7557-5A2A-4050-97EC-AADDCEC6B213}" type="slidenum">
              <a:rPr lang="en-US"/>
              <a:pPr/>
              <a:t>25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20.16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20-</a:t>
            </a:r>
            <a:fld id="{7627A306-547E-4565-AEFB-F02AFBCBE14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07234" name="Picture 2" descr="C:\LB-FIN650\LB-FIN650Edit\JPG files of exhibits\Ch 20\Reilly10e_Exhibit20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0800"/>
            <a:ext cx="8178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53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7921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The Relationship Between Forward and Option Contracts</a:t>
            </a:r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295400"/>
            <a:ext cx="7772400" cy="4876800"/>
          </a:xfrm>
        </p:spPr>
        <p:txBody>
          <a:bodyPr/>
          <a:lstStyle/>
          <a:p>
            <a:r>
              <a:rPr lang="en-US"/>
              <a:t>The Implication of Put-Call-Spot Parity</a:t>
            </a:r>
          </a:p>
          <a:p>
            <a:pPr lvl="1">
              <a:lnSpc>
                <a:spcPct val="110000"/>
              </a:lnSpc>
            </a:pPr>
            <a:r>
              <a:rPr lang="en-US"/>
              <a:t>The net investment required to acquire this portfolio is (</a:t>
            </a:r>
            <a:r>
              <a:rPr lang="en-US" i="1"/>
              <a:t>S</a:t>
            </a:r>
            <a:r>
              <a:rPr lang="en-US" baseline="-25000"/>
              <a:t>0</a:t>
            </a:r>
            <a:r>
              <a:rPr lang="en-US"/>
              <a:t> + </a:t>
            </a:r>
            <a:r>
              <a:rPr lang="en-US" i="1"/>
              <a:t>P</a:t>
            </a:r>
            <a:r>
              <a:rPr lang="en-US" baseline="-25000"/>
              <a:t>0,</a:t>
            </a:r>
            <a:r>
              <a:rPr lang="en-US" i="1" baseline="-25000"/>
              <a:t>T</a:t>
            </a:r>
            <a:r>
              <a:rPr lang="en-US" i="1"/>
              <a:t> </a:t>
            </a:r>
            <a:r>
              <a:rPr lang="en-US"/>
              <a:t>– </a:t>
            </a:r>
            <a:r>
              <a:rPr lang="en-US" i="1"/>
              <a:t>C</a:t>
            </a:r>
            <a:r>
              <a:rPr lang="en-US" baseline="-25000"/>
              <a:t>0,</a:t>
            </a:r>
            <a:r>
              <a:rPr lang="en-US" i="1" baseline="-25000"/>
              <a:t>T</a:t>
            </a:r>
            <a:r>
              <a:rPr lang="en-US"/>
              <a:t>)</a:t>
            </a:r>
          </a:p>
          <a:p>
            <a:pPr lvl="1"/>
            <a:r>
              <a:rPr lang="en-US"/>
              <a:t>The net positive at expiration date no matter at what level the stock price is would be the same, X </a:t>
            </a:r>
          </a:p>
          <a:p>
            <a:pPr lvl="1"/>
            <a:r>
              <a:rPr lang="en-US"/>
              <a:t>The result is a risk-free investment</a:t>
            </a:r>
          </a:p>
          <a:p>
            <a:pPr lvl="1">
              <a:buFontTx/>
              <a:buNone/>
            </a:pPr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r>
              <a:rPr lang="en-US"/>
              <a:t>Since the risk-free rate equals the T-bill rate:</a:t>
            </a:r>
          </a:p>
          <a:p>
            <a:pPr lvl="2">
              <a:buFontTx/>
              <a:buNone/>
            </a:pPr>
            <a:r>
              <a:rPr lang="en-US" sz="2400"/>
              <a:t>(long stock)+(long put)+(short call)=(long T-bill)</a:t>
            </a:r>
          </a:p>
        </p:txBody>
      </p:sp>
      <p:sp>
        <p:nvSpPr>
          <p:cNvPr id="28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1C033A52-FFFA-4659-8ACF-7DD29A6B529C}" type="slidenum">
              <a:rPr lang="en-US"/>
              <a:pPr/>
              <a:t>27</a:t>
            </a:fld>
            <a:endParaRPr lang="en-US"/>
          </a:p>
        </p:txBody>
      </p:sp>
      <p:grpSp>
        <p:nvGrpSpPr>
          <p:cNvPr id="581639" name="Group 7"/>
          <p:cNvGrpSpPr>
            <a:grpSpLocks noChangeAspect="1"/>
          </p:cNvGrpSpPr>
          <p:nvPr/>
        </p:nvGrpSpPr>
        <p:grpSpPr bwMode="auto">
          <a:xfrm>
            <a:off x="2362200" y="4038600"/>
            <a:ext cx="4114800" cy="976313"/>
            <a:chOff x="1488" y="2606"/>
            <a:chExt cx="2592" cy="615"/>
          </a:xfrm>
        </p:grpSpPr>
        <p:sp>
          <p:nvSpPr>
            <p:cNvPr id="581638" name="AutoShape 6"/>
            <p:cNvSpPr>
              <a:spLocks noChangeAspect="1" noChangeArrowheads="1" noTextEdit="1"/>
            </p:cNvSpPr>
            <p:nvPr/>
          </p:nvSpPr>
          <p:spPr bwMode="auto">
            <a:xfrm>
              <a:off x="1488" y="2606"/>
              <a:ext cx="2592" cy="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640" name="Line 8"/>
            <p:cNvSpPr>
              <a:spLocks noChangeShapeType="1"/>
            </p:cNvSpPr>
            <p:nvPr/>
          </p:nvSpPr>
          <p:spPr bwMode="auto">
            <a:xfrm>
              <a:off x="3043" y="2904"/>
              <a:ext cx="985" cy="1"/>
            </a:xfrm>
            <a:prstGeom prst="line">
              <a:avLst/>
            </a:prstGeom>
            <a:noFill/>
            <a:ln w="14288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1641" name="Rectangle 9"/>
            <p:cNvSpPr>
              <a:spLocks noChangeArrowheads="1"/>
            </p:cNvSpPr>
            <p:nvPr/>
          </p:nvSpPr>
          <p:spPr bwMode="auto">
            <a:xfrm>
              <a:off x="3905" y="2919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latin typeface="Times New Roman" pitchFamily="18" charset="0"/>
                </a:rPr>
                <a:t>T</a:t>
              </a:r>
              <a:endParaRPr lang="en-US"/>
            </a:p>
          </p:txBody>
        </p:sp>
        <p:sp>
          <p:nvSpPr>
            <p:cNvPr id="581642" name="Rectangle 10"/>
            <p:cNvSpPr>
              <a:spLocks noChangeArrowheads="1"/>
            </p:cNvSpPr>
            <p:nvPr/>
          </p:nvSpPr>
          <p:spPr bwMode="auto">
            <a:xfrm>
              <a:off x="2701" y="290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latin typeface="Times New Roman" pitchFamily="18" charset="0"/>
                </a:rPr>
                <a:t>T</a:t>
              </a:r>
              <a:endParaRPr lang="en-US"/>
            </a:p>
          </p:txBody>
        </p:sp>
        <p:sp>
          <p:nvSpPr>
            <p:cNvPr id="581643" name="Rectangle 11"/>
            <p:cNvSpPr>
              <a:spLocks noChangeArrowheads="1"/>
            </p:cNvSpPr>
            <p:nvPr/>
          </p:nvSpPr>
          <p:spPr bwMode="auto">
            <a:xfrm>
              <a:off x="2145" y="2900"/>
              <a:ext cx="7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1">
                  <a:latin typeface="Times New Roman" pitchFamily="18" charset="0"/>
                </a:rPr>
                <a:t>T</a:t>
              </a:r>
              <a:endParaRPr lang="en-US"/>
            </a:p>
          </p:txBody>
        </p:sp>
        <p:sp>
          <p:nvSpPr>
            <p:cNvPr id="581644" name="Rectangle 12"/>
            <p:cNvSpPr>
              <a:spLocks noChangeArrowheads="1"/>
            </p:cNvSpPr>
            <p:nvPr/>
          </p:nvSpPr>
          <p:spPr bwMode="auto">
            <a:xfrm>
              <a:off x="3412" y="2936"/>
              <a:ext cx="411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RFR</a:t>
              </a:r>
              <a:endParaRPr lang="en-US"/>
            </a:p>
          </p:txBody>
        </p:sp>
        <p:sp>
          <p:nvSpPr>
            <p:cNvPr id="581645" name="Rectangle 13"/>
            <p:cNvSpPr>
              <a:spLocks noChangeArrowheads="1"/>
            </p:cNvSpPr>
            <p:nvPr/>
          </p:nvSpPr>
          <p:spPr bwMode="auto">
            <a:xfrm>
              <a:off x="3461" y="2620"/>
              <a:ext cx="13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81646" name="Rectangle 14"/>
            <p:cNvSpPr>
              <a:spLocks noChangeArrowheads="1"/>
            </p:cNvSpPr>
            <p:nvPr/>
          </p:nvSpPr>
          <p:spPr bwMode="auto">
            <a:xfrm>
              <a:off x="2449" y="2761"/>
              <a:ext cx="149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C</a:t>
              </a:r>
              <a:endParaRPr lang="en-US"/>
            </a:p>
          </p:txBody>
        </p:sp>
        <p:sp>
          <p:nvSpPr>
            <p:cNvPr id="581647" name="Rectangle 15"/>
            <p:cNvSpPr>
              <a:spLocks noChangeArrowheads="1"/>
            </p:cNvSpPr>
            <p:nvPr/>
          </p:nvSpPr>
          <p:spPr bwMode="auto">
            <a:xfrm>
              <a:off x="1942" y="2761"/>
              <a:ext cx="137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P</a:t>
              </a:r>
              <a:endParaRPr lang="en-US"/>
            </a:p>
          </p:txBody>
        </p:sp>
        <p:sp>
          <p:nvSpPr>
            <p:cNvPr id="581648" name="Rectangle 16"/>
            <p:cNvSpPr>
              <a:spLocks noChangeArrowheads="1"/>
            </p:cNvSpPr>
            <p:nvPr/>
          </p:nvSpPr>
          <p:spPr bwMode="auto">
            <a:xfrm>
              <a:off x="1525" y="2761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1">
                  <a:latin typeface="Times New Roman" pitchFamily="18" charset="0"/>
                </a:rPr>
                <a:t>S</a:t>
              </a:r>
              <a:endParaRPr lang="en-US"/>
            </a:p>
          </p:txBody>
        </p:sp>
        <p:sp>
          <p:nvSpPr>
            <p:cNvPr id="581649" name="Rectangle 17"/>
            <p:cNvSpPr>
              <a:spLocks noChangeArrowheads="1"/>
            </p:cNvSpPr>
            <p:nvPr/>
          </p:nvSpPr>
          <p:spPr bwMode="auto">
            <a:xfrm>
              <a:off x="3828" y="2936"/>
              <a:ext cx="7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latin typeface="Times New Roman" pitchFamily="18" charset="0"/>
                </a:rPr>
                <a:t>)</a:t>
              </a:r>
              <a:endParaRPr lang="en-US"/>
            </a:p>
          </p:txBody>
        </p:sp>
        <p:sp>
          <p:nvSpPr>
            <p:cNvPr id="581650" name="Rectangle 18"/>
            <p:cNvSpPr>
              <a:spLocks noChangeArrowheads="1"/>
            </p:cNvSpPr>
            <p:nvPr/>
          </p:nvSpPr>
          <p:spPr bwMode="auto">
            <a:xfrm>
              <a:off x="3111" y="2936"/>
              <a:ext cx="112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latin typeface="Times New Roman" pitchFamily="18" charset="0"/>
                </a:rPr>
                <a:t>1</a:t>
              </a:r>
              <a:endParaRPr lang="en-US"/>
            </a:p>
          </p:txBody>
        </p:sp>
        <p:sp>
          <p:nvSpPr>
            <p:cNvPr id="581651" name="Rectangle 19"/>
            <p:cNvSpPr>
              <a:spLocks noChangeArrowheads="1"/>
            </p:cNvSpPr>
            <p:nvPr/>
          </p:nvSpPr>
          <p:spPr bwMode="auto">
            <a:xfrm>
              <a:off x="3055" y="2936"/>
              <a:ext cx="7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latin typeface="Times New Roman" pitchFamily="18" charset="0"/>
                </a:rPr>
                <a:t>(</a:t>
              </a:r>
              <a:endParaRPr lang="en-US"/>
            </a:p>
          </p:txBody>
        </p:sp>
        <p:sp>
          <p:nvSpPr>
            <p:cNvPr id="581652" name="Rectangle 20"/>
            <p:cNvSpPr>
              <a:spLocks noChangeArrowheads="1"/>
            </p:cNvSpPr>
            <p:nvPr/>
          </p:nvSpPr>
          <p:spPr bwMode="auto">
            <a:xfrm>
              <a:off x="2671" y="2899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,</a:t>
              </a:r>
              <a:endParaRPr lang="en-US"/>
            </a:p>
          </p:txBody>
        </p:sp>
        <p:sp>
          <p:nvSpPr>
            <p:cNvPr id="581653" name="Rectangle 21"/>
            <p:cNvSpPr>
              <a:spLocks noChangeArrowheads="1"/>
            </p:cNvSpPr>
            <p:nvPr/>
          </p:nvSpPr>
          <p:spPr bwMode="auto">
            <a:xfrm>
              <a:off x="2600" y="289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581654" name="Rectangle 22"/>
            <p:cNvSpPr>
              <a:spLocks noChangeArrowheads="1"/>
            </p:cNvSpPr>
            <p:nvPr/>
          </p:nvSpPr>
          <p:spPr bwMode="auto">
            <a:xfrm>
              <a:off x="2115" y="2899"/>
              <a:ext cx="3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,</a:t>
              </a:r>
              <a:endParaRPr lang="en-US"/>
            </a:p>
          </p:txBody>
        </p:sp>
        <p:sp>
          <p:nvSpPr>
            <p:cNvPr id="581655" name="Rectangle 23"/>
            <p:cNvSpPr>
              <a:spLocks noChangeArrowheads="1"/>
            </p:cNvSpPr>
            <p:nvPr/>
          </p:nvSpPr>
          <p:spPr bwMode="auto">
            <a:xfrm>
              <a:off x="2045" y="289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581656" name="Rectangle 24"/>
            <p:cNvSpPr>
              <a:spLocks noChangeArrowheads="1"/>
            </p:cNvSpPr>
            <p:nvPr/>
          </p:nvSpPr>
          <p:spPr bwMode="auto">
            <a:xfrm>
              <a:off x="1645" y="2899"/>
              <a:ext cx="6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latin typeface="Times New Roman" pitchFamily="18" charset="0"/>
                </a:rPr>
                <a:t>0</a:t>
              </a:r>
              <a:endParaRPr lang="en-US"/>
            </a:p>
          </p:txBody>
        </p:sp>
        <p:sp>
          <p:nvSpPr>
            <p:cNvPr id="581657" name="Rectangle 25"/>
            <p:cNvSpPr>
              <a:spLocks noChangeArrowheads="1"/>
            </p:cNvSpPr>
            <p:nvPr/>
          </p:nvSpPr>
          <p:spPr bwMode="auto">
            <a:xfrm>
              <a:off x="3240" y="2910"/>
              <a:ext cx="1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latin typeface="Symbol" pitchFamily="18" charset="2"/>
                </a:rPr>
                <a:t>+</a:t>
              </a:r>
              <a:endParaRPr lang="en-US"/>
            </a:p>
          </p:txBody>
        </p:sp>
        <p:sp>
          <p:nvSpPr>
            <p:cNvPr id="581658" name="Rectangle 26"/>
            <p:cNvSpPr>
              <a:spLocks noChangeArrowheads="1"/>
            </p:cNvSpPr>
            <p:nvPr/>
          </p:nvSpPr>
          <p:spPr bwMode="auto">
            <a:xfrm>
              <a:off x="2865" y="2735"/>
              <a:ext cx="1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latin typeface="Symbol" pitchFamily="18" charset="2"/>
                </a:rPr>
                <a:t>=</a:t>
              </a:r>
              <a:endParaRPr lang="en-US"/>
            </a:p>
          </p:txBody>
        </p:sp>
        <p:sp>
          <p:nvSpPr>
            <p:cNvPr id="581659" name="Rectangle 27"/>
            <p:cNvSpPr>
              <a:spLocks noChangeArrowheads="1"/>
            </p:cNvSpPr>
            <p:nvPr/>
          </p:nvSpPr>
          <p:spPr bwMode="auto">
            <a:xfrm>
              <a:off x="2295" y="2735"/>
              <a:ext cx="1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latin typeface="Symbol" pitchFamily="18" charset="2"/>
                </a:rPr>
                <a:t>-</a:t>
              </a:r>
              <a:endParaRPr lang="en-US"/>
            </a:p>
          </p:txBody>
        </p:sp>
        <p:sp>
          <p:nvSpPr>
            <p:cNvPr id="581660" name="Rectangle 28"/>
            <p:cNvSpPr>
              <a:spLocks noChangeArrowheads="1"/>
            </p:cNvSpPr>
            <p:nvPr/>
          </p:nvSpPr>
          <p:spPr bwMode="auto">
            <a:xfrm>
              <a:off x="1771" y="2735"/>
              <a:ext cx="123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800">
                  <a:latin typeface="Symbol" pitchFamily="18" charset="2"/>
                </a:rPr>
                <a:t>+</a:t>
              </a:r>
              <a:endParaRPr lang="en-US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Creating Synthetic Securities Using Put-Call Parity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848600" cy="4876800"/>
          </a:xfrm>
        </p:spPr>
        <p:txBody>
          <a:bodyPr/>
          <a:lstStyle/>
          <a:p>
            <a:r>
              <a:rPr lang="en-US"/>
              <a:t>Risk-free portfolio could be created using three risky securities:</a:t>
            </a:r>
          </a:p>
          <a:p>
            <a:pPr lvl="1"/>
            <a:r>
              <a:rPr lang="en-US"/>
              <a:t>stock, </a:t>
            </a:r>
          </a:p>
          <a:p>
            <a:pPr lvl="1"/>
            <a:r>
              <a:rPr lang="en-US"/>
              <a:t>a put option, </a:t>
            </a:r>
          </a:p>
          <a:p>
            <a:pPr lvl="1"/>
            <a:r>
              <a:rPr lang="en-US"/>
              <a:t>and a call option</a:t>
            </a:r>
          </a:p>
          <a:p>
            <a:r>
              <a:rPr lang="en-US"/>
              <a:t>With Treasury-bill as the fourth security, any one of the four may be replaced with combinations of the other three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8819E879-CE3C-420F-9363-7890E093262D}" type="slidenum">
              <a:rPr lang="en-US"/>
              <a:pPr/>
              <a:t>28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8153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Adjusting Put-Call Spot Parity For Dividends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8001000" cy="5257800"/>
          </a:xfrm>
        </p:spPr>
        <p:txBody>
          <a:bodyPr/>
          <a:lstStyle/>
          <a:p>
            <a:r>
              <a:rPr lang="en-US"/>
              <a:t>The owners of derivative instruments do not participate directly in payment of dividends to holders of the underlying stock</a:t>
            </a:r>
          </a:p>
          <a:p>
            <a:r>
              <a:rPr lang="en-US"/>
              <a:t>If the dividend amounts and payment dates are known when puts and calls are written those are adjusted into the option prices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2400"/>
              <a:t>		(long stock) + (long put) + (short call) </a:t>
            </a:r>
          </a:p>
          <a:p>
            <a:pPr lvl="1" algn="r">
              <a:buFontTx/>
              <a:buNone/>
            </a:pPr>
            <a:r>
              <a:rPr lang="en-US"/>
              <a:t>= (long T-bill) + (long present value of dividends)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34DAA6C8-91F2-4746-BED3-834BBEAE56AB}" type="slidenum">
              <a:rPr lang="en-US"/>
              <a:pPr/>
              <a:t>29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An Overview of Derivatives</a:t>
            </a:r>
          </a:p>
        </p:txBody>
      </p:sp>
      <p:sp>
        <p:nvSpPr>
          <p:cNvPr id="57037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7848600" cy="4953000"/>
          </a:xfrm>
        </p:spPr>
        <p:txBody>
          <a:bodyPr/>
          <a:lstStyle/>
          <a:p>
            <a:r>
              <a:rPr lang="en-US" dirty="0"/>
              <a:t>Options offer the buyer the right, but not the obligation, to buy or sell and underlying asset at a fixed price up to or on a specific date</a:t>
            </a:r>
          </a:p>
          <a:p>
            <a:r>
              <a:rPr lang="en-US" dirty="0"/>
              <a:t>Buyer is long in the contract</a:t>
            </a:r>
          </a:p>
          <a:p>
            <a:r>
              <a:rPr lang="en-US" dirty="0"/>
              <a:t>Seller or “writer” is short the contract</a:t>
            </a:r>
          </a:p>
          <a:p>
            <a:r>
              <a:rPr lang="en-US" dirty="0"/>
              <a:t>The price at which the transaction would we made is the exercise or strike price</a:t>
            </a:r>
          </a:p>
          <a:p>
            <a:r>
              <a:rPr lang="en-US" dirty="0"/>
              <a:t>The profit or loss on an option</a:t>
            </a:r>
          </a:p>
          <a:p>
            <a:r>
              <a:rPr lang="en-US" dirty="0"/>
              <a:t>Basic </a:t>
            </a:r>
            <a:r>
              <a:rPr lang="en-US" dirty="0" smtClean="0"/>
              <a:t>types </a:t>
            </a:r>
            <a:r>
              <a:rPr lang="en-US" dirty="0"/>
              <a:t>of </a:t>
            </a:r>
            <a:r>
              <a:rPr lang="en-US" dirty="0" smtClean="0"/>
              <a:t>derivative positions </a:t>
            </a:r>
            <a:r>
              <a:rPr lang="en-US" dirty="0"/>
              <a:t>(Exhibit 20.1)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DEE08ACB-99E7-4343-8267-4E4FA010E7A9}" type="slidenum">
              <a:rPr lang="en-US"/>
              <a:pPr/>
              <a:t>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/>
              <a:t>Put-Call-Forward Parity</a:t>
            </a:r>
          </a:p>
        </p:txBody>
      </p:sp>
      <p:sp>
        <p:nvSpPr>
          <p:cNvPr id="545795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1219200"/>
            <a:ext cx="7772400" cy="5257800"/>
          </a:xfrm>
        </p:spPr>
        <p:txBody>
          <a:bodyPr/>
          <a:lstStyle/>
          <a:p>
            <a:r>
              <a:rPr lang="en-US" dirty="0"/>
              <a:t>Instead of buying stock, take a long position in a forward contract to buy stock</a:t>
            </a:r>
          </a:p>
          <a:p>
            <a:r>
              <a:rPr lang="en-US" dirty="0"/>
              <a:t>Supplement this transaction by purchasing a put option and selling a call option, each with the same exercise price and expiration date</a:t>
            </a:r>
          </a:p>
          <a:p>
            <a:r>
              <a:rPr lang="en-US" dirty="0"/>
              <a:t>This reduces the net initial investment vs. buying the stock in the spot market</a:t>
            </a:r>
          </a:p>
          <a:p>
            <a:r>
              <a:rPr lang="en-US" dirty="0"/>
              <a:t>The difference between put and call prices must equal the discounted difference between the common exercise price and the contract price of the forward agreement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B16DE858-B9A6-4FA7-ABF7-78C6482015FF}" type="slidenum">
              <a:rPr lang="en-US"/>
              <a:pPr/>
              <a:t>30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/>
              <a:t>An Introduction To The Use Of Derivatives In Portfolio Management</a:t>
            </a:r>
          </a:p>
        </p:txBody>
      </p:sp>
      <p:sp>
        <p:nvSpPr>
          <p:cNvPr id="55193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543800" cy="4800600"/>
          </a:xfrm>
        </p:spPr>
        <p:txBody>
          <a:bodyPr/>
          <a:lstStyle/>
          <a:p>
            <a:r>
              <a:rPr lang="en-US"/>
              <a:t>Restructuring Asset Portfolios With Forward Contracts</a:t>
            </a:r>
          </a:p>
          <a:p>
            <a:pPr lvl="1">
              <a:lnSpc>
                <a:spcPct val="110000"/>
              </a:lnSpc>
            </a:pPr>
            <a:r>
              <a:rPr lang="en-US"/>
              <a:t>Switching funds between current equity holding and other portfolios mimicking different asset classes</a:t>
            </a:r>
          </a:p>
          <a:p>
            <a:pPr lvl="1">
              <a:lnSpc>
                <a:spcPct val="110000"/>
              </a:lnSpc>
            </a:pPr>
            <a:r>
              <a:rPr lang="en-US"/>
              <a:t>Tactical asset allocation to time general market movements instead of company-specific trends</a:t>
            </a:r>
          </a:p>
          <a:p>
            <a:pPr lvl="1">
              <a:lnSpc>
                <a:spcPct val="110000"/>
              </a:lnSpc>
            </a:pPr>
            <a:r>
              <a:rPr lang="en-US"/>
              <a:t>Hedge position with payoffs that are negatively correlated with existing exposure</a:t>
            </a:r>
          </a:p>
          <a:p>
            <a:pPr lvl="1">
              <a:lnSpc>
                <a:spcPct val="110000"/>
              </a:lnSpc>
            </a:pPr>
            <a:r>
              <a:rPr lang="en-US"/>
              <a:t>Converts beta of stock to zero, making a synthetic t-bill, affecting portfolio beta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B06EDAFF-25E4-45BA-A9B2-1EF0EA31B9D3}" type="slidenum">
              <a:rPr lang="en-US"/>
              <a:pPr/>
              <a:t>31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/>
              <a:t>An Introduction To The Use Of Derivatives In Portfolio Management</a:t>
            </a:r>
          </a:p>
        </p:txBody>
      </p:sp>
      <p:sp>
        <p:nvSpPr>
          <p:cNvPr id="5836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924800" cy="5105400"/>
          </a:xfrm>
        </p:spPr>
        <p:txBody>
          <a:bodyPr/>
          <a:lstStyle/>
          <a:p>
            <a:r>
              <a:rPr lang="en-US"/>
              <a:t>Protecting Portfolio Value With Put Options</a:t>
            </a:r>
          </a:p>
          <a:p>
            <a:pPr lvl="1"/>
            <a:r>
              <a:rPr lang="en-US"/>
              <a:t>The purpose is to have a derivative contract that allows stock sales when prices fall but keep the stock when prices rise</a:t>
            </a:r>
          </a:p>
          <a:p>
            <a:pPr lvl="1"/>
            <a:r>
              <a:rPr lang="en-US"/>
              <a:t>The purchase of a put option to hedge the downside risk of an underlying security holding is called a protective put position</a:t>
            </a:r>
          </a:p>
          <a:p>
            <a:pPr lvl="1"/>
            <a:r>
              <a:rPr lang="en-US"/>
              <a:t>Methods</a:t>
            </a:r>
          </a:p>
          <a:p>
            <a:pPr lvl="2"/>
            <a:r>
              <a:rPr lang="en-US"/>
              <a:t>Hold the shares and purchase a put option, or</a:t>
            </a:r>
          </a:p>
          <a:p>
            <a:pPr lvl="2"/>
            <a:r>
              <a:rPr lang="en-US"/>
              <a:t>Sell the shares and buy a T-bill and a call option</a:t>
            </a:r>
          </a:p>
          <a:p>
            <a:pPr lvl="1"/>
            <a:r>
              <a:rPr lang="en-US"/>
              <a:t>Portfolio insurance</a:t>
            </a:r>
          </a:p>
          <a:p>
            <a:pPr lvl="1"/>
            <a:r>
              <a:rPr lang="en-US"/>
              <a:t>See Exhibit 20.23</a:t>
            </a:r>
          </a:p>
          <a:p>
            <a:pPr lvl="1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C9FD184D-816C-4FA7-951B-4A9B8C3605BF}" type="slidenum">
              <a:rPr lang="en-US"/>
              <a:pPr/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20.23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20-</a:t>
            </a:r>
            <a:fld id="{7627A306-547E-4565-AEFB-F02AFBCBE14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08258" name="Picture 2" descr="C:\LB-FIN650\LB-FIN650Edit\JPG files of exhibits\Ch 20\Reilly10e_Exhibit20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95400"/>
            <a:ext cx="8181337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smtClean="0"/>
              <a:t>An </a:t>
            </a:r>
            <a:r>
              <a:rPr lang="en-US" b="1"/>
              <a:t>Introduction To The Use Of Derivatives In Portfolio Management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924800" cy="4800600"/>
          </a:xfrm>
        </p:spPr>
        <p:txBody>
          <a:bodyPr/>
          <a:lstStyle/>
          <a:p>
            <a:r>
              <a:rPr lang="en-US" dirty="0"/>
              <a:t>An Alternative Way to Pay for a Protective Put</a:t>
            </a:r>
          </a:p>
          <a:p>
            <a:pPr lvl="1"/>
            <a:r>
              <a:rPr lang="en-US" dirty="0"/>
              <a:t>Collar Agreement:</a:t>
            </a:r>
            <a:r>
              <a:rPr lang="en-US" b="1" dirty="0"/>
              <a:t> </a:t>
            </a:r>
            <a:r>
              <a:rPr lang="en-US" dirty="0"/>
              <a:t>The simultaneous purchase of an out-of-the-money put and sale of an out-of-the-money call on the same underlying asset and with the same expiration date and market price</a:t>
            </a:r>
          </a:p>
          <a:p>
            <a:pPr lvl="1"/>
            <a:r>
              <a:rPr lang="en-US" dirty="0"/>
              <a:t>There is no initial cost to construct a strategy to protect against potential stock price declines by surrendering the potential future stock gains </a:t>
            </a:r>
          </a:p>
          <a:p>
            <a:pPr lvl="1"/>
            <a:r>
              <a:rPr lang="en-US" dirty="0"/>
              <a:t>See </a:t>
            </a:r>
            <a:r>
              <a:rPr lang="en-US" dirty="0" smtClean="0"/>
              <a:t>Exhibits 20.4 and </a:t>
            </a:r>
            <a:r>
              <a:rPr lang="en-US" dirty="0"/>
              <a:t>20.25</a:t>
            </a:r>
          </a:p>
          <a:p>
            <a:pPr lvl="1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35763CFD-CCD5-461C-B640-66940C7E1BCA}" type="slidenum">
              <a:rPr lang="en-US"/>
              <a:pPr/>
              <a:t>34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Exhibit </a:t>
            </a:r>
            <a:r>
              <a:rPr lang="en-US" b="1" smtClean="0"/>
              <a:t>20.24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20-</a:t>
            </a:r>
            <a:fld id="{7627A306-547E-4565-AEFB-F02AFBCBE14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09282" name="Picture 2" descr="C:\LB-FIN650\LB-FIN650Edit\JPG files of exhibits\Ch 20\Reilly10e_Exhibit20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38357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20.25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20-</a:t>
            </a:r>
            <a:fld id="{7627A306-547E-4565-AEFB-F02AFBCBE14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10306" name="Picture 2" descr="C:\LB-FIN650\LB-FIN650Edit\JPG files of exhibits\Ch 20\Reilly10e_Exhibit20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696200" cy="49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8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1"/>
              <a:t>The Internet Investments Online</a:t>
            </a:r>
          </a:p>
        </p:txBody>
      </p:sp>
      <p:sp>
        <p:nvSpPr>
          <p:cNvPr id="4884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990600" y="1371600"/>
            <a:ext cx="7620000" cy="4114800"/>
          </a:xfrm>
        </p:spPr>
        <p:txBody>
          <a:bodyPr/>
          <a:lstStyle/>
          <a:p>
            <a:r>
              <a:rPr lang="en-US" sz="2400">
                <a:hlinkClick r:id="rId2"/>
              </a:rPr>
              <a:t>http://www.cboe.com</a:t>
            </a:r>
            <a:endParaRPr lang="en-US" sz="2400"/>
          </a:p>
          <a:p>
            <a:r>
              <a:rPr lang="en-US" sz="2400">
                <a:hlinkClick r:id="rId3"/>
              </a:rPr>
              <a:t>http://www.cmegroup.com</a:t>
            </a:r>
            <a:endParaRPr lang="en-US" sz="2400"/>
          </a:p>
          <a:p>
            <a:r>
              <a:rPr lang="en-US" sz="2400">
                <a:hlinkClick r:id="rId4"/>
              </a:rPr>
              <a:t>http://www.onechicago.com</a:t>
            </a:r>
            <a:endParaRPr lang="en-US" sz="2400"/>
          </a:p>
          <a:p>
            <a:r>
              <a:rPr lang="en-US" sz="2400">
                <a:hlinkClick r:id="rId5"/>
              </a:rPr>
              <a:t>http://www.euronext.com</a:t>
            </a:r>
            <a:endParaRPr lang="en-US" sz="2400"/>
          </a:p>
          <a:p>
            <a:r>
              <a:rPr lang="en-US" sz="2400">
                <a:hlinkClick r:id="rId6"/>
              </a:rPr>
              <a:t>http://www.schaeffersresearch.com</a:t>
            </a:r>
            <a:endParaRPr lang="en-US" sz="2400"/>
          </a:p>
          <a:p>
            <a:r>
              <a:rPr lang="en-US" sz="2400">
                <a:hlinkClick r:id="rId7"/>
              </a:rPr>
              <a:t>http://www.eurexus.com</a:t>
            </a:r>
            <a:endParaRPr lang="en-US" sz="2400"/>
          </a:p>
          <a:p>
            <a:r>
              <a:rPr lang="en-US" sz="2400">
                <a:hlinkClick r:id="rId8"/>
              </a:rPr>
              <a:t>http://www.ise.com</a:t>
            </a:r>
            <a:endParaRPr lang="en-US" sz="2400"/>
          </a:p>
          <a:p>
            <a:r>
              <a:rPr lang="en-US" sz="2400">
                <a:hlinkClick r:id="rId9"/>
              </a:rPr>
              <a:t>http://www.site-by-site.com/usa/optfut.htm</a:t>
            </a:r>
            <a:endParaRPr lang="en-US" sz="2400"/>
          </a:p>
          <a:p>
            <a:pPr>
              <a:buFontTx/>
              <a:buNone/>
            </a:pPr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392B3C5A-B060-46BB-9CF2-83BC9FEBCFD3}" type="slidenum">
              <a:rPr lang="en-US"/>
              <a:pPr/>
              <a:t>37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20.1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20-</a:t>
            </a:r>
            <a:fld id="{7627A306-547E-4565-AEFB-F02AFBCBE14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02114" name="Picture 2" descr="C:\LB-FIN650\LB-FIN650Edit\JPG files of exhibits\Ch 20\Reilly10e_Exhibit20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44600"/>
            <a:ext cx="8207068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38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The Language and Structure of Forward and Futures Markets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8001000" cy="4800600"/>
          </a:xfrm>
        </p:spPr>
        <p:txBody>
          <a:bodyPr/>
          <a:lstStyle/>
          <a:p>
            <a:r>
              <a:rPr lang="en-US"/>
              <a:t>Forward contract gives its holder both the right and the full obligation to conduct a transaction involving another security or commodity the underlying asset</a:t>
            </a:r>
          </a:p>
          <a:p>
            <a:pPr lvl="1"/>
            <a:r>
              <a:rPr lang="en-US"/>
              <a:t>At a predetermined date (maturity date) </a:t>
            </a:r>
          </a:p>
          <a:p>
            <a:pPr lvl="1"/>
            <a:r>
              <a:rPr lang="en-US"/>
              <a:t>At a predetermined price (contract price)</a:t>
            </a:r>
          </a:p>
          <a:p>
            <a:r>
              <a:rPr lang="en-US"/>
              <a:t>There must be two parties (counterparties) to a forward transaction </a:t>
            </a:r>
          </a:p>
          <a:p>
            <a:pPr lvl="1"/>
            <a:r>
              <a:rPr lang="en-US"/>
              <a:t>The eventual buyer (or long position) </a:t>
            </a:r>
          </a:p>
          <a:p>
            <a:pPr lvl="1"/>
            <a:r>
              <a:rPr lang="en-US"/>
              <a:t>The eventual seller (or short position)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F92E8BB2-F15A-4943-87BA-0C3ED7865B39}" type="slidenum">
              <a:rPr lang="en-US"/>
              <a:pPr/>
              <a:t>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The Language and Structure of Forward and Futures Markets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8001000" cy="5181600"/>
          </a:xfrm>
        </p:spPr>
        <p:txBody>
          <a:bodyPr/>
          <a:lstStyle/>
          <a:p>
            <a:r>
              <a:rPr lang="en-US"/>
              <a:t>Forward and Spot Markets</a:t>
            </a:r>
          </a:p>
          <a:p>
            <a:pPr lvl="1"/>
            <a:r>
              <a:rPr lang="en-US"/>
              <a:t>A forward contract is basically a trade agreement</a:t>
            </a:r>
          </a:p>
          <a:p>
            <a:pPr lvl="1"/>
            <a:r>
              <a:rPr lang="en-US"/>
              <a:t>The terms that must be considered in forming a forward contract are the same as those necessary for a bond transaction that settled immediately (i.e., a spot market transaction) </a:t>
            </a:r>
          </a:p>
          <a:p>
            <a:pPr lvl="2"/>
            <a:r>
              <a:rPr lang="en-US"/>
              <a:t>The settlement date, at time T rather than 0</a:t>
            </a:r>
          </a:p>
          <a:p>
            <a:pPr lvl="2">
              <a:lnSpc>
                <a:spcPct val="110000"/>
              </a:lnSpc>
            </a:pPr>
            <a:r>
              <a:rPr lang="en-US"/>
              <a:t>The contract price, F</a:t>
            </a:r>
            <a:r>
              <a:rPr lang="en-US" baseline="-25000"/>
              <a:t>0, T</a:t>
            </a:r>
            <a:r>
              <a:rPr lang="en-US"/>
              <a:t> rather than S</a:t>
            </a:r>
            <a:r>
              <a:rPr lang="en-US" baseline="-25000"/>
              <a:t>0</a:t>
            </a:r>
            <a:endParaRPr lang="en-US"/>
          </a:p>
          <a:p>
            <a:pPr lvl="2">
              <a:lnSpc>
                <a:spcPct val="110000"/>
              </a:lnSpc>
            </a:pPr>
            <a:r>
              <a:rPr lang="en-US"/>
              <a:t>No payments until expiration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91114C83-D422-47E6-AF2D-59109AD01962}" type="slidenum">
              <a:rPr lang="en-US"/>
              <a:pPr/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/>
              <a:t>The Language and Structure of Forward and Futures Markets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8001000" cy="5181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Forward and Futures Markets</a:t>
            </a:r>
          </a:p>
          <a:p>
            <a:pPr lvl="1">
              <a:lnSpc>
                <a:spcPct val="110000"/>
              </a:lnSpc>
            </a:pPr>
            <a:r>
              <a:rPr lang="en-US"/>
              <a:t>Forward contracts are negotiated in the over-the-counter market, involve credit (or default) risk, and is quite often illiquid</a:t>
            </a:r>
          </a:p>
          <a:p>
            <a:pPr lvl="1">
              <a:lnSpc>
                <a:spcPct val="110000"/>
              </a:lnSpc>
            </a:pPr>
            <a:r>
              <a:rPr lang="en-US"/>
              <a:t>Futures contracts try to solve these problems with</a:t>
            </a:r>
          </a:p>
          <a:p>
            <a:pPr lvl="2">
              <a:lnSpc>
                <a:spcPct val="110000"/>
              </a:lnSpc>
            </a:pPr>
            <a:r>
              <a:rPr lang="en-US"/>
              <a:t>Standardized terms</a:t>
            </a:r>
          </a:p>
          <a:p>
            <a:pPr lvl="2">
              <a:lnSpc>
                <a:spcPct val="110000"/>
              </a:lnSpc>
            </a:pPr>
            <a:r>
              <a:rPr lang="en-US"/>
              <a:t>Central market (futures exchange)</a:t>
            </a:r>
          </a:p>
          <a:p>
            <a:pPr lvl="2">
              <a:lnSpc>
                <a:spcPct val="110000"/>
              </a:lnSpc>
            </a:pPr>
            <a:r>
              <a:rPr lang="en-US"/>
              <a:t>More liquidity</a:t>
            </a:r>
          </a:p>
          <a:p>
            <a:pPr lvl="2">
              <a:lnSpc>
                <a:spcPct val="110000"/>
              </a:lnSpc>
            </a:pPr>
            <a:r>
              <a:rPr lang="en-US"/>
              <a:t>Less default risk: Margin requirements</a:t>
            </a:r>
          </a:p>
          <a:p>
            <a:pPr lvl="2">
              <a:lnSpc>
                <a:spcPct val="110000"/>
              </a:lnSpc>
            </a:pPr>
            <a:r>
              <a:rPr lang="en-US"/>
              <a:t>Settlement price: Daily “marking to market”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14763296-1DA4-419B-9518-F8FA831A4AFE}" type="slidenum">
              <a:rPr lang="en-US"/>
              <a:pPr/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1219200"/>
          </a:xfrm>
        </p:spPr>
        <p:txBody>
          <a:bodyPr/>
          <a:lstStyle/>
          <a:p>
            <a:r>
              <a:rPr lang="en-US" b="1"/>
              <a:t>Interpreting Futures Price Quotations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19200"/>
            <a:ext cx="8001000" cy="5181600"/>
          </a:xfrm>
        </p:spPr>
        <p:txBody>
          <a:bodyPr/>
          <a:lstStyle/>
          <a:p>
            <a:r>
              <a:rPr lang="en-US" dirty="0"/>
              <a:t>Exhibit 20.3 shows spot and futures prices for contracts on the Standard &amp; Poor’s 500 index as of </a:t>
            </a:r>
            <a:r>
              <a:rPr lang="en-US" dirty="0" smtClean="0"/>
              <a:t>January 4, 2011</a:t>
            </a:r>
            <a:endParaRPr lang="en-US" dirty="0"/>
          </a:p>
          <a:p>
            <a:pPr lvl="1"/>
            <a:r>
              <a:rPr lang="en-US" dirty="0"/>
              <a:t>Expiration date</a:t>
            </a:r>
          </a:p>
          <a:p>
            <a:pPr lvl="1"/>
            <a:r>
              <a:rPr lang="en-US" dirty="0"/>
              <a:t>Contract size</a:t>
            </a:r>
          </a:p>
          <a:p>
            <a:r>
              <a:rPr lang="en-US" dirty="0"/>
              <a:t>Exhibit 20.4 summarizes the payoff and net profit for from a long position’s point of view, assuming a hypothetical set of S&amp;P index levels </a:t>
            </a:r>
            <a:r>
              <a:rPr lang="en-US" dirty="0" smtClean="0"/>
              <a:t>on </a:t>
            </a:r>
            <a:r>
              <a:rPr lang="en-US" dirty="0"/>
              <a:t>the </a:t>
            </a:r>
            <a:r>
              <a:rPr lang="en-US" dirty="0" smtClean="0"/>
              <a:t>March </a:t>
            </a:r>
            <a:r>
              <a:rPr lang="en-US" dirty="0"/>
              <a:t>expiration date</a:t>
            </a:r>
          </a:p>
          <a:p>
            <a:pPr lvl="1"/>
            <a:r>
              <a:rPr lang="en-US" dirty="0"/>
              <a:t>F</a:t>
            </a:r>
            <a:r>
              <a:rPr lang="en-US" baseline="-25000" dirty="0"/>
              <a:t>0, T</a:t>
            </a:r>
            <a:r>
              <a:rPr lang="en-US" dirty="0"/>
              <a:t> = </a:t>
            </a:r>
            <a:r>
              <a:rPr lang="en-US" dirty="0" smtClean="0"/>
              <a:t>1,265.30 </a:t>
            </a:r>
            <a:endParaRPr lang="en-US" dirty="0"/>
          </a:p>
          <a:p>
            <a:pPr lvl="1"/>
            <a:r>
              <a:rPr lang="en-US" dirty="0"/>
              <a:t>Zero-sum game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20-</a:t>
            </a:r>
            <a:fld id="{D8675E8F-4116-45F2-82DE-E80AED6848D3}" type="slidenum">
              <a:rPr lang="en-US"/>
              <a:pPr/>
              <a:t>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Exhibit </a:t>
            </a:r>
            <a:r>
              <a:rPr lang="en-US" b="1" dirty="0" smtClean="0"/>
              <a:t>20.3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 © 2012 Cengage Learning.  All Rights Reserved. May not scanned, copied or duplicated, or posted to a publicly accessible website, in whole or in part.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smtClean="0"/>
              <a:t>20-</a:t>
            </a:r>
            <a:fld id="{7627A306-547E-4565-AEFB-F02AFBCBE14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03138" name="Picture 2" descr="C:\LB-FIN650\LB-FIN650Edit\JPG files of exhibits\Ch 20\Reilly10e_Exhibit20-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2999"/>
            <a:ext cx="7239000" cy="519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9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Chapter5.YulongMa">
  <a:themeElements>
    <a:clrScheme name="SampleChapter5.YulongMa 2">
      <a:dk1>
        <a:srgbClr val="0F3D6B"/>
      </a:dk1>
      <a:lt1>
        <a:srgbClr val="FFFFFF"/>
      </a:lt1>
      <a:dk2>
        <a:srgbClr val="026E94"/>
      </a:dk2>
      <a:lt2>
        <a:srgbClr val="CCFFFF"/>
      </a:lt2>
      <a:accent1>
        <a:srgbClr val="0066CC"/>
      </a:accent1>
      <a:accent2>
        <a:srgbClr val="71B517"/>
      </a:accent2>
      <a:accent3>
        <a:srgbClr val="AABAC8"/>
      </a:accent3>
      <a:accent4>
        <a:srgbClr val="DADADA"/>
      </a:accent4>
      <a:accent5>
        <a:srgbClr val="AAB8E2"/>
      </a:accent5>
      <a:accent6>
        <a:srgbClr val="66A414"/>
      </a:accent6>
      <a:hlink>
        <a:srgbClr val="4C9CE4"/>
      </a:hlink>
      <a:folHlink>
        <a:srgbClr val="5976D3"/>
      </a:folHlink>
    </a:clrScheme>
    <a:fontScheme name="SampleChapter5.YulongM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SampleChapter5.YulongMa 1">
        <a:dk1>
          <a:srgbClr val="0D6475"/>
        </a:dk1>
        <a:lt1>
          <a:srgbClr val="FFFFFF"/>
        </a:lt1>
        <a:dk2>
          <a:srgbClr val="007976"/>
        </a:dk2>
        <a:lt2>
          <a:srgbClr val="ECEEA2"/>
        </a:lt2>
        <a:accent1>
          <a:srgbClr val="BE9932"/>
        </a:accent1>
        <a:accent2>
          <a:srgbClr val="249258"/>
        </a:accent2>
        <a:accent3>
          <a:srgbClr val="AABEBD"/>
        </a:accent3>
        <a:accent4>
          <a:srgbClr val="DADADA"/>
        </a:accent4>
        <a:accent5>
          <a:srgbClr val="DBCAAD"/>
        </a:accent5>
        <a:accent6>
          <a:srgbClr val="20844F"/>
        </a:accent6>
        <a:hlink>
          <a:srgbClr val="2C5FC4"/>
        </a:hlink>
        <a:folHlink>
          <a:srgbClr val="905FD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2">
        <a:dk1>
          <a:srgbClr val="0F3D6B"/>
        </a:dk1>
        <a:lt1>
          <a:srgbClr val="FFFFFF"/>
        </a:lt1>
        <a:dk2>
          <a:srgbClr val="026E94"/>
        </a:dk2>
        <a:lt2>
          <a:srgbClr val="CCFFFF"/>
        </a:lt2>
        <a:accent1>
          <a:srgbClr val="0066CC"/>
        </a:accent1>
        <a:accent2>
          <a:srgbClr val="71B517"/>
        </a:accent2>
        <a:accent3>
          <a:srgbClr val="AABAC8"/>
        </a:accent3>
        <a:accent4>
          <a:srgbClr val="DADADA"/>
        </a:accent4>
        <a:accent5>
          <a:srgbClr val="AAB8E2"/>
        </a:accent5>
        <a:accent6>
          <a:srgbClr val="66A414"/>
        </a:accent6>
        <a:hlink>
          <a:srgbClr val="4C9CE4"/>
        </a:hlink>
        <a:folHlink>
          <a:srgbClr val="5976D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Chapter5.YulongMa 3">
        <a:dk1>
          <a:srgbClr val="204376"/>
        </a:dk1>
        <a:lt1>
          <a:srgbClr val="FFFFFF"/>
        </a:lt1>
        <a:dk2>
          <a:srgbClr val="2365BD"/>
        </a:dk2>
        <a:lt2>
          <a:srgbClr val="DDDDDD"/>
        </a:lt2>
        <a:accent1>
          <a:srgbClr val="4981E7"/>
        </a:accent1>
        <a:accent2>
          <a:srgbClr val="8DD9FF"/>
        </a:accent2>
        <a:accent3>
          <a:srgbClr val="ACB8DB"/>
        </a:accent3>
        <a:accent4>
          <a:srgbClr val="DADADA"/>
        </a:accent4>
        <a:accent5>
          <a:srgbClr val="B1C1F1"/>
        </a:accent5>
        <a:accent6>
          <a:srgbClr val="7FC4E7"/>
        </a:accent6>
        <a:hlink>
          <a:srgbClr val="9999FF"/>
        </a:hlink>
        <a:folHlink>
          <a:srgbClr val="3366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Chapter 1-Test</Template>
  <TotalTime>2036</TotalTime>
  <Pages>8</Pages>
  <Words>3017</Words>
  <Application>Microsoft Office PowerPoint</Application>
  <PresentationFormat>On-screen Show (4:3)</PresentationFormat>
  <Paragraphs>346</Paragraphs>
  <Slides>37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Symbol</vt:lpstr>
      <vt:lpstr>Times New Roman</vt:lpstr>
      <vt:lpstr>SampleChapter5.YulongMa</vt:lpstr>
      <vt:lpstr>Photo Editor Photo</vt:lpstr>
      <vt:lpstr>Chapter 20: An Introduction to Derivative Markets and Securities</vt:lpstr>
      <vt:lpstr>An Overview of Derivatives</vt:lpstr>
      <vt:lpstr>An Overview of Derivatives</vt:lpstr>
      <vt:lpstr>Exhibit 20.1</vt:lpstr>
      <vt:lpstr>The Language and Structure of Forward and Futures Markets</vt:lpstr>
      <vt:lpstr>The Language and Structure of Forward and Futures Markets</vt:lpstr>
      <vt:lpstr>The Language and Structure of Forward and Futures Markets</vt:lpstr>
      <vt:lpstr>Interpreting Futures Price Quotations</vt:lpstr>
      <vt:lpstr>Exhibit 20.3</vt:lpstr>
      <vt:lpstr>Exhibit 20.4</vt:lpstr>
      <vt:lpstr>The Language and Structure of Option Markets</vt:lpstr>
      <vt:lpstr>The Language and Structure of Option Markets</vt:lpstr>
      <vt:lpstr>The Language and Structure of Option Markets</vt:lpstr>
      <vt:lpstr>Interpreting Option Price Quotations</vt:lpstr>
      <vt:lpstr>Exhibit 20.6</vt:lpstr>
      <vt:lpstr>Investing With Derivative Securities</vt:lpstr>
      <vt:lpstr>Investing With Derivative Securities</vt:lpstr>
      <vt:lpstr>Exhibit 20.10</vt:lpstr>
      <vt:lpstr>Investing With Derivative Securities</vt:lpstr>
      <vt:lpstr>Profits to Buyer of Call Option</vt:lpstr>
      <vt:lpstr>Profits to Seller of Call Option</vt:lpstr>
      <vt:lpstr>Profits to Buyer of Put Option</vt:lpstr>
      <vt:lpstr>Profits to Seller of Put Option</vt:lpstr>
      <vt:lpstr>Investing With Derivative Securities</vt:lpstr>
      <vt:lpstr>The Relationship Between Forward and Option Contracts</vt:lpstr>
      <vt:lpstr>Exhibit 20.16</vt:lpstr>
      <vt:lpstr>The Relationship Between Forward and Option Contracts</vt:lpstr>
      <vt:lpstr>Creating Synthetic Securities Using Put-Call Parity</vt:lpstr>
      <vt:lpstr>Adjusting Put-Call Spot Parity For Dividends</vt:lpstr>
      <vt:lpstr>Put-Call-Forward Parity</vt:lpstr>
      <vt:lpstr>An Introduction To The Use Of Derivatives In Portfolio Management</vt:lpstr>
      <vt:lpstr>An Introduction To The Use Of Derivatives In Portfolio Management</vt:lpstr>
      <vt:lpstr>Exhibit 20.23</vt:lpstr>
      <vt:lpstr>An Introduction To The Use Of Derivatives In Portfolio Management</vt:lpstr>
      <vt:lpstr>Exhibit 20.24</vt:lpstr>
      <vt:lpstr>Exhibit 20.25</vt:lpstr>
      <vt:lpstr>The Internet Investments Online</vt:lpstr>
    </vt:vector>
  </TitlesOfParts>
  <Company>Harcourt,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Presentation to accompany Investment Analysis &amp; Portfolio Management, 6e</dc:title>
  <dc:subject>An Introduction to Derivative Markets and Securities</dc:subject>
  <dc:creator>Frank K. Reilly &amp; Keith C. Brown</dc:creator>
  <cp:keywords>Lecture</cp:keywords>
  <dc:description/>
  <cp:lastModifiedBy>Chaker M Aloui</cp:lastModifiedBy>
  <cp:revision>135</cp:revision>
  <cp:lastPrinted>1998-08-13T04:13:10Z</cp:lastPrinted>
  <dcterms:created xsi:type="dcterms:W3CDTF">1998-10-24T16:58:48Z</dcterms:created>
  <dcterms:modified xsi:type="dcterms:W3CDTF">2017-09-26T08:02:58Z</dcterms:modified>
  <cp:category>Finance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er">
    <vt:lpwstr>Harcourt Brace College Publishers</vt:lpwstr>
  </property>
  <property fmtid="{D5CDD505-2E9C-101B-9397-08002B2CF9AE}" pid="3" name="Editor">
    <vt:lpwstr>Terri House</vt:lpwstr>
  </property>
</Properties>
</file>