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3" r:id="rId1"/>
  </p:sldMasterIdLst>
  <p:notesMasterIdLst>
    <p:notesMasterId r:id="rId37"/>
  </p:notesMasterIdLst>
  <p:handoutMasterIdLst>
    <p:handoutMasterId r:id="rId38"/>
  </p:handoutMasterIdLst>
  <p:sldIdLst>
    <p:sldId id="256" r:id="rId2"/>
    <p:sldId id="257" r:id="rId3"/>
    <p:sldId id="281" r:id="rId4"/>
    <p:sldId id="271" r:id="rId5"/>
    <p:sldId id="274" r:id="rId6"/>
    <p:sldId id="282" r:id="rId7"/>
    <p:sldId id="283" r:id="rId8"/>
    <p:sldId id="284" r:id="rId9"/>
    <p:sldId id="285" r:id="rId10"/>
    <p:sldId id="286" r:id="rId11"/>
    <p:sldId id="288" r:id="rId12"/>
    <p:sldId id="287" r:id="rId13"/>
    <p:sldId id="289" r:id="rId14"/>
    <p:sldId id="300" r:id="rId15"/>
    <p:sldId id="301" r:id="rId16"/>
    <p:sldId id="302" r:id="rId17"/>
    <p:sldId id="303" r:id="rId18"/>
    <p:sldId id="304" r:id="rId19"/>
    <p:sldId id="290" r:id="rId20"/>
    <p:sldId id="291" r:id="rId21"/>
    <p:sldId id="292" r:id="rId22"/>
    <p:sldId id="293" r:id="rId23"/>
    <p:sldId id="294" r:id="rId24"/>
    <p:sldId id="315" r:id="rId25"/>
    <p:sldId id="295" r:id="rId26"/>
    <p:sldId id="311" r:id="rId27"/>
    <p:sldId id="312" r:id="rId28"/>
    <p:sldId id="313" r:id="rId29"/>
    <p:sldId id="314" r:id="rId30"/>
    <p:sldId id="296" r:id="rId31"/>
    <p:sldId id="297" r:id="rId32"/>
    <p:sldId id="298" r:id="rId33"/>
    <p:sldId id="299" r:id="rId34"/>
    <p:sldId id="309" r:id="rId35"/>
    <p:sldId id="310" r:id="rId36"/>
  </p:sldIdLst>
  <p:sldSz cx="9144000" cy="6858000" type="screen4x3"/>
  <p:notesSz cx="6858000" cy="9144000"/>
  <p:defaultTextStyle>
    <a:defPPr>
      <a:defRPr lang="en-US"/>
    </a:defPPr>
    <a:lvl1pPr algn="r" rtl="1" fontAlgn="base">
      <a:spcBef>
        <a:spcPct val="0"/>
      </a:spcBef>
      <a:spcAft>
        <a:spcPct val="0"/>
      </a:spcAft>
      <a:defRPr kern="1200">
        <a:solidFill>
          <a:schemeClr val="tx1"/>
        </a:solidFill>
        <a:latin typeface="Arial" pitchFamily="34" charset="0"/>
        <a:ea typeface="AdvertisingMedium"/>
        <a:cs typeface="AdvertisingMedium"/>
      </a:defRPr>
    </a:lvl1pPr>
    <a:lvl2pPr marL="457200" algn="r" rtl="1" fontAlgn="base">
      <a:spcBef>
        <a:spcPct val="0"/>
      </a:spcBef>
      <a:spcAft>
        <a:spcPct val="0"/>
      </a:spcAft>
      <a:defRPr kern="1200">
        <a:solidFill>
          <a:schemeClr val="tx1"/>
        </a:solidFill>
        <a:latin typeface="Arial" pitchFamily="34" charset="0"/>
        <a:ea typeface="AdvertisingMedium"/>
        <a:cs typeface="AdvertisingMedium"/>
      </a:defRPr>
    </a:lvl2pPr>
    <a:lvl3pPr marL="914400" algn="r" rtl="1" fontAlgn="base">
      <a:spcBef>
        <a:spcPct val="0"/>
      </a:spcBef>
      <a:spcAft>
        <a:spcPct val="0"/>
      </a:spcAft>
      <a:defRPr kern="1200">
        <a:solidFill>
          <a:schemeClr val="tx1"/>
        </a:solidFill>
        <a:latin typeface="Arial" pitchFamily="34" charset="0"/>
        <a:ea typeface="AdvertisingMedium"/>
        <a:cs typeface="AdvertisingMedium"/>
      </a:defRPr>
    </a:lvl3pPr>
    <a:lvl4pPr marL="1371600" algn="r" rtl="1" fontAlgn="base">
      <a:spcBef>
        <a:spcPct val="0"/>
      </a:spcBef>
      <a:spcAft>
        <a:spcPct val="0"/>
      </a:spcAft>
      <a:defRPr kern="1200">
        <a:solidFill>
          <a:schemeClr val="tx1"/>
        </a:solidFill>
        <a:latin typeface="Arial" pitchFamily="34" charset="0"/>
        <a:ea typeface="AdvertisingMedium"/>
        <a:cs typeface="AdvertisingMedium"/>
      </a:defRPr>
    </a:lvl4pPr>
    <a:lvl5pPr marL="1828800" algn="r" rtl="1" fontAlgn="base">
      <a:spcBef>
        <a:spcPct val="0"/>
      </a:spcBef>
      <a:spcAft>
        <a:spcPct val="0"/>
      </a:spcAft>
      <a:defRPr kern="1200">
        <a:solidFill>
          <a:schemeClr val="tx1"/>
        </a:solidFill>
        <a:latin typeface="Arial" pitchFamily="34" charset="0"/>
        <a:ea typeface="AdvertisingMedium"/>
        <a:cs typeface="AdvertisingMedium"/>
      </a:defRPr>
    </a:lvl5pPr>
    <a:lvl6pPr marL="2286000" algn="r" defTabSz="914400" rtl="1" eaLnBrk="1" latinLnBrk="0" hangingPunct="1">
      <a:defRPr kern="1200">
        <a:solidFill>
          <a:schemeClr val="tx1"/>
        </a:solidFill>
        <a:latin typeface="Arial" pitchFamily="34" charset="0"/>
        <a:ea typeface="AdvertisingMedium"/>
        <a:cs typeface="AdvertisingMedium"/>
      </a:defRPr>
    </a:lvl6pPr>
    <a:lvl7pPr marL="2743200" algn="r" defTabSz="914400" rtl="1" eaLnBrk="1" latinLnBrk="0" hangingPunct="1">
      <a:defRPr kern="1200">
        <a:solidFill>
          <a:schemeClr val="tx1"/>
        </a:solidFill>
        <a:latin typeface="Arial" pitchFamily="34" charset="0"/>
        <a:ea typeface="AdvertisingMedium"/>
        <a:cs typeface="AdvertisingMedium"/>
      </a:defRPr>
    </a:lvl7pPr>
    <a:lvl8pPr marL="3200400" algn="r" defTabSz="914400" rtl="1" eaLnBrk="1" latinLnBrk="0" hangingPunct="1">
      <a:defRPr kern="1200">
        <a:solidFill>
          <a:schemeClr val="tx1"/>
        </a:solidFill>
        <a:latin typeface="Arial" pitchFamily="34" charset="0"/>
        <a:ea typeface="AdvertisingMedium"/>
        <a:cs typeface="AdvertisingMedium"/>
      </a:defRPr>
    </a:lvl8pPr>
    <a:lvl9pPr marL="3657600" algn="r" defTabSz="914400" rtl="1" eaLnBrk="1" latinLnBrk="0" hangingPunct="1">
      <a:defRPr kern="1200">
        <a:solidFill>
          <a:schemeClr val="tx1"/>
        </a:solidFill>
        <a:latin typeface="Arial" pitchFamily="34" charset="0"/>
        <a:ea typeface="AdvertisingMedium"/>
        <a:cs typeface="AdvertisingMedium"/>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08C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441" autoAdjust="0"/>
    <p:restoredTop sz="94660"/>
  </p:normalViewPr>
  <p:slideViewPr>
    <p:cSldViewPr>
      <p:cViewPr varScale="1">
        <p:scale>
          <a:sx n="108" d="100"/>
          <a:sy n="108" d="100"/>
        </p:scale>
        <p:origin x="2346"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490"/>
    </p:cViewPr>
  </p:sorterViewPr>
  <p:notesViewPr>
    <p:cSldViewPr>
      <p:cViewPr varScale="1">
        <p:scale>
          <a:sx n="67" d="100"/>
          <a:sy n="67" d="100"/>
        </p:scale>
        <p:origin x="-3276" y="-11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rtl="0"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rtl="0" fontAlgn="auto">
              <a:spcBef>
                <a:spcPts val="0"/>
              </a:spcBef>
              <a:spcAft>
                <a:spcPts val="0"/>
              </a:spcAft>
              <a:defRPr sz="1200">
                <a:latin typeface="+mn-lt"/>
                <a:ea typeface="+mn-ea"/>
                <a:cs typeface="+mn-cs"/>
              </a:defRPr>
            </a:lvl1pPr>
          </a:lstStyle>
          <a:p>
            <a:pPr>
              <a:defRPr/>
            </a:pPr>
            <a:fld id="{78688A23-0498-4086-9E1E-1C2984F927B9}" type="datetimeFigureOut">
              <a:rPr lang="en-US"/>
              <a:pPr>
                <a:defRPr/>
              </a:pPr>
              <a:t>3/28/2020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rtl="0" fontAlgn="auto">
              <a:spcBef>
                <a:spcPts val="0"/>
              </a:spcBef>
              <a:spcAft>
                <a:spcPts val="0"/>
              </a:spcAft>
              <a:defRPr sz="1200">
                <a:latin typeface="+mn-lt"/>
                <a:ea typeface="+mn-ea"/>
                <a:cs typeface="+mn-cs"/>
              </a:defRPr>
            </a:lvl1pPr>
          </a:lstStyle>
          <a:p>
            <a:pPr>
              <a:defRPr/>
            </a:pPr>
            <a:fld id="{5BD95E56-9D7F-4398-AF51-28C5D12EABE3}" type="slidenum">
              <a:rPr lang="en-US"/>
              <a:pPr>
                <a:defRPr/>
              </a:pPr>
              <a:t>‹#›</a:t>
            </a:fld>
            <a:endParaRPr lang="en-US"/>
          </a:p>
        </p:txBody>
      </p:sp>
      <p:pic>
        <p:nvPicPr>
          <p:cNvPr id="2253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88" y="8459788"/>
            <a:ext cx="2698751"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71291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rtl="0"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rtl="0" fontAlgn="auto">
              <a:spcBef>
                <a:spcPts val="0"/>
              </a:spcBef>
              <a:spcAft>
                <a:spcPts val="0"/>
              </a:spcAft>
              <a:defRPr sz="1200">
                <a:latin typeface="+mn-lt"/>
                <a:ea typeface="+mn-ea"/>
                <a:cs typeface="+mn-cs"/>
              </a:defRPr>
            </a:lvl1pPr>
          </a:lstStyle>
          <a:p>
            <a:pPr>
              <a:defRPr/>
            </a:pPr>
            <a:fld id="{6779291B-7810-4A58-BF3D-1202E8404B1B}" type="datetimeFigureOut">
              <a:rPr lang="en-US"/>
              <a:pPr>
                <a:defRPr/>
              </a:pPr>
              <a:t>3/28/2020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fontAlgn="auto">
              <a:spcBef>
                <a:spcPts val="0"/>
              </a:spcBef>
              <a:spcAft>
                <a:spcPts val="0"/>
              </a:spcAft>
              <a:defRPr sz="1200">
                <a:latin typeface="+mn-lt"/>
                <a:ea typeface="+mn-ea"/>
                <a:cs typeface="+mn-cs"/>
              </a:defRPr>
            </a:lvl1pPr>
          </a:lstStyle>
          <a:p>
            <a:pPr>
              <a:defRPr/>
            </a:pPr>
            <a:fld id="{EDE90BDF-543C-4446-88DB-52490BB1BC91}" type="slidenum">
              <a:rPr lang="en-US"/>
              <a:pPr>
                <a:defRPr/>
              </a:pPr>
              <a:t>‹#›</a:t>
            </a:fld>
            <a:endParaRPr lang="en-US"/>
          </a:p>
        </p:txBody>
      </p:sp>
    </p:spTree>
    <p:extLst>
      <p:ext uri="{BB962C8B-B14F-4D97-AF65-F5344CB8AC3E}">
        <p14:creationId xmlns:p14="http://schemas.microsoft.com/office/powerpoint/2010/main" val="19186484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Oval 12"/>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5" name="Oval 13"/>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14" name="Title 13"/>
          <p:cNvSpPr>
            <a:spLocks noGrp="1"/>
          </p:cNvSpPr>
          <p:nvPr>
            <p:ph type="ctrTitle"/>
          </p:nvPr>
        </p:nvSpPr>
        <p:spPr>
          <a:xfrm>
            <a:off x="1432560" y="359898"/>
            <a:ext cx="7406640" cy="1472184"/>
          </a:xfrm>
        </p:spPr>
        <p:txBody>
          <a:bodyPr anchor="b"/>
          <a:lstStyle>
            <a:lvl1pPr algn="l">
              <a:defRPr/>
            </a:lvl1pPr>
            <a:extLst/>
          </a:lstStyle>
          <a:p>
            <a:r>
              <a:rPr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6" name="Date Placeholder 6"/>
          <p:cNvSpPr>
            <a:spLocks noGrp="1"/>
          </p:cNvSpPr>
          <p:nvPr>
            <p:ph type="dt" sz="half" idx="10"/>
          </p:nvPr>
        </p:nvSpPr>
        <p:spPr/>
        <p:txBody>
          <a:bodyPr/>
          <a:lstStyle>
            <a:lvl1pPr>
              <a:defRPr/>
            </a:lvl1pPr>
            <a:extLst/>
          </a:lstStyle>
          <a:p>
            <a:pPr>
              <a:defRPr/>
            </a:pPr>
            <a:fld id="{8BB56ACC-2A25-4876-88A2-D2EC38C66C8A}" type="datetimeFigureOut">
              <a:rPr lang="en-US"/>
              <a:pPr>
                <a:defRPr/>
              </a:pPr>
              <a:t>3/28/2020</a:t>
            </a:fld>
            <a:endParaRPr lang="en-US"/>
          </a:p>
        </p:txBody>
      </p:sp>
      <p:sp>
        <p:nvSpPr>
          <p:cNvPr id="7" name="Footer Placeholder 19"/>
          <p:cNvSpPr>
            <a:spLocks noGrp="1"/>
          </p:cNvSpPr>
          <p:nvPr>
            <p:ph type="ftr" sz="quarter" idx="11"/>
          </p:nvPr>
        </p:nvSpPr>
        <p:spPr/>
        <p:txBody>
          <a:bodyPr/>
          <a:lstStyle>
            <a:lvl1pPr>
              <a:defRPr/>
            </a:lvl1pPr>
            <a:extLst/>
          </a:lstStyle>
          <a:p>
            <a:pPr>
              <a:defRPr/>
            </a:pPr>
            <a:endParaRPr lang="en-US"/>
          </a:p>
        </p:txBody>
      </p:sp>
      <p:sp>
        <p:nvSpPr>
          <p:cNvPr id="8" name="Slide Number Placeholder 9"/>
          <p:cNvSpPr>
            <a:spLocks noGrp="1"/>
          </p:cNvSpPr>
          <p:nvPr>
            <p:ph type="sldNum" sz="quarter" idx="12"/>
          </p:nvPr>
        </p:nvSpPr>
        <p:spPr/>
        <p:txBody>
          <a:bodyPr/>
          <a:lstStyle>
            <a:lvl1pPr>
              <a:defRPr/>
            </a:lvl1pPr>
            <a:extLst/>
          </a:lstStyle>
          <a:p>
            <a:pPr>
              <a:defRPr/>
            </a:pPr>
            <a:fld id="{A80710DC-908C-47C5-9E8A-DE94229D0A5A}" type="slidenum">
              <a:rPr lang="en-US"/>
              <a:pPr>
                <a:defRPr/>
              </a:pPr>
              <a:t>‹#›</a:t>
            </a:fld>
            <a:endParaRPr lang="en-US"/>
          </a:p>
        </p:txBody>
      </p:sp>
    </p:spTree>
    <p:extLst>
      <p:ext uri="{BB962C8B-B14F-4D97-AF65-F5344CB8AC3E}">
        <p14:creationId xmlns:p14="http://schemas.microsoft.com/office/powerpoint/2010/main" val="3906893734"/>
      </p:ext>
    </p:extLst>
  </p:cSld>
  <p:clrMapOvr>
    <a:masterClrMapping/>
  </p:clrMapOvr>
  <p:transition spd="med">
    <p:comb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p:cNvSpPr>
            <a:spLocks noGrp="1"/>
          </p:cNvSpPr>
          <p:nvPr>
            <p:ph type="dt" sz="half" idx="10"/>
          </p:nvPr>
        </p:nvSpPr>
        <p:spPr/>
        <p:txBody>
          <a:bodyPr/>
          <a:lstStyle>
            <a:lvl1pPr>
              <a:defRPr/>
            </a:lvl1pPr>
          </a:lstStyle>
          <a:p>
            <a:pPr>
              <a:defRPr/>
            </a:pPr>
            <a:fld id="{7AD5992F-0CBA-47FD-8818-A3F3FB707F15}" type="datetimeFigureOut">
              <a:rPr lang="en-US"/>
              <a:pPr>
                <a:defRPr/>
              </a:pPr>
              <a:t>3/28/2020</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47D1A9FB-ACB1-443A-9D2A-99AC5B31FAC5}" type="slidenum">
              <a:rPr lang="en-US"/>
              <a:pPr>
                <a:defRPr/>
              </a:pPr>
              <a:t>‹#›</a:t>
            </a:fld>
            <a:endParaRPr lang="en-US"/>
          </a:p>
        </p:txBody>
      </p:sp>
    </p:spTree>
    <p:extLst>
      <p:ext uri="{BB962C8B-B14F-4D97-AF65-F5344CB8AC3E}">
        <p14:creationId xmlns:p14="http://schemas.microsoft.com/office/powerpoint/2010/main" val="446034596"/>
      </p:ext>
    </p:extLst>
  </p:cSld>
  <p:clrMapOvr>
    <a:masterClrMapping/>
  </p:clrMapOvr>
  <p:transition spd="med">
    <p:comb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p:cNvSpPr>
            <a:spLocks noGrp="1"/>
          </p:cNvSpPr>
          <p:nvPr>
            <p:ph type="dt" sz="half" idx="10"/>
          </p:nvPr>
        </p:nvSpPr>
        <p:spPr/>
        <p:txBody>
          <a:bodyPr/>
          <a:lstStyle>
            <a:lvl1pPr>
              <a:defRPr/>
            </a:lvl1pPr>
          </a:lstStyle>
          <a:p>
            <a:pPr>
              <a:defRPr/>
            </a:pPr>
            <a:fld id="{A5739CCA-BCC6-4A91-BD45-2D24F0D9BC79}" type="datetimeFigureOut">
              <a:rPr lang="en-US"/>
              <a:pPr>
                <a:defRPr/>
              </a:pPr>
              <a:t>3/28/2020</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0FB0907F-EC97-44A5-9193-4B73AC51DBD9}" type="slidenum">
              <a:rPr lang="en-US"/>
              <a:pPr>
                <a:defRPr/>
              </a:pPr>
              <a:t>‹#›</a:t>
            </a:fld>
            <a:endParaRPr lang="en-US"/>
          </a:p>
        </p:txBody>
      </p:sp>
    </p:spTree>
    <p:extLst>
      <p:ext uri="{BB962C8B-B14F-4D97-AF65-F5344CB8AC3E}">
        <p14:creationId xmlns:p14="http://schemas.microsoft.com/office/powerpoint/2010/main" val="2931657071"/>
      </p:ext>
    </p:extLst>
  </p:cSld>
  <p:clrMapOvr>
    <a:masterClrMapping/>
  </p:clrMapOvr>
  <p:transition spd="med">
    <p:comb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p:cNvSpPr>
            <a:spLocks noGrp="1"/>
          </p:cNvSpPr>
          <p:nvPr>
            <p:ph type="dt" sz="half" idx="10"/>
          </p:nvPr>
        </p:nvSpPr>
        <p:spPr/>
        <p:txBody>
          <a:bodyPr/>
          <a:lstStyle>
            <a:lvl1pPr>
              <a:defRPr/>
            </a:lvl1pPr>
          </a:lstStyle>
          <a:p>
            <a:pPr>
              <a:defRPr/>
            </a:pPr>
            <a:fld id="{0778ABD9-F3DF-453D-B1A2-EBC220D279BA}" type="datetimeFigureOut">
              <a:rPr lang="en-US"/>
              <a:pPr>
                <a:defRPr/>
              </a:pPr>
              <a:t>3/28/2020</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AE205220-65B7-4C08-8FC9-709867A8BC20}" type="slidenum">
              <a:rPr lang="en-US"/>
              <a:pPr>
                <a:defRPr/>
              </a:pPr>
              <a:t>‹#›</a:t>
            </a:fld>
            <a:endParaRPr lang="en-US"/>
          </a:p>
        </p:txBody>
      </p:sp>
    </p:spTree>
    <p:extLst>
      <p:ext uri="{BB962C8B-B14F-4D97-AF65-F5344CB8AC3E}">
        <p14:creationId xmlns:p14="http://schemas.microsoft.com/office/powerpoint/2010/main" val="2781982610"/>
      </p:ext>
    </p:extLst>
  </p:cSld>
  <p:clrMapOvr>
    <a:masterClrMapping/>
  </p:clrMapOvr>
  <p:transition spd="med">
    <p:comb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12"/>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13"/>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Oval 1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7" name="Oval 16"/>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8" name="Date Placeholder 3"/>
          <p:cNvSpPr>
            <a:spLocks noGrp="1"/>
          </p:cNvSpPr>
          <p:nvPr>
            <p:ph type="dt" sz="half" idx="10"/>
          </p:nvPr>
        </p:nvSpPr>
        <p:spPr/>
        <p:txBody>
          <a:bodyPr/>
          <a:lstStyle>
            <a:lvl1pPr>
              <a:defRPr/>
            </a:lvl1pPr>
            <a:extLst/>
          </a:lstStyle>
          <a:p>
            <a:pPr>
              <a:defRPr/>
            </a:pPr>
            <a:fld id="{F478CDEB-0043-47C9-BB8B-07950FE01A72}" type="datetimeFigureOut">
              <a:rPr lang="en-US"/>
              <a:pPr>
                <a:defRPr/>
              </a:pPr>
              <a:t>3/28/2020</a:t>
            </a:fld>
            <a:endParaRPr lang="en-US"/>
          </a:p>
        </p:txBody>
      </p:sp>
      <p:sp>
        <p:nvSpPr>
          <p:cNvPr id="9" name="Footer Placeholder 4"/>
          <p:cNvSpPr>
            <a:spLocks noGrp="1"/>
          </p:cNvSpPr>
          <p:nvPr>
            <p:ph type="ftr" sz="quarter" idx="11"/>
          </p:nvPr>
        </p:nvSpPr>
        <p:spPr/>
        <p:txBody>
          <a:bodyPr/>
          <a:lstStyle>
            <a:lvl1pPr>
              <a:defRPr/>
            </a:lvl1pPr>
            <a:extLst/>
          </a:lstStyle>
          <a:p>
            <a:pPr>
              <a:defRPr/>
            </a:pPr>
            <a:endParaRPr lang="en-US"/>
          </a:p>
        </p:txBody>
      </p:sp>
      <p:sp>
        <p:nvSpPr>
          <p:cNvPr id="10" name="Slide Number Placeholder 5"/>
          <p:cNvSpPr>
            <a:spLocks noGrp="1"/>
          </p:cNvSpPr>
          <p:nvPr>
            <p:ph type="sldNum" sz="quarter" idx="12"/>
          </p:nvPr>
        </p:nvSpPr>
        <p:spPr/>
        <p:txBody>
          <a:bodyPr/>
          <a:lstStyle>
            <a:lvl1pPr>
              <a:defRPr/>
            </a:lvl1pPr>
            <a:extLst/>
          </a:lstStyle>
          <a:p>
            <a:pPr>
              <a:defRPr/>
            </a:pPr>
            <a:fld id="{53BF2761-DC27-4369-BED7-6F4178CDB8EC}" type="slidenum">
              <a:rPr lang="en-US"/>
              <a:pPr>
                <a:defRPr/>
              </a:pPr>
              <a:t>‹#›</a:t>
            </a:fld>
            <a:endParaRPr lang="en-US"/>
          </a:p>
        </p:txBody>
      </p:sp>
    </p:spTree>
    <p:extLst>
      <p:ext uri="{BB962C8B-B14F-4D97-AF65-F5344CB8AC3E}">
        <p14:creationId xmlns:p14="http://schemas.microsoft.com/office/powerpoint/2010/main" val="3904431255"/>
      </p:ext>
    </p:extLst>
  </p:cSld>
  <p:clrMapOvr>
    <a:masterClrMapping/>
  </p:clrMapOvr>
  <p:transition spd="med">
    <p:comb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3"/>
          <p:cNvSpPr>
            <a:spLocks noGrp="1"/>
          </p:cNvSpPr>
          <p:nvPr>
            <p:ph type="dt" sz="half" idx="10"/>
          </p:nvPr>
        </p:nvSpPr>
        <p:spPr/>
        <p:txBody>
          <a:bodyPr/>
          <a:lstStyle>
            <a:lvl1pPr>
              <a:defRPr/>
            </a:lvl1pPr>
          </a:lstStyle>
          <a:p>
            <a:pPr>
              <a:defRPr/>
            </a:pPr>
            <a:fld id="{81ACD220-E16F-404F-BC6A-23850F886E77}" type="datetimeFigureOut">
              <a:rPr lang="en-US"/>
              <a:pPr>
                <a:defRPr/>
              </a:pPr>
              <a:t>3/28/2020</a:t>
            </a:fld>
            <a:endParaRPr lang="en-US"/>
          </a:p>
        </p:txBody>
      </p:sp>
      <p:sp>
        <p:nvSpPr>
          <p:cNvPr id="6" name="Footer Placeholder 9"/>
          <p:cNvSpPr>
            <a:spLocks noGrp="1"/>
          </p:cNvSpPr>
          <p:nvPr>
            <p:ph type="ftr" sz="quarter" idx="11"/>
          </p:nvPr>
        </p:nvSpPr>
        <p:spPr/>
        <p:txBody>
          <a:bodyPr/>
          <a:lstStyle>
            <a:lvl1pPr>
              <a:defRPr/>
            </a:lvl1pPr>
          </a:lstStyle>
          <a:p>
            <a:pPr>
              <a:defRPr/>
            </a:pPr>
            <a:endParaRPr lang="en-US"/>
          </a:p>
        </p:txBody>
      </p:sp>
      <p:sp>
        <p:nvSpPr>
          <p:cNvPr id="7" name="Slide Number Placeholder 21"/>
          <p:cNvSpPr>
            <a:spLocks noGrp="1"/>
          </p:cNvSpPr>
          <p:nvPr>
            <p:ph type="sldNum" sz="quarter" idx="12"/>
          </p:nvPr>
        </p:nvSpPr>
        <p:spPr/>
        <p:txBody>
          <a:bodyPr/>
          <a:lstStyle>
            <a:lvl1pPr>
              <a:defRPr/>
            </a:lvl1pPr>
          </a:lstStyle>
          <a:p>
            <a:pPr>
              <a:defRPr/>
            </a:pPr>
            <a:fld id="{FD626937-2DD9-4A61-BE2A-B0B37566D1E6}" type="slidenum">
              <a:rPr lang="en-US"/>
              <a:pPr>
                <a:defRPr/>
              </a:pPr>
              <a:t>‹#›</a:t>
            </a:fld>
            <a:endParaRPr lang="en-US"/>
          </a:p>
        </p:txBody>
      </p:sp>
    </p:spTree>
    <p:extLst>
      <p:ext uri="{BB962C8B-B14F-4D97-AF65-F5344CB8AC3E}">
        <p14:creationId xmlns:p14="http://schemas.microsoft.com/office/powerpoint/2010/main" val="2987839065"/>
      </p:ext>
    </p:extLst>
  </p:cSld>
  <p:clrMapOvr>
    <a:masterClrMapping/>
  </p:clrMapOvr>
  <p:transition spd="med">
    <p:comb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lstStyle>
            <a:lvl1pPr algn="ctr">
              <a:defRPr sz="4500" b="1" cap="none" baseline="0"/>
            </a:lvl1pPr>
            <a:extLst/>
          </a:lstStyle>
          <a:p>
            <a:r>
              <a:rPr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extLst/>
          </a:lstStyle>
          <a:p>
            <a:pPr>
              <a:defRPr/>
            </a:pPr>
            <a:fld id="{FA8A408D-C1CD-4770-8BA9-7C6EDCB9CE1A}" type="datetimeFigureOut">
              <a:rPr lang="en-US"/>
              <a:pPr>
                <a:defRPr/>
              </a:pPr>
              <a:t>3/28/2020</a:t>
            </a:fld>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8ECDCD69-4CAE-4D24-8CFD-9F37520E7CD3}" type="slidenum">
              <a:rPr lang="en-US"/>
              <a:pPr>
                <a:defRPr/>
              </a:pPr>
              <a:t>‹#›</a:t>
            </a:fld>
            <a:endParaRPr lang="en-US"/>
          </a:p>
        </p:txBody>
      </p:sp>
    </p:spTree>
    <p:extLst>
      <p:ext uri="{BB962C8B-B14F-4D97-AF65-F5344CB8AC3E}">
        <p14:creationId xmlns:p14="http://schemas.microsoft.com/office/powerpoint/2010/main" val="276614482"/>
      </p:ext>
    </p:extLst>
  </p:cSld>
  <p:clrMapOvr>
    <a:masterClrMapping/>
  </p:clrMapOvr>
  <p:transition spd="med">
    <p:comb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lang="en-US"/>
              <a:t>Click to edit Master title style</a:t>
            </a:r>
          </a:p>
        </p:txBody>
      </p:sp>
      <p:sp>
        <p:nvSpPr>
          <p:cNvPr id="3" name="Date Placeholder 23"/>
          <p:cNvSpPr>
            <a:spLocks noGrp="1"/>
          </p:cNvSpPr>
          <p:nvPr>
            <p:ph type="dt" sz="half" idx="10"/>
          </p:nvPr>
        </p:nvSpPr>
        <p:spPr/>
        <p:txBody>
          <a:bodyPr/>
          <a:lstStyle>
            <a:lvl1pPr>
              <a:defRPr/>
            </a:lvl1pPr>
          </a:lstStyle>
          <a:p>
            <a:pPr>
              <a:defRPr/>
            </a:pPr>
            <a:fld id="{2D1D8F63-91B3-432E-8A3D-A4BF30A6C79D}" type="datetimeFigureOut">
              <a:rPr lang="en-US"/>
              <a:pPr>
                <a:defRPr/>
              </a:pPr>
              <a:t>3/28/2020</a:t>
            </a:fld>
            <a:endParaRPr lang="en-US"/>
          </a:p>
        </p:txBody>
      </p:sp>
      <p:sp>
        <p:nvSpPr>
          <p:cNvPr id="4" name="Footer Placeholder 9"/>
          <p:cNvSpPr>
            <a:spLocks noGrp="1"/>
          </p:cNvSpPr>
          <p:nvPr>
            <p:ph type="ftr" sz="quarter" idx="11"/>
          </p:nvPr>
        </p:nvSpPr>
        <p:spPr/>
        <p:txBody>
          <a:bodyPr/>
          <a:lstStyle>
            <a:lvl1pPr>
              <a:defRPr/>
            </a:lvl1pPr>
          </a:lstStyle>
          <a:p>
            <a:pPr>
              <a:defRPr/>
            </a:pPr>
            <a:endParaRPr lang="en-US"/>
          </a:p>
        </p:txBody>
      </p:sp>
      <p:sp>
        <p:nvSpPr>
          <p:cNvPr id="5" name="Slide Number Placeholder 21"/>
          <p:cNvSpPr>
            <a:spLocks noGrp="1"/>
          </p:cNvSpPr>
          <p:nvPr>
            <p:ph type="sldNum" sz="quarter" idx="12"/>
          </p:nvPr>
        </p:nvSpPr>
        <p:spPr/>
        <p:txBody>
          <a:bodyPr/>
          <a:lstStyle>
            <a:lvl1pPr>
              <a:defRPr/>
            </a:lvl1pPr>
          </a:lstStyle>
          <a:p>
            <a:pPr>
              <a:defRPr/>
            </a:pPr>
            <a:fld id="{DD7CBE0B-C103-4694-B838-F7A3FEDC5C9F}" type="slidenum">
              <a:rPr lang="en-US"/>
              <a:pPr>
                <a:defRPr/>
              </a:pPr>
              <a:t>‹#›</a:t>
            </a:fld>
            <a:endParaRPr lang="en-US"/>
          </a:p>
        </p:txBody>
      </p:sp>
    </p:spTree>
    <p:extLst>
      <p:ext uri="{BB962C8B-B14F-4D97-AF65-F5344CB8AC3E}">
        <p14:creationId xmlns:p14="http://schemas.microsoft.com/office/powerpoint/2010/main" val="1673062893"/>
      </p:ext>
    </p:extLst>
  </p:cSld>
  <p:clrMapOvr>
    <a:masterClrMapping/>
  </p:clrMapOvr>
  <p:transition spd="med">
    <p:comb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2"/>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Rectangle 13"/>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4" name="Date Placeholder 1"/>
          <p:cNvSpPr>
            <a:spLocks noGrp="1"/>
          </p:cNvSpPr>
          <p:nvPr>
            <p:ph type="dt" sz="half" idx="10"/>
          </p:nvPr>
        </p:nvSpPr>
        <p:spPr/>
        <p:txBody>
          <a:bodyPr/>
          <a:lstStyle>
            <a:lvl1pPr>
              <a:defRPr/>
            </a:lvl1pPr>
            <a:extLst/>
          </a:lstStyle>
          <a:p>
            <a:pPr>
              <a:defRPr/>
            </a:pPr>
            <a:fld id="{143B0467-23F2-4D47-8EE2-361B6E73BD18}" type="datetimeFigureOut">
              <a:rPr lang="en-US"/>
              <a:pPr>
                <a:defRPr/>
              </a:pPr>
              <a:t>3/28/2020</a:t>
            </a:fld>
            <a:endParaRPr lang="en-US"/>
          </a:p>
        </p:txBody>
      </p:sp>
      <p:sp>
        <p:nvSpPr>
          <p:cNvPr id="5" name="Footer Placeholder 2"/>
          <p:cNvSpPr>
            <a:spLocks noGrp="1"/>
          </p:cNvSpPr>
          <p:nvPr>
            <p:ph type="ftr" sz="quarter" idx="11"/>
          </p:nvPr>
        </p:nvSpPr>
        <p:spPr/>
        <p:txBody>
          <a:bodyPr/>
          <a:lstStyle>
            <a:lvl1pPr>
              <a:defRPr/>
            </a:lvl1pPr>
            <a:extLst/>
          </a:lstStyle>
          <a:p>
            <a:pPr>
              <a:defRPr/>
            </a:pPr>
            <a:endParaRPr lang="en-US"/>
          </a:p>
        </p:txBody>
      </p:sp>
      <p:sp>
        <p:nvSpPr>
          <p:cNvPr id="6" name="Slide Number Placeholder 3"/>
          <p:cNvSpPr>
            <a:spLocks noGrp="1"/>
          </p:cNvSpPr>
          <p:nvPr>
            <p:ph type="sldNum" sz="quarter" idx="12"/>
          </p:nvPr>
        </p:nvSpPr>
        <p:spPr/>
        <p:txBody>
          <a:bodyPr/>
          <a:lstStyle>
            <a:lvl1pPr>
              <a:defRPr/>
            </a:lvl1pPr>
            <a:extLst/>
          </a:lstStyle>
          <a:p>
            <a:pPr>
              <a:defRPr/>
            </a:pPr>
            <a:fld id="{4F6F6A75-4F05-4624-8984-C136463F5893}" type="slidenum">
              <a:rPr lang="en-US"/>
              <a:pPr>
                <a:defRPr/>
              </a:pPr>
              <a:t>‹#›</a:t>
            </a:fld>
            <a:endParaRPr lang="en-US"/>
          </a:p>
        </p:txBody>
      </p:sp>
    </p:spTree>
    <p:extLst>
      <p:ext uri="{BB962C8B-B14F-4D97-AF65-F5344CB8AC3E}">
        <p14:creationId xmlns:p14="http://schemas.microsoft.com/office/powerpoint/2010/main" val="4149781495"/>
      </p:ext>
    </p:extLst>
  </p:cSld>
  <p:clrMapOvr>
    <a:masterClrMapping/>
  </p:clrMapOvr>
  <p:transition spd="med">
    <p:comb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extLst/>
          </a:lstStyle>
          <a:p>
            <a:pPr>
              <a:defRPr/>
            </a:pPr>
            <a:fld id="{03CDCC8A-2099-45D9-B906-08D240DE65F5}" type="datetimeFigureOut">
              <a:rPr lang="en-US"/>
              <a:pPr>
                <a:defRPr/>
              </a:pPr>
              <a:t>3/28/2020</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C2665637-877F-49F5-8198-0B9F144C37EC}" type="slidenum">
              <a:rPr lang="en-US"/>
              <a:pPr>
                <a:defRPr/>
              </a:pPr>
              <a:t>‹#›</a:t>
            </a:fld>
            <a:endParaRPr lang="en-US"/>
          </a:p>
        </p:txBody>
      </p:sp>
    </p:spTree>
    <p:extLst>
      <p:ext uri="{BB962C8B-B14F-4D97-AF65-F5344CB8AC3E}">
        <p14:creationId xmlns:p14="http://schemas.microsoft.com/office/powerpoint/2010/main" val="1499150675"/>
      </p:ext>
    </p:extLst>
  </p:cSld>
  <p:clrMapOvr>
    <a:masterClrMapping/>
  </p:clrMapOvr>
  <p:transition spd="med">
    <p:comb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12"/>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p>
            <a:pPr indent="-283464" algn="l" rtl="0">
              <a:lnSpc>
                <a:spcPts val="3000"/>
              </a:lnSpc>
              <a:spcBef>
                <a:spcPts val="600"/>
              </a:spcBef>
              <a:buClr>
                <a:schemeClr val="accent1"/>
              </a:buClr>
              <a:buSzPct val="80000"/>
              <a:buFont typeface="Wingdings 2"/>
              <a:buNone/>
              <a:defRPr/>
            </a:pPr>
            <a:endParaRPr lang="en-US" sz="3200">
              <a:latin typeface="+mn-lt"/>
              <a:ea typeface="+mn-ea"/>
              <a:cs typeface="+mn-cs"/>
            </a:endParaRPr>
          </a:p>
        </p:txBody>
      </p:sp>
      <p:sp>
        <p:nvSpPr>
          <p:cNvPr id="6" name="Flowchart: Process 13"/>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Flowchart: Process 15"/>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en-US"/>
              <a:t>Click to edit Master title style</a:t>
            </a: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n-US"/>
              <a:t>Click to edit Master text styles</a:t>
            </a:r>
          </a:p>
        </p:txBody>
      </p:sp>
      <p:sp>
        <p:nvSpPr>
          <p:cNvPr id="8" name="Date Placeholder 4"/>
          <p:cNvSpPr>
            <a:spLocks noGrp="1"/>
          </p:cNvSpPr>
          <p:nvPr>
            <p:ph type="dt" sz="half" idx="10"/>
          </p:nvPr>
        </p:nvSpPr>
        <p:spPr/>
        <p:txBody>
          <a:bodyPr/>
          <a:lstStyle>
            <a:lvl1pPr>
              <a:defRPr/>
            </a:lvl1pPr>
            <a:extLst/>
          </a:lstStyle>
          <a:p>
            <a:pPr>
              <a:defRPr/>
            </a:pPr>
            <a:fld id="{45AFF988-C763-4FF8-88A2-215BD1793B81}" type="datetimeFigureOut">
              <a:rPr lang="en-US"/>
              <a:pPr>
                <a:defRPr/>
              </a:pPr>
              <a:t>3/28/2020</a:t>
            </a:fld>
            <a:endParaRPr lang="en-US"/>
          </a:p>
        </p:txBody>
      </p:sp>
      <p:sp>
        <p:nvSpPr>
          <p:cNvPr id="9" name="Footer Placeholder 5"/>
          <p:cNvSpPr>
            <a:spLocks noGrp="1"/>
          </p:cNvSpPr>
          <p:nvPr>
            <p:ph type="ftr" sz="quarter" idx="11"/>
          </p:nvPr>
        </p:nvSpPr>
        <p:spPr/>
        <p:txBody>
          <a:bodyPr/>
          <a:lstStyle>
            <a:lvl1pPr>
              <a:defRPr/>
            </a:lvl1pPr>
            <a:extLst/>
          </a:lstStyle>
          <a:p>
            <a:pPr>
              <a:defRPr/>
            </a:pPr>
            <a:endParaRPr lang="en-US"/>
          </a:p>
        </p:txBody>
      </p:sp>
      <p:sp>
        <p:nvSpPr>
          <p:cNvPr id="10" name="Slide Number Placeholder 6"/>
          <p:cNvSpPr>
            <a:spLocks noGrp="1"/>
          </p:cNvSpPr>
          <p:nvPr>
            <p:ph type="sldNum" sz="quarter" idx="12"/>
          </p:nvPr>
        </p:nvSpPr>
        <p:spPr/>
        <p:txBody>
          <a:bodyPr/>
          <a:lstStyle>
            <a:lvl1pPr>
              <a:defRPr/>
            </a:lvl1pPr>
            <a:extLst/>
          </a:lstStyle>
          <a:p>
            <a:pPr>
              <a:defRPr/>
            </a:pPr>
            <a:fld id="{E850D6F5-2895-42BF-8C4D-3EECF3CFB704}" type="slidenum">
              <a:rPr lang="en-US"/>
              <a:pPr>
                <a:defRPr/>
              </a:pPr>
              <a:t>‹#›</a:t>
            </a:fld>
            <a:endParaRPr lang="en-US"/>
          </a:p>
        </p:txBody>
      </p:sp>
    </p:spTree>
    <p:extLst>
      <p:ext uri="{BB962C8B-B14F-4D97-AF65-F5344CB8AC3E}">
        <p14:creationId xmlns:p14="http://schemas.microsoft.com/office/powerpoint/2010/main" val="1078839232"/>
      </p:ext>
    </p:extLst>
  </p:cSld>
  <p:clrMapOvr>
    <a:masterClrMapping/>
  </p:clrMapOvr>
  <p:transition spd="med">
    <p:comb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Pie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Oval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2" name="Rectangle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Title Placeholder 4"/>
          <p:cNvSpPr>
            <a:spLocks noGrp="1"/>
          </p:cNvSpPr>
          <p:nvPr>
            <p:ph type="title"/>
          </p:nvPr>
        </p:nvSpPr>
        <p:spPr>
          <a:xfrm>
            <a:off x="1435100" y="274638"/>
            <a:ext cx="7499350" cy="1143000"/>
          </a:xfrm>
          <a:prstGeom prst="rect">
            <a:avLst/>
          </a:prstGeom>
        </p:spPr>
        <p:txBody>
          <a:bodyPr anchor="ctr">
            <a:normAutofit/>
          </a:bodyPr>
          <a:lstStyle/>
          <a:p>
            <a:r>
              <a:rPr lang="en-US"/>
              <a:t>Click to edit Master title style</a:t>
            </a:r>
          </a:p>
        </p:txBody>
      </p:sp>
      <p:sp>
        <p:nvSpPr>
          <p:cNvPr id="1033" name="Text Placeholder 8"/>
          <p:cNvSpPr>
            <a:spLocks noGrp="1"/>
          </p:cNvSpPr>
          <p:nvPr>
            <p:ph type="body" idx="1"/>
          </p:nvPr>
        </p:nvSpPr>
        <p:spPr bwMode="auto">
          <a:xfrm>
            <a:off x="1435100" y="1447800"/>
            <a:ext cx="74993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ar-SA"/>
              <a:t>Click to edit Master text styles</a:t>
            </a:r>
          </a:p>
          <a:p>
            <a:pPr lvl="1"/>
            <a:r>
              <a:rPr lang="en-US" altLang="ar-SA"/>
              <a:t>Second level</a:t>
            </a:r>
          </a:p>
          <a:p>
            <a:pPr lvl="2"/>
            <a:r>
              <a:rPr lang="en-US" altLang="ar-SA"/>
              <a:t>Third level</a:t>
            </a:r>
          </a:p>
          <a:p>
            <a:pPr lvl="3"/>
            <a:r>
              <a:rPr lang="en-US" altLang="ar-SA"/>
              <a:t>Fourth level</a:t>
            </a:r>
          </a:p>
          <a:p>
            <a:pPr lvl="4"/>
            <a:r>
              <a:rPr lang="en-US" altLang="ar-SA"/>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defRPr/>
            </a:pPr>
            <a:fld id="{08C2E614-9FBE-4ADA-9760-87840EABCC65}" type="datetimeFigureOut">
              <a:rPr lang="en-US"/>
              <a:pPr>
                <a:defRPr/>
              </a:pPr>
              <a:t>3/28/2020</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a:defRPr/>
            </a:pPr>
            <a:endParaRPr lang="en-US"/>
          </a:p>
        </p:txBody>
      </p:sp>
      <p:sp>
        <p:nvSpPr>
          <p:cNvPr id="22" name="Slide Number Placeholder 21"/>
          <p:cNvSpPr>
            <a:spLocks noGrp="1"/>
          </p:cNvSpPr>
          <p:nvPr>
            <p:ph type="sldNum" sz="quarter" idx="4"/>
          </p:nvPr>
        </p:nvSpPr>
        <p:spPr>
          <a:xfrm>
            <a:off x="8613775"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defRPr/>
            </a:pPr>
            <a:fld id="{D7E08E90-77EF-47AE-8602-C19658302718}" type="slidenum">
              <a:rPr lang="en-US"/>
              <a:pPr>
                <a:defRPr/>
              </a:pPr>
              <a:t>‹#›</a:t>
            </a:fld>
            <a:endParaRPr lang="en-US"/>
          </a:p>
        </p:txBody>
      </p:sp>
      <p:sp>
        <p:nvSpPr>
          <p:cNvPr id="15" name="Rectangle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Tree>
  </p:cSld>
  <p:clrMap bg1="lt1" tx1="dk1" bg2="lt2" tx2="dk2" accent1="accent1" accent2="accent2" accent3="accent3" accent4="accent4" accent5="accent5" accent6="accent6" hlink="hlink" folHlink="folHlink"/>
  <p:sldLayoutIdLst>
    <p:sldLayoutId id="2147484084" r:id="rId1"/>
    <p:sldLayoutId id="2147484079" r:id="rId2"/>
    <p:sldLayoutId id="2147484085" r:id="rId3"/>
    <p:sldLayoutId id="2147484080" r:id="rId4"/>
    <p:sldLayoutId id="2147484086" r:id="rId5"/>
    <p:sldLayoutId id="2147484081" r:id="rId6"/>
    <p:sldLayoutId id="2147484087" r:id="rId7"/>
    <p:sldLayoutId id="2147484088" r:id="rId8"/>
    <p:sldLayoutId id="2147484089" r:id="rId9"/>
    <p:sldLayoutId id="2147484082" r:id="rId10"/>
    <p:sldLayoutId id="2147484083" r:id="rId11"/>
  </p:sldLayoutIdLst>
  <p:transition spd="med">
    <p:comb dir="vert"/>
  </p:transition>
  <p:txStyles>
    <p:titleStyle>
      <a:lvl1pPr algn="l" rtl="1"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1" eaLnBrk="0" fontAlgn="base" hangingPunct="0">
        <a:spcBef>
          <a:spcPct val="0"/>
        </a:spcBef>
        <a:spcAft>
          <a:spcPct val="0"/>
        </a:spcAft>
        <a:defRPr sz="4300">
          <a:solidFill>
            <a:srgbClr val="572314"/>
          </a:solidFill>
          <a:latin typeface="Gill Sans MT" pitchFamily="34" charset="0"/>
        </a:defRPr>
      </a:lvl2pPr>
      <a:lvl3pPr algn="l" rtl="1" eaLnBrk="0" fontAlgn="base" hangingPunct="0">
        <a:spcBef>
          <a:spcPct val="0"/>
        </a:spcBef>
        <a:spcAft>
          <a:spcPct val="0"/>
        </a:spcAft>
        <a:defRPr sz="4300">
          <a:solidFill>
            <a:srgbClr val="572314"/>
          </a:solidFill>
          <a:latin typeface="Gill Sans MT" pitchFamily="34" charset="0"/>
        </a:defRPr>
      </a:lvl3pPr>
      <a:lvl4pPr algn="l" rtl="1" eaLnBrk="0" fontAlgn="base" hangingPunct="0">
        <a:spcBef>
          <a:spcPct val="0"/>
        </a:spcBef>
        <a:spcAft>
          <a:spcPct val="0"/>
        </a:spcAft>
        <a:defRPr sz="4300">
          <a:solidFill>
            <a:srgbClr val="572314"/>
          </a:solidFill>
          <a:latin typeface="Gill Sans MT" pitchFamily="34" charset="0"/>
        </a:defRPr>
      </a:lvl4pPr>
      <a:lvl5pPr algn="l" rtl="1" eaLnBrk="0" fontAlgn="base" hangingPunct="0">
        <a:spcBef>
          <a:spcPct val="0"/>
        </a:spcBef>
        <a:spcAft>
          <a:spcPct val="0"/>
        </a:spcAft>
        <a:defRPr sz="4300">
          <a:solidFill>
            <a:srgbClr val="572314"/>
          </a:solidFill>
          <a:latin typeface="Gill Sans MT" pitchFamily="34" charset="0"/>
        </a:defRPr>
      </a:lvl5pPr>
      <a:lvl6pPr marL="457200" algn="l" rtl="1" fontAlgn="base">
        <a:spcBef>
          <a:spcPct val="0"/>
        </a:spcBef>
        <a:spcAft>
          <a:spcPct val="0"/>
        </a:spcAft>
        <a:defRPr sz="4300">
          <a:solidFill>
            <a:srgbClr val="572314"/>
          </a:solidFill>
          <a:latin typeface="Gill Sans MT" pitchFamily="34" charset="0"/>
        </a:defRPr>
      </a:lvl6pPr>
      <a:lvl7pPr marL="914400" algn="l" rtl="1" fontAlgn="base">
        <a:spcBef>
          <a:spcPct val="0"/>
        </a:spcBef>
        <a:spcAft>
          <a:spcPct val="0"/>
        </a:spcAft>
        <a:defRPr sz="4300">
          <a:solidFill>
            <a:srgbClr val="572314"/>
          </a:solidFill>
          <a:latin typeface="Gill Sans MT" pitchFamily="34" charset="0"/>
        </a:defRPr>
      </a:lvl7pPr>
      <a:lvl8pPr marL="1371600" algn="l" rtl="1" fontAlgn="base">
        <a:spcBef>
          <a:spcPct val="0"/>
        </a:spcBef>
        <a:spcAft>
          <a:spcPct val="0"/>
        </a:spcAft>
        <a:defRPr sz="4300">
          <a:solidFill>
            <a:srgbClr val="572314"/>
          </a:solidFill>
          <a:latin typeface="Gill Sans MT" pitchFamily="34" charset="0"/>
        </a:defRPr>
      </a:lvl8pPr>
      <a:lvl9pPr marL="1828800" algn="l" rtl="1" fontAlgn="base">
        <a:spcBef>
          <a:spcPct val="0"/>
        </a:spcBef>
        <a:spcAft>
          <a:spcPct val="0"/>
        </a:spcAft>
        <a:defRPr sz="4300">
          <a:solidFill>
            <a:srgbClr val="572314"/>
          </a:solidFill>
          <a:latin typeface="Gill Sans MT" pitchFamily="34" charset="0"/>
        </a:defRPr>
      </a:lvl9pPr>
      <a:extLst/>
    </p:titleStyle>
    <p:bodyStyle>
      <a:lvl1pPr marL="365125" indent="-282575" algn="r" rtl="1"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r" rtl="1"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r" rtl="1"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r" rtl="1" eaLnBrk="0" fontAlgn="base" hangingPunct="0">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r" rtl="1" eaLnBrk="0" fontAlgn="base" hangingPunct="0">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748" y="0"/>
            <a:ext cx="9180000" cy="6858000"/>
          </a:xfrm>
          <a:prstGeom prst="rect">
            <a:avLst/>
          </a:prstGeom>
          <a:no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2" name="Title 11"/>
          <p:cNvSpPr>
            <a:spLocks noGrp="1"/>
          </p:cNvSpPr>
          <p:nvPr>
            <p:ph type="ctrTitle"/>
          </p:nvPr>
        </p:nvSpPr>
        <p:spPr>
          <a:xfrm>
            <a:off x="943225" y="1844824"/>
            <a:ext cx="8237287" cy="1470025"/>
          </a:xfrm>
        </p:spPr>
        <p:txBody>
          <a:bodyPr>
            <a:noAutofit/>
          </a:bodyPr>
          <a:lstStyle/>
          <a:p>
            <a:pPr algn="ctr" rtl="0"/>
            <a:br>
              <a:rPr lang="en-US" sz="3200" b="1" dirty="0">
                <a:solidFill>
                  <a:schemeClr val="tx2">
                    <a:lumMod val="60000"/>
                    <a:lumOff val="40000"/>
                  </a:schemeClr>
                </a:solidFill>
                <a:latin typeface="Cambria" panose="02040503050406030204" pitchFamily="18" charset="0"/>
                <a:cs typeface="Times New Roman" pitchFamily="18" charset="0"/>
              </a:rPr>
            </a:br>
            <a:r>
              <a:rPr lang="en-US" sz="3200" b="1" dirty="0">
                <a:solidFill>
                  <a:schemeClr val="tx2">
                    <a:lumMod val="60000"/>
                    <a:lumOff val="40000"/>
                  </a:schemeClr>
                </a:solidFill>
                <a:latin typeface="Cambria" panose="02040503050406030204" pitchFamily="18" charset="0"/>
                <a:cs typeface="Times New Roman" pitchFamily="18" charset="0"/>
              </a:rPr>
              <a:t>Phys 110</a:t>
            </a:r>
            <a:br>
              <a:rPr lang="en-US" sz="3200" b="1" dirty="0">
                <a:solidFill>
                  <a:schemeClr val="tx2">
                    <a:lumMod val="60000"/>
                    <a:lumOff val="40000"/>
                  </a:schemeClr>
                </a:solidFill>
                <a:latin typeface="Cambria" panose="02040503050406030204" pitchFamily="18" charset="0"/>
                <a:cs typeface="Times New Roman" pitchFamily="18" charset="0"/>
              </a:rPr>
            </a:br>
            <a:br>
              <a:rPr lang="en-US" sz="3200" b="1" dirty="0">
                <a:solidFill>
                  <a:schemeClr val="tx2">
                    <a:lumMod val="60000"/>
                    <a:lumOff val="40000"/>
                  </a:schemeClr>
                </a:solidFill>
                <a:latin typeface="Cambria" panose="02040503050406030204" pitchFamily="18" charset="0"/>
                <a:cs typeface="Times New Roman" pitchFamily="18" charset="0"/>
              </a:rPr>
            </a:br>
            <a:r>
              <a:rPr lang="en-US" sz="3200" b="1" dirty="0">
                <a:solidFill>
                  <a:schemeClr val="tx2">
                    <a:lumMod val="60000"/>
                    <a:lumOff val="40000"/>
                  </a:schemeClr>
                </a:solidFill>
                <a:latin typeface="Cambria" panose="02040503050406030204" pitchFamily="18" charset="0"/>
                <a:cs typeface="Times New Roman" pitchFamily="18" charset="0"/>
              </a:rPr>
              <a:t>Chapter 20</a:t>
            </a:r>
            <a:br>
              <a:rPr lang="en-US" sz="3200" b="1" dirty="0">
                <a:solidFill>
                  <a:schemeClr val="tx2">
                    <a:lumMod val="60000"/>
                    <a:lumOff val="40000"/>
                  </a:schemeClr>
                </a:solidFill>
                <a:latin typeface="Cambria" panose="02040503050406030204" pitchFamily="18" charset="0"/>
                <a:cs typeface="Times New Roman" pitchFamily="18" charset="0"/>
              </a:rPr>
            </a:br>
            <a:br>
              <a:rPr lang="en-US" sz="3200" b="1" dirty="0">
                <a:solidFill>
                  <a:schemeClr val="tx2">
                    <a:lumMod val="60000"/>
                    <a:lumOff val="40000"/>
                  </a:schemeClr>
                </a:solidFill>
                <a:latin typeface="Cambria" panose="02040503050406030204" pitchFamily="18" charset="0"/>
                <a:cs typeface="Times New Roman" pitchFamily="18" charset="0"/>
              </a:rPr>
            </a:br>
            <a:r>
              <a:rPr lang="en-GB" sz="3200" b="1" dirty="0">
                <a:solidFill>
                  <a:schemeClr val="tx2">
                    <a:lumMod val="60000"/>
                    <a:lumOff val="40000"/>
                  </a:schemeClr>
                </a:solidFill>
                <a:latin typeface="Cambria" panose="02040503050406030204" pitchFamily="18" charset="0"/>
                <a:cs typeface="Times New Roman" pitchFamily="18" charset="0"/>
              </a:rPr>
              <a:t>Heat and the First Law of Thermodynamics</a:t>
            </a:r>
            <a:br>
              <a:rPr lang="en-GB" sz="3200" b="1" dirty="0">
                <a:solidFill>
                  <a:schemeClr val="tx2">
                    <a:lumMod val="60000"/>
                    <a:lumOff val="40000"/>
                  </a:schemeClr>
                </a:solidFill>
                <a:latin typeface="Cambria" panose="02040503050406030204" pitchFamily="18" charset="0"/>
                <a:cs typeface="Times New Roman" pitchFamily="18" charset="0"/>
              </a:rPr>
            </a:br>
            <a:endParaRPr lang="fr-FR" sz="3200" b="1" dirty="0"/>
          </a:p>
        </p:txBody>
      </p:sp>
    </p:spTree>
    <p:extLst>
      <p:ext uri="{BB962C8B-B14F-4D97-AF65-F5344CB8AC3E}">
        <p14:creationId xmlns:p14="http://schemas.microsoft.com/office/powerpoint/2010/main" val="800724475"/>
      </p:ext>
    </p:extLst>
  </p:cSld>
  <p:clrMapOvr>
    <a:masterClrMapping/>
  </p:clrMapOvr>
  <p:transition spd="med">
    <p:comb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H.W</a:t>
            </a:r>
            <a:endParaRPr lang="ar-SA" dirty="0"/>
          </a:p>
        </p:txBody>
      </p:sp>
      <p:sp>
        <p:nvSpPr>
          <p:cNvPr id="3" name="Content Placeholder 2"/>
          <p:cNvSpPr>
            <a:spLocks noGrp="1"/>
          </p:cNvSpPr>
          <p:nvPr>
            <p:ph idx="1"/>
          </p:nvPr>
        </p:nvSpPr>
        <p:spPr/>
        <p:txBody>
          <a:bodyPr/>
          <a:lstStyle/>
          <a:p>
            <a:pPr marL="82550" indent="0" algn="just" rtl="0">
              <a:buNone/>
            </a:pPr>
            <a:r>
              <a:rPr lang="en-GB" sz="2400" dirty="0"/>
              <a:t> </a:t>
            </a:r>
            <a:r>
              <a:rPr lang="en-GB" sz="2400" b="1" dirty="0"/>
              <a:t>4. </a:t>
            </a:r>
            <a:r>
              <a:rPr lang="en-GB" sz="2400" dirty="0"/>
              <a:t>A 50.0-g sample of copper is at 25.0°C. If 1200 J of energy is added to it by heat, what is the ﬁnal temperature of the copper? </a:t>
            </a:r>
          </a:p>
          <a:p>
            <a:pPr marL="82550" indent="0" algn="just" rtl="0">
              <a:buNone/>
            </a:pPr>
            <a:r>
              <a:rPr lang="en-GB" sz="2400" dirty="0"/>
              <a:t>(</a:t>
            </a:r>
            <a:r>
              <a:rPr lang="en-GB" sz="2400" dirty="0">
                <a:latin typeface="Times New Roman" panose="02020603050405020304" pitchFamily="18" charset="0"/>
                <a:cs typeface="Times New Roman" panose="02020603050405020304" pitchFamily="18" charset="0"/>
              </a:rPr>
              <a:t>speciﬁc heat of  copper</a:t>
            </a:r>
            <a:r>
              <a:rPr lang="en-GB" sz="2400" dirty="0"/>
              <a:t>=387J/Kg.</a:t>
            </a:r>
            <a:r>
              <a:rPr lang="en-GB" sz="2400" baseline="30000" dirty="0"/>
              <a:t>0</a:t>
            </a:r>
            <a:r>
              <a:rPr lang="en-GB" sz="2400" dirty="0"/>
              <a:t>C)</a:t>
            </a:r>
            <a:endParaRPr lang="ar-SA" dirty="0"/>
          </a:p>
        </p:txBody>
      </p:sp>
      <p:pic>
        <p:nvPicPr>
          <p:cNvPr id="5" name="Picture 4"/>
          <p:cNvPicPr>
            <a:picLocks noChangeAspect="1"/>
          </p:cNvPicPr>
          <p:nvPr/>
        </p:nvPicPr>
        <p:blipFill>
          <a:blip r:embed="rId2"/>
          <a:stretch>
            <a:fillRect/>
          </a:stretch>
        </p:blipFill>
        <p:spPr>
          <a:xfrm>
            <a:off x="1465433" y="3186112"/>
            <a:ext cx="7515629" cy="1971080"/>
          </a:xfrm>
          <a:prstGeom prst="rect">
            <a:avLst/>
          </a:prstGeom>
        </p:spPr>
      </p:pic>
    </p:spTree>
    <p:extLst>
      <p:ext uri="{BB962C8B-B14F-4D97-AF65-F5344CB8AC3E}">
        <p14:creationId xmlns:p14="http://schemas.microsoft.com/office/powerpoint/2010/main" val="49762544"/>
      </p:ext>
    </p:extLst>
  </p:cSld>
  <p:clrMapOvr>
    <a:masterClrMapping/>
  </p:clrMapOvr>
  <p:transition spd="med">
    <p:comb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H.W</a:t>
            </a:r>
            <a:endParaRPr lang="ar-SA" dirty="0"/>
          </a:p>
        </p:txBody>
      </p:sp>
      <p:sp>
        <p:nvSpPr>
          <p:cNvPr id="3" name="Content Placeholder 2"/>
          <p:cNvSpPr>
            <a:spLocks noGrp="1"/>
          </p:cNvSpPr>
          <p:nvPr>
            <p:ph idx="1"/>
          </p:nvPr>
        </p:nvSpPr>
        <p:spPr/>
        <p:txBody>
          <a:bodyPr/>
          <a:lstStyle/>
          <a:p>
            <a:pPr marL="82550" indent="0" algn="just" rtl="0">
              <a:buNone/>
            </a:pPr>
            <a:r>
              <a:rPr lang="en-GB" sz="2400" dirty="0"/>
              <a:t> </a:t>
            </a:r>
            <a:r>
              <a:rPr lang="en-GB" sz="2400" b="1" dirty="0"/>
              <a:t>7. </a:t>
            </a:r>
            <a:r>
              <a:rPr lang="en-GB" sz="2400" dirty="0"/>
              <a:t>A 1.50-kg iron horseshoe initially at 600°C is dropped into a bucket containing 20.0 kg of water at 25.0°C. What is the ﬁnal temperature? (Ignore the heat capacity of the container, and assume that a negligible amount of water boils away.) </a:t>
            </a:r>
          </a:p>
          <a:p>
            <a:pPr marL="82550" indent="0" algn="just" rtl="0">
              <a:buNone/>
            </a:pPr>
            <a:r>
              <a:rPr lang="en-GB" sz="2400" dirty="0"/>
              <a:t>(</a:t>
            </a:r>
            <a:r>
              <a:rPr lang="en-GB" sz="2400" dirty="0">
                <a:latin typeface="Times New Roman" panose="02020603050405020304" pitchFamily="18" charset="0"/>
                <a:cs typeface="Times New Roman" panose="02020603050405020304" pitchFamily="18" charset="0"/>
              </a:rPr>
              <a:t>speciﬁc heat of  iron </a:t>
            </a:r>
            <a:r>
              <a:rPr lang="en-GB" sz="2400" dirty="0"/>
              <a:t>= 448 J/Kg.</a:t>
            </a:r>
            <a:r>
              <a:rPr lang="en-GB" sz="2400" baseline="30000" dirty="0"/>
              <a:t>0</a:t>
            </a:r>
            <a:r>
              <a:rPr lang="en-GB" sz="2400" dirty="0"/>
              <a:t>C)</a:t>
            </a:r>
            <a:endParaRPr lang="ar-SA" sz="2400" dirty="0"/>
          </a:p>
          <a:p>
            <a:pPr marL="82550" indent="0" algn="just" rtl="0">
              <a:buNone/>
            </a:pPr>
            <a:endParaRPr lang="ar-SA" dirty="0"/>
          </a:p>
        </p:txBody>
      </p:sp>
      <p:pic>
        <p:nvPicPr>
          <p:cNvPr id="4" name="Picture 3"/>
          <p:cNvPicPr>
            <a:picLocks noChangeAspect="1"/>
          </p:cNvPicPr>
          <p:nvPr/>
        </p:nvPicPr>
        <p:blipFill>
          <a:blip r:embed="rId2"/>
          <a:stretch>
            <a:fillRect/>
          </a:stretch>
        </p:blipFill>
        <p:spPr>
          <a:xfrm>
            <a:off x="971601" y="4406686"/>
            <a:ext cx="8172400" cy="1758618"/>
          </a:xfrm>
          <a:prstGeom prst="rect">
            <a:avLst/>
          </a:prstGeom>
        </p:spPr>
      </p:pic>
    </p:spTree>
    <p:extLst>
      <p:ext uri="{BB962C8B-B14F-4D97-AF65-F5344CB8AC3E}">
        <p14:creationId xmlns:p14="http://schemas.microsoft.com/office/powerpoint/2010/main" val="4079459465"/>
      </p:ext>
    </p:extLst>
  </p:cSld>
  <p:clrMapOvr>
    <a:masterClrMapping/>
  </p:clrMapOvr>
  <p:transition spd="med">
    <p:comb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H.W</a:t>
            </a:r>
            <a:endParaRPr lang="ar-SA" dirty="0"/>
          </a:p>
        </p:txBody>
      </p:sp>
      <p:sp>
        <p:nvSpPr>
          <p:cNvPr id="3" name="Content Placeholder 2"/>
          <p:cNvSpPr>
            <a:spLocks noGrp="1"/>
          </p:cNvSpPr>
          <p:nvPr>
            <p:ph idx="1"/>
          </p:nvPr>
        </p:nvSpPr>
        <p:spPr>
          <a:xfrm>
            <a:off x="899592" y="1447800"/>
            <a:ext cx="8034858" cy="4789512"/>
          </a:xfrm>
        </p:spPr>
        <p:txBody>
          <a:bodyPr/>
          <a:lstStyle/>
          <a:p>
            <a:pPr marL="82550" indent="0" algn="just" rtl="0">
              <a:buNone/>
            </a:pPr>
            <a:r>
              <a:rPr lang="en-GB" sz="2400" b="1" dirty="0"/>
              <a:t>8.</a:t>
            </a:r>
            <a:r>
              <a:rPr lang="en-GB" sz="2400" dirty="0"/>
              <a:t> An </a:t>
            </a:r>
            <a:r>
              <a:rPr lang="en-GB" sz="2400" dirty="0" err="1"/>
              <a:t>aluminum</a:t>
            </a:r>
            <a:r>
              <a:rPr lang="en-GB" sz="2400" dirty="0"/>
              <a:t> cup of mass 200 g contains 800 g of water in thermal equilibrium at 80.0°C. The combination of cup and water is cooled uniformly so that the temperature decreases by 1.50°C per minute. At what rate is energy being removed by heat? Express your answer in watts.</a:t>
            </a:r>
            <a:endParaRPr lang="ar-SA" sz="2400" dirty="0"/>
          </a:p>
        </p:txBody>
      </p:sp>
      <p:pic>
        <p:nvPicPr>
          <p:cNvPr id="4" name="Picture 3"/>
          <p:cNvPicPr>
            <a:picLocks noChangeAspect="1"/>
          </p:cNvPicPr>
          <p:nvPr/>
        </p:nvPicPr>
        <p:blipFill>
          <a:blip r:embed="rId2"/>
          <a:stretch>
            <a:fillRect/>
          </a:stretch>
        </p:blipFill>
        <p:spPr>
          <a:xfrm>
            <a:off x="953570" y="4005064"/>
            <a:ext cx="7980880" cy="2386920"/>
          </a:xfrm>
          <a:prstGeom prst="rect">
            <a:avLst/>
          </a:prstGeom>
        </p:spPr>
      </p:pic>
    </p:spTree>
    <p:extLst>
      <p:ext uri="{BB962C8B-B14F-4D97-AF65-F5344CB8AC3E}">
        <p14:creationId xmlns:p14="http://schemas.microsoft.com/office/powerpoint/2010/main" val="4059692459"/>
      </p:ext>
    </p:extLst>
  </p:cSld>
  <p:clrMapOvr>
    <a:masterClrMapping/>
  </p:clrMapOvr>
  <p:transition spd="med">
    <p:comb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H.W</a:t>
            </a:r>
            <a:endParaRPr lang="ar-SA"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99592" y="1447800"/>
                <a:ext cx="8034858" cy="4789512"/>
              </a:xfrm>
            </p:spPr>
            <p:txBody>
              <a:bodyPr/>
              <a:lstStyle/>
              <a:p>
                <a:pPr marL="82550" indent="0" algn="just" rtl="0">
                  <a:buNone/>
                </a:pPr>
                <a:r>
                  <a:rPr lang="en-GB" sz="2400" b="1" dirty="0"/>
                  <a:t>12. </a:t>
                </a:r>
                <a:r>
                  <a:rPr lang="en-GB" sz="2400" dirty="0"/>
                  <a:t>If water with a mass </a:t>
                </a:r>
                <a14:m>
                  <m:oMath xmlns:m="http://schemas.openxmlformats.org/officeDocument/2006/math">
                    <m:sSub>
                      <m:sSubPr>
                        <m:ctrlPr>
                          <a:rPr lang="en-GB" sz="2400" i="1">
                            <a:latin typeface="Cambria Math" panose="02040503050406030204" pitchFamily="18" charset="0"/>
                          </a:rPr>
                        </m:ctrlPr>
                      </m:sSubPr>
                      <m:e>
                        <m:r>
                          <a:rPr lang="en-GB" sz="2400" i="1">
                            <a:latin typeface="Cambria Math" panose="02040503050406030204" pitchFamily="18" charset="0"/>
                          </a:rPr>
                          <m:t> </m:t>
                        </m:r>
                        <m:r>
                          <a:rPr lang="en-GB" sz="2400" b="0" i="1" smtClean="0">
                            <a:latin typeface="Cambria Math" panose="02040503050406030204" pitchFamily="18" charset="0"/>
                          </a:rPr>
                          <m:t>𝑚</m:t>
                        </m:r>
                      </m:e>
                      <m:sub>
                        <m:r>
                          <a:rPr lang="en-GB" sz="2400" b="0" i="1" smtClean="0">
                            <a:latin typeface="Cambria Math" panose="02040503050406030204" pitchFamily="18" charset="0"/>
                          </a:rPr>
                          <m:t>h</m:t>
                        </m:r>
                      </m:sub>
                    </m:sSub>
                  </m:oMath>
                </a14:m>
                <a:r>
                  <a:rPr lang="en-GB" sz="2400" dirty="0"/>
                  <a:t> at temperature </a:t>
                </a:r>
                <a14:m>
                  <m:oMath xmlns:m="http://schemas.openxmlformats.org/officeDocument/2006/math">
                    <m:sSub>
                      <m:sSubPr>
                        <m:ctrlPr>
                          <a:rPr lang="en-GB" sz="2400" i="1">
                            <a:latin typeface="Cambria Math" panose="02040503050406030204" pitchFamily="18" charset="0"/>
                          </a:rPr>
                        </m:ctrlPr>
                      </m:sSubPr>
                      <m:e>
                        <m:r>
                          <a:rPr lang="en-GB" sz="2400" i="1">
                            <a:latin typeface="Cambria Math" panose="02040503050406030204" pitchFamily="18" charset="0"/>
                          </a:rPr>
                          <m:t> </m:t>
                        </m:r>
                        <m:r>
                          <a:rPr lang="en-GB" sz="2400" i="1">
                            <a:latin typeface="Cambria Math" panose="02040503050406030204" pitchFamily="18" charset="0"/>
                          </a:rPr>
                          <m:t>𝑇</m:t>
                        </m:r>
                      </m:e>
                      <m:sub>
                        <m:r>
                          <a:rPr lang="en-GB" sz="2400" b="0" i="1" smtClean="0">
                            <a:latin typeface="Cambria Math" panose="02040503050406030204" pitchFamily="18" charset="0"/>
                          </a:rPr>
                          <m:t>h</m:t>
                        </m:r>
                      </m:sub>
                    </m:sSub>
                  </m:oMath>
                </a14:m>
                <a:r>
                  <a:rPr lang="en-GB" sz="2400" dirty="0"/>
                  <a:t> is poured into an </a:t>
                </a:r>
                <a:r>
                  <a:rPr lang="en-GB" sz="2400" dirty="0" err="1"/>
                  <a:t>aluminum</a:t>
                </a:r>
                <a:r>
                  <a:rPr lang="en-GB" sz="2400" dirty="0"/>
                  <a:t> cup of mass </a:t>
                </a:r>
                <a14:m>
                  <m:oMath xmlns:m="http://schemas.openxmlformats.org/officeDocument/2006/math">
                    <m:sSub>
                      <m:sSubPr>
                        <m:ctrlPr>
                          <a:rPr lang="en-GB" sz="2400" i="1">
                            <a:latin typeface="Cambria Math" panose="02040503050406030204" pitchFamily="18" charset="0"/>
                          </a:rPr>
                        </m:ctrlPr>
                      </m:sSubPr>
                      <m:e>
                        <m:r>
                          <a:rPr lang="en-GB" sz="2400" i="1">
                            <a:latin typeface="Cambria Math" panose="02040503050406030204" pitchFamily="18" charset="0"/>
                          </a:rPr>
                          <m:t> </m:t>
                        </m:r>
                        <m:r>
                          <a:rPr lang="en-GB" sz="2400" b="0" i="1" smtClean="0">
                            <a:latin typeface="Cambria Math" panose="02040503050406030204" pitchFamily="18" charset="0"/>
                          </a:rPr>
                          <m:t>𝑚</m:t>
                        </m:r>
                      </m:e>
                      <m:sub>
                        <m:r>
                          <a:rPr lang="en-GB" sz="2400" b="0" i="1" smtClean="0">
                            <a:latin typeface="Cambria Math" panose="02040503050406030204" pitchFamily="18" charset="0"/>
                          </a:rPr>
                          <m:t>𝐴𝑙</m:t>
                        </m:r>
                      </m:sub>
                    </m:sSub>
                  </m:oMath>
                </a14:m>
                <a:r>
                  <a:rPr lang="en-GB" sz="2400" dirty="0"/>
                  <a:t> containing mass </a:t>
                </a:r>
                <a14:m>
                  <m:oMath xmlns:m="http://schemas.openxmlformats.org/officeDocument/2006/math">
                    <m:sSub>
                      <m:sSubPr>
                        <m:ctrlPr>
                          <a:rPr lang="en-GB" sz="2400" i="1">
                            <a:latin typeface="Cambria Math" panose="02040503050406030204" pitchFamily="18" charset="0"/>
                          </a:rPr>
                        </m:ctrlPr>
                      </m:sSubPr>
                      <m:e>
                        <m:r>
                          <a:rPr lang="en-GB" sz="2400" i="1">
                            <a:latin typeface="Cambria Math" panose="02040503050406030204" pitchFamily="18" charset="0"/>
                          </a:rPr>
                          <m:t> </m:t>
                        </m:r>
                        <m:r>
                          <a:rPr lang="en-GB" sz="2400" b="0" i="1" smtClean="0">
                            <a:latin typeface="Cambria Math" panose="02040503050406030204" pitchFamily="18" charset="0"/>
                          </a:rPr>
                          <m:t>𝑚</m:t>
                        </m:r>
                      </m:e>
                      <m:sub>
                        <m:r>
                          <a:rPr lang="en-GB" sz="2400" b="0" i="1" smtClean="0">
                            <a:latin typeface="Cambria Math" panose="02040503050406030204" pitchFamily="18" charset="0"/>
                          </a:rPr>
                          <m:t>𝑐</m:t>
                        </m:r>
                      </m:sub>
                    </m:sSub>
                  </m:oMath>
                </a14:m>
                <a:r>
                  <a:rPr lang="en-GB" sz="2400" dirty="0"/>
                  <a:t> of water at </a:t>
                </a:r>
                <a14:m>
                  <m:oMath xmlns:m="http://schemas.openxmlformats.org/officeDocument/2006/math">
                    <m:sSub>
                      <m:sSubPr>
                        <m:ctrlPr>
                          <a:rPr lang="en-GB" sz="2400" i="1">
                            <a:latin typeface="Cambria Math" panose="02040503050406030204" pitchFamily="18" charset="0"/>
                          </a:rPr>
                        </m:ctrlPr>
                      </m:sSubPr>
                      <m:e>
                        <m:r>
                          <a:rPr lang="en-GB" sz="2400" i="1">
                            <a:latin typeface="Cambria Math" panose="02040503050406030204" pitchFamily="18" charset="0"/>
                          </a:rPr>
                          <m:t> </m:t>
                        </m:r>
                        <m:r>
                          <a:rPr lang="en-GB" sz="2400" i="1">
                            <a:latin typeface="Cambria Math" panose="02040503050406030204" pitchFamily="18" charset="0"/>
                          </a:rPr>
                          <m:t>𝑇</m:t>
                        </m:r>
                      </m:e>
                      <m:sub>
                        <m:r>
                          <a:rPr lang="en-GB" sz="2400" b="0" i="1" smtClean="0">
                            <a:latin typeface="Cambria Math" panose="02040503050406030204" pitchFamily="18" charset="0"/>
                          </a:rPr>
                          <m:t>𝑐</m:t>
                        </m:r>
                      </m:sub>
                    </m:sSub>
                  </m:oMath>
                </a14:m>
                <a:r>
                  <a:rPr lang="en-GB" sz="2400" dirty="0"/>
                  <a:t>, where </a:t>
                </a:r>
                <a14:m>
                  <m:oMath xmlns:m="http://schemas.openxmlformats.org/officeDocument/2006/math">
                    <m:sSub>
                      <m:sSubPr>
                        <m:ctrlPr>
                          <a:rPr lang="en-GB" sz="2400" i="1">
                            <a:latin typeface="Cambria Math" panose="02040503050406030204" pitchFamily="18" charset="0"/>
                          </a:rPr>
                        </m:ctrlPr>
                      </m:sSubPr>
                      <m:e>
                        <m:r>
                          <a:rPr lang="en-GB" sz="2400" i="1">
                            <a:latin typeface="Cambria Math" panose="02040503050406030204" pitchFamily="18" charset="0"/>
                          </a:rPr>
                          <m:t> </m:t>
                        </m:r>
                        <m:r>
                          <a:rPr lang="en-GB" sz="2400" i="1">
                            <a:latin typeface="Cambria Math" panose="02040503050406030204" pitchFamily="18" charset="0"/>
                          </a:rPr>
                          <m:t>𝑇</m:t>
                        </m:r>
                      </m:e>
                      <m:sub>
                        <m:r>
                          <a:rPr lang="en-GB" sz="2400" b="0" i="1" smtClean="0">
                            <a:latin typeface="Cambria Math" panose="02040503050406030204" pitchFamily="18" charset="0"/>
                          </a:rPr>
                          <m:t>h</m:t>
                        </m:r>
                      </m:sub>
                    </m:sSub>
                  </m:oMath>
                </a14:m>
                <a:r>
                  <a:rPr lang="en-GB" sz="2400" dirty="0"/>
                  <a:t> &gt; </a:t>
                </a:r>
                <a14:m>
                  <m:oMath xmlns:m="http://schemas.openxmlformats.org/officeDocument/2006/math">
                    <m:sSub>
                      <m:sSubPr>
                        <m:ctrlPr>
                          <a:rPr lang="en-GB" sz="2400" i="1">
                            <a:latin typeface="Cambria Math" panose="02040503050406030204" pitchFamily="18" charset="0"/>
                          </a:rPr>
                        </m:ctrlPr>
                      </m:sSubPr>
                      <m:e>
                        <m:r>
                          <a:rPr lang="en-GB" sz="2400" i="1">
                            <a:latin typeface="Cambria Math" panose="02040503050406030204" pitchFamily="18" charset="0"/>
                          </a:rPr>
                          <m:t> </m:t>
                        </m:r>
                        <m:r>
                          <a:rPr lang="en-GB" sz="2400" i="1">
                            <a:latin typeface="Cambria Math" panose="02040503050406030204" pitchFamily="18" charset="0"/>
                          </a:rPr>
                          <m:t>𝑇</m:t>
                        </m:r>
                      </m:e>
                      <m:sub>
                        <m:r>
                          <a:rPr lang="en-GB" sz="2400" i="1">
                            <a:latin typeface="Cambria Math" panose="02040503050406030204" pitchFamily="18" charset="0"/>
                          </a:rPr>
                          <m:t>𝑐</m:t>
                        </m:r>
                      </m:sub>
                    </m:sSub>
                  </m:oMath>
                </a14:m>
                <a:r>
                  <a:rPr lang="en-GB" sz="2400" dirty="0"/>
                  <a:t>, what is the equilibrium temperature of the system? </a:t>
                </a:r>
                <a:endParaRPr lang="ar-SA"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99592" y="1447800"/>
                <a:ext cx="8034858" cy="4789512"/>
              </a:xfrm>
              <a:blipFill rotWithShape="0">
                <a:blip r:embed="rId2"/>
                <a:stretch>
                  <a:fillRect l="-152" t="-892" r="-1138"/>
                </a:stretch>
              </a:blipFill>
            </p:spPr>
            <p:txBody>
              <a:bodyPr/>
              <a:lstStyle/>
              <a:p>
                <a:r>
                  <a:rPr lang="ar-SA">
                    <a:noFill/>
                  </a:rPr>
                  <a:t> </a:t>
                </a:r>
              </a:p>
            </p:txBody>
          </p:sp>
        </mc:Fallback>
      </mc:AlternateContent>
      <p:pic>
        <p:nvPicPr>
          <p:cNvPr id="5" name="Picture 4"/>
          <p:cNvPicPr>
            <a:picLocks noChangeAspect="1"/>
          </p:cNvPicPr>
          <p:nvPr/>
        </p:nvPicPr>
        <p:blipFill>
          <a:blip r:embed="rId3"/>
          <a:stretch>
            <a:fillRect/>
          </a:stretch>
        </p:blipFill>
        <p:spPr>
          <a:xfrm>
            <a:off x="1115616" y="3212975"/>
            <a:ext cx="7818834" cy="2902187"/>
          </a:xfrm>
          <a:prstGeom prst="rect">
            <a:avLst/>
          </a:prstGeom>
        </p:spPr>
      </p:pic>
    </p:spTree>
    <p:extLst>
      <p:ext uri="{BB962C8B-B14F-4D97-AF65-F5344CB8AC3E}">
        <p14:creationId xmlns:p14="http://schemas.microsoft.com/office/powerpoint/2010/main" val="571748289"/>
      </p:ext>
    </p:extLst>
  </p:cSld>
  <p:clrMapOvr>
    <a:masterClrMapping/>
  </p:clrMapOvr>
  <p:transition spd="med">
    <p:comb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260648"/>
            <a:ext cx="9001000" cy="792088"/>
          </a:xfrm>
        </p:spPr>
        <p:txBody>
          <a:bodyPr>
            <a:noAutofit/>
          </a:bodyPr>
          <a:lstStyle/>
          <a:p>
            <a:r>
              <a:rPr lang="en-GB" sz="3600" dirty="0">
                <a:latin typeface="Cambria" pitchFamily="18" charset="0"/>
              </a:rPr>
              <a:t>20.5 The First Law of Thermodynamics </a:t>
            </a:r>
            <a:br>
              <a:rPr lang="en-GB" sz="3600" dirty="0">
                <a:latin typeface="Cambria" pitchFamily="18" charset="0"/>
              </a:rPr>
            </a:br>
            <a:endParaRPr lang="ar-SA" sz="3600" dirty="0">
              <a:latin typeface="Cambria" pitchFamily="18" charset="0"/>
            </a:endParaRPr>
          </a:p>
        </p:txBody>
      </p:sp>
      <p:sp>
        <p:nvSpPr>
          <p:cNvPr id="3" name="Content Placeholder 2"/>
          <p:cNvSpPr>
            <a:spLocks noGrp="1"/>
          </p:cNvSpPr>
          <p:nvPr>
            <p:ph idx="1"/>
          </p:nvPr>
        </p:nvSpPr>
        <p:spPr>
          <a:xfrm>
            <a:off x="899592" y="1412776"/>
            <a:ext cx="8352928" cy="4429472"/>
          </a:xfrm>
        </p:spPr>
        <p:txBody>
          <a:bodyPr/>
          <a:lstStyle/>
          <a:p>
            <a:pPr algn="just" rtl="0"/>
            <a:r>
              <a:rPr lang="en-US" sz="2400" dirty="0"/>
              <a:t>Suppose that a system undergoes a change from an initial state to a final state. During this change, energy transfer by heat </a:t>
            </a:r>
            <a:r>
              <a:rPr lang="en-US" sz="2400" i="1" dirty="0"/>
              <a:t>Q </a:t>
            </a:r>
            <a:r>
              <a:rPr lang="en-US" sz="2400" dirty="0"/>
              <a:t>to the system occurs, and work </a:t>
            </a:r>
            <a:r>
              <a:rPr lang="en-US" sz="2400" i="1" dirty="0"/>
              <a:t>W </a:t>
            </a:r>
            <a:r>
              <a:rPr lang="en-US" sz="2400" dirty="0"/>
              <a:t>is done on the system.</a:t>
            </a:r>
          </a:p>
          <a:p>
            <a:pPr marL="82550" indent="0" algn="just" rtl="0">
              <a:buNone/>
            </a:pPr>
            <a:endParaRPr lang="en-US" sz="2400" dirty="0"/>
          </a:p>
          <a:p>
            <a:pPr algn="just" rtl="0"/>
            <a:r>
              <a:rPr lang="en-US" sz="2400" dirty="0"/>
              <a:t>The quantity </a:t>
            </a:r>
            <a:r>
              <a:rPr lang="en-US" sz="2400" i="1" dirty="0"/>
              <a:t>Q </a:t>
            </a:r>
            <a:r>
              <a:rPr lang="en-US" sz="2400" dirty="0"/>
              <a:t>+</a:t>
            </a:r>
            <a:r>
              <a:rPr lang="en-US" sz="2400" i="1" dirty="0"/>
              <a:t>W </a:t>
            </a:r>
            <a:r>
              <a:rPr lang="en-US" sz="2400" dirty="0"/>
              <a:t>is determined completely by the initial</a:t>
            </a:r>
          </a:p>
          <a:p>
            <a:pPr marL="82550" indent="0" algn="just" rtl="0">
              <a:buNone/>
            </a:pPr>
            <a:r>
              <a:rPr lang="en-US" sz="2400" dirty="0"/>
              <a:t>and final states of the system, and we call this quantity the change in the internal energy of the system.</a:t>
            </a:r>
          </a:p>
          <a:p>
            <a:pPr marL="82550" indent="0" algn="just" rtl="0">
              <a:buNone/>
            </a:pPr>
            <a:endParaRPr lang="en-US" sz="2400" dirty="0"/>
          </a:p>
        </p:txBody>
      </p:sp>
    </p:spTree>
    <p:extLst>
      <p:ext uri="{BB962C8B-B14F-4D97-AF65-F5344CB8AC3E}">
        <p14:creationId xmlns:p14="http://schemas.microsoft.com/office/powerpoint/2010/main" val="2587059186"/>
      </p:ext>
    </p:extLst>
  </p:cSld>
  <p:clrMapOvr>
    <a:masterClrMapping/>
  </p:clrMapOvr>
  <p:transition spd="med">
    <p:comb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259632" y="548680"/>
            <a:ext cx="7499350" cy="4800600"/>
          </a:xfrm>
        </p:spPr>
        <p:txBody>
          <a:bodyPr/>
          <a:lstStyle/>
          <a:p>
            <a:pPr algn="l" rtl="0"/>
            <a:r>
              <a:rPr lang="en-US" sz="28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The first law of thermodynamics states that when a system undergoes a change from one state to another, the change in its internal energy is:</a:t>
            </a:r>
          </a:p>
          <a:p>
            <a:pPr marL="82550" indent="0" algn="l" rtl="0">
              <a:buNone/>
            </a:pPr>
            <a:endParaRPr lang="en-US" sz="2400" dirty="0">
              <a:latin typeface="Times New Roman" panose="02020603050405020304" pitchFamily="18" charset="0"/>
              <a:cs typeface="Times New Roman" panose="02020603050405020304" pitchFamily="18" charset="0"/>
            </a:endParaRPr>
          </a:p>
          <a:p>
            <a:pPr marL="82550" indent="0" algn="l" rtl="0">
              <a:buNone/>
            </a:pPr>
            <a:endParaRPr lang="en-US" sz="2400" dirty="0">
              <a:latin typeface="Times New Roman" panose="02020603050405020304" pitchFamily="18" charset="0"/>
              <a:cs typeface="Times New Roman" panose="02020603050405020304" pitchFamily="18" charset="0"/>
            </a:endParaRPr>
          </a:p>
          <a:p>
            <a:pPr marL="82550" indent="0" algn="just" rtl="0">
              <a:buNone/>
            </a:pPr>
            <a:r>
              <a:rPr lang="en-US" sz="2400" dirty="0">
                <a:latin typeface="Times New Roman" panose="02020603050405020304" pitchFamily="18" charset="0"/>
                <a:cs typeface="Times New Roman" panose="02020603050405020304" pitchFamily="18" charset="0"/>
              </a:rPr>
              <a:t>where </a:t>
            </a:r>
            <a:r>
              <a:rPr lang="en-US" sz="2400" i="1" dirty="0">
                <a:latin typeface="Times New Roman" panose="02020603050405020304" pitchFamily="18" charset="0"/>
                <a:cs typeface="Times New Roman" panose="02020603050405020304" pitchFamily="18" charset="0"/>
              </a:rPr>
              <a:t>Q </a:t>
            </a:r>
            <a:r>
              <a:rPr lang="en-US" sz="2400" dirty="0">
                <a:latin typeface="Times New Roman" panose="02020603050405020304" pitchFamily="18" charset="0"/>
                <a:cs typeface="Times New Roman" panose="02020603050405020304" pitchFamily="18" charset="0"/>
              </a:rPr>
              <a:t>is the energy transferred into the system by heat and </a:t>
            </a:r>
            <a:r>
              <a:rPr lang="en-US" sz="2400" i="1" dirty="0">
                <a:latin typeface="Times New Roman" panose="02020603050405020304" pitchFamily="18" charset="0"/>
                <a:cs typeface="Times New Roman" panose="02020603050405020304" pitchFamily="18" charset="0"/>
              </a:rPr>
              <a:t>W </a:t>
            </a:r>
            <a:r>
              <a:rPr lang="en-US" sz="2400" dirty="0">
                <a:latin typeface="Times New Roman" panose="02020603050405020304" pitchFamily="18" charset="0"/>
                <a:cs typeface="Times New Roman" panose="02020603050405020304" pitchFamily="18" charset="0"/>
              </a:rPr>
              <a:t>is the work done on the system. Although </a:t>
            </a:r>
            <a:r>
              <a:rPr lang="en-US" sz="2400" i="1" dirty="0">
                <a:latin typeface="Times New Roman" panose="02020603050405020304" pitchFamily="18" charset="0"/>
                <a:cs typeface="Times New Roman" panose="02020603050405020304" pitchFamily="18" charset="0"/>
              </a:rPr>
              <a:t>Q </a:t>
            </a:r>
            <a:r>
              <a:rPr lang="en-US" sz="2400" dirty="0">
                <a:latin typeface="Times New Roman" panose="02020603050405020304" pitchFamily="18" charset="0"/>
                <a:cs typeface="Times New Roman" panose="02020603050405020304" pitchFamily="18" charset="0"/>
              </a:rPr>
              <a:t>and </a:t>
            </a:r>
            <a:r>
              <a:rPr lang="en-US" sz="2400" i="1" dirty="0">
                <a:latin typeface="Times New Roman" panose="02020603050405020304" pitchFamily="18" charset="0"/>
                <a:cs typeface="Times New Roman" panose="02020603050405020304" pitchFamily="18" charset="0"/>
              </a:rPr>
              <a:t>W </a:t>
            </a:r>
            <a:r>
              <a:rPr lang="en-US" sz="2400" dirty="0">
                <a:latin typeface="Times New Roman" panose="02020603050405020304" pitchFamily="18" charset="0"/>
                <a:cs typeface="Times New Roman" panose="02020603050405020304" pitchFamily="18" charset="0"/>
              </a:rPr>
              <a:t>both depend on the path taken from the initial state to the final state, the quantity </a:t>
            </a:r>
            <a:r>
              <a:rPr lang="el-GR" sz="2400" dirty="0">
                <a:latin typeface="Times New Roman" panose="02020603050405020304" pitchFamily="18" charset="0"/>
                <a:cs typeface="Times New Roman" panose="02020603050405020304" pitchFamily="18" charset="0"/>
              </a:rPr>
              <a:t>Δ</a:t>
            </a:r>
            <a:r>
              <a:rPr lang="en-US" sz="2400" i="1" dirty="0" err="1">
                <a:latin typeface="Times New Roman" panose="02020603050405020304" pitchFamily="18" charset="0"/>
                <a:cs typeface="Times New Roman" panose="02020603050405020304" pitchFamily="18" charset="0"/>
              </a:rPr>
              <a:t>E</a:t>
            </a:r>
            <a:r>
              <a:rPr lang="en-US" sz="1600" dirty="0" err="1">
                <a:latin typeface="Times New Roman" panose="02020603050405020304" pitchFamily="18" charset="0"/>
                <a:cs typeface="Times New Roman" panose="02020603050405020304" pitchFamily="18" charset="0"/>
              </a:rPr>
              <a:t>int</a:t>
            </a:r>
            <a:r>
              <a:rPr lang="en-US" sz="2400" dirty="0">
                <a:latin typeface="Times New Roman" panose="02020603050405020304" pitchFamily="18" charset="0"/>
                <a:cs typeface="Times New Roman" panose="02020603050405020304" pitchFamily="18" charset="0"/>
              </a:rPr>
              <a:t> is path-independent.</a:t>
            </a:r>
            <a:endParaRPr lang="ar-SA" sz="2400"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1916832"/>
            <a:ext cx="2267691" cy="471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4272486"/>
      </p:ext>
    </p:extLst>
  </p:cSld>
  <p:clrMapOvr>
    <a:masterClrMapping/>
  </p:clrMapOvr>
  <p:transition spd="med">
    <p:comb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971600" y="332656"/>
            <a:ext cx="8064896" cy="4968552"/>
          </a:xfrm>
        </p:spPr>
        <p:txBody>
          <a:bodyPr/>
          <a:lstStyle/>
          <a:p>
            <a:pPr algn="l" rtl="0"/>
            <a:r>
              <a:rPr lang="en-US" sz="2400" dirty="0">
                <a:latin typeface="Times New Roman" panose="02020603050405020304" pitchFamily="18" charset="0"/>
                <a:cs typeface="Times New Roman" panose="02020603050405020304" pitchFamily="18" charset="0"/>
              </a:rPr>
              <a:t> In case of an </a:t>
            </a:r>
            <a:r>
              <a:rPr lang="en-US" sz="2400" i="1" dirty="0">
                <a:latin typeface="Times New Roman" panose="02020603050405020304" pitchFamily="18" charset="0"/>
                <a:cs typeface="Times New Roman" panose="02020603050405020304" pitchFamily="18" charset="0"/>
              </a:rPr>
              <a:t>isolated system</a:t>
            </a:r>
            <a:r>
              <a:rPr lang="en-US" sz="2400" dirty="0">
                <a:latin typeface="Times New Roman" panose="02020603050405020304" pitchFamily="18" charset="0"/>
                <a:cs typeface="Times New Roman" panose="02020603050405020304" pitchFamily="18" charset="0"/>
              </a:rPr>
              <a:t>:</a:t>
            </a:r>
          </a:p>
          <a:p>
            <a:pPr marL="82550" indent="0" algn="l" rtl="0">
              <a:buNone/>
            </a:pPr>
            <a:r>
              <a:rPr lang="en-US" sz="2400" dirty="0">
                <a:latin typeface="Times New Roman" panose="02020603050405020304" pitchFamily="18" charset="0"/>
                <a:cs typeface="Times New Roman" panose="02020603050405020304" pitchFamily="18" charset="0"/>
              </a:rPr>
              <a:t>1-  No interact with its surroundings.</a:t>
            </a:r>
          </a:p>
          <a:p>
            <a:pPr marL="82550" indent="0" algn="l" rtl="0">
              <a:buNone/>
            </a:pPr>
            <a:r>
              <a:rPr lang="en-US" sz="2400" dirty="0">
                <a:latin typeface="Times New Roman" panose="02020603050405020304" pitchFamily="18" charset="0"/>
                <a:cs typeface="Times New Roman" panose="02020603050405020304" pitchFamily="18" charset="0"/>
              </a:rPr>
              <a:t>2- No energy transfer by heat takes place and the work done on the system is zero; hence, the internal energy remains constant.</a:t>
            </a:r>
          </a:p>
          <a:p>
            <a:pPr marL="82550" indent="0" algn="l" rtl="0">
              <a:buNone/>
            </a:pPr>
            <a:r>
              <a:rPr lang="en-US" sz="2400" dirty="0">
                <a:latin typeface="Times New Roman" panose="02020603050405020304" pitchFamily="18" charset="0"/>
                <a:cs typeface="Times New Roman" panose="02020603050405020304" pitchFamily="18" charset="0"/>
              </a:rPr>
              <a:t>3- Q = W = 0, it follows that </a:t>
            </a:r>
            <a:r>
              <a:rPr lang="el-GR" sz="2400" dirty="0">
                <a:latin typeface="Times New Roman" panose="02020603050405020304" pitchFamily="18" charset="0"/>
                <a:cs typeface="Times New Roman" panose="02020603050405020304" pitchFamily="18" charset="0"/>
              </a:rPr>
              <a:t>Δ</a:t>
            </a:r>
            <a:r>
              <a:rPr lang="en-US" sz="2400" i="1" dirty="0" err="1">
                <a:latin typeface="Times New Roman" panose="02020603050405020304" pitchFamily="18" charset="0"/>
                <a:cs typeface="Times New Roman" panose="02020603050405020304" pitchFamily="18" charset="0"/>
              </a:rPr>
              <a:t>E</a:t>
            </a:r>
            <a:r>
              <a:rPr lang="en-US" sz="1600" dirty="0" err="1">
                <a:latin typeface="Times New Roman" panose="02020603050405020304" pitchFamily="18" charset="0"/>
                <a:cs typeface="Times New Roman" panose="02020603050405020304" pitchFamily="18" charset="0"/>
              </a:rPr>
              <a:t>int</a:t>
            </a:r>
            <a:r>
              <a:rPr lang="en-US" sz="16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0, and thus </a:t>
            </a:r>
            <a:r>
              <a:rPr lang="en-US" sz="2400" i="1" dirty="0" err="1">
                <a:latin typeface="Times New Roman" panose="02020603050405020304" pitchFamily="18" charset="0"/>
                <a:cs typeface="Times New Roman" panose="02020603050405020304" pitchFamily="18" charset="0"/>
              </a:rPr>
              <a:t>E</a:t>
            </a:r>
            <a:r>
              <a:rPr lang="en-US" sz="1400" i="1" dirty="0" err="1">
                <a:latin typeface="Times New Roman" panose="02020603050405020304" pitchFamily="18" charset="0"/>
                <a:cs typeface="Times New Roman" panose="02020603050405020304" pitchFamily="18" charset="0"/>
              </a:rPr>
              <a:t>int</a:t>
            </a:r>
            <a:r>
              <a:rPr lang="en-US" sz="1400" i="1" dirty="0">
                <a:latin typeface="Times New Roman" panose="02020603050405020304" pitchFamily="18" charset="0"/>
                <a:cs typeface="Times New Roman" panose="02020603050405020304" pitchFamily="18" charset="0"/>
              </a:rPr>
              <a:t>, </a:t>
            </a:r>
            <a:r>
              <a:rPr lang="en-US" sz="1400" i="1" dirty="0" err="1">
                <a:latin typeface="Times New Roman" panose="02020603050405020304" pitchFamily="18" charset="0"/>
                <a:cs typeface="Times New Roman" panose="02020603050405020304" pitchFamily="18" charset="0"/>
              </a:rPr>
              <a:t>i</a:t>
            </a:r>
            <a:r>
              <a:rPr lang="en-US" sz="2400" i="1" dirty="0">
                <a:latin typeface="Times New Roman" panose="02020603050405020304" pitchFamily="18" charset="0"/>
                <a:cs typeface="Times New Roman" panose="02020603050405020304" pitchFamily="18" charset="0"/>
              </a:rPr>
              <a:t>=</a:t>
            </a:r>
            <a:r>
              <a:rPr lang="en-US" sz="2400" i="1" dirty="0" err="1">
                <a:latin typeface="Times New Roman" panose="02020603050405020304" pitchFamily="18" charset="0"/>
                <a:cs typeface="Times New Roman" panose="02020603050405020304" pitchFamily="18" charset="0"/>
              </a:rPr>
              <a:t>E</a:t>
            </a:r>
            <a:r>
              <a:rPr lang="en-US" sz="1400" i="1" dirty="0" err="1">
                <a:latin typeface="Times New Roman" panose="02020603050405020304" pitchFamily="18" charset="0"/>
                <a:cs typeface="Times New Roman" panose="02020603050405020304" pitchFamily="18" charset="0"/>
              </a:rPr>
              <a:t>int</a:t>
            </a:r>
            <a:r>
              <a:rPr lang="en-US" sz="1400" i="1" dirty="0">
                <a:latin typeface="Times New Roman" panose="02020603050405020304" pitchFamily="18" charset="0"/>
                <a:cs typeface="Times New Roman" panose="02020603050405020304" pitchFamily="18" charset="0"/>
              </a:rPr>
              <a:t>, f</a:t>
            </a:r>
            <a:r>
              <a:rPr lang="en-US" sz="2400" i="1" dirty="0">
                <a:latin typeface="Times New Roman" panose="02020603050405020304" pitchFamily="18" charset="0"/>
                <a:cs typeface="Times New Roman" panose="02020603050405020304" pitchFamily="18" charset="0"/>
              </a:rPr>
              <a:t>.  </a:t>
            </a:r>
          </a:p>
          <a:p>
            <a:pPr marL="82550" indent="0" algn="l" rtl="0">
              <a:buNone/>
            </a:pPr>
            <a:endParaRPr lang="en-US" sz="2400" i="1" dirty="0">
              <a:latin typeface="Times New Roman" panose="02020603050405020304" pitchFamily="18" charset="0"/>
              <a:cs typeface="Times New Roman" panose="02020603050405020304" pitchFamily="18" charset="0"/>
            </a:endParaRPr>
          </a:p>
          <a:p>
            <a:pPr marL="82550" indent="0" algn="l" rtl="0">
              <a:buNone/>
            </a:pPr>
            <a:r>
              <a:rPr lang="en-US" sz="2400" dirty="0">
                <a:latin typeface="Times New Roman" panose="02020603050405020304" pitchFamily="18" charset="0"/>
                <a:cs typeface="Times New Roman" panose="02020603050405020304" pitchFamily="18" charset="0"/>
              </a:rPr>
              <a:t>We conclude that the internal energy </a:t>
            </a:r>
            <a:r>
              <a:rPr lang="en-US" sz="2400" i="1" dirty="0" err="1">
                <a:latin typeface="Times New Roman" panose="02020603050405020304" pitchFamily="18" charset="0"/>
                <a:cs typeface="Times New Roman" panose="02020603050405020304" pitchFamily="18" charset="0"/>
              </a:rPr>
              <a:t>E</a:t>
            </a:r>
            <a:r>
              <a:rPr lang="en-US" sz="1600" i="1" dirty="0" err="1">
                <a:latin typeface="Times New Roman" panose="02020603050405020304" pitchFamily="18" charset="0"/>
                <a:cs typeface="Times New Roman" panose="02020603050405020304" pitchFamily="18" charset="0"/>
              </a:rPr>
              <a:t>int</a:t>
            </a:r>
            <a:r>
              <a:rPr lang="en-US" sz="2400" dirty="0">
                <a:latin typeface="Times New Roman" panose="02020603050405020304" pitchFamily="18" charset="0"/>
                <a:cs typeface="Times New Roman" panose="02020603050405020304" pitchFamily="18" charset="0"/>
              </a:rPr>
              <a:t> of an isolated system remains constant.</a:t>
            </a:r>
          </a:p>
          <a:p>
            <a:pPr marL="82550" indent="0" algn="l" rtl="0">
              <a:buNone/>
            </a:pPr>
            <a:endParaRPr lang="en-US" sz="2400" dirty="0">
              <a:latin typeface="Times New Roman" panose="02020603050405020304" pitchFamily="18" charset="0"/>
              <a:cs typeface="Times New Roman" panose="02020603050405020304" pitchFamily="18" charset="0"/>
            </a:endParaRPr>
          </a:p>
          <a:p>
            <a:pPr algn="l" rtl="0"/>
            <a:r>
              <a:rPr lang="en-US" sz="2400" dirty="0">
                <a:latin typeface="Times New Roman" panose="02020603050405020304" pitchFamily="18" charset="0"/>
                <a:cs typeface="Times New Roman" panose="02020603050405020304" pitchFamily="18" charset="0"/>
              </a:rPr>
              <a:t>In case of a system not isolated from its surroundings that is taken through a cyclic process, </a:t>
            </a:r>
          </a:p>
          <a:p>
            <a:pPr marL="82550" indent="0" algn="l" rtl="0">
              <a:buNone/>
            </a:pPr>
            <a:r>
              <a:rPr lang="el-GR" sz="2400" dirty="0">
                <a:latin typeface="Times New Roman" panose="02020603050405020304" pitchFamily="18" charset="0"/>
                <a:cs typeface="Times New Roman" panose="02020603050405020304" pitchFamily="18" charset="0"/>
              </a:rPr>
              <a:t>Δ</a:t>
            </a:r>
            <a:r>
              <a:rPr lang="en-US" sz="2400" i="1" dirty="0" err="1">
                <a:latin typeface="Times New Roman" panose="02020603050405020304" pitchFamily="18" charset="0"/>
                <a:cs typeface="Times New Roman" panose="02020603050405020304" pitchFamily="18" charset="0"/>
              </a:rPr>
              <a:t>E</a:t>
            </a:r>
            <a:r>
              <a:rPr lang="en-US" sz="1600" dirty="0" err="1">
                <a:latin typeface="Times New Roman" panose="02020603050405020304" pitchFamily="18" charset="0"/>
                <a:cs typeface="Times New Roman" panose="02020603050405020304" pitchFamily="18" charset="0"/>
              </a:rPr>
              <a:t>int</a:t>
            </a:r>
            <a:r>
              <a:rPr lang="en-US" sz="16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0 and, therefore, Q = - W. </a:t>
            </a:r>
          </a:p>
          <a:p>
            <a:pPr marL="82550" indent="0" algn="l" rtl="0">
              <a:buNone/>
            </a:pPr>
            <a:r>
              <a:rPr lang="en-US" sz="2400" dirty="0">
                <a:latin typeface="Times New Roman" panose="02020603050405020304" pitchFamily="18" charset="0"/>
                <a:cs typeface="Times New Roman" panose="02020603050405020304" pitchFamily="18" charset="0"/>
              </a:rPr>
              <a:t>That is, the energy transferred into the system by heat equals the negative of the work done on the system during the process.</a:t>
            </a:r>
            <a:endParaRPr lang="ar-S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6428680"/>
      </p:ext>
    </p:extLst>
  </p:cSld>
  <p:clrMapOvr>
    <a:masterClrMapping/>
  </p:clrMapOvr>
  <p:transition spd="med">
    <p:comb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marL="82550" indent="0" algn="l" rtl="0">
              <a:buNone/>
            </a:pPr>
            <a:r>
              <a:rPr lang="en-US" sz="2400" dirty="0">
                <a:latin typeface="Times New Roman" panose="02020603050405020304" pitchFamily="18" charset="0"/>
                <a:cs typeface="Times New Roman" panose="02020603050405020304" pitchFamily="18" charset="0"/>
              </a:rPr>
              <a:t>29.  A thermodynamic system undergoes a process in which its internal energy decreases by 500 J. At the same time, 220 J of work is done on the system. Find the energy transferred to or from it by heat.</a:t>
            </a:r>
            <a:endParaRPr lang="ar-SA" sz="2400" dirty="0">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3789041"/>
            <a:ext cx="7992887" cy="11709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6037695"/>
      </p:ext>
    </p:extLst>
  </p:cSld>
  <p:clrMapOvr>
    <a:masterClrMapping/>
  </p:clrMapOvr>
  <p:transition spd="med">
    <p:comb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187624" y="260648"/>
            <a:ext cx="7499350" cy="4800600"/>
          </a:xfrm>
        </p:spPr>
        <p:txBody>
          <a:bodyPr/>
          <a:lstStyle/>
          <a:p>
            <a:pPr marL="82550" indent="0" algn="l" rtl="0">
              <a:buNone/>
            </a:pP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30. </a:t>
            </a:r>
            <a:r>
              <a:rPr lang="en-US" sz="2400" dirty="0">
                <a:latin typeface="Times New Roman" panose="02020603050405020304" pitchFamily="18" charset="0"/>
                <a:cs typeface="Times New Roman" panose="02020603050405020304" pitchFamily="18" charset="0"/>
              </a:rPr>
              <a:t>A gas is taken through the cyclic process described in Figure below. (a) Find the net energy transferred to the system by heat during one complete cycle. </a:t>
            </a:r>
          </a:p>
          <a:p>
            <a:pPr marL="82550" indent="0" algn="l" rtl="0">
              <a:buNone/>
            </a:pPr>
            <a:r>
              <a:rPr lang="en-US" sz="2400" dirty="0">
                <a:latin typeface="Times New Roman" panose="02020603050405020304" pitchFamily="18" charset="0"/>
                <a:cs typeface="Times New Roman" panose="02020603050405020304" pitchFamily="18" charset="0"/>
              </a:rPr>
              <a:t>(b) </a:t>
            </a:r>
            <a:r>
              <a:rPr lang="en-US" sz="2400" b="1" dirty="0">
                <a:latin typeface="Times New Roman" panose="02020603050405020304" pitchFamily="18" charset="0"/>
                <a:cs typeface="Times New Roman" panose="02020603050405020304" pitchFamily="18" charset="0"/>
              </a:rPr>
              <a:t>What If? </a:t>
            </a:r>
            <a:r>
              <a:rPr lang="en-US" sz="2400" dirty="0">
                <a:latin typeface="Times New Roman" panose="02020603050405020304" pitchFamily="18" charset="0"/>
                <a:cs typeface="Times New Roman" panose="02020603050405020304" pitchFamily="18" charset="0"/>
              </a:rPr>
              <a:t>If the cycle is reversed—that is, the process follows the path </a:t>
            </a:r>
            <a:r>
              <a:rPr lang="en-US" sz="2400" i="1" dirty="0">
                <a:latin typeface="Times New Roman" panose="02020603050405020304" pitchFamily="18" charset="0"/>
                <a:cs typeface="Times New Roman" panose="02020603050405020304" pitchFamily="18" charset="0"/>
              </a:rPr>
              <a:t>ACBA</a:t>
            </a:r>
            <a:r>
              <a:rPr lang="en-US" sz="2400" dirty="0">
                <a:latin typeface="Times New Roman" panose="02020603050405020304" pitchFamily="18" charset="0"/>
                <a:cs typeface="Times New Roman" panose="02020603050405020304" pitchFamily="18" charset="0"/>
              </a:rPr>
              <a:t>—what is the net energy input per cycle by heat?</a:t>
            </a:r>
            <a:endParaRPr lang="ar-SA" sz="2400" dirty="0">
              <a:latin typeface="Times New Roman" panose="02020603050405020304" pitchFamily="18" charset="0"/>
              <a:cs typeface="Times New Roman" panose="02020603050405020304" pitchFamily="18" charset="0"/>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2274937"/>
            <a:ext cx="2748450" cy="2666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3140968"/>
            <a:ext cx="5003056" cy="1656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0975374"/>
      </p:ext>
    </p:extLst>
  </p:cSld>
  <p:clrMapOvr>
    <a:masterClrMapping/>
  </p:clrMapOvr>
  <p:transition spd="med">
    <p:comb dir="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3052" y="274638"/>
            <a:ext cx="8249468" cy="994122"/>
          </a:xfrm>
        </p:spPr>
        <p:txBody>
          <a:bodyPr>
            <a:normAutofit fontScale="90000"/>
          </a:bodyPr>
          <a:lstStyle/>
          <a:p>
            <a:r>
              <a:rPr lang="en-GB" sz="4400" dirty="0">
                <a:latin typeface="Cambria" pitchFamily="18" charset="0"/>
              </a:rPr>
              <a:t>20.7 Energy Transfer Mechanisms</a:t>
            </a:r>
            <a:br>
              <a:rPr lang="en-GB" sz="4400" dirty="0">
                <a:latin typeface="Cambria" pitchFamily="18" charset="0"/>
              </a:rPr>
            </a:br>
            <a:endParaRPr lang="ar-SA" dirty="0"/>
          </a:p>
        </p:txBody>
      </p:sp>
      <p:sp>
        <p:nvSpPr>
          <p:cNvPr id="3" name="Content Placeholder 2"/>
          <p:cNvSpPr>
            <a:spLocks noGrp="1"/>
          </p:cNvSpPr>
          <p:nvPr>
            <p:ph idx="1"/>
          </p:nvPr>
        </p:nvSpPr>
        <p:spPr>
          <a:xfrm>
            <a:off x="899592" y="1412776"/>
            <a:ext cx="8352928" cy="4429472"/>
          </a:xfrm>
        </p:spPr>
        <p:txBody>
          <a:bodyPr/>
          <a:lstStyle/>
          <a:p>
            <a:pPr marL="82550" indent="0" algn="l" rtl="0">
              <a:lnSpc>
                <a:spcPct val="150000"/>
              </a:lnSpc>
              <a:buNone/>
            </a:pPr>
            <a:r>
              <a:rPr lang="en-GB" sz="2400" dirty="0"/>
              <a:t>Energy may be transferred by work, which we addressed in Chapter 7, and by:</a:t>
            </a:r>
          </a:p>
          <a:p>
            <a:pPr algn="l" rtl="0">
              <a:lnSpc>
                <a:spcPct val="150000"/>
              </a:lnSpc>
              <a:buFont typeface="Wingdings" panose="05000000000000000000" pitchFamily="2" charset="2"/>
              <a:buChar char="Ø"/>
            </a:pPr>
            <a:r>
              <a:rPr lang="en-GB" sz="2800" dirty="0"/>
              <a:t> </a:t>
            </a:r>
            <a:r>
              <a:rPr lang="en-GB" sz="2800" b="1" dirty="0"/>
              <a:t>conduction, </a:t>
            </a:r>
          </a:p>
          <a:p>
            <a:pPr algn="l" rtl="0">
              <a:buFont typeface="Wingdings" panose="05000000000000000000" pitchFamily="2" charset="2"/>
              <a:buChar char="Ø"/>
            </a:pPr>
            <a:r>
              <a:rPr lang="en-GB" sz="2800" b="1" dirty="0"/>
              <a:t>convection, or </a:t>
            </a:r>
          </a:p>
          <a:p>
            <a:pPr algn="l" rtl="0">
              <a:buFont typeface="Wingdings" panose="05000000000000000000" pitchFamily="2" charset="2"/>
              <a:buChar char="Ø"/>
            </a:pPr>
            <a:r>
              <a:rPr lang="en-GB" sz="2800" b="1" dirty="0"/>
              <a:t>radiation</a:t>
            </a:r>
            <a:r>
              <a:rPr lang="en-GB" sz="2800" dirty="0"/>
              <a:t>.</a:t>
            </a:r>
          </a:p>
          <a:p>
            <a:pPr marL="82550" indent="0" algn="l" rtl="0">
              <a:buNone/>
            </a:pPr>
            <a:endParaRPr lang="en-GB" sz="2400" dirty="0"/>
          </a:p>
          <a:p>
            <a:pPr marL="82550" indent="0" algn="l" rtl="0">
              <a:buNone/>
            </a:pPr>
            <a:endParaRPr lang="ar-SA" sz="2400" dirty="0"/>
          </a:p>
        </p:txBody>
      </p:sp>
    </p:spTree>
    <p:extLst>
      <p:ext uri="{BB962C8B-B14F-4D97-AF65-F5344CB8AC3E}">
        <p14:creationId xmlns:p14="http://schemas.microsoft.com/office/powerpoint/2010/main" val="2083039151"/>
      </p:ext>
    </p:extLst>
  </p:cSld>
  <p:clrMapOvr>
    <a:masterClrMapping/>
  </p:clrMapOvr>
  <p:transition spd="med">
    <p:comb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748" y="-14368"/>
            <a:ext cx="9180000" cy="1296144"/>
          </a:xfrm>
          <a:prstGeom prst="rect">
            <a:avLst/>
          </a:prstGeom>
          <a:solidFill>
            <a:schemeClr val="accent4">
              <a:lumMod val="20000"/>
              <a:lumOff val="80000"/>
            </a:schemeClr>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81516"/>
            <a:ext cx="8229600" cy="1143000"/>
          </a:xfrm>
        </p:spPr>
        <p:txBody>
          <a:bodyPr>
            <a:noAutofit/>
          </a:bodyPr>
          <a:lstStyle/>
          <a:p>
            <a:br>
              <a:rPr lang="en-US" sz="4000" dirty="0"/>
            </a:br>
            <a:r>
              <a:rPr lang="en-US" sz="4000" b="1" dirty="0">
                <a:latin typeface="Cambria" panose="02040503050406030204" pitchFamily="18" charset="0"/>
              </a:rPr>
              <a:t>LECTURE</a:t>
            </a:r>
            <a:r>
              <a:rPr lang="en-US" sz="4000" b="1" i="1" dirty="0"/>
              <a:t> </a:t>
            </a:r>
            <a:r>
              <a:rPr lang="en-US" sz="4000" b="1" dirty="0">
                <a:latin typeface="Cambria" panose="02040503050406030204" pitchFamily="18" charset="0"/>
              </a:rPr>
              <a:t>OUTLINE  </a:t>
            </a:r>
          </a:p>
        </p:txBody>
      </p:sp>
      <p:sp>
        <p:nvSpPr>
          <p:cNvPr id="3" name="Content Placeholder 2"/>
          <p:cNvSpPr>
            <a:spLocks noGrp="1"/>
          </p:cNvSpPr>
          <p:nvPr>
            <p:ph idx="1"/>
          </p:nvPr>
        </p:nvSpPr>
        <p:spPr>
          <a:xfrm>
            <a:off x="-14748" y="1268760"/>
            <a:ext cx="9180000" cy="5513040"/>
          </a:xfrm>
        </p:spPr>
        <p:txBody>
          <a:bodyPr>
            <a:noAutofit/>
          </a:bodyPr>
          <a:lstStyle/>
          <a:p>
            <a:pPr marL="0" indent="0" algn="l" rtl="0">
              <a:buNone/>
            </a:pPr>
            <a:r>
              <a:rPr lang="en-GB" sz="3600" dirty="0">
                <a:latin typeface="Cambria" pitchFamily="18" charset="0"/>
              </a:rPr>
              <a:t>20.1 Heat and Internal Energy </a:t>
            </a:r>
          </a:p>
          <a:p>
            <a:pPr marL="0" indent="0" algn="l" rtl="0">
              <a:buNone/>
            </a:pPr>
            <a:r>
              <a:rPr lang="en-GB" sz="3600" dirty="0">
                <a:latin typeface="Cambria" pitchFamily="18" charset="0"/>
              </a:rPr>
              <a:t>20.2 Speciﬁc Heat and Calorimetry </a:t>
            </a:r>
          </a:p>
          <a:p>
            <a:pPr marL="0" indent="0" algn="l" rtl="0">
              <a:buNone/>
            </a:pPr>
            <a:r>
              <a:rPr lang="en-GB" sz="3600" dirty="0">
                <a:solidFill>
                  <a:srgbClr val="FF0000"/>
                </a:solidFill>
                <a:latin typeface="Cambria" pitchFamily="18" charset="0"/>
              </a:rPr>
              <a:t>20.5 The First Law of Thermodynamics </a:t>
            </a:r>
          </a:p>
          <a:p>
            <a:pPr marL="0" indent="0" algn="l" rtl="0">
              <a:buNone/>
            </a:pPr>
            <a:r>
              <a:rPr lang="en-GB" sz="3600" dirty="0">
                <a:latin typeface="Cambria" pitchFamily="18" charset="0"/>
              </a:rPr>
              <a:t>20.7 Energy Transfer Mechanisms</a:t>
            </a:r>
          </a:p>
          <a:p>
            <a:pPr marL="0" indent="0" algn="l" rtl="0">
              <a:buNone/>
            </a:pPr>
            <a:endParaRPr lang="en-GB" sz="3600" dirty="0">
              <a:latin typeface="Cambria" pitchFamily="18" charset="0"/>
            </a:endParaRPr>
          </a:p>
        </p:txBody>
      </p:sp>
      <p:sp>
        <p:nvSpPr>
          <p:cNvPr id="8" name="Rectangle 7"/>
          <p:cNvSpPr/>
          <p:nvPr/>
        </p:nvSpPr>
        <p:spPr>
          <a:xfrm>
            <a:off x="-14748" y="1281776"/>
            <a:ext cx="9180000" cy="5576224"/>
          </a:xfrm>
          <a:prstGeom prst="rect">
            <a:avLst/>
          </a:prstGeom>
          <a:no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عنصر نائب لرقم الشريحة 4"/>
          <p:cNvSpPr>
            <a:spLocks noGrp="1"/>
          </p:cNvSpPr>
          <p:nvPr>
            <p:ph type="sldNum" sz="quarter" idx="12"/>
          </p:nvPr>
        </p:nvSpPr>
        <p:spPr/>
        <p:txBody>
          <a:bodyPr/>
          <a:lstStyle/>
          <a:p>
            <a:fld id="{A6C0C9DF-47BE-457D-9FA4-59BADC70679E}" type="slidenum">
              <a:rPr lang="en-US" smtClean="0"/>
              <a:t>2</a:t>
            </a:fld>
            <a:endParaRPr lang="en-US"/>
          </a:p>
        </p:txBody>
      </p:sp>
    </p:spTree>
    <p:extLst>
      <p:ext uri="{BB962C8B-B14F-4D97-AF65-F5344CB8AC3E}">
        <p14:creationId xmlns:p14="http://schemas.microsoft.com/office/powerpoint/2010/main" val="1540546064"/>
      </p:ext>
    </p:extLst>
  </p:cSld>
  <p:clrMapOvr>
    <a:masterClrMapping/>
  </p:clrMapOvr>
  <p:transition spd="med">
    <p:comb dir="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71600" y="-171400"/>
            <a:ext cx="8172400" cy="3754874"/>
          </a:xfrm>
          <a:prstGeom prst="rect">
            <a:avLst/>
          </a:prstGeom>
        </p:spPr>
        <p:txBody>
          <a:bodyPr wrap="square">
            <a:spAutoFit/>
          </a:bodyPr>
          <a:lstStyle/>
          <a:p>
            <a:pPr marL="82550" indent="0" algn="l" rtl="0">
              <a:buNone/>
            </a:pPr>
            <a:endParaRPr lang="en-GB" dirty="0"/>
          </a:p>
          <a:p>
            <a:pPr algn="l" rtl="0">
              <a:buFont typeface="Wingdings" panose="05000000000000000000" pitchFamily="2" charset="2"/>
              <a:buChar char="Ø"/>
            </a:pPr>
            <a:r>
              <a:rPr lang="en-GB" sz="2800" dirty="0"/>
              <a:t>  </a:t>
            </a:r>
            <a:r>
              <a:rPr lang="en-GB" sz="3200" b="1" dirty="0"/>
              <a:t>Conduction</a:t>
            </a:r>
            <a:r>
              <a:rPr lang="en-GB" sz="3200" dirty="0"/>
              <a:t> </a:t>
            </a:r>
          </a:p>
          <a:p>
            <a:pPr algn="l" rtl="0"/>
            <a:endParaRPr lang="en-GB" sz="2000" dirty="0"/>
          </a:p>
          <a:p>
            <a:pPr marL="82550" indent="0" algn="just" rtl="0">
              <a:buNone/>
            </a:pPr>
            <a:r>
              <a:rPr lang="en-GB" sz="2400" dirty="0"/>
              <a:t>The process of energy transfer by heat can be called conduction or thermal conduction. </a:t>
            </a:r>
          </a:p>
          <a:p>
            <a:pPr marL="82550" indent="0" algn="just" rtl="0">
              <a:buNone/>
            </a:pPr>
            <a:r>
              <a:rPr lang="en-GB" sz="2400" dirty="0"/>
              <a:t>Conduction can be viewed as an exchange of kinetic energy between colliding molecules or electrons.</a:t>
            </a:r>
          </a:p>
          <a:p>
            <a:pPr marL="82550" indent="0" algn="just" rtl="0">
              <a:buNone/>
            </a:pPr>
            <a:endParaRPr lang="en-GB" sz="2400" dirty="0"/>
          </a:p>
          <a:p>
            <a:pPr marL="82550" indent="0" algn="just" rtl="0">
              <a:buNone/>
            </a:pPr>
            <a:endParaRPr lang="en-GB" sz="2400" dirty="0"/>
          </a:p>
          <a:p>
            <a:pPr marL="82550" indent="0" algn="just" rtl="0">
              <a:buNone/>
            </a:pPr>
            <a:endParaRPr lang="ar-SA" sz="2400" dirty="0"/>
          </a:p>
        </p:txBody>
      </p:sp>
      <p:pic>
        <p:nvPicPr>
          <p:cNvPr id="8" name="Picture 7"/>
          <p:cNvPicPr>
            <a:picLocks noChangeAspect="1"/>
          </p:cNvPicPr>
          <p:nvPr/>
        </p:nvPicPr>
        <p:blipFill>
          <a:blip r:embed="rId2"/>
          <a:stretch>
            <a:fillRect/>
          </a:stretch>
        </p:blipFill>
        <p:spPr>
          <a:xfrm>
            <a:off x="3563888" y="2420888"/>
            <a:ext cx="3456384" cy="4389753"/>
          </a:xfrm>
          <a:prstGeom prst="rect">
            <a:avLst/>
          </a:prstGeom>
        </p:spPr>
      </p:pic>
    </p:spTree>
    <p:extLst>
      <p:ext uri="{BB962C8B-B14F-4D97-AF65-F5344CB8AC3E}">
        <p14:creationId xmlns:p14="http://schemas.microsoft.com/office/powerpoint/2010/main" val="4097758911"/>
      </p:ext>
    </p:extLst>
  </p:cSld>
  <p:clrMapOvr>
    <a:masterClrMapping/>
  </p:clrMapOvr>
  <p:transition spd="med">
    <p:comb dir="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508104" y="3140967"/>
            <a:ext cx="3678153" cy="3795959"/>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a:off x="936104" y="-229478"/>
                <a:ext cx="8172400" cy="5837495"/>
              </a:xfrm>
              <a:prstGeom prst="rect">
                <a:avLst/>
              </a:prstGeom>
            </p:spPr>
            <p:txBody>
              <a:bodyPr wrap="square">
                <a:spAutoFit/>
              </a:bodyPr>
              <a:lstStyle/>
              <a:p>
                <a:pPr marL="82550" indent="0" algn="l" rtl="0">
                  <a:buNone/>
                </a:pPr>
                <a:endParaRPr lang="en-GB" dirty="0"/>
              </a:p>
              <a:p>
                <a:pPr marL="82550" indent="0" algn="just" rtl="0">
                  <a:buNone/>
                </a:pPr>
                <a:r>
                  <a:rPr lang="en-GB" sz="2400" dirty="0"/>
                  <a:t>Conduction occurs only if there is a difference in temperature between two parts of the conducting medium.</a:t>
                </a:r>
              </a:p>
              <a:p>
                <a:pPr marL="82550" indent="0" algn="just" rtl="0">
                  <a:buNone/>
                </a:pPr>
                <a:r>
                  <a:rPr lang="en-GB" sz="2400" dirty="0"/>
                  <a:t>Consider a slab of material of thickness </a:t>
                </a:r>
                <a:r>
                  <a:rPr lang="el-GR" sz="2400" dirty="0"/>
                  <a:t>Δ</a:t>
                </a:r>
                <a:r>
                  <a:rPr lang="en-GB" sz="2400" dirty="0"/>
                  <a:t>x and cross-sectional area A. One face of the slab is at a temperature Tc, and the other face is at a temperature </a:t>
                </a:r>
                <a:r>
                  <a:rPr lang="en-GB" sz="2400" dirty="0" err="1"/>
                  <a:t>Th</a:t>
                </a:r>
                <a:r>
                  <a:rPr lang="en-GB" sz="2400" dirty="0"/>
                  <a:t> &gt; Tc (Fig. below). Experimentally, it is found that the energy Q transfers in a time interval </a:t>
                </a:r>
                <a:r>
                  <a:rPr lang="el-GR" sz="2400" dirty="0"/>
                  <a:t>Δ</a:t>
                </a:r>
                <a:r>
                  <a:rPr lang="en-GB" sz="2400" dirty="0"/>
                  <a:t>t from the hotter face to the colder one. </a:t>
                </a:r>
              </a:p>
              <a:p>
                <a:pPr marL="82550" indent="0" algn="just" rtl="0">
                  <a:buNone/>
                </a:pPr>
                <a:r>
                  <a:rPr lang="en-GB" sz="2400" dirty="0"/>
                  <a:t>The rate </a:t>
                </a:r>
                <a:r>
                  <a:rPr lang="en-GB" sz="2400" i="1" dirty="0"/>
                  <a:t>P=</a:t>
                </a:r>
                <a14:m>
                  <m:oMath xmlns:m="http://schemas.openxmlformats.org/officeDocument/2006/math">
                    <m:f>
                      <m:fPr>
                        <m:ctrlPr>
                          <a:rPr lang="en-GB" sz="3200" i="1">
                            <a:latin typeface="Cambria Math" panose="02040503050406030204" pitchFamily="18" charset="0"/>
                          </a:rPr>
                        </m:ctrlPr>
                      </m:fPr>
                      <m:num>
                        <m:r>
                          <a:rPr lang="en-GB" sz="3200" i="1">
                            <a:latin typeface="Cambria Math" panose="02040503050406030204" pitchFamily="18" charset="0"/>
                            <a:ea typeface="Cambria Math" panose="02040503050406030204" pitchFamily="18" charset="0"/>
                          </a:rPr>
                          <m:t>𝑄</m:t>
                        </m:r>
                      </m:num>
                      <m:den>
                        <m:r>
                          <a:rPr lang="en-GB" sz="3200" i="1">
                            <a:latin typeface="Cambria Math" panose="02040503050406030204" pitchFamily="18" charset="0"/>
                            <a:ea typeface="Cambria Math" panose="02040503050406030204" pitchFamily="18" charset="0"/>
                          </a:rPr>
                          <m:t>∆</m:t>
                        </m:r>
                        <m:r>
                          <a:rPr lang="en-GB" sz="3200" i="1">
                            <a:latin typeface="Cambria Math" panose="02040503050406030204" pitchFamily="18" charset="0"/>
                            <a:ea typeface="Cambria Math" panose="02040503050406030204" pitchFamily="18" charset="0"/>
                          </a:rPr>
                          <m:t>𝑡</m:t>
                        </m:r>
                      </m:den>
                    </m:f>
                  </m:oMath>
                </a14:m>
                <a:r>
                  <a:rPr lang="en-GB" sz="2400" dirty="0"/>
                  <a:t> at which this energy transfer occurs </a:t>
                </a:r>
              </a:p>
              <a:p>
                <a:pPr marL="82550" indent="0" algn="just" rtl="0">
                  <a:buNone/>
                </a:pPr>
                <a:r>
                  <a:rPr lang="en-GB" sz="2400" dirty="0"/>
                  <a:t>is found to be:</a:t>
                </a:r>
              </a:p>
              <a:p>
                <a:pPr marL="82550" indent="0" algn="just" rtl="0">
                  <a:buNone/>
                </a:pPr>
                <a:endParaRPr lang="en-GB" sz="2400" dirty="0"/>
              </a:p>
              <a:p>
                <a:pPr marL="82550" indent="0" algn="just" rtl="0">
                  <a:buNone/>
                </a:pPr>
                <a14:m>
                  <m:oMathPara xmlns:m="http://schemas.openxmlformats.org/officeDocument/2006/math">
                    <m:oMathParaPr>
                      <m:jc m:val="left"/>
                    </m:oMathParaPr>
                    <m:oMath xmlns:m="http://schemas.openxmlformats.org/officeDocument/2006/math">
                      <m:r>
                        <a:rPr lang="en-GB" sz="2400" b="0" i="1" smtClean="0">
                          <a:latin typeface="Cambria Math" panose="02040503050406030204" pitchFamily="18" charset="0"/>
                        </a:rPr>
                        <m:t>                </m:t>
                      </m:r>
                      <m:r>
                        <a:rPr lang="en-GB" sz="2400" b="0" i="1" smtClean="0">
                          <a:latin typeface="Cambria Math" panose="02040503050406030204" pitchFamily="18" charset="0"/>
                        </a:rPr>
                        <m:t>𝑃</m:t>
                      </m:r>
                      <m:r>
                        <a:rPr lang="en-GB" sz="2400" b="0" i="1" smtClean="0">
                          <a:latin typeface="Cambria Math" panose="02040503050406030204" pitchFamily="18" charset="0"/>
                        </a:rPr>
                        <m:t>= </m:t>
                      </m:r>
                      <m:f>
                        <m:fPr>
                          <m:ctrlPr>
                            <a:rPr lang="en-GB" sz="2400" b="0" i="1" smtClean="0">
                              <a:latin typeface="Cambria Math" panose="02040503050406030204" pitchFamily="18" charset="0"/>
                            </a:rPr>
                          </m:ctrlPr>
                        </m:fPr>
                        <m:num>
                          <m:r>
                            <a:rPr lang="en-GB" sz="2400" b="0" i="1" smtClean="0">
                              <a:latin typeface="Cambria Math" panose="02040503050406030204" pitchFamily="18" charset="0"/>
                              <a:ea typeface="Cambria Math" panose="02040503050406030204" pitchFamily="18" charset="0"/>
                            </a:rPr>
                            <m:t>∆</m:t>
                          </m:r>
                          <m:r>
                            <a:rPr lang="en-GB" sz="2400" b="0" i="1" smtClean="0">
                              <a:latin typeface="Cambria Math" panose="02040503050406030204" pitchFamily="18" charset="0"/>
                              <a:ea typeface="Cambria Math" panose="02040503050406030204" pitchFamily="18" charset="0"/>
                            </a:rPr>
                            <m:t>𝑄</m:t>
                          </m:r>
                        </m:num>
                        <m:den>
                          <m:r>
                            <a:rPr lang="en-GB" sz="2400" b="0" i="1" smtClean="0">
                              <a:latin typeface="Cambria Math" panose="02040503050406030204" pitchFamily="18" charset="0"/>
                              <a:ea typeface="Cambria Math" panose="02040503050406030204" pitchFamily="18" charset="0"/>
                            </a:rPr>
                            <m:t>∆</m:t>
                          </m:r>
                          <m:r>
                            <a:rPr lang="en-GB" sz="2400" b="0" i="1" smtClean="0">
                              <a:latin typeface="Cambria Math" panose="02040503050406030204" pitchFamily="18" charset="0"/>
                              <a:ea typeface="Cambria Math" panose="02040503050406030204" pitchFamily="18" charset="0"/>
                            </a:rPr>
                            <m:t>𝑡</m:t>
                          </m:r>
                        </m:den>
                      </m:f>
                      <m:r>
                        <a:rPr lang="en-GB" sz="2400" b="0" i="1" smtClean="0">
                          <a:latin typeface="Cambria Math" panose="02040503050406030204" pitchFamily="18" charset="0"/>
                          <a:ea typeface="Cambria Math" panose="02040503050406030204" pitchFamily="18" charset="0"/>
                        </a:rPr>
                        <m:t>∝</m:t>
                      </m:r>
                      <m:f>
                        <m:fPr>
                          <m:ctrlPr>
                            <a:rPr lang="en-GB" sz="2400" b="0" i="1" smtClean="0">
                              <a:latin typeface="Cambria Math" panose="02040503050406030204" pitchFamily="18" charset="0"/>
                              <a:ea typeface="Cambria Math" panose="02040503050406030204" pitchFamily="18" charset="0"/>
                            </a:rPr>
                          </m:ctrlPr>
                        </m:fPr>
                        <m:num>
                          <m:r>
                            <a:rPr lang="en-GB" sz="2400" i="1">
                              <a:latin typeface="Cambria Math" panose="02040503050406030204" pitchFamily="18" charset="0"/>
                            </a:rPr>
                            <m:t>𝐴</m:t>
                          </m:r>
                          <m:r>
                            <a:rPr lang="en-GB" sz="2400" b="0" i="1" smtClean="0">
                              <a:latin typeface="Cambria Math" panose="02040503050406030204" pitchFamily="18" charset="0"/>
                            </a:rPr>
                            <m:t> </m:t>
                          </m:r>
                          <m:r>
                            <a:rPr lang="en-GB" sz="2400" b="0" i="1" smtClean="0">
                              <a:latin typeface="Cambria Math" panose="02040503050406030204" pitchFamily="18" charset="0"/>
                              <a:ea typeface="Cambria Math" panose="02040503050406030204" pitchFamily="18" charset="0"/>
                            </a:rPr>
                            <m:t>∆</m:t>
                          </m:r>
                          <m:r>
                            <a:rPr lang="en-GB" sz="2400" b="0" i="1" smtClean="0">
                              <a:latin typeface="Cambria Math" panose="02040503050406030204" pitchFamily="18" charset="0"/>
                              <a:ea typeface="Cambria Math" panose="02040503050406030204" pitchFamily="18" charset="0"/>
                            </a:rPr>
                            <m:t>𝑇</m:t>
                          </m:r>
                        </m:num>
                        <m:den>
                          <m:r>
                            <a:rPr lang="en-GB" sz="2400" b="0" i="1" smtClean="0">
                              <a:latin typeface="Cambria Math" panose="02040503050406030204" pitchFamily="18" charset="0"/>
                              <a:ea typeface="Cambria Math" panose="02040503050406030204" pitchFamily="18" charset="0"/>
                            </a:rPr>
                            <m:t>∆</m:t>
                          </m:r>
                          <m:r>
                            <a:rPr lang="en-GB" sz="2400" b="0" i="1" smtClean="0">
                              <a:latin typeface="Cambria Math" panose="02040503050406030204" pitchFamily="18" charset="0"/>
                              <a:ea typeface="Cambria Math" panose="02040503050406030204" pitchFamily="18" charset="0"/>
                            </a:rPr>
                            <m:t>𝑥</m:t>
                          </m:r>
                        </m:den>
                      </m:f>
                      <m:r>
                        <a:rPr lang="en-GB" sz="2400" b="0" i="0" smtClean="0">
                          <a:latin typeface="Cambria Math" panose="02040503050406030204" pitchFamily="18" charset="0"/>
                          <a:ea typeface="Cambria Math" panose="02040503050406030204" pitchFamily="18" charset="0"/>
                        </a:rPr>
                        <m:t>        , </m:t>
                      </m:r>
                      <m:r>
                        <a:rPr lang="en-GB" sz="2400" b="0" i="1" smtClean="0">
                          <a:latin typeface="Cambria Math" panose="02040503050406030204" pitchFamily="18" charset="0"/>
                          <a:ea typeface="Cambria Math" panose="02040503050406030204" pitchFamily="18" charset="0"/>
                        </a:rPr>
                        <m:t>∆</m:t>
                      </m:r>
                      <m:r>
                        <a:rPr lang="en-GB" sz="2400" b="0" i="1" smtClean="0">
                          <a:latin typeface="Cambria Math" panose="02040503050406030204" pitchFamily="18" charset="0"/>
                          <a:ea typeface="Cambria Math" panose="02040503050406030204" pitchFamily="18" charset="0"/>
                        </a:rPr>
                        <m:t>𝑇</m:t>
                      </m:r>
                      <m:r>
                        <a:rPr lang="en-GB" sz="2400" b="0" i="1" smtClean="0">
                          <a:latin typeface="Cambria Math" panose="02040503050406030204" pitchFamily="18" charset="0"/>
                          <a:ea typeface="Cambria Math" panose="02040503050406030204" pitchFamily="18" charset="0"/>
                        </a:rPr>
                        <m:t>=</m:t>
                      </m:r>
                      <m:sSub>
                        <m:sSubPr>
                          <m:ctrlPr>
                            <a:rPr lang="en-GB" sz="2400" b="0" i="1" smtClean="0">
                              <a:latin typeface="Cambria Math" panose="02040503050406030204" pitchFamily="18" charset="0"/>
                              <a:ea typeface="Cambria Math" panose="02040503050406030204" pitchFamily="18" charset="0"/>
                            </a:rPr>
                          </m:ctrlPr>
                        </m:sSubPr>
                        <m:e>
                          <m:r>
                            <a:rPr lang="en-GB" sz="2400" b="0" i="1" smtClean="0">
                              <a:latin typeface="Cambria Math" panose="02040503050406030204" pitchFamily="18" charset="0"/>
                              <a:ea typeface="Cambria Math" panose="02040503050406030204" pitchFamily="18" charset="0"/>
                            </a:rPr>
                            <m:t>𝑇</m:t>
                          </m:r>
                        </m:e>
                        <m:sub>
                          <m:r>
                            <a:rPr lang="en-GB" sz="2400" b="0" i="1" smtClean="0">
                              <a:latin typeface="Cambria Math" panose="02040503050406030204" pitchFamily="18" charset="0"/>
                              <a:ea typeface="Cambria Math" panose="02040503050406030204" pitchFamily="18" charset="0"/>
                            </a:rPr>
                            <m:t>h</m:t>
                          </m:r>
                        </m:sub>
                      </m:sSub>
                      <m:r>
                        <a:rPr lang="en-GB" sz="2400" b="0" i="1" smtClean="0">
                          <a:latin typeface="Cambria Math" panose="02040503050406030204" pitchFamily="18" charset="0"/>
                          <a:ea typeface="Cambria Math" panose="02040503050406030204" pitchFamily="18" charset="0"/>
                        </a:rPr>
                        <m:t>−</m:t>
                      </m:r>
                      <m:sSub>
                        <m:sSubPr>
                          <m:ctrlPr>
                            <a:rPr lang="en-GB" sz="2400" b="0" i="1" smtClean="0">
                              <a:latin typeface="Cambria Math" panose="02040503050406030204" pitchFamily="18" charset="0"/>
                              <a:ea typeface="Cambria Math" panose="02040503050406030204" pitchFamily="18" charset="0"/>
                            </a:rPr>
                          </m:ctrlPr>
                        </m:sSubPr>
                        <m:e>
                          <m:r>
                            <a:rPr lang="en-GB" sz="2400" b="0" i="1" smtClean="0">
                              <a:latin typeface="Cambria Math" panose="02040503050406030204" pitchFamily="18" charset="0"/>
                              <a:ea typeface="Cambria Math" panose="02040503050406030204" pitchFamily="18" charset="0"/>
                            </a:rPr>
                            <m:t>𝑇</m:t>
                          </m:r>
                        </m:e>
                        <m:sub>
                          <m:r>
                            <a:rPr lang="en-GB" sz="2400" b="0" i="1" smtClean="0">
                              <a:latin typeface="Cambria Math" panose="02040503050406030204" pitchFamily="18" charset="0"/>
                              <a:ea typeface="Cambria Math" panose="02040503050406030204" pitchFamily="18" charset="0"/>
                            </a:rPr>
                            <m:t>𝐶</m:t>
                          </m:r>
                        </m:sub>
                      </m:sSub>
                    </m:oMath>
                  </m:oMathPara>
                </a14:m>
                <a:endParaRPr lang="en-GB" sz="2400" dirty="0"/>
              </a:p>
              <a:p>
                <a:pPr marL="82550" indent="0" algn="just" rtl="0">
                  <a:buNone/>
                </a:pPr>
                <a:endParaRPr lang="ar-SA" sz="2400" dirty="0"/>
              </a:p>
            </p:txBody>
          </p:sp>
        </mc:Choice>
        <mc:Fallback xmlns="">
          <p:sp>
            <p:nvSpPr>
              <p:cNvPr id="7" name="Rectangle 6"/>
              <p:cNvSpPr>
                <a:spLocks noRot="1" noChangeAspect="1" noMove="1" noResize="1" noEditPoints="1" noAdjustHandles="1" noChangeArrowheads="1" noChangeShapeType="1" noTextEdit="1"/>
              </p:cNvSpPr>
              <p:nvPr/>
            </p:nvSpPr>
            <p:spPr>
              <a:xfrm>
                <a:off x="936104" y="-229478"/>
                <a:ext cx="8172400" cy="5837495"/>
              </a:xfrm>
              <a:prstGeom prst="rect">
                <a:avLst/>
              </a:prstGeom>
              <a:blipFill rotWithShape="0">
                <a:blip r:embed="rId3"/>
                <a:stretch>
                  <a:fillRect l="-149" r="-1119"/>
                </a:stretch>
              </a:blipFill>
            </p:spPr>
            <p:txBody>
              <a:bodyPr/>
              <a:lstStyle/>
              <a:p>
                <a:r>
                  <a:rPr lang="ar-SA">
                    <a:noFill/>
                  </a:rPr>
                  <a:t> </a:t>
                </a:r>
              </a:p>
            </p:txBody>
          </p:sp>
        </mc:Fallback>
      </mc:AlternateContent>
    </p:spTree>
    <p:extLst>
      <p:ext uri="{BB962C8B-B14F-4D97-AF65-F5344CB8AC3E}">
        <p14:creationId xmlns:p14="http://schemas.microsoft.com/office/powerpoint/2010/main" val="3101632318"/>
      </p:ext>
    </p:extLst>
  </p:cSld>
  <p:clrMapOvr>
    <a:masterClrMapping/>
  </p:clrMapOvr>
  <p:transition spd="med">
    <p:comb dir="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99592" y="260648"/>
                <a:ext cx="8244408" cy="4752528"/>
              </a:xfrm>
            </p:spPr>
            <p:txBody>
              <a:bodyPr/>
              <a:lstStyle/>
              <a:p>
                <a:pPr algn="l" rtl="0"/>
                <a:r>
                  <a:rPr lang="en-GB" sz="2400" dirty="0"/>
                  <a:t> The rate of energy transfer by conduction through a slab of area A is:</a:t>
                </a:r>
              </a:p>
              <a:p>
                <a:pPr algn="l" rtl="0"/>
                <a:endParaRPr lang="en-GB" sz="2400" dirty="0"/>
              </a:p>
              <a:p>
                <a:pPr algn="l" rtl="0"/>
                <a:endParaRPr lang="en-GB" sz="2400" dirty="0"/>
              </a:p>
              <a:p>
                <a:pPr marL="82550" indent="0" algn="l" rtl="0">
                  <a:buNone/>
                </a:pPr>
                <a:r>
                  <a:rPr lang="en-GB" sz="2400" dirty="0"/>
                  <a:t>where </a:t>
                </a:r>
                <a:r>
                  <a:rPr lang="en-GB" sz="2400" i="1" dirty="0"/>
                  <a:t>k</a:t>
                </a:r>
                <a:r>
                  <a:rPr lang="en-GB" sz="2400" dirty="0"/>
                  <a:t> is the thermal conductivity of the material from which the slab is made and </a:t>
                </a:r>
                <a14:m>
                  <m:oMath xmlns:m="http://schemas.openxmlformats.org/officeDocument/2006/math">
                    <m:f>
                      <m:fPr>
                        <m:ctrlPr>
                          <a:rPr lang="en-GB" sz="2800" b="1" i="1" smtClean="0">
                            <a:latin typeface="Cambria Math" panose="02040503050406030204" pitchFamily="18" charset="0"/>
                          </a:rPr>
                        </m:ctrlPr>
                      </m:fPr>
                      <m:num>
                        <m:r>
                          <a:rPr lang="en-GB" sz="2800" b="1" i="1" smtClean="0">
                            <a:latin typeface="Cambria Math" panose="02040503050406030204" pitchFamily="18" charset="0"/>
                          </a:rPr>
                          <m:t>𝒅𝑻</m:t>
                        </m:r>
                      </m:num>
                      <m:den>
                        <m:r>
                          <a:rPr lang="en-GB" sz="2800" b="1" i="1" smtClean="0">
                            <a:latin typeface="Cambria Math" panose="02040503050406030204" pitchFamily="18" charset="0"/>
                          </a:rPr>
                          <m:t>𝒅𝒙</m:t>
                        </m:r>
                      </m:den>
                    </m:f>
                  </m:oMath>
                </a14:m>
                <a:r>
                  <a:rPr lang="en-GB" sz="2400" dirty="0"/>
                  <a:t> is the temperature gradient.</a:t>
                </a:r>
              </a:p>
              <a:p>
                <a:pPr marL="82550" indent="0" algn="l" rtl="0">
                  <a:buNone/>
                </a:pPr>
                <a:r>
                  <a:rPr lang="en-GB" sz="2400" dirty="0"/>
                  <a:t>This equation is called the law of thermal conduction.</a:t>
                </a:r>
              </a:p>
              <a:p>
                <a:pPr marL="82550" indent="0" algn="l" rtl="0">
                  <a:buNone/>
                </a:pPr>
                <a:endParaRPr lang="en-GB" sz="2400" dirty="0"/>
              </a:p>
              <a:p>
                <a:pPr algn="l" rtl="0"/>
                <a:endParaRPr lang="ar-SA"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99592" y="260648"/>
                <a:ext cx="8244408" cy="4752528"/>
              </a:xfrm>
              <a:blipFill rotWithShape="0">
                <a:blip r:embed="rId2"/>
                <a:stretch>
                  <a:fillRect l="-148" t="-899" r="-1849"/>
                </a:stretch>
              </a:blipFill>
            </p:spPr>
            <p:txBody>
              <a:bodyPr/>
              <a:lstStyle/>
              <a:p>
                <a:r>
                  <a:rPr lang="ar-SA">
                    <a:noFill/>
                  </a:rPr>
                  <a:t> </a:t>
                </a:r>
              </a:p>
            </p:txBody>
          </p:sp>
        </mc:Fallback>
      </mc:AlternateContent>
      <p:pic>
        <p:nvPicPr>
          <p:cNvPr id="4" name="Picture 3"/>
          <p:cNvPicPr>
            <a:picLocks noChangeAspect="1"/>
          </p:cNvPicPr>
          <p:nvPr/>
        </p:nvPicPr>
        <p:blipFill>
          <a:blip r:embed="rId3"/>
          <a:stretch>
            <a:fillRect/>
          </a:stretch>
        </p:blipFill>
        <p:spPr>
          <a:xfrm>
            <a:off x="3131840" y="950110"/>
            <a:ext cx="2232248" cy="966722"/>
          </a:xfrm>
          <a:prstGeom prst="rect">
            <a:avLst/>
          </a:prstGeom>
        </p:spPr>
      </p:pic>
    </p:spTree>
    <p:extLst>
      <p:ext uri="{BB962C8B-B14F-4D97-AF65-F5344CB8AC3E}">
        <p14:creationId xmlns:p14="http://schemas.microsoft.com/office/powerpoint/2010/main" val="2707133709"/>
      </p:ext>
    </p:extLst>
  </p:cSld>
  <p:clrMapOvr>
    <a:masterClrMapping/>
  </p:clrMapOvr>
  <p:transition spd="med">
    <p:comb dir="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9592" y="-171400"/>
            <a:ext cx="7962850" cy="4933528"/>
          </a:xfrm>
        </p:spPr>
        <p:txBody>
          <a:bodyPr/>
          <a:lstStyle/>
          <a:p>
            <a:pPr marL="82550" indent="0" algn="just" rtl="0">
              <a:buNone/>
            </a:pPr>
            <a:endParaRPr lang="en-GB" sz="2400" dirty="0"/>
          </a:p>
          <a:p>
            <a:pPr marL="82550" indent="0" algn="just" rtl="0">
              <a:buNone/>
            </a:pPr>
            <a:r>
              <a:rPr lang="en-GB" sz="2400" dirty="0"/>
              <a:t>Thus the rate of energy transfer by conduction through the rod is suppose that a long, uniform rod of length L is thermally insulated so that energy cannot escape by heat from its surface except at the ends, as shown in Figure below. </a:t>
            </a:r>
          </a:p>
          <a:p>
            <a:pPr marL="82550" indent="0" algn="just" rtl="0">
              <a:buNone/>
            </a:pPr>
            <a:r>
              <a:rPr lang="en-GB" sz="2400" dirty="0"/>
              <a:t>The temperature gradient is the same everywhere along the rod and is:</a:t>
            </a:r>
          </a:p>
          <a:p>
            <a:pPr marL="82550" indent="0" algn="just" rtl="0">
              <a:buNone/>
            </a:pPr>
            <a:endParaRPr lang="en-GB" sz="2400" dirty="0"/>
          </a:p>
          <a:p>
            <a:pPr marL="82550" indent="0" algn="just" rtl="0">
              <a:buNone/>
            </a:pPr>
            <a:endParaRPr lang="en-GB" sz="2400" dirty="0"/>
          </a:p>
          <a:p>
            <a:pPr marL="82550" indent="0" algn="just" rtl="0">
              <a:buNone/>
            </a:pPr>
            <a:endParaRPr lang="en-GB" sz="2400" dirty="0"/>
          </a:p>
          <a:p>
            <a:pPr marL="82550" indent="0" algn="just" rtl="0">
              <a:buNone/>
            </a:pPr>
            <a:r>
              <a:rPr lang="en-GB" sz="2400" dirty="0"/>
              <a:t>Thus the rate of energy transfer </a:t>
            </a:r>
          </a:p>
          <a:p>
            <a:pPr marL="82550" indent="0" algn="just" rtl="0">
              <a:buNone/>
            </a:pPr>
            <a:r>
              <a:rPr lang="en-GB" sz="2400" dirty="0"/>
              <a:t>by conduction through the rod is:</a:t>
            </a:r>
          </a:p>
          <a:p>
            <a:pPr marL="82550" indent="0" algn="just" rtl="0">
              <a:buNone/>
            </a:pPr>
            <a:endParaRPr lang="en-GB" sz="2400" dirty="0"/>
          </a:p>
          <a:p>
            <a:pPr marL="82550" indent="0" algn="just" rtl="0">
              <a:buNone/>
            </a:pPr>
            <a:endParaRPr lang="en-GB" sz="2400" dirty="0"/>
          </a:p>
          <a:p>
            <a:pPr marL="82550" indent="0" algn="just" rtl="0">
              <a:buNone/>
            </a:pPr>
            <a:endParaRPr lang="en-GB" sz="2400" dirty="0"/>
          </a:p>
          <a:p>
            <a:pPr marL="82550" indent="0" algn="just" rtl="0">
              <a:buNone/>
            </a:pPr>
            <a:endParaRPr lang="en-GB" sz="2400" dirty="0"/>
          </a:p>
          <a:p>
            <a:pPr marL="82550" indent="0" algn="just" rtl="0">
              <a:buNone/>
            </a:pPr>
            <a:endParaRPr lang="en-GB" sz="2400" dirty="0"/>
          </a:p>
          <a:p>
            <a:pPr marL="82550" indent="0" algn="just" rtl="0">
              <a:buNone/>
            </a:pPr>
            <a:endParaRPr lang="en-GB" sz="2400" dirty="0"/>
          </a:p>
          <a:p>
            <a:pPr marL="82550" indent="0" algn="l" rtl="0">
              <a:buNone/>
            </a:pPr>
            <a:endParaRPr lang="en-GB" dirty="0"/>
          </a:p>
          <a:p>
            <a:pPr algn="l" rtl="0"/>
            <a:endParaRPr lang="ar-SA" dirty="0"/>
          </a:p>
        </p:txBody>
      </p:sp>
      <p:pic>
        <p:nvPicPr>
          <p:cNvPr id="4" name="Picture 3"/>
          <p:cNvPicPr>
            <a:picLocks noChangeAspect="1"/>
          </p:cNvPicPr>
          <p:nvPr/>
        </p:nvPicPr>
        <p:blipFill>
          <a:blip r:embed="rId2"/>
          <a:stretch>
            <a:fillRect/>
          </a:stretch>
        </p:blipFill>
        <p:spPr>
          <a:xfrm>
            <a:off x="5644120" y="2852936"/>
            <a:ext cx="3447050" cy="3384376"/>
          </a:xfrm>
          <a:prstGeom prst="rect">
            <a:avLst/>
          </a:prstGeom>
        </p:spPr>
      </p:pic>
      <p:pic>
        <p:nvPicPr>
          <p:cNvPr id="5" name="Picture 4"/>
          <p:cNvPicPr>
            <a:picLocks noChangeAspect="1"/>
          </p:cNvPicPr>
          <p:nvPr/>
        </p:nvPicPr>
        <p:blipFill>
          <a:blip r:embed="rId3"/>
          <a:stretch>
            <a:fillRect/>
          </a:stretch>
        </p:blipFill>
        <p:spPr>
          <a:xfrm>
            <a:off x="2411760" y="3068960"/>
            <a:ext cx="2376264" cy="1013407"/>
          </a:xfrm>
          <a:prstGeom prst="rect">
            <a:avLst/>
          </a:prstGeom>
        </p:spPr>
      </p:pic>
      <p:pic>
        <p:nvPicPr>
          <p:cNvPr id="6" name="Picture 5"/>
          <p:cNvPicPr>
            <a:picLocks noChangeAspect="1"/>
          </p:cNvPicPr>
          <p:nvPr/>
        </p:nvPicPr>
        <p:blipFill>
          <a:blip r:embed="rId4"/>
          <a:stretch>
            <a:fillRect/>
          </a:stretch>
        </p:blipFill>
        <p:spPr>
          <a:xfrm>
            <a:off x="2447645" y="5301208"/>
            <a:ext cx="2390932" cy="792088"/>
          </a:xfrm>
          <a:prstGeom prst="rect">
            <a:avLst/>
          </a:prstGeom>
        </p:spPr>
      </p:pic>
    </p:spTree>
    <p:extLst>
      <p:ext uri="{BB962C8B-B14F-4D97-AF65-F5344CB8AC3E}">
        <p14:creationId xmlns:p14="http://schemas.microsoft.com/office/powerpoint/2010/main" val="471487489"/>
      </p:ext>
    </p:extLst>
  </p:cSld>
  <p:clrMapOvr>
    <a:masterClrMapping/>
  </p:clrMapOvr>
  <p:transition spd="med">
    <p:comb dir="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115616" y="260648"/>
            <a:ext cx="7499350" cy="4800600"/>
          </a:xfrm>
        </p:spPr>
        <p:txBody>
          <a:bodyPr/>
          <a:lstStyle/>
          <a:p>
            <a:pPr marL="82550" indent="0" algn="just" rtl="0">
              <a:buNone/>
            </a:pPr>
            <a:r>
              <a:rPr lang="en-US" sz="2400" dirty="0">
                <a:latin typeface="Times New Roman" panose="02020603050405020304" pitchFamily="18" charset="0"/>
                <a:cs typeface="Times New Roman" panose="02020603050405020304" pitchFamily="18" charset="0"/>
              </a:rPr>
              <a:t>For a compound slab containing several materials of thicknesses </a:t>
            </a:r>
            <a:r>
              <a:rPr lang="en-US" sz="2400" i="1" dirty="0">
                <a:latin typeface="Times New Roman" panose="02020603050405020304" pitchFamily="18" charset="0"/>
                <a:cs typeface="Times New Roman" panose="02020603050405020304" pitchFamily="18" charset="0"/>
              </a:rPr>
              <a:t>L</a:t>
            </a:r>
            <a:r>
              <a:rPr lang="en-US" sz="16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L</a:t>
            </a:r>
            <a:r>
              <a:rPr lang="en-US" sz="16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 . . and thermal conductivities </a:t>
            </a:r>
            <a:r>
              <a:rPr lang="en-US" sz="2400" i="1" dirty="0">
                <a:latin typeface="Times New Roman" panose="02020603050405020304" pitchFamily="18" charset="0"/>
                <a:cs typeface="Times New Roman" panose="02020603050405020304" pitchFamily="18" charset="0"/>
              </a:rPr>
              <a:t>k</a:t>
            </a:r>
            <a:r>
              <a:rPr lang="en-US" sz="16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k</a:t>
            </a:r>
            <a:r>
              <a:rPr lang="en-US" sz="16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 . . , the rate of energy transfer through the slab at steady</a:t>
            </a:r>
          </a:p>
          <a:p>
            <a:pPr marL="82550" indent="0" algn="just" rtl="0">
              <a:buNone/>
            </a:pPr>
            <a:r>
              <a:rPr lang="en-US" sz="2400" dirty="0">
                <a:latin typeface="Times New Roman" panose="02020603050405020304" pitchFamily="18" charset="0"/>
                <a:cs typeface="Times New Roman" panose="02020603050405020304" pitchFamily="18" charset="0"/>
              </a:rPr>
              <a:t>state is:</a:t>
            </a:r>
          </a:p>
          <a:p>
            <a:pPr marL="82550" indent="0" algn="just" rtl="0">
              <a:buNone/>
            </a:pPr>
            <a:endParaRPr lang="en-US" sz="2400" dirty="0">
              <a:latin typeface="Times New Roman" panose="02020603050405020304" pitchFamily="18" charset="0"/>
              <a:cs typeface="Times New Roman" panose="02020603050405020304" pitchFamily="18" charset="0"/>
            </a:endParaRPr>
          </a:p>
          <a:p>
            <a:pPr marL="82550" indent="0" algn="just" rtl="0">
              <a:buNone/>
            </a:pPr>
            <a:endParaRPr lang="en-US" sz="2400" dirty="0">
              <a:latin typeface="Times New Roman" panose="02020603050405020304" pitchFamily="18" charset="0"/>
              <a:cs typeface="Times New Roman" panose="02020603050405020304" pitchFamily="18" charset="0"/>
            </a:endParaRPr>
          </a:p>
          <a:p>
            <a:pPr marL="82550" indent="0" algn="just" rtl="0">
              <a:buNone/>
            </a:pPr>
            <a:r>
              <a:rPr lang="en-US" sz="2400" dirty="0">
                <a:latin typeface="Times New Roman" panose="02020603050405020304" pitchFamily="18" charset="0"/>
                <a:cs typeface="Times New Roman" panose="02020603050405020304" pitchFamily="18" charset="0"/>
              </a:rPr>
              <a:t>where T</a:t>
            </a:r>
            <a:r>
              <a:rPr lang="en-US" sz="1800" dirty="0">
                <a:latin typeface="Times New Roman" panose="02020603050405020304" pitchFamily="18" charset="0"/>
                <a:cs typeface="Times New Roman" panose="02020603050405020304" pitchFamily="18" charset="0"/>
              </a:rPr>
              <a:t>c</a:t>
            </a:r>
            <a:r>
              <a:rPr lang="en-US" sz="2400" dirty="0">
                <a:latin typeface="Times New Roman" panose="02020603050405020304" pitchFamily="18" charset="0"/>
                <a:cs typeface="Times New Roman" panose="02020603050405020304" pitchFamily="18" charset="0"/>
              </a:rPr>
              <a:t> and </a:t>
            </a:r>
            <a:r>
              <a:rPr lang="en-US" sz="2400" dirty="0" err="1">
                <a:latin typeface="Times New Roman" panose="02020603050405020304" pitchFamily="18" charset="0"/>
                <a:cs typeface="Times New Roman" panose="02020603050405020304" pitchFamily="18" charset="0"/>
              </a:rPr>
              <a:t>T</a:t>
            </a:r>
            <a:r>
              <a:rPr lang="en-US" sz="1600" dirty="0" err="1">
                <a:latin typeface="Times New Roman" panose="02020603050405020304" pitchFamily="18" charset="0"/>
                <a:cs typeface="Times New Roman" panose="02020603050405020304" pitchFamily="18" charset="0"/>
              </a:rPr>
              <a:t>h</a:t>
            </a:r>
            <a:r>
              <a:rPr lang="en-US" sz="2400" dirty="0">
                <a:latin typeface="Times New Roman" panose="02020603050405020304" pitchFamily="18" charset="0"/>
                <a:cs typeface="Times New Roman" panose="02020603050405020304" pitchFamily="18" charset="0"/>
              </a:rPr>
              <a:t> are the temperatures of the outer surfaces (which are held constant) and the summation is over all slabs.</a:t>
            </a:r>
            <a:endParaRPr lang="ar-SA" sz="2400"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0875" y="1628800"/>
            <a:ext cx="2149651" cy="1008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0881059"/>
      </p:ext>
    </p:extLst>
  </p:cSld>
  <p:clrMapOvr>
    <a:masterClrMapping/>
  </p:clrMapOvr>
  <p:transition spd="med">
    <p:comb dir="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003146" y="-402"/>
            <a:ext cx="6768752" cy="2603366"/>
          </a:xfrm>
          <a:prstGeom prst="rect">
            <a:avLst/>
          </a:prstGeom>
        </p:spPr>
      </p:pic>
      <p:pic>
        <p:nvPicPr>
          <p:cNvPr id="7" name="Picture 6"/>
          <p:cNvPicPr>
            <a:picLocks noChangeAspect="1"/>
          </p:cNvPicPr>
          <p:nvPr/>
        </p:nvPicPr>
        <p:blipFill>
          <a:blip r:embed="rId3"/>
          <a:stretch>
            <a:fillRect/>
          </a:stretch>
        </p:blipFill>
        <p:spPr>
          <a:xfrm>
            <a:off x="5006981" y="2498284"/>
            <a:ext cx="2268492" cy="2944812"/>
          </a:xfrm>
          <a:prstGeom prst="rect">
            <a:avLst/>
          </a:prstGeom>
        </p:spPr>
      </p:pic>
      <p:pic>
        <p:nvPicPr>
          <p:cNvPr id="9" name="Picture 8"/>
          <p:cNvPicPr>
            <a:picLocks noChangeAspect="1"/>
          </p:cNvPicPr>
          <p:nvPr/>
        </p:nvPicPr>
        <p:blipFill>
          <a:blip r:embed="rId4"/>
          <a:stretch>
            <a:fillRect/>
          </a:stretch>
        </p:blipFill>
        <p:spPr>
          <a:xfrm>
            <a:off x="1043608" y="2498284"/>
            <a:ext cx="1045250" cy="372038"/>
          </a:xfrm>
          <a:prstGeom prst="rect">
            <a:avLst/>
          </a:prstGeom>
        </p:spPr>
      </p:pic>
      <p:pic>
        <p:nvPicPr>
          <p:cNvPr id="10" name="Picture 9"/>
          <p:cNvPicPr>
            <a:picLocks noChangeAspect="1"/>
          </p:cNvPicPr>
          <p:nvPr/>
        </p:nvPicPr>
        <p:blipFill>
          <a:blip r:embed="rId5"/>
          <a:stretch>
            <a:fillRect/>
          </a:stretch>
        </p:blipFill>
        <p:spPr>
          <a:xfrm>
            <a:off x="1043608" y="2852936"/>
            <a:ext cx="3888432" cy="2905401"/>
          </a:xfrm>
          <a:prstGeom prst="rect">
            <a:avLst/>
          </a:prstGeom>
        </p:spPr>
      </p:pic>
      <p:pic>
        <p:nvPicPr>
          <p:cNvPr id="11" name="Picture 10"/>
          <p:cNvPicPr>
            <a:picLocks noChangeAspect="1"/>
          </p:cNvPicPr>
          <p:nvPr/>
        </p:nvPicPr>
        <p:blipFill>
          <a:blip r:embed="rId6"/>
          <a:stretch>
            <a:fillRect/>
          </a:stretch>
        </p:blipFill>
        <p:spPr>
          <a:xfrm>
            <a:off x="971600" y="5758337"/>
            <a:ext cx="3403168" cy="1099663"/>
          </a:xfrm>
          <a:prstGeom prst="rect">
            <a:avLst/>
          </a:prstGeom>
        </p:spPr>
      </p:pic>
      <p:pic>
        <p:nvPicPr>
          <p:cNvPr id="12" name="Picture 11"/>
          <p:cNvPicPr>
            <a:picLocks noChangeAspect="1"/>
          </p:cNvPicPr>
          <p:nvPr/>
        </p:nvPicPr>
        <p:blipFill>
          <a:blip r:embed="rId7"/>
          <a:stretch>
            <a:fillRect/>
          </a:stretch>
        </p:blipFill>
        <p:spPr>
          <a:xfrm>
            <a:off x="4554058" y="5539675"/>
            <a:ext cx="4554446" cy="1273701"/>
          </a:xfrm>
          <a:prstGeom prst="rect">
            <a:avLst/>
          </a:prstGeom>
        </p:spPr>
      </p:pic>
    </p:spTree>
    <p:extLst>
      <p:ext uri="{BB962C8B-B14F-4D97-AF65-F5344CB8AC3E}">
        <p14:creationId xmlns:p14="http://schemas.microsoft.com/office/powerpoint/2010/main" val="539925758"/>
      </p:ext>
    </p:extLst>
  </p:cSld>
  <p:clrMapOvr>
    <a:masterClrMapping/>
  </p:clrMapOvr>
  <p:transition spd="med">
    <p:comb dir="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187624" y="260648"/>
            <a:ext cx="7499350" cy="4800600"/>
          </a:xfrm>
        </p:spPr>
        <p:txBody>
          <a:bodyPr/>
          <a:lstStyle/>
          <a:p>
            <a:pPr marL="82550" indent="0" algn="l" rtl="0">
              <a:buNone/>
            </a:pP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41. </a:t>
            </a:r>
            <a:r>
              <a:rPr lang="en-US" sz="2400" dirty="0">
                <a:latin typeface="Times New Roman" panose="02020603050405020304" pitchFamily="18" charset="0"/>
                <a:cs typeface="Times New Roman" panose="02020603050405020304" pitchFamily="18" charset="0"/>
              </a:rPr>
              <a:t>A box with a total surface area of 1.20 m</a:t>
            </a:r>
            <a:r>
              <a:rPr lang="en-US" sz="2400" baseline="30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and a wall thickness of 4.00 cm is made of an insulating material. A 10.0-W electric heater inside the box maintains the inside temperature at 15.0°C above the outside temperature. Find the thermal conductivity </a:t>
            </a:r>
            <a:r>
              <a:rPr lang="en-US" sz="2400" i="1" dirty="0">
                <a:latin typeface="Times New Roman" panose="02020603050405020304" pitchFamily="18" charset="0"/>
                <a:cs typeface="Times New Roman" panose="02020603050405020304" pitchFamily="18" charset="0"/>
              </a:rPr>
              <a:t>k </a:t>
            </a:r>
            <a:r>
              <a:rPr lang="en-US" sz="2400" dirty="0">
                <a:latin typeface="Times New Roman" panose="02020603050405020304" pitchFamily="18" charset="0"/>
                <a:cs typeface="Times New Roman" panose="02020603050405020304" pitchFamily="18" charset="0"/>
              </a:rPr>
              <a:t>of the insulating material.</a:t>
            </a:r>
            <a:endParaRPr lang="ar-SA" sz="2400" dirty="0">
              <a:latin typeface="Times New Roman" panose="02020603050405020304" pitchFamily="18" charset="0"/>
              <a:cs typeface="Times New Roman" panose="02020603050405020304"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3546" y="2909888"/>
            <a:ext cx="7313862" cy="1527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7519847"/>
      </p:ext>
    </p:extLst>
  </p:cSld>
  <p:clrMapOvr>
    <a:masterClrMapping/>
  </p:clrMapOvr>
  <p:transition spd="med">
    <p:comb dir="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43608" y="188640"/>
            <a:ext cx="7499350" cy="4800600"/>
          </a:xfrm>
        </p:spPr>
        <p:txBody>
          <a:bodyPr/>
          <a:lstStyle/>
          <a:p>
            <a:pPr marL="82550" indent="0" algn="l" rtl="0">
              <a:buNone/>
            </a:pPr>
            <a:r>
              <a:rPr lang="en-US" sz="2400" b="1" dirty="0">
                <a:latin typeface="Times New Roman" panose="02020603050405020304" pitchFamily="18" charset="0"/>
                <a:cs typeface="Times New Roman" panose="02020603050405020304" pitchFamily="18" charset="0"/>
              </a:rPr>
              <a:t>42. </a:t>
            </a:r>
            <a:r>
              <a:rPr lang="en-US" sz="2400" dirty="0">
                <a:latin typeface="Times New Roman" panose="02020603050405020304" pitchFamily="18" charset="0"/>
                <a:cs typeface="Times New Roman" panose="02020603050405020304" pitchFamily="18" charset="0"/>
              </a:rPr>
              <a:t>A glass window pane has an area of 3.00 m</a:t>
            </a:r>
            <a:r>
              <a:rPr lang="en-US" sz="2400" baseline="30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and a thickness of 0.600 cm. If the temperature difference between its faces is 25.0°C, what is the rate of energy transfer by conduction through the window?</a:t>
            </a:r>
            <a:endParaRPr lang="ar-SA" sz="2400" dirty="0">
              <a:latin typeface="Times New Roman" panose="02020603050405020304" pitchFamily="18" charset="0"/>
              <a:cs typeface="Times New Roman" panose="02020603050405020304" pitchFamily="18"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4176" y="2492896"/>
            <a:ext cx="7664288" cy="792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3184254"/>
      </p:ext>
    </p:extLst>
  </p:cSld>
  <p:clrMapOvr>
    <a:masterClrMapping/>
  </p:clrMapOvr>
  <p:transition spd="med">
    <p:comb dir="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115616" y="188640"/>
            <a:ext cx="7499350" cy="4800600"/>
          </a:xfrm>
        </p:spPr>
        <p:txBody>
          <a:bodyPr/>
          <a:lstStyle/>
          <a:p>
            <a:pPr marL="82550" indent="0" algn="l" rtl="0">
              <a:buNone/>
            </a:pPr>
            <a:r>
              <a:rPr lang="en-US" sz="2400" dirty="0">
                <a:latin typeface="Times New Roman" panose="02020603050405020304" pitchFamily="18" charset="0"/>
                <a:cs typeface="Times New Roman" panose="02020603050405020304" pitchFamily="18" charset="0"/>
              </a:rPr>
              <a:t>A bar of gold is in thermal contact with a bar of silver of</a:t>
            </a:r>
          </a:p>
          <a:p>
            <a:pPr marL="82550" indent="0" algn="l" rtl="0">
              <a:buNone/>
            </a:pPr>
            <a:r>
              <a:rPr lang="en-US" sz="2400" dirty="0">
                <a:latin typeface="Times New Roman" panose="02020603050405020304" pitchFamily="18" charset="0"/>
                <a:cs typeface="Times New Roman" panose="02020603050405020304" pitchFamily="18" charset="0"/>
              </a:rPr>
              <a:t>the same length and area (Fig. P20.43). One end of the</a:t>
            </a:r>
          </a:p>
          <a:p>
            <a:pPr marL="82550" indent="0" algn="l" rtl="0">
              <a:buNone/>
            </a:pPr>
            <a:r>
              <a:rPr lang="en-US" sz="2400" dirty="0">
                <a:latin typeface="Times New Roman" panose="02020603050405020304" pitchFamily="18" charset="0"/>
                <a:cs typeface="Times New Roman" panose="02020603050405020304" pitchFamily="18" charset="0"/>
              </a:rPr>
              <a:t>compound bar is maintained at 80.0°C while the opposite</a:t>
            </a:r>
          </a:p>
          <a:p>
            <a:pPr marL="82550" indent="0" algn="l" rtl="0">
              <a:buNone/>
            </a:pPr>
            <a:r>
              <a:rPr lang="en-US" sz="2400" dirty="0">
                <a:latin typeface="Times New Roman" panose="02020603050405020304" pitchFamily="18" charset="0"/>
                <a:cs typeface="Times New Roman" panose="02020603050405020304" pitchFamily="18" charset="0"/>
              </a:rPr>
              <a:t>end is at 30.0°C. When the energy transfer reaches steady</a:t>
            </a:r>
          </a:p>
          <a:p>
            <a:pPr marL="82550" indent="0" algn="l" rtl="0">
              <a:buNone/>
            </a:pPr>
            <a:r>
              <a:rPr lang="en-US" sz="2400" dirty="0">
                <a:latin typeface="Times New Roman" panose="02020603050405020304" pitchFamily="18" charset="0"/>
                <a:cs typeface="Times New Roman" panose="02020603050405020304" pitchFamily="18" charset="0"/>
              </a:rPr>
              <a:t>state, what is the temperature at the junction?</a:t>
            </a:r>
          </a:p>
          <a:p>
            <a:pPr marL="82550" indent="0" algn="l" rtl="0">
              <a:buNone/>
            </a:pPr>
            <a:r>
              <a:rPr lang="en-US" sz="2400" dirty="0">
                <a:latin typeface="Times New Roman" panose="02020603050405020304" pitchFamily="18" charset="0"/>
                <a:cs typeface="Times New Roman" panose="02020603050405020304" pitchFamily="18" charset="0"/>
              </a:rPr>
              <a:t>(</a:t>
            </a:r>
            <a:r>
              <a:rPr lang="en-US" sz="2400" i="1" dirty="0" err="1">
                <a:latin typeface="Times New Roman" panose="02020603050405020304" pitchFamily="18" charset="0"/>
                <a:cs typeface="Times New Roman" panose="02020603050405020304" pitchFamily="18" charset="0"/>
              </a:rPr>
              <a:t>k</a:t>
            </a:r>
            <a:r>
              <a:rPr lang="en-US" sz="1400" dirty="0" err="1">
                <a:latin typeface="Times New Roman" panose="02020603050405020304" pitchFamily="18" charset="0"/>
                <a:cs typeface="Times New Roman" panose="02020603050405020304" pitchFamily="18" charset="0"/>
              </a:rPr>
              <a:t>Au</a:t>
            </a:r>
            <a:r>
              <a:rPr lang="en-US" sz="2400" dirty="0">
                <a:latin typeface="Times New Roman" panose="02020603050405020304" pitchFamily="18" charset="0"/>
                <a:cs typeface="Times New Roman" panose="02020603050405020304" pitchFamily="18" charset="0"/>
              </a:rPr>
              <a:t>=314 W/m.</a:t>
            </a:r>
            <a:r>
              <a:rPr lang="en-US" sz="2400" baseline="30000" dirty="0">
                <a:latin typeface="Times New Roman" panose="02020603050405020304" pitchFamily="18" charset="0"/>
                <a:cs typeface="Times New Roman" panose="02020603050405020304" pitchFamily="18" charset="0"/>
              </a:rPr>
              <a:t>0</a:t>
            </a:r>
            <a:r>
              <a:rPr lang="en-US" sz="2400" dirty="0">
                <a:latin typeface="Times New Roman" panose="02020603050405020304" pitchFamily="18" charset="0"/>
                <a:cs typeface="Times New Roman" panose="02020603050405020304" pitchFamily="18" charset="0"/>
              </a:rPr>
              <a:t>C , </a:t>
            </a:r>
            <a:r>
              <a:rPr lang="en-US" sz="2400" i="1" dirty="0" err="1">
                <a:latin typeface="Times New Roman" panose="02020603050405020304" pitchFamily="18" charset="0"/>
                <a:cs typeface="Times New Roman" panose="02020603050405020304" pitchFamily="18" charset="0"/>
              </a:rPr>
              <a:t>k</a:t>
            </a:r>
            <a:r>
              <a:rPr lang="en-US" sz="1400" dirty="0" err="1">
                <a:latin typeface="Times New Roman" panose="02020603050405020304" pitchFamily="18" charset="0"/>
                <a:cs typeface="Times New Roman" panose="02020603050405020304" pitchFamily="18" charset="0"/>
              </a:rPr>
              <a:t>Ag</a:t>
            </a:r>
            <a:r>
              <a:rPr lang="en-US" sz="2400" dirty="0">
                <a:latin typeface="Times New Roman" panose="02020603050405020304" pitchFamily="18" charset="0"/>
                <a:cs typeface="Times New Roman" panose="02020603050405020304" pitchFamily="18" charset="0"/>
              </a:rPr>
              <a:t>=427 W/m.</a:t>
            </a:r>
            <a:r>
              <a:rPr lang="en-US" sz="2400" baseline="30000" dirty="0">
                <a:latin typeface="Times New Roman" panose="02020603050405020304" pitchFamily="18" charset="0"/>
                <a:cs typeface="Times New Roman" panose="02020603050405020304" pitchFamily="18" charset="0"/>
              </a:rPr>
              <a:t>0</a:t>
            </a:r>
            <a:r>
              <a:rPr lang="en-US" sz="2400" dirty="0">
                <a:latin typeface="Times New Roman" panose="02020603050405020304" pitchFamily="18" charset="0"/>
                <a:cs typeface="Times New Roman" panose="02020603050405020304" pitchFamily="18" charset="0"/>
              </a:rPr>
              <a:t>C)</a:t>
            </a:r>
          </a:p>
          <a:p>
            <a:pPr marL="82550" indent="0" algn="l" rtl="0">
              <a:buNone/>
            </a:pPr>
            <a:endParaRPr lang="en-US" sz="2400" dirty="0">
              <a:latin typeface="Times New Roman" panose="02020603050405020304" pitchFamily="18" charset="0"/>
              <a:cs typeface="Times New Roman" panose="02020603050405020304" pitchFamily="18"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3993976"/>
            <a:ext cx="5934075"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2564904"/>
            <a:ext cx="2981046" cy="1645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6956090"/>
      </p:ext>
    </p:extLst>
  </p:cSld>
  <p:clrMapOvr>
    <a:masterClrMapping/>
  </p:clrMapOvr>
  <p:transition spd="med">
    <p:comb dir="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115616" y="260648"/>
            <a:ext cx="7962850" cy="4717504"/>
          </a:xfrm>
        </p:spPr>
        <p:txBody>
          <a:bodyPr/>
          <a:lstStyle/>
          <a:p>
            <a:pPr marL="82550" indent="0" algn="l" rtl="0">
              <a:buNone/>
            </a:pPr>
            <a:r>
              <a:rPr lang="en-US" sz="2400" b="1" dirty="0">
                <a:latin typeface="Times New Roman" panose="02020603050405020304" pitchFamily="18" charset="0"/>
                <a:cs typeface="Times New Roman" panose="02020603050405020304" pitchFamily="18" charset="0"/>
              </a:rPr>
              <a:t>44. </a:t>
            </a:r>
            <a:r>
              <a:rPr lang="en-US" sz="2400" dirty="0">
                <a:latin typeface="Times New Roman" panose="02020603050405020304" pitchFamily="18" charset="0"/>
                <a:cs typeface="Times New Roman" panose="02020603050405020304" pitchFamily="18" charset="0"/>
              </a:rPr>
              <a:t>A thermal window with an area of 6.00 m</a:t>
            </a:r>
            <a:r>
              <a:rPr lang="en-US" sz="2400" baseline="30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is constructed of two layers of glass, each 4.00 mm thick, and separated from each other by an air space of 5.00 mm. If the inside surface is at 20.0°C and the outside is at -30.0°C, what is the rate of energy transfer by conduction through the window?</a:t>
            </a:r>
            <a:endParaRPr lang="ar-SA" sz="2400" dirty="0">
              <a:latin typeface="Times New Roman" panose="02020603050405020304" pitchFamily="18" charset="0"/>
              <a:cs typeface="Times New Roman" panose="02020603050405020304" pitchFamily="18"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852936"/>
            <a:ext cx="8001000" cy="75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5697763"/>
      </p:ext>
    </p:extLst>
  </p:cSld>
  <p:clrMapOvr>
    <a:masterClrMapping/>
  </p:clrMapOvr>
  <p:transition spd="med">
    <p:comb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9592" y="1052736"/>
            <a:ext cx="8106866" cy="4789512"/>
          </a:xfrm>
        </p:spPr>
        <p:txBody>
          <a:bodyPr/>
          <a:lstStyle/>
          <a:p>
            <a:pPr algn="just" rtl="0">
              <a:lnSpc>
                <a:spcPct val="150000"/>
              </a:lnSpc>
              <a:buFont typeface="Wingdings" panose="05000000000000000000" pitchFamily="2" charset="2"/>
              <a:buChar char="Ø"/>
            </a:pPr>
            <a:r>
              <a:rPr lang="en-GB" sz="2400" b="1" dirty="0">
                <a:latin typeface="Times New Roman" panose="02020603050405020304" pitchFamily="18" charset="0"/>
                <a:cs typeface="Times New Roman" panose="02020603050405020304" pitchFamily="18" charset="0"/>
              </a:rPr>
              <a:t>Internal energy</a:t>
            </a:r>
            <a:r>
              <a:rPr lang="en-GB" sz="2400" dirty="0">
                <a:latin typeface="Times New Roman" panose="02020603050405020304" pitchFamily="18" charset="0"/>
                <a:cs typeface="Times New Roman" panose="02020603050405020304" pitchFamily="18" charset="0"/>
              </a:rPr>
              <a:t> is all the energy of a system that is associated with its microscopic components—atoms and molecules.</a:t>
            </a:r>
          </a:p>
          <a:p>
            <a:pPr algn="just" rtl="0">
              <a:lnSpc>
                <a:spcPct val="150000"/>
              </a:lnSpc>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 Internal energy includes kinetic energy of random translation, rotation, and vibration of molecules, potential energy within molecules, and potential energy between molecules.</a:t>
            </a:r>
          </a:p>
          <a:p>
            <a:pPr marL="82550" indent="0" algn="just" rtl="0">
              <a:lnSpc>
                <a:spcPct val="150000"/>
              </a:lnSpc>
              <a:buNone/>
            </a:pPr>
            <a:endParaRPr lang="en-GB" sz="2400" dirty="0">
              <a:latin typeface="Times New Roman" panose="02020603050405020304" pitchFamily="18" charset="0"/>
              <a:cs typeface="Times New Roman" panose="02020603050405020304" pitchFamily="18" charset="0"/>
            </a:endParaRPr>
          </a:p>
        </p:txBody>
      </p:sp>
      <p:sp>
        <p:nvSpPr>
          <p:cNvPr id="2" name="Rectangle 1"/>
          <p:cNvSpPr/>
          <p:nvPr/>
        </p:nvSpPr>
        <p:spPr>
          <a:xfrm>
            <a:off x="899592" y="476672"/>
            <a:ext cx="8532440" cy="584775"/>
          </a:xfrm>
          <a:prstGeom prst="rect">
            <a:avLst/>
          </a:prstGeom>
        </p:spPr>
        <p:txBody>
          <a:bodyPr wrap="square">
            <a:spAutoFit/>
          </a:bodyPr>
          <a:lstStyle/>
          <a:p>
            <a:pPr marL="0" indent="0" algn="l" rtl="0">
              <a:buNone/>
            </a:pPr>
            <a:r>
              <a:rPr lang="en-GB" sz="3200" b="1" dirty="0">
                <a:latin typeface="Cambria" pitchFamily="18" charset="0"/>
              </a:rPr>
              <a:t>20.1 Heat and Internal Energy </a:t>
            </a:r>
          </a:p>
        </p:txBody>
      </p:sp>
    </p:spTree>
    <p:extLst>
      <p:ext uri="{BB962C8B-B14F-4D97-AF65-F5344CB8AC3E}">
        <p14:creationId xmlns:p14="http://schemas.microsoft.com/office/powerpoint/2010/main" val="310467776"/>
      </p:ext>
    </p:extLst>
  </p:cSld>
  <p:clrMapOvr>
    <a:masterClrMapping/>
  </p:clrMapOvr>
  <p:transition spd="med">
    <p:comb dir="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71500" indent="-571500" rtl="0">
              <a:buFont typeface="Wingdings" panose="05000000000000000000" pitchFamily="2" charset="2"/>
              <a:buChar char="Ø"/>
            </a:pPr>
            <a:r>
              <a:rPr lang="en-GB" dirty="0"/>
              <a:t> </a:t>
            </a:r>
            <a:r>
              <a:rPr lang="en-GB" sz="4400" b="1" dirty="0"/>
              <a:t>convection</a:t>
            </a:r>
            <a:endParaRPr lang="ar-SA" dirty="0"/>
          </a:p>
        </p:txBody>
      </p:sp>
      <p:sp>
        <p:nvSpPr>
          <p:cNvPr id="3" name="Content Placeholder 2"/>
          <p:cNvSpPr>
            <a:spLocks noGrp="1"/>
          </p:cNvSpPr>
          <p:nvPr>
            <p:ph idx="1"/>
          </p:nvPr>
        </p:nvSpPr>
        <p:spPr/>
        <p:txBody>
          <a:bodyPr/>
          <a:lstStyle/>
          <a:p>
            <a:pPr algn="l" rtl="0"/>
            <a:r>
              <a:rPr lang="en-GB" sz="2800" dirty="0"/>
              <a:t> </a:t>
            </a:r>
            <a:r>
              <a:rPr lang="en-GB" sz="2400" dirty="0"/>
              <a:t>In convection, a warm substance transfers energy from one location to another. </a:t>
            </a:r>
            <a:endParaRPr lang="ar-SA" sz="2400" dirty="0"/>
          </a:p>
        </p:txBody>
      </p:sp>
      <p:pic>
        <p:nvPicPr>
          <p:cNvPr id="4" name="Picture 3"/>
          <p:cNvPicPr>
            <a:picLocks noChangeAspect="1"/>
          </p:cNvPicPr>
          <p:nvPr/>
        </p:nvPicPr>
        <p:blipFill>
          <a:blip r:embed="rId2"/>
          <a:stretch>
            <a:fillRect/>
          </a:stretch>
        </p:blipFill>
        <p:spPr>
          <a:xfrm>
            <a:off x="3131840" y="2457180"/>
            <a:ext cx="3807864" cy="4356196"/>
          </a:xfrm>
          <a:prstGeom prst="rect">
            <a:avLst/>
          </a:prstGeom>
        </p:spPr>
      </p:pic>
    </p:spTree>
    <p:extLst>
      <p:ext uri="{BB962C8B-B14F-4D97-AF65-F5344CB8AC3E}">
        <p14:creationId xmlns:p14="http://schemas.microsoft.com/office/powerpoint/2010/main" val="1411291144"/>
      </p:ext>
    </p:extLst>
  </p:cSld>
  <p:clrMapOvr>
    <a:masterClrMapping/>
  </p:clrMapOvr>
  <p:transition spd="med">
    <p:comb dir="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71500" indent="-571500" rtl="0">
              <a:buFont typeface="Wingdings" panose="05000000000000000000" pitchFamily="2" charset="2"/>
              <a:buChar char="Ø"/>
            </a:pPr>
            <a:r>
              <a:rPr lang="en-GB" dirty="0"/>
              <a:t> </a:t>
            </a:r>
            <a:r>
              <a:rPr lang="en-GB" sz="4400" b="1" dirty="0"/>
              <a:t>Radiation</a:t>
            </a:r>
            <a:endParaRPr lang="ar-SA" dirty="0"/>
          </a:p>
        </p:txBody>
      </p:sp>
      <p:sp>
        <p:nvSpPr>
          <p:cNvPr id="3" name="Content Placeholder 2"/>
          <p:cNvSpPr>
            <a:spLocks noGrp="1"/>
          </p:cNvSpPr>
          <p:nvPr>
            <p:ph idx="1"/>
          </p:nvPr>
        </p:nvSpPr>
        <p:spPr/>
        <p:txBody>
          <a:bodyPr/>
          <a:lstStyle/>
          <a:p>
            <a:pPr algn="just" rtl="0"/>
            <a:r>
              <a:rPr lang="en-GB" sz="2400" dirty="0"/>
              <a:t> </a:t>
            </a:r>
            <a:r>
              <a:rPr lang="en-GB" sz="2000" dirty="0"/>
              <a:t>All objects radiate energy continuously in the form of electromagnetic waves produced by thermal vibrations of the molecules.</a:t>
            </a:r>
            <a:endParaRPr lang="en-GB" sz="2400" dirty="0"/>
          </a:p>
          <a:p>
            <a:pPr algn="l" rtl="0"/>
            <a:r>
              <a:rPr lang="en-GB" sz="2000" dirty="0"/>
              <a:t> The rate at which an object radiates energy is proportional to the fourth power of its absolute temperature. This is known as Stefan’s law and is expressed in equation form as:</a:t>
            </a:r>
            <a:endParaRPr lang="en-GB" sz="2400" dirty="0"/>
          </a:p>
          <a:p>
            <a:pPr algn="l" rtl="0"/>
            <a:endParaRPr lang="en-GB" sz="2400" dirty="0"/>
          </a:p>
          <a:p>
            <a:pPr algn="l" rtl="0"/>
            <a:endParaRPr lang="en-GB" sz="2400" dirty="0"/>
          </a:p>
          <a:p>
            <a:pPr marL="82550" indent="0" algn="just" rtl="0">
              <a:buNone/>
            </a:pPr>
            <a:r>
              <a:rPr lang="en-GB" sz="1800" dirty="0"/>
              <a:t>where </a:t>
            </a:r>
            <a:r>
              <a:rPr lang="en-GB" sz="2000" b="1" i="1" dirty="0">
                <a:latin typeface="French Script MT" panose="03020402040607040605" pitchFamily="66" charset="0"/>
              </a:rPr>
              <a:t>P</a:t>
            </a:r>
            <a:r>
              <a:rPr lang="en-GB" sz="1800" dirty="0"/>
              <a:t>  is the power in watts radiated from the surface of the object, </a:t>
            </a:r>
            <a:r>
              <a:rPr lang="el-GR" sz="1800" dirty="0">
                <a:latin typeface="Arial" panose="020B0604020202020204" pitchFamily="34" charset="0"/>
                <a:cs typeface="Arial" panose="020B0604020202020204" pitchFamily="34" charset="0"/>
              </a:rPr>
              <a:t>σ</a:t>
            </a:r>
            <a:r>
              <a:rPr lang="en-GB" sz="1800" dirty="0"/>
              <a:t> is a constant equal to 5.669 6 X 10</a:t>
            </a:r>
            <a:r>
              <a:rPr lang="en-GB" sz="1800" baseline="30000" dirty="0"/>
              <a:t>-8</a:t>
            </a:r>
            <a:r>
              <a:rPr lang="en-GB" sz="1800" dirty="0"/>
              <a:t> W/m</a:t>
            </a:r>
            <a:r>
              <a:rPr lang="en-GB" sz="1800" baseline="30000" dirty="0"/>
              <a:t>2</a:t>
            </a:r>
            <a:r>
              <a:rPr lang="en-GB" sz="1800" dirty="0"/>
              <a:t>.K</a:t>
            </a:r>
            <a:r>
              <a:rPr lang="en-GB" sz="1800" baseline="30000" dirty="0"/>
              <a:t>4</a:t>
            </a:r>
            <a:r>
              <a:rPr lang="en-GB" sz="1800" dirty="0"/>
              <a:t>, A is the surface area of the object in square meters, </a:t>
            </a:r>
            <a:r>
              <a:rPr lang="en-GB" sz="1800" i="1" dirty="0"/>
              <a:t>e</a:t>
            </a:r>
            <a:r>
              <a:rPr lang="en-GB" sz="1800" dirty="0"/>
              <a:t> is the emissivity, and T is the surface temperature in kelvins. The value of </a:t>
            </a:r>
            <a:r>
              <a:rPr lang="en-GB" sz="1800" i="1" dirty="0"/>
              <a:t>e</a:t>
            </a:r>
            <a:r>
              <a:rPr lang="en-GB" sz="1800" dirty="0"/>
              <a:t> can vary between zero and unity, depending on the properties of the surface of the object. The emissivity is equal to the absorptivity, which is the fraction of the incoming radiation that the surface absorbs.</a:t>
            </a:r>
          </a:p>
          <a:p>
            <a:pPr marL="82550" indent="0" algn="l" rtl="0">
              <a:buNone/>
            </a:pPr>
            <a:endParaRPr lang="ar-SA" sz="2400" dirty="0"/>
          </a:p>
        </p:txBody>
      </p:sp>
      <p:pic>
        <p:nvPicPr>
          <p:cNvPr id="5" name="Picture 4"/>
          <p:cNvPicPr>
            <a:picLocks noChangeAspect="1"/>
          </p:cNvPicPr>
          <p:nvPr/>
        </p:nvPicPr>
        <p:blipFill>
          <a:blip r:embed="rId2"/>
          <a:stretch>
            <a:fillRect/>
          </a:stretch>
        </p:blipFill>
        <p:spPr>
          <a:xfrm>
            <a:off x="4283968" y="3573016"/>
            <a:ext cx="2088232" cy="839387"/>
          </a:xfrm>
          <a:prstGeom prst="rect">
            <a:avLst/>
          </a:prstGeom>
        </p:spPr>
      </p:pic>
    </p:spTree>
    <p:extLst>
      <p:ext uri="{BB962C8B-B14F-4D97-AF65-F5344CB8AC3E}">
        <p14:creationId xmlns:p14="http://schemas.microsoft.com/office/powerpoint/2010/main" val="3383955431"/>
      </p:ext>
    </p:extLst>
  </p:cSld>
  <p:clrMapOvr>
    <a:masterClrMapping/>
  </p:clrMapOvr>
  <p:transition spd="med">
    <p:comb dir="ver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9592" y="116632"/>
            <a:ext cx="8244408" cy="4789512"/>
          </a:xfrm>
        </p:spPr>
        <p:txBody>
          <a:bodyPr/>
          <a:lstStyle/>
          <a:p>
            <a:pPr algn="l" rtl="0"/>
            <a:r>
              <a:rPr lang="en-GB" sz="2400" dirty="0">
                <a:latin typeface="Times New Roman" panose="02020603050405020304" pitchFamily="18" charset="0"/>
                <a:cs typeface="Times New Roman" panose="02020603050405020304" pitchFamily="18" charset="0"/>
              </a:rPr>
              <a:t> If an object is at a temperature T and its surroundings are at an average temperature T</a:t>
            </a:r>
            <a:r>
              <a:rPr lang="en-GB" sz="1600" dirty="0">
                <a:latin typeface="Times New Roman" panose="02020603050405020304" pitchFamily="18" charset="0"/>
                <a:cs typeface="Times New Roman" panose="02020603050405020304" pitchFamily="18" charset="0"/>
              </a:rPr>
              <a:t>0</a:t>
            </a:r>
            <a:r>
              <a:rPr lang="en-GB" sz="2400" dirty="0">
                <a:latin typeface="Times New Roman" panose="02020603050405020304" pitchFamily="18" charset="0"/>
                <a:cs typeface="Times New Roman" panose="02020603050405020304" pitchFamily="18" charset="0"/>
              </a:rPr>
              <a:t>, then the net rate of energy gained or lost by the object as a result of radiation is: </a:t>
            </a:r>
          </a:p>
          <a:p>
            <a:pPr algn="l" rtl="0"/>
            <a:endParaRPr lang="en-GB" sz="2400" dirty="0"/>
          </a:p>
          <a:p>
            <a:pPr marL="82550" indent="0" algn="l" rtl="0">
              <a:buNone/>
            </a:pPr>
            <a:endParaRPr lang="en-GB" sz="2400" dirty="0"/>
          </a:p>
          <a:p>
            <a:pPr algn="just" rtl="0"/>
            <a:r>
              <a:rPr lang="en-GB" sz="2400" dirty="0">
                <a:latin typeface="Times New Roman" panose="02020603050405020304" pitchFamily="18" charset="0"/>
                <a:cs typeface="Times New Roman" panose="02020603050405020304" pitchFamily="18" charset="0"/>
              </a:rPr>
              <a:t>When an object is in equilibrium with its surroundings, it radiates and absorbs energy at the same rate, and its temperature remains constant. </a:t>
            </a:r>
          </a:p>
          <a:p>
            <a:pPr algn="just" rtl="0"/>
            <a:r>
              <a:rPr lang="en-GB" sz="2400" dirty="0">
                <a:latin typeface="Times New Roman" panose="02020603050405020304" pitchFamily="18" charset="0"/>
                <a:cs typeface="Times New Roman" panose="02020603050405020304" pitchFamily="18" charset="0"/>
              </a:rPr>
              <a:t>When an object is hotter than its surroundings, it radiates more energy than it absorbs, and its temperature decreases. </a:t>
            </a:r>
          </a:p>
          <a:p>
            <a:pPr algn="just" rtl="0"/>
            <a:r>
              <a:rPr lang="en-GB" sz="2400" dirty="0">
                <a:latin typeface="Times New Roman" panose="02020603050405020304" pitchFamily="18" charset="0"/>
                <a:cs typeface="Times New Roman" panose="02020603050405020304" pitchFamily="18" charset="0"/>
              </a:rPr>
              <a:t>An ideal absorber is deﬁned as an object that absorbs all the energy incident on it, and for such an object, e = 1. An object for which e = 1 is often referred to as a black body. </a:t>
            </a:r>
          </a:p>
          <a:p>
            <a:pPr algn="just" rtl="0"/>
            <a:r>
              <a:rPr lang="en-GB" sz="2400" dirty="0">
                <a:latin typeface="Times New Roman" panose="02020603050405020304" pitchFamily="18" charset="0"/>
                <a:cs typeface="Times New Roman" panose="02020603050405020304" pitchFamily="18" charset="0"/>
              </a:rPr>
              <a:t>An ideal absorber is also an ideal radiator of energy. </a:t>
            </a:r>
          </a:p>
        </p:txBody>
      </p:sp>
      <p:pic>
        <p:nvPicPr>
          <p:cNvPr id="7" name="Picture 6"/>
          <p:cNvPicPr>
            <a:picLocks noChangeAspect="1"/>
          </p:cNvPicPr>
          <p:nvPr/>
        </p:nvPicPr>
        <p:blipFill>
          <a:blip r:embed="rId2"/>
          <a:stretch>
            <a:fillRect/>
          </a:stretch>
        </p:blipFill>
        <p:spPr>
          <a:xfrm>
            <a:off x="4716016" y="1412776"/>
            <a:ext cx="2944327" cy="576064"/>
          </a:xfrm>
          <a:prstGeom prst="rect">
            <a:avLst/>
          </a:prstGeom>
        </p:spPr>
      </p:pic>
    </p:spTree>
    <p:extLst>
      <p:ext uri="{BB962C8B-B14F-4D97-AF65-F5344CB8AC3E}">
        <p14:creationId xmlns:p14="http://schemas.microsoft.com/office/powerpoint/2010/main" val="3659151885"/>
      </p:ext>
    </p:extLst>
  </p:cSld>
  <p:clrMapOvr>
    <a:masterClrMapping/>
  </p:clrMapOvr>
  <p:transition spd="med">
    <p:comb dir="ver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115616" y="188639"/>
            <a:ext cx="7848872" cy="2960369"/>
          </a:xfrm>
          <a:prstGeom prst="rect">
            <a:avLst/>
          </a:prstGeom>
        </p:spPr>
      </p:pic>
      <p:pic>
        <p:nvPicPr>
          <p:cNvPr id="8" name="Picture 7"/>
          <p:cNvPicPr>
            <a:picLocks noChangeAspect="1"/>
          </p:cNvPicPr>
          <p:nvPr/>
        </p:nvPicPr>
        <p:blipFill>
          <a:blip r:embed="rId3"/>
          <a:stretch>
            <a:fillRect/>
          </a:stretch>
        </p:blipFill>
        <p:spPr>
          <a:xfrm>
            <a:off x="1115616" y="3284984"/>
            <a:ext cx="6688090" cy="1170416"/>
          </a:xfrm>
          <a:prstGeom prst="rect">
            <a:avLst/>
          </a:prstGeom>
        </p:spPr>
      </p:pic>
      <p:pic>
        <p:nvPicPr>
          <p:cNvPr id="10" name="Picture 9"/>
          <p:cNvPicPr>
            <a:picLocks noChangeAspect="1"/>
          </p:cNvPicPr>
          <p:nvPr/>
        </p:nvPicPr>
        <p:blipFill>
          <a:blip r:embed="rId4"/>
          <a:stretch>
            <a:fillRect/>
          </a:stretch>
        </p:blipFill>
        <p:spPr>
          <a:xfrm>
            <a:off x="1259632" y="4437112"/>
            <a:ext cx="6095187" cy="2402600"/>
          </a:xfrm>
          <a:prstGeom prst="rect">
            <a:avLst/>
          </a:prstGeom>
        </p:spPr>
      </p:pic>
    </p:spTree>
    <p:extLst>
      <p:ext uri="{BB962C8B-B14F-4D97-AF65-F5344CB8AC3E}">
        <p14:creationId xmlns:p14="http://schemas.microsoft.com/office/powerpoint/2010/main" val="4092043945"/>
      </p:ext>
    </p:extLst>
  </p:cSld>
  <p:clrMapOvr>
    <a:masterClrMapping/>
  </p:clrMapOvr>
  <p:transition spd="med">
    <p:comb dir="ver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115616" y="260648"/>
            <a:ext cx="7962850" cy="4717504"/>
          </a:xfrm>
        </p:spPr>
        <p:txBody>
          <a:bodyPr/>
          <a:lstStyle/>
          <a:p>
            <a:pPr marL="82550" indent="0" algn="just" rtl="0">
              <a:buNone/>
            </a:pPr>
            <a:r>
              <a:rPr lang="en-US" sz="2400" b="1" dirty="0">
                <a:latin typeface="Times New Roman" panose="02020603050405020304" pitchFamily="18" charset="0"/>
                <a:cs typeface="Times New Roman" panose="02020603050405020304" pitchFamily="18" charset="0"/>
              </a:rPr>
              <a:t>47. </a:t>
            </a:r>
            <a:r>
              <a:rPr lang="en-US" sz="2400" dirty="0">
                <a:latin typeface="Times New Roman" panose="02020603050405020304" pitchFamily="18" charset="0"/>
                <a:cs typeface="Times New Roman" panose="02020603050405020304" pitchFamily="18" charset="0"/>
              </a:rPr>
              <a:t>The surface of the Sun has a temperature of about</a:t>
            </a:r>
          </a:p>
          <a:p>
            <a:pPr marL="82550" indent="0" algn="just" rtl="0">
              <a:buNone/>
            </a:pPr>
            <a:r>
              <a:rPr lang="en-US" sz="2400" dirty="0">
                <a:latin typeface="Times New Roman" panose="02020603050405020304" pitchFamily="18" charset="0"/>
                <a:cs typeface="Times New Roman" panose="02020603050405020304" pitchFamily="18" charset="0"/>
              </a:rPr>
              <a:t>5 800 K. The radius of the Sun is 6.96 x 10</a:t>
            </a:r>
            <a:r>
              <a:rPr lang="en-US" sz="2400" baseline="30000" dirty="0">
                <a:latin typeface="Times New Roman" panose="02020603050405020304" pitchFamily="18" charset="0"/>
                <a:cs typeface="Times New Roman" panose="02020603050405020304" pitchFamily="18" charset="0"/>
              </a:rPr>
              <a:t>8</a:t>
            </a:r>
            <a:r>
              <a:rPr lang="en-US" sz="2400" dirty="0">
                <a:latin typeface="Times New Roman" panose="02020603050405020304" pitchFamily="18" charset="0"/>
                <a:cs typeface="Times New Roman" panose="02020603050405020304" pitchFamily="18" charset="0"/>
              </a:rPr>
              <a:t> m. Calculate</a:t>
            </a:r>
          </a:p>
          <a:p>
            <a:pPr marL="82550" indent="0" algn="just" rtl="0">
              <a:buNone/>
            </a:pPr>
            <a:r>
              <a:rPr lang="en-US" sz="2400" dirty="0">
                <a:latin typeface="Times New Roman" panose="02020603050405020304" pitchFamily="18" charset="0"/>
                <a:cs typeface="Times New Roman" panose="02020603050405020304" pitchFamily="18" charset="0"/>
              </a:rPr>
              <a:t>the total energy radiated by the Sun each second. Assume</a:t>
            </a:r>
          </a:p>
          <a:p>
            <a:pPr marL="82550" indent="0" algn="just" rtl="0">
              <a:buNone/>
            </a:pPr>
            <a:r>
              <a:rPr lang="en-US" sz="2400" dirty="0">
                <a:latin typeface="Times New Roman" panose="02020603050405020304" pitchFamily="18" charset="0"/>
                <a:cs typeface="Times New Roman" panose="02020603050405020304" pitchFamily="18" charset="0"/>
              </a:rPr>
              <a:t>that the emissivity of the Sun is 0.965.</a:t>
            </a:r>
            <a:endParaRPr lang="ar-SA" sz="2400" dirty="0">
              <a:latin typeface="Times New Roman" panose="02020603050405020304" pitchFamily="18" charset="0"/>
              <a:cs typeface="Times New Roman" panose="02020603050405020304" pitchFamily="18"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9601" y="2642152"/>
            <a:ext cx="7534523" cy="930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2660797"/>
      </p:ext>
    </p:extLst>
  </p:cSld>
  <p:clrMapOvr>
    <a:masterClrMapping/>
  </p:clrMapOvr>
  <p:transition spd="med">
    <p:comb dir="ver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43608" y="188640"/>
            <a:ext cx="7499350" cy="4800600"/>
          </a:xfrm>
        </p:spPr>
        <p:txBody>
          <a:bodyPr/>
          <a:lstStyle/>
          <a:p>
            <a:pPr marL="82550" indent="0" algn="l" rtl="0">
              <a:buNone/>
            </a:pPr>
            <a:r>
              <a:rPr lang="en-US" sz="2400" b="1" dirty="0">
                <a:latin typeface="Times New Roman" panose="02020603050405020304" pitchFamily="18" charset="0"/>
                <a:cs typeface="Times New Roman" panose="02020603050405020304" pitchFamily="18" charset="0"/>
              </a:rPr>
              <a:t>50. </a:t>
            </a:r>
            <a:r>
              <a:rPr lang="en-US" sz="2400" dirty="0">
                <a:latin typeface="Times New Roman" panose="02020603050405020304" pitchFamily="18" charset="0"/>
                <a:cs typeface="Times New Roman" panose="02020603050405020304" pitchFamily="18" charset="0"/>
              </a:rPr>
              <a:t>At high noon, the Sun delivers 1 000 W to each square meter of a blacktop road. If the hot asphalt loses energy only by radiation, what is its equilibrium temperature?</a:t>
            </a:r>
            <a:endParaRPr lang="ar-SA" sz="2400" dirty="0">
              <a:latin typeface="Times New Roman" panose="02020603050405020304" pitchFamily="18" charset="0"/>
              <a:cs typeface="Times New Roman" panose="02020603050405020304" pitchFamily="18"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088" y="2276872"/>
            <a:ext cx="8059811" cy="12573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7926402"/>
      </p:ext>
    </p:extLst>
  </p:cSld>
  <p:clrMapOvr>
    <a:masterClrMapping/>
  </p:clrMapOvr>
  <p:transition spd="med">
    <p:comb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240" y="2492896"/>
            <a:ext cx="9144000" cy="5472608"/>
          </a:xfrm>
        </p:spPr>
        <p:txBody>
          <a:bodyPr>
            <a:noAutofit/>
          </a:bodyPr>
          <a:lstStyle/>
          <a:p>
            <a:pPr marL="0" indent="0">
              <a:buNone/>
            </a:pPr>
            <a:r>
              <a:rPr lang="fr-FR" sz="2400" dirty="0"/>
              <a:t>.</a:t>
            </a:r>
          </a:p>
          <a:p>
            <a:pPr marL="0" indent="0">
              <a:buNone/>
            </a:pPr>
            <a:endParaRPr lang="fr-FR" sz="2400" dirty="0"/>
          </a:p>
        </p:txBody>
      </p:sp>
      <p:sp>
        <p:nvSpPr>
          <p:cNvPr id="2" name="Rectangle 1"/>
          <p:cNvSpPr/>
          <p:nvPr/>
        </p:nvSpPr>
        <p:spPr>
          <a:xfrm>
            <a:off x="324545" y="795403"/>
            <a:ext cx="8819455" cy="738664"/>
          </a:xfrm>
          <a:prstGeom prst="rect">
            <a:avLst/>
          </a:prstGeom>
        </p:spPr>
        <p:txBody>
          <a:bodyPr wrap="square">
            <a:spAutoFit/>
          </a:bodyPr>
          <a:lstStyle/>
          <a:p>
            <a:pPr algn="l" rtl="0"/>
            <a:endParaRPr lang="en-GB" sz="2400" dirty="0">
              <a:latin typeface="Times New Roman" panose="02020603050405020304" pitchFamily="18" charset="0"/>
              <a:cs typeface="Times New Roman" panose="02020603050405020304" pitchFamily="18" charset="0"/>
            </a:endParaRPr>
          </a:p>
          <a:p>
            <a:pPr algn="l" rtl="0"/>
            <a:endParaRPr lang="ar-SA" dirty="0"/>
          </a:p>
        </p:txBody>
      </p:sp>
      <p:sp>
        <p:nvSpPr>
          <p:cNvPr id="4" name="Rectangle 3"/>
          <p:cNvSpPr/>
          <p:nvPr/>
        </p:nvSpPr>
        <p:spPr>
          <a:xfrm>
            <a:off x="1115616" y="692697"/>
            <a:ext cx="8054624" cy="3785652"/>
          </a:xfrm>
          <a:prstGeom prst="rect">
            <a:avLst/>
          </a:prstGeom>
        </p:spPr>
        <p:txBody>
          <a:bodyPr wrap="square">
            <a:spAutoFit/>
          </a:bodyPr>
          <a:lstStyle/>
          <a:p>
            <a:pPr marL="342900" indent="-342900" algn="just" rtl="0">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 </a:t>
            </a:r>
            <a:r>
              <a:rPr lang="en-GB" sz="2400" b="1" dirty="0">
                <a:latin typeface="Times New Roman" panose="02020603050405020304" pitchFamily="18" charset="0"/>
                <a:cs typeface="Times New Roman" panose="02020603050405020304" pitchFamily="18" charset="0"/>
              </a:rPr>
              <a:t>Heat</a:t>
            </a:r>
            <a:r>
              <a:rPr lang="en-GB" sz="2400" dirty="0">
                <a:latin typeface="Times New Roman" panose="02020603050405020304" pitchFamily="18" charset="0"/>
                <a:cs typeface="Times New Roman" panose="02020603050405020304" pitchFamily="18" charset="0"/>
              </a:rPr>
              <a:t> is deﬁned as the transfer of energy across the boundary of a system due to a temperature difference between the system and its surroundings.</a:t>
            </a:r>
          </a:p>
          <a:p>
            <a:pPr algn="just" rtl="0"/>
            <a:endParaRPr lang="en-GB" sz="2400" dirty="0">
              <a:latin typeface="Times New Roman" panose="02020603050405020304" pitchFamily="18" charset="0"/>
              <a:cs typeface="Times New Roman" panose="02020603050405020304" pitchFamily="18" charset="0"/>
            </a:endParaRPr>
          </a:p>
          <a:p>
            <a:pPr marL="342900" indent="-342900" algn="just" rtl="0">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We use the symbol Q for the amount of energy transferred by this process. </a:t>
            </a:r>
          </a:p>
          <a:p>
            <a:pPr marL="342900" indent="-342900" algn="just" rtl="0">
              <a:buFont typeface="Wingdings" panose="05000000000000000000" pitchFamily="2" charset="2"/>
              <a:buChar char="Ø"/>
            </a:pPr>
            <a:endParaRPr lang="en-GB" sz="2400" dirty="0">
              <a:latin typeface="Times New Roman" panose="02020603050405020304" pitchFamily="18" charset="0"/>
              <a:cs typeface="Times New Roman" panose="02020603050405020304" pitchFamily="18" charset="0"/>
            </a:endParaRPr>
          </a:p>
          <a:p>
            <a:pPr marL="342900" indent="-342900" algn="just" rtl="0">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The calorie is the amount of energy necessary to raise the temperature of 1 g of water from 14.5°C to 15.5°C. The mechanical equivalent of heat is 1 </a:t>
            </a:r>
            <a:r>
              <a:rPr lang="en-GB" sz="2400" dirty="0" err="1">
                <a:latin typeface="Times New Roman" panose="02020603050405020304" pitchFamily="18" charset="0"/>
                <a:cs typeface="Times New Roman" panose="02020603050405020304" pitchFamily="18" charset="0"/>
              </a:rPr>
              <a:t>cal</a:t>
            </a:r>
            <a:r>
              <a:rPr lang="en-GB" sz="2400" dirty="0">
                <a:latin typeface="Times New Roman" panose="02020603050405020304" pitchFamily="18" charset="0"/>
                <a:cs typeface="Times New Roman" panose="02020603050405020304" pitchFamily="18" charset="0"/>
              </a:rPr>
              <a:t> = 4.186 J.</a:t>
            </a:r>
            <a:endParaRPr lang="en-GB"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6978496"/>
      </p:ext>
    </p:extLst>
  </p:cSld>
  <p:clrMapOvr>
    <a:masterClrMapping/>
  </p:clrMapOvr>
  <p:transition spd="med">
    <p:comb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5" name="Rectangle 14"/>
              <p:cNvSpPr/>
              <p:nvPr/>
            </p:nvSpPr>
            <p:spPr>
              <a:xfrm>
                <a:off x="989857" y="1052736"/>
                <a:ext cx="8105712" cy="7360605"/>
              </a:xfrm>
              <a:prstGeom prst="rect">
                <a:avLst/>
              </a:prstGeom>
            </p:spPr>
            <p:txBody>
              <a:bodyPr wrap="square">
                <a:spAutoFit/>
              </a:bodyPr>
              <a:lstStyle/>
              <a:p>
                <a:pPr marL="342900" indent="-342900" algn="l" rtl="0">
                  <a:buFont typeface="Wingdings" panose="05000000000000000000" pitchFamily="2" charset="2"/>
                  <a:buChar char="Ø"/>
                </a:pPr>
                <a:r>
                  <a:rPr lang="en-GB" sz="2400" b="1" dirty="0">
                    <a:latin typeface="Times New Roman" panose="02020603050405020304" pitchFamily="18" charset="0"/>
                    <a:cs typeface="Times New Roman" panose="02020603050405020304" pitchFamily="18" charset="0"/>
                  </a:rPr>
                  <a:t>The heat capacity C </a:t>
                </a:r>
                <a:r>
                  <a:rPr lang="en-GB" sz="2400" dirty="0">
                    <a:latin typeface="Times New Roman" panose="02020603050405020304" pitchFamily="18" charset="0"/>
                    <a:cs typeface="Times New Roman" panose="02020603050405020304" pitchFamily="18" charset="0"/>
                  </a:rPr>
                  <a:t>of any sample is the amount of energy needed to raise the temperature of the sample by 1°C.</a:t>
                </a:r>
              </a:p>
              <a:p>
                <a:pPr algn="l" rtl="0"/>
                <a:endParaRPr lang="en-GB" sz="2400" dirty="0">
                  <a:latin typeface="Times New Roman" panose="02020603050405020304" pitchFamily="18" charset="0"/>
                  <a:cs typeface="Times New Roman" panose="02020603050405020304" pitchFamily="18" charset="0"/>
                </a:endParaRPr>
              </a:p>
              <a:p>
                <a:pPr algn="ctr" rtl="0"/>
                <a:r>
                  <a:rPr lang="en-GB" sz="2400" dirty="0">
                    <a:latin typeface="Times New Roman" panose="02020603050405020304" pitchFamily="18" charset="0"/>
                    <a:cs typeface="Times New Roman" panose="02020603050405020304" pitchFamily="18" charset="0"/>
                  </a:rPr>
                  <a:t>     </a:t>
                </a:r>
                <a14:m>
                  <m:oMath xmlns:m="http://schemas.openxmlformats.org/officeDocument/2006/math">
                    <m:r>
                      <a:rPr lang="en-GB" sz="2800" b="1" i="1" smtClean="0">
                        <a:latin typeface="Cambria Math" panose="02040503050406030204" pitchFamily="18" charset="0"/>
                        <a:cs typeface="Times New Roman" panose="02020603050405020304" pitchFamily="18" charset="0"/>
                      </a:rPr>
                      <m:t>𝑪</m:t>
                    </m:r>
                    <m:r>
                      <a:rPr lang="en-GB" sz="2800" b="1" i="1" smtClean="0">
                        <a:latin typeface="Cambria Math" panose="02040503050406030204" pitchFamily="18" charset="0"/>
                        <a:cs typeface="Times New Roman" panose="02020603050405020304" pitchFamily="18" charset="0"/>
                      </a:rPr>
                      <m:t>= </m:t>
                    </m:r>
                    <m:f>
                      <m:fPr>
                        <m:ctrlPr>
                          <a:rPr lang="en-GB" sz="2800" b="1" i="1" smtClean="0">
                            <a:latin typeface="Cambria Math" panose="02040503050406030204" pitchFamily="18" charset="0"/>
                            <a:cs typeface="Times New Roman" panose="02020603050405020304" pitchFamily="18" charset="0"/>
                          </a:rPr>
                        </m:ctrlPr>
                      </m:fPr>
                      <m:num>
                        <m:r>
                          <a:rPr lang="en-GB" sz="2800" b="1" i="1" smtClean="0">
                            <a:latin typeface="Cambria Math" panose="02040503050406030204" pitchFamily="18" charset="0"/>
                            <a:ea typeface="Cambria Math" panose="02040503050406030204" pitchFamily="18" charset="0"/>
                            <a:cs typeface="Times New Roman" panose="02020603050405020304" pitchFamily="18" charset="0"/>
                          </a:rPr>
                          <m:t>∆</m:t>
                        </m:r>
                        <m:r>
                          <a:rPr lang="en-GB" sz="2800" b="1" i="1" smtClean="0">
                            <a:latin typeface="Cambria Math" panose="02040503050406030204" pitchFamily="18" charset="0"/>
                            <a:ea typeface="Cambria Math" panose="02040503050406030204" pitchFamily="18" charset="0"/>
                            <a:cs typeface="Times New Roman" panose="02020603050405020304" pitchFamily="18" charset="0"/>
                          </a:rPr>
                          <m:t>𝑸</m:t>
                        </m:r>
                      </m:num>
                      <m:den>
                        <m:r>
                          <a:rPr lang="en-GB" sz="2800" b="1" i="1" smtClean="0">
                            <a:latin typeface="Cambria Math" panose="02040503050406030204" pitchFamily="18" charset="0"/>
                            <a:ea typeface="Cambria Math" panose="02040503050406030204" pitchFamily="18" charset="0"/>
                            <a:cs typeface="Times New Roman" panose="02020603050405020304" pitchFamily="18" charset="0"/>
                          </a:rPr>
                          <m:t>∆</m:t>
                        </m:r>
                        <m:r>
                          <a:rPr lang="en-GB" sz="2800" b="1" i="1" smtClean="0">
                            <a:latin typeface="Cambria Math" panose="02040503050406030204" pitchFamily="18" charset="0"/>
                            <a:ea typeface="Cambria Math" panose="02040503050406030204" pitchFamily="18" charset="0"/>
                            <a:cs typeface="Times New Roman" panose="02020603050405020304" pitchFamily="18" charset="0"/>
                          </a:rPr>
                          <m:t>𝑻</m:t>
                        </m:r>
                      </m:den>
                    </m:f>
                  </m:oMath>
                </a14:m>
                <a:r>
                  <a:rPr lang="en-GB" sz="2400" b="1" dirty="0">
                    <a:latin typeface="Times New Roman" panose="02020603050405020304" pitchFamily="18" charset="0"/>
                    <a:cs typeface="Times New Roman" panose="02020603050405020304" pitchFamily="18" charset="0"/>
                  </a:rPr>
                  <a:t>  </a:t>
                </a:r>
                <a:r>
                  <a:rPr lang="ar-SA" sz="2400" b="1" dirty="0">
                    <a:latin typeface="Times New Roman" panose="02020603050405020304" pitchFamily="18" charset="0"/>
                    <a:cs typeface="Times New Roman" panose="02020603050405020304" pitchFamily="18" charset="0"/>
                  </a:rPr>
                  <a:t>              </a:t>
                </a:r>
                <a:endParaRPr lang="en-GB" sz="2400" b="1" dirty="0">
                  <a:latin typeface="Times New Roman" panose="02020603050405020304" pitchFamily="18" charset="0"/>
                  <a:cs typeface="Times New Roman" panose="02020603050405020304" pitchFamily="18" charset="0"/>
                </a:endParaRPr>
              </a:p>
              <a:p>
                <a:pPr algn="l" rtl="0"/>
                <a:endParaRPr lang="en-GB" sz="2400" dirty="0">
                  <a:latin typeface="Times New Roman" panose="02020603050405020304" pitchFamily="18" charset="0"/>
                  <a:cs typeface="Times New Roman" panose="02020603050405020304" pitchFamily="18" charset="0"/>
                </a:endParaRPr>
              </a:p>
              <a:p>
                <a:pPr marL="342900" indent="-342900" algn="l" rtl="0">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The energy Q required to change the temperature of a mass m of a substance by an amount </a:t>
                </a:r>
                <a:r>
                  <a:rPr lang="el-GR" sz="2400" dirty="0">
                    <a:latin typeface="Times New Roman" panose="02020603050405020304" pitchFamily="18" charset="0"/>
                    <a:cs typeface="Times New Roman" panose="02020603050405020304" pitchFamily="18" charset="0"/>
                  </a:rPr>
                  <a:t>Δ</a:t>
                </a:r>
                <a:r>
                  <a:rPr lang="en-GB" sz="2400" dirty="0">
                    <a:latin typeface="Times New Roman" panose="02020603050405020304" pitchFamily="18" charset="0"/>
                    <a:cs typeface="Times New Roman" panose="02020603050405020304" pitchFamily="18" charset="0"/>
                  </a:rPr>
                  <a:t>T is Q = mc </a:t>
                </a:r>
                <a:r>
                  <a:rPr lang="el-GR" sz="2400" dirty="0">
                    <a:latin typeface="Times New Roman" panose="02020603050405020304" pitchFamily="18" charset="0"/>
                    <a:cs typeface="Times New Roman" panose="02020603050405020304" pitchFamily="18" charset="0"/>
                  </a:rPr>
                  <a:t>Δ</a:t>
                </a:r>
                <a:r>
                  <a:rPr lang="en-GB" sz="2400" dirty="0">
                    <a:latin typeface="Times New Roman" panose="02020603050405020304" pitchFamily="18" charset="0"/>
                    <a:cs typeface="Times New Roman" panose="02020603050405020304" pitchFamily="18" charset="0"/>
                  </a:rPr>
                  <a:t>T ,where c is the speciﬁc heat of the substance.</a:t>
                </a:r>
              </a:p>
              <a:p>
                <a:pPr marL="342900" indent="-342900" algn="l" rtl="0">
                  <a:buFont typeface="Wingdings" panose="05000000000000000000" pitchFamily="2" charset="2"/>
                  <a:buChar char="Ø"/>
                </a:pPr>
                <a:endParaRPr lang="en-GB" sz="2400" dirty="0">
                  <a:latin typeface="Times New Roman" panose="02020603050405020304" pitchFamily="18" charset="0"/>
                  <a:cs typeface="Times New Roman" panose="02020603050405020304" pitchFamily="18" charset="0"/>
                </a:endParaRPr>
              </a:p>
              <a:p>
                <a:pPr marL="342900" indent="-342900" algn="l" rtl="0">
                  <a:buFont typeface="Wingdings" panose="05000000000000000000" pitchFamily="2" charset="2"/>
                  <a:buChar char="Ø"/>
                </a:pPr>
                <a:r>
                  <a:rPr lang="en-GB" sz="2400" b="1" dirty="0">
                    <a:latin typeface="Times New Roman" panose="02020603050405020304" pitchFamily="18" charset="0"/>
                    <a:cs typeface="Times New Roman" panose="02020603050405020304" pitchFamily="18" charset="0"/>
                  </a:rPr>
                  <a:t>The speciﬁc heat c </a:t>
                </a:r>
                <a:r>
                  <a:rPr lang="en-GB" sz="2400" dirty="0">
                    <a:latin typeface="Times New Roman" panose="02020603050405020304" pitchFamily="18" charset="0"/>
                    <a:cs typeface="Times New Roman" panose="02020603050405020304" pitchFamily="18" charset="0"/>
                  </a:rPr>
                  <a:t>of a substance is the heat capacity per unit mass. Thus, if energy Q transfers to a sample of a substance with mass m and the temperature of the sample changes by </a:t>
                </a:r>
                <a:r>
                  <a:rPr lang="el-GR" sz="2400" dirty="0">
                    <a:latin typeface="Times New Roman" panose="02020603050405020304" pitchFamily="18" charset="0"/>
                    <a:cs typeface="Times New Roman" panose="02020603050405020304" pitchFamily="18" charset="0"/>
                  </a:rPr>
                  <a:t>Δ</a:t>
                </a:r>
                <a:r>
                  <a:rPr lang="en-GB" sz="2400" dirty="0">
                    <a:latin typeface="Times New Roman" panose="02020603050405020304" pitchFamily="18" charset="0"/>
                    <a:cs typeface="Times New Roman" panose="02020603050405020304" pitchFamily="18" charset="0"/>
                  </a:rPr>
                  <a:t>T, then the speciﬁc heat of the substance is:</a:t>
                </a:r>
              </a:p>
              <a:p>
                <a:pPr marL="342900" indent="-342900" algn="l" rtl="0">
                  <a:buFont typeface="Wingdings" panose="05000000000000000000" pitchFamily="2" charset="2"/>
                  <a:buChar char="Ø"/>
                </a:pPr>
                <a:endParaRPr lang="en-GB" sz="2400" dirty="0">
                  <a:latin typeface="Times New Roman" panose="02020603050405020304" pitchFamily="18" charset="0"/>
                  <a:cs typeface="Times New Roman" panose="02020603050405020304" pitchFamily="18" charset="0"/>
                </a:endParaRPr>
              </a:p>
              <a:p>
                <a:pPr algn="l" rtl="0"/>
                <a:r>
                  <a:rPr lang="en-GB" sz="2400" dirty="0">
                    <a:latin typeface="Times New Roman" panose="02020603050405020304" pitchFamily="18" charset="0"/>
                    <a:cs typeface="Times New Roman" panose="02020603050405020304" pitchFamily="18" charset="0"/>
                  </a:rPr>
                  <a:t>                                        c = Q/(m </a:t>
                </a:r>
                <a:r>
                  <a:rPr lang="el-GR" sz="2400" dirty="0">
                    <a:latin typeface="Times New Roman" panose="02020603050405020304" pitchFamily="18" charset="0"/>
                    <a:cs typeface="Times New Roman" panose="02020603050405020304" pitchFamily="18" charset="0"/>
                  </a:rPr>
                  <a:t>Δ</a:t>
                </a:r>
                <a:r>
                  <a:rPr lang="en-GB" sz="2400" dirty="0">
                    <a:latin typeface="Times New Roman" panose="02020603050405020304" pitchFamily="18" charset="0"/>
                    <a:cs typeface="Times New Roman" panose="02020603050405020304" pitchFamily="18" charset="0"/>
                  </a:rPr>
                  <a:t>T)</a:t>
                </a:r>
              </a:p>
              <a:p>
                <a:pPr marL="342900" indent="-342900" algn="l" rtl="0">
                  <a:buFont typeface="Wingdings" panose="05000000000000000000" pitchFamily="2" charset="2"/>
                  <a:buChar char="Ø"/>
                </a:pPr>
                <a:endParaRPr lang="en-GB" sz="2400" dirty="0">
                  <a:latin typeface="Times New Roman" panose="02020603050405020304" pitchFamily="18" charset="0"/>
                  <a:cs typeface="Times New Roman" panose="02020603050405020304" pitchFamily="18" charset="0"/>
                </a:endParaRPr>
              </a:p>
              <a:p>
                <a:pPr algn="l" rtl="0"/>
                <a:endParaRPr lang="en-GB" sz="2400" dirty="0">
                  <a:latin typeface="Times New Roman" panose="02020603050405020304" pitchFamily="18" charset="0"/>
                  <a:cs typeface="Times New Roman" panose="02020603050405020304" pitchFamily="18" charset="0"/>
                </a:endParaRPr>
              </a:p>
              <a:p>
                <a:pPr algn="l" rtl="0"/>
                <a:endParaRPr lang="en-GB" sz="2400" dirty="0">
                  <a:latin typeface="Times New Roman" panose="02020603050405020304" pitchFamily="18" charset="0"/>
                  <a:cs typeface="Times New Roman" panose="02020603050405020304" pitchFamily="18" charset="0"/>
                </a:endParaRPr>
              </a:p>
              <a:p>
                <a:pPr algn="l" rtl="0"/>
                <a:endParaRPr lang="ar-SA" sz="2400" dirty="0">
                  <a:latin typeface="Times New Roman" panose="02020603050405020304" pitchFamily="18" charset="0"/>
                  <a:cs typeface="Times New Roman" panose="02020603050405020304" pitchFamily="18"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989857" y="1052736"/>
                <a:ext cx="8105712" cy="7360605"/>
              </a:xfrm>
              <a:prstGeom prst="rect">
                <a:avLst/>
              </a:prstGeom>
              <a:blipFill rotWithShape="0">
                <a:blip r:embed="rId2"/>
                <a:stretch>
                  <a:fillRect l="-977" t="-663" r="-1429"/>
                </a:stretch>
              </a:blipFill>
            </p:spPr>
            <p:txBody>
              <a:bodyPr/>
              <a:lstStyle/>
              <a:p>
                <a:r>
                  <a:rPr lang="ar-SA">
                    <a:noFill/>
                  </a:rPr>
                  <a:t> </a:t>
                </a:r>
              </a:p>
            </p:txBody>
          </p:sp>
        </mc:Fallback>
      </mc:AlternateContent>
      <p:sp>
        <p:nvSpPr>
          <p:cNvPr id="2" name="Rectangle 1"/>
          <p:cNvSpPr/>
          <p:nvPr/>
        </p:nvSpPr>
        <p:spPr>
          <a:xfrm>
            <a:off x="1014364" y="188640"/>
            <a:ext cx="6745757" cy="584775"/>
          </a:xfrm>
          <a:prstGeom prst="rect">
            <a:avLst/>
          </a:prstGeom>
        </p:spPr>
        <p:txBody>
          <a:bodyPr wrap="none">
            <a:spAutoFit/>
          </a:bodyPr>
          <a:lstStyle/>
          <a:p>
            <a:pPr marL="0" indent="0" algn="l" rtl="0">
              <a:buNone/>
            </a:pPr>
            <a:r>
              <a:rPr lang="en-GB" sz="3200" b="1" dirty="0">
                <a:latin typeface="Cambria" pitchFamily="18" charset="0"/>
              </a:rPr>
              <a:t>20.2 Speciﬁc Heat and Calorimetry</a:t>
            </a:r>
            <a:r>
              <a:rPr lang="en-GB" dirty="0">
                <a:latin typeface="Cambria" pitchFamily="18" charset="0"/>
              </a:rPr>
              <a:t> </a:t>
            </a:r>
          </a:p>
        </p:txBody>
      </p:sp>
    </p:spTree>
    <p:extLst>
      <p:ext uri="{BB962C8B-B14F-4D97-AF65-F5344CB8AC3E}">
        <p14:creationId xmlns:p14="http://schemas.microsoft.com/office/powerpoint/2010/main" val="3796651648"/>
      </p:ext>
    </p:extLst>
  </p:cSld>
  <p:clrMapOvr>
    <a:masterClrMapping/>
  </p:clrMapOvr>
  <p:transition spd="med">
    <p:comb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dirty="0"/>
              <a:t>Conservation of Energy: Calorimetry</a:t>
            </a:r>
            <a:endParaRPr lang="ar-SA" sz="3200" dirty="0"/>
          </a:p>
        </p:txBody>
      </p:sp>
      <p:sp>
        <p:nvSpPr>
          <p:cNvPr id="3" name="Content Placeholder 2"/>
          <p:cNvSpPr>
            <a:spLocks noGrp="1"/>
          </p:cNvSpPr>
          <p:nvPr>
            <p:ph idx="1"/>
          </p:nvPr>
        </p:nvSpPr>
        <p:spPr>
          <a:xfrm>
            <a:off x="899592" y="1447800"/>
            <a:ext cx="8244408" cy="5077544"/>
          </a:xfrm>
        </p:spPr>
        <p:txBody>
          <a:bodyPr/>
          <a:lstStyle/>
          <a:p>
            <a:pPr marL="82550" indent="0" algn="just" rtl="0">
              <a:buNone/>
            </a:pPr>
            <a:r>
              <a:rPr lang="en-GB" sz="2400" dirty="0"/>
              <a:t>One technique for measuring speciﬁc heat involves heating a sample to some known temperature </a:t>
            </a:r>
            <a:r>
              <a:rPr lang="en-GB" sz="2400" dirty="0" err="1"/>
              <a:t>Tx</a:t>
            </a:r>
            <a:r>
              <a:rPr lang="en-GB" sz="2400" dirty="0"/>
              <a:t>, placing it in a vessel containing water of known mass and temperature Tw &lt; </a:t>
            </a:r>
            <a:r>
              <a:rPr lang="en-GB" sz="2400" dirty="0" err="1"/>
              <a:t>Tx</a:t>
            </a:r>
            <a:r>
              <a:rPr lang="en-GB" sz="2400" dirty="0"/>
              <a:t>, and measuring the temperature of the water after equilibrium has been reached. This technique is called calorimetry, and devices in which this energy transfer occurs are called calorimeters. </a:t>
            </a:r>
          </a:p>
          <a:p>
            <a:pPr marL="82550" indent="0" algn="just" rtl="0">
              <a:buNone/>
            </a:pPr>
            <a:endParaRPr lang="en-GB" sz="2400" dirty="0"/>
          </a:p>
          <a:p>
            <a:pPr marL="82550" indent="0" algn="just" rtl="0">
              <a:buNone/>
            </a:pPr>
            <a:r>
              <a:rPr lang="en-GB" sz="2400" dirty="0"/>
              <a:t>If the system of the sample and the water is isolated, the law of the conservation of energy requires that the amount of energy that leaves the sample (of unknown speciﬁc heat) equal the amount of energy that enters the water.</a:t>
            </a:r>
            <a:endParaRPr lang="ar-SA" sz="2400" dirty="0"/>
          </a:p>
        </p:txBody>
      </p:sp>
    </p:spTree>
    <p:extLst>
      <p:ext uri="{BB962C8B-B14F-4D97-AF65-F5344CB8AC3E}">
        <p14:creationId xmlns:p14="http://schemas.microsoft.com/office/powerpoint/2010/main" val="28177617"/>
      </p:ext>
    </p:extLst>
  </p:cSld>
  <p:clrMapOvr>
    <a:masterClrMapping/>
  </p:clrMapOvr>
  <p:transition spd="med">
    <p:comb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43608" y="188640"/>
                <a:ext cx="7499350" cy="4800600"/>
              </a:xfrm>
            </p:spPr>
            <p:txBody>
              <a:bodyPr/>
              <a:lstStyle/>
              <a:p>
                <a:pPr marL="82550" indent="0" algn="l" rtl="0">
                  <a:buNone/>
                </a:pPr>
                <a:r>
                  <a:rPr lang="en-GB" sz="2400" dirty="0"/>
                  <a:t> The mathematical representation of this energy statement as:</a:t>
                </a:r>
              </a:p>
              <a:p>
                <a:pPr marL="82550" indent="0" algn="l" rtl="0">
                  <a:buNone/>
                </a:pPr>
                <a:endParaRPr lang="en-GB" sz="2400" dirty="0"/>
              </a:p>
              <a:p>
                <a:pPr marL="82550" indent="0" algn="l" rtl="0">
                  <a:buNone/>
                </a:pPr>
                <a:r>
                  <a:rPr lang="en-GB" sz="2400" dirty="0"/>
                  <a:t>The negative sign in the equation is necessary to maintain consistency with our sign convention for heat.</a:t>
                </a:r>
              </a:p>
              <a:p>
                <a:pPr marL="82550" indent="0" algn="l" rtl="0">
                  <a:buNone/>
                </a:pPr>
                <a14:m>
                  <m:oMath xmlns:m="http://schemas.openxmlformats.org/officeDocument/2006/math">
                    <m:sSub>
                      <m:sSubPr>
                        <m:ctrlPr>
                          <a:rPr lang="en-GB" sz="2400" i="1" smtClean="0">
                            <a:latin typeface="Cambria Math" panose="02040503050406030204" pitchFamily="18" charset="0"/>
                          </a:rPr>
                        </m:ctrlPr>
                      </m:sSubPr>
                      <m:e>
                        <m:r>
                          <a:rPr lang="en-GB" sz="2400" b="0" i="1" smtClean="0">
                            <a:latin typeface="Cambria Math" panose="02040503050406030204" pitchFamily="18" charset="0"/>
                          </a:rPr>
                          <m:t>𝑚</m:t>
                        </m:r>
                      </m:e>
                      <m:sub>
                        <m:r>
                          <a:rPr lang="en-GB" sz="2400" b="0" i="1" smtClean="0">
                            <a:latin typeface="Cambria Math" panose="02040503050406030204" pitchFamily="18" charset="0"/>
                          </a:rPr>
                          <m:t>𝑤</m:t>
                        </m:r>
                      </m:sub>
                    </m:sSub>
                    <m:r>
                      <a:rPr lang="en-GB" sz="2400" b="0" i="1" smtClean="0">
                        <a:latin typeface="Cambria Math" panose="02040503050406030204" pitchFamily="18" charset="0"/>
                      </a:rPr>
                      <m:t>, </m:t>
                    </m:r>
                    <m:sSub>
                      <m:sSubPr>
                        <m:ctrlPr>
                          <a:rPr lang="en-GB" sz="2400" i="1">
                            <a:latin typeface="Cambria Math" panose="02040503050406030204" pitchFamily="18" charset="0"/>
                          </a:rPr>
                        </m:ctrlPr>
                      </m:sSubPr>
                      <m:e>
                        <m:r>
                          <a:rPr lang="en-GB" sz="2400" b="0" i="1" smtClean="0">
                            <a:latin typeface="Cambria Math" panose="02040503050406030204" pitchFamily="18" charset="0"/>
                          </a:rPr>
                          <m:t>𝑐</m:t>
                        </m:r>
                      </m:e>
                      <m:sub>
                        <m:r>
                          <a:rPr lang="en-GB" sz="2400" i="1">
                            <a:latin typeface="Cambria Math" panose="02040503050406030204" pitchFamily="18" charset="0"/>
                          </a:rPr>
                          <m:t>𝑤</m:t>
                        </m:r>
                      </m:sub>
                    </m:sSub>
                    <m:r>
                      <a:rPr lang="en-GB" sz="2400" b="0" i="1" smtClean="0">
                        <a:latin typeface="Cambria Math" panose="02040503050406030204" pitchFamily="18" charset="0"/>
                      </a:rPr>
                      <m:t> </m:t>
                    </m:r>
                    <m:r>
                      <a:rPr lang="en-GB" sz="2400" b="0" i="1" smtClean="0">
                        <a:latin typeface="Cambria Math" panose="02040503050406030204" pitchFamily="18" charset="0"/>
                      </a:rPr>
                      <m:t>𝑎𝑛𝑑</m:t>
                    </m:r>
                    <m:sSub>
                      <m:sSubPr>
                        <m:ctrlPr>
                          <a:rPr lang="en-GB" sz="2400" i="1">
                            <a:latin typeface="Cambria Math" panose="02040503050406030204" pitchFamily="18" charset="0"/>
                          </a:rPr>
                        </m:ctrlPr>
                      </m:sSubPr>
                      <m:e>
                        <m:r>
                          <a:rPr lang="en-GB" sz="2400" b="0" i="1" smtClean="0">
                            <a:latin typeface="Cambria Math" panose="02040503050406030204" pitchFamily="18" charset="0"/>
                          </a:rPr>
                          <m:t> </m:t>
                        </m:r>
                        <m:r>
                          <a:rPr lang="en-GB" sz="2400" b="0" i="1" smtClean="0">
                            <a:latin typeface="Cambria Math" panose="02040503050406030204" pitchFamily="18" charset="0"/>
                          </a:rPr>
                          <m:t>𝑇</m:t>
                        </m:r>
                      </m:e>
                      <m:sub>
                        <m:r>
                          <a:rPr lang="en-GB" sz="2400" i="1">
                            <a:latin typeface="Cambria Math" panose="02040503050406030204" pitchFamily="18" charset="0"/>
                          </a:rPr>
                          <m:t>𝑤</m:t>
                        </m:r>
                      </m:sub>
                    </m:sSub>
                    <m:r>
                      <a:rPr lang="en-GB" sz="2400" b="0" i="1" smtClean="0">
                        <a:latin typeface="Cambria Math" panose="02040503050406030204" pitchFamily="18" charset="0"/>
                      </a:rPr>
                      <m:t> </m:t>
                    </m:r>
                  </m:oMath>
                </a14:m>
                <a:r>
                  <a:rPr lang="en-GB" sz="2400" dirty="0"/>
                  <a:t>represent corresponding values for the water, where </a:t>
                </a:r>
                <a14:m>
                  <m:oMath xmlns:m="http://schemas.openxmlformats.org/officeDocument/2006/math">
                    <m:sSub>
                      <m:sSubPr>
                        <m:ctrlPr>
                          <a:rPr lang="en-GB" sz="2400" i="1">
                            <a:latin typeface="Cambria Math" panose="02040503050406030204" pitchFamily="18" charset="0"/>
                          </a:rPr>
                        </m:ctrlPr>
                      </m:sSubPr>
                      <m:e>
                        <m:r>
                          <a:rPr lang="en-GB" sz="2400" i="1">
                            <a:latin typeface="Cambria Math" panose="02040503050406030204" pitchFamily="18" charset="0"/>
                          </a:rPr>
                          <m:t>𝑚</m:t>
                        </m:r>
                      </m:e>
                      <m:sub>
                        <m:r>
                          <a:rPr lang="en-GB" sz="2400" b="0" i="1" smtClean="0">
                            <a:latin typeface="Cambria Math" panose="02040503050406030204" pitchFamily="18" charset="0"/>
                          </a:rPr>
                          <m:t>𝑥</m:t>
                        </m:r>
                      </m:sub>
                    </m:sSub>
                    <m:r>
                      <a:rPr lang="en-GB" sz="2400" i="1">
                        <a:latin typeface="Cambria Math" panose="02040503050406030204" pitchFamily="18" charset="0"/>
                      </a:rPr>
                      <m:t>, </m:t>
                    </m:r>
                    <m:sSub>
                      <m:sSubPr>
                        <m:ctrlPr>
                          <a:rPr lang="en-GB" sz="2400" i="1">
                            <a:latin typeface="Cambria Math" panose="02040503050406030204" pitchFamily="18" charset="0"/>
                          </a:rPr>
                        </m:ctrlPr>
                      </m:sSubPr>
                      <m:e>
                        <m:r>
                          <a:rPr lang="en-GB" sz="2400" i="1">
                            <a:latin typeface="Cambria Math" panose="02040503050406030204" pitchFamily="18" charset="0"/>
                          </a:rPr>
                          <m:t>𝑐</m:t>
                        </m:r>
                      </m:e>
                      <m:sub>
                        <m:r>
                          <a:rPr lang="en-GB" sz="2400" b="0" i="1" smtClean="0">
                            <a:latin typeface="Cambria Math" panose="02040503050406030204" pitchFamily="18" charset="0"/>
                          </a:rPr>
                          <m:t>𝑥</m:t>
                        </m:r>
                      </m:sub>
                    </m:sSub>
                    <m:r>
                      <a:rPr lang="en-GB" sz="2400" i="1">
                        <a:latin typeface="Cambria Math" panose="02040503050406030204" pitchFamily="18" charset="0"/>
                      </a:rPr>
                      <m:t> </m:t>
                    </m:r>
                    <m:r>
                      <a:rPr lang="en-GB" sz="2400" i="1">
                        <a:latin typeface="Cambria Math" panose="02040503050406030204" pitchFamily="18" charset="0"/>
                      </a:rPr>
                      <m:t>𝑎𝑛𝑑</m:t>
                    </m:r>
                    <m:sSub>
                      <m:sSubPr>
                        <m:ctrlPr>
                          <a:rPr lang="en-GB" sz="2400" i="1">
                            <a:latin typeface="Cambria Math" panose="02040503050406030204" pitchFamily="18" charset="0"/>
                          </a:rPr>
                        </m:ctrlPr>
                      </m:sSubPr>
                      <m:e>
                        <m:r>
                          <a:rPr lang="en-GB" sz="2400" i="1">
                            <a:latin typeface="Cambria Math" panose="02040503050406030204" pitchFamily="18" charset="0"/>
                          </a:rPr>
                          <m:t> </m:t>
                        </m:r>
                        <m:r>
                          <a:rPr lang="en-GB" sz="2400" i="1">
                            <a:latin typeface="Cambria Math" panose="02040503050406030204" pitchFamily="18" charset="0"/>
                          </a:rPr>
                          <m:t>𝑇</m:t>
                        </m:r>
                      </m:e>
                      <m:sub>
                        <m:r>
                          <a:rPr lang="en-GB" sz="2400" b="0" i="1" smtClean="0">
                            <a:latin typeface="Cambria Math" panose="02040503050406030204" pitchFamily="18" charset="0"/>
                          </a:rPr>
                          <m:t>𝑥</m:t>
                        </m:r>
                      </m:sub>
                    </m:sSub>
                  </m:oMath>
                </a14:m>
                <a:r>
                  <a:rPr lang="en-GB" sz="2400" dirty="0"/>
                  <a:t> for the sample.</a:t>
                </a:r>
              </a:p>
              <a:p>
                <a:pPr marL="82550" indent="0" algn="l" rtl="0">
                  <a:buNone/>
                </a:pPr>
                <a:endParaRPr lang="en-GB" sz="2400" dirty="0"/>
              </a:p>
              <a:p>
                <a:pPr marL="82550" indent="0" algn="l" rtl="0">
                  <a:buNone/>
                </a:pPr>
                <a:endParaRPr lang="en-GB" sz="2400" dirty="0"/>
              </a:p>
              <a:p>
                <a:pPr marL="82550" indent="0" algn="l" rtl="0">
                  <a:buNone/>
                </a:pPr>
                <a:r>
                  <a:rPr lang="en-GB" sz="2400" dirty="0"/>
                  <a:t>Where </a:t>
                </a:r>
                <a14:m>
                  <m:oMath xmlns:m="http://schemas.openxmlformats.org/officeDocument/2006/math">
                    <m:sSub>
                      <m:sSubPr>
                        <m:ctrlPr>
                          <a:rPr lang="en-GB" sz="2400" i="1">
                            <a:latin typeface="Cambria Math" panose="02040503050406030204" pitchFamily="18" charset="0"/>
                          </a:rPr>
                        </m:ctrlPr>
                      </m:sSubPr>
                      <m:e>
                        <m:r>
                          <a:rPr lang="en-GB" sz="2400" i="1">
                            <a:latin typeface="Cambria Math" panose="02040503050406030204" pitchFamily="18" charset="0"/>
                          </a:rPr>
                          <m:t> </m:t>
                        </m:r>
                        <m:r>
                          <a:rPr lang="en-GB" sz="2400" i="1">
                            <a:latin typeface="Cambria Math" panose="02040503050406030204" pitchFamily="18" charset="0"/>
                          </a:rPr>
                          <m:t>𝑇</m:t>
                        </m:r>
                      </m:e>
                      <m:sub>
                        <m:r>
                          <a:rPr lang="en-GB" sz="2400" b="0" i="1" smtClean="0">
                            <a:latin typeface="Cambria Math" panose="02040503050406030204" pitchFamily="18" charset="0"/>
                          </a:rPr>
                          <m:t>𝑓</m:t>
                        </m:r>
                      </m:sub>
                    </m:sSub>
                  </m:oMath>
                </a14:m>
                <a:r>
                  <a:rPr lang="en-GB" sz="2400" dirty="0"/>
                  <a:t>  is the ﬁnal equilibrium temperature after everything is mixed.</a:t>
                </a:r>
                <a:endParaRPr lang="ar-SA"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43608" y="188640"/>
                <a:ext cx="7499350" cy="4800600"/>
              </a:xfrm>
              <a:blipFill rotWithShape="0">
                <a:blip r:embed="rId2"/>
                <a:stretch>
                  <a:fillRect l="-81" t="-889" r="-2033" b="-6480"/>
                </a:stretch>
              </a:blipFill>
            </p:spPr>
            <p:txBody>
              <a:bodyPr/>
              <a:lstStyle/>
              <a:p>
                <a:r>
                  <a:rPr lang="ar-SA">
                    <a:noFill/>
                  </a:rPr>
                  <a:t> </a:t>
                </a:r>
              </a:p>
            </p:txBody>
          </p:sp>
        </mc:Fallback>
      </mc:AlternateContent>
      <p:pic>
        <p:nvPicPr>
          <p:cNvPr id="4" name="Picture 3"/>
          <p:cNvPicPr>
            <a:picLocks noChangeAspect="1"/>
          </p:cNvPicPr>
          <p:nvPr/>
        </p:nvPicPr>
        <p:blipFill>
          <a:blip r:embed="rId3"/>
          <a:stretch>
            <a:fillRect/>
          </a:stretch>
        </p:blipFill>
        <p:spPr>
          <a:xfrm>
            <a:off x="3507408" y="908720"/>
            <a:ext cx="1944216" cy="504056"/>
          </a:xfrm>
          <a:prstGeom prst="rect">
            <a:avLst/>
          </a:prstGeom>
        </p:spPr>
      </p:pic>
      <p:pic>
        <p:nvPicPr>
          <p:cNvPr id="5" name="Picture 4"/>
          <p:cNvPicPr>
            <a:picLocks noChangeAspect="1"/>
          </p:cNvPicPr>
          <p:nvPr/>
        </p:nvPicPr>
        <p:blipFill>
          <a:blip r:embed="rId4"/>
          <a:stretch>
            <a:fillRect/>
          </a:stretch>
        </p:blipFill>
        <p:spPr>
          <a:xfrm>
            <a:off x="3275855" y="3284984"/>
            <a:ext cx="4641429" cy="576064"/>
          </a:xfrm>
          <a:prstGeom prst="rect">
            <a:avLst/>
          </a:prstGeom>
        </p:spPr>
      </p:pic>
      <p:pic>
        <p:nvPicPr>
          <p:cNvPr id="6" name="Picture 5"/>
          <p:cNvPicPr>
            <a:picLocks noChangeAspect="1"/>
          </p:cNvPicPr>
          <p:nvPr/>
        </p:nvPicPr>
        <p:blipFill>
          <a:blip r:embed="rId5"/>
          <a:stretch>
            <a:fillRect/>
          </a:stretch>
        </p:blipFill>
        <p:spPr>
          <a:xfrm>
            <a:off x="1259632" y="5373216"/>
            <a:ext cx="2044513" cy="360040"/>
          </a:xfrm>
          <a:prstGeom prst="rect">
            <a:avLst/>
          </a:prstGeom>
        </p:spPr>
      </p:pic>
      <p:pic>
        <p:nvPicPr>
          <p:cNvPr id="7" name="Picture 6"/>
          <p:cNvPicPr>
            <a:picLocks noChangeAspect="1"/>
          </p:cNvPicPr>
          <p:nvPr/>
        </p:nvPicPr>
        <p:blipFill>
          <a:blip r:embed="rId6"/>
          <a:stretch>
            <a:fillRect/>
          </a:stretch>
        </p:blipFill>
        <p:spPr>
          <a:xfrm>
            <a:off x="4095887" y="5589240"/>
            <a:ext cx="2711474" cy="936104"/>
          </a:xfrm>
          <a:prstGeom prst="rect">
            <a:avLst/>
          </a:prstGeom>
        </p:spPr>
      </p:pic>
    </p:spTree>
    <p:extLst>
      <p:ext uri="{BB962C8B-B14F-4D97-AF65-F5344CB8AC3E}">
        <p14:creationId xmlns:p14="http://schemas.microsoft.com/office/powerpoint/2010/main" val="601934435"/>
      </p:ext>
    </p:extLst>
  </p:cSld>
  <p:clrMapOvr>
    <a:masterClrMapping/>
  </p:clrMapOvr>
  <p:transition spd="med">
    <p:comb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71600" y="-27384"/>
            <a:ext cx="8172400" cy="6044675"/>
          </a:xfrm>
          <a:prstGeom prst="rect">
            <a:avLst/>
          </a:prstGeom>
        </p:spPr>
      </p:pic>
    </p:spTree>
    <p:extLst>
      <p:ext uri="{BB962C8B-B14F-4D97-AF65-F5344CB8AC3E}">
        <p14:creationId xmlns:p14="http://schemas.microsoft.com/office/powerpoint/2010/main" val="3189600640"/>
      </p:ext>
    </p:extLst>
  </p:cSld>
  <p:clrMapOvr>
    <a:masterClrMapping/>
  </p:clrMapOvr>
  <p:transition spd="med">
    <p:comb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H.W</a:t>
            </a:r>
            <a:endParaRPr lang="ar-SA" dirty="0"/>
          </a:p>
        </p:txBody>
      </p:sp>
      <p:sp>
        <p:nvSpPr>
          <p:cNvPr id="3" name="Content Placeholder 2"/>
          <p:cNvSpPr>
            <a:spLocks noGrp="1"/>
          </p:cNvSpPr>
          <p:nvPr>
            <p:ph idx="1"/>
          </p:nvPr>
        </p:nvSpPr>
        <p:spPr/>
        <p:txBody>
          <a:bodyPr/>
          <a:lstStyle/>
          <a:p>
            <a:pPr marL="82550" indent="0" algn="just" rtl="0">
              <a:buNone/>
            </a:pPr>
            <a:r>
              <a:rPr lang="en-GB" sz="2400" dirty="0"/>
              <a:t> </a:t>
            </a:r>
            <a:r>
              <a:rPr lang="en-GB" sz="2400" b="1" dirty="0"/>
              <a:t>3.</a:t>
            </a:r>
            <a:r>
              <a:rPr lang="en-GB" sz="2400" dirty="0"/>
              <a:t> The temperature of a silver bar rises by 10.0°C when it absorbs 1.23 kJ of energy by heat. The mass of the bar is 525 g. Determine the speciﬁc heat of silver. </a:t>
            </a:r>
            <a:endParaRPr lang="en-GB" dirty="0"/>
          </a:p>
          <a:p>
            <a:pPr algn="l" rtl="0"/>
            <a:endParaRPr lang="ar-SA" dirty="0"/>
          </a:p>
        </p:txBody>
      </p:sp>
      <p:pic>
        <p:nvPicPr>
          <p:cNvPr id="4" name="Picture 3"/>
          <p:cNvPicPr>
            <a:picLocks noChangeAspect="1"/>
          </p:cNvPicPr>
          <p:nvPr/>
        </p:nvPicPr>
        <p:blipFill>
          <a:blip r:embed="rId2"/>
          <a:stretch>
            <a:fillRect/>
          </a:stretch>
        </p:blipFill>
        <p:spPr>
          <a:xfrm>
            <a:off x="1641474" y="3356992"/>
            <a:ext cx="6674941" cy="2189094"/>
          </a:xfrm>
          <a:prstGeom prst="rect">
            <a:avLst/>
          </a:prstGeom>
        </p:spPr>
      </p:pic>
    </p:spTree>
    <p:extLst>
      <p:ext uri="{BB962C8B-B14F-4D97-AF65-F5344CB8AC3E}">
        <p14:creationId xmlns:p14="http://schemas.microsoft.com/office/powerpoint/2010/main" val="2847805361"/>
      </p:ext>
    </p:extLst>
  </p:cSld>
  <p:clrMapOvr>
    <a:masterClrMapping/>
  </p:clrMapOvr>
  <p:transition spd="med">
    <p:comb dir="vert"/>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19799</TotalTime>
  <Words>2161</Words>
  <Application>Microsoft Office PowerPoint</Application>
  <PresentationFormat>On-screen Show (4:3)</PresentationFormat>
  <Paragraphs>144</Paragraphs>
  <Slides>35</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Cambria</vt:lpstr>
      <vt:lpstr>Cambria Math</vt:lpstr>
      <vt:lpstr>French Script MT</vt:lpstr>
      <vt:lpstr>Gill Sans MT</vt:lpstr>
      <vt:lpstr>Times New Roman</vt:lpstr>
      <vt:lpstr>Verdana</vt:lpstr>
      <vt:lpstr>Wingdings</vt:lpstr>
      <vt:lpstr>Wingdings 2</vt:lpstr>
      <vt:lpstr>Solstice</vt:lpstr>
      <vt:lpstr> Phys 110  Chapter 20  Heat and the First Law of Thermodynamics </vt:lpstr>
      <vt:lpstr> LECTURE OUTLINE  </vt:lpstr>
      <vt:lpstr>PowerPoint Presentation</vt:lpstr>
      <vt:lpstr>PowerPoint Presentation</vt:lpstr>
      <vt:lpstr>PowerPoint Presentation</vt:lpstr>
      <vt:lpstr>Conservation of Energy: Calorimetry</vt:lpstr>
      <vt:lpstr>PowerPoint Presentation</vt:lpstr>
      <vt:lpstr>PowerPoint Presentation</vt:lpstr>
      <vt:lpstr>H.W</vt:lpstr>
      <vt:lpstr>H.W</vt:lpstr>
      <vt:lpstr>H.W</vt:lpstr>
      <vt:lpstr>H.W</vt:lpstr>
      <vt:lpstr>H.W</vt:lpstr>
      <vt:lpstr>20.5 The First Law of Thermodynamics  </vt:lpstr>
      <vt:lpstr>PowerPoint Presentation</vt:lpstr>
      <vt:lpstr>PowerPoint Presentation</vt:lpstr>
      <vt:lpstr>PowerPoint Presentation</vt:lpstr>
      <vt:lpstr>PowerPoint Presentation</vt:lpstr>
      <vt:lpstr>20.7 Energy Transfer Mechanisms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convection</vt:lpstr>
      <vt:lpstr> Radiation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Reem Al-Tuwirqi</dc:creator>
  <cp:lastModifiedBy>Dell</cp:lastModifiedBy>
  <cp:revision>370</cp:revision>
  <dcterms:created xsi:type="dcterms:W3CDTF">2011-03-16T17:22:27Z</dcterms:created>
  <dcterms:modified xsi:type="dcterms:W3CDTF">2020-03-30T09:57:58Z</dcterms:modified>
</cp:coreProperties>
</file>