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314" autoAdjust="0"/>
  </p:normalViewPr>
  <p:slideViewPr>
    <p:cSldViewPr>
      <p:cViewPr>
        <p:scale>
          <a:sx n="90" d="100"/>
          <a:sy n="90" d="100"/>
        </p:scale>
        <p:origin x="-60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B621C-20B1-4E96-9059-1DEFEE22B6E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C679-0BDB-4AA3-A10F-B57A0D96E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E8BA-99BD-4099-B7E4-944CC6C6FA0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2C16C-1078-4DFD-ABB6-41F1EF19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58B5-A027-409F-A336-9706D15B5A28}" type="datetime1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813C-5B13-4C6D-8722-BE019FD28455}" type="datetime1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C36D-6564-46D2-8B50-76C88E12ED79}" type="datetime1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C491-A0FD-4BF2-ABB8-4AA5611FBC38}" type="datetime1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51C4-FEA9-4482-923C-E33A9EEBC4FF}" type="datetime1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EEE1-087C-486E-9392-477A91B7C616}" type="datetime1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C110-F48C-43B2-879A-E5C97B3CA9A7}" type="datetime1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756F-FDD5-420D-A3D4-259DE1FAAC8B}" type="datetime1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4CA-0288-4442-87EB-2731368D044E}" type="datetime1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5745-0FC7-48D1-AEB9-CAAE60295B9E}" type="datetime1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361-8322-454D-AD21-1640CF9F3F90}" type="datetime1">
              <a:rPr lang="en-US" smtClean="0"/>
              <a:t>2/3/2014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9ECFB0B-1147-487B-9BA3-137381AC9CFA}" type="datetime1">
              <a:rPr lang="en-US" smtClean="0"/>
              <a:t>2/3/2014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64318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Programmable Logic Controller (</a:t>
            </a:r>
            <a:r>
              <a:rPr lang="en-US" i="1" dirty="0" smtClean="0"/>
              <a:t>PLC</a:t>
            </a:r>
            <a:r>
              <a:rPr lang="en-US" dirty="0" smtClean="0"/>
              <a:t>) and Relay Ladder Logic (</a:t>
            </a:r>
            <a:r>
              <a:rPr lang="en-US" i="1" dirty="0" smtClean="0"/>
              <a:t>RLL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578" t="43213" r="31445" b="39209"/>
          <a:stretch>
            <a:fillRect/>
          </a:stretch>
        </p:blipFill>
        <p:spPr bwMode="auto">
          <a:xfrm>
            <a:off x="857224" y="3286124"/>
            <a:ext cx="62151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642918"/>
            <a:ext cx="736195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2.5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	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Motor control RLL network, two push buttons and motor starter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      Adding </a:t>
            </a: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  <a:t>Two Indicators Green (G) and Red (R)</a:t>
            </a:r>
            <a:endParaRPr lang="en-US" sz="2000" b="1" dirty="0" smtClean="0">
              <a:solidFill>
                <a:schemeClr val="tx1">
                  <a:tint val="75000"/>
                </a:schemeClr>
              </a:solidFill>
            </a:endParaRPr>
          </a:p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4143372" y="1857220"/>
            <a:ext cx="4000528" cy="3143416"/>
            <a:chOff x="2669" y="1958"/>
            <a:chExt cx="8100" cy="4636"/>
          </a:xfrm>
        </p:grpSpPr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2669" y="5646"/>
              <a:ext cx="8100" cy="9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raditional Arabic" pitchFamily="2" charset="-78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Traditional Arabic" pitchFamily="2" charset="-78"/>
                </a:rPr>
                <a:t>Fig. 2.15 Amended </a:t>
              </a: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Traditional Arabic" pitchFamily="2" charset="-78"/>
                </a:rPr>
                <a:t>RLL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Traditional Arabic" pitchFamily="2" charset="-78"/>
                </a:rPr>
                <a:t>for motor control after adding two indicators.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724" name="Group 4"/>
            <p:cNvGrpSpPr>
              <a:grpSpLocks/>
            </p:cNvGrpSpPr>
            <p:nvPr/>
          </p:nvGrpSpPr>
          <p:grpSpPr bwMode="auto">
            <a:xfrm>
              <a:off x="3141" y="1958"/>
              <a:ext cx="5301" cy="3888"/>
              <a:chOff x="1800" y="2242"/>
              <a:chExt cx="5301" cy="3888"/>
            </a:xfrm>
          </p:grpSpPr>
          <p:sp>
            <p:nvSpPr>
              <p:cNvPr id="30725" name="Text Box 5"/>
              <p:cNvSpPr txBox="1">
                <a:spLocks noChangeArrowheads="1"/>
              </p:cNvSpPr>
              <p:nvPr/>
            </p:nvSpPr>
            <p:spPr bwMode="auto">
              <a:xfrm>
                <a:off x="4041" y="5471"/>
                <a:ext cx="54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Input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0726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00" y="2242"/>
                <a:ext cx="5232" cy="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27" name="Text Box 7"/>
              <p:cNvSpPr txBox="1">
                <a:spLocks noChangeArrowheads="1"/>
              </p:cNvSpPr>
              <p:nvPr/>
            </p:nvSpPr>
            <p:spPr bwMode="auto">
              <a:xfrm>
                <a:off x="2781" y="3070"/>
                <a:ext cx="10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Motor starter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4041" y="4090"/>
                <a:ext cx="180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Two indicators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29" name="Text Box 9"/>
              <p:cNvSpPr txBox="1">
                <a:spLocks noChangeArrowheads="1"/>
              </p:cNvSpPr>
              <p:nvPr/>
            </p:nvSpPr>
            <p:spPr bwMode="auto">
              <a:xfrm>
                <a:off x="2421" y="4030"/>
                <a:ext cx="54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Output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30" name="Text Box 10"/>
              <p:cNvSpPr txBox="1">
                <a:spLocks noChangeArrowheads="1"/>
              </p:cNvSpPr>
              <p:nvPr/>
            </p:nvSpPr>
            <p:spPr bwMode="auto">
              <a:xfrm>
                <a:off x="4761" y="5590"/>
                <a:ext cx="23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Two push bottom switches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682445" y="2000238"/>
            <a:ext cx="3032299" cy="3929092"/>
            <a:chOff x="682445" y="2000238"/>
            <a:chExt cx="3032299" cy="5143538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-1889323" y="4572006"/>
              <a:ext cx="514353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1178694" y="4536286"/>
              <a:ext cx="5072097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99"/>
          <p:cNvGrpSpPr/>
          <p:nvPr/>
        </p:nvGrpSpPr>
        <p:grpSpPr>
          <a:xfrm>
            <a:off x="1111074" y="1714485"/>
            <a:ext cx="857256" cy="642943"/>
            <a:chOff x="1357290" y="1571612"/>
            <a:chExt cx="857256" cy="642943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S1</a:t>
              </a:r>
              <a:endParaRPr lang="en-US" sz="1400" dirty="0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1796548" y="2182653"/>
            <a:ext cx="42862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9453" y="2175013"/>
            <a:ext cx="50006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107"/>
          <p:cNvGrpSpPr/>
          <p:nvPr/>
        </p:nvGrpSpPr>
        <p:grpSpPr>
          <a:xfrm>
            <a:off x="1111074" y="2728244"/>
            <a:ext cx="857256" cy="642943"/>
            <a:chOff x="1357290" y="1571612"/>
            <a:chExt cx="857256" cy="642943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R1</a:t>
              </a:r>
              <a:endParaRPr lang="en-US" sz="1400" dirty="0"/>
            </a:p>
          </p:txBody>
        </p:sp>
      </p:grpSp>
      <p:cxnSp>
        <p:nvCxnSpPr>
          <p:cNvPr id="43" name="Straight Connector 42"/>
          <p:cNvCxnSpPr/>
          <p:nvPr/>
        </p:nvCxnSpPr>
        <p:spPr>
          <a:xfrm flipV="1">
            <a:off x="682446" y="3193418"/>
            <a:ext cx="50006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25454" y="3185778"/>
            <a:ext cx="35719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1681784" y="2696345"/>
            <a:ext cx="1000926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116"/>
          <p:cNvGrpSpPr/>
          <p:nvPr/>
        </p:nvGrpSpPr>
        <p:grpSpPr>
          <a:xfrm>
            <a:off x="2571733" y="1674947"/>
            <a:ext cx="1143008" cy="714380"/>
            <a:chOff x="1746379" y="3929066"/>
            <a:chExt cx="1152543" cy="714380"/>
          </a:xfrm>
        </p:grpSpPr>
        <p:cxnSp>
          <p:nvCxnSpPr>
            <p:cNvPr id="47" name="Straight Connector 46"/>
            <p:cNvCxnSpPr>
              <a:stCxn id="49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921154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R1</a:t>
              </a:r>
              <a:endParaRPr lang="en-US" sz="1400" dirty="0"/>
            </a:p>
          </p:txBody>
        </p:sp>
        <p:sp>
          <p:nvSpPr>
            <p:cNvPr id="49" name="Double Bracket 48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131"/>
          <p:cNvGrpSpPr/>
          <p:nvPr/>
        </p:nvGrpSpPr>
        <p:grpSpPr>
          <a:xfrm>
            <a:off x="2111206" y="1714486"/>
            <a:ext cx="857256" cy="642943"/>
            <a:chOff x="1357290" y="2357430"/>
            <a:chExt cx="857256" cy="642943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1507640" y="2821393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1636943" y="2820732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815922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428728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1571604" y="2643182"/>
              <a:ext cx="357190" cy="3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357290" y="2357430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S2</a:t>
              </a:r>
              <a:endParaRPr lang="en-US" sz="1400" dirty="0"/>
            </a:p>
          </p:txBody>
        </p:sp>
      </p:grpSp>
      <p:grpSp>
        <p:nvGrpSpPr>
          <p:cNvPr id="63" name="Group 107"/>
          <p:cNvGrpSpPr/>
          <p:nvPr/>
        </p:nvGrpSpPr>
        <p:grpSpPr>
          <a:xfrm>
            <a:off x="1121710" y="3685846"/>
            <a:ext cx="857256" cy="642943"/>
            <a:chOff x="1357290" y="1571612"/>
            <a:chExt cx="857256" cy="642943"/>
          </a:xfrm>
        </p:grpSpPr>
        <p:cxnSp>
          <p:nvCxnSpPr>
            <p:cNvPr id="64" name="Straight Connector 63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R1</a:t>
              </a:r>
              <a:endParaRPr lang="en-US" sz="1400" dirty="0"/>
            </a:p>
          </p:txBody>
        </p:sp>
      </p:grpSp>
      <p:cxnSp>
        <p:nvCxnSpPr>
          <p:cNvPr id="69" name="Straight Connector 68"/>
          <p:cNvCxnSpPr/>
          <p:nvPr/>
        </p:nvCxnSpPr>
        <p:spPr>
          <a:xfrm flipV="1">
            <a:off x="693082" y="4151020"/>
            <a:ext cx="50006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836090" y="4143380"/>
            <a:ext cx="73564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116"/>
          <p:cNvGrpSpPr/>
          <p:nvPr/>
        </p:nvGrpSpPr>
        <p:grpSpPr>
          <a:xfrm>
            <a:off x="2553463" y="3643314"/>
            <a:ext cx="1143008" cy="714380"/>
            <a:chOff x="1746379" y="3929066"/>
            <a:chExt cx="1152543" cy="714380"/>
          </a:xfrm>
        </p:grpSpPr>
        <p:cxnSp>
          <p:nvCxnSpPr>
            <p:cNvPr id="72" name="Straight Connector 71"/>
            <p:cNvCxnSpPr>
              <a:stCxn id="74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921154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Q1.1</a:t>
              </a:r>
              <a:endParaRPr lang="en-US" sz="1400" dirty="0"/>
            </a:p>
          </p:txBody>
        </p:sp>
        <p:sp>
          <p:nvSpPr>
            <p:cNvPr id="74" name="Double Bracket 73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 rot="10800000" flipV="1">
            <a:off x="1357290" y="5429264"/>
            <a:ext cx="357190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107"/>
          <p:cNvGrpSpPr/>
          <p:nvPr/>
        </p:nvGrpSpPr>
        <p:grpSpPr>
          <a:xfrm>
            <a:off x="1139983" y="5114606"/>
            <a:ext cx="857256" cy="642943"/>
            <a:chOff x="1357290" y="1571612"/>
            <a:chExt cx="857256" cy="642943"/>
          </a:xfrm>
        </p:grpSpPr>
        <p:cxnSp>
          <p:nvCxnSpPr>
            <p:cNvPr id="81" name="Straight Connector 80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R1</a:t>
              </a:r>
              <a:endParaRPr lang="en-US" sz="1400" dirty="0"/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V="1">
            <a:off x="711355" y="5579780"/>
            <a:ext cx="50006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854363" y="5572140"/>
            <a:ext cx="73564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116"/>
          <p:cNvGrpSpPr/>
          <p:nvPr/>
        </p:nvGrpSpPr>
        <p:grpSpPr>
          <a:xfrm>
            <a:off x="2571736" y="5072074"/>
            <a:ext cx="1143008" cy="714380"/>
            <a:chOff x="1746379" y="3929066"/>
            <a:chExt cx="1152543" cy="714380"/>
          </a:xfrm>
        </p:grpSpPr>
        <p:cxnSp>
          <p:nvCxnSpPr>
            <p:cNvPr id="89" name="Straight Connector 88"/>
            <p:cNvCxnSpPr>
              <a:stCxn id="91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962481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b="1" dirty="0" smtClean="0"/>
                <a:t>R</a:t>
              </a:r>
              <a:endParaRPr lang="en-US" sz="1400" b="1" dirty="0"/>
            </a:p>
          </p:txBody>
        </p:sp>
        <p:sp>
          <p:nvSpPr>
            <p:cNvPr id="91" name="Double Bracket 90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/>
          <p:cNvCxnSpPr/>
          <p:nvPr/>
        </p:nvCxnSpPr>
        <p:spPr>
          <a:xfrm rot="5400000">
            <a:off x="1822431" y="4464851"/>
            <a:ext cx="642148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116"/>
          <p:cNvGrpSpPr/>
          <p:nvPr/>
        </p:nvGrpSpPr>
        <p:grpSpPr>
          <a:xfrm>
            <a:off x="2571736" y="4286256"/>
            <a:ext cx="1143008" cy="714380"/>
            <a:chOff x="1746379" y="3929066"/>
            <a:chExt cx="1152543" cy="714380"/>
          </a:xfrm>
        </p:grpSpPr>
        <p:cxnSp>
          <p:nvCxnSpPr>
            <p:cNvPr id="98" name="Straight Connector 97"/>
            <p:cNvCxnSpPr>
              <a:stCxn id="100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921154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b="1" dirty="0" smtClean="0"/>
                <a:t>G</a:t>
              </a:r>
              <a:endParaRPr lang="en-US" sz="1400" b="1" dirty="0"/>
            </a:p>
          </p:txBody>
        </p:sp>
        <p:sp>
          <p:nvSpPr>
            <p:cNvPr id="100" name="Double Bracket 99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>
            <a:off x="2143108" y="4786322"/>
            <a:ext cx="44989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642918"/>
            <a:ext cx="736195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2.5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	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Motor control RLL network, two push buttons and motor starter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      Adding </a:t>
            </a: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  <a:t>Two Indicators Green (G) and Red (R)</a:t>
            </a:r>
            <a:endParaRPr lang="en-US" sz="2000" b="1" dirty="0" smtClean="0">
              <a:solidFill>
                <a:schemeClr val="tx1">
                  <a:tint val="75000"/>
                </a:schemeClr>
              </a:solidFill>
            </a:endParaRPr>
          </a:p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43372" y="1857220"/>
            <a:ext cx="4000528" cy="3143416"/>
            <a:chOff x="2669" y="1958"/>
            <a:chExt cx="8100" cy="4636"/>
          </a:xfrm>
        </p:grpSpPr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2669" y="5646"/>
              <a:ext cx="8100" cy="9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raditional Arabic" pitchFamily="2" charset="-78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Traditional Arabic" pitchFamily="2" charset="-78"/>
                </a:rPr>
                <a:t>Fig. 2.15 Amended </a:t>
              </a: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Traditional Arabic" pitchFamily="2" charset="-78"/>
                </a:rPr>
                <a:t>RLL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Traditional Arabic" pitchFamily="2" charset="-78"/>
                </a:rPr>
                <a:t>for motor control after adding two indicators.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141" y="1958"/>
              <a:ext cx="5301" cy="3888"/>
              <a:chOff x="1800" y="2242"/>
              <a:chExt cx="5301" cy="3888"/>
            </a:xfrm>
          </p:grpSpPr>
          <p:sp>
            <p:nvSpPr>
              <p:cNvPr id="30725" name="Text Box 5"/>
              <p:cNvSpPr txBox="1">
                <a:spLocks noChangeArrowheads="1"/>
              </p:cNvSpPr>
              <p:nvPr/>
            </p:nvSpPr>
            <p:spPr bwMode="auto">
              <a:xfrm>
                <a:off x="4041" y="5471"/>
                <a:ext cx="54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Input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0726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00" y="2242"/>
                <a:ext cx="5232" cy="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27" name="Text Box 7"/>
              <p:cNvSpPr txBox="1">
                <a:spLocks noChangeArrowheads="1"/>
              </p:cNvSpPr>
              <p:nvPr/>
            </p:nvSpPr>
            <p:spPr bwMode="auto">
              <a:xfrm>
                <a:off x="2781" y="3070"/>
                <a:ext cx="10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Motor starter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4041" y="4090"/>
                <a:ext cx="180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Two indicators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29" name="Text Box 9"/>
              <p:cNvSpPr txBox="1">
                <a:spLocks noChangeArrowheads="1"/>
              </p:cNvSpPr>
              <p:nvPr/>
            </p:nvSpPr>
            <p:spPr bwMode="auto">
              <a:xfrm>
                <a:off x="2421" y="4030"/>
                <a:ext cx="54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Output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30" name="Text Box 10"/>
              <p:cNvSpPr txBox="1">
                <a:spLocks noChangeArrowheads="1"/>
              </p:cNvSpPr>
              <p:nvPr/>
            </p:nvSpPr>
            <p:spPr bwMode="auto">
              <a:xfrm>
                <a:off x="4761" y="5590"/>
                <a:ext cx="23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Two push bottom switches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61"/>
          <p:cNvGrpSpPr/>
          <p:nvPr/>
        </p:nvGrpSpPr>
        <p:grpSpPr>
          <a:xfrm>
            <a:off x="682445" y="2000238"/>
            <a:ext cx="3032299" cy="3929092"/>
            <a:chOff x="682445" y="2000238"/>
            <a:chExt cx="3032299" cy="5143538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-1889323" y="4572006"/>
              <a:ext cx="514353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1178694" y="4536286"/>
              <a:ext cx="5072097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9"/>
          <p:cNvGrpSpPr/>
          <p:nvPr/>
        </p:nvGrpSpPr>
        <p:grpSpPr>
          <a:xfrm>
            <a:off x="1111074" y="1714485"/>
            <a:ext cx="857256" cy="642943"/>
            <a:chOff x="1357290" y="1571612"/>
            <a:chExt cx="857256" cy="642943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S1</a:t>
              </a:r>
              <a:endParaRPr lang="en-US" sz="1400" dirty="0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1796548" y="2182653"/>
            <a:ext cx="42862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9453" y="2175013"/>
            <a:ext cx="50006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07"/>
          <p:cNvGrpSpPr/>
          <p:nvPr/>
        </p:nvGrpSpPr>
        <p:grpSpPr>
          <a:xfrm>
            <a:off x="1111074" y="2728244"/>
            <a:ext cx="857256" cy="642943"/>
            <a:chOff x="1357290" y="1571612"/>
            <a:chExt cx="857256" cy="642943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R1</a:t>
              </a:r>
              <a:endParaRPr lang="en-US" sz="1400" dirty="0"/>
            </a:p>
          </p:txBody>
        </p:sp>
      </p:grpSp>
      <p:cxnSp>
        <p:nvCxnSpPr>
          <p:cNvPr id="43" name="Straight Connector 42"/>
          <p:cNvCxnSpPr/>
          <p:nvPr/>
        </p:nvCxnSpPr>
        <p:spPr>
          <a:xfrm flipV="1">
            <a:off x="682446" y="3193418"/>
            <a:ext cx="50006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25454" y="3185778"/>
            <a:ext cx="35719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1681784" y="2696345"/>
            <a:ext cx="1000926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6"/>
          <p:cNvGrpSpPr/>
          <p:nvPr/>
        </p:nvGrpSpPr>
        <p:grpSpPr>
          <a:xfrm>
            <a:off x="2571733" y="1674947"/>
            <a:ext cx="1143008" cy="714380"/>
            <a:chOff x="1746379" y="3929066"/>
            <a:chExt cx="1152543" cy="714380"/>
          </a:xfrm>
        </p:grpSpPr>
        <p:cxnSp>
          <p:nvCxnSpPr>
            <p:cNvPr id="47" name="Straight Connector 46"/>
            <p:cNvCxnSpPr>
              <a:stCxn id="49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921154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R1</a:t>
              </a:r>
              <a:endParaRPr lang="en-US" sz="1400" dirty="0"/>
            </a:p>
          </p:txBody>
        </p:sp>
        <p:sp>
          <p:nvSpPr>
            <p:cNvPr id="49" name="Double Bracket 48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31"/>
          <p:cNvGrpSpPr/>
          <p:nvPr/>
        </p:nvGrpSpPr>
        <p:grpSpPr>
          <a:xfrm>
            <a:off x="2111206" y="1714486"/>
            <a:ext cx="857256" cy="642943"/>
            <a:chOff x="1357290" y="2357430"/>
            <a:chExt cx="857256" cy="642943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1507640" y="2821393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1636943" y="2820732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815922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428728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1571604" y="2643182"/>
              <a:ext cx="357190" cy="3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357290" y="2357430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S2</a:t>
              </a:r>
              <a:endParaRPr lang="en-US" sz="1400" dirty="0"/>
            </a:p>
          </p:txBody>
        </p:sp>
      </p:grpSp>
      <p:grpSp>
        <p:nvGrpSpPr>
          <p:cNvPr id="11" name="Group 107"/>
          <p:cNvGrpSpPr/>
          <p:nvPr/>
        </p:nvGrpSpPr>
        <p:grpSpPr>
          <a:xfrm>
            <a:off x="1121710" y="3685846"/>
            <a:ext cx="857256" cy="642943"/>
            <a:chOff x="1357290" y="1571612"/>
            <a:chExt cx="857256" cy="642943"/>
          </a:xfrm>
        </p:grpSpPr>
        <p:cxnSp>
          <p:nvCxnSpPr>
            <p:cNvPr id="64" name="Straight Connector 63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R1</a:t>
              </a:r>
              <a:endParaRPr lang="en-US" sz="1400" dirty="0"/>
            </a:p>
          </p:txBody>
        </p:sp>
      </p:grpSp>
      <p:cxnSp>
        <p:nvCxnSpPr>
          <p:cNvPr id="69" name="Straight Connector 68"/>
          <p:cNvCxnSpPr/>
          <p:nvPr/>
        </p:nvCxnSpPr>
        <p:spPr>
          <a:xfrm flipV="1">
            <a:off x="693082" y="4151020"/>
            <a:ext cx="50006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836090" y="4143380"/>
            <a:ext cx="73564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6"/>
          <p:cNvGrpSpPr/>
          <p:nvPr/>
        </p:nvGrpSpPr>
        <p:grpSpPr>
          <a:xfrm>
            <a:off x="2553463" y="3643314"/>
            <a:ext cx="1143008" cy="714380"/>
            <a:chOff x="1746379" y="3929066"/>
            <a:chExt cx="1152543" cy="714380"/>
          </a:xfrm>
        </p:grpSpPr>
        <p:cxnSp>
          <p:nvCxnSpPr>
            <p:cNvPr id="72" name="Straight Connector 71"/>
            <p:cNvCxnSpPr>
              <a:stCxn id="74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921154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Q1.1</a:t>
              </a:r>
              <a:endParaRPr lang="en-US" sz="1400" dirty="0"/>
            </a:p>
          </p:txBody>
        </p:sp>
        <p:sp>
          <p:nvSpPr>
            <p:cNvPr id="74" name="Double Bracket 73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 rot="10800000" flipV="1">
            <a:off x="1357290" y="5429264"/>
            <a:ext cx="357190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07"/>
          <p:cNvGrpSpPr/>
          <p:nvPr/>
        </p:nvGrpSpPr>
        <p:grpSpPr>
          <a:xfrm>
            <a:off x="1139983" y="5114606"/>
            <a:ext cx="857256" cy="642943"/>
            <a:chOff x="1357290" y="1571612"/>
            <a:chExt cx="857256" cy="642943"/>
          </a:xfrm>
        </p:grpSpPr>
        <p:cxnSp>
          <p:nvCxnSpPr>
            <p:cNvPr id="81" name="Straight Connector 80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R1</a:t>
              </a:r>
              <a:endParaRPr lang="en-US" sz="1400" dirty="0"/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V="1">
            <a:off x="711355" y="5579780"/>
            <a:ext cx="50006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854363" y="5572140"/>
            <a:ext cx="73564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16"/>
          <p:cNvGrpSpPr/>
          <p:nvPr/>
        </p:nvGrpSpPr>
        <p:grpSpPr>
          <a:xfrm>
            <a:off x="2571736" y="5072074"/>
            <a:ext cx="1143008" cy="714380"/>
            <a:chOff x="1746379" y="3929066"/>
            <a:chExt cx="1152543" cy="714380"/>
          </a:xfrm>
        </p:grpSpPr>
        <p:cxnSp>
          <p:nvCxnSpPr>
            <p:cNvPr id="89" name="Straight Connector 88"/>
            <p:cNvCxnSpPr>
              <a:stCxn id="91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962481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b="1" dirty="0" smtClean="0"/>
                <a:t>R</a:t>
              </a:r>
              <a:endParaRPr lang="en-US" sz="1400" b="1" dirty="0"/>
            </a:p>
          </p:txBody>
        </p:sp>
        <p:sp>
          <p:nvSpPr>
            <p:cNvPr id="91" name="Double Bracket 90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/>
          <p:cNvCxnSpPr/>
          <p:nvPr/>
        </p:nvCxnSpPr>
        <p:spPr>
          <a:xfrm rot="5400000">
            <a:off x="1822431" y="4464851"/>
            <a:ext cx="642148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16"/>
          <p:cNvGrpSpPr/>
          <p:nvPr/>
        </p:nvGrpSpPr>
        <p:grpSpPr>
          <a:xfrm>
            <a:off x="2571736" y="4286256"/>
            <a:ext cx="1143008" cy="714380"/>
            <a:chOff x="1746379" y="3929066"/>
            <a:chExt cx="1152543" cy="714380"/>
          </a:xfrm>
        </p:grpSpPr>
        <p:cxnSp>
          <p:nvCxnSpPr>
            <p:cNvPr id="98" name="Straight Connector 97"/>
            <p:cNvCxnSpPr>
              <a:stCxn id="100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921154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b="1" dirty="0" smtClean="0"/>
                <a:t>G</a:t>
              </a:r>
              <a:endParaRPr lang="en-US" sz="1400" b="1" dirty="0"/>
            </a:p>
          </p:txBody>
        </p:sp>
        <p:sp>
          <p:nvSpPr>
            <p:cNvPr id="100" name="Double Bracket 99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>
            <a:off x="2143108" y="4786322"/>
            <a:ext cx="44989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Callout 87"/>
          <p:cNvSpPr/>
          <p:nvPr/>
        </p:nvSpPr>
        <p:spPr>
          <a:xfrm>
            <a:off x="3929058" y="3571876"/>
            <a:ext cx="914400" cy="612648"/>
          </a:xfrm>
          <a:prstGeom prst="wedgeEllipseCallout">
            <a:avLst>
              <a:gd name="adj1" fmla="val -118507"/>
              <a:gd name="adj2" fmla="val 90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Green indictor</a:t>
            </a:r>
            <a:endParaRPr lang="en-US" dirty="0"/>
          </a:p>
        </p:txBody>
      </p:sp>
      <p:sp>
        <p:nvSpPr>
          <p:cNvPr id="94" name="Oval Callout 93"/>
          <p:cNvSpPr/>
          <p:nvPr/>
        </p:nvSpPr>
        <p:spPr>
          <a:xfrm>
            <a:off x="4143372" y="5143512"/>
            <a:ext cx="914400" cy="612648"/>
          </a:xfrm>
          <a:prstGeom prst="wedgeEllipseCallout">
            <a:avLst>
              <a:gd name="adj1" fmla="val -141763"/>
              <a:gd name="adj2" fmla="val -39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Reed indictor</a:t>
            </a:r>
            <a:endParaRPr lang="en-US" dirty="0"/>
          </a:p>
        </p:txBody>
      </p:sp>
      <p:sp>
        <p:nvSpPr>
          <p:cNvPr id="95" name="Oval Callout 94"/>
          <p:cNvSpPr/>
          <p:nvPr/>
        </p:nvSpPr>
        <p:spPr>
          <a:xfrm>
            <a:off x="3929058" y="2928934"/>
            <a:ext cx="914400" cy="612648"/>
          </a:xfrm>
          <a:prstGeom prst="wedgeEllipseCallout">
            <a:avLst>
              <a:gd name="adj1" fmla="val -118507"/>
              <a:gd name="adj2" fmla="val 90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Relay coil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428596" y="1571612"/>
            <a:ext cx="3357586" cy="1857388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Callout 96"/>
          <p:cNvSpPr/>
          <p:nvPr/>
        </p:nvSpPr>
        <p:spPr>
          <a:xfrm>
            <a:off x="5786446" y="1285860"/>
            <a:ext cx="1143008" cy="642942"/>
          </a:xfrm>
          <a:prstGeom prst="wedgeEllipseCallout">
            <a:avLst>
              <a:gd name="adj1" fmla="val -224321"/>
              <a:gd name="adj2" fmla="val 36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Memory Unit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428604"/>
            <a:ext cx="797064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2.5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	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Motor control RLL network, two push buttons and motor starter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      Adding </a:t>
            </a: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  <a:t>Two Indicators Green (G) and Red (R) + </a:t>
            </a:r>
            <a:r>
              <a:rPr lang="en-US" sz="2000" b="1" dirty="0" smtClean="0">
                <a:solidFill>
                  <a:srgbClr val="C00000"/>
                </a:solidFill>
              </a:rPr>
              <a:t>Overload Switch (OV)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43372" y="1857220"/>
            <a:ext cx="4000528" cy="3143416"/>
            <a:chOff x="2669" y="1958"/>
            <a:chExt cx="8100" cy="4636"/>
          </a:xfrm>
        </p:grpSpPr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2669" y="5646"/>
              <a:ext cx="8100" cy="9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raditional Arabic" pitchFamily="2" charset="-78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Traditional Arabic" pitchFamily="2" charset="-78"/>
                </a:rPr>
                <a:t>Fig. 2.15 Amended </a:t>
              </a: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Traditional Arabic" pitchFamily="2" charset="-78"/>
                </a:rPr>
                <a:t>RLL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Traditional Arabic" pitchFamily="2" charset="-78"/>
                </a:rPr>
                <a:t>for motor control after adding two indicators.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141" y="1958"/>
              <a:ext cx="5301" cy="3888"/>
              <a:chOff x="1800" y="2242"/>
              <a:chExt cx="5301" cy="3888"/>
            </a:xfrm>
          </p:grpSpPr>
          <p:sp>
            <p:nvSpPr>
              <p:cNvPr id="30725" name="Text Box 5"/>
              <p:cNvSpPr txBox="1">
                <a:spLocks noChangeArrowheads="1"/>
              </p:cNvSpPr>
              <p:nvPr/>
            </p:nvSpPr>
            <p:spPr bwMode="auto">
              <a:xfrm>
                <a:off x="4041" y="5471"/>
                <a:ext cx="54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Input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0726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00" y="2242"/>
                <a:ext cx="5232" cy="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27" name="Text Box 7"/>
              <p:cNvSpPr txBox="1">
                <a:spLocks noChangeArrowheads="1"/>
              </p:cNvSpPr>
              <p:nvPr/>
            </p:nvSpPr>
            <p:spPr bwMode="auto">
              <a:xfrm>
                <a:off x="2781" y="3070"/>
                <a:ext cx="10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Motor starter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4041" y="4090"/>
                <a:ext cx="180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Two indicators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29" name="Text Box 9"/>
              <p:cNvSpPr txBox="1">
                <a:spLocks noChangeArrowheads="1"/>
              </p:cNvSpPr>
              <p:nvPr/>
            </p:nvSpPr>
            <p:spPr bwMode="auto">
              <a:xfrm>
                <a:off x="2421" y="4030"/>
                <a:ext cx="54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Output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30" name="Text Box 10"/>
              <p:cNvSpPr txBox="1">
                <a:spLocks noChangeArrowheads="1"/>
              </p:cNvSpPr>
              <p:nvPr/>
            </p:nvSpPr>
            <p:spPr bwMode="auto">
              <a:xfrm>
                <a:off x="4761" y="5590"/>
                <a:ext cx="23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Traditional Arabic" pitchFamily="2" charset="-78"/>
                  </a:rPr>
                  <a:t>Two push bottom switches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61"/>
          <p:cNvGrpSpPr/>
          <p:nvPr/>
        </p:nvGrpSpPr>
        <p:grpSpPr>
          <a:xfrm>
            <a:off x="682445" y="2000238"/>
            <a:ext cx="3032299" cy="3929092"/>
            <a:chOff x="682445" y="2000238"/>
            <a:chExt cx="3032299" cy="5143538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-1889323" y="4572006"/>
              <a:ext cx="514353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1178694" y="4536286"/>
              <a:ext cx="5072097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9"/>
          <p:cNvGrpSpPr/>
          <p:nvPr/>
        </p:nvGrpSpPr>
        <p:grpSpPr>
          <a:xfrm>
            <a:off x="1111074" y="1714485"/>
            <a:ext cx="857256" cy="642943"/>
            <a:chOff x="1357290" y="1571612"/>
            <a:chExt cx="857256" cy="642943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S1</a:t>
              </a:r>
              <a:endParaRPr lang="en-US" sz="1400" dirty="0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1796548" y="2182653"/>
            <a:ext cx="42862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9453" y="2175013"/>
            <a:ext cx="50006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07"/>
          <p:cNvGrpSpPr/>
          <p:nvPr/>
        </p:nvGrpSpPr>
        <p:grpSpPr>
          <a:xfrm>
            <a:off x="1111074" y="2728244"/>
            <a:ext cx="857256" cy="642943"/>
            <a:chOff x="1357290" y="1571612"/>
            <a:chExt cx="857256" cy="642943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R1</a:t>
              </a:r>
              <a:endParaRPr lang="en-US" sz="1400" dirty="0"/>
            </a:p>
          </p:txBody>
        </p:sp>
      </p:grpSp>
      <p:cxnSp>
        <p:nvCxnSpPr>
          <p:cNvPr id="43" name="Straight Connector 42"/>
          <p:cNvCxnSpPr/>
          <p:nvPr/>
        </p:nvCxnSpPr>
        <p:spPr>
          <a:xfrm flipV="1">
            <a:off x="682446" y="3193418"/>
            <a:ext cx="50006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25454" y="3185778"/>
            <a:ext cx="35719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1681784" y="2696345"/>
            <a:ext cx="1000926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6"/>
          <p:cNvGrpSpPr/>
          <p:nvPr/>
        </p:nvGrpSpPr>
        <p:grpSpPr>
          <a:xfrm>
            <a:off x="2928925" y="1674946"/>
            <a:ext cx="785815" cy="753921"/>
            <a:chOff x="1746379" y="3929066"/>
            <a:chExt cx="1152543" cy="714380"/>
          </a:xfrm>
        </p:grpSpPr>
        <p:cxnSp>
          <p:nvCxnSpPr>
            <p:cNvPr id="47" name="Straight Connector 46"/>
            <p:cNvCxnSpPr>
              <a:stCxn id="49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921154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R1</a:t>
              </a:r>
              <a:endParaRPr lang="en-US" sz="1400" dirty="0"/>
            </a:p>
          </p:txBody>
        </p:sp>
        <p:sp>
          <p:nvSpPr>
            <p:cNvPr id="49" name="Double Bracket 48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31"/>
          <p:cNvGrpSpPr/>
          <p:nvPr/>
        </p:nvGrpSpPr>
        <p:grpSpPr>
          <a:xfrm>
            <a:off x="2111206" y="1714486"/>
            <a:ext cx="857256" cy="642943"/>
            <a:chOff x="1357290" y="2357430"/>
            <a:chExt cx="857256" cy="642943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1507640" y="2821393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1636943" y="2820732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815922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428728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1571604" y="2643182"/>
              <a:ext cx="357190" cy="3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357290" y="2357430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S2</a:t>
              </a:r>
              <a:endParaRPr lang="en-US" sz="1400" dirty="0"/>
            </a:p>
          </p:txBody>
        </p:sp>
      </p:grpSp>
      <p:grpSp>
        <p:nvGrpSpPr>
          <p:cNvPr id="11" name="Group 107"/>
          <p:cNvGrpSpPr/>
          <p:nvPr/>
        </p:nvGrpSpPr>
        <p:grpSpPr>
          <a:xfrm>
            <a:off x="1121710" y="3685846"/>
            <a:ext cx="857256" cy="642943"/>
            <a:chOff x="1357290" y="1571612"/>
            <a:chExt cx="857256" cy="642943"/>
          </a:xfrm>
        </p:grpSpPr>
        <p:cxnSp>
          <p:nvCxnSpPr>
            <p:cNvPr id="64" name="Straight Connector 63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R1</a:t>
              </a:r>
              <a:endParaRPr lang="en-US" sz="1400" dirty="0"/>
            </a:p>
          </p:txBody>
        </p:sp>
      </p:grpSp>
      <p:cxnSp>
        <p:nvCxnSpPr>
          <p:cNvPr id="69" name="Straight Connector 68"/>
          <p:cNvCxnSpPr/>
          <p:nvPr/>
        </p:nvCxnSpPr>
        <p:spPr>
          <a:xfrm flipV="1">
            <a:off x="693082" y="4151020"/>
            <a:ext cx="50006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836090" y="4143380"/>
            <a:ext cx="73564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6"/>
          <p:cNvGrpSpPr/>
          <p:nvPr/>
        </p:nvGrpSpPr>
        <p:grpSpPr>
          <a:xfrm>
            <a:off x="2553463" y="3643314"/>
            <a:ext cx="1143008" cy="714380"/>
            <a:chOff x="1746379" y="3929066"/>
            <a:chExt cx="1152543" cy="714380"/>
          </a:xfrm>
        </p:grpSpPr>
        <p:cxnSp>
          <p:nvCxnSpPr>
            <p:cNvPr id="72" name="Straight Connector 71"/>
            <p:cNvCxnSpPr>
              <a:stCxn id="74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921154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Q1.1</a:t>
              </a:r>
              <a:endParaRPr lang="en-US" sz="1400" dirty="0"/>
            </a:p>
          </p:txBody>
        </p:sp>
        <p:sp>
          <p:nvSpPr>
            <p:cNvPr id="74" name="Double Bracket 73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 rot="10800000" flipV="1">
            <a:off x="1357290" y="5429264"/>
            <a:ext cx="357190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07"/>
          <p:cNvGrpSpPr/>
          <p:nvPr/>
        </p:nvGrpSpPr>
        <p:grpSpPr>
          <a:xfrm>
            <a:off x="1139983" y="5114606"/>
            <a:ext cx="857256" cy="642943"/>
            <a:chOff x="1357290" y="1571612"/>
            <a:chExt cx="857256" cy="642943"/>
          </a:xfrm>
        </p:grpSpPr>
        <p:cxnSp>
          <p:nvCxnSpPr>
            <p:cNvPr id="81" name="Straight Connector 80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R1</a:t>
              </a:r>
              <a:endParaRPr lang="en-US" sz="1400" dirty="0"/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V="1">
            <a:off x="711355" y="5579780"/>
            <a:ext cx="50006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854363" y="5572140"/>
            <a:ext cx="73564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16"/>
          <p:cNvGrpSpPr/>
          <p:nvPr/>
        </p:nvGrpSpPr>
        <p:grpSpPr>
          <a:xfrm>
            <a:off x="2571736" y="5072074"/>
            <a:ext cx="1143008" cy="714380"/>
            <a:chOff x="1746379" y="3929066"/>
            <a:chExt cx="1152543" cy="714380"/>
          </a:xfrm>
        </p:grpSpPr>
        <p:cxnSp>
          <p:nvCxnSpPr>
            <p:cNvPr id="89" name="Straight Connector 88"/>
            <p:cNvCxnSpPr>
              <a:stCxn id="91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962481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b="1" dirty="0" smtClean="0"/>
                <a:t>R</a:t>
              </a:r>
              <a:endParaRPr lang="en-US" sz="1400" b="1" dirty="0"/>
            </a:p>
          </p:txBody>
        </p:sp>
        <p:sp>
          <p:nvSpPr>
            <p:cNvPr id="91" name="Double Bracket 90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/>
          <p:cNvCxnSpPr/>
          <p:nvPr/>
        </p:nvCxnSpPr>
        <p:spPr>
          <a:xfrm rot="5400000">
            <a:off x="1822431" y="4464851"/>
            <a:ext cx="642148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16"/>
          <p:cNvGrpSpPr/>
          <p:nvPr/>
        </p:nvGrpSpPr>
        <p:grpSpPr>
          <a:xfrm>
            <a:off x="2571736" y="4286256"/>
            <a:ext cx="1143008" cy="714380"/>
            <a:chOff x="1746379" y="3929066"/>
            <a:chExt cx="1152543" cy="714380"/>
          </a:xfrm>
        </p:grpSpPr>
        <p:cxnSp>
          <p:nvCxnSpPr>
            <p:cNvPr id="98" name="Straight Connector 97"/>
            <p:cNvCxnSpPr>
              <a:stCxn id="100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921154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b="1" dirty="0" smtClean="0"/>
                <a:t>G</a:t>
              </a:r>
              <a:endParaRPr lang="en-US" sz="1400" b="1" dirty="0"/>
            </a:p>
          </p:txBody>
        </p:sp>
        <p:sp>
          <p:nvSpPr>
            <p:cNvPr id="100" name="Double Bracket 99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>
            <a:off x="2143108" y="4786322"/>
            <a:ext cx="44989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Callout 87"/>
          <p:cNvSpPr/>
          <p:nvPr/>
        </p:nvSpPr>
        <p:spPr>
          <a:xfrm>
            <a:off x="3929058" y="3571876"/>
            <a:ext cx="914400" cy="612648"/>
          </a:xfrm>
          <a:prstGeom prst="wedgeEllipseCallout">
            <a:avLst>
              <a:gd name="adj1" fmla="val -118507"/>
              <a:gd name="adj2" fmla="val 90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Green indictor</a:t>
            </a:r>
            <a:endParaRPr lang="en-US" dirty="0"/>
          </a:p>
        </p:txBody>
      </p:sp>
      <p:sp>
        <p:nvSpPr>
          <p:cNvPr id="94" name="Oval Callout 93"/>
          <p:cNvSpPr/>
          <p:nvPr/>
        </p:nvSpPr>
        <p:spPr>
          <a:xfrm>
            <a:off x="4143372" y="5143512"/>
            <a:ext cx="914400" cy="612648"/>
          </a:xfrm>
          <a:prstGeom prst="wedgeEllipseCallout">
            <a:avLst>
              <a:gd name="adj1" fmla="val -141763"/>
              <a:gd name="adj2" fmla="val -39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Reed indictor</a:t>
            </a:r>
            <a:endParaRPr lang="en-US" dirty="0"/>
          </a:p>
        </p:txBody>
      </p:sp>
      <p:sp>
        <p:nvSpPr>
          <p:cNvPr id="95" name="Oval Callout 94"/>
          <p:cNvSpPr/>
          <p:nvPr/>
        </p:nvSpPr>
        <p:spPr>
          <a:xfrm>
            <a:off x="3929058" y="2928934"/>
            <a:ext cx="914400" cy="612648"/>
          </a:xfrm>
          <a:prstGeom prst="wedgeEllipseCallout">
            <a:avLst>
              <a:gd name="adj1" fmla="val -118507"/>
              <a:gd name="adj2" fmla="val 90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Relay coil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428596" y="1571612"/>
            <a:ext cx="3357586" cy="1857388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Callout 96"/>
          <p:cNvSpPr/>
          <p:nvPr/>
        </p:nvSpPr>
        <p:spPr>
          <a:xfrm>
            <a:off x="5786446" y="1285860"/>
            <a:ext cx="1143008" cy="642942"/>
          </a:xfrm>
          <a:prstGeom prst="wedgeEllipseCallout">
            <a:avLst>
              <a:gd name="adj1" fmla="val -224321"/>
              <a:gd name="adj2" fmla="val 36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Memory Unit</a:t>
            </a:r>
            <a:endParaRPr lang="en-US" dirty="0"/>
          </a:p>
        </p:txBody>
      </p:sp>
      <p:grpSp>
        <p:nvGrpSpPr>
          <p:cNvPr id="16" name="Group 131"/>
          <p:cNvGrpSpPr/>
          <p:nvPr/>
        </p:nvGrpSpPr>
        <p:grpSpPr>
          <a:xfrm>
            <a:off x="2507938" y="1723782"/>
            <a:ext cx="857256" cy="642943"/>
            <a:chOff x="1357290" y="2357430"/>
            <a:chExt cx="857256" cy="642943"/>
          </a:xfrm>
        </p:grpSpPr>
        <p:cxnSp>
          <p:nvCxnSpPr>
            <p:cNvPr id="104" name="Straight Connector 103"/>
            <p:cNvCxnSpPr/>
            <p:nvPr/>
          </p:nvCxnSpPr>
          <p:spPr>
            <a:xfrm rot="5400000">
              <a:off x="1507640" y="2821393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1636943" y="2820732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815922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428728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1571604" y="2643182"/>
              <a:ext cx="357190" cy="3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1357290" y="2357430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OL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428604"/>
            <a:ext cx="73241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2.5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	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Setting and resetting memory elements using ADD and OR gates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4" name="Group 61"/>
          <p:cNvGrpSpPr/>
          <p:nvPr/>
        </p:nvGrpSpPr>
        <p:grpSpPr>
          <a:xfrm>
            <a:off x="682445" y="2000238"/>
            <a:ext cx="3032299" cy="3929092"/>
            <a:chOff x="682445" y="2000238"/>
            <a:chExt cx="3032299" cy="5143538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-1889323" y="4572006"/>
              <a:ext cx="514353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1178694" y="4536286"/>
              <a:ext cx="5072097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Oval Callout 96"/>
          <p:cNvSpPr/>
          <p:nvPr/>
        </p:nvSpPr>
        <p:spPr>
          <a:xfrm>
            <a:off x="5214942" y="1571612"/>
            <a:ext cx="1928826" cy="857256"/>
          </a:xfrm>
          <a:prstGeom prst="wedgeEllipseCallout">
            <a:avLst>
              <a:gd name="adj1" fmla="val -122892"/>
              <a:gd name="adj2" fmla="val 32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Memory Unit </a:t>
            </a:r>
          </a:p>
          <a:p>
            <a:pPr algn="ctr"/>
            <a:r>
              <a:rPr lang="en-US" sz="1100" dirty="0" smtClean="0"/>
              <a:t>AND Gate for setting</a:t>
            </a:r>
            <a:endParaRPr lang="en-US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428596" y="1571612"/>
            <a:ext cx="3357586" cy="1857388"/>
            <a:chOff x="428596" y="1571612"/>
            <a:chExt cx="3357586" cy="1857388"/>
          </a:xfrm>
        </p:grpSpPr>
        <p:grpSp>
          <p:nvGrpSpPr>
            <p:cNvPr id="5" name="Group 99"/>
            <p:cNvGrpSpPr/>
            <p:nvPr/>
          </p:nvGrpSpPr>
          <p:grpSpPr>
            <a:xfrm>
              <a:off x="621644" y="1714488"/>
              <a:ext cx="857256" cy="642943"/>
              <a:chOff x="1357290" y="1571612"/>
              <a:chExt cx="857256" cy="64294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5400000">
                <a:off x="1507640" y="2035575"/>
                <a:ext cx="356530" cy="142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636943" y="2034914"/>
                <a:ext cx="356530" cy="142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815922" y="2035629"/>
                <a:ext cx="255748" cy="1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428728" y="2035629"/>
                <a:ext cx="255748" cy="1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1357290" y="1571612"/>
                <a:ext cx="857256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400" dirty="0" smtClean="0"/>
                  <a:t>S1</a:t>
                </a:r>
                <a:endParaRPr lang="en-US" sz="1400" dirty="0"/>
              </a:p>
            </p:txBody>
          </p:sp>
        </p:grpSp>
        <p:grpSp>
          <p:nvGrpSpPr>
            <p:cNvPr id="6" name="Group 107"/>
            <p:cNvGrpSpPr/>
            <p:nvPr/>
          </p:nvGrpSpPr>
          <p:grpSpPr>
            <a:xfrm>
              <a:off x="1111074" y="2728244"/>
              <a:ext cx="857256" cy="642943"/>
              <a:chOff x="1357290" y="1571612"/>
              <a:chExt cx="857256" cy="642943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1507640" y="2035575"/>
                <a:ext cx="356530" cy="142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1636943" y="2034914"/>
                <a:ext cx="356530" cy="142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815922" y="2035629"/>
                <a:ext cx="255748" cy="1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428728" y="2035629"/>
                <a:ext cx="255748" cy="1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1357290" y="1571612"/>
                <a:ext cx="857256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400" dirty="0" smtClean="0"/>
                  <a:t>R1</a:t>
                </a:r>
                <a:endParaRPr lang="en-US" sz="1400" dirty="0"/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 flipV="1">
              <a:off x="682446" y="3193418"/>
              <a:ext cx="500066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825454" y="3185778"/>
              <a:ext cx="35719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1681784" y="2696345"/>
              <a:ext cx="1000926" cy="7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116"/>
            <p:cNvGrpSpPr/>
            <p:nvPr/>
          </p:nvGrpSpPr>
          <p:grpSpPr>
            <a:xfrm>
              <a:off x="2714613" y="1653680"/>
              <a:ext cx="1000128" cy="753921"/>
              <a:chOff x="1746379" y="3929066"/>
              <a:chExt cx="1152543" cy="714380"/>
            </a:xfrm>
          </p:grpSpPr>
          <p:cxnSp>
            <p:nvCxnSpPr>
              <p:cNvPr id="47" name="Straight Connector 46"/>
              <p:cNvCxnSpPr>
                <a:stCxn id="49" idx="3"/>
              </p:cNvCxnSpPr>
              <p:nvPr/>
            </p:nvCxnSpPr>
            <p:spPr>
              <a:xfrm>
                <a:off x="2500298" y="4429132"/>
                <a:ext cx="398624" cy="1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1921154" y="3929066"/>
                <a:ext cx="857256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400" dirty="0" smtClean="0"/>
                  <a:t>R1</a:t>
                </a:r>
                <a:endParaRPr lang="en-US" sz="1400" dirty="0"/>
              </a:p>
            </p:txBody>
          </p:sp>
          <p:sp>
            <p:nvSpPr>
              <p:cNvPr id="49" name="Double Bracket 48"/>
              <p:cNvSpPr/>
              <p:nvPr/>
            </p:nvSpPr>
            <p:spPr>
              <a:xfrm>
                <a:off x="2143108" y="4214818"/>
                <a:ext cx="357190" cy="428628"/>
              </a:xfrm>
              <a:prstGeom prst="bracketPair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1746379" y="4429132"/>
                <a:ext cx="398624" cy="1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31"/>
            <p:cNvGrpSpPr/>
            <p:nvPr/>
          </p:nvGrpSpPr>
          <p:grpSpPr>
            <a:xfrm>
              <a:off x="1785918" y="1714486"/>
              <a:ext cx="1182544" cy="642943"/>
              <a:chOff x="1032002" y="2357430"/>
              <a:chExt cx="1182544" cy="642943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1507640" y="2821393"/>
                <a:ext cx="356530" cy="142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1636943" y="2820732"/>
                <a:ext cx="356530" cy="142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815922" y="2821447"/>
                <a:ext cx="255748" cy="1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032002" y="2825599"/>
                <a:ext cx="642942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571604" y="2643182"/>
                <a:ext cx="357190" cy="35719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1357290" y="2357430"/>
                <a:ext cx="857256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400" dirty="0" smtClean="0"/>
                  <a:t>S3</a:t>
                </a:r>
                <a:endParaRPr lang="en-US" sz="1400" dirty="0"/>
              </a:p>
            </p:txBody>
          </p:sp>
        </p:grpSp>
        <p:sp>
          <p:nvSpPr>
            <p:cNvPr id="96" name="Rounded Rectangle 95"/>
            <p:cNvSpPr/>
            <p:nvPr/>
          </p:nvSpPr>
          <p:spPr>
            <a:xfrm>
              <a:off x="428596" y="1571612"/>
              <a:ext cx="3357586" cy="1857388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99"/>
            <p:cNvGrpSpPr/>
            <p:nvPr/>
          </p:nvGrpSpPr>
          <p:grpSpPr>
            <a:xfrm>
              <a:off x="1124703" y="1714488"/>
              <a:ext cx="857256" cy="642943"/>
              <a:chOff x="1357290" y="1571612"/>
              <a:chExt cx="857256" cy="642943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1507640" y="2035575"/>
                <a:ext cx="356530" cy="142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1636943" y="2034914"/>
                <a:ext cx="356530" cy="142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1815922" y="2035629"/>
                <a:ext cx="255748" cy="1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428728" y="2035629"/>
                <a:ext cx="255748" cy="1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1357290" y="1571612"/>
                <a:ext cx="857256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400" dirty="0" smtClean="0"/>
                  <a:t>S2</a:t>
                </a:r>
                <a:endParaRPr lang="en-US" sz="1400" dirty="0"/>
              </a:p>
            </p:txBody>
          </p:sp>
        </p:grpSp>
      </p:grpSp>
      <p:grpSp>
        <p:nvGrpSpPr>
          <p:cNvPr id="118" name="Group 99"/>
          <p:cNvGrpSpPr/>
          <p:nvPr/>
        </p:nvGrpSpPr>
        <p:grpSpPr>
          <a:xfrm>
            <a:off x="642910" y="3643314"/>
            <a:ext cx="857256" cy="642943"/>
            <a:chOff x="1357290" y="1571612"/>
            <a:chExt cx="857256" cy="642943"/>
          </a:xfrm>
        </p:grpSpPr>
        <p:cxnSp>
          <p:nvCxnSpPr>
            <p:cNvPr id="119" name="Straight Connector 118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S1</a:t>
              </a:r>
              <a:endParaRPr lang="en-US" sz="1400" dirty="0"/>
            </a:p>
          </p:txBody>
        </p:sp>
      </p:grpSp>
      <p:grpSp>
        <p:nvGrpSpPr>
          <p:cNvPr id="124" name="Group 107"/>
          <p:cNvGrpSpPr/>
          <p:nvPr/>
        </p:nvGrpSpPr>
        <p:grpSpPr>
          <a:xfrm>
            <a:off x="1132340" y="4720868"/>
            <a:ext cx="1082206" cy="642943"/>
            <a:chOff x="1357290" y="1571612"/>
            <a:chExt cx="1082206" cy="642943"/>
          </a:xfrm>
        </p:grpSpPr>
        <p:cxnSp>
          <p:nvCxnSpPr>
            <p:cNvPr id="125" name="Straight Connector 124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796554" y="2055061"/>
              <a:ext cx="64294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R1</a:t>
              </a:r>
              <a:endParaRPr lang="en-US" sz="1400" dirty="0"/>
            </a:p>
          </p:txBody>
        </p:sp>
      </p:grpSp>
      <p:cxnSp>
        <p:nvCxnSpPr>
          <p:cNvPr id="130" name="Straight Connector 129"/>
          <p:cNvCxnSpPr/>
          <p:nvPr/>
        </p:nvCxnSpPr>
        <p:spPr>
          <a:xfrm flipV="1">
            <a:off x="693079" y="5186042"/>
            <a:ext cx="50006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V="1">
            <a:off x="1648356" y="4648760"/>
            <a:ext cx="1121744" cy="10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16"/>
          <p:cNvGrpSpPr/>
          <p:nvPr/>
        </p:nvGrpSpPr>
        <p:grpSpPr>
          <a:xfrm>
            <a:off x="2735879" y="3582506"/>
            <a:ext cx="1000128" cy="753921"/>
            <a:chOff x="1746379" y="3929066"/>
            <a:chExt cx="1152543" cy="714380"/>
          </a:xfrm>
        </p:grpSpPr>
        <p:cxnSp>
          <p:nvCxnSpPr>
            <p:cNvPr id="134" name="Straight Connector 133"/>
            <p:cNvCxnSpPr>
              <a:stCxn id="136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1921154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R1</a:t>
              </a:r>
              <a:endParaRPr lang="en-US" sz="1400" dirty="0"/>
            </a:p>
          </p:txBody>
        </p:sp>
        <p:sp>
          <p:nvSpPr>
            <p:cNvPr id="136" name="Double Bracket 135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1"/>
          <p:cNvGrpSpPr/>
          <p:nvPr/>
        </p:nvGrpSpPr>
        <p:grpSpPr>
          <a:xfrm>
            <a:off x="1285852" y="3643312"/>
            <a:ext cx="1703876" cy="642943"/>
            <a:chOff x="510670" y="2357430"/>
            <a:chExt cx="1703876" cy="642943"/>
          </a:xfrm>
        </p:grpSpPr>
        <p:cxnSp>
          <p:nvCxnSpPr>
            <p:cNvPr id="139" name="Straight Connector 138"/>
            <p:cNvCxnSpPr/>
            <p:nvPr/>
          </p:nvCxnSpPr>
          <p:spPr>
            <a:xfrm rot="5400000">
              <a:off x="1507640" y="2821393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>
              <a:off x="1636943" y="2820732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815922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510670" y="2814966"/>
              <a:ext cx="1143008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1571604" y="2643182"/>
              <a:ext cx="357190" cy="3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1357290" y="2357430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S3</a:t>
              </a:r>
              <a:endParaRPr lang="en-US" sz="1400" dirty="0"/>
            </a:p>
          </p:txBody>
        </p:sp>
      </p:grpSp>
      <p:sp>
        <p:nvSpPr>
          <p:cNvPr id="145" name="Rounded Rectangle 144"/>
          <p:cNvSpPr/>
          <p:nvPr/>
        </p:nvSpPr>
        <p:spPr>
          <a:xfrm>
            <a:off x="449862" y="3500438"/>
            <a:ext cx="3357586" cy="1857388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99"/>
          <p:cNvGrpSpPr/>
          <p:nvPr/>
        </p:nvGrpSpPr>
        <p:grpSpPr>
          <a:xfrm>
            <a:off x="611011" y="4286256"/>
            <a:ext cx="1571636" cy="642943"/>
            <a:chOff x="1357290" y="1571612"/>
            <a:chExt cx="1571636" cy="642943"/>
          </a:xfrm>
        </p:grpSpPr>
        <p:cxnSp>
          <p:nvCxnSpPr>
            <p:cNvPr id="147" name="Straight Connector 146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785918" y="2038191"/>
              <a:ext cx="1143008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S2</a:t>
              </a:r>
              <a:endParaRPr lang="en-US" sz="1400" dirty="0"/>
            </a:p>
          </p:txBody>
        </p:sp>
      </p:grpSp>
      <p:sp>
        <p:nvSpPr>
          <p:cNvPr id="165" name="Oval Callout 164"/>
          <p:cNvSpPr/>
          <p:nvPr/>
        </p:nvSpPr>
        <p:spPr>
          <a:xfrm>
            <a:off x="5214942" y="3500438"/>
            <a:ext cx="1928826" cy="857256"/>
          </a:xfrm>
          <a:prstGeom prst="wedgeEllipseCallout">
            <a:avLst>
              <a:gd name="adj1" fmla="val -122892"/>
              <a:gd name="adj2" fmla="val 32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Memory Unit </a:t>
            </a:r>
          </a:p>
          <a:p>
            <a:pPr algn="ctr"/>
            <a:r>
              <a:rPr lang="en-US" sz="1100" dirty="0" smtClean="0"/>
              <a:t>OR Gate for setting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28604"/>
            <a:ext cx="73241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2.5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	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Setting and resetting memory elements using ADD and OR gates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7" name="Oval Callout 96"/>
          <p:cNvSpPr/>
          <p:nvPr/>
        </p:nvSpPr>
        <p:spPr>
          <a:xfrm>
            <a:off x="6500826" y="1571612"/>
            <a:ext cx="1928826" cy="857256"/>
          </a:xfrm>
          <a:prstGeom prst="wedgeEllipseCallout">
            <a:avLst>
              <a:gd name="adj1" fmla="val -122892"/>
              <a:gd name="adj2" fmla="val 32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Memory Unit </a:t>
            </a:r>
          </a:p>
          <a:p>
            <a:pPr algn="ctr"/>
            <a:r>
              <a:rPr lang="en-US" sz="1100" dirty="0" smtClean="0"/>
              <a:t>OR Gate for Resetting</a:t>
            </a:r>
            <a:endParaRPr lang="en-US" dirty="0"/>
          </a:p>
        </p:txBody>
      </p:sp>
      <p:sp>
        <p:nvSpPr>
          <p:cNvPr id="165" name="Oval Callout 164"/>
          <p:cNvSpPr/>
          <p:nvPr/>
        </p:nvSpPr>
        <p:spPr>
          <a:xfrm>
            <a:off x="6500826" y="3500438"/>
            <a:ext cx="1928826" cy="857256"/>
          </a:xfrm>
          <a:prstGeom prst="wedgeEllipseCallout">
            <a:avLst>
              <a:gd name="adj1" fmla="val -122892"/>
              <a:gd name="adj2" fmla="val 32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Memory Unit </a:t>
            </a:r>
          </a:p>
          <a:p>
            <a:pPr algn="ctr"/>
            <a:r>
              <a:rPr lang="en-US" sz="1100" dirty="0" smtClean="0"/>
              <a:t>AND Gate for Resetting</a:t>
            </a:r>
            <a:endParaRPr lang="en-US" dirty="0"/>
          </a:p>
        </p:txBody>
      </p:sp>
      <p:grpSp>
        <p:nvGrpSpPr>
          <p:cNvPr id="188" name="Group 187"/>
          <p:cNvGrpSpPr/>
          <p:nvPr/>
        </p:nvGrpSpPr>
        <p:grpSpPr>
          <a:xfrm>
            <a:off x="428596" y="1571612"/>
            <a:ext cx="4500594" cy="4357718"/>
            <a:chOff x="428596" y="1571612"/>
            <a:chExt cx="4500594" cy="4357718"/>
          </a:xfrm>
        </p:grpSpPr>
        <p:grpSp>
          <p:nvGrpSpPr>
            <p:cNvPr id="2" name="Group 61"/>
            <p:cNvGrpSpPr/>
            <p:nvPr/>
          </p:nvGrpSpPr>
          <p:grpSpPr>
            <a:xfrm>
              <a:off x="682445" y="2000238"/>
              <a:ext cx="4246745" cy="3929092"/>
              <a:chOff x="682445" y="2000238"/>
              <a:chExt cx="3032299" cy="5143538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-1889323" y="4572006"/>
                <a:ext cx="5143538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1178694" y="4536286"/>
                <a:ext cx="50720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151"/>
            <p:cNvGrpSpPr/>
            <p:nvPr/>
          </p:nvGrpSpPr>
          <p:grpSpPr>
            <a:xfrm>
              <a:off x="428596" y="1571612"/>
              <a:ext cx="4489313" cy="1857388"/>
              <a:chOff x="428596" y="1571612"/>
              <a:chExt cx="4489313" cy="1857388"/>
            </a:xfrm>
          </p:grpSpPr>
          <p:grpSp>
            <p:nvGrpSpPr>
              <p:cNvPr id="4" name="Group 99"/>
              <p:cNvGrpSpPr/>
              <p:nvPr/>
            </p:nvGrpSpPr>
            <p:grpSpPr>
              <a:xfrm>
                <a:off x="621644" y="1714488"/>
                <a:ext cx="857256" cy="642943"/>
                <a:chOff x="1357290" y="1571612"/>
                <a:chExt cx="857256" cy="64294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1507640" y="2035575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1636943" y="2034914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815922" y="20356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428728" y="20356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1357290" y="1571612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S1</a:t>
                  </a:r>
                  <a:endParaRPr lang="en-US" sz="1400" dirty="0"/>
                </a:p>
              </p:txBody>
            </p:sp>
          </p:grpSp>
          <p:grpSp>
            <p:nvGrpSpPr>
              <p:cNvPr id="5" name="Group 107"/>
              <p:cNvGrpSpPr/>
              <p:nvPr/>
            </p:nvGrpSpPr>
            <p:grpSpPr>
              <a:xfrm>
                <a:off x="1111074" y="2728244"/>
                <a:ext cx="857256" cy="642943"/>
                <a:chOff x="1357290" y="1571612"/>
                <a:chExt cx="857256" cy="642943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1507640" y="2035575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5400000">
                  <a:off x="1636943" y="2034914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815922" y="20356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428728" y="20356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1357290" y="1571612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R1</a:t>
                  </a:r>
                  <a:endParaRPr lang="en-US" sz="1400" dirty="0"/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 flipV="1">
                <a:off x="682446" y="3193418"/>
                <a:ext cx="500066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825454" y="3185778"/>
                <a:ext cx="35719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1681784" y="2696345"/>
                <a:ext cx="1000926" cy="7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16"/>
              <p:cNvGrpSpPr/>
              <p:nvPr/>
            </p:nvGrpSpPr>
            <p:grpSpPr>
              <a:xfrm>
                <a:off x="3917781" y="1626002"/>
                <a:ext cx="1000128" cy="753923"/>
                <a:chOff x="3132905" y="3902840"/>
                <a:chExt cx="1152543" cy="714382"/>
              </a:xfrm>
            </p:grpSpPr>
            <p:cxnSp>
              <p:nvCxnSpPr>
                <p:cNvPr id="47" name="Straight Connector 46"/>
                <p:cNvCxnSpPr>
                  <a:stCxn id="49" idx="3"/>
                </p:cNvCxnSpPr>
                <p:nvPr/>
              </p:nvCxnSpPr>
              <p:spPr>
                <a:xfrm>
                  <a:off x="3886824" y="4402908"/>
                  <a:ext cx="398624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/>
                <p:cNvSpPr txBox="1"/>
                <p:nvPr/>
              </p:nvSpPr>
              <p:spPr>
                <a:xfrm>
                  <a:off x="3307680" y="3902840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R1</a:t>
                  </a:r>
                  <a:endParaRPr lang="en-US" sz="1400" dirty="0"/>
                </a:p>
              </p:txBody>
            </p:sp>
            <p:sp>
              <p:nvSpPr>
                <p:cNvPr id="49" name="Double Bracket 48"/>
                <p:cNvSpPr/>
                <p:nvPr/>
              </p:nvSpPr>
              <p:spPr>
                <a:xfrm>
                  <a:off x="3529634" y="4188594"/>
                  <a:ext cx="357190" cy="428628"/>
                </a:xfrm>
                <a:prstGeom prst="bracketPair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132905" y="4402909"/>
                  <a:ext cx="398624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131"/>
              <p:cNvGrpSpPr/>
              <p:nvPr/>
            </p:nvGrpSpPr>
            <p:grpSpPr>
              <a:xfrm>
                <a:off x="1357290" y="1689732"/>
                <a:ext cx="2684640" cy="667697"/>
                <a:chOff x="603374" y="2332676"/>
                <a:chExt cx="2684640" cy="667697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5400000">
                  <a:off x="1507640" y="2821393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1636943" y="2820732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815922" y="2821447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3374" y="2825599"/>
                  <a:ext cx="107157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 flipH="1" flipV="1">
                  <a:off x="1571604" y="2643182"/>
                  <a:ext cx="357190" cy="3571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/>
              </p:nvSpPr>
              <p:spPr>
                <a:xfrm>
                  <a:off x="1357290" y="2357430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S2</a:t>
                  </a:r>
                  <a:endParaRPr lang="en-US" sz="1400" dirty="0"/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2581108" y="2796639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2710411" y="2795978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889390" y="2796693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032134" y="2817959"/>
                  <a:ext cx="71438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2645072" y="2618428"/>
                  <a:ext cx="357190" cy="3571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>
                  <a:off x="2430758" y="2332676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S3</a:t>
                  </a:r>
                  <a:endParaRPr lang="en-US" sz="1400" dirty="0"/>
                </a:p>
              </p:txBody>
            </p:sp>
          </p:grpSp>
          <p:sp>
            <p:nvSpPr>
              <p:cNvPr id="96" name="Rounded Rectangle 95"/>
              <p:cNvSpPr/>
              <p:nvPr/>
            </p:nvSpPr>
            <p:spPr>
              <a:xfrm>
                <a:off x="428596" y="1571612"/>
                <a:ext cx="3357586" cy="1857388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>
                <a:off x="1196141" y="2178505"/>
                <a:ext cx="255748" cy="1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151"/>
            <p:cNvGrpSpPr/>
            <p:nvPr/>
          </p:nvGrpSpPr>
          <p:grpSpPr>
            <a:xfrm>
              <a:off x="428596" y="3643314"/>
              <a:ext cx="4489313" cy="1857388"/>
              <a:chOff x="428596" y="1571612"/>
              <a:chExt cx="4489313" cy="1857388"/>
            </a:xfrm>
          </p:grpSpPr>
          <p:grpSp>
            <p:nvGrpSpPr>
              <p:cNvPr id="91" name="Group 99"/>
              <p:cNvGrpSpPr/>
              <p:nvPr/>
            </p:nvGrpSpPr>
            <p:grpSpPr>
              <a:xfrm>
                <a:off x="621644" y="1714488"/>
                <a:ext cx="857256" cy="642943"/>
                <a:chOff x="1357290" y="1571612"/>
                <a:chExt cx="857256" cy="642943"/>
              </a:xfrm>
            </p:grpSpPr>
            <p:cxnSp>
              <p:nvCxnSpPr>
                <p:cNvPr id="156" name="Straight Connector 155"/>
                <p:cNvCxnSpPr/>
                <p:nvPr/>
              </p:nvCxnSpPr>
              <p:spPr>
                <a:xfrm rot="5400000">
                  <a:off x="1507640" y="2035575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5400000">
                  <a:off x="1636943" y="2034914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1815922" y="20356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1428728" y="20356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TextBox 159"/>
                <p:cNvSpPr txBox="1"/>
                <p:nvPr/>
              </p:nvSpPr>
              <p:spPr>
                <a:xfrm>
                  <a:off x="1357290" y="1571612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S1</a:t>
                  </a:r>
                  <a:endParaRPr lang="en-US" sz="1400" dirty="0"/>
                </a:p>
              </p:txBody>
            </p:sp>
          </p:grpSp>
          <p:grpSp>
            <p:nvGrpSpPr>
              <p:cNvPr id="92" name="Group 107"/>
              <p:cNvGrpSpPr/>
              <p:nvPr/>
            </p:nvGrpSpPr>
            <p:grpSpPr>
              <a:xfrm>
                <a:off x="1111074" y="2728244"/>
                <a:ext cx="857256" cy="642943"/>
                <a:chOff x="1357290" y="1571612"/>
                <a:chExt cx="857256" cy="642943"/>
              </a:xfrm>
            </p:grpSpPr>
            <p:cxnSp>
              <p:nvCxnSpPr>
                <p:cNvPr id="146" name="Straight Connector 145"/>
                <p:cNvCxnSpPr/>
                <p:nvPr/>
              </p:nvCxnSpPr>
              <p:spPr>
                <a:xfrm rot="5400000">
                  <a:off x="1507640" y="2035575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5400000">
                  <a:off x="1636943" y="2034914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1815922" y="20356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1428728" y="20356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154"/>
                <p:cNvSpPr txBox="1"/>
                <p:nvPr/>
              </p:nvSpPr>
              <p:spPr>
                <a:xfrm>
                  <a:off x="1357290" y="1571612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R1</a:t>
                  </a:r>
                  <a:endParaRPr lang="en-US" sz="1400" dirty="0"/>
                </a:p>
              </p:txBody>
            </p:sp>
          </p:grpSp>
          <p:cxnSp>
            <p:nvCxnSpPr>
              <p:cNvPr id="93" name="Straight Connector 92"/>
              <p:cNvCxnSpPr/>
              <p:nvPr/>
            </p:nvCxnSpPr>
            <p:spPr>
              <a:xfrm flipV="1">
                <a:off x="682446" y="3193418"/>
                <a:ext cx="500066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1825454" y="3196411"/>
                <a:ext cx="35719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1681784" y="2696345"/>
                <a:ext cx="1000926" cy="7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" name="Group 116"/>
              <p:cNvGrpSpPr/>
              <p:nvPr/>
            </p:nvGrpSpPr>
            <p:grpSpPr>
              <a:xfrm>
                <a:off x="3471525" y="1657550"/>
                <a:ext cx="1446384" cy="753860"/>
                <a:chOff x="2618642" y="3933068"/>
                <a:chExt cx="1666806" cy="714383"/>
              </a:xfrm>
            </p:grpSpPr>
            <p:cxnSp>
              <p:nvCxnSpPr>
                <p:cNvPr id="124" name="Straight Connector 123"/>
                <p:cNvCxnSpPr>
                  <a:stCxn id="133" idx="3"/>
                </p:cNvCxnSpPr>
                <p:nvPr/>
              </p:nvCxnSpPr>
              <p:spPr>
                <a:xfrm>
                  <a:off x="3886824" y="4433136"/>
                  <a:ext cx="398624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130"/>
                <p:cNvSpPr txBox="1"/>
                <p:nvPr/>
              </p:nvSpPr>
              <p:spPr>
                <a:xfrm>
                  <a:off x="3307680" y="3933068"/>
                  <a:ext cx="857255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R1</a:t>
                  </a:r>
                  <a:endParaRPr lang="en-US" sz="1400" dirty="0"/>
                </a:p>
              </p:txBody>
            </p:sp>
            <p:sp>
              <p:nvSpPr>
                <p:cNvPr id="133" name="Double Bracket 132"/>
                <p:cNvSpPr/>
                <p:nvPr/>
              </p:nvSpPr>
              <p:spPr>
                <a:xfrm>
                  <a:off x="3529634" y="4218823"/>
                  <a:ext cx="357190" cy="428628"/>
                </a:xfrm>
                <a:prstGeom prst="bracketPair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618642" y="4427839"/>
                  <a:ext cx="905573" cy="15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131"/>
              <p:cNvGrpSpPr/>
              <p:nvPr/>
            </p:nvGrpSpPr>
            <p:grpSpPr>
              <a:xfrm>
                <a:off x="1746382" y="1714486"/>
                <a:ext cx="1754048" cy="1357325"/>
                <a:chOff x="992466" y="2357430"/>
                <a:chExt cx="1754048" cy="1357325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5400000">
                  <a:off x="1896732" y="2821393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026035" y="2820732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2175010" y="2825599"/>
                  <a:ext cx="571504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992466" y="2825599"/>
                  <a:ext cx="107157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 flipH="1" flipV="1">
                  <a:off x="1960696" y="2643182"/>
                  <a:ext cx="357190" cy="3571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TextBox 106"/>
                <p:cNvSpPr txBox="1"/>
                <p:nvPr/>
              </p:nvSpPr>
              <p:spPr>
                <a:xfrm>
                  <a:off x="1746382" y="2357430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S2</a:t>
                  </a:r>
                  <a:endParaRPr lang="en-US" sz="1400" dirty="0"/>
                </a:p>
              </p:txBody>
            </p:sp>
            <p:cxnSp>
              <p:nvCxnSpPr>
                <p:cNvPr id="168" name="Straight Connector 167"/>
                <p:cNvCxnSpPr/>
                <p:nvPr/>
              </p:nvCxnSpPr>
              <p:spPr>
                <a:xfrm rot="5400000">
                  <a:off x="1896732" y="3535775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5400000">
                  <a:off x="2026035" y="3535114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2205014" y="35358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5400000" flipH="1" flipV="1">
                  <a:off x="1960696" y="3357564"/>
                  <a:ext cx="357190" cy="3571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TextBox 171"/>
                <p:cNvSpPr txBox="1"/>
                <p:nvPr/>
              </p:nvSpPr>
              <p:spPr>
                <a:xfrm>
                  <a:off x="1746382" y="3071812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S3</a:t>
                  </a:r>
                  <a:endParaRPr lang="en-US" sz="1400" dirty="0"/>
                </a:p>
              </p:txBody>
            </p: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1788914" y="3542972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5400000">
                  <a:off x="1439364" y="3185782"/>
                  <a:ext cx="71438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5400000">
                  <a:off x="2104366" y="3174355"/>
                  <a:ext cx="71438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Rounded Rectangle 99"/>
              <p:cNvSpPr/>
              <p:nvPr/>
            </p:nvSpPr>
            <p:spPr>
              <a:xfrm>
                <a:off x="428596" y="1571612"/>
                <a:ext cx="3357586" cy="1857388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1214414" y="2182655"/>
                <a:ext cx="571504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28604"/>
            <a:ext cx="39880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2.5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	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PLC Programming and Networks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0508" t="42481" r="18554" b="11376"/>
          <a:stretch>
            <a:fillRect/>
          </a:stretch>
        </p:blipFill>
        <p:spPr bwMode="auto">
          <a:xfrm>
            <a:off x="500034" y="1285860"/>
            <a:ext cx="74295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28604"/>
            <a:ext cx="39880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2.5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	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PLC Programming and Networks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8164" t="28565" r="20312" b="20898"/>
          <a:stretch>
            <a:fillRect/>
          </a:stretch>
        </p:blipFill>
        <p:spPr bwMode="auto">
          <a:xfrm>
            <a:off x="428596" y="1000108"/>
            <a:ext cx="61964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28604"/>
            <a:ext cx="39880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2.5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	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PLC Programming and Networks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7578" t="20508" r="25000" b="9913"/>
          <a:stretch>
            <a:fillRect/>
          </a:stretch>
        </p:blipFill>
        <p:spPr bwMode="auto">
          <a:xfrm>
            <a:off x="500034" y="928670"/>
            <a:ext cx="5786478" cy="560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1094" t="20508" r="30859" b="11377"/>
          <a:stretch>
            <a:fillRect/>
          </a:stretch>
        </p:blipFill>
        <p:spPr bwMode="auto">
          <a:xfrm>
            <a:off x="571472" y="357166"/>
            <a:ext cx="5000660" cy="56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0508" t="26367" r="17968" b="29688"/>
          <a:stretch>
            <a:fillRect/>
          </a:stretch>
        </p:blipFill>
        <p:spPr bwMode="auto">
          <a:xfrm>
            <a:off x="428596" y="357166"/>
            <a:ext cx="750099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 l="21289" t="66113" r="35937" b="23633"/>
          <a:stretch>
            <a:fillRect/>
          </a:stretch>
        </p:blipFill>
        <p:spPr bwMode="auto">
          <a:xfrm>
            <a:off x="500034" y="4500570"/>
            <a:ext cx="5572164" cy="106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857232"/>
            <a:ext cx="47555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2.1	PLC Operation using scanning technique</a:t>
            </a: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785786" y="1500174"/>
            <a:ext cx="5943600" cy="2122487"/>
            <a:chOff x="1881" y="8512"/>
            <a:chExt cx="8820" cy="2112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1881" y="8512"/>
              <a:ext cx="7740" cy="1584"/>
              <a:chOff x="1881" y="10376"/>
              <a:chExt cx="7740" cy="1584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7281" y="10554"/>
                <a:ext cx="179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81" y="10444"/>
                <a:ext cx="4951" cy="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>
                <a:off x="6843" y="10533"/>
                <a:ext cx="115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prstDash val="lgDash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Traditional Arabic" pitchFamily="2" charset="-78"/>
                  </a:rPr>
                  <a:t>Analog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Traditional Arabic" pitchFamily="2" charset="-78"/>
                  </a:rPr>
                  <a:t>Input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6830" y="11294"/>
                <a:ext cx="115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prstDash val="lgDash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Traditional Arabic" pitchFamily="2" charset="-78"/>
                  </a:rPr>
                  <a:t>Analog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Traditional Arabic" pitchFamily="2" charset="-78"/>
                  </a:rPr>
                  <a:t>Ouput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1881" y="10376"/>
                <a:ext cx="7740" cy="158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530" y="10467"/>
                <a:ext cx="4911" cy="144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Text Box 10"/>
              <p:cNvSpPr txBox="1">
                <a:spLocks noChangeArrowheads="1"/>
              </p:cNvSpPr>
              <p:nvPr/>
            </p:nvSpPr>
            <p:spPr bwMode="auto">
              <a:xfrm>
                <a:off x="8077" y="10546"/>
                <a:ext cx="115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prstDash val="lgDash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Traditional Arabic" pitchFamily="2" charset="-78"/>
                  </a:rPr>
                  <a:t>Networking module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9" name="Text Box 11"/>
              <p:cNvSpPr txBox="1">
                <a:spLocks noChangeArrowheads="1"/>
              </p:cNvSpPr>
              <p:nvPr/>
            </p:nvSpPr>
            <p:spPr bwMode="auto">
              <a:xfrm>
                <a:off x="8064" y="11295"/>
                <a:ext cx="115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prstDash val="lgDash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Traditional Arabic" pitchFamily="2" charset="-78"/>
                  </a:rPr>
                  <a:t>Modem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1881" y="10084"/>
              <a:ext cx="882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Fig. 2.1 Internal structure of a 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PLC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500034" y="3643314"/>
            <a:ext cx="4797425" cy="2392362"/>
            <a:chOff x="2424" y="10540"/>
            <a:chExt cx="6840" cy="2784"/>
          </a:xfrm>
        </p:grpSpPr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8" y="10540"/>
              <a:ext cx="2484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2424" y="12784"/>
              <a:ext cx="68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Fig. 2.3 Scanning technique in </a:t>
              </a: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PLC.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" name="Picture 17" descr="PLC_automation.JPG"/>
          <p:cNvPicPr>
            <a:picLocks noChangeAspect="1"/>
          </p:cNvPicPr>
          <p:nvPr/>
        </p:nvPicPr>
        <p:blipFill>
          <a:blip r:embed="rId4"/>
          <a:srcRect t="18198" r="37604" b="13559"/>
          <a:stretch>
            <a:fillRect/>
          </a:stretch>
        </p:blipFill>
        <p:spPr bwMode="auto">
          <a:xfrm>
            <a:off x="4357686" y="3286124"/>
            <a:ext cx="3470275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857232"/>
            <a:ext cx="47555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2.1	PLC Operation using scanning technique</a:t>
            </a:r>
          </a:p>
        </p:txBody>
      </p:sp>
      <p:pic>
        <p:nvPicPr>
          <p:cNvPr id="20" name="Picture 17" descr="PLC_automation.JPG"/>
          <p:cNvPicPr>
            <a:picLocks noChangeAspect="1"/>
          </p:cNvPicPr>
          <p:nvPr/>
        </p:nvPicPr>
        <p:blipFill>
          <a:blip r:embed="rId2"/>
          <a:srcRect t="18198" r="37604" b="13559"/>
          <a:stretch>
            <a:fillRect/>
          </a:stretch>
        </p:blipFill>
        <p:spPr bwMode="auto">
          <a:xfrm>
            <a:off x="4929190" y="1142984"/>
            <a:ext cx="3470275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85786" y="1714488"/>
            <a:ext cx="2895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/>
              <a:t>Two modes of operations: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800" dirty="0"/>
              <a:t>Programming mode.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800" dirty="0"/>
              <a:t>Automatic or running mode(scanning mode)</a:t>
            </a:r>
          </a:p>
        </p:txBody>
      </p: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500034" y="4071942"/>
            <a:ext cx="5605462" cy="1900238"/>
            <a:chOff x="1872" y="7993"/>
            <a:chExt cx="8829" cy="2991"/>
          </a:xfrm>
        </p:grpSpPr>
        <p:grpSp>
          <p:nvGrpSpPr>
            <p:cNvPr id="23" name="Group 6"/>
            <p:cNvGrpSpPr>
              <a:grpSpLocks/>
            </p:cNvGrpSpPr>
            <p:nvPr/>
          </p:nvGrpSpPr>
          <p:grpSpPr bwMode="auto">
            <a:xfrm>
              <a:off x="1872" y="7993"/>
              <a:ext cx="7632" cy="2484"/>
              <a:chOff x="1872" y="12528"/>
              <a:chExt cx="7632" cy="2484"/>
            </a:xfrm>
          </p:grpSpPr>
          <p:pic>
            <p:nvPicPr>
              <p:cNvPr id="26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72" y="12528"/>
                <a:ext cx="4296" cy="2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192" y="12528"/>
                <a:ext cx="3312" cy="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2241" y="10444"/>
              <a:ext cx="84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200" b="1">
                  <a:latin typeface="Calibri" pitchFamily="34" charset="0"/>
                </a:rPr>
                <a:t>Fig. 2.16  </a:t>
              </a:r>
              <a:r>
                <a:rPr lang="en-US" sz="1200" b="1" i="1">
                  <a:latin typeface="Calibri" pitchFamily="34" charset="0"/>
                </a:rPr>
                <a:t>PLC </a:t>
              </a:r>
              <a:r>
                <a:rPr lang="en-US" sz="1200" b="1">
                  <a:latin typeface="Calibri" pitchFamily="34" charset="0"/>
                </a:rPr>
                <a:t>Programming technique using PC computer through serial port.</a:t>
              </a:r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1000108"/>
            <a:ext cx="51698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2.2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	 Understanding Relay Ladder Diagram (RLL)</a:t>
            </a:r>
          </a:p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3733800" y="2647966"/>
            <a:ext cx="1905000" cy="533400"/>
          </a:xfrm>
          <a:prstGeom prst="straightConnector1">
            <a:avLst/>
          </a:prstGeom>
          <a:ln>
            <a:solidFill>
              <a:schemeClr val="tx1"/>
            </a:solidFill>
            <a:headEnd type="stealth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52"/>
          <p:cNvGrpSpPr>
            <a:grpSpLocks/>
          </p:cNvGrpSpPr>
          <p:nvPr/>
        </p:nvGrpSpPr>
        <p:grpSpPr bwMode="auto">
          <a:xfrm>
            <a:off x="533400" y="1733566"/>
            <a:ext cx="7391400" cy="3502025"/>
            <a:chOff x="533400" y="1371600"/>
            <a:chExt cx="7391400" cy="3501682"/>
          </a:xfrm>
        </p:grpSpPr>
        <p:grpSp>
          <p:nvGrpSpPr>
            <p:cNvPr id="46" name="Group 2"/>
            <p:cNvGrpSpPr>
              <a:grpSpLocks/>
            </p:cNvGrpSpPr>
            <p:nvPr/>
          </p:nvGrpSpPr>
          <p:grpSpPr bwMode="auto">
            <a:xfrm>
              <a:off x="533400" y="1981200"/>
              <a:ext cx="4292600" cy="2892082"/>
              <a:chOff x="1881" y="1817"/>
              <a:chExt cx="6760" cy="4557"/>
            </a:xfrm>
          </p:grpSpPr>
          <p:graphicFrame>
            <p:nvGraphicFramePr>
              <p:cNvPr id="51" name="Object 3"/>
              <p:cNvGraphicFramePr>
                <a:graphicFrameLocks noChangeAspect="1"/>
              </p:cNvGraphicFramePr>
              <p:nvPr/>
            </p:nvGraphicFramePr>
            <p:xfrm>
              <a:off x="4041" y="1817"/>
              <a:ext cx="3240" cy="3085"/>
            </p:xfrm>
            <a:graphic>
              <a:graphicData uri="http://schemas.openxmlformats.org/presentationml/2006/ole">
                <p:oleObj spid="_x0000_s27656" name="Picture" r:id="rId3" imgW="1272600" imgH="1211400" progId="Word.Picture.8">
                  <p:embed/>
                </p:oleObj>
              </a:graphicData>
            </a:graphic>
          </p:graphicFrame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auto">
              <a:xfrm>
                <a:off x="2161" y="5834"/>
                <a:ext cx="64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200" b="1">
                    <a:latin typeface="Calibri" pitchFamily="34" charset="0"/>
                  </a:rPr>
                  <a:t>Fig. 2.5 Simple control circuit of a bell</a:t>
                </a:r>
                <a:endParaRPr lang="en-US"/>
              </a:p>
            </p:txBody>
          </p:sp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1881" y="1984"/>
                <a:ext cx="2340" cy="2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1"/>
                  <a:t>                Power circuit</a:t>
                </a:r>
              </a:p>
              <a:p>
                <a:pPr>
                  <a:spcAft>
                    <a:spcPts val="1000"/>
                  </a:spcAft>
                </a:pPr>
                <a:endParaRPr lang="en-US" sz="1100" b="1"/>
              </a:p>
              <a:p>
                <a:pPr>
                  <a:spcAft>
                    <a:spcPts val="1000"/>
                  </a:spcAft>
                </a:pPr>
                <a:endParaRPr lang="en-US" sz="1100" b="1"/>
              </a:p>
              <a:p>
                <a:pPr>
                  <a:spcAft>
                    <a:spcPts val="1000"/>
                  </a:spcAft>
                </a:pPr>
                <a:endParaRPr lang="en-US" sz="1100" b="1"/>
              </a:p>
              <a:p>
                <a:pPr>
                  <a:spcAft>
                    <a:spcPts val="1000"/>
                  </a:spcAft>
                </a:pPr>
                <a:endParaRPr lang="en-US" sz="1100" b="1"/>
              </a:p>
              <a:p>
                <a:pPr>
                  <a:spcAft>
                    <a:spcPts val="1000"/>
                  </a:spcAft>
                </a:pPr>
                <a:endParaRPr lang="en-US" sz="1100" b="1"/>
              </a:p>
              <a:p>
                <a:pPr>
                  <a:spcAft>
                    <a:spcPts val="1000"/>
                  </a:spcAft>
                </a:pPr>
                <a:endParaRPr lang="en-US" sz="1100" b="1"/>
              </a:p>
              <a:p>
                <a:pPr>
                  <a:spcAft>
                    <a:spcPts val="1000"/>
                  </a:spcAft>
                </a:pPr>
                <a:r>
                  <a:rPr lang="en-US" sz="1100" b="1">
                    <a:latin typeface="Calibri" pitchFamily="34" charset="0"/>
                  </a:rPr>
                  <a:t>               Control circuit</a:t>
                </a:r>
                <a:endParaRPr lang="en-US"/>
              </a:p>
            </p:txBody>
          </p:sp>
        </p:grpSp>
        <p:grpSp>
          <p:nvGrpSpPr>
            <p:cNvPr id="47" name="Group 9"/>
            <p:cNvGrpSpPr>
              <a:grpSpLocks/>
            </p:cNvGrpSpPr>
            <p:nvPr/>
          </p:nvGrpSpPr>
          <p:grpSpPr bwMode="auto">
            <a:xfrm>
              <a:off x="5067300" y="1371600"/>
              <a:ext cx="2857500" cy="1714500"/>
              <a:chOff x="3501" y="8104"/>
              <a:chExt cx="4500" cy="2700"/>
            </a:xfrm>
          </p:grpSpPr>
          <p:graphicFrame>
            <p:nvGraphicFramePr>
              <p:cNvPr id="49" name="Object 10"/>
              <p:cNvGraphicFramePr>
                <a:graphicFrameLocks noChangeAspect="1"/>
              </p:cNvGraphicFramePr>
              <p:nvPr/>
            </p:nvGraphicFramePr>
            <p:xfrm>
              <a:off x="4401" y="8104"/>
              <a:ext cx="1620" cy="2182"/>
            </p:xfrm>
            <a:graphic>
              <a:graphicData uri="http://schemas.openxmlformats.org/presentationml/2006/ole">
                <p:oleObj spid="_x0000_s27657" name="Picture" r:id="rId4" imgW="716400" imgH="1089720" progId="Word.Picture.8">
                  <p:embed/>
                </p:oleObj>
              </a:graphicData>
            </a:graphic>
          </p:graphicFrame>
          <p:sp>
            <p:nvSpPr>
              <p:cNvPr id="50" name="Text Box 11"/>
              <p:cNvSpPr txBox="1">
                <a:spLocks noChangeArrowheads="1"/>
              </p:cNvSpPr>
              <p:nvPr/>
            </p:nvSpPr>
            <p:spPr bwMode="auto">
              <a:xfrm>
                <a:off x="3501" y="10264"/>
                <a:ext cx="45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200" b="1">
                    <a:latin typeface="Calibri" pitchFamily="34" charset="0"/>
                  </a:rPr>
                  <a:t>Fig. 2.6 A typical industrial relay.</a:t>
                </a:r>
              </a:p>
              <a:p>
                <a:endParaRPr lang="en-US"/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1524000" y="2895451"/>
              <a:ext cx="2590800" cy="121908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4343400" y="3562366"/>
            <a:ext cx="3276600" cy="2152650"/>
            <a:chOff x="4343400" y="3200400"/>
            <a:chExt cx="3276600" cy="2152710"/>
          </a:xfrm>
        </p:grpSpPr>
        <p:cxnSp>
          <p:nvCxnSpPr>
            <p:cNvPr id="55" name="Straight Connector 54"/>
            <p:cNvCxnSpPr/>
            <p:nvPr/>
          </p:nvCxnSpPr>
          <p:spPr>
            <a:xfrm rot="5400000">
              <a:off x="4306082" y="4075930"/>
              <a:ext cx="83822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64" idx="5"/>
            </p:cNvCxnSpPr>
            <p:nvPr/>
          </p:nvCxnSpPr>
          <p:spPr>
            <a:xfrm rot="5400000">
              <a:off x="6697650" y="4100537"/>
              <a:ext cx="908075" cy="22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724400" y="4038623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410200" y="4038623"/>
              <a:ext cx="838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164138" y="3886219"/>
              <a:ext cx="228600" cy="152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6248400" y="3810017"/>
              <a:ext cx="685800" cy="457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Relay Coil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6934200" y="4038623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40"/>
            <p:cNvSpPr txBox="1">
              <a:spLocks noChangeArrowheads="1"/>
            </p:cNvSpPr>
            <p:nvPr/>
          </p:nvSpPr>
          <p:spPr bwMode="auto">
            <a:xfrm>
              <a:off x="5107024" y="3675432"/>
              <a:ext cx="6096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Switch</a:t>
              </a:r>
            </a:p>
          </p:txBody>
        </p:sp>
        <p:sp>
          <p:nvSpPr>
            <p:cNvPr id="63" name="TextBox 42"/>
            <p:cNvSpPr txBox="1">
              <a:spLocks noChangeArrowheads="1"/>
            </p:cNvSpPr>
            <p:nvPr/>
          </p:nvSpPr>
          <p:spPr bwMode="auto">
            <a:xfrm>
              <a:off x="5105400" y="4953000"/>
              <a:ext cx="152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Relay Ladder Development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4343400" y="3200400"/>
              <a:ext cx="3276600" cy="16002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5" name="Freeform 64"/>
          <p:cNvSpPr/>
          <p:nvPr/>
        </p:nvSpPr>
        <p:spPr>
          <a:xfrm>
            <a:off x="3395663" y="4418029"/>
            <a:ext cx="1030287" cy="336550"/>
          </a:xfrm>
          <a:custGeom>
            <a:avLst/>
            <a:gdLst>
              <a:gd name="connsiteX0" fmla="*/ 0 w 1031132"/>
              <a:gd name="connsiteY0" fmla="*/ 0 h 335604"/>
              <a:gd name="connsiteX1" fmla="*/ 535021 w 1031132"/>
              <a:gd name="connsiteY1" fmla="*/ 291830 h 335604"/>
              <a:gd name="connsiteX2" fmla="*/ 1031132 w 1031132"/>
              <a:gd name="connsiteY2" fmla="*/ 262647 h 33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1132" h="335604">
                <a:moveTo>
                  <a:pt x="0" y="0"/>
                </a:moveTo>
                <a:cubicBezTo>
                  <a:pt x="181583" y="124028"/>
                  <a:pt x="363166" y="248056"/>
                  <a:pt x="535021" y="291830"/>
                </a:cubicBezTo>
                <a:cubicBezTo>
                  <a:pt x="706876" y="335604"/>
                  <a:pt x="956553" y="269132"/>
                  <a:pt x="1031132" y="262647"/>
                </a:cubicBezTo>
              </a:path>
            </a:pathLst>
          </a:cu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642918"/>
            <a:ext cx="51698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2.2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	 Understanding Relay Ladder Diagram (RLL)</a:t>
            </a:r>
          </a:p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304800" y="1600200"/>
            <a:ext cx="7010400" cy="3657600"/>
            <a:chOff x="609600" y="2209800"/>
            <a:chExt cx="7010400" cy="3657600"/>
          </a:xfrm>
        </p:grpSpPr>
        <p:sp>
          <p:nvSpPr>
            <p:cNvPr id="11" name="TextBox 41"/>
            <p:cNvSpPr txBox="1">
              <a:spLocks noChangeArrowheads="1"/>
            </p:cNvSpPr>
            <p:nvPr/>
          </p:nvSpPr>
          <p:spPr bwMode="auto">
            <a:xfrm>
              <a:off x="4580104" y="3278224"/>
              <a:ext cx="2895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+                              -</a:t>
              </a:r>
            </a:p>
          </p:txBody>
        </p:sp>
        <p:grpSp>
          <p:nvGrpSpPr>
            <p:cNvPr id="12" name="Group 53"/>
            <p:cNvGrpSpPr>
              <a:grpSpLocks/>
            </p:cNvGrpSpPr>
            <p:nvPr/>
          </p:nvGrpSpPr>
          <p:grpSpPr bwMode="auto">
            <a:xfrm>
              <a:off x="4343400" y="3200400"/>
              <a:ext cx="3276600" cy="2152710"/>
              <a:chOff x="4343400" y="3200400"/>
              <a:chExt cx="3276600" cy="215271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4306094" y="4075906"/>
                <a:ext cx="838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34" idx="5"/>
              </p:cNvCxnSpPr>
              <p:nvPr/>
            </p:nvCxnSpPr>
            <p:spPr>
              <a:xfrm rot="5400000">
                <a:off x="6697663" y="4100512"/>
                <a:ext cx="908050" cy="222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724400" y="4038600"/>
                <a:ext cx="457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410200" y="4038600"/>
                <a:ext cx="838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164138" y="3886200"/>
                <a:ext cx="2286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6248400" y="3810000"/>
                <a:ext cx="6858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/>
                  <a:t>Relay Coil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6934200" y="4038600"/>
                <a:ext cx="228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40"/>
              <p:cNvSpPr txBox="1">
                <a:spLocks noChangeArrowheads="1"/>
              </p:cNvSpPr>
              <p:nvPr/>
            </p:nvSpPr>
            <p:spPr bwMode="auto">
              <a:xfrm>
                <a:off x="5107024" y="3675432"/>
                <a:ext cx="6096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Switch</a:t>
                </a:r>
              </a:p>
            </p:txBody>
          </p:sp>
          <p:sp>
            <p:nvSpPr>
              <p:cNvPr id="33" name="TextBox 42"/>
              <p:cNvSpPr txBox="1">
                <a:spLocks noChangeArrowheads="1"/>
              </p:cNvSpPr>
              <p:nvPr/>
            </p:nvSpPr>
            <p:spPr bwMode="auto">
              <a:xfrm>
                <a:off x="5105400" y="4953000"/>
                <a:ext cx="1524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Relay Ladder Development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343400" y="3200400"/>
                <a:ext cx="3276600" cy="1600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524000" y="2209800"/>
              <a:ext cx="2514600" cy="685800"/>
              <a:chOff x="4041" y="1804"/>
              <a:chExt cx="3960" cy="1080"/>
            </a:xfrm>
          </p:grpSpPr>
          <p:pic>
            <p:nvPicPr>
              <p:cNvPr id="23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481" y="1804"/>
                <a:ext cx="70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4041" y="2344"/>
                <a:ext cx="39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200" b="1">
                    <a:latin typeface="Calibri" pitchFamily="34" charset="0"/>
                  </a:rPr>
                  <a:t>Fig. 2.7 Contact relay symbol (RLL).</a:t>
                </a:r>
                <a:endParaRPr lang="en-US"/>
              </a:p>
            </p:txBody>
          </p:sp>
        </p:grpSp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2095508" y="3124200"/>
              <a:ext cx="549276" cy="223838"/>
              <a:chOff x="6912" y="13392"/>
              <a:chExt cx="864" cy="288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auto">
              <a:xfrm>
                <a:off x="7200" y="13392"/>
                <a:ext cx="288" cy="288"/>
              </a:xfrm>
              <a:prstGeom prst="bracketPair">
                <a:avLst>
                  <a:gd name="adj" fmla="val 21181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7488" y="13536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>
                <a:off x="6912" y="13536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838200" y="3444875"/>
              <a:ext cx="3429000" cy="419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200" b="1">
                  <a:latin typeface="Calibri" pitchFamily="34" charset="0"/>
                </a:rPr>
                <a:t>Fig. 2.8 Output relay symbol (RLL).</a:t>
              </a:r>
              <a:endParaRPr lang="en-US"/>
            </a:p>
          </p:txBody>
        </p:sp>
        <p:grpSp>
          <p:nvGrpSpPr>
            <p:cNvPr id="16" name="Group 12"/>
            <p:cNvGrpSpPr>
              <a:grpSpLocks/>
            </p:cNvGrpSpPr>
            <p:nvPr/>
          </p:nvGrpSpPr>
          <p:grpSpPr bwMode="auto">
            <a:xfrm>
              <a:off x="609600" y="4267200"/>
              <a:ext cx="4191000" cy="1600200"/>
              <a:chOff x="3501" y="1624"/>
              <a:chExt cx="6480" cy="2520"/>
            </a:xfrm>
          </p:grpSpPr>
          <p:pic>
            <p:nvPicPr>
              <p:cNvPr id="18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95" y="1624"/>
                <a:ext cx="3240" cy="1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>
                <a:off x="3501" y="3604"/>
                <a:ext cx="64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200" b="1">
                    <a:latin typeface="Calibri" pitchFamily="34" charset="0"/>
                  </a:rPr>
                  <a:t>Fig. 2.9 </a:t>
                </a:r>
                <a:r>
                  <a:rPr lang="en-US" sz="1200" b="1" i="1">
                    <a:latin typeface="Calibri" pitchFamily="34" charset="0"/>
                  </a:rPr>
                  <a:t>RLL</a:t>
                </a:r>
                <a:r>
                  <a:rPr lang="en-US" sz="1200" b="1">
                    <a:latin typeface="Calibri" pitchFamily="34" charset="0"/>
                  </a:rPr>
                  <a:t> for bell control circuit.</a:t>
                </a:r>
                <a:endParaRPr lang="en-US"/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3287713" y="4621213"/>
              <a:ext cx="1624012" cy="836612"/>
            </a:xfrm>
            <a:custGeom>
              <a:avLst/>
              <a:gdLst>
                <a:gd name="connsiteX0" fmla="*/ 1624519 w 1624519"/>
                <a:gd name="connsiteY0" fmla="*/ 0 h 836579"/>
                <a:gd name="connsiteX1" fmla="*/ 1138136 w 1624519"/>
                <a:gd name="connsiteY1" fmla="*/ 632298 h 836579"/>
                <a:gd name="connsiteX2" fmla="*/ 0 w 1624519"/>
                <a:gd name="connsiteY2" fmla="*/ 836579 h 83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519" h="836579">
                  <a:moveTo>
                    <a:pt x="1624519" y="0"/>
                  </a:moveTo>
                  <a:cubicBezTo>
                    <a:pt x="1516704" y="246434"/>
                    <a:pt x="1408889" y="492868"/>
                    <a:pt x="1138136" y="632298"/>
                  </a:cubicBezTo>
                  <a:cubicBezTo>
                    <a:pt x="867383" y="771728"/>
                    <a:pt x="144294" y="826851"/>
                    <a:pt x="0" y="836579"/>
                  </a:cubicBezTo>
                </a:path>
              </a:pathLst>
            </a:custGeom>
            <a:ln>
              <a:solidFill>
                <a:schemeClr val="tx1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" name="Group 2"/>
          <p:cNvGrpSpPr>
            <a:grpSpLocks/>
          </p:cNvGrpSpPr>
          <p:nvPr/>
        </p:nvGrpSpPr>
        <p:grpSpPr bwMode="auto">
          <a:xfrm>
            <a:off x="5429256" y="4643446"/>
            <a:ext cx="2743200" cy="1981200"/>
            <a:chOff x="1701" y="5848"/>
            <a:chExt cx="4464" cy="3888"/>
          </a:xfrm>
        </p:grpSpPr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1701" y="5848"/>
              <a:ext cx="3456" cy="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 u="sng" dirty="0"/>
            </a:p>
            <a:p>
              <a:r>
                <a:rPr lang="en-US" sz="1200" u="sng" dirty="0"/>
                <a:t>Main input instructions </a:t>
              </a:r>
            </a:p>
            <a:p>
              <a:pPr>
                <a:spcAft>
                  <a:spcPts val="1000"/>
                </a:spcAft>
              </a:pPr>
              <a:r>
                <a:rPr lang="en-US" sz="1200" dirty="0">
                  <a:latin typeface="Calibri" pitchFamily="34" charset="0"/>
                </a:rPr>
                <a:t>Normally open contact : </a:t>
              </a:r>
            </a:p>
            <a:p>
              <a:pPr>
                <a:spcAft>
                  <a:spcPts val="1000"/>
                </a:spcAft>
              </a:pPr>
              <a:r>
                <a:rPr lang="en-US" sz="1200" dirty="0">
                  <a:latin typeface="Calibri" pitchFamily="34" charset="0"/>
                </a:rPr>
                <a:t>Normally closed contact :</a:t>
              </a:r>
            </a:p>
            <a:p>
              <a:endParaRPr lang="en-US" sz="1200" u="sng" dirty="0"/>
            </a:p>
            <a:p>
              <a:endParaRPr lang="en-US" sz="1200" u="sng" dirty="0"/>
            </a:p>
            <a:p>
              <a:r>
                <a:rPr lang="en-US" sz="1200" u="sng" dirty="0"/>
                <a:t>Main output instructions</a:t>
              </a:r>
            </a:p>
            <a:p>
              <a:pPr lvl="1">
                <a:spcAft>
                  <a:spcPts val="1000"/>
                </a:spcAft>
              </a:pPr>
              <a:r>
                <a:rPr lang="en-US" sz="1200" dirty="0">
                  <a:latin typeface="Calibri" pitchFamily="34" charset="0"/>
                </a:rPr>
                <a:t>Normally open relay</a:t>
              </a:r>
            </a:p>
            <a:p>
              <a:pPr lvl="1">
                <a:spcAft>
                  <a:spcPts val="1000"/>
                </a:spcAft>
              </a:pPr>
              <a:r>
                <a:rPr lang="en-US" sz="1200" dirty="0">
                  <a:latin typeface="Calibri" pitchFamily="34" charset="0"/>
                </a:rPr>
                <a:t>Normally closed relay</a:t>
              </a:r>
            </a:p>
            <a:p>
              <a:pPr>
                <a:spcAft>
                  <a:spcPts val="1000"/>
                </a:spcAft>
              </a:pPr>
              <a:endParaRPr lang="en-US" sz="1200" dirty="0"/>
            </a:p>
            <a:p>
              <a:endParaRPr lang="en-US" dirty="0"/>
            </a:p>
          </p:txBody>
        </p:sp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45" y="6424"/>
              <a:ext cx="70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5445" y="7000"/>
              <a:ext cx="708" cy="432"/>
              <a:chOff x="7200" y="7920"/>
              <a:chExt cx="708" cy="432"/>
            </a:xfrm>
          </p:grpSpPr>
          <p:pic>
            <p:nvPicPr>
              <p:cNvPr id="48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200" y="7920"/>
                <a:ext cx="70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 flipH="1">
                <a:off x="7308" y="8064"/>
                <a:ext cx="432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8"/>
            <p:cNvGrpSpPr>
              <a:grpSpLocks/>
            </p:cNvGrpSpPr>
            <p:nvPr/>
          </p:nvGrpSpPr>
          <p:grpSpPr bwMode="auto">
            <a:xfrm>
              <a:off x="5157" y="8152"/>
              <a:ext cx="1008" cy="432"/>
              <a:chOff x="5328" y="9792"/>
              <a:chExt cx="1008" cy="432"/>
            </a:xfrm>
          </p:grpSpPr>
          <p:sp>
            <p:nvSpPr>
              <p:cNvPr id="45" name="AutoShape 9"/>
              <p:cNvSpPr>
                <a:spLocks noChangeArrowheads="1"/>
              </p:cNvSpPr>
              <p:nvPr/>
            </p:nvSpPr>
            <p:spPr bwMode="auto">
              <a:xfrm>
                <a:off x="5616" y="9792"/>
                <a:ext cx="432" cy="432"/>
              </a:xfrm>
              <a:prstGeom prst="bracketPair">
                <a:avLst>
                  <a:gd name="adj" fmla="val 19444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0"/>
              <p:cNvSpPr>
                <a:spLocks noChangeShapeType="1"/>
              </p:cNvSpPr>
              <p:nvPr/>
            </p:nvSpPr>
            <p:spPr bwMode="auto">
              <a:xfrm>
                <a:off x="6048" y="100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>
                <a:off x="5328" y="100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2"/>
            <p:cNvGrpSpPr>
              <a:grpSpLocks/>
            </p:cNvGrpSpPr>
            <p:nvPr/>
          </p:nvGrpSpPr>
          <p:grpSpPr bwMode="auto">
            <a:xfrm>
              <a:off x="5157" y="8728"/>
              <a:ext cx="1008" cy="432"/>
              <a:chOff x="5328" y="9792"/>
              <a:chExt cx="1008" cy="432"/>
            </a:xfrm>
          </p:grpSpPr>
          <p:sp>
            <p:nvSpPr>
              <p:cNvPr id="42" name="AutoShape 13"/>
              <p:cNvSpPr>
                <a:spLocks noChangeArrowheads="1"/>
              </p:cNvSpPr>
              <p:nvPr/>
            </p:nvSpPr>
            <p:spPr bwMode="auto">
              <a:xfrm>
                <a:off x="5616" y="9792"/>
                <a:ext cx="432" cy="432"/>
              </a:xfrm>
              <a:prstGeom prst="bracketPair">
                <a:avLst>
                  <a:gd name="adj" fmla="val 19444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4"/>
              <p:cNvSpPr>
                <a:spLocks noChangeShapeType="1"/>
              </p:cNvSpPr>
              <p:nvPr/>
            </p:nvSpPr>
            <p:spPr bwMode="auto">
              <a:xfrm>
                <a:off x="6048" y="100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5328" y="100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 flipH="1">
              <a:off x="5445" y="8728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642918"/>
            <a:ext cx="31489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2.3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	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Basic Instructions of RLL</a:t>
            </a: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1" name="Title 48"/>
          <p:cNvSpPr txBox="1">
            <a:spLocks/>
          </p:cNvSpPr>
          <p:nvPr/>
        </p:nvSpPr>
        <p:spPr>
          <a:xfrm>
            <a:off x="428596" y="857232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sng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sng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sng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sng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sng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sng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sng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simple illustrated RLL circuit</a:t>
            </a: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961996" y="1847832"/>
            <a:ext cx="4343400" cy="1733550"/>
            <a:chOff x="1701" y="2614"/>
            <a:chExt cx="6123" cy="2250"/>
          </a:xfrm>
        </p:grpSpPr>
        <p:pic>
          <p:nvPicPr>
            <p:cNvPr id="53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01" y="2724"/>
              <a:ext cx="2571" cy="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1" y="2614"/>
              <a:ext cx="2421" cy="1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20"/>
            <p:cNvSpPr txBox="1">
              <a:spLocks noChangeArrowheads="1"/>
            </p:cNvSpPr>
            <p:nvPr/>
          </p:nvSpPr>
          <p:spPr bwMode="auto">
            <a:xfrm>
              <a:off x="1704" y="4324"/>
              <a:ext cx="612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Fig.2.11 Control and </a:t>
              </a:r>
              <a:r>
                <a:rPr lang="en-US" sz="1200" b="1" i="1"/>
                <a:t>RLL</a:t>
              </a:r>
              <a:r>
                <a:rPr lang="en-US" sz="1200" b="1"/>
                <a:t> for AND Boolean operation.</a:t>
              </a:r>
              <a:endParaRPr lang="en-US"/>
            </a:p>
          </p:txBody>
        </p:sp>
      </p:grpSp>
      <p:grpSp>
        <p:nvGrpSpPr>
          <p:cNvPr id="56" name="Group 21"/>
          <p:cNvGrpSpPr>
            <a:grpSpLocks/>
          </p:cNvGrpSpPr>
          <p:nvPr/>
        </p:nvGrpSpPr>
        <p:grpSpPr bwMode="auto">
          <a:xfrm>
            <a:off x="657196" y="3752832"/>
            <a:ext cx="5143500" cy="1720850"/>
            <a:chOff x="2061" y="7014"/>
            <a:chExt cx="8100" cy="2710"/>
          </a:xfrm>
        </p:grpSpPr>
        <p:pic>
          <p:nvPicPr>
            <p:cNvPr id="57" name="Picture 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81" y="7014"/>
              <a:ext cx="2883" cy="2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2061" y="9004"/>
              <a:ext cx="810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200" b="1" dirty="0">
                  <a:latin typeface="Calibri" pitchFamily="34" charset="0"/>
                </a:rPr>
                <a:t>Fig. 2.12 Amended </a:t>
              </a:r>
              <a:r>
                <a:rPr lang="en-US" sz="1200" b="1" i="1" dirty="0">
                  <a:latin typeface="Calibri" pitchFamily="34" charset="0"/>
                </a:rPr>
                <a:t>RLL </a:t>
              </a:r>
              <a:r>
                <a:rPr lang="en-US" sz="1200" b="1" dirty="0">
                  <a:latin typeface="Calibri" pitchFamily="34" charset="0"/>
                </a:rPr>
                <a:t>using Normally closed switch for switch SW2.</a:t>
              </a:r>
            </a:p>
            <a:p>
              <a:pPr>
                <a:spcAft>
                  <a:spcPts val="1000"/>
                </a:spcAft>
              </a:pPr>
              <a:r>
                <a:rPr lang="en-US" sz="1200" dirty="0">
                  <a:latin typeface="Calibri" pitchFamily="34" charset="0"/>
                </a:rPr>
                <a:t>The Boolean logic equation will be : </a:t>
              </a:r>
              <a:r>
                <a:rPr lang="en-US" sz="1200" i="1" dirty="0">
                  <a:latin typeface="Calibri" pitchFamily="34" charset="0"/>
                </a:rPr>
                <a:t>Coil = SW1 . SW2</a:t>
              </a:r>
              <a:endParaRPr lang="en-US" dirty="0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H="1">
              <a:off x="6981" y="953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642918"/>
            <a:ext cx="73042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2.4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	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Motor control RLL network, two push buttons and motor starter</a:t>
            </a: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428596" y="1357298"/>
            <a:ext cx="7929618" cy="4357718"/>
            <a:chOff x="1701" y="5656"/>
            <a:chExt cx="9060" cy="4642"/>
          </a:xfrm>
        </p:grpSpPr>
        <p:grpSp>
          <p:nvGrpSpPr>
            <p:cNvPr id="29699" name="Group 3"/>
            <p:cNvGrpSpPr>
              <a:grpSpLocks/>
            </p:cNvGrpSpPr>
            <p:nvPr/>
          </p:nvGrpSpPr>
          <p:grpSpPr bwMode="auto">
            <a:xfrm>
              <a:off x="1701" y="5656"/>
              <a:ext cx="9060" cy="4642"/>
              <a:chOff x="1872" y="9762"/>
              <a:chExt cx="9060" cy="4642"/>
            </a:xfrm>
          </p:grpSpPr>
          <p:sp>
            <p:nvSpPr>
              <p:cNvPr id="29700" name="Line 4"/>
              <p:cNvSpPr>
                <a:spLocks noChangeShapeType="1"/>
              </p:cNvSpPr>
              <p:nvPr/>
            </p:nvSpPr>
            <p:spPr bwMode="auto">
              <a:xfrm>
                <a:off x="6708" y="1097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9701" name="Group 5"/>
              <p:cNvGrpSpPr>
                <a:grpSpLocks/>
              </p:cNvGrpSpPr>
              <p:nvPr/>
            </p:nvGrpSpPr>
            <p:grpSpPr bwMode="auto">
              <a:xfrm>
                <a:off x="1872" y="9762"/>
                <a:ext cx="9060" cy="4176"/>
                <a:chOff x="1872" y="5472"/>
                <a:chExt cx="9060" cy="4176"/>
              </a:xfrm>
            </p:grpSpPr>
            <p:pic>
              <p:nvPicPr>
                <p:cNvPr id="29702" name="Picture 6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904" y="5472"/>
                  <a:ext cx="5028" cy="3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70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72" y="5472"/>
                  <a:ext cx="3744" cy="4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36000" tIns="36000" rIns="36000" bIns="360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45720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Symbol" pitchFamily="18" charset="2"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Here two push buttons switches (Start/Stop) are used to switch the motor on/off. These switches are connected to the two PLC inputs discrete type), as shown in Fig. 2.13.</a:t>
                  </a:r>
                </a:p>
                <a:p>
                  <a:pPr marL="45720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Symbol" pitchFamily="18" charset="2"/>
                    <a:buNone/>
                    <a:tabLst/>
                  </a:pP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endParaRPr>
                </a:p>
                <a:p>
                  <a:pPr marL="45720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Symbol" pitchFamily="18" charset="2"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One of the output ports (discrete outputs) of the PLC used to switch motor starter on/off, which will start/stop the electric motor.</a:t>
                  </a:r>
                  <a:r>
                    <a:rPr kumimoji="0" lang="en-US" sz="2000" b="0" i="1" u="sng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45720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Symbol" pitchFamily="18" charset="2"/>
                    <a:buNone/>
                    <a:tabLst/>
                  </a:pPr>
                  <a:r>
                    <a:rPr kumimoji="0" 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  </a:t>
                  </a: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9704" name="Text Box 8"/>
              <p:cNvSpPr txBox="1">
                <a:spLocks noChangeArrowheads="1"/>
              </p:cNvSpPr>
              <p:nvPr/>
            </p:nvSpPr>
            <p:spPr bwMode="auto">
              <a:xfrm>
                <a:off x="6381" y="13324"/>
                <a:ext cx="3600" cy="10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Fig. 2.13 Motor control using </a:t>
                </a: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PLC, 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motor starter and two push bottoms.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05" name="Text Box 9"/>
              <p:cNvSpPr txBox="1">
                <a:spLocks noChangeArrowheads="1"/>
              </p:cNvSpPr>
              <p:nvPr/>
            </p:nvSpPr>
            <p:spPr bwMode="auto">
              <a:xfrm>
                <a:off x="6741" y="10624"/>
                <a:ext cx="9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Motor starter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06" name="Text Box 10"/>
              <p:cNvSpPr txBox="1">
                <a:spLocks noChangeArrowheads="1"/>
              </p:cNvSpPr>
              <p:nvPr/>
            </p:nvSpPr>
            <p:spPr bwMode="auto">
              <a:xfrm>
                <a:off x="8501" y="13024"/>
                <a:ext cx="18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Two bush bottom switches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9261" y="7384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Motor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7641" y="8934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Input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6741" y="7334"/>
              <a:ext cx="720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Output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5881" y="8034"/>
              <a:ext cx="720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PLC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642918"/>
            <a:ext cx="73042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2.4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	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Motor control RLL network, two push buttons and motor starter</a:t>
            </a: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7538" y="1357298"/>
            <a:ext cx="4400675" cy="3857652"/>
            <a:chOff x="5733" y="5656"/>
            <a:chExt cx="5028" cy="363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733" y="5656"/>
              <a:ext cx="5028" cy="3622"/>
              <a:chOff x="5904" y="9762"/>
              <a:chExt cx="5028" cy="3622"/>
            </a:xfrm>
          </p:grpSpPr>
          <p:sp>
            <p:nvSpPr>
              <p:cNvPr id="29700" name="Line 4"/>
              <p:cNvSpPr>
                <a:spLocks noChangeShapeType="1"/>
              </p:cNvSpPr>
              <p:nvPr/>
            </p:nvSpPr>
            <p:spPr bwMode="auto">
              <a:xfrm>
                <a:off x="6708" y="1097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9702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904" y="9762"/>
                <a:ext cx="5028" cy="3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5" name="Text Box 9"/>
              <p:cNvSpPr txBox="1">
                <a:spLocks noChangeArrowheads="1"/>
              </p:cNvSpPr>
              <p:nvPr/>
            </p:nvSpPr>
            <p:spPr bwMode="auto">
              <a:xfrm>
                <a:off x="6741" y="10624"/>
                <a:ext cx="9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Motor starter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06" name="Text Box 10"/>
              <p:cNvSpPr txBox="1">
                <a:spLocks noChangeArrowheads="1"/>
              </p:cNvSpPr>
              <p:nvPr/>
            </p:nvSpPr>
            <p:spPr bwMode="auto">
              <a:xfrm>
                <a:off x="8501" y="13024"/>
                <a:ext cx="18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Two bush bottom switches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9261" y="7384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Motor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7641" y="8934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Input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6741" y="7334"/>
              <a:ext cx="720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Output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5881" y="8034"/>
              <a:ext cx="720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PLC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5786446" y="5000636"/>
            <a:ext cx="2357454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dirty="0" smtClean="0"/>
              <a:t>S</a:t>
            </a:r>
            <a:r>
              <a:rPr lang="en-US" sz="1400" dirty="0" smtClean="0"/>
              <a:t>witch “S1” and “S2”</a:t>
            </a:r>
            <a:endParaRPr lang="en-US" sz="1400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714347" y="1357298"/>
            <a:ext cx="5000661" cy="5328346"/>
            <a:chOff x="714347" y="1357298"/>
            <a:chExt cx="5000661" cy="5328346"/>
          </a:xfrm>
        </p:grpSpPr>
        <p:grpSp>
          <p:nvGrpSpPr>
            <p:cNvPr id="40" name="Group 39"/>
            <p:cNvGrpSpPr/>
            <p:nvPr/>
          </p:nvGrpSpPr>
          <p:grpSpPr>
            <a:xfrm>
              <a:off x="1071538" y="1539713"/>
              <a:ext cx="857256" cy="642943"/>
              <a:chOff x="1357290" y="1571612"/>
              <a:chExt cx="857256" cy="642943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1507640" y="2035575"/>
                <a:ext cx="356530" cy="142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1636943" y="2034914"/>
                <a:ext cx="356530" cy="142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815922" y="2035629"/>
                <a:ext cx="255748" cy="1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428728" y="2035629"/>
                <a:ext cx="255748" cy="1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1357290" y="1571612"/>
                <a:ext cx="857256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400" dirty="0" smtClean="0"/>
                  <a:t>S1</a:t>
                </a:r>
                <a:endParaRPr lang="en-US" sz="1400" dirty="0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1782925" y="2000240"/>
              <a:ext cx="785818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-1857421" y="3929067"/>
              <a:ext cx="514353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14348" y="2000240"/>
              <a:ext cx="428628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2571736" y="1500174"/>
              <a:ext cx="1152543" cy="714380"/>
              <a:chOff x="1746379" y="3929066"/>
              <a:chExt cx="1152543" cy="714380"/>
            </a:xfrm>
          </p:grpSpPr>
          <p:cxnSp>
            <p:nvCxnSpPr>
              <p:cNvPr id="48" name="Straight Connector 47"/>
              <p:cNvCxnSpPr>
                <a:stCxn id="52" idx="3"/>
              </p:cNvCxnSpPr>
              <p:nvPr/>
            </p:nvCxnSpPr>
            <p:spPr>
              <a:xfrm>
                <a:off x="2500298" y="4429132"/>
                <a:ext cx="398624" cy="1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1921154" y="3929066"/>
                <a:ext cx="857256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400" dirty="0" smtClean="0"/>
                  <a:t>Q1.1</a:t>
                </a:r>
                <a:endParaRPr lang="en-US" sz="1400" dirty="0"/>
              </a:p>
            </p:txBody>
          </p:sp>
          <p:sp>
            <p:nvSpPr>
              <p:cNvPr id="52" name="Double Bracket 51"/>
              <p:cNvSpPr/>
              <p:nvPr/>
            </p:nvSpPr>
            <p:spPr>
              <a:xfrm>
                <a:off x="2143108" y="4214818"/>
                <a:ext cx="357190" cy="428628"/>
              </a:xfrm>
              <a:prstGeom prst="bracketPair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746379" y="4429132"/>
                <a:ext cx="398624" cy="1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4643438" y="1357298"/>
              <a:ext cx="1000132" cy="50359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Relay Coil “R1”</a:t>
              </a:r>
              <a:endParaRPr lang="en-US" sz="1400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16200000" flipV="1">
              <a:off x="1250136" y="3893348"/>
              <a:ext cx="5000657" cy="714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714348" y="2214554"/>
              <a:ext cx="2214578" cy="1588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1142976" y="2285992"/>
              <a:ext cx="1785950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Current flow (Scan 1)</a:t>
              </a:r>
              <a:endParaRPr lang="en-US" sz="1400" dirty="0"/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714348" y="2960833"/>
              <a:ext cx="3000396" cy="1899322"/>
              <a:chOff x="714348" y="2960833"/>
              <a:chExt cx="3000396" cy="1899322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071538" y="3000372"/>
                <a:ext cx="857256" cy="642943"/>
                <a:chOff x="1357290" y="1571612"/>
                <a:chExt cx="857256" cy="642943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rot="5400000">
                  <a:off x="1507640" y="2035575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5400000">
                  <a:off x="1636943" y="2034914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815922" y="20356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428728" y="20356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1357290" y="1571612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S1</a:t>
                  </a:r>
                  <a:endParaRPr lang="en-US" sz="1400" dirty="0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1785918" y="3468539"/>
                <a:ext cx="571504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14348" y="3460899"/>
                <a:ext cx="42862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/>
              <p:cNvGrpSpPr/>
              <p:nvPr/>
            </p:nvGrpSpPr>
            <p:grpSpPr>
              <a:xfrm>
                <a:off x="1071538" y="4014130"/>
                <a:ext cx="857256" cy="642943"/>
                <a:chOff x="1357290" y="1571612"/>
                <a:chExt cx="857256" cy="642943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1507640" y="2035575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>
                  <a:off x="1636943" y="2034914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815922" y="20356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428728" y="20356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1357290" y="1571612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Q1.1</a:t>
                  </a:r>
                  <a:endParaRPr lang="en-US" sz="1400" dirty="0"/>
                </a:p>
              </p:txBody>
            </p:sp>
          </p:grpSp>
          <p:cxnSp>
            <p:nvCxnSpPr>
              <p:cNvPr id="78" name="Straight Connector 77"/>
              <p:cNvCxnSpPr/>
              <p:nvPr/>
            </p:nvCxnSpPr>
            <p:spPr>
              <a:xfrm>
                <a:off x="714348" y="4471664"/>
                <a:ext cx="42862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785918" y="4471664"/>
                <a:ext cx="35719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1642248" y="3971598"/>
                <a:ext cx="1000926" cy="7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/>
              <p:cNvGrpSpPr/>
              <p:nvPr/>
            </p:nvGrpSpPr>
            <p:grpSpPr>
              <a:xfrm>
                <a:off x="2357422" y="2960833"/>
                <a:ext cx="1357322" cy="714380"/>
                <a:chOff x="1746379" y="3929066"/>
                <a:chExt cx="1152543" cy="714380"/>
              </a:xfrm>
            </p:grpSpPr>
            <p:cxnSp>
              <p:nvCxnSpPr>
                <p:cNvPr id="94" name="Straight Connector 93"/>
                <p:cNvCxnSpPr>
                  <a:stCxn id="96" idx="3"/>
                </p:cNvCxnSpPr>
                <p:nvPr/>
              </p:nvCxnSpPr>
              <p:spPr>
                <a:xfrm>
                  <a:off x="2500298" y="4429132"/>
                  <a:ext cx="398624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1921154" y="3929066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Q1.1</a:t>
                  </a:r>
                  <a:endParaRPr lang="en-US" sz="1400" dirty="0"/>
                </a:p>
              </p:txBody>
            </p:sp>
            <p:sp>
              <p:nvSpPr>
                <p:cNvPr id="96" name="Double Bracket 95"/>
                <p:cNvSpPr/>
                <p:nvPr/>
              </p:nvSpPr>
              <p:spPr>
                <a:xfrm>
                  <a:off x="2143108" y="4214818"/>
                  <a:ext cx="357190" cy="428628"/>
                </a:xfrm>
                <a:prstGeom prst="bracketPair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746379" y="4429132"/>
                  <a:ext cx="398624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5" name="Straight Connector 144"/>
              <p:cNvCxnSpPr/>
              <p:nvPr/>
            </p:nvCxnSpPr>
            <p:spPr>
              <a:xfrm>
                <a:off x="714348" y="3571876"/>
                <a:ext cx="2071702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714348" y="4572008"/>
                <a:ext cx="1571636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1785918" y="4071942"/>
                <a:ext cx="1000132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/>
              <p:cNvSpPr txBox="1"/>
              <p:nvPr/>
            </p:nvSpPr>
            <p:spPr>
              <a:xfrm>
                <a:off x="785786" y="3643314"/>
                <a:ext cx="1785950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400" dirty="0" smtClean="0"/>
                  <a:t>Current flow (Scan 1)</a:t>
                </a:r>
                <a:endParaRPr lang="en-US" sz="1400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928662" y="4572008"/>
                <a:ext cx="1785950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400" dirty="0" smtClean="0"/>
                  <a:t>Current flow (Scan 2)</a:t>
                </a:r>
                <a:endParaRPr lang="en-US" sz="1400" dirty="0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714348" y="4786322"/>
              <a:ext cx="5000660" cy="1899322"/>
              <a:chOff x="714348" y="2960833"/>
              <a:chExt cx="5000660" cy="1899322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1071538" y="3000372"/>
                <a:ext cx="857256" cy="642943"/>
                <a:chOff x="1357290" y="1571612"/>
                <a:chExt cx="857256" cy="642943"/>
              </a:xfrm>
            </p:grpSpPr>
            <p:cxnSp>
              <p:nvCxnSpPr>
                <p:cNvPr id="177" name="Straight Connector 176"/>
                <p:cNvCxnSpPr/>
                <p:nvPr/>
              </p:nvCxnSpPr>
              <p:spPr>
                <a:xfrm rot="5400000">
                  <a:off x="1507640" y="2035575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5400000">
                  <a:off x="1636943" y="2034914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1815922" y="20356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1428728" y="2035629"/>
                  <a:ext cx="255748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TextBox 180"/>
                <p:cNvSpPr txBox="1"/>
                <p:nvPr/>
              </p:nvSpPr>
              <p:spPr>
                <a:xfrm>
                  <a:off x="1357290" y="1571612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S1</a:t>
                  </a:r>
                  <a:endParaRPr lang="en-US" sz="1400" dirty="0"/>
                </a:p>
              </p:txBody>
            </p:sp>
          </p:grpSp>
          <p:cxnSp>
            <p:nvCxnSpPr>
              <p:cNvPr id="156" name="Straight Connector 155"/>
              <p:cNvCxnSpPr/>
              <p:nvPr/>
            </p:nvCxnSpPr>
            <p:spPr>
              <a:xfrm>
                <a:off x="1785918" y="3468539"/>
                <a:ext cx="571504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714348" y="3460899"/>
                <a:ext cx="42862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8" name="Group 157"/>
              <p:cNvGrpSpPr/>
              <p:nvPr/>
            </p:nvGrpSpPr>
            <p:grpSpPr>
              <a:xfrm>
                <a:off x="1071538" y="4014130"/>
                <a:ext cx="857256" cy="642943"/>
                <a:chOff x="1357290" y="1571612"/>
                <a:chExt cx="857256" cy="642943"/>
              </a:xfrm>
            </p:grpSpPr>
            <p:cxnSp>
              <p:nvCxnSpPr>
                <p:cNvPr id="172" name="Straight Connector 171"/>
                <p:cNvCxnSpPr/>
                <p:nvPr/>
              </p:nvCxnSpPr>
              <p:spPr>
                <a:xfrm rot="5400000">
                  <a:off x="1507640" y="2035575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>
                  <a:off x="1636943" y="2034914"/>
                  <a:ext cx="356530" cy="142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815922" y="2035629"/>
                  <a:ext cx="255748" cy="132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1428728" y="2035629"/>
                  <a:ext cx="255748" cy="132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" name="TextBox 175"/>
                <p:cNvSpPr txBox="1"/>
                <p:nvPr/>
              </p:nvSpPr>
              <p:spPr>
                <a:xfrm>
                  <a:off x="1357290" y="1571612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Q1.1</a:t>
                  </a:r>
                  <a:endParaRPr lang="en-US" sz="1400" dirty="0"/>
                </a:p>
              </p:txBody>
            </p:sp>
          </p:grpSp>
          <p:cxnSp>
            <p:nvCxnSpPr>
              <p:cNvPr id="159" name="Straight Connector 158"/>
              <p:cNvCxnSpPr/>
              <p:nvPr/>
            </p:nvCxnSpPr>
            <p:spPr>
              <a:xfrm>
                <a:off x="714348" y="4471664"/>
                <a:ext cx="42862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1785918" y="4471664"/>
                <a:ext cx="35719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642248" y="3971598"/>
                <a:ext cx="100092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" name="Group 161"/>
              <p:cNvGrpSpPr/>
              <p:nvPr/>
            </p:nvGrpSpPr>
            <p:grpSpPr>
              <a:xfrm>
                <a:off x="2143108" y="2960833"/>
                <a:ext cx="1571635" cy="714380"/>
                <a:chOff x="1564399" y="3929066"/>
                <a:chExt cx="1334523" cy="714380"/>
              </a:xfrm>
            </p:grpSpPr>
            <p:cxnSp>
              <p:nvCxnSpPr>
                <p:cNvPr id="168" name="Straight Connector 167"/>
                <p:cNvCxnSpPr>
                  <a:stCxn id="170" idx="3"/>
                </p:cNvCxnSpPr>
                <p:nvPr/>
              </p:nvCxnSpPr>
              <p:spPr>
                <a:xfrm>
                  <a:off x="2500298" y="4429132"/>
                  <a:ext cx="398624" cy="132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TextBox 168"/>
                <p:cNvSpPr txBox="1"/>
                <p:nvPr/>
              </p:nvSpPr>
              <p:spPr>
                <a:xfrm>
                  <a:off x="1921154" y="3929066"/>
                  <a:ext cx="857256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Q1.1</a:t>
                  </a:r>
                  <a:endParaRPr lang="en-US" sz="1400" dirty="0"/>
                </a:p>
              </p:txBody>
            </p:sp>
            <p:sp>
              <p:nvSpPr>
                <p:cNvPr id="170" name="Double Bracket 169"/>
                <p:cNvSpPr/>
                <p:nvPr/>
              </p:nvSpPr>
              <p:spPr>
                <a:xfrm>
                  <a:off x="2143108" y="4214818"/>
                  <a:ext cx="357190" cy="428628"/>
                </a:xfrm>
                <a:prstGeom prst="bracketPair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564399" y="4439765"/>
                  <a:ext cx="580605" cy="132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3" name="Straight Connector 162"/>
              <p:cNvCxnSpPr/>
              <p:nvPr/>
            </p:nvCxnSpPr>
            <p:spPr>
              <a:xfrm flipV="1">
                <a:off x="2285984" y="3573464"/>
                <a:ext cx="500066" cy="30311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714348" y="4572008"/>
                <a:ext cx="1571636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 flipH="1" flipV="1">
                <a:off x="1785918" y="4071942"/>
                <a:ext cx="1000132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TextBox 166"/>
              <p:cNvSpPr txBox="1"/>
              <p:nvPr/>
            </p:nvSpPr>
            <p:spPr>
              <a:xfrm>
                <a:off x="928662" y="4572008"/>
                <a:ext cx="1785950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400" dirty="0" smtClean="0"/>
                  <a:t>Current flow (Scan 2)</a:t>
                </a:r>
                <a:endParaRPr lang="en-US" sz="1400" dirty="0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3929058" y="3318023"/>
                <a:ext cx="1785950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400" dirty="0" smtClean="0"/>
                  <a:t>Latch conditions</a:t>
                </a:r>
                <a:endParaRPr lang="en-US" sz="1400" dirty="0"/>
              </a:p>
            </p:txBody>
          </p:sp>
        </p:grpSp>
        <p:sp>
          <p:nvSpPr>
            <p:cNvPr id="184" name="Left Arrow 183"/>
            <p:cNvSpPr/>
            <p:nvPr/>
          </p:nvSpPr>
          <p:spPr>
            <a:xfrm>
              <a:off x="3857620" y="5214950"/>
              <a:ext cx="285752" cy="214314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Oval 186"/>
          <p:cNvSpPr/>
          <p:nvPr/>
        </p:nvSpPr>
        <p:spPr>
          <a:xfrm>
            <a:off x="214282" y="178592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214282" y="321468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214282" y="507207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Programmable Logic Controller PLC and Relay LAdder Logic RLL - IE337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642918"/>
            <a:ext cx="73042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396875" algn="l"/>
              </a:tabLst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2.4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	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Motor control RLL network, two push buttons and motor starter</a:t>
            </a: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R="0"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>
                <a:tab pos="396875" algn="l"/>
              </a:tabLst>
            </a:pPr>
            <a:endParaRPr lang="en-US" sz="2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7539" y="1357298"/>
            <a:ext cx="3471982" cy="2786082"/>
            <a:chOff x="5733" y="5656"/>
            <a:chExt cx="5028" cy="363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733" y="5656"/>
              <a:ext cx="5028" cy="3622"/>
              <a:chOff x="5904" y="9762"/>
              <a:chExt cx="5028" cy="3622"/>
            </a:xfrm>
          </p:grpSpPr>
          <p:sp>
            <p:nvSpPr>
              <p:cNvPr id="29700" name="Line 4"/>
              <p:cNvSpPr>
                <a:spLocks noChangeShapeType="1"/>
              </p:cNvSpPr>
              <p:nvPr/>
            </p:nvSpPr>
            <p:spPr bwMode="auto">
              <a:xfrm>
                <a:off x="6708" y="1097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9702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904" y="9762"/>
                <a:ext cx="5028" cy="3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5" name="Text Box 9"/>
              <p:cNvSpPr txBox="1">
                <a:spLocks noChangeArrowheads="1"/>
              </p:cNvSpPr>
              <p:nvPr/>
            </p:nvSpPr>
            <p:spPr bwMode="auto">
              <a:xfrm>
                <a:off x="6741" y="10624"/>
                <a:ext cx="9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Motor starter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06" name="Text Box 10"/>
              <p:cNvSpPr txBox="1">
                <a:spLocks noChangeArrowheads="1"/>
              </p:cNvSpPr>
              <p:nvPr/>
            </p:nvSpPr>
            <p:spPr bwMode="auto">
              <a:xfrm>
                <a:off x="8501" y="13024"/>
                <a:ext cx="18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Two bush bottom switches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9261" y="7384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Motor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7641" y="8934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Input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6741" y="7334"/>
              <a:ext cx="720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Output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5881" y="8034"/>
              <a:ext cx="720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PLC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 rot="5400000" flipH="1" flipV="1">
            <a:off x="-1857421" y="3929067"/>
            <a:ext cx="514353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643438" y="1357298"/>
            <a:ext cx="1000132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dirty="0" smtClean="0"/>
              <a:t>Relay Coil “R1”</a:t>
            </a:r>
            <a:endParaRPr lang="en-US" sz="1400" dirty="0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1210596" y="3893347"/>
            <a:ext cx="5072097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99"/>
          <p:cNvGrpSpPr/>
          <p:nvPr/>
        </p:nvGrpSpPr>
        <p:grpSpPr>
          <a:xfrm>
            <a:off x="1142976" y="1071546"/>
            <a:ext cx="857256" cy="642943"/>
            <a:chOff x="1357290" y="1571612"/>
            <a:chExt cx="857256" cy="642943"/>
          </a:xfrm>
        </p:grpSpPr>
        <p:cxnSp>
          <p:nvCxnSpPr>
            <p:cNvPr id="101" name="Straight Connector 100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S1</a:t>
              </a:r>
              <a:endParaRPr lang="en-US" sz="1400" dirty="0"/>
            </a:p>
          </p:txBody>
        </p:sp>
      </p:grpSp>
      <p:cxnSp>
        <p:nvCxnSpPr>
          <p:cNvPr id="106" name="Straight Connector 105"/>
          <p:cNvCxnSpPr/>
          <p:nvPr/>
        </p:nvCxnSpPr>
        <p:spPr>
          <a:xfrm>
            <a:off x="1828450" y="1529081"/>
            <a:ext cx="42862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11355" y="1532074"/>
            <a:ext cx="50006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07"/>
          <p:cNvGrpSpPr/>
          <p:nvPr/>
        </p:nvGrpSpPr>
        <p:grpSpPr>
          <a:xfrm>
            <a:off x="1142976" y="2085305"/>
            <a:ext cx="857256" cy="642943"/>
            <a:chOff x="1357290" y="1571612"/>
            <a:chExt cx="857256" cy="642943"/>
          </a:xfrm>
        </p:grpSpPr>
        <p:cxnSp>
          <p:nvCxnSpPr>
            <p:cNvPr id="109" name="Straight Connector 108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Q1.1</a:t>
              </a:r>
              <a:endParaRPr lang="en-US" sz="1400" dirty="0"/>
            </a:p>
          </p:txBody>
        </p:sp>
      </p:grpSp>
      <p:cxnSp>
        <p:nvCxnSpPr>
          <p:cNvPr id="114" name="Straight Connector 113"/>
          <p:cNvCxnSpPr/>
          <p:nvPr/>
        </p:nvCxnSpPr>
        <p:spPr>
          <a:xfrm flipV="1">
            <a:off x="714348" y="2550479"/>
            <a:ext cx="50006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857356" y="2553472"/>
            <a:ext cx="35719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 flipH="1" flipV="1">
            <a:off x="1713686" y="2053406"/>
            <a:ext cx="1000926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16"/>
          <p:cNvGrpSpPr/>
          <p:nvPr/>
        </p:nvGrpSpPr>
        <p:grpSpPr>
          <a:xfrm>
            <a:off x="2603635" y="1032008"/>
            <a:ext cx="1143008" cy="714380"/>
            <a:chOff x="1746379" y="3929066"/>
            <a:chExt cx="1152543" cy="714380"/>
          </a:xfrm>
        </p:grpSpPr>
        <p:cxnSp>
          <p:nvCxnSpPr>
            <p:cNvPr id="118" name="Straight Connector 117"/>
            <p:cNvCxnSpPr>
              <a:stCxn id="120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921154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Q1.1</a:t>
              </a:r>
              <a:endParaRPr lang="en-US" sz="1400" dirty="0"/>
            </a:p>
          </p:txBody>
        </p:sp>
        <p:sp>
          <p:nvSpPr>
            <p:cNvPr id="120" name="Double Bracket 119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1"/>
          <p:cNvGrpSpPr/>
          <p:nvPr/>
        </p:nvGrpSpPr>
        <p:grpSpPr>
          <a:xfrm>
            <a:off x="2143108" y="1071547"/>
            <a:ext cx="857256" cy="642943"/>
            <a:chOff x="1357290" y="2357430"/>
            <a:chExt cx="857256" cy="642943"/>
          </a:xfrm>
        </p:grpSpPr>
        <p:cxnSp>
          <p:nvCxnSpPr>
            <p:cNvPr id="133" name="Straight Connector 132"/>
            <p:cNvCxnSpPr/>
            <p:nvPr/>
          </p:nvCxnSpPr>
          <p:spPr>
            <a:xfrm rot="5400000">
              <a:off x="1507640" y="2821393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1636943" y="2820732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815922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428728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 flipH="1" flipV="1">
              <a:off x="1571604" y="2643182"/>
              <a:ext cx="357190" cy="3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1357290" y="2357430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S2</a:t>
              </a:r>
              <a:endParaRPr lang="en-US" sz="1400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5286380" y="4000504"/>
            <a:ext cx="2357454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dirty="0" smtClean="0"/>
              <a:t>S</a:t>
            </a:r>
            <a:r>
              <a:rPr lang="en-US" sz="1400" dirty="0" smtClean="0"/>
              <a:t>witch “S1” and “S2”</a:t>
            </a:r>
            <a:endParaRPr lang="en-US" sz="1400" dirty="0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714348" y="1685583"/>
            <a:ext cx="2214578" cy="1588"/>
          </a:xfrm>
          <a:prstGeom prst="line">
            <a:avLst/>
          </a:prstGeom>
          <a:ln w="19050">
            <a:solidFill>
              <a:srgbClr val="C000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99"/>
          <p:cNvGrpSpPr/>
          <p:nvPr/>
        </p:nvGrpSpPr>
        <p:grpSpPr>
          <a:xfrm>
            <a:off x="1142976" y="2846864"/>
            <a:ext cx="857256" cy="642943"/>
            <a:chOff x="1357290" y="1571612"/>
            <a:chExt cx="857256" cy="642943"/>
          </a:xfrm>
        </p:grpSpPr>
        <p:cxnSp>
          <p:nvCxnSpPr>
            <p:cNvPr id="123" name="Straight Connector 122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S1</a:t>
              </a:r>
              <a:endParaRPr lang="en-US" sz="1400" dirty="0"/>
            </a:p>
          </p:txBody>
        </p:sp>
      </p:grpSp>
      <p:cxnSp>
        <p:nvCxnSpPr>
          <p:cNvPr id="128" name="Straight Connector 127"/>
          <p:cNvCxnSpPr/>
          <p:nvPr/>
        </p:nvCxnSpPr>
        <p:spPr>
          <a:xfrm>
            <a:off x="1828450" y="3304399"/>
            <a:ext cx="42862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11355" y="3307392"/>
            <a:ext cx="50006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07"/>
          <p:cNvGrpSpPr/>
          <p:nvPr/>
        </p:nvGrpSpPr>
        <p:grpSpPr>
          <a:xfrm>
            <a:off x="1142976" y="3860623"/>
            <a:ext cx="857256" cy="642943"/>
            <a:chOff x="1357290" y="1571612"/>
            <a:chExt cx="857256" cy="642943"/>
          </a:xfrm>
        </p:grpSpPr>
        <p:cxnSp>
          <p:nvCxnSpPr>
            <p:cNvPr id="131" name="Straight Connector 130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Q1.1</a:t>
              </a:r>
              <a:endParaRPr lang="en-US" sz="1400" dirty="0"/>
            </a:p>
          </p:txBody>
        </p:sp>
      </p:grpSp>
      <p:cxnSp>
        <p:nvCxnSpPr>
          <p:cNvPr id="146" name="Straight Connector 145"/>
          <p:cNvCxnSpPr/>
          <p:nvPr/>
        </p:nvCxnSpPr>
        <p:spPr>
          <a:xfrm flipV="1">
            <a:off x="714348" y="4325797"/>
            <a:ext cx="50006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857356" y="4328790"/>
            <a:ext cx="35719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 flipH="1" flipV="1">
            <a:off x="1713686" y="3828724"/>
            <a:ext cx="1000926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16"/>
          <p:cNvGrpSpPr/>
          <p:nvPr/>
        </p:nvGrpSpPr>
        <p:grpSpPr>
          <a:xfrm>
            <a:off x="2603635" y="2807326"/>
            <a:ext cx="1143008" cy="714380"/>
            <a:chOff x="1746379" y="3929066"/>
            <a:chExt cx="1152543" cy="714380"/>
          </a:xfrm>
        </p:grpSpPr>
        <p:cxnSp>
          <p:nvCxnSpPr>
            <p:cNvPr id="154" name="Straight Connector 153"/>
            <p:cNvCxnSpPr>
              <a:stCxn id="156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1921154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Q1.1</a:t>
              </a:r>
              <a:endParaRPr lang="en-US" sz="1400" dirty="0"/>
            </a:p>
          </p:txBody>
        </p:sp>
        <p:sp>
          <p:nvSpPr>
            <p:cNvPr id="156" name="Double Bracket 155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31"/>
          <p:cNvGrpSpPr/>
          <p:nvPr/>
        </p:nvGrpSpPr>
        <p:grpSpPr>
          <a:xfrm>
            <a:off x="2143108" y="2846865"/>
            <a:ext cx="857256" cy="642943"/>
            <a:chOff x="1357290" y="2357430"/>
            <a:chExt cx="857256" cy="642943"/>
          </a:xfrm>
        </p:grpSpPr>
        <p:cxnSp>
          <p:nvCxnSpPr>
            <p:cNvPr id="159" name="Straight Connector 158"/>
            <p:cNvCxnSpPr/>
            <p:nvPr/>
          </p:nvCxnSpPr>
          <p:spPr>
            <a:xfrm rot="5400000">
              <a:off x="1507640" y="2821393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>
              <a:off x="1636943" y="2820732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1815922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428728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 flipH="1" flipV="1">
              <a:off x="1571604" y="2643182"/>
              <a:ext cx="357190" cy="3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357290" y="2357430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S2</a:t>
              </a:r>
              <a:endParaRPr lang="en-US" sz="1400" dirty="0"/>
            </a:p>
          </p:txBody>
        </p:sp>
      </p:grpSp>
      <p:cxnSp>
        <p:nvCxnSpPr>
          <p:cNvPr id="165" name="Straight Connector 164"/>
          <p:cNvCxnSpPr/>
          <p:nvPr/>
        </p:nvCxnSpPr>
        <p:spPr>
          <a:xfrm>
            <a:off x="714348" y="3460901"/>
            <a:ext cx="2214578" cy="1588"/>
          </a:xfrm>
          <a:prstGeom prst="line">
            <a:avLst/>
          </a:prstGeom>
          <a:ln w="19050">
            <a:solidFill>
              <a:srgbClr val="C000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714348" y="4489938"/>
            <a:ext cx="1643074" cy="1588"/>
          </a:xfrm>
          <a:prstGeom prst="line">
            <a:avLst/>
          </a:prstGeom>
          <a:ln w="19050">
            <a:solidFill>
              <a:srgbClr val="C00000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 flipH="1" flipV="1">
            <a:off x="1856562" y="3989872"/>
            <a:ext cx="1000926" cy="794"/>
          </a:xfrm>
          <a:prstGeom prst="line">
            <a:avLst/>
          </a:prstGeom>
          <a:ln w="19050">
            <a:solidFill>
              <a:srgbClr val="C00000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99"/>
          <p:cNvGrpSpPr/>
          <p:nvPr/>
        </p:nvGrpSpPr>
        <p:grpSpPr>
          <a:xfrm>
            <a:off x="1142976" y="4643446"/>
            <a:ext cx="857256" cy="642943"/>
            <a:chOff x="1357290" y="1571612"/>
            <a:chExt cx="857256" cy="642943"/>
          </a:xfrm>
        </p:grpSpPr>
        <p:cxnSp>
          <p:nvCxnSpPr>
            <p:cNvPr id="172" name="Straight Connector 171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S1</a:t>
              </a:r>
              <a:endParaRPr lang="en-US" sz="1400" dirty="0"/>
            </a:p>
          </p:txBody>
        </p:sp>
      </p:grpSp>
      <p:cxnSp>
        <p:nvCxnSpPr>
          <p:cNvPr id="177" name="Straight Connector 176"/>
          <p:cNvCxnSpPr/>
          <p:nvPr/>
        </p:nvCxnSpPr>
        <p:spPr>
          <a:xfrm>
            <a:off x="1828450" y="5100981"/>
            <a:ext cx="42862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11355" y="5103974"/>
            <a:ext cx="50006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07"/>
          <p:cNvGrpSpPr/>
          <p:nvPr/>
        </p:nvGrpSpPr>
        <p:grpSpPr>
          <a:xfrm>
            <a:off x="1142976" y="5657205"/>
            <a:ext cx="857256" cy="642943"/>
            <a:chOff x="1357290" y="1571612"/>
            <a:chExt cx="857256" cy="642943"/>
          </a:xfrm>
        </p:grpSpPr>
        <p:cxnSp>
          <p:nvCxnSpPr>
            <p:cNvPr id="180" name="Straight Connector 179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Q1.1</a:t>
              </a:r>
              <a:endParaRPr lang="en-US" sz="1400" dirty="0"/>
            </a:p>
          </p:txBody>
        </p:sp>
      </p:grpSp>
      <p:cxnSp>
        <p:nvCxnSpPr>
          <p:cNvPr id="185" name="Straight Connector 184"/>
          <p:cNvCxnSpPr/>
          <p:nvPr/>
        </p:nvCxnSpPr>
        <p:spPr>
          <a:xfrm flipV="1">
            <a:off x="714348" y="6122379"/>
            <a:ext cx="50006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1857356" y="6125372"/>
            <a:ext cx="35719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 flipH="1" flipV="1">
            <a:off x="1713686" y="5625306"/>
            <a:ext cx="1000926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Group 116"/>
          <p:cNvGrpSpPr/>
          <p:nvPr/>
        </p:nvGrpSpPr>
        <p:grpSpPr>
          <a:xfrm>
            <a:off x="2603635" y="4603908"/>
            <a:ext cx="1143008" cy="714380"/>
            <a:chOff x="1746379" y="3929066"/>
            <a:chExt cx="1152543" cy="714380"/>
          </a:xfrm>
        </p:grpSpPr>
        <p:cxnSp>
          <p:nvCxnSpPr>
            <p:cNvPr id="189" name="Straight Connector 188"/>
            <p:cNvCxnSpPr>
              <a:stCxn id="191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1921154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Q1.1</a:t>
              </a:r>
              <a:endParaRPr lang="en-US" sz="1400" dirty="0"/>
            </a:p>
          </p:txBody>
        </p:sp>
        <p:sp>
          <p:nvSpPr>
            <p:cNvPr id="191" name="Double Bracket 190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31"/>
          <p:cNvGrpSpPr/>
          <p:nvPr/>
        </p:nvGrpSpPr>
        <p:grpSpPr>
          <a:xfrm>
            <a:off x="2143108" y="4643447"/>
            <a:ext cx="857256" cy="642943"/>
            <a:chOff x="1357290" y="2357430"/>
            <a:chExt cx="857256" cy="642943"/>
          </a:xfrm>
        </p:grpSpPr>
        <p:cxnSp>
          <p:nvCxnSpPr>
            <p:cNvPr id="194" name="Straight Connector 193"/>
            <p:cNvCxnSpPr/>
            <p:nvPr/>
          </p:nvCxnSpPr>
          <p:spPr>
            <a:xfrm rot="5400000">
              <a:off x="1507640" y="2821393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>
              <a:off x="1636943" y="2820732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1815922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1428728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5400000" flipH="1" flipV="1">
              <a:off x="1571604" y="2643182"/>
              <a:ext cx="357190" cy="3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/>
            <p:cNvSpPr txBox="1"/>
            <p:nvPr/>
          </p:nvSpPr>
          <p:spPr>
            <a:xfrm>
              <a:off x="1357290" y="2357430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S2</a:t>
              </a:r>
              <a:endParaRPr lang="en-US" sz="1400" dirty="0"/>
            </a:p>
          </p:txBody>
        </p:sp>
      </p:grpSp>
      <p:cxnSp>
        <p:nvCxnSpPr>
          <p:cNvPr id="200" name="Straight Connector 199"/>
          <p:cNvCxnSpPr/>
          <p:nvPr/>
        </p:nvCxnSpPr>
        <p:spPr>
          <a:xfrm flipV="1">
            <a:off x="2357422" y="5259071"/>
            <a:ext cx="571504" cy="27317"/>
          </a:xfrm>
          <a:prstGeom prst="line">
            <a:avLst/>
          </a:prstGeom>
          <a:ln w="19050">
            <a:solidFill>
              <a:srgbClr val="C000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714348" y="6286520"/>
            <a:ext cx="1643074" cy="1588"/>
          </a:xfrm>
          <a:prstGeom prst="line">
            <a:avLst/>
          </a:prstGeom>
          <a:ln w="19050">
            <a:solidFill>
              <a:srgbClr val="C00000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 flipH="1" flipV="1">
            <a:off x="1856562" y="5786454"/>
            <a:ext cx="1000926" cy="794"/>
          </a:xfrm>
          <a:prstGeom prst="line">
            <a:avLst/>
          </a:prstGeom>
          <a:ln w="19050">
            <a:solidFill>
              <a:srgbClr val="C00000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99"/>
          <p:cNvGrpSpPr/>
          <p:nvPr/>
        </p:nvGrpSpPr>
        <p:grpSpPr>
          <a:xfrm>
            <a:off x="5254479" y="4825860"/>
            <a:ext cx="857256" cy="642943"/>
            <a:chOff x="1357290" y="1571612"/>
            <a:chExt cx="857256" cy="642943"/>
          </a:xfrm>
        </p:grpSpPr>
        <p:cxnSp>
          <p:nvCxnSpPr>
            <p:cNvPr id="205" name="Straight Connector 204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S1</a:t>
              </a:r>
              <a:endParaRPr lang="en-US" sz="1400" dirty="0"/>
            </a:p>
          </p:txBody>
        </p:sp>
      </p:grpSp>
      <p:cxnSp>
        <p:nvCxnSpPr>
          <p:cNvPr id="210" name="Straight Connector 209"/>
          <p:cNvCxnSpPr/>
          <p:nvPr/>
        </p:nvCxnSpPr>
        <p:spPr>
          <a:xfrm>
            <a:off x="5939953" y="5283395"/>
            <a:ext cx="42862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4822858" y="5286388"/>
            <a:ext cx="50006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Group 107"/>
          <p:cNvGrpSpPr/>
          <p:nvPr/>
        </p:nvGrpSpPr>
        <p:grpSpPr>
          <a:xfrm>
            <a:off x="5254479" y="5839619"/>
            <a:ext cx="857256" cy="642943"/>
            <a:chOff x="1357290" y="1571612"/>
            <a:chExt cx="857256" cy="642943"/>
          </a:xfrm>
        </p:grpSpPr>
        <p:cxnSp>
          <p:nvCxnSpPr>
            <p:cNvPr id="213" name="Straight Connector 212"/>
            <p:cNvCxnSpPr/>
            <p:nvPr/>
          </p:nvCxnSpPr>
          <p:spPr>
            <a:xfrm rot="5400000">
              <a:off x="1507640" y="2035575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>
              <a:off x="1636943" y="2034914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1815922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1428728" y="2035629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/>
            <p:cNvSpPr txBox="1"/>
            <p:nvPr/>
          </p:nvSpPr>
          <p:spPr>
            <a:xfrm>
              <a:off x="1357290" y="1571612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Q1.1</a:t>
              </a:r>
              <a:endParaRPr lang="en-US" sz="1400" dirty="0"/>
            </a:p>
          </p:txBody>
        </p:sp>
      </p:grpSp>
      <p:cxnSp>
        <p:nvCxnSpPr>
          <p:cNvPr id="218" name="Straight Connector 217"/>
          <p:cNvCxnSpPr/>
          <p:nvPr/>
        </p:nvCxnSpPr>
        <p:spPr>
          <a:xfrm flipV="1">
            <a:off x="4825851" y="6304793"/>
            <a:ext cx="50006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5968859" y="6307786"/>
            <a:ext cx="35719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 flipH="1" flipV="1">
            <a:off x="5825189" y="5807720"/>
            <a:ext cx="1000926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Group 116"/>
          <p:cNvGrpSpPr/>
          <p:nvPr/>
        </p:nvGrpSpPr>
        <p:grpSpPr>
          <a:xfrm>
            <a:off x="6715138" y="4786322"/>
            <a:ext cx="1143008" cy="714380"/>
            <a:chOff x="1746379" y="3929066"/>
            <a:chExt cx="1152543" cy="714380"/>
          </a:xfrm>
        </p:grpSpPr>
        <p:cxnSp>
          <p:nvCxnSpPr>
            <p:cNvPr id="222" name="Straight Connector 221"/>
            <p:cNvCxnSpPr>
              <a:stCxn id="224" idx="3"/>
            </p:cNvCxnSpPr>
            <p:nvPr/>
          </p:nvCxnSpPr>
          <p:spPr>
            <a:xfrm>
              <a:off x="2500298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/>
            <p:cNvSpPr txBox="1"/>
            <p:nvPr/>
          </p:nvSpPr>
          <p:spPr>
            <a:xfrm>
              <a:off x="1921154" y="3929066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Q1.1</a:t>
              </a:r>
              <a:endParaRPr lang="en-US" sz="1400" dirty="0"/>
            </a:p>
          </p:txBody>
        </p:sp>
        <p:sp>
          <p:nvSpPr>
            <p:cNvPr id="224" name="Double Bracket 223"/>
            <p:cNvSpPr/>
            <p:nvPr/>
          </p:nvSpPr>
          <p:spPr>
            <a:xfrm>
              <a:off x="2143108" y="4214818"/>
              <a:ext cx="357190" cy="428628"/>
            </a:xfrm>
            <a:prstGeom prst="bracketPair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25" name="Straight Connector 224"/>
            <p:cNvCxnSpPr/>
            <p:nvPr/>
          </p:nvCxnSpPr>
          <p:spPr>
            <a:xfrm>
              <a:off x="1746379" y="4429132"/>
              <a:ext cx="398624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131"/>
          <p:cNvGrpSpPr/>
          <p:nvPr/>
        </p:nvGrpSpPr>
        <p:grpSpPr>
          <a:xfrm>
            <a:off x="6254611" y="4825861"/>
            <a:ext cx="857256" cy="642943"/>
            <a:chOff x="1357290" y="2357430"/>
            <a:chExt cx="857256" cy="642943"/>
          </a:xfrm>
        </p:grpSpPr>
        <p:cxnSp>
          <p:nvCxnSpPr>
            <p:cNvPr id="227" name="Straight Connector 226"/>
            <p:cNvCxnSpPr/>
            <p:nvPr/>
          </p:nvCxnSpPr>
          <p:spPr>
            <a:xfrm rot="5400000">
              <a:off x="1507640" y="2821393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5400000">
              <a:off x="1636943" y="2820732"/>
              <a:ext cx="356530" cy="14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1815922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1428728" y="2821447"/>
              <a:ext cx="255748" cy="13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 flipH="1" flipV="1">
              <a:off x="1571604" y="2643182"/>
              <a:ext cx="357190" cy="3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Box 231"/>
            <p:cNvSpPr txBox="1"/>
            <p:nvPr/>
          </p:nvSpPr>
          <p:spPr>
            <a:xfrm>
              <a:off x="1357290" y="2357430"/>
              <a:ext cx="85725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/>
                <a:t>S2</a:t>
              </a:r>
              <a:endParaRPr lang="en-US" sz="1400" dirty="0"/>
            </a:p>
          </p:txBody>
        </p:sp>
      </p:grpSp>
      <p:cxnSp>
        <p:nvCxnSpPr>
          <p:cNvPr id="236" name="Straight Connector 235"/>
          <p:cNvCxnSpPr/>
          <p:nvPr/>
        </p:nvCxnSpPr>
        <p:spPr>
          <a:xfrm rot="16200000" flipV="1">
            <a:off x="3882707" y="5607859"/>
            <a:ext cx="192882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16200000" flipV="1">
            <a:off x="6893734" y="5750734"/>
            <a:ext cx="192882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Oval 239"/>
          <p:cNvSpPr/>
          <p:nvPr/>
        </p:nvSpPr>
        <p:spPr>
          <a:xfrm>
            <a:off x="142844" y="128586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1" name="Oval 240"/>
          <p:cNvSpPr/>
          <p:nvPr/>
        </p:nvSpPr>
        <p:spPr>
          <a:xfrm>
            <a:off x="142844" y="307181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42" name="Oval 241"/>
          <p:cNvSpPr/>
          <p:nvPr/>
        </p:nvSpPr>
        <p:spPr>
          <a:xfrm>
            <a:off x="142844" y="485776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43" name="Oval 242"/>
          <p:cNvSpPr/>
          <p:nvPr/>
        </p:nvSpPr>
        <p:spPr>
          <a:xfrm>
            <a:off x="4286248" y="507207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1685</TotalTime>
  <Words>833</Words>
  <Application>Microsoft Office PowerPoint</Application>
  <PresentationFormat>On-screen Show (4:3)</PresentationFormat>
  <Paragraphs>254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Adjacency</vt:lpstr>
      <vt:lpstr>Microsoft Word Picture</vt:lpstr>
      <vt:lpstr>Chapter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User</dc:creator>
  <cp:lastModifiedBy>DELL</cp:lastModifiedBy>
  <cp:revision>76</cp:revision>
  <dcterms:created xsi:type="dcterms:W3CDTF">2013-11-11T18:21:24Z</dcterms:created>
  <dcterms:modified xsi:type="dcterms:W3CDTF">2014-02-04T10:01:51Z</dcterms:modified>
</cp:coreProperties>
</file>