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477" r:id="rId2"/>
    <p:sldId id="472" r:id="rId3"/>
    <p:sldId id="494" r:id="rId4"/>
    <p:sldId id="476" r:id="rId5"/>
    <p:sldId id="442" r:id="rId6"/>
    <p:sldId id="496" r:id="rId7"/>
    <p:sldId id="495" r:id="rId8"/>
    <p:sldId id="492" r:id="rId9"/>
    <p:sldId id="505" r:id="rId10"/>
    <p:sldId id="506" r:id="rId11"/>
    <p:sldId id="507" r:id="rId12"/>
    <p:sldId id="438" r:id="rId13"/>
    <p:sldId id="493" r:id="rId14"/>
    <p:sldId id="452" r:id="rId15"/>
    <p:sldId id="455" r:id="rId16"/>
    <p:sldId id="456" r:id="rId17"/>
    <p:sldId id="461" r:id="rId18"/>
    <p:sldId id="510" r:id="rId19"/>
    <p:sldId id="511" r:id="rId20"/>
    <p:sldId id="499" r:id="rId21"/>
    <p:sldId id="512" r:id="rId22"/>
    <p:sldId id="468" r:id="rId23"/>
    <p:sldId id="500" r:id="rId24"/>
    <p:sldId id="513" r:id="rId25"/>
    <p:sldId id="514" r:id="rId26"/>
    <p:sldId id="48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000000"/>
    <a:srgbClr val="ECECEC"/>
    <a:srgbClr val="777777"/>
    <a:srgbClr val="AC1CC0"/>
    <a:srgbClr val="EEF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3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B35FB2D3-8C9A-4878-89C4-2E94B3B45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fld id="{1D6E16DB-028A-4D69-9639-D3AFD8DA42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89688" y="8748713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/>
            <a:fld id="{13B15326-35C4-4FC8-A928-B15BC2B9E589}" type="slidenum"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‹#›</a:t>
            </a:fld>
            <a:endParaRPr lang="en-US" sz="14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676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628588-EC4C-4F16-A75A-40580CAE6755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096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236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215563-E3B9-49F3-AE8B-2628E63F9CC4}" type="slidenum">
              <a:rPr lang="en-US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331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0D7085-59C4-4D94-8F24-076B0CD2F194}" type="slidenum">
              <a:rPr lang="en-US">
                <a:latin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48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16DB-028A-4D69-9639-D3AFD8DA42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7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16DB-028A-4D69-9639-D3AFD8DA42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16DB-028A-4D69-9639-D3AFD8DA42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1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ltGray">
      <p:bgPr>
        <a:solidFill>
          <a:srgbClr val="33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invGray">
          <a:xfrm>
            <a:off x="0" y="0"/>
            <a:ext cx="9144000" cy="1524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6" name="AutoShape 3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3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4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43" descr="N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5125"/>
            <a:ext cx="79248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0"/>
          <p:cNvGraphicFramePr>
            <a:graphicFrameLocks noChangeAspect="1"/>
          </p:cNvGraphicFramePr>
          <p:nvPr/>
        </p:nvGraphicFramePr>
        <p:xfrm>
          <a:off x="2362200" y="1447800"/>
          <a:ext cx="430212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0" name="Photo Editor Photo" r:id="rId4" imgW="4933333" imgH="6171429" progId="MSPhotoEd.3">
                  <p:embed/>
                </p:oleObj>
              </mc:Choice>
              <mc:Fallback>
                <p:oleObj name="Photo Editor Photo" r:id="rId4" imgW="4933333" imgH="6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47800"/>
                        <a:ext cx="430212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40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7239000" cy="14478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674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124200"/>
            <a:ext cx="7162800" cy="1371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1090613" lvl="1" indent="285750">
              <a:defRPr/>
            </a:lvl2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3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smtClean="0"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2-</a:t>
            </a:r>
            <a:fld id="{46A5CC6B-EAD8-4D5B-804A-BCD47F4B5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98438"/>
            <a:ext cx="20955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1341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2-</a:t>
            </a:r>
            <a:fld id="{C2C1E669-3F3C-46F7-8292-3C196A2E2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86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2-</a:t>
            </a:r>
            <a:fld id="{DE0E1498-3A4A-4916-A97D-756434C1F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9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295400"/>
            <a:ext cx="3886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810000"/>
            <a:ext cx="3886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2-</a:t>
            </a:r>
            <a:fld id="{DE0E1498-3A4A-4916-A97D-756434C1F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2-</a:t>
            </a:r>
            <a:fld id="{802E9183-D0A4-431D-B272-8352D0F9C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7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2-</a:t>
            </a:r>
            <a:fld id="{16ECAFB0-12E9-4625-A939-0EC5E625F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7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2-</a:t>
            </a:r>
            <a:fld id="{DC89B4D6-02DA-472B-9E28-B1508855F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2-</a:t>
            </a:r>
            <a:fld id="{60345183-F277-4242-9E9A-0D9FD6FEE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2-</a:t>
            </a:r>
            <a:fld id="{EBBC779E-EBD5-4F00-A044-CA6BED630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2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2-</a:t>
            </a:r>
            <a:fld id="{B92EF5D6-E8D1-4EC8-A7AA-9FC57B9E6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7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2-</a:t>
            </a:r>
            <a:fld id="{01DDE0E9-F795-47D0-A434-8E0F6B0DA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6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2-</a:t>
            </a:r>
            <a:fld id="{7566E283-3DC4-4C5E-B56C-98C8C9F1C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3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invGray">
          <a:xfrm>
            <a:off x="0" y="0"/>
            <a:ext cx="9144000" cy="1143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28" name="Group 53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1058" name="AutoShape 54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Freeform 55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56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57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58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7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FFCC66"/>
                </a:solidFill>
              </a:defRPr>
            </a:lvl1pPr>
          </a:lstStyle>
          <a:p>
            <a:r>
              <a:rPr lang="en-US" dirty="0" smtClean="0"/>
              <a:t> © 2012 </a:t>
            </a:r>
            <a:r>
              <a:rPr lang="en-US" dirty="0" err="1" smtClean="0"/>
              <a:t>Cengage</a:t>
            </a:r>
            <a:r>
              <a:rPr lang="en-US" dirty="0" smtClean="0"/>
              <a:t> Learning.  All Rights Reserved. May not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557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CC66"/>
                </a:solidFill>
              </a:defRPr>
            </a:lvl1pPr>
          </a:lstStyle>
          <a:p>
            <a:r>
              <a:rPr lang="en-US" dirty="0" smtClean="0"/>
              <a:t>2-</a:t>
            </a:r>
            <a:fld id="{DE0E1498-3A4A-4916-A97D-756434C1F64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31" name="Group 3"/>
          <p:cNvGrpSpPr>
            <a:grpSpLocks/>
          </p:cNvGrpSpPr>
          <p:nvPr/>
        </p:nvGrpSpPr>
        <p:grpSpPr bwMode="auto">
          <a:xfrm>
            <a:off x="2362200" y="1371600"/>
            <a:ext cx="5334000" cy="4953000"/>
            <a:chOff x="2789" y="890"/>
            <a:chExt cx="2722" cy="2721"/>
          </a:xfrm>
        </p:grpSpPr>
        <p:sp>
          <p:nvSpPr>
            <p:cNvPr id="1033" name="AutoShape 4"/>
            <p:cNvSpPr>
              <a:spLocks noChangeArrowheads="1"/>
            </p:cNvSpPr>
            <p:nvPr userDrawn="1"/>
          </p:nvSpPr>
          <p:spPr bwMode="ltGray">
            <a:xfrm>
              <a:off x="2789" y="894"/>
              <a:ext cx="2722" cy="2684"/>
            </a:xfrm>
            <a:custGeom>
              <a:avLst/>
              <a:gdLst>
                <a:gd name="T0" fmla="*/ 172 w 21600"/>
                <a:gd name="T1" fmla="*/ 0 h 21600"/>
                <a:gd name="T2" fmla="*/ 50 w 21600"/>
                <a:gd name="T3" fmla="*/ 49 h 21600"/>
                <a:gd name="T4" fmla="*/ 0 w 21600"/>
                <a:gd name="T5" fmla="*/ 167 h 21600"/>
                <a:gd name="T6" fmla="*/ 50 w 21600"/>
                <a:gd name="T7" fmla="*/ 285 h 21600"/>
                <a:gd name="T8" fmla="*/ 172 w 21600"/>
                <a:gd name="T9" fmla="*/ 334 h 21600"/>
                <a:gd name="T10" fmla="*/ 293 w 21600"/>
                <a:gd name="T11" fmla="*/ 285 h 21600"/>
                <a:gd name="T12" fmla="*/ 343 w 21600"/>
                <a:gd name="T13" fmla="*/ 167 h 21600"/>
                <a:gd name="T14" fmla="*/ 293 w 21600"/>
                <a:gd name="T15" fmla="*/ 4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63 h 21600"/>
                <a:gd name="T26" fmla="*/ 18434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0" y="10800"/>
                  </a:moveTo>
                  <a:cubicBezTo>
                    <a:pt x="320" y="16588"/>
                    <a:pt x="5012" y="21280"/>
                    <a:pt x="10800" y="21280"/>
                  </a:cubicBezTo>
                  <a:cubicBezTo>
                    <a:pt x="16588" y="21280"/>
                    <a:pt x="21280" y="16588"/>
                    <a:pt x="21280" y="10800"/>
                  </a:cubicBezTo>
                  <a:cubicBezTo>
                    <a:pt x="21280" y="5012"/>
                    <a:pt x="16588" y="320"/>
                    <a:pt x="10800" y="320"/>
                  </a:cubicBezTo>
                  <a:cubicBezTo>
                    <a:pt x="5012" y="320"/>
                    <a:pt x="320" y="5012"/>
                    <a:pt x="320" y="1080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ltGray">
            <a:xfrm>
              <a:off x="3196" y="3082"/>
              <a:ext cx="325" cy="244"/>
            </a:xfrm>
            <a:custGeom>
              <a:avLst/>
              <a:gdLst>
                <a:gd name="T0" fmla="*/ 0 w 363"/>
                <a:gd name="T1" fmla="*/ 40 h 272"/>
                <a:gd name="T2" fmla="*/ 81 w 363"/>
                <a:gd name="T3" fmla="*/ 122 h 272"/>
                <a:gd name="T4" fmla="*/ 162 w 363"/>
                <a:gd name="T5" fmla="*/ 204 h 272"/>
                <a:gd name="T6" fmla="*/ 244 w 363"/>
                <a:gd name="T7" fmla="*/ 244 h 272"/>
                <a:gd name="T8" fmla="*/ 284 w 363"/>
                <a:gd name="T9" fmla="*/ 244 h 272"/>
                <a:gd name="T10" fmla="*/ 325 w 363"/>
                <a:gd name="T11" fmla="*/ 162 h 272"/>
                <a:gd name="T12" fmla="*/ 284 w 363"/>
                <a:gd name="T13" fmla="*/ 162 h 272"/>
                <a:gd name="T14" fmla="*/ 244 w 363"/>
                <a:gd name="T15" fmla="*/ 162 h 272"/>
                <a:gd name="T16" fmla="*/ 202 w 363"/>
                <a:gd name="T17" fmla="*/ 162 h 272"/>
                <a:gd name="T18" fmla="*/ 202 w 363"/>
                <a:gd name="T19" fmla="*/ 122 h 272"/>
                <a:gd name="T20" fmla="*/ 244 w 363"/>
                <a:gd name="T21" fmla="*/ 82 h 272"/>
                <a:gd name="T22" fmla="*/ 202 w 363"/>
                <a:gd name="T23" fmla="*/ 40 h 272"/>
                <a:gd name="T24" fmla="*/ 202 w 363"/>
                <a:gd name="T25" fmla="*/ 82 h 272"/>
                <a:gd name="T26" fmla="*/ 162 w 363"/>
                <a:gd name="T27" fmla="*/ 122 h 272"/>
                <a:gd name="T28" fmla="*/ 122 w 363"/>
                <a:gd name="T29" fmla="*/ 122 h 272"/>
                <a:gd name="T30" fmla="*/ 81 w 363"/>
                <a:gd name="T31" fmla="*/ 82 h 272"/>
                <a:gd name="T32" fmla="*/ 122 w 363"/>
                <a:gd name="T33" fmla="*/ 82 h 272"/>
                <a:gd name="T34" fmla="*/ 81 w 363"/>
                <a:gd name="T35" fmla="*/ 40 h 272"/>
                <a:gd name="T36" fmla="*/ 40 w 363"/>
                <a:gd name="T37" fmla="*/ 0 h 272"/>
                <a:gd name="T38" fmla="*/ 55 w 363"/>
                <a:gd name="T39" fmla="*/ 51 h 272"/>
                <a:gd name="T40" fmla="*/ 25 w 363"/>
                <a:gd name="T41" fmla="*/ 40 h 272"/>
                <a:gd name="T42" fmla="*/ 0 w 363"/>
                <a:gd name="T43" fmla="*/ 40 h 2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3"/>
                <a:gd name="T67" fmla="*/ 0 h 272"/>
                <a:gd name="T68" fmla="*/ 363 w 363"/>
                <a:gd name="T69" fmla="*/ 272 h 2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 userDrawn="1"/>
          </p:nvSpPr>
          <p:spPr bwMode="ltGray">
            <a:xfrm>
              <a:off x="3660" y="1726"/>
              <a:ext cx="420" cy="1885"/>
            </a:xfrm>
            <a:custGeom>
              <a:avLst/>
              <a:gdLst>
                <a:gd name="T0" fmla="*/ 162 w 420"/>
                <a:gd name="T1" fmla="*/ 1 h 1885"/>
                <a:gd name="T2" fmla="*/ 56 w 420"/>
                <a:gd name="T3" fmla="*/ 561 h 1885"/>
                <a:gd name="T4" fmla="*/ 122 w 420"/>
                <a:gd name="T5" fmla="*/ 1185 h 1885"/>
                <a:gd name="T6" fmla="*/ 383 w 420"/>
                <a:gd name="T7" fmla="*/ 1785 h 1885"/>
                <a:gd name="T8" fmla="*/ 343 w 420"/>
                <a:gd name="T9" fmla="*/ 1785 h 1885"/>
                <a:gd name="T10" fmla="*/ 70 w 420"/>
                <a:gd name="T11" fmla="*/ 1209 h 1885"/>
                <a:gd name="T12" fmla="*/ 15 w 420"/>
                <a:gd name="T13" fmla="*/ 487 h 1885"/>
                <a:gd name="T14" fmla="*/ 162 w 420"/>
                <a:gd name="T15" fmla="*/ 1 h 18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1885"/>
                <a:gd name="T26" fmla="*/ 420 w 420"/>
                <a:gd name="T27" fmla="*/ 1885 h 18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ltGray">
            <a:xfrm>
              <a:off x="4023" y="1694"/>
              <a:ext cx="429" cy="1836"/>
            </a:xfrm>
            <a:custGeom>
              <a:avLst/>
              <a:gdLst>
                <a:gd name="T0" fmla="*/ 0 w 429"/>
                <a:gd name="T1" fmla="*/ 25 h 1836"/>
                <a:gd name="T2" fmla="*/ 375 w 429"/>
                <a:gd name="T3" fmla="*/ 1835 h 1836"/>
                <a:gd name="T4" fmla="*/ 429 w 429"/>
                <a:gd name="T5" fmla="*/ 1836 h 1836"/>
                <a:gd name="T6" fmla="*/ 37 w 429"/>
                <a:gd name="T7" fmla="*/ 0 h 1836"/>
                <a:gd name="T8" fmla="*/ 0 w 429"/>
                <a:gd name="T9" fmla="*/ 25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1836"/>
                <a:gd name="T17" fmla="*/ 429 w 429"/>
                <a:gd name="T18" fmla="*/ 1836 h 1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ltGray">
            <a:xfrm>
              <a:off x="4270" y="1551"/>
              <a:ext cx="600" cy="1899"/>
            </a:xfrm>
            <a:custGeom>
              <a:avLst/>
              <a:gdLst>
                <a:gd name="T0" fmla="*/ 0 w 600"/>
                <a:gd name="T1" fmla="*/ 67 h 1899"/>
                <a:gd name="T2" fmla="*/ 91 w 600"/>
                <a:gd name="T3" fmla="*/ 168 h 1899"/>
                <a:gd name="T4" fmla="*/ 347 w 600"/>
                <a:gd name="T5" fmla="*/ 552 h 1899"/>
                <a:gd name="T6" fmla="*/ 512 w 600"/>
                <a:gd name="T7" fmla="*/ 1146 h 1899"/>
                <a:gd name="T8" fmla="*/ 539 w 600"/>
                <a:gd name="T9" fmla="*/ 1612 h 1899"/>
                <a:gd name="T10" fmla="*/ 457 w 600"/>
                <a:gd name="T11" fmla="*/ 1859 h 1899"/>
                <a:gd name="T12" fmla="*/ 503 w 600"/>
                <a:gd name="T13" fmla="*/ 1850 h 1899"/>
                <a:gd name="T14" fmla="*/ 583 w 600"/>
                <a:gd name="T15" fmla="*/ 1611 h 1899"/>
                <a:gd name="T16" fmla="*/ 567 w 600"/>
                <a:gd name="T17" fmla="*/ 1146 h 1899"/>
                <a:gd name="T18" fmla="*/ 384 w 600"/>
                <a:gd name="T19" fmla="*/ 524 h 1899"/>
                <a:gd name="T20" fmla="*/ 82 w 600"/>
                <a:gd name="T21" fmla="*/ 76 h 1899"/>
                <a:gd name="T22" fmla="*/ 0 w 600"/>
                <a:gd name="T23" fmla="*/ 67 h 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0"/>
                <a:gd name="T37" fmla="*/ 0 h 1899"/>
                <a:gd name="T38" fmla="*/ 600 w 600"/>
                <a:gd name="T39" fmla="*/ 1899 h 18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ltGray">
            <a:xfrm>
              <a:off x="4902" y="1753"/>
              <a:ext cx="338" cy="1494"/>
            </a:xfrm>
            <a:custGeom>
              <a:avLst/>
              <a:gdLst>
                <a:gd name="T0" fmla="*/ 26 w 338"/>
                <a:gd name="T1" fmla="*/ 73 h 1494"/>
                <a:gd name="T2" fmla="*/ 136 w 338"/>
                <a:gd name="T3" fmla="*/ 194 h 1494"/>
                <a:gd name="T4" fmla="*/ 282 w 338"/>
                <a:gd name="T5" fmla="*/ 706 h 1494"/>
                <a:gd name="T6" fmla="*/ 282 w 338"/>
                <a:gd name="T7" fmla="*/ 1118 h 1494"/>
                <a:gd name="T8" fmla="*/ 218 w 338"/>
                <a:gd name="T9" fmla="*/ 1319 h 1494"/>
                <a:gd name="T10" fmla="*/ 132 w 338"/>
                <a:gd name="T11" fmla="*/ 1475 h 1494"/>
                <a:gd name="T12" fmla="*/ 206 w 338"/>
                <a:gd name="T13" fmla="*/ 1433 h 1494"/>
                <a:gd name="T14" fmla="*/ 312 w 338"/>
                <a:gd name="T15" fmla="*/ 1163 h 1494"/>
                <a:gd name="T16" fmla="*/ 337 w 338"/>
                <a:gd name="T17" fmla="*/ 871 h 1494"/>
                <a:gd name="T18" fmla="*/ 309 w 338"/>
                <a:gd name="T19" fmla="*/ 615 h 1494"/>
                <a:gd name="T20" fmla="*/ 172 w 338"/>
                <a:gd name="T21" fmla="*/ 149 h 1494"/>
                <a:gd name="T22" fmla="*/ 34 w 338"/>
                <a:gd name="T23" fmla="*/ 23 h 1494"/>
                <a:gd name="T24" fmla="*/ 26 w 338"/>
                <a:gd name="T25" fmla="*/ 73 h 1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8"/>
                <a:gd name="T40" fmla="*/ 0 h 1494"/>
                <a:gd name="T41" fmla="*/ 338 w 338"/>
                <a:gd name="T42" fmla="*/ 1494 h 1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8" h="1494">
                  <a:moveTo>
                    <a:pt x="26" y="73"/>
                  </a:moveTo>
                  <a:cubicBezTo>
                    <a:pt x="43" y="102"/>
                    <a:pt x="93" y="88"/>
                    <a:pt x="136" y="194"/>
                  </a:cubicBezTo>
                  <a:cubicBezTo>
                    <a:pt x="179" y="300"/>
                    <a:pt x="258" y="552"/>
                    <a:pt x="282" y="706"/>
                  </a:cubicBezTo>
                  <a:cubicBezTo>
                    <a:pt x="306" y="860"/>
                    <a:pt x="293" y="1016"/>
                    <a:pt x="282" y="1118"/>
                  </a:cubicBezTo>
                  <a:cubicBezTo>
                    <a:pt x="271" y="1220"/>
                    <a:pt x="243" y="1260"/>
                    <a:pt x="218" y="1319"/>
                  </a:cubicBezTo>
                  <a:cubicBezTo>
                    <a:pt x="193" y="1378"/>
                    <a:pt x="134" y="1456"/>
                    <a:pt x="132" y="1475"/>
                  </a:cubicBezTo>
                  <a:cubicBezTo>
                    <a:pt x="130" y="1494"/>
                    <a:pt x="176" y="1485"/>
                    <a:pt x="206" y="1433"/>
                  </a:cubicBezTo>
                  <a:cubicBezTo>
                    <a:pt x="235" y="1381"/>
                    <a:pt x="290" y="1257"/>
                    <a:pt x="312" y="1163"/>
                  </a:cubicBezTo>
                  <a:cubicBezTo>
                    <a:pt x="334" y="1069"/>
                    <a:pt x="338" y="962"/>
                    <a:pt x="337" y="871"/>
                  </a:cubicBezTo>
                  <a:cubicBezTo>
                    <a:pt x="336" y="780"/>
                    <a:pt x="336" y="735"/>
                    <a:pt x="309" y="615"/>
                  </a:cubicBezTo>
                  <a:cubicBezTo>
                    <a:pt x="282" y="495"/>
                    <a:pt x="218" y="248"/>
                    <a:pt x="172" y="149"/>
                  </a:cubicBezTo>
                  <a:cubicBezTo>
                    <a:pt x="126" y="50"/>
                    <a:pt x="58" y="36"/>
                    <a:pt x="34" y="23"/>
                  </a:cubicBezTo>
                  <a:cubicBezTo>
                    <a:pt x="10" y="10"/>
                    <a:pt x="0" y="0"/>
                    <a:pt x="26" y="73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ltGray">
            <a:xfrm>
              <a:off x="3189" y="2212"/>
              <a:ext cx="573" cy="1290"/>
            </a:xfrm>
            <a:custGeom>
              <a:avLst/>
              <a:gdLst>
                <a:gd name="T0" fmla="*/ 2 w 573"/>
                <a:gd name="T1" fmla="*/ 129 h 1290"/>
                <a:gd name="T2" fmla="*/ 48 w 573"/>
                <a:gd name="T3" fmla="*/ 65 h 1290"/>
                <a:gd name="T4" fmla="*/ 84 w 573"/>
                <a:gd name="T5" fmla="*/ 522 h 1290"/>
                <a:gd name="T6" fmla="*/ 241 w 573"/>
                <a:gd name="T7" fmla="*/ 909 h 1290"/>
                <a:gd name="T8" fmla="*/ 396 w 573"/>
                <a:gd name="T9" fmla="*/ 1106 h 1290"/>
                <a:gd name="T10" fmla="*/ 568 w 573"/>
                <a:gd name="T11" fmla="*/ 1286 h 1290"/>
                <a:gd name="T12" fmla="*/ 363 w 573"/>
                <a:gd name="T13" fmla="*/ 1130 h 1290"/>
                <a:gd name="T14" fmla="*/ 183 w 573"/>
                <a:gd name="T15" fmla="*/ 909 h 1290"/>
                <a:gd name="T16" fmla="*/ 38 w 573"/>
                <a:gd name="T17" fmla="*/ 540 h 1290"/>
                <a:gd name="T18" fmla="*/ 2 w 573"/>
                <a:gd name="T19" fmla="*/ 129 h 1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3"/>
                <a:gd name="T31" fmla="*/ 0 h 1290"/>
                <a:gd name="T32" fmla="*/ 573 w 573"/>
                <a:gd name="T33" fmla="*/ 1290 h 12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ltGray">
            <a:xfrm>
              <a:off x="4170" y="1008"/>
              <a:ext cx="655" cy="192"/>
            </a:xfrm>
            <a:custGeom>
              <a:avLst/>
              <a:gdLst>
                <a:gd name="T0" fmla="*/ 15 w 731"/>
                <a:gd name="T1" fmla="*/ 168 h 214"/>
                <a:gd name="T2" fmla="*/ 228 w 731"/>
                <a:gd name="T3" fmla="*/ 37 h 214"/>
                <a:gd name="T4" fmla="*/ 409 w 731"/>
                <a:gd name="T5" fmla="*/ 4 h 214"/>
                <a:gd name="T6" fmla="*/ 564 w 731"/>
                <a:gd name="T7" fmla="*/ 14 h 214"/>
                <a:gd name="T8" fmla="*/ 645 w 731"/>
                <a:gd name="T9" fmla="*/ 55 h 214"/>
                <a:gd name="T10" fmla="*/ 506 w 731"/>
                <a:gd name="T11" fmla="*/ 45 h 214"/>
                <a:gd name="T12" fmla="*/ 237 w 731"/>
                <a:gd name="T13" fmla="*/ 69 h 214"/>
                <a:gd name="T14" fmla="*/ 47 w 731"/>
                <a:gd name="T15" fmla="*/ 176 h 214"/>
                <a:gd name="T16" fmla="*/ 15 w 731"/>
                <a:gd name="T17" fmla="*/ 168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1"/>
                <a:gd name="T28" fmla="*/ 0 h 214"/>
                <a:gd name="T29" fmla="*/ 731 w 731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2"/>
            <p:cNvSpPr>
              <a:spLocks/>
            </p:cNvSpPr>
            <p:nvPr userDrawn="1"/>
          </p:nvSpPr>
          <p:spPr bwMode="ltGray">
            <a:xfrm>
              <a:off x="4322" y="1276"/>
              <a:ext cx="504" cy="82"/>
            </a:xfrm>
            <a:custGeom>
              <a:avLst/>
              <a:gdLst>
                <a:gd name="T0" fmla="*/ 0 w 563"/>
                <a:gd name="T1" fmla="*/ 0 h 91"/>
                <a:gd name="T2" fmla="*/ 57 w 563"/>
                <a:gd name="T3" fmla="*/ 33 h 91"/>
                <a:gd name="T4" fmla="*/ 278 w 563"/>
                <a:gd name="T5" fmla="*/ 16 h 91"/>
                <a:gd name="T6" fmla="*/ 474 w 563"/>
                <a:gd name="T7" fmla="*/ 33 h 91"/>
                <a:gd name="T8" fmla="*/ 458 w 563"/>
                <a:gd name="T9" fmla="*/ 66 h 91"/>
                <a:gd name="T10" fmla="*/ 262 w 563"/>
                <a:gd name="T11" fmla="*/ 50 h 91"/>
                <a:gd name="T12" fmla="*/ 33 w 563"/>
                <a:gd name="T13" fmla="*/ 8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3"/>
                <a:gd name="T22" fmla="*/ 0 h 91"/>
                <a:gd name="T23" fmla="*/ 563 w 563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ltGray">
            <a:xfrm>
              <a:off x="4043" y="890"/>
              <a:ext cx="204" cy="247"/>
            </a:xfrm>
            <a:custGeom>
              <a:avLst/>
              <a:gdLst>
                <a:gd name="T0" fmla="*/ 0 w 228"/>
                <a:gd name="T1" fmla="*/ 247 h 276"/>
                <a:gd name="T2" fmla="*/ 140 w 228"/>
                <a:gd name="T3" fmla="*/ 34 h 276"/>
                <a:gd name="T4" fmla="*/ 189 w 228"/>
                <a:gd name="T5" fmla="*/ 42 h 276"/>
                <a:gd name="T6" fmla="*/ 47 w 228"/>
                <a:gd name="T7" fmla="*/ 240 h 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276"/>
                <a:gd name="T14" fmla="*/ 228 w 228"/>
                <a:gd name="T15" fmla="*/ 276 h 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4"/>
            <p:cNvSpPr>
              <a:spLocks/>
            </p:cNvSpPr>
            <p:nvPr userDrawn="1"/>
          </p:nvSpPr>
          <p:spPr bwMode="ltGray">
            <a:xfrm>
              <a:off x="3854" y="915"/>
              <a:ext cx="67" cy="287"/>
            </a:xfrm>
            <a:custGeom>
              <a:avLst/>
              <a:gdLst>
                <a:gd name="T0" fmla="*/ 1 w 75"/>
                <a:gd name="T1" fmla="*/ 41 h 320"/>
                <a:gd name="T2" fmla="*/ 32 w 75"/>
                <a:gd name="T3" fmla="*/ 256 h 320"/>
                <a:gd name="T4" fmla="*/ 66 w 75"/>
                <a:gd name="T5" fmla="*/ 239 h 320"/>
                <a:gd name="T6" fmla="*/ 25 w 75"/>
                <a:gd name="T7" fmla="*/ 33 h 320"/>
                <a:gd name="T8" fmla="*/ 1 w 75"/>
                <a:gd name="T9" fmla="*/ 41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20"/>
                <a:gd name="T17" fmla="*/ 75 w 75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 userDrawn="1"/>
          </p:nvSpPr>
          <p:spPr bwMode="ltGray">
            <a:xfrm>
              <a:off x="3319" y="1736"/>
              <a:ext cx="1687" cy="607"/>
            </a:xfrm>
            <a:custGeom>
              <a:avLst/>
              <a:gdLst>
                <a:gd name="T0" fmla="*/ 85 w 1883"/>
                <a:gd name="T1" fmla="*/ 458 h 677"/>
                <a:gd name="T2" fmla="*/ 364 w 1883"/>
                <a:gd name="T3" fmla="*/ 533 h 677"/>
                <a:gd name="T4" fmla="*/ 839 w 1883"/>
                <a:gd name="T5" fmla="*/ 516 h 677"/>
                <a:gd name="T6" fmla="*/ 1281 w 1883"/>
                <a:gd name="T7" fmla="*/ 351 h 677"/>
                <a:gd name="T8" fmla="*/ 1623 w 1883"/>
                <a:gd name="T9" fmla="*/ 44 h 677"/>
                <a:gd name="T10" fmla="*/ 1665 w 1883"/>
                <a:gd name="T11" fmla="*/ 85 h 677"/>
                <a:gd name="T12" fmla="*/ 1623 w 1883"/>
                <a:gd name="T13" fmla="*/ 126 h 677"/>
                <a:gd name="T14" fmla="*/ 1298 w 1883"/>
                <a:gd name="T15" fmla="*/ 411 h 677"/>
                <a:gd name="T16" fmla="*/ 864 w 1883"/>
                <a:gd name="T17" fmla="*/ 573 h 677"/>
                <a:gd name="T18" fmla="*/ 364 w 1883"/>
                <a:gd name="T19" fmla="*/ 597 h 677"/>
                <a:gd name="T20" fmla="*/ 53 w 1883"/>
                <a:gd name="T21" fmla="*/ 516 h 677"/>
                <a:gd name="T22" fmla="*/ 44 w 1883"/>
                <a:gd name="T23" fmla="*/ 491 h 6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3"/>
                <a:gd name="T37" fmla="*/ 0 h 677"/>
                <a:gd name="T38" fmla="*/ 1883 w 1883"/>
                <a:gd name="T39" fmla="*/ 677 h 6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6"/>
            <p:cNvSpPr>
              <a:spLocks/>
            </p:cNvSpPr>
            <p:nvPr userDrawn="1"/>
          </p:nvSpPr>
          <p:spPr bwMode="ltGray">
            <a:xfrm>
              <a:off x="2898" y="1874"/>
              <a:ext cx="2576" cy="1099"/>
            </a:xfrm>
            <a:custGeom>
              <a:avLst/>
              <a:gdLst>
                <a:gd name="T0" fmla="*/ 47 w 2876"/>
                <a:gd name="T1" fmla="*/ 698 h 1226"/>
                <a:gd name="T2" fmla="*/ 56 w 2876"/>
                <a:gd name="T3" fmla="*/ 706 h 1226"/>
                <a:gd name="T4" fmla="*/ 383 w 2876"/>
                <a:gd name="T5" fmla="*/ 952 h 1226"/>
                <a:gd name="T6" fmla="*/ 834 w 2876"/>
                <a:gd name="T7" fmla="*/ 1034 h 1226"/>
                <a:gd name="T8" fmla="*/ 1374 w 2876"/>
                <a:gd name="T9" fmla="*/ 1009 h 1226"/>
                <a:gd name="T10" fmla="*/ 1923 w 2876"/>
                <a:gd name="T11" fmla="*/ 813 h 1226"/>
                <a:gd name="T12" fmla="*/ 2329 w 2876"/>
                <a:gd name="T13" fmla="*/ 477 h 1226"/>
                <a:gd name="T14" fmla="*/ 2537 w 2876"/>
                <a:gd name="T15" fmla="*/ 58 h 1226"/>
                <a:gd name="T16" fmla="*/ 2562 w 2876"/>
                <a:gd name="T17" fmla="*/ 125 h 1226"/>
                <a:gd name="T18" fmla="*/ 2496 w 2876"/>
                <a:gd name="T19" fmla="*/ 305 h 1226"/>
                <a:gd name="T20" fmla="*/ 2329 w 2876"/>
                <a:gd name="T21" fmla="*/ 558 h 1226"/>
                <a:gd name="T22" fmla="*/ 1922 w 2876"/>
                <a:gd name="T23" fmla="*/ 883 h 1226"/>
                <a:gd name="T24" fmla="*/ 1391 w 2876"/>
                <a:gd name="T25" fmla="*/ 1059 h 1226"/>
                <a:gd name="T26" fmla="*/ 850 w 2876"/>
                <a:gd name="T27" fmla="*/ 1091 h 1226"/>
                <a:gd name="T28" fmla="*/ 391 w 2876"/>
                <a:gd name="T29" fmla="*/ 1009 h 1226"/>
                <a:gd name="T30" fmla="*/ 130 w 2876"/>
                <a:gd name="T31" fmla="*/ 845 h 1226"/>
                <a:gd name="T32" fmla="*/ 47 w 2876"/>
                <a:gd name="T33" fmla="*/ 698 h 1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6"/>
                <a:gd name="T52" fmla="*/ 0 h 1226"/>
                <a:gd name="T53" fmla="*/ 2876 w 2876"/>
                <a:gd name="T54" fmla="*/ 1226 h 12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6" h="1226">
                  <a:moveTo>
                    <a:pt x="53" y="779"/>
                  </a:moveTo>
                  <a:cubicBezTo>
                    <a:pt x="1" y="724"/>
                    <a:pt x="0" y="741"/>
                    <a:pt x="62" y="788"/>
                  </a:cubicBezTo>
                  <a:cubicBezTo>
                    <a:pt x="124" y="835"/>
                    <a:pt x="283" y="1001"/>
                    <a:pt x="428" y="1062"/>
                  </a:cubicBezTo>
                  <a:cubicBezTo>
                    <a:pt x="573" y="1123"/>
                    <a:pt x="747" y="1142"/>
                    <a:pt x="931" y="1153"/>
                  </a:cubicBezTo>
                  <a:cubicBezTo>
                    <a:pt x="1115" y="1164"/>
                    <a:pt x="1331" y="1167"/>
                    <a:pt x="1534" y="1126"/>
                  </a:cubicBezTo>
                  <a:cubicBezTo>
                    <a:pt x="1737" y="1085"/>
                    <a:pt x="1969" y="1006"/>
                    <a:pt x="2147" y="907"/>
                  </a:cubicBezTo>
                  <a:cubicBezTo>
                    <a:pt x="2325" y="808"/>
                    <a:pt x="2486" y="672"/>
                    <a:pt x="2600" y="532"/>
                  </a:cubicBezTo>
                  <a:cubicBezTo>
                    <a:pt x="2714" y="392"/>
                    <a:pt x="2790" y="130"/>
                    <a:pt x="2833" y="65"/>
                  </a:cubicBezTo>
                  <a:cubicBezTo>
                    <a:pt x="2876" y="0"/>
                    <a:pt x="2868" y="93"/>
                    <a:pt x="2860" y="139"/>
                  </a:cubicBezTo>
                  <a:cubicBezTo>
                    <a:pt x="2852" y="185"/>
                    <a:pt x="2830" y="260"/>
                    <a:pt x="2787" y="340"/>
                  </a:cubicBezTo>
                  <a:cubicBezTo>
                    <a:pt x="2744" y="420"/>
                    <a:pt x="2707" y="515"/>
                    <a:pt x="2600" y="622"/>
                  </a:cubicBezTo>
                  <a:cubicBezTo>
                    <a:pt x="2493" y="729"/>
                    <a:pt x="2320" y="892"/>
                    <a:pt x="2146" y="985"/>
                  </a:cubicBezTo>
                  <a:cubicBezTo>
                    <a:pt x="1972" y="1078"/>
                    <a:pt x="1752" y="1142"/>
                    <a:pt x="1553" y="1181"/>
                  </a:cubicBezTo>
                  <a:cubicBezTo>
                    <a:pt x="1354" y="1220"/>
                    <a:pt x="1135" y="1226"/>
                    <a:pt x="949" y="1217"/>
                  </a:cubicBezTo>
                  <a:cubicBezTo>
                    <a:pt x="763" y="1208"/>
                    <a:pt x="571" y="1172"/>
                    <a:pt x="437" y="1126"/>
                  </a:cubicBezTo>
                  <a:cubicBezTo>
                    <a:pt x="303" y="1080"/>
                    <a:pt x="209" y="1001"/>
                    <a:pt x="145" y="943"/>
                  </a:cubicBezTo>
                  <a:cubicBezTo>
                    <a:pt x="81" y="885"/>
                    <a:pt x="72" y="813"/>
                    <a:pt x="53" y="779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ltGray">
            <a:xfrm>
              <a:off x="3473" y="2703"/>
              <a:ext cx="1961" cy="706"/>
            </a:xfrm>
            <a:custGeom>
              <a:avLst/>
              <a:gdLst>
                <a:gd name="T0" fmla="*/ 6 w 2189"/>
                <a:gd name="T1" fmla="*/ 582 h 788"/>
                <a:gd name="T2" fmla="*/ 128 w 2189"/>
                <a:gd name="T3" fmla="*/ 623 h 788"/>
                <a:gd name="T4" fmla="*/ 512 w 2189"/>
                <a:gd name="T5" fmla="*/ 647 h 788"/>
                <a:gd name="T6" fmla="*/ 890 w 2189"/>
                <a:gd name="T7" fmla="*/ 606 h 788"/>
                <a:gd name="T8" fmla="*/ 1372 w 2189"/>
                <a:gd name="T9" fmla="*/ 434 h 788"/>
                <a:gd name="T10" fmla="*/ 1724 w 2189"/>
                <a:gd name="T11" fmla="*/ 196 h 788"/>
                <a:gd name="T12" fmla="*/ 1938 w 2189"/>
                <a:gd name="T13" fmla="*/ 8 h 788"/>
                <a:gd name="T14" fmla="*/ 1864 w 2189"/>
                <a:gd name="T15" fmla="*/ 147 h 788"/>
                <a:gd name="T16" fmla="*/ 1700 w 2189"/>
                <a:gd name="T17" fmla="*/ 287 h 788"/>
                <a:gd name="T18" fmla="*/ 1356 w 2189"/>
                <a:gd name="T19" fmla="*/ 500 h 788"/>
                <a:gd name="T20" fmla="*/ 931 w 2189"/>
                <a:gd name="T21" fmla="*/ 655 h 788"/>
                <a:gd name="T22" fmla="*/ 529 w 2189"/>
                <a:gd name="T23" fmla="*/ 704 h 788"/>
                <a:gd name="T24" fmla="*/ 88 w 2189"/>
                <a:gd name="T25" fmla="*/ 664 h 788"/>
                <a:gd name="T26" fmla="*/ 6 w 2189"/>
                <a:gd name="T27" fmla="*/ 582 h 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89"/>
                <a:gd name="T43" fmla="*/ 0 h 788"/>
                <a:gd name="T44" fmla="*/ 2189 w 2189"/>
                <a:gd name="T45" fmla="*/ 788 h 7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89" h="788">
                  <a:moveTo>
                    <a:pt x="7" y="650"/>
                  </a:moveTo>
                  <a:cubicBezTo>
                    <a:pt x="14" y="642"/>
                    <a:pt x="49" y="683"/>
                    <a:pt x="143" y="695"/>
                  </a:cubicBezTo>
                  <a:cubicBezTo>
                    <a:pt x="237" y="707"/>
                    <a:pt x="430" y="725"/>
                    <a:pt x="572" y="722"/>
                  </a:cubicBezTo>
                  <a:cubicBezTo>
                    <a:pt x="714" y="719"/>
                    <a:pt x="833" y="716"/>
                    <a:pt x="993" y="676"/>
                  </a:cubicBezTo>
                  <a:cubicBezTo>
                    <a:pt x="1153" y="636"/>
                    <a:pt x="1377" y="560"/>
                    <a:pt x="1532" y="484"/>
                  </a:cubicBezTo>
                  <a:cubicBezTo>
                    <a:pt x="1687" y="408"/>
                    <a:pt x="1820" y="298"/>
                    <a:pt x="1925" y="219"/>
                  </a:cubicBezTo>
                  <a:cubicBezTo>
                    <a:pt x="2030" y="140"/>
                    <a:pt x="2137" y="18"/>
                    <a:pt x="2163" y="9"/>
                  </a:cubicBezTo>
                  <a:cubicBezTo>
                    <a:pt x="2189" y="0"/>
                    <a:pt x="2125" y="112"/>
                    <a:pt x="2081" y="164"/>
                  </a:cubicBezTo>
                  <a:cubicBezTo>
                    <a:pt x="2037" y="216"/>
                    <a:pt x="1992" y="254"/>
                    <a:pt x="1898" y="320"/>
                  </a:cubicBezTo>
                  <a:cubicBezTo>
                    <a:pt x="1804" y="386"/>
                    <a:pt x="1657" y="489"/>
                    <a:pt x="1514" y="558"/>
                  </a:cubicBezTo>
                  <a:cubicBezTo>
                    <a:pt x="1371" y="627"/>
                    <a:pt x="1193" y="693"/>
                    <a:pt x="1039" y="731"/>
                  </a:cubicBezTo>
                  <a:cubicBezTo>
                    <a:pt x="885" y="769"/>
                    <a:pt x="748" y="784"/>
                    <a:pt x="591" y="786"/>
                  </a:cubicBezTo>
                  <a:cubicBezTo>
                    <a:pt x="434" y="788"/>
                    <a:pt x="195" y="764"/>
                    <a:pt x="98" y="741"/>
                  </a:cubicBezTo>
                  <a:cubicBezTo>
                    <a:pt x="1" y="718"/>
                    <a:pt x="0" y="658"/>
                    <a:pt x="7" y="65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 userDrawn="1"/>
          </p:nvSpPr>
          <p:spPr bwMode="ltGray">
            <a:xfrm>
              <a:off x="4198" y="1089"/>
              <a:ext cx="1273" cy="1017"/>
            </a:xfrm>
            <a:custGeom>
              <a:avLst/>
              <a:gdLst>
                <a:gd name="T0" fmla="*/ 257 w 1421"/>
                <a:gd name="T1" fmla="*/ 285 h 1134"/>
                <a:gd name="T2" fmla="*/ 232 w 1421"/>
                <a:gd name="T3" fmla="*/ 264 h 1134"/>
                <a:gd name="T4" fmla="*/ 192 w 1421"/>
                <a:gd name="T5" fmla="*/ 344 h 1134"/>
                <a:gd name="T6" fmla="*/ 108 w 1421"/>
                <a:gd name="T7" fmla="*/ 379 h 1134"/>
                <a:gd name="T8" fmla="*/ 71 w 1421"/>
                <a:gd name="T9" fmla="*/ 347 h 1134"/>
                <a:gd name="T10" fmla="*/ 41 w 1421"/>
                <a:gd name="T11" fmla="*/ 377 h 1134"/>
                <a:gd name="T12" fmla="*/ 13 w 1421"/>
                <a:gd name="T13" fmla="*/ 407 h 1134"/>
                <a:gd name="T14" fmla="*/ 135 w 1421"/>
                <a:gd name="T15" fmla="*/ 407 h 1134"/>
                <a:gd name="T16" fmla="*/ 41 w 1421"/>
                <a:gd name="T17" fmla="*/ 503 h 1134"/>
                <a:gd name="T18" fmla="*/ 6 w 1421"/>
                <a:gd name="T19" fmla="*/ 587 h 1134"/>
                <a:gd name="T20" fmla="*/ 41 w 1421"/>
                <a:gd name="T21" fmla="*/ 675 h 1134"/>
                <a:gd name="T22" fmla="*/ 76 w 1421"/>
                <a:gd name="T23" fmla="*/ 713 h 1134"/>
                <a:gd name="T24" fmla="*/ 14 w 1421"/>
                <a:gd name="T25" fmla="*/ 737 h 1134"/>
                <a:gd name="T26" fmla="*/ 176 w 1421"/>
                <a:gd name="T27" fmla="*/ 718 h 1134"/>
                <a:gd name="T28" fmla="*/ 73 w 1421"/>
                <a:gd name="T29" fmla="*/ 958 h 1134"/>
                <a:gd name="T30" fmla="*/ 106 w 1421"/>
                <a:gd name="T31" fmla="*/ 987 h 1134"/>
                <a:gd name="T32" fmla="*/ 216 w 1421"/>
                <a:gd name="T33" fmla="*/ 773 h 1134"/>
                <a:gd name="T34" fmla="*/ 264 w 1421"/>
                <a:gd name="T35" fmla="*/ 732 h 1134"/>
                <a:gd name="T36" fmla="*/ 224 w 1421"/>
                <a:gd name="T37" fmla="*/ 656 h 1134"/>
                <a:gd name="T38" fmla="*/ 257 w 1421"/>
                <a:gd name="T39" fmla="*/ 691 h 1134"/>
                <a:gd name="T40" fmla="*/ 546 w 1421"/>
                <a:gd name="T41" fmla="*/ 624 h 1134"/>
                <a:gd name="T42" fmla="*/ 735 w 1421"/>
                <a:gd name="T43" fmla="*/ 726 h 1134"/>
                <a:gd name="T44" fmla="*/ 866 w 1421"/>
                <a:gd name="T45" fmla="*/ 895 h 1134"/>
                <a:gd name="T46" fmla="*/ 893 w 1421"/>
                <a:gd name="T47" fmla="*/ 864 h 1134"/>
                <a:gd name="T48" fmla="*/ 1208 w 1421"/>
                <a:gd name="T49" fmla="*/ 923 h 1134"/>
                <a:gd name="T50" fmla="*/ 1165 w 1421"/>
                <a:gd name="T51" fmla="*/ 861 h 1134"/>
                <a:gd name="T52" fmla="*/ 1197 w 1421"/>
                <a:gd name="T53" fmla="*/ 704 h 1134"/>
                <a:gd name="T54" fmla="*/ 1041 w 1421"/>
                <a:gd name="T55" fmla="*/ 409 h 1134"/>
                <a:gd name="T56" fmla="*/ 902 w 1421"/>
                <a:gd name="T57" fmla="*/ 204 h 1134"/>
                <a:gd name="T58" fmla="*/ 770 w 1421"/>
                <a:gd name="T59" fmla="*/ 89 h 1134"/>
                <a:gd name="T60" fmla="*/ 595 w 1421"/>
                <a:gd name="T61" fmla="*/ 0 h 1134"/>
                <a:gd name="T62" fmla="*/ 623 w 1421"/>
                <a:gd name="T63" fmla="*/ 82 h 1134"/>
                <a:gd name="T64" fmla="*/ 466 w 1421"/>
                <a:gd name="T65" fmla="*/ 13 h 1134"/>
                <a:gd name="T66" fmla="*/ 420 w 1421"/>
                <a:gd name="T67" fmla="*/ 83 h 1134"/>
                <a:gd name="T68" fmla="*/ 385 w 1421"/>
                <a:gd name="T69" fmla="*/ 170 h 1134"/>
                <a:gd name="T70" fmla="*/ 638 w 1421"/>
                <a:gd name="T71" fmla="*/ 210 h 1134"/>
                <a:gd name="T72" fmla="*/ 568 w 1421"/>
                <a:gd name="T73" fmla="*/ 307 h 1134"/>
                <a:gd name="T74" fmla="*/ 506 w 1421"/>
                <a:gd name="T75" fmla="*/ 326 h 1134"/>
                <a:gd name="T76" fmla="*/ 379 w 1421"/>
                <a:gd name="T77" fmla="*/ 285 h 1134"/>
                <a:gd name="T78" fmla="*/ 254 w 1421"/>
                <a:gd name="T79" fmla="*/ 210 h 11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21"/>
                <a:gd name="T121" fmla="*/ 0 h 1134"/>
                <a:gd name="T122" fmla="*/ 1421 w 1421"/>
                <a:gd name="T123" fmla="*/ 1134 h 11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21" h="1134">
                  <a:moveTo>
                    <a:pt x="287" y="273"/>
                  </a:moveTo>
                  <a:lnTo>
                    <a:pt x="287" y="318"/>
                  </a:lnTo>
                  <a:lnTo>
                    <a:pt x="253" y="336"/>
                  </a:lnTo>
                  <a:lnTo>
                    <a:pt x="259" y="294"/>
                  </a:lnTo>
                  <a:lnTo>
                    <a:pt x="223" y="318"/>
                  </a:lnTo>
                  <a:lnTo>
                    <a:pt x="214" y="384"/>
                  </a:lnTo>
                  <a:lnTo>
                    <a:pt x="154" y="396"/>
                  </a:lnTo>
                  <a:lnTo>
                    <a:pt x="121" y="423"/>
                  </a:lnTo>
                  <a:lnTo>
                    <a:pt x="85" y="423"/>
                  </a:lnTo>
                  <a:lnTo>
                    <a:pt x="79" y="387"/>
                  </a:lnTo>
                  <a:lnTo>
                    <a:pt x="46" y="387"/>
                  </a:lnTo>
                  <a:lnTo>
                    <a:pt x="46" y="420"/>
                  </a:lnTo>
                  <a:lnTo>
                    <a:pt x="13" y="426"/>
                  </a:lnTo>
                  <a:lnTo>
                    <a:pt x="15" y="454"/>
                  </a:lnTo>
                  <a:lnTo>
                    <a:pt x="60" y="454"/>
                  </a:lnTo>
                  <a:lnTo>
                    <a:pt x="151" y="454"/>
                  </a:lnTo>
                  <a:lnTo>
                    <a:pt x="105" y="545"/>
                  </a:lnTo>
                  <a:lnTo>
                    <a:pt x="46" y="561"/>
                  </a:lnTo>
                  <a:cubicBezTo>
                    <a:pt x="30" y="571"/>
                    <a:pt x="16" y="588"/>
                    <a:pt x="10" y="603"/>
                  </a:cubicBezTo>
                  <a:cubicBezTo>
                    <a:pt x="4" y="618"/>
                    <a:pt x="0" y="639"/>
                    <a:pt x="7" y="654"/>
                  </a:cubicBezTo>
                  <a:lnTo>
                    <a:pt x="49" y="693"/>
                  </a:lnTo>
                  <a:lnTo>
                    <a:pt x="46" y="753"/>
                  </a:lnTo>
                  <a:lnTo>
                    <a:pt x="76" y="762"/>
                  </a:lnTo>
                  <a:lnTo>
                    <a:pt x="85" y="795"/>
                  </a:lnTo>
                  <a:lnTo>
                    <a:pt x="46" y="792"/>
                  </a:lnTo>
                  <a:lnTo>
                    <a:pt x="16" y="822"/>
                  </a:lnTo>
                  <a:lnTo>
                    <a:pt x="121" y="837"/>
                  </a:lnTo>
                  <a:lnTo>
                    <a:pt x="196" y="801"/>
                  </a:lnTo>
                  <a:lnTo>
                    <a:pt x="166" y="975"/>
                  </a:lnTo>
                  <a:lnTo>
                    <a:pt x="82" y="1068"/>
                  </a:lnTo>
                  <a:cubicBezTo>
                    <a:pt x="65" y="1093"/>
                    <a:pt x="49" y="1116"/>
                    <a:pt x="67" y="1125"/>
                  </a:cubicBezTo>
                  <a:cubicBezTo>
                    <a:pt x="85" y="1134"/>
                    <a:pt x="101" y="1124"/>
                    <a:pt x="118" y="1101"/>
                  </a:cubicBezTo>
                  <a:lnTo>
                    <a:pt x="193" y="957"/>
                  </a:lnTo>
                  <a:lnTo>
                    <a:pt x="241" y="862"/>
                  </a:lnTo>
                  <a:lnTo>
                    <a:pt x="287" y="862"/>
                  </a:lnTo>
                  <a:lnTo>
                    <a:pt x="295" y="816"/>
                  </a:lnTo>
                  <a:lnTo>
                    <a:pt x="256" y="792"/>
                  </a:lnTo>
                  <a:lnTo>
                    <a:pt x="250" y="732"/>
                  </a:lnTo>
                  <a:lnTo>
                    <a:pt x="287" y="726"/>
                  </a:lnTo>
                  <a:lnTo>
                    <a:pt x="287" y="771"/>
                  </a:lnTo>
                  <a:lnTo>
                    <a:pt x="400" y="696"/>
                  </a:lnTo>
                  <a:cubicBezTo>
                    <a:pt x="454" y="684"/>
                    <a:pt x="550" y="687"/>
                    <a:pt x="610" y="696"/>
                  </a:cubicBezTo>
                  <a:cubicBezTo>
                    <a:pt x="670" y="705"/>
                    <a:pt x="728" y="734"/>
                    <a:pt x="763" y="753"/>
                  </a:cubicBezTo>
                  <a:cubicBezTo>
                    <a:pt x="798" y="772"/>
                    <a:pt x="801" y="784"/>
                    <a:pt x="820" y="810"/>
                  </a:cubicBezTo>
                  <a:lnTo>
                    <a:pt x="877" y="908"/>
                  </a:lnTo>
                  <a:lnTo>
                    <a:pt x="967" y="998"/>
                  </a:lnTo>
                  <a:lnTo>
                    <a:pt x="925" y="906"/>
                  </a:lnTo>
                  <a:cubicBezTo>
                    <a:pt x="930" y="900"/>
                    <a:pt x="904" y="939"/>
                    <a:pt x="997" y="963"/>
                  </a:cubicBezTo>
                  <a:cubicBezTo>
                    <a:pt x="1090" y="987"/>
                    <a:pt x="1170" y="1000"/>
                    <a:pt x="1228" y="1011"/>
                  </a:cubicBezTo>
                  <a:lnTo>
                    <a:pt x="1348" y="1029"/>
                  </a:lnTo>
                  <a:lnTo>
                    <a:pt x="1375" y="998"/>
                  </a:lnTo>
                  <a:lnTo>
                    <a:pt x="1300" y="960"/>
                  </a:lnTo>
                  <a:lnTo>
                    <a:pt x="1421" y="953"/>
                  </a:lnTo>
                  <a:lnTo>
                    <a:pt x="1336" y="785"/>
                  </a:lnTo>
                  <a:cubicBezTo>
                    <a:pt x="1307" y="722"/>
                    <a:pt x="1273" y="630"/>
                    <a:pt x="1244" y="575"/>
                  </a:cubicBezTo>
                  <a:cubicBezTo>
                    <a:pt x="1166" y="463"/>
                    <a:pt x="1188" y="486"/>
                    <a:pt x="1162" y="456"/>
                  </a:cubicBezTo>
                  <a:lnTo>
                    <a:pt x="1107" y="383"/>
                  </a:lnTo>
                  <a:lnTo>
                    <a:pt x="1007" y="227"/>
                  </a:lnTo>
                  <a:lnTo>
                    <a:pt x="924" y="154"/>
                  </a:lnTo>
                  <a:lnTo>
                    <a:pt x="860" y="99"/>
                  </a:lnTo>
                  <a:lnTo>
                    <a:pt x="709" y="0"/>
                  </a:lnTo>
                  <a:lnTo>
                    <a:pt x="664" y="0"/>
                  </a:lnTo>
                  <a:lnTo>
                    <a:pt x="730" y="81"/>
                  </a:lnTo>
                  <a:lnTo>
                    <a:pt x="695" y="91"/>
                  </a:lnTo>
                  <a:lnTo>
                    <a:pt x="634" y="24"/>
                  </a:lnTo>
                  <a:lnTo>
                    <a:pt x="520" y="15"/>
                  </a:lnTo>
                  <a:lnTo>
                    <a:pt x="493" y="51"/>
                  </a:lnTo>
                  <a:lnTo>
                    <a:pt x="469" y="93"/>
                  </a:lnTo>
                  <a:lnTo>
                    <a:pt x="436" y="153"/>
                  </a:lnTo>
                  <a:lnTo>
                    <a:pt x="430" y="189"/>
                  </a:lnTo>
                  <a:lnTo>
                    <a:pt x="706" y="186"/>
                  </a:lnTo>
                  <a:lnTo>
                    <a:pt x="712" y="234"/>
                  </a:lnTo>
                  <a:lnTo>
                    <a:pt x="628" y="291"/>
                  </a:lnTo>
                  <a:lnTo>
                    <a:pt x="634" y="342"/>
                  </a:lnTo>
                  <a:lnTo>
                    <a:pt x="574" y="399"/>
                  </a:lnTo>
                  <a:lnTo>
                    <a:pt x="565" y="363"/>
                  </a:lnTo>
                  <a:lnTo>
                    <a:pt x="505" y="366"/>
                  </a:lnTo>
                  <a:cubicBezTo>
                    <a:pt x="481" y="359"/>
                    <a:pt x="448" y="339"/>
                    <a:pt x="423" y="318"/>
                  </a:cubicBezTo>
                  <a:lnTo>
                    <a:pt x="355" y="243"/>
                  </a:lnTo>
                  <a:lnTo>
                    <a:pt x="283" y="234"/>
                  </a:lnTo>
                  <a:lnTo>
                    <a:pt x="287" y="318"/>
                  </a:ln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 userDrawn="1"/>
          </p:nvSpPr>
          <p:spPr bwMode="ltGray">
            <a:xfrm>
              <a:off x="4408" y="1097"/>
              <a:ext cx="209" cy="188"/>
            </a:xfrm>
            <a:custGeom>
              <a:avLst/>
              <a:gdLst>
                <a:gd name="T0" fmla="*/ 16 w 233"/>
                <a:gd name="T1" fmla="*/ 158 h 210"/>
                <a:gd name="T2" fmla="*/ 0 w 233"/>
                <a:gd name="T3" fmla="*/ 180 h 210"/>
                <a:gd name="T4" fmla="*/ 70 w 233"/>
                <a:gd name="T5" fmla="*/ 188 h 210"/>
                <a:gd name="T6" fmla="*/ 118 w 233"/>
                <a:gd name="T7" fmla="*/ 183 h 210"/>
                <a:gd name="T8" fmla="*/ 132 w 233"/>
                <a:gd name="T9" fmla="*/ 164 h 210"/>
                <a:gd name="T10" fmla="*/ 137 w 233"/>
                <a:gd name="T11" fmla="*/ 99 h 210"/>
                <a:gd name="T12" fmla="*/ 209 w 233"/>
                <a:gd name="T13" fmla="*/ 73 h 210"/>
                <a:gd name="T14" fmla="*/ 143 w 233"/>
                <a:gd name="T15" fmla="*/ 0 h 210"/>
                <a:gd name="T16" fmla="*/ 148 w 233"/>
                <a:gd name="T17" fmla="*/ 43 h 210"/>
                <a:gd name="T18" fmla="*/ 110 w 233"/>
                <a:gd name="T19" fmla="*/ 51 h 210"/>
                <a:gd name="T20" fmla="*/ 105 w 233"/>
                <a:gd name="T21" fmla="*/ 78 h 210"/>
                <a:gd name="T22" fmla="*/ 48 w 233"/>
                <a:gd name="T23" fmla="*/ 70 h 210"/>
                <a:gd name="T24" fmla="*/ 51 w 233"/>
                <a:gd name="T25" fmla="*/ 142 h 210"/>
                <a:gd name="T26" fmla="*/ 16 w 233"/>
                <a:gd name="T27" fmla="*/ 158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3"/>
                <a:gd name="T43" fmla="*/ 0 h 210"/>
                <a:gd name="T44" fmla="*/ 233 w 233"/>
                <a:gd name="T45" fmla="*/ 210 h 2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 userDrawn="1"/>
          </p:nvSpPr>
          <p:spPr bwMode="ltGray">
            <a:xfrm>
              <a:off x="4043" y="1045"/>
              <a:ext cx="451" cy="348"/>
            </a:xfrm>
            <a:custGeom>
              <a:avLst/>
              <a:gdLst>
                <a:gd name="T0" fmla="*/ 87 w 504"/>
                <a:gd name="T1" fmla="*/ 329 h 388"/>
                <a:gd name="T2" fmla="*/ 127 w 504"/>
                <a:gd name="T3" fmla="*/ 329 h 388"/>
                <a:gd name="T4" fmla="*/ 207 w 504"/>
                <a:gd name="T5" fmla="*/ 302 h 388"/>
                <a:gd name="T6" fmla="*/ 234 w 504"/>
                <a:gd name="T7" fmla="*/ 302 h 388"/>
                <a:gd name="T8" fmla="*/ 271 w 504"/>
                <a:gd name="T9" fmla="*/ 305 h 388"/>
                <a:gd name="T10" fmla="*/ 290 w 504"/>
                <a:gd name="T11" fmla="*/ 329 h 388"/>
                <a:gd name="T12" fmla="*/ 290 w 504"/>
                <a:gd name="T13" fmla="*/ 289 h 388"/>
                <a:gd name="T14" fmla="*/ 330 w 504"/>
                <a:gd name="T15" fmla="*/ 248 h 388"/>
                <a:gd name="T16" fmla="*/ 370 w 504"/>
                <a:gd name="T17" fmla="*/ 248 h 388"/>
                <a:gd name="T18" fmla="*/ 290 w 504"/>
                <a:gd name="T19" fmla="*/ 207 h 388"/>
                <a:gd name="T20" fmla="*/ 260 w 504"/>
                <a:gd name="T21" fmla="*/ 248 h 388"/>
                <a:gd name="T22" fmla="*/ 168 w 504"/>
                <a:gd name="T23" fmla="*/ 248 h 388"/>
                <a:gd name="T24" fmla="*/ 208 w 504"/>
                <a:gd name="T25" fmla="*/ 207 h 388"/>
                <a:gd name="T26" fmla="*/ 208 w 504"/>
                <a:gd name="T27" fmla="*/ 166 h 388"/>
                <a:gd name="T28" fmla="*/ 249 w 504"/>
                <a:gd name="T29" fmla="*/ 166 h 388"/>
                <a:gd name="T30" fmla="*/ 287 w 504"/>
                <a:gd name="T31" fmla="*/ 146 h 388"/>
                <a:gd name="T32" fmla="*/ 352 w 504"/>
                <a:gd name="T33" fmla="*/ 181 h 388"/>
                <a:gd name="T34" fmla="*/ 392 w 504"/>
                <a:gd name="T35" fmla="*/ 144 h 388"/>
                <a:gd name="T36" fmla="*/ 413 w 504"/>
                <a:gd name="T37" fmla="*/ 95 h 388"/>
                <a:gd name="T38" fmla="*/ 408 w 504"/>
                <a:gd name="T39" fmla="*/ 74 h 388"/>
                <a:gd name="T40" fmla="*/ 451 w 504"/>
                <a:gd name="T41" fmla="*/ 60 h 388"/>
                <a:gd name="T42" fmla="*/ 448 w 504"/>
                <a:gd name="T43" fmla="*/ 30 h 388"/>
                <a:gd name="T44" fmla="*/ 416 w 504"/>
                <a:gd name="T45" fmla="*/ 9 h 388"/>
                <a:gd name="T46" fmla="*/ 317 w 504"/>
                <a:gd name="T47" fmla="*/ 9 h 388"/>
                <a:gd name="T48" fmla="*/ 199 w 504"/>
                <a:gd name="T49" fmla="*/ 65 h 388"/>
                <a:gd name="T50" fmla="*/ 174 w 504"/>
                <a:gd name="T51" fmla="*/ 92 h 388"/>
                <a:gd name="T52" fmla="*/ 132 w 504"/>
                <a:gd name="T53" fmla="*/ 95 h 388"/>
                <a:gd name="T54" fmla="*/ 72 w 504"/>
                <a:gd name="T55" fmla="*/ 117 h 388"/>
                <a:gd name="T56" fmla="*/ 59 w 504"/>
                <a:gd name="T57" fmla="*/ 133 h 388"/>
                <a:gd name="T58" fmla="*/ 47 w 504"/>
                <a:gd name="T59" fmla="*/ 166 h 388"/>
                <a:gd name="T60" fmla="*/ 47 w 504"/>
                <a:gd name="T61" fmla="*/ 207 h 388"/>
                <a:gd name="T62" fmla="*/ 13 w 504"/>
                <a:gd name="T63" fmla="*/ 216 h 388"/>
                <a:gd name="T64" fmla="*/ 13 w 504"/>
                <a:gd name="T65" fmla="*/ 305 h 388"/>
                <a:gd name="T66" fmla="*/ 48 w 504"/>
                <a:gd name="T67" fmla="*/ 305 h 388"/>
                <a:gd name="T68" fmla="*/ 54 w 504"/>
                <a:gd name="T69" fmla="*/ 267 h 388"/>
                <a:gd name="T70" fmla="*/ 132 w 504"/>
                <a:gd name="T71" fmla="*/ 270 h 388"/>
                <a:gd name="T72" fmla="*/ 118 w 504"/>
                <a:gd name="T73" fmla="*/ 297 h 388"/>
                <a:gd name="T74" fmla="*/ 78 w 504"/>
                <a:gd name="T75" fmla="*/ 302 h 388"/>
                <a:gd name="T76" fmla="*/ 87 w 504"/>
                <a:gd name="T77" fmla="*/ 329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4"/>
                <a:gd name="T118" fmla="*/ 0 h 388"/>
                <a:gd name="T119" fmla="*/ 504 w 504"/>
                <a:gd name="T120" fmla="*/ 388 h 3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 userDrawn="1"/>
          </p:nvSpPr>
          <p:spPr bwMode="ltGray">
            <a:xfrm>
              <a:off x="4118" y="960"/>
              <a:ext cx="174" cy="156"/>
            </a:xfrm>
            <a:custGeom>
              <a:avLst/>
              <a:gdLst>
                <a:gd name="T0" fmla="*/ 0 w 194"/>
                <a:gd name="T1" fmla="*/ 156 h 174"/>
                <a:gd name="T2" fmla="*/ 30 w 194"/>
                <a:gd name="T3" fmla="*/ 121 h 174"/>
                <a:gd name="T4" fmla="*/ 94 w 194"/>
                <a:gd name="T5" fmla="*/ 118 h 174"/>
                <a:gd name="T6" fmla="*/ 124 w 194"/>
                <a:gd name="T7" fmla="*/ 83 h 174"/>
                <a:gd name="T8" fmla="*/ 126 w 194"/>
                <a:gd name="T9" fmla="*/ 62 h 174"/>
                <a:gd name="T10" fmla="*/ 174 w 194"/>
                <a:gd name="T11" fmla="*/ 48 h 174"/>
                <a:gd name="T12" fmla="*/ 151 w 194"/>
                <a:gd name="T13" fmla="*/ 24 h 174"/>
                <a:gd name="T14" fmla="*/ 121 w 194"/>
                <a:gd name="T15" fmla="*/ 27 h 174"/>
                <a:gd name="T16" fmla="*/ 89 w 194"/>
                <a:gd name="T17" fmla="*/ 0 h 174"/>
                <a:gd name="T18" fmla="*/ 65 w 194"/>
                <a:gd name="T19" fmla="*/ 30 h 174"/>
                <a:gd name="T20" fmla="*/ 0 w 194"/>
                <a:gd name="T21" fmla="*/ 78 h 174"/>
                <a:gd name="T22" fmla="*/ 0 w 194"/>
                <a:gd name="T23" fmla="*/ 156 h 1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174"/>
                <a:gd name="T38" fmla="*/ 194 w 194"/>
                <a:gd name="T39" fmla="*/ 174 h 1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ltGray">
            <a:xfrm>
              <a:off x="2789" y="967"/>
              <a:ext cx="1460" cy="1790"/>
            </a:xfrm>
            <a:custGeom>
              <a:avLst/>
              <a:gdLst>
                <a:gd name="T0" fmla="*/ 950 w 1630"/>
                <a:gd name="T1" fmla="*/ 8 h 1996"/>
                <a:gd name="T2" fmla="*/ 777 w 1630"/>
                <a:gd name="T3" fmla="*/ 74 h 1996"/>
                <a:gd name="T4" fmla="*/ 500 w 1630"/>
                <a:gd name="T5" fmla="*/ 247 h 1996"/>
                <a:gd name="T6" fmla="*/ 238 w 1630"/>
                <a:gd name="T7" fmla="*/ 542 h 1996"/>
                <a:gd name="T8" fmla="*/ 99 w 1630"/>
                <a:gd name="T9" fmla="*/ 804 h 1996"/>
                <a:gd name="T10" fmla="*/ 9 w 1630"/>
                <a:gd name="T11" fmla="*/ 1140 h 1996"/>
                <a:gd name="T12" fmla="*/ 17 w 1630"/>
                <a:gd name="T13" fmla="*/ 1484 h 1996"/>
                <a:gd name="T14" fmla="*/ 65 w 1630"/>
                <a:gd name="T15" fmla="*/ 1602 h 1996"/>
                <a:gd name="T16" fmla="*/ 130 w 1630"/>
                <a:gd name="T17" fmla="*/ 1658 h 1996"/>
                <a:gd name="T18" fmla="*/ 170 w 1630"/>
                <a:gd name="T19" fmla="*/ 1790 h 1996"/>
                <a:gd name="T20" fmla="*/ 192 w 1630"/>
                <a:gd name="T21" fmla="*/ 1728 h 1996"/>
                <a:gd name="T22" fmla="*/ 224 w 1630"/>
                <a:gd name="T23" fmla="*/ 1631 h 1996"/>
                <a:gd name="T24" fmla="*/ 248 w 1630"/>
                <a:gd name="T25" fmla="*/ 1462 h 1996"/>
                <a:gd name="T26" fmla="*/ 339 w 1630"/>
                <a:gd name="T27" fmla="*/ 1368 h 1996"/>
                <a:gd name="T28" fmla="*/ 345 w 1630"/>
                <a:gd name="T29" fmla="*/ 1454 h 1996"/>
                <a:gd name="T30" fmla="*/ 353 w 1630"/>
                <a:gd name="T31" fmla="*/ 1521 h 1996"/>
                <a:gd name="T32" fmla="*/ 315 w 1630"/>
                <a:gd name="T33" fmla="*/ 1645 h 1996"/>
                <a:gd name="T34" fmla="*/ 425 w 1630"/>
                <a:gd name="T35" fmla="*/ 1443 h 1996"/>
                <a:gd name="T36" fmla="*/ 471 w 1630"/>
                <a:gd name="T37" fmla="*/ 1349 h 1996"/>
                <a:gd name="T38" fmla="*/ 675 w 1630"/>
                <a:gd name="T39" fmla="*/ 1351 h 1996"/>
                <a:gd name="T40" fmla="*/ 737 w 1630"/>
                <a:gd name="T41" fmla="*/ 1311 h 1996"/>
                <a:gd name="T42" fmla="*/ 716 w 1630"/>
                <a:gd name="T43" fmla="*/ 1389 h 1996"/>
                <a:gd name="T44" fmla="*/ 777 w 1630"/>
                <a:gd name="T45" fmla="*/ 1464 h 1996"/>
                <a:gd name="T46" fmla="*/ 826 w 1630"/>
                <a:gd name="T47" fmla="*/ 1311 h 1996"/>
                <a:gd name="T48" fmla="*/ 683 w 1630"/>
                <a:gd name="T49" fmla="*/ 1217 h 1996"/>
                <a:gd name="T50" fmla="*/ 584 w 1630"/>
                <a:gd name="T51" fmla="*/ 1155 h 1996"/>
                <a:gd name="T52" fmla="*/ 600 w 1630"/>
                <a:gd name="T53" fmla="*/ 1099 h 1996"/>
                <a:gd name="T54" fmla="*/ 689 w 1630"/>
                <a:gd name="T55" fmla="*/ 1058 h 1996"/>
                <a:gd name="T56" fmla="*/ 858 w 1630"/>
                <a:gd name="T57" fmla="*/ 991 h 1996"/>
                <a:gd name="T58" fmla="*/ 933 w 1630"/>
                <a:gd name="T59" fmla="*/ 1036 h 1996"/>
                <a:gd name="T60" fmla="*/ 1027 w 1630"/>
                <a:gd name="T61" fmla="*/ 1037 h 1996"/>
                <a:gd name="T62" fmla="*/ 1129 w 1630"/>
                <a:gd name="T63" fmla="*/ 1034 h 1996"/>
                <a:gd name="T64" fmla="*/ 1027 w 1630"/>
                <a:gd name="T65" fmla="*/ 1338 h 1996"/>
                <a:gd name="T66" fmla="*/ 1129 w 1630"/>
                <a:gd name="T67" fmla="*/ 1265 h 1996"/>
                <a:gd name="T68" fmla="*/ 1146 w 1630"/>
                <a:gd name="T69" fmla="*/ 1160 h 1996"/>
                <a:gd name="T70" fmla="*/ 1240 w 1630"/>
                <a:gd name="T71" fmla="*/ 1093 h 1996"/>
                <a:gd name="T72" fmla="*/ 1272 w 1630"/>
                <a:gd name="T73" fmla="*/ 1018 h 1996"/>
                <a:gd name="T74" fmla="*/ 1390 w 1630"/>
                <a:gd name="T75" fmla="*/ 1004 h 1996"/>
                <a:gd name="T76" fmla="*/ 1449 w 1630"/>
                <a:gd name="T77" fmla="*/ 934 h 1996"/>
                <a:gd name="T78" fmla="*/ 1393 w 1630"/>
                <a:gd name="T79" fmla="*/ 929 h 1996"/>
                <a:gd name="T80" fmla="*/ 1328 w 1630"/>
                <a:gd name="T81" fmla="*/ 859 h 1996"/>
                <a:gd name="T82" fmla="*/ 1191 w 1630"/>
                <a:gd name="T83" fmla="*/ 797 h 1996"/>
                <a:gd name="T84" fmla="*/ 1054 w 1630"/>
                <a:gd name="T85" fmla="*/ 819 h 1996"/>
                <a:gd name="T86" fmla="*/ 925 w 1630"/>
                <a:gd name="T87" fmla="*/ 671 h 1996"/>
                <a:gd name="T88" fmla="*/ 869 w 1630"/>
                <a:gd name="T89" fmla="*/ 649 h 1996"/>
                <a:gd name="T90" fmla="*/ 931 w 1630"/>
                <a:gd name="T91" fmla="*/ 606 h 1996"/>
                <a:gd name="T92" fmla="*/ 877 w 1630"/>
                <a:gd name="T93" fmla="*/ 566 h 1996"/>
                <a:gd name="T94" fmla="*/ 818 w 1630"/>
                <a:gd name="T95" fmla="*/ 531 h 1996"/>
                <a:gd name="T96" fmla="*/ 771 w 1630"/>
                <a:gd name="T97" fmla="*/ 466 h 1996"/>
                <a:gd name="T98" fmla="*/ 777 w 1630"/>
                <a:gd name="T99" fmla="*/ 399 h 1996"/>
                <a:gd name="T100" fmla="*/ 890 w 1630"/>
                <a:gd name="T101" fmla="*/ 431 h 1996"/>
                <a:gd name="T102" fmla="*/ 818 w 1630"/>
                <a:gd name="T103" fmla="*/ 391 h 1996"/>
                <a:gd name="T104" fmla="*/ 823 w 1630"/>
                <a:gd name="T105" fmla="*/ 351 h 1996"/>
                <a:gd name="T106" fmla="*/ 925 w 1630"/>
                <a:gd name="T107" fmla="*/ 300 h 1996"/>
                <a:gd name="T108" fmla="*/ 939 w 1630"/>
                <a:gd name="T109" fmla="*/ 248 h 1996"/>
                <a:gd name="T110" fmla="*/ 1011 w 1630"/>
                <a:gd name="T111" fmla="*/ 222 h 1996"/>
                <a:gd name="T112" fmla="*/ 1052 w 1630"/>
                <a:gd name="T113" fmla="*/ 122 h 1996"/>
                <a:gd name="T114" fmla="*/ 1057 w 1630"/>
                <a:gd name="T115" fmla="*/ 12 h 1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30"/>
                <a:gd name="T175" fmla="*/ 0 h 1996"/>
                <a:gd name="T176" fmla="*/ 1630 w 1630"/>
                <a:gd name="T177" fmla="*/ 1996 h 19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3"/>
            <p:cNvSpPr>
              <a:spLocks/>
            </p:cNvSpPr>
            <p:nvPr userDrawn="1"/>
          </p:nvSpPr>
          <p:spPr bwMode="ltGray">
            <a:xfrm>
              <a:off x="3747" y="3265"/>
              <a:ext cx="400" cy="295"/>
            </a:xfrm>
            <a:custGeom>
              <a:avLst/>
              <a:gdLst>
                <a:gd name="T0" fmla="*/ 0 w 446"/>
                <a:gd name="T1" fmla="*/ 145 h 329"/>
                <a:gd name="T2" fmla="*/ 0 w 446"/>
                <a:gd name="T3" fmla="*/ 231 h 329"/>
                <a:gd name="T4" fmla="*/ 98 w 446"/>
                <a:gd name="T5" fmla="*/ 265 h 329"/>
                <a:gd name="T6" fmla="*/ 164 w 446"/>
                <a:gd name="T7" fmla="*/ 277 h 329"/>
                <a:gd name="T8" fmla="*/ 215 w 446"/>
                <a:gd name="T9" fmla="*/ 285 h 329"/>
                <a:gd name="T10" fmla="*/ 285 w 446"/>
                <a:gd name="T11" fmla="*/ 293 h 329"/>
                <a:gd name="T12" fmla="*/ 371 w 446"/>
                <a:gd name="T13" fmla="*/ 291 h 329"/>
                <a:gd name="T14" fmla="*/ 383 w 446"/>
                <a:gd name="T15" fmla="*/ 265 h 329"/>
                <a:gd name="T16" fmla="*/ 343 w 446"/>
                <a:gd name="T17" fmla="*/ 224 h 329"/>
                <a:gd name="T18" fmla="*/ 343 w 446"/>
                <a:gd name="T19" fmla="*/ 183 h 329"/>
                <a:gd name="T20" fmla="*/ 277 w 446"/>
                <a:gd name="T21" fmla="*/ 143 h 329"/>
                <a:gd name="T22" fmla="*/ 283 w 446"/>
                <a:gd name="T23" fmla="*/ 81 h 329"/>
                <a:gd name="T24" fmla="*/ 229 w 446"/>
                <a:gd name="T25" fmla="*/ 51 h 329"/>
                <a:gd name="T26" fmla="*/ 221 w 446"/>
                <a:gd name="T27" fmla="*/ 102 h 329"/>
                <a:gd name="T28" fmla="*/ 183 w 446"/>
                <a:gd name="T29" fmla="*/ 75 h 329"/>
                <a:gd name="T30" fmla="*/ 151 w 446"/>
                <a:gd name="T31" fmla="*/ 89 h 329"/>
                <a:gd name="T32" fmla="*/ 161 w 446"/>
                <a:gd name="T33" fmla="*/ 43 h 329"/>
                <a:gd name="T34" fmla="*/ 100 w 446"/>
                <a:gd name="T35" fmla="*/ 32 h 329"/>
                <a:gd name="T36" fmla="*/ 98 w 446"/>
                <a:gd name="T37" fmla="*/ 102 h 329"/>
                <a:gd name="T38" fmla="*/ 129 w 446"/>
                <a:gd name="T39" fmla="*/ 167 h 329"/>
                <a:gd name="T40" fmla="*/ 67 w 446"/>
                <a:gd name="T41" fmla="*/ 175 h 329"/>
                <a:gd name="T42" fmla="*/ 32 w 446"/>
                <a:gd name="T43" fmla="*/ 145 h 329"/>
                <a:gd name="T44" fmla="*/ 0 w 446"/>
                <a:gd name="T45" fmla="*/ 145 h 3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329"/>
                <a:gd name="T71" fmla="*/ 446 w 446"/>
                <a:gd name="T72" fmla="*/ 329 h 3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329">
                  <a:moveTo>
                    <a:pt x="0" y="162"/>
                  </a:moveTo>
                  <a:lnTo>
                    <a:pt x="0" y="258"/>
                  </a:lnTo>
                  <a:lnTo>
                    <a:pt x="109" y="295"/>
                  </a:lnTo>
                  <a:lnTo>
                    <a:pt x="183" y="309"/>
                  </a:lnTo>
                  <a:lnTo>
                    <a:pt x="240" y="318"/>
                  </a:lnTo>
                  <a:lnTo>
                    <a:pt x="318" y="327"/>
                  </a:lnTo>
                  <a:lnTo>
                    <a:pt x="414" y="324"/>
                  </a:lnTo>
                  <a:cubicBezTo>
                    <a:pt x="432" y="319"/>
                    <a:pt x="446" y="329"/>
                    <a:pt x="427" y="295"/>
                  </a:cubicBezTo>
                  <a:cubicBezTo>
                    <a:pt x="408" y="261"/>
                    <a:pt x="389" y="265"/>
                    <a:pt x="382" y="250"/>
                  </a:cubicBezTo>
                  <a:lnTo>
                    <a:pt x="382" y="204"/>
                  </a:lnTo>
                  <a:lnTo>
                    <a:pt x="309" y="159"/>
                  </a:lnTo>
                  <a:cubicBezTo>
                    <a:pt x="298" y="140"/>
                    <a:pt x="333" y="144"/>
                    <a:pt x="315" y="90"/>
                  </a:cubicBezTo>
                  <a:cubicBezTo>
                    <a:pt x="297" y="36"/>
                    <a:pt x="266" y="53"/>
                    <a:pt x="255" y="57"/>
                  </a:cubicBezTo>
                  <a:lnTo>
                    <a:pt x="246" y="114"/>
                  </a:lnTo>
                  <a:lnTo>
                    <a:pt x="204" y="84"/>
                  </a:lnTo>
                  <a:lnTo>
                    <a:pt x="168" y="99"/>
                  </a:lnTo>
                  <a:lnTo>
                    <a:pt x="180" y="48"/>
                  </a:lnTo>
                  <a:cubicBezTo>
                    <a:pt x="171" y="38"/>
                    <a:pt x="135" y="0"/>
                    <a:pt x="111" y="36"/>
                  </a:cubicBezTo>
                  <a:cubicBezTo>
                    <a:pt x="87" y="72"/>
                    <a:pt x="104" y="89"/>
                    <a:pt x="109" y="114"/>
                  </a:cubicBezTo>
                  <a:lnTo>
                    <a:pt x="144" y="186"/>
                  </a:lnTo>
                  <a:lnTo>
                    <a:pt x="75" y="195"/>
                  </a:lnTo>
                  <a:lnTo>
                    <a:pt x="3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4"/>
            <p:cNvSpPr>
              <a:spLocks/>
            </p:cNvSpPr>
            <p:nvPr userDrawn="1"/>
          </p:nvSpPr>
          <p:spPr bwMode="ltGray">
            <a:xfrm>
              <a:off x="3653" y="3182"/>
              <a:ext cx="395" cy="131"/>
            </a:xfrm>
            <a:custGeom>
              <a:avLst/>
              <a:gdLst>
                <a:gd name="T0" fmla="*/ 5 w 441"/>
                <a:gd name="T1" fmla="*/ 70 h 146"/>
                <a:gd name="T2" fmla="*/ 54 w 441"/>
                <a:gd name="T3" fmla="*/ 127 h 146"/>
                <a:gd name="T4" fmla="*/ 151 w 441"/>
                <a:gd name="T5" fmla="*/ 99 h 146"/>
                <a:gd name="T6" fmla="*/ 193 w 441"/>
                <a:gd name="T7" fmla="*/ 59 h 146"/>
                <a:gd name="T8" fmla="*/ 233 w 441"/>
                <a:gd name="T9" fmla="*/ 99 h 146"/>
                <a:gd name="T10" fmla="*/ 271 w 441"/>
                <a:gd name="T11" fmla="*/ 89 h 146"/>
                <a:gd name="T12" fmla="*/ 314 w 441"/>
                <a:gd name="T13" fmla="*/ 99 h 146"/>
                <a:gd name="T14" fmla="*/ 314 w 441"/>
                <a:gd name="T15" fmla="*/ 57 h 146"/>
                <a:gd name="T16" fmla="*/ 344 w 441"/>
                <a:gd name="T17" fmla="*/ 27 h 146"/>
                <a:gd name="T18" fmla="*/ 360 w 441"/>
                <a:gd name="T19" fmla="*/ 54 h 146"/>
                <a:gd name="T20" fmla="*/ 384 w 441"/>
                <a:gd name="T21" fmla="*/ 16 h 146"/>
                <a:gd name="T22" fmla="*/ 339 w 441"/>
                <a:gd name="T23" fmla="*/ 0 h 146"/>
                <a:gd name="T24" fmla="*/ 273 w 441"/>
                <a:gd name="T25" fmla="*/ 57 h 146"/>
                <a:gd name="T26" fmla="*/ 212 w 441"/>
                <a:gd name="T27" fmla="*/ 11 h 146"/>
                <a:gd name="T28" fmla="*/ 172 w 441"/>
                <a:gd name="T29" fmla="*/ 48 h 146"/>
                <a:gd name="T30" fmla="*/ 129 w 441"/>
                <a:gd name="T31" fmla="*/ 67 h 146"/>
                <a:gd name="T32" fmla="*/ 116 w 441"/>
                <a:gd name="T33" fmla="*/ 75 h 146"/>
                <a:gd name="T34" fmla="*/ 97 w 441"/>
                <a:gd name="T35" fmla="*/ 70 h 146"/>
                <a:gd name="T36" fmla="*/ 54 w 441"/>
                <a:gd name="T37" fmla="*/ 48 h 146"/>
                <a:gd name="T38" fmla="*/ 5 w 441"/>
                <a:gd name="T39" fmla="*/ 70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1"/>
                <a:gd name="T61" fmla="*/ 0 h 146"/>
                <a:gd name="T62" fmla="*/ 441 w 441"/>
                <a:gd name="T63" fmla="*/ 146 h 1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 userDrawn="1"/>
          </p:nvSpPr>
          <p:spPr bwMode="ltGray">
            <a:xfrm>
              <a:off x="2944" y="2778"/>
              <a:ext cx="134" cy="178"/>
            </a:xfrm>
            <a:custGeom>
              <a:avLst/>
              <a:gdLst>
                <a:gd name="T0" fmla="*/ 0 w 150"/>
                <a:gd name="T1" fmla="*/ 0 h 198"/>
                <a:gd name="T2" fmla="*/ 13 w 150"/>
                <a:gd name="T3" fmla="*/ 57 h 198"/>
                <a:gd name="T4" fmla="*/ 40 w 150"/>
                <a:gd name="T5" fmla="*/ 108 h 198"/>
                <a:gd name="T6" fmla="*/ 80 w 150"/>
                <a:gd name="T7" fmla="*/ 167 h 198"/>
                <a:gd name="T8" fmla="*/ 110 w 150"/>
                <a:gd name="T9" fmla="*/ 178 h 198"/>
                <a:gd name="T10" fmla="*/ 134 w 150"/>
                <a:gd name="T11" fmla="*/ 146 h 198"/>
                <a:gd name="T12" fmla="*/ 102 w 150"/>
                <a:gd name="T13" fmla="*/ 146 h 198"/>
                <a:gd name="T14" fmla="*/ 99 w 150"/>
                <a:gd name="T15" fmla="*/ 92 h 198"/>
                <a:gd name="T16" fmla="*/ 70 w 150"/>
                <a:gd name="T17" fmla="*/ 76 h 198"/>
                <a:gd name="T18" fmla="*/ 88 w 150"/>
                <a:gd name="T19" fmla="*/ 19 h 198"/>
                <a:gd name="T20" fmla="*/ 43 w 150"/>
                <a:gd name="T21" fmla="*/ 32 h 198"/>
                <a:gd name="T22" fmla="*/ 0 w 150"/>
                <a:gd name="T23" fmla="*/ 0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198"/>
                <a:gd name="T38" fmla="*/ 150 w 150"/>
                <a:gd name="T39" fmla="*/ 198 h 1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6"/>
            <p:cNvSpPr>
              <a:spLocks/>
            </p:cNvSpPr>
            <p:nvPr userDrawn="1"/>
          </p:nvSpPr>
          <p:spPr bwMode="ltGray">
            <a:xfrm>
              <a:off x="3074" y="2697"/>
              <a:ext cx="80" cy="263"/>
            </a:xfrm>
            <a:custGeom>
              <a:avLst/>
              <a:gdLst>
                <a:gd name="T0" fmla="*/ 50 w 90"/>
                <a:gd name="T1" fmla="*/ 0 h 293"/>
                <a:gd name="T2" fmla="*/ 26 w 90"/>
                <a:gd name="T3" fmla="*/ 70 h 293"/>
                <a:gd name="T4" fmla="*/ 2 w 90"/>
                <a:gd name="T5" fmla="*/ 100 h 293"/>
                <a:gd name="T6" fmla="*/ 0 w 90"/>
                <a:gd name="T7" fmla="*/ 141 h 293"/>
                <a:gd name="T8" fmla="*/ 31 w 90"/>
                <a:gd name="T9" fmla="*/ 145 h 293"/>
                <a:gd name="T10" fmla="*/ 40 w 90"/>
                <a:gd name="T11" fmla="*/ 181 h 293"/>
                <a:gd name="T12" fmla="*/ 15 w 90"/>
                <a:gd name="T13" fmla="*/ 207 h 293"/>
                <a:gd name="T14" fmla="*/ 58 w 90"/>
                <a:gd name="T15" fmla="*/ 261 h 293"/>
                <a:gd name="T16" fmla="*/ 80 w 90"/>
                <a:gd name="T17" fmla="*/ 263 h 293"/>
                <a:gd name="T18" fmla="*/ 55 w 90"/>
                <a:gd name="T19" fmla="*/ 234 h 293"/>
                <a:gd name="T20" fmla="*/ 63 w 90"/>
                <a:gd name="T21" fmla="*/ 159 h 293"/>
                <a:gd name="T22" fmla="*/ 40 w 90"/>
                <a:gd name="T23" fmla="*/ 141 h 293"/>
                <a:gd name="T24" fmla="*/ 26 w 90"/>
                <a:gd name="T25" fmla="*/ 116 h 293"/>
                <a:gd name="T26" fmla="*/ 50 w 90"/>
                <a:gd name="T27" fmla="*/ 83 h 293"/>
                <a:gd name="T28" fmla="*/ 80 w 90"/>
                <a:gd name="T29" fmla="*/ 59 h 293"/>
                <a:gd name="T30" fmla="*/ 50 w 90"/>
                <a:gd name="T31" fmla="*/ 0 h 2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93"/>
                <a:gd name="T50" fmla="*/ 90 w 90"/>
                <a:gd name="T51" fmla="*/ 293 h 2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7"/>
            <p:cNvSpPr>
              <a:spLocks/>
            </p:cNvSpPr>
            <p:nvPr userDrawn="1"/>
          </p:nvSpPr>
          <p:spPr bwMode="ltGray">
            <a:xfrm>
              <a:off x="3194" y="2490"/>
              <a:ext cx="258" cy="224"/>
            </a:xfrm>
            <a:custGeom>
              <a:avLst/>
              <a:gdLst>
                <a:gd name="T0" fmla="*/ 0 w 288"/>
                <a:gd name="T1" fmla="*/ 224 h 249"/>
                <a:gd name="T2" fmla="*/ 11 w 288"/>
                <a:gd name="T3" fmla="*/ 192 h 249"/>
                <a:gd name="T4" fmla="*/ 59 w 288"/>
                <a:gd name="T5" fmla="*/ 194 h 249"/>
                <a:gd name="T6" fmla="*/ 62 w 288"/>
                <a:gd name="T7" fmla="*/ 162 h 249"/>
                <a:gd name="T8" fmla="*/ 140 w 288"/>
                <a:gd name="T9" fmla="*/ 132 h 249"/>
                <a:gd name="T10" fmla="*/ 164 w 288"/>
                <a:gd name="T11" fmla="*/ 145 h 249"/>
                <a:gd name="T12" fmla="*/ 153 w 288"/>
                <a:gd name="T13" fmla="*/ 13 h 249"/>
                <a:gd name="T14" fmla="*/ 204 w 288"/>
                <a:gd name="T15" fmla="*/ 0 h 249"/>
                <a:gd name="T16" fmla="*/ 258 w 288"/>
                <a:gd name="T17" fmla="*/ 40 h 249"/>
                <a:gd name="T18" fmla="*/ 220 w 288"/>
                <a:gd name="T19" fmla="*/ 35 h 249"/>
                <a:gd name="T20" fmla="*/ 196 w 288"/>
                <a:gd name="T21" fmla="*/ 57 h 249"/>
                <a:gd name="T22" fmla="*/ 218 w 288"/>
                <a:gd name="T23" fmla="*/ 135 h 249"/>
                <a:gd name="T24" fmla="*/ 164 w 288"/>
                <a:gd name="T25" fmla="*/ 185 h 249"/>
                <a:gd name="T26" fmla="*/ 0 w 288"/>
                <a:gd name="T27" fmla="*/ 224 h 2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8"/>
                <a:gd name="T43" fmla="*/ 0 h 249"/>
                <a:gd name="T44" fmla="*/ 288 w 288"/>
                <a:gd name="T45" fmla="*/ 249 h 2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AutoShape 28"/>
            <p:cNvSpPr>
              <a:spLocks noChangeArrowheads="1"/>
            </p:cNvSpPr>
            <p:nvPr userDrawn="1"/>
          </p:nvSpPr>
          <p:spPr bwMode="ltGray">
            <a:xfrm rot="10800000">
              <a:off x="3561" y="1130"/>
              <a:ext cx="812" cy="610"/>
            </a:xfrm>
            <a:custGeom>
              <a:avLst/>
              <a:gdLst>
                <a:gd name="T0" fmla="*/ 15 w 21600"/>
                <a:gd name="T1" fmla="*/ 0 h 21600"/>
                <a:gd name="T2" fmla="*/ 4 w 21600"/>
                <a:gd name="T3" fmla="*/ 3 h 21600"/>
                <a:gd name="T4" fmla="*/ 0 w 21600"/>
                <a:gd name="T5" fmla="*/ 9 h 21600"/>
                <a:gd name="T6" fmla="*/ 4 w 21600"/>
                <a:gd name="T7" fmla="*/ 15 h 21600"/>
                <a:gd name="T8" fmla="*/ 15 w 21600"/>
                <a:gd name="T9" fmla="*/ 17 h 21600"/>
                <a:gd name="T10" fmla="*/ 26 w 21600"/>
                <a:gd name="T11" fmla="*/ 15 h 21600"/>
                <a:gd name="T12" fmla="*/ 31 w 21600"/>
                <a:gd name="T13" fmla="*/ 9 h 21600"/>
                <a:gd name="T14" fmla="*/ 26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51 h 21600"/>
                <a:gd name="T26" fmla="*/ 18434 w 21600"/>
                <a:gd name="T27" fmla="*/ 1844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455742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4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873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38238" indent="-21907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539875" indent="-28733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859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3431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003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5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147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oweprice.com/" TargetMode="External"/><Relationship Id="rId13" Type="http://schemas.openxmlformats.org/officeDocument/2006/relationships/hyperlink" Target="http://www.decisioneering.com/" TargetMode="External"/><Relationship Id="rId3" Type="http://schemas.openxmlformats.org/officeDocument/2006/relationships/hyperlink" Target="http://ww.ibbotson.com/" TargetMode="External"/><Relationship Id="rId7" Type="http://schemas.openxmlformats.org/officeDocument/2006/relationships/hyperlink" Target="http://www.cfainstitute.org/" TargetMode="External"/><Relationship Id="rId12" Type="http://schemas.openxmlformats.org/officeDocument/2006/relationships/hyperlink" Target="http://www.fpanet.org/" TargetMode="External"/><Relationship Id="rId2" Type="http://schemas.openxmlformats.org/officeDocument/2006/relationships/hyperlink" Target="http://www.ssa.gov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inancialengines.com/" TargetMode="External"/><Relationship Id="rId11" Type="http://schemas.openxmlformats.org/officeDocument/2006/relationships/hyperlink" Target="http://www.napfa.org/" TargetMode="External"/><Relationship Id="rId5" Type="http://schemas.openxmlformats.org/officeDocument/2006/relationships/hyperlink" Target="http://www.asec.org/" TargetMode="External"/><Relationship Id="rId10" Type="http://schemas.openxmlformats.org/officeDocument/2006/relationships/hyperlink" Target="http://www.cfp.net/" TargetMode="External"/><Relationship Id="rId4" Type="http://schemas.openxmlformats.org/officeDocument/2006/relationships/hyperlink" Target="http://www.mfea.com/http:/InvestmentStrategies/Calculators/default.asp" TargetMode="External"/><Relationship Id="rId9" Type="http://schemas.openxmlformats.org/officeDocument/2006/relationships/hyperlink" Target="http://www.theamericancollege.ed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endParaRPr lang="en-US" sz="2400"/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2346325" y="4379913"/>
            <a:ext cx="382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565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13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1295400"/>
          </a:xfrm>
        </p:spPr>
        <p:txBody>
          <a:bodyPr/>
          <a:lstStyle/>
          <a:p>
            <a:r>
              <a:rPr lang="en-US" b="1" smtClean="0"/>
              <a:t>Chapter 2: The </a:t>
            </a:r>
            <a:r>
              <a:rPr lang="en-US" b="1" dirty="0"/>
              <a:t>Asset Allocation Decision</a:t>
            </a:r>
          </a:p>
        </p:txBody>
      </p:sp>
      <p:sp>
        <p:nvSpPr>
          <p:cNvPr id="14" name="Line 1038"/>
          <p:cNvSpPr>
            <a:spLocks noChangeShapeType="1"/>
          </p:cNvSpPr>
          <p:nvPr/>
        </p:nvSpPr>
        <p:spPr bwMode="auto">
          <a:xfrm>
            <a:off x="1684337" y="1511300"/>
            <a:ext cx="5943600" cy="0"/>
          </a:xfrm>
          <a:prstGeom prst="lin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Need For A Policy Statement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2954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Other Benefits</a:t>
            </a:r>
          </a:p>
          <a:p>
            <a:pPr marL="742950" lvl="1" indent="-285750" eaLnBrk="1" hangingPunct="1"/>
            <a:r>
              <a:rPr lang="en-US" dirty="0" smtClean="0">
                <a:cs typeface="Times New Roman" pitchFamily="18" charset="0"/>
              </a:rPr>
              <a:t>It helps reduces the possibility of inappropriate or unethical behavior on the part of the portfolio manager.</a:t>
            </a:r>
          </a:p>
          <a:p>
            <a:pPr marL="742950" lvl="1" indent="-285750" eaLnBrk="1" hangingPunct="1"/>
            <a:r>
              <a:rPr lang="en-US" dirty="0" smtClean="0"/>
              <a:t>A clearly written policy statement will help create seamless transition from one money manager to another without costly delays.</a:t>
            </a:r>
          </a:p>
          <a:p>
            <a:pPr marL="742950" lvl="1" indent="-285750" eaLnBrk="1" hangingPunct="1"/>
            <a:r>
              <a:rPr lang="en-US" dirty="0" smtClean="0"/>
              <a:t>It also provides the framework to help resolve any potential disagreements between the client and the manager.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2-</a:t>
            </a:r>
            <a:fld id="{B92EF5D6-E8D1-4EC8-A7AA-9FC57B9E6F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9600" cy="944562"/>
          </a:xfrm>
        </p:spPr>
        <p:txBody>
          <a:bodyPr/>
          <a:lstStyle/>
          <a:p>
            <a:pPr eaLnBrk="1" hangingPunct="1"/>
            <a:r>
              <a:rPr lang="en-US" b="1" dirty="0" smtClean="0"/>
              <a:t>Constructing the Policy Statement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2954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Constructing the policy statement begins with a profile analysis of the investor’s current and future financial situations and a discussion of investment objectives and constraints.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Objectives </a:t>
            </a:r>
          </a:p>
          <a:p>
            <a:pPr marL="742950" lvl="1" indent="-285750" eaLnBrk="1" hangingPunct="1">
              <a:lnSpc>
                <a:spcPct val="110000"/>
              </a:lnSpc>
            </a:pPr>
            <a:r>
              <a:rPr lang="en-US" dirty="0" smtClean="0"/>
              <a:t>Risk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 smtClean="0"/>
              <a:t>Return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Constraints </a:t>
            </a:r>
          </a:p>
          <a:p>
            <a:pPr marL="742950" lvl="1" indent="-285750" eaLnBrk="1" hangingPunct="1">
              <a:lnSpc>
                <a:spcPct val="110000"/>
              </a:lnSpc>
            </a:pPr>
            <a:r>
              <a:rPr lang="en-US" dirty="0" smtClean="0"/>
              <a:t>Liquidity, time horizon, tax factors, legal and regulatory constraints, and unique needs and preferences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2-</a:t>
            </a:r>
            <a:fld id="{B92EF5D6-E8D1-4EC8-A7AA-9FC57B9E6F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Investment Objectives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7724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Risk Objectives</a:t>
            </a:r>
          </a:p>
          <a:p>
            <a:pPr marL="742950" lvl="1" indent="-285750" eaLnBrk="1" hangingPunct="1">
              <a:lnSpc>
                <a:spcPct val="110000"/>
              </a:lnSpc>
            </a:pPr>
            <a:r>
              <a:rPr lang="en-US" smtClean="0"/>
              <a:t>Risk objective should be based on investor’s ability to take risk and willingness to take risk.</a:t>
            </a:r>
          </a:p>
          <a:p>
            <a:pPr marL="742950" lvl="1" indent="-285750" eaLnBrk="1" hangingPunct="1">
              <a:lnSpc>
                <a:spcPct val="110000"/>
              </a:lnSpc>
            </a:pPr>
            <a:r>
              <a:rPr lang="en-US" smtClean="0"/>
              <a:t>Risk tolerance depends on an investor’s current net worth and income expectations and age.</a:t>
            </a:r>
          </a:p>
          <a:p>
            <a:pPr marL="1143000" lvl="2" indent="-228600" eaLnBrk="1" hangingPunct="1">
              <a:lnSpc>
                <a:spcPct val="110000"/>
              </a:lnSpc>
            </a:pPr>
            <a:r>
              <a:rPr lang="en-US" smtClean="0"/>
              <a:t>More net worth allows more risk taking</a:t>
            </a:r>
          </a:p>
          <a:p>
            <a:pPr marL="1143000" lvl="2" indent="-228600" eaLnBrk="1" hangingPunct="1">
              <a:lnSpc>
                <a:spcPct val="110000"/>
              </a:lnSpc>
            </a:pPr>
            <a:r>
              <a:rPr lang="en-US" smtClean="0"/>
              <a:t>Younger people can take more risk</a:t>
            </a:r>
          </a:p>
          <a:p>
            <a:pPr marL="742950" lvl="1" indent="-285750" eaLnBrk="1" hangingPunct="1">
              <a:lnSpc>
                <a:spcPct val="110000"/>
              </a:lnSpc>
            </a:pPr>
            <a:r>
              <a:rPr lang="en-US" smtClean="0"/>
              <a:t>A careful analysis of the client’s risk tolerance should precede any discussion of return objectives.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4FA46605-5597-4A84-9AFD-5594A128F8C9}" type="slidenum">
              <a:rPr lang="en-US">
                <a:solidFill>
                  <a:srgbClr val="FFCC66"/>
                </a:solidFill>
              </a:rPr>
              <a:pPr/>
              <a:t>12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Investment Objectives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7724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Return Objectives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The return objective may be stated in terms of an absolute or a relative percentage return.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Capital Preservation: Minimize risk of real losses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Capital Appreciation: Growth of the portfolio in real terms to meet future need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Current Income: Focus is in generating income rather than capital gains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Total Return: Increase portfolio value by capital gains and by reinvesting current income with moderate risk exposure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90AB691C-F21E-4972-9190-157BEA50AA92}" type="slidenum">
              <a:rPr lang="en-US">
                <a:solidFill>
                  <a:srgbClr val="FFCC66"/>
                </a:solidFill>
              </a:rPr>
              <a:pPr/>
              <a:t>13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Investment Constraints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8486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Liquidity Needs</a:t>
            </a:r>
          </a:p>
          <a:p>
            <a:pPr lvl="1" eaLnBrk="1" hangingPunct="1"/>
            <a:r>
              <a:rPr lang="en-US" dirty="0" smtClean="0"/>
              <a:t>Vary between investors depending upon age, employment, tax status, etc.</a:t>
            </a:r>
          </a:p>
          <a:p>
            <a:pPr lvl="1" eaLnBrk="1" hangingPunct="1"/>
            <a:r>
              <a:rPr lang="en-US" dirty="0" smtClean="0"/>
              <a:t>Planned vacation expenses and house down payment are some of the liquidity needs.</a:t>
            </a:r>
          </a:p>
          <a:p>
            <a:pPr eaLnBrk="1" hangingPunct="1"/>
            <a:r>
              <a:rPr lang="en-US" dirty="0" smtClean="0"/>
              <a:t>Time Horizons</a:t>
            </a:r>
          </a:p>
          <a:p>
            <a:pPr lvl="1" eaLnBrk="1" hangingPunct="1"/>
            <a:r>
              <a:rPr lang="en-US" dirty="0" smtClean="0"/>
              <a:t>Influences liquidity needs and risk tolerance.</a:t>
            </a:r>
          </a:p>
          <a:p>
            <a:pPr lvl="1" eaLnBrk="1" hangingPunct="1"/>
            <a:r>
              <a:rPr lang="en-US" dirty="0" smtClean="0"/>
              <a:t>Longer investment horizons generally requires less liquidity and more risk tolerance.</a:t>
            </a:r>
          </a:p>
          <a:p>
            <a:pPr lvl="1" eaLnBrk="1" hangingPunct="1"/>
            <a:r>
              <a:rPr lang="en-US" dirty="0" smtClean="0"/>
              <a:t>Two general time horizons are pre-retirement and post-retirement periods.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5878E825-C4B8-41C3-9155-9A5ED7EBCB5A}" type="slidenum">
              <a:rPr lang="en-US">
                <a:solidFill>
                  <a:srgbClr val="FFCC66"/>
                </a:solidFill>
              </a:rPr>
              <a:pPr/>
              <a:t>14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Legal and Regulatory Factors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/>
              <a:t>Limitations or penalties on withdrawals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Fiduciary responsibilities</a:t>
            </a:r>
          </a:p>
          <a:p>
            <a:pPr marL="742950" lvl="1" indent="-285750" eaLnBrk="1" hangingPunct="1">
              <a:spcAft>
                <a:spcPts val="600"/>
              </a:spcAft>
            </a:pPr>
            <a:r>
              <a:rPr lang="en-US" dirty="0" smtClean="0"/>
              <a:t>The “Prudent Investor Rule” normally apply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Investment laws prohibit insider trading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Institutional investors deserve special attentions since legal and regulatory factors may affect them quite differently (e.g. banks vs. endowment funds). 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F9EB4916-58D3-46A6-A2A9-58D8588FA042}" type="slidenum">
              <a:rPr lang="en-US">
                <a:solidFill>
                  <a:srgbClr val="FFCC66"/>
                </a:solidFill>
              </a:rPr>
              <a:pPr/>
              <a:t>15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Unique Needs and Preferences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Personal preferences such as socially conscious investments could influence investment choice.</a:t>
            </a:r>
          </a:p>
          <a:p>
            <a:pPr eaLnBrk="1" hangingPunct="1"/>
            <a:r>
              <a:rPr lang="en-US" smtClean="0"/>
              <a:t>Time constraints or lack of expertise for managing the portfolio may require professional management.</a:t>
            </a:r>
          </a:p>
          <a:p>
            <a:pPr eaLnBrk="1" hangingPunct="1"/>
            <a:r>
              <a:rPr lang="en-US" smtClean="0"/>
              <a:t>Large investment in employer’s stock may require consideration of diversification needs. </a:t>
            </a:r>
          </a:p>
          <a:p>
            <a:pPr eaLnBrk="1" hangingPunct="1"/>
            <a:r>
              <a:rPr lang="en-US" smtClean="0"/>
              <a:t>Institutional investors needs.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CA124904-7DF4-4525-8942-622D7BA5F6B0}" type="slidenum">
              <a:rPr lang="en-US">
                <a:solidFill>
                  <a:srgbClr val="FFCC66"/>
                </a:solidFill>
              </a:rPr>
              <a:pPr/>
              <a:t>16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The Importance of Asset Allocation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8001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An investment strategy is based on four decisions</a:t>
            </a:r>
          </a:p>
          <a:p>
            <a:pPr lvl="1" eaLnBrk="1" hangingPunct="1"/>
            <a:r>
              <a:rPr lang="en-US" dirty="0" smtClean="0"/>
              <a:t>What asset classes to consider for investment</a:t>
            </a:r>
          </a:p>
          <a:p>
            <a:pPr lvl="1" eaLnBrk="1" hangingPunct="1"/>
            <a:r>
              <a:rPr lang="en-US" dirty="0" smtClean="0"/>
              <a:t>What policy weights to assign to each eligible class</a:t>
            </a:r>
          </a:p>
          <a:p>
            <a:pPr lvl="1" eaLnBrk="1" hangingPunct="1"/>
            <a:r>
              <a:rPr lang="en-US" dirty="0" smtClean="0"/>
              <a:t>What allocation ranges are allowed based on policy weights</a:t>
            </a:r>
          </a:p>
          <a:p>
            <a:pPr lvl="1" eaLnBrk="1" hangingPunct="1"/>
            <a:r>
              <a:rPr lang="en-US" dirty="0" smtClean="0"/>
              <a:t>What specific securities to purchase for the portfolio</a:t>
            </a:r>
          </a:p>
          <a:p>
            <a:pPr eaLnBrk="1" hangingPunct="1"/>
            <a:r>
              <a:rPr lang="en-US" dirty="0" smtClean="0"/>
              <a:t>According to research studies, most (90%) of the overall investment return is due to the first two decisions, not the selection of individual investments (see Exhibit 2.7)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FCD88006-A784-4DB1-AB06-1F47CD8E58EB}" type="slidenum">
              <a:rPr lang="en-US">
                <a:solidFill>
                  <a:srgbClr val="FFCC66"/>
                </a:solidFill>
              </a:rPr>
              <a:pPr/>
              <a:t>17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2.7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2-</a:t>
            </a:r>
            <a:fld id="{EBBC779E-EBD5-4F00-A044-CA6BED63068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8364"/>
            <a:ext cx="7315200" cy="529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44563"/>
          </a:xfrm>
        </p:spPr>
        <p:txBody>
          <a:bodyPr/>
          <a:lstStyle/>
          <a:p>
            <a:r>
              <a:rPr lang="en-US" b="1" dirty="0" smtClean="0"/>
              <a:t>Exhibit 2.8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2-</a:t>
            </a:r>
            <a:fld id="{EBBC779E-EBD5-4F00-A044-CA6BED63068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8850" name="Picture 2" descr="C:\LB-FIN650\LB-FIN650Edit\JPG files of exhibits\Ch 02\Reilly10e_Exhibit02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889625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is Asset Allocation?</a:t>
            </a:r>
            <a:endParaRPr lang="en-US" dirty="0" smtClean="0"/>
          </a:p>
        </p:txBody>
      </p:sp>
      <p:sp>
        <p:nvSpPr>
          <p:cNvPr id="6148" name="Rectangle 2051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8001000" cy="4953000"/>
          </a:xfrm>
        </p:spPr>
        <p:txBody>
          <a:bodyPr/>
          <a:lstStyle/>
          <a:p>
            <a:pPr eaLnBrk="1" hangingPunct="1"/>
            <a:r>
              <a:rPr lang="en-US" smtClean="0"/>
              <a:t>Asset Allocation: It is the process of deciding how to distribute an investor’s wealth among different countries and asset classes for investment purposes.</a:t>
            </a:r>
          </a:p>
          <a:p>
            <a:pPr eaLnBrk="1" hangingPunct="1"/>
            <a:r>
              <a:rPr lang="en-US" smtClean="0"/>
              <a:t>Asset Class: It refers to the group of securities that have similar characteristics, attributes, and risk/return relationships.</a:t>
            </a:r>
          </a:p>
          <a:p>
            <a:pPr eaLnBrk="1" hangingPunct="1"/>
            <a:r>
              <a:rPr lang="en-US" smtClean="0"/>
              <a:t>Investor: Depending on the type of investors, investment objectives and constraints vary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Individual investors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Institutional investors</a:t>
            </a:r>
            <a:r>
              <a:rPr lang="en-US" sz="2900" smtClean="0"/>
              <a:t> 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4FDE0EED-F023-4F7B-9CD5-28E4CB4F9638}" type="slidenum">
              <a:rPr lang="en-US">
                <a:solidFill>
                  <a:srgbClr val="FFCC66"/>
                </a:solidFill>
              </a:rPr>
              <a:pPr/>
              <a:t>2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944562"/>
          </a:xfrm>
        </p:spPr>
        <p:txBody>
          <a:bodyPr/>
          <a:lstStyle/>
          <a:p>
            <a:pPr eaLnBrk="1" hangingPunct="1"/>
            <a:r>
              <a:rPr lang="en-US" b="1" dirty="0" smtClean="0"/>
              <a:t>The Importance of Asset Allocation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64673"/>
            <a:ext cx="8001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Returns and Risks of Different Asset Classes</a:t>
            </a:r>
          </a:p>
          <a:p>
            <a:pPr lvl="1" eaLnBrk="1" hangingPunct="1"/>
            <a:r>
              <a:rPr lang="en-US" dirty="0" smtClean="0"/>
              <a:t>Historically, small company stocks have generated the highest returns, so have the volatility</a:t>
            </a:r>
          </a:p>
          <a:p>
            <a:pPr lvl="1" eaLnBrk="1" hangingPunct="1"/>
            <a:r>
              <a:rPr lang="en-US" dirty="0" smtClean="0"/>
              <a:t>Inflation and taxes have a major impact on returns</a:t>
            </a:r>
          </a:p>
          <a:p>
            <a:pPr lvl="1" eaLnBrk="1" hangingPunct="1"/>
            <a:r>
              <a:rPr lang="en-US" dirty="0" smtClean="0"/>
              <a:t>Returns on Treasury Bills have barely kept pace with inflation</a:t>
            </a:r>
          </a:p>
          <a:p>
            <a:pPr lvl="1" eaLnBrk="1" hangingPunct="1"/>
            <a:r>
              <a:rPr lang="en-US" dirty="0" smtClean="0"/>
              <a:t>Measuring risk by the probability of not meeting your investment return objective indicates risk of equities is small and that of T-bills is large because of their differences in expected returns</a:t>
            </a:r>
          </a:p>
          <a:p>
            <a:pPr lvl="1" eaLnBrk="1" hangingPunct="1"/>
            <a:r>
              <a:rPr lang="en-US" dirty="0" smtClean="0"/>
              <a:t>Focusing only on return variability as a measure of risk ignores reinvestment risk</a:t>
            </a:r>
          </a:p>
          <a:p>
            <a:pPr marL="1143000" lvl="2" indent="-228600"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2-</a:t>
            </a:r>
            <a:fld id="{B92EF5D6-E8D1-4EC8-A7AA-9FC57B9E6F5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2-</a:t>
            </a:r>
            <a:fld id="{B92EF5D6-E8D1-4EC8-A7AA-9FC57B9E6F5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610600" cy="944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 smtClean="0"/>
              <a:t>Exhibit 2.9</a:t>
            </a:r>
            <a:endParaRPr lang="en-US" b="1" dirty="0"/>
          </a:p>
        </p:txBody>
      </p:sp>
      <p:pic>
        <p:nvPicPr>
          <p:cNvPr id="79874" name="Picture 2" descr="C:\LB-FIN650\LB-FIN650Edit\JPG files of exhibits\Ch 02\Reilly10e_Exhibit02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0" y="1524000"/>
            <a:ext cx="843126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Asset Allocation Summary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/>
              <a:t>Policy statement determines types of assets to include in portfolio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Asset allocation determines portfolio return more than stock selection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Over long time periods, sizable allocation to equity will improve results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Risk of a strategy depends on the investor’s goals and time horizon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6AA90787-4455-43D0-9C4A-72569DBE6D4D}" type="slidenum">
              <a:rPr lang="en-US">
                <a:solidFill>
                  <a:srgbClr val="FFCC66"/>
                </a:solidFill>
              </a:rPr>
              <a:pPr/>
              <a:t>22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 txBox="1">
            <a:spLocks noGrp="1"/>
          </p:cNvSpPr>
          <p:nvPr/>
        </p:nvSpPr>
        <p:spPr bwMode="auto">
          <a:xfrm>
            <a:off x="152400" y="6324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/>
              <a:t>2-</a:t>
            </a:r>
            <a:fld id="{B524ED81-248D-44FF-82EF-5887C741A6A3}" type="slidenum">
              <a:rPr lang="en-US" sz="1400"/>
              <a:pPr algn="r" eaLnBrk="1" hangingPunct="1"/>
              <a:t>23</a:t>
            </a:fld>
            <a:endParaRPr lang="en-US" sz="1400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152400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Asset Allocation Summary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95400"/>
            <a:ext cx="7848600" cy="4876800"/>
          </a:xfrm>
        </p:spPr>
        <p:txBody>
          <a:bodyPr/>
          <a:lstStyle/>
          <a:p>
            <a:r>
              <a:rPr lang="en-US" dirty="0" smtClean="0"/>
              <a:t>Asset Allocation and Cultural Differences</a:t>
            </a:r>
          </a:p>
          <a:p>
            <a:pPr marL="742950" lvl="1" indent="-285750" eaLnBrk="1" hangingPunct="1"/>
            <a:r>
              <a:rPr lang="en-US" dirty="0" smtClean="0"/>
              <a:t>Social, political, and tax environments influence the asset allocation decision</a:t>
            </a:r>
          </a:p>
          <a:p>
            <a:pPr marL="742950" lvl="1" indent="-285750" eaLnBrk="1" hangingPunct="1"/>
            <a:r>
              <a:rPr lang="en-US" dirty="0" smtClean="0"/>
              <a:t>Equity allocations of U.S. pension funds average 58%</a:t>
            </a:r>
          </a:p>
          <a:p>
            <a:pPr marL="742950" lvl="1" indent="-285750" eaLnBrk="1" hangingPunct="1"/>
            <a:r>
              <a:rPr lang="en-US" dirty="0" smtClean="0"/>
              <a:t>In the United Kingdom, equities make up 78% of assets</a:t>
            </a:r>
          </a:p>
          <a:p>
            <a:pPr marL="742950" lvl="1" indent="-285750" eaLnBrk="1" hangingPunct="1"/>
            <a:r>
              <a:rPr lang="en-US" dirty="0" smtClean="0"/>
              <a:t>In Germany, equity allocation averages 8%</a:t>
            </a:r>
          </a:p>
          <a:p>
            <a:pPr marL="742950" lvl="1" indent="-285750" eaLnBrk="1" hangingPunct="1"/>
            <a:r>
              <a:rPr lang="en-US" dirty="0" smtClean="0"/>
              <a:t>In Japan, equities are 37% of assets</a:t>
            </a:r>
          </a:p>
          <a:p>
            <a:pPr marL="742950" lvl="1" indent="-285750" eaLnBrk="1" hangingPunct="1"/>
            <a:r>
              <a:rPr lang="en-US" dirty="0" smtClean="0"/>
              <a:t>See Exhibits 2.11 and 2.12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2-</a:t>
            </a:r>
            <a:fld id="{B92EF5D6-E8D1-4EC8-A7AA-9FC57B9E6F5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2-</a:t>
            </a:r>
            <a:fld id="{EBBC779E-EBD5-4F00-A044-CA6BED63068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44563"/>
          </a:xfrm>
        </p:spPr>
        <p:txBody>
          <a:bodyPr/>
          <a:lstStyle/>
          <a:p>
            <a:r>
              <a:rPr lang="en-US" b="1" dirty="0" smtClean="0"/>
              <a:t>Exhibit 2.11</a:t>
            </a:r>
            <a:endParaRPr lang="en-US" b="1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1371600"/>
            <a:ext cx="8273859" cy="426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2-</a:t>
            </a:r>
            <a:fld id="{EBBC779E-EBD5-4F00-A044-CA6BED6306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44563"/>
          </a:xfrm>
        </p:spPr>
        <p:txBody>
          <a:bodyPr/>
          <a:lstStyle/>
          <a:p>
            <a:r>
              <a:rPr lang="en-US" b="1" dirty="0" smtClean="0"/>
              <a:t>Exhibit 2.12</a:t>
            </a:r>
            <a:endParaRPr lang="en-US" b="1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6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2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The Internet Investments Online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295400"/>
            <a:ext cx="7391400" cy="4800600"/>
          </a:xfrm>
        </p:spPr>
        <p:txBody>
          <a:bodyPr/>
          <a:lstStyle/>
          <a:p>
            <a:pPr eaLnBrk="1" hangingPunct="1"/>
            <a:r>
              <a:rPr lang="en-US" sz="2000" smtClean="0">
                <a:hlinkClick r:id="rId2"/>
              </a:rPr>
              <a:t>http://www.ssa.gov</a:t>
            </a:r>
            <a:endParaRPr lang="en-US" sz="2000" smtClean="0"/>
          </a:p>
          <a:p>
            <a:pPr eaLnBrk="1" hangingPunct="1"/>
            <a:r>
              <a:rPr lang="en-US" sz="2000" smtClean="0">
                <a:hlinkClick r:id="rId3"/>
              </a:rPr>
              <a:t>http://ww.ibbotson.com</a:t>
            </a:r>
            <a:endParaRPr lang="en-US" sz="2000" smtClean="0"/>
          </a:p>
          <a:p>
            <a:pPr eaLnBrk="1" hangingPunct="1"/>
            <a:r>
              <a:rPr lang="en-US" sz="2000" smtClean="0">
                <a:hlinkClick r:id="rId4"/>
              </a:rPr>
              <a:t>http://www.mfea.com/</a:t>
            </a:r>
          </a:p>
          <a:p>
            <a:pPr eaLnBrk="1" hangingPunct="1"/>
            <a:r>
              <a:rPr lang="en-US" sz="2000" smtClean="0">
                <a:hlinkClick r:id="rId4"/>
              </a:rPr>
              <a:t>http://InvestmentStrategies/Calculators/default.asp</a:t>
            </a:r>
            <a:endParaRPr lang="en-US" sz="2000" smtClean="0"/>
          </a:p>
          <a:p>
            <a:pPr eaLnBrk="1" hangingPunct="1"/>
            <a:r>
              <a:rPr lang="en-US" sz="2000" smtClean="0">
                <a:hlinkClick r:id="rId5"/>
              </a:rPr>
              <a:t>http://www.asec.org</a:t>
            </a:r>
            <a:endParaRPr lang="en-US" sz="2000" smtClean="0"/>
          </a:p>
          <a:p>
            <a:pPr eaLnBrk="1" hangingPunct="1"/>
            <a:r>
              <a:rPr lang="en-US" sz="2000" smtClean="0">
                <a:hlinkClick r:id="rId6"/>
              </a:rPr>
              <a:t>http://www.financialengines.com</a:t>
            </a:r>
            <a:endParaRPr lang="en-US" sz="2000" smtClean="0"/>
          </a:p>
          <a:p>
            <a:pPr eaLnBrk="1" hangingPunct="1"/>
            <a:r>
              <a:rPr lang="en-US" sz="2000" smtClean="0">
                <a:hlinkClick r:id="rId7"/>
              </a:rPr>
              <a:t>http://www.cfainstitute.org</a:t>
            </a:r>
            <a:endParaRPr lang="en-US" sz="2000" smtClean="0"/>
          </a:p>
          <a:p>
            <a:pPr eaLnBrk="1" hangingPunct="1"/>
            <a:r>
              <a:rPr lang="en-US" sz="2000" smtClean="0">
                <a:hlinkClick r:id="rId8"/>
              </a:rPr>
              <a:t>http://www.troweprice.com</a:t>
            </a:r>
            <a:endParaRPr lang="en-US" sz="2000" smtClean="0"/>
          </a:p>
          <a:p>
            <a:pPr eaLnBrk="1" hangingPunct="1"/>
            <a:r>
              <a:rPr lang="en-US" sz="2000" smtClean="0">
                <a:hlinkClick r:id="rId9"/>
              </a:rPr>
              <a:t>http://www.theamericancollege.edu</a:t>
            </a:r>
            <a:endParaRPr lang="en-US" sz="2000" smtClean="0"/>
          </a:p>
          <a:p>
            <a:pPr eaLnBrk="1" hangingPunct="1"/>
            <a:r>
              <a:rPr lang="en-US" sz="2000" smtClean="0">
                <a:hlinkClick r:id="rId10"/>
              </a:rPr>
              <a:t>http://www.cfp.net</a:t>
            </a:r>
            <a:endParaRPr lang="en-US" sz="2000" smtClean="0"/>
          </a:p>
          <a:p>
            <a:pPr eaLnBrk="1" hangingPunct="1"/>
            <a:r>
              <a:rPr lang="en-US" sz="2000" smtClean="0">
                <a:hlinkClick r:id="rId11"/>
              </a:rPr>
              <a:t>http://www.napfa.org</a:t>
            </a:r>
            <a:endParaRPr lang="en-US" sz="2000" smtClean="0"/>
          </a:p>
          <a:p>
            <a:pPr eaLnBrk="1" hangingPunct="1"/>
            <a:r>
              <a:rPr lang="en-US" sz="2000" smtClean="0">
                <a:hlinkClick r:id="rId12"/>
              </a:rPr>
              <a:t>http://www.fpanet.org</a:t>
            </a:r>
            <a:endParaRPr lang="en-US" sz="2000" smtClean="0"/>
          </a:p>
          <a:p>
            <a:pPr eaLnBrk="1" hangingPunct="1"/>
            <a:r>
              <a:rPr lang="en-US" sz="2000" smtClean="0">
                <a:hlinkClick r:id="rId13"/>
              </a:rPr>
              <a:t>http://www.decisioneering.com</a:t>
            </a:r>
            <a:endParaRPr lang="en-US" sz="2000" smtClean="0"/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B7A8D395-70D4-4857-9338-915BDE7E4981}" type="slidenum">
              <a:rPr lang="en-US">
                <a:solidFill>
                  <a:srgbClr val="FFCC66"/>
                </a:solidFill>
              </a:rPr>
              <a:pPr/>
              <a:t>26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Individual Investor Life Cycle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8001000" cy="4876800"/>
          </a:xfrm>
        </p:spPr>
        <p:txBody>
          <a:bodyPr/>
          <a:lstStyle/>
          <a:p>
            <a:pPr eaLnBrk="1" hangingPunct="1"/>
            <a:r>
              <a:rPr lang="en-US" smtClean="0"/>
              <a:t>Financial Plan Preliminaries</a:t>
            </a:r>
          </a:p>
          <a:p>
            <a:pPr lvl="1" eaLnBrk="1" hangingPunct="1"/>
            <a:r>
              <a:rPr lang="en-US" smtClean="0"/>
              <a:t>Life Insurance: Providing death benefits and, possibly, additional cash values</a:t>
            </a:r>
          </a:p>
          <a:p>
            <a:pPr lvl="2" eaLnBrk="1" hangingPunct="1"/>
            <a:r>
              <a:rPr lang="en-US" smtClean="0"/>
              <a:t>Term life and whole life insurance </a:t>
            </a:r>
          </a:p>
          <a:p>
            <a:pPr lvl="2" eaLnBrk="1" hangingPunct="1"/>
            <a:r>
              <a:rPr lang="en-US" smtClean="0"/>
              <a:t>Universal and variable life insurance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mtClean="0"/>
              <a:t>Non-life Insurance</a:t>
            </a:r>
          </a:p>
          <a:p>
            <a:pPr lvl="2" eaLnBrk="1" hangingPunct="1"/>
            <a:r>
              <a:rPr lang="en-US" smtClean="0"/>
              <a:t>Health insurance &amp; Disability insurance</a:t>
            </a:r>
          </a:p>
          <a:p>
            <a:pPr lvl="2" eaLnBrk="1" hangingPunct="1"/>
            <a:r>
              <a:rPr lang="en-US" smtClean="0"/>
              <a:t>Automobile insurance &amp; Home/rental insurance</a:t>
            </a:r>
          </a:p>
          <a:p>
            <a:pPr lvl="1" eaLnBrk="1" hangingPunct="1"/>
            <a:r>
              <a:rPr lang="en-US" smtClean="0"/>
              <a:t>Cash Reserve</a:t>
            </a:r>
          </a:p>
          <a:p>
            <a:pPr lvl="2" eaLnBrk="1" hangingPunct="1"/>
            <a:r>
              <a:rPr lang="en-US" smtClean="0"/>
              <a:t>To meet emergency needs</a:t>
            </a:r>
          </a:p>
          <a:p>
            <a:pPr lvl="2" eaLnBrk="1" hangingPunct="1"/>
            <a:r>
              <a:rPr lang="en-US" smtClean="0"/>
              <a:t>Equal to six months living expenses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8C5A470A-B242-4532-B730-FB37E0804C37}" type="slidenum">
              <a:rPr lang="en-US">
                <a:solidFill>
                  <a:srgbClr val="FFCC66"/>
                </a:solidFill>
              </a:rPr>
              <a:pPr/>
              <a:t>3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Individual Investor Life Cycle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7724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/>
              <a:t>Life Cycle Phases (Exhibit 2.1)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Accumulation phase: Early to middle years of working career (Exhibit 2.2)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Consolidation phase: Past midpoint of careers.  Earnings greater than expenses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Spending/Gifting phase: Begins after retirement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/>
              <a:t>Life Cycle Investment Goals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Near-term, high-priority goals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Long-term, high-priority goals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Lower-priority goals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A8CD5AB4-AE6C-44C7-9F9A-4C1D62CF5B6B}" type="slidenum">
              <a:rPr lang="en-US">
                <a:solidFill>
                  <a:srgbClr val="FFCC66"/>
                </a:solidFill>
              </a:rPr>
              <a:pPr/>
              <a:t>4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The Portfolio Management Process</a:t>
            </a:r>
          </a:p>
        </p:txBody>
      </p:sp>
      <p:sp>
        <p:nvSpPr>
          <p:cNvPr id="9220" name="Rectangle 21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342900" indent="-342900" eaLnBrk="1" hangingPunct="1"/>
            <a:r>
              <a:rPr lang="en-US" smtClean="0"/>
              <a:t> Policy Statement</a:t>
            </a:r>
          </a:p>
          <a:p>
            <a:pPr marL="742950" lvl="1" indent="-285750" eaLnBrk="1" hangingPunct="1"/>
            <a:r>
              <a:rPr lang="en-US" smtClean="0"/>
              <a:t>Specifies investment goals and acceptable risk levels</a:t>
            </a:r>
          </a:p>
          <a:p>
            <a:pPr marL="742950" lvl="1" indent="-285750" eaLnBrk="1" hangingPunct="1"/>
            <a:r>
              <a:rPr lang="en-US" smtClean="0"/>
              <a:t>Should be reviewed periodically</a:t>
            </a:r>
          </a:p>
          <a:p>
            <a:pPr marL="742950" lvl="1" indent="-285750" eaLnBrk="1" hangingPunct="1"/>
            <a:r>
              <a:rPr lang="en-US" smtClean="0"/>
              <a:t>Guides all investment decisions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smtClean="0"/>
              <a:t>Study Current Financial and Economic conditions and forecast future trends</a:t>
            </a:r>
          </a:p>
          <a:p>
            <a:pPr marL="742950" lvl="1" indent="-285750" eaLnBrk="1" hangingPunct="1"/>
            <a:r>
              <a:rPr lang="en-US" smtClean="0"/>
              <a:t>Determine strategies to meet goals</a:t>
            </a:r>
          </a:p>
          <a:p>
            <a:pPr marL="742950" lvl="1" indent="-285750" eaLnBrk="1" hangingPunct="1"/>
            <a:r>
              <a:rPr lang="en-US" smtClean="0"/>
              <a:t>Requires monitoring and updating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1F36CDA5-B170-44B8-8AEB-640F882F2259}" type="slidenum">
              <a:rPr lang="en-US">
                <a:solidFill>
                  <a:srgbClr val="FFCC66"/>
                </a:solidFill>
              </a:rPr>
              <a:pPr/>
              <a:t>5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The Portfolio Management Process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342900" indent="-342900" eaLnBrk="1" hangingPunct="1"/>
            <a:r>
              <a:rPr lang="en-US" smtClean="0"/>
              <a:t> Construct the Portfolio</a:t>
            </a:r>
          </a:p>
          <a:p>
            <a:pPr marL="742950" lvl="1" indent="-285750" eaLnBrk="1" hangingPunct="1"/>
            <a:r>
              <a:rPr lang="en-US" smtClean="0"/>
              <a:t>Allocate available funds to minimize investor’s risks and meet investment goals 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en-US" smtClean="0"/>
              <a:t>Monitor and Update</a:t>
            </a:r>
          </a:p>
          <a:p>
            <a:pPr marL="742950" lvl="1" indent="-285750" eaLnBrk="1" hangingPunct="1"/>
            <a:r>
              <a:rPr lang="en-US" smtClean="0"/>
              <a:t>Evaluate portfolio performance</a:t>
            </a:r>
          </a:p>
          <a:p>
            <a:pPr marL="742950" lvl="1" indent="-285750" eaLnBrk="1" hangingPunct="1"/>
            <a:r>
              <a:rPr lang="en-US" smtClean="0"/>
              <a:t>Monitor investor’s needs and market conditions</a:t>
            </a:r>
          </a:p>
          <a:p>
            <a:pPr marL="742950" lvl="1" indent="-285750" eaLnBrk="1" hangingPunct="1"/>
            <a:r>
              <a:rPr lang="en-US" smtClean="0"/>
              <a:t>Revise policy statement as needed</a:t>
            </a:r>
          </a:p>
          <a:p>
            <a:pPr marL="742950" lvl="1" indent="-285750" eaLnBrk="1" hangingPunct="1"/>
            <a:r>
              <a:rPr lang="en-US" smtClean="0"/>
              <a:t>Modify investment strategy accordingly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61779C89-E4AA-4EEB-B0C1-AAD6EE24BB96}" type="slidenum">
              <a:rPr lang="en-US">
                <a:solidFill>
                  <a:srgbClr val="FFCC66"/>
                </a:solidFill>
              </a:rPr>
              <a:pPr/>
              <a:t>6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Portfolio Management Process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1676400"/>
            <a:ext cx="6096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1. 	Policy Statement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Focus: Investor’s short-term and long-term needs, familiarity with capital market history, and expectations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2. 	Examine current and project financial, economic, political, and social conditions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	Focus: Short-term and intermediate-term expected conditions to use in constructing a specific portfolio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1800" dirty="0" smtClean="0"/>
              <a:t>3. 	Implement the plan by constructing the portfolio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	Focus:  Meet the investor’s needs at the minimum risk levels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4. 	Feedback loop: Monitor and update investor needs, environmental conditions, portfolio performance</a:t>
            </a:r>
            <a:endParaRPr lang="en-US" sz="2400" dirty="0" smtClean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58CB39AA-560F-4741-949B-1655FAB7460D}" type="slidenum">
              <a:rPr lang="en-US">
                <a:solidFill>
                  <a:srgbClr val="FFCC66"/>
                </a:solidFill>
              </a:rPr>
              <a:pPr/>
              <a:t>7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517124" name="Line 4"/>
          <p:cNvSpPr>
            <a:spLocks noChangeShapeType="1"/>
          </p:cNvSpPr>
          <p:nvPr/>
        </p:nvSpPr>
        <p:spPr bwMode="auto">
          <a:xfrm>
            <a:off x="1600200" y="20574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25" name="Line 5"/>
          <p:cNvSpPr>
            <a:spLocks noChangeShapeType="1"/>
          </p:cNvSpPr>
          <p:nvPr/>
        </p:nvSpPr>
        <p:spPr bwMode="auto">
          <a:xfrm>
            <a:off x="1600200" y="2057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26" name="Line 6"/>
          <p:cNvSpPr>
            <a:spLocks noChangeShapeType="1"/>
          </p:cNvSpPr>
          <p:nvPr/>
        </p:nvSpPr>
        <p:spPr bwMode="auto">
          <a:xfrm>
            <a:off x="1600200" y="3352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27" name="Line 7"/>
          <p:cNvSpPr>
            <a:spLocks noChangeShapeType="1"/>
          </p:cNvSpPr>
          <p:nvPr/>
        </p:nvSpPr>
        <p:spPr bwMode="auto">
          <a:xfrm>
            <a:off x="1600200" y="4800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28" name="Line 8"/>
          <p:cNvSpPr>
            <a:spLocks noChangeShapeType="1"/>
          </p:cNvSpPr>
          <p:nvPr/>
        </p:nvSpPr>
        <p:spPr bwMode="auto">
          <a:xfrm>
            <a:off x="1600200" y="6400800"/>
            <a:ext cx="480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29" name="Line 9"/>
          <p:cNvSpPr>
            <a:spLocks noChangeShapeType="1"/>
          </p:cNvSpPr>
          <p:nvPr/>
        </p:nvSpPr>
        <p:spPr bwMode="auto">
          <a:xfrm flipH="1" flipV="1">
            <a:off x="6400800" y="6096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30" name="Line 10"/>
          <p:cNvSpPr>
            <a:spLocks noChangeShapeType="1"/>
          </p:cNvSpPr>
          <p:nvPr/>
        </p:nvSpPr>
        <p:spPr bwMode="auto">
          <a:xfrm>
            <a:off x="6248400" y="2514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31" name="Line 11"/>
          <p:cNvSpPr>
            <a:spLocks noChangeShapeType="1"/>
          </p:cNvSpPr>
          <p:nvPr/>
        </p:nvSpPr>
        <p:spPr bwMode="auto">
          <a:xfrm>
            <a:off x="6324600" y="3962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32" name="Line 12"/>
          <p:cNvSpPr>
            <a:spLocks noChangeShapeType="1"/>
          </p:cNvSpPr>
          <p:nvPr/>
        </p:nvSpPr>
        <p:spPr bwMode="auto">
          <a:xfrm>
            <a:off x="6324600" y="4876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4038600" y="1143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1" dirty="0"/>
              <a:t>Exhibit 2.3</a:t>
            </a:r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>
            <a:off x="1447800" y="1600200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nimBg="1"/>
      <p:bldP spid="517125" grpId="0" animBg="1"/>
      <p:bldP spid="517126" grpId="0" animBg="1"/>
      <p:bldP spid="517127" grpId="0" animBg="1"/>
      <p:bldP spid="517128" grpId="0" animBg="1"/>
      <p:bldP spid="517129" grpId="0" animBg="1"/>
      <p:bldP spid="517130" grpId="0" animBg="1"/>
      <p:bldP spid="517131" grpId="0" animBg="1"/>
      <p:bldP spid="517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Need For A Policy Statement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2296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Understand investor’s needs and articulate realistic investment objectives and constraints</a:t>
            </a:r>
          </a:p>
          <a:p>
            <a:pPr marL="742950" lvl="1" indent="-285750" eaLnBrk="1" hangingPunct="1"/>
            <a:r>
              <a:rPr lang="en-US" dirty="0" smtClean="0"/>
              <a:t>What are the real risks of an adverse financial outcome, and what emotional reactions will I have?</a:t>
            </a:r>
          </a:p>
          <a:p>
            <a:pPr marL="742950" lvl="1" indent="-285750" eaLnBrk="1" hangingPunct="1"/>
            <a:r>
              <a:rPr lang="en-US" dirty="0" smtClean="0"/>
              <a:t>How knowledgeable am I about investments and the financial markets?</a:t>
            </a:r>
          </a:p>
          <a:p>
            <a:pPr marL="742950" lvl="1" indent="-285750" eaLnBrk="1" hangingPunct="1"/>
            <a:r>
              <a:rPr lang="en-US" dirty="0" smtClean="0"/>
              <a:t>What other capital or income sources do I have?  How important is this particular portfolio to my overall financial position?</a:t>
            </a:r>
          </a:p>
          <a:p>
            <a:pPr marL="742950" lvl="1" indent="-285750" eaLnBrk="1" hangingPunct="1"/>
            <a:r>
              <a:rPr lang="en-US" dirty="0" smtClean="0"/>
              <a:t>What, if any, legal restrictions affect me?</a:t>
            </a:r>
          </a:p>
          <a:p>
            <a:pPr marL="742950" lvl="1" indent="-285750" eaLnBrk="1" hangingPunct="1"/>
            <a:r>
              <a:rPr lang="en-US" dirty="0" smtClean="0"/>
              <a:t>How would any unanticipated portfolio value change might affect my investment policy?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CC66"/>
                </a:solidFill>
              </a:rPr>
              <a:t>2-</a:t>
            </a:r>
            <a:fld id="{29E0A4E0-05B8-4579-9A4F-35106F2E5E68}" type="slidenum">
              <a:rPr lang="en-US">
                <a:solidFill>
                  <a:srgbClr val="FFCC66"/>
                </a:solidFill>
              </a:rPr>
              <a:pPr/>
              <a:t>8</a:t>
            </a:fld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Need For A Policy Statement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295400"/>
            <a:ext cx="77724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Sets standards for evaluating portfolio performance</a:t>
            </a:r>
          </a:p>
          <a:p>
            <a:pPr marL="742950" lvl="1" indent="-285750"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The statement provides a comparison standard in judging the performance of the portfolio manager.</a:t>
            </a:r>
          </a:p>
          <a:p>
            <a:pPr marL="742950" lvl="1" indent="-285750"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A benchmark portfolio or comparison standard is used to reflect the risk an return objectives specified in the policy statement.</a:t>
            </a:r>
          </a:p>
          <a:p>
            <a:pPr marL="742950" lvl="1" indent="-285750"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It should act as a starting point for periodic portfolio review and client communication with the manager.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2-</a:t>
            </a:r>
            <a:fld id="{B92EF5D6-E8D1-4EC8-A7AA-9FC57B9E6F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Chapter5.YulongMa">
  <a:themeElements>
    <a:clrScheme name="SampleChapter5.YulongMa 2">
      <a:dk1>
        <a:srgbClr val="0F3D6B"/>
      </a:dk1>
      <a:lt1>
        <a:srgbClr val="FFFFFF"/>
      </a:lt1>
      <a:dk2>
        <a:srgbClr val="026E94"/>
      </a:dk2>
      <a:lt2>
        <a:srgbClr val="CCFFFF"/>
      </a:lt2>
      <a:accent1>
        <a:srgbClr val="0066CC"/>
      </a:accent1>
      <a:accent2>
        <a:srgbClr val="71B517"/>
      </a:accent2>
      <a:accent3>
        <a:srgbClr val="AABAC8"/>
      </a:accent3>
      <a:accent4>
        <a:srgbClr val="DADADA"/>
      </a:accent4>
      <a:accent5>
        <a:srgbClr val="AAB8E2"/>
      </a:accent5>
      <a:accent6>
        <a:srgbClr val="66A414"/>
      </a:accent6>
      <a:hlink>
        <a:srgbClr val="4C9CE4"/>
      </a:hlink>
      <a:folHlink>
        <a:srgbClr val="5976D3"/>
      </a:folHlink>
    </a:clrScheme>
    <a:fontScheme name="SampleChapter5.Yulong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Chapter5.YulongMa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Chapter5.YulongMa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Chapter5.YulongMa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1-Test</Template>
  <TotalTime>2213</TotalTime>
  <Pages>8</Pages>
  <Words>2043</Words>
  <Application>Microsoft Office PowerPoint</Application>
  <PresentationFormat>On-screen Show (4:3)</PresentationFormat>
  <Paragraphs>216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SampleChapter5.YulongMa</vt:lpstr>
      <vt:lpstr>Photo Editor Photo</vt:lpstr>
      <vt:lpstr>Chapter 2: The Asset Allocation Decision</vt:lpstr>
      <vt:lpstr>What is Asset Allocation?</vt:lpstr>
      <vt:lpstr>Individual Investor Life Cycle</vt:lpstr>
      <vt:lpstr>Individual Investor Life Cycle</vt:lpstr>
      <vt:lpstr>The Portfolio Management Process</vt:lpstr>
      <vt:lpstr>The Portfolio Management Process</vt:lpstr>
      <vt:lpstr>The Portfolio Management Process</vt:lpstr>
      <vt:lpstr>The Need For A Policy Statement</vt:lpstr>
      <vt:lpstr>The Need For A Policy Statement</vt:lpstr>
      <vt:lpstr>The Need For A Policy Statement</vt:lpstr>
      <vt:lpstr>Constructing the Policy Statement</vt:lpstr>
      <vt:lpstr>Investment Objectives</vt:lpstr>
      <vt:lpstr>Investment Objectives</vt:lpstr>
      <vt:lpstr>Investment Constraints</vt:lpstr>
      <vt:lpstr>Legal and Regulatory Factors</vt:lpstr>
      <vt:lpstr>Unique Needs and Preferences</vt:lpstr>
      <vt:lpstr>The Importance of Asset Allocation</vt:lpstr>
      <vt:lpstr>Exhibit 2.7</vt:lpstr>
      <vt:lpstr>Exhibit 2.8</vt:lpstr>
      <vt:lpstr>The Importance of Asset Allocation</vt:lpstr>
      <vt:lpstr>PowerPoint Presentation</vt:lpstr>
      <vt:lpstr>Asset Allocation Summary</vt:lpstr>
      <vt:lpstr>Asset Allocation Summary</vt:lpstr>
      <vt:lpstr>Exhibit 2.11</vt:lpstr>
      <vt:lpstr>Exhibit 2.12</vt:lpstr>
      <vt:lpstr>The Internet Investments Online</vt:lpstr>
    </vt:vector>
  </TitlesOfParts>
  <Company>Harcourt,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Presentation to accompany Investment Analysis &amp; Portfolio Management, 6e</dc:title>
  <dc:subject>The Asset Allocation Decision</dc:subject>
  <dc:creator>Frank K. Reilly &amp; Keith C. Brown</dc:creator>
  <cp:keywords>Lecture</cp:keywords>
  <dc:description/>
  <cp:lastModifiedBy>Chaker M Aloui</cp:lastModifiedBy>
  <cp:revision>156</cp:revision>
  <cp:lastPrinted>1998-08-13T04:13:10Z</cp:lastPrinted>
  <dcterms:created xsi:type="dcterms:W3CDTF">1998-10-24T16:58:48Z</dcterms:created>
  <dcterms:modified xsi:type="dcterms:W3CDTF">2018-01-29T07:30:23Z</dcterms:modified>
  <cp:category>Finance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Harcourt Brace College Publishers</vt:lpwstr>
  </property>
  <property fmtid="{D5CDD505-2E9C-101B-9397-08002B2CF9AE}" pid="3" name="Editor">
    <vt:lpwstr>Terri House</vt:lpwstr>
  </property>
</Properties>
</file>