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8180F5-1314-4AF3-8FE1-BE985091BCB2}" type="datetimeFigureOut">
              <a:rPr lang="en-US" smtClean="0"/>
              <a:pPr/>
              <a:t>1/28/2019</a:t>
            </a:fld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45CC0A-225B-442E-8934-24EF3993E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7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68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4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086683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basic method for solving a system of linear equations is to replace the given system by a new system that has the same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set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is easier to solve. This new system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generally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obtained in a series of steps by applying the following three types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operations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eliminate unknowns systematically: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1. Multiply an equation through by a nonzero constant.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Interchange two equations.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Add a multiple of one equation to another.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rows (horizontal lines) of an augmented matrix correspond to the equations in the associated system, these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operations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correspond to the following operations on the rows of the augmented matrix:</a:t>
            </a: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1. Multiply a row through by a nonzero constant.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2. Interchange two rows.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3. Add a multiple of one row to another row.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55626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These are called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elementary row operations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85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A Circuit with Three Closed Loops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Determine the currents I</a:t>
            </a:r>
            <a:r>
              <a:rPr lang="en-US" baseline="-10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, and I</a:t>
            </a:r>
            <a:r>
              <a:rPr lang="en-US" baseline="-25000" dirty="0"/>
              <a:t>3</a:t>
            </a:r>
            <a:r>
              <a:rPr lang="en-US" dirty="0"/>
              <a:t> in the circuit shown in Figure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666999"/>
            <a:ext cx="1981200" cy="152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66999"/>
            <a:ext cx="3832652" cy="122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194174"/>
            <a:ext cx="223683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486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5304898" cy="1547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0"/>
            <a:ext cx="5029200" cy="13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920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038600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/>
              <a:t>I</a:t>
            </a:r>
            <a:r>
              <a:rPr lang="nn-NO" baseline="-25000" dirty="0"/>
              <a:t>1</a:t>
            </a:r>
            <a:r>
              <a:rPr lang="nn-NO" dirty="0"/>
              <a:t> = 6, I</a:t>
            </a:r>
            <a:r>
              <a:rPr lang="nn-NO" baseline="-25000" dirty="0"/>
              <a:t>2</a:t>
            </a:r>
            <a:r>
              <a:rPr lang="nn-NO" dirty="0"/>
              <a:t> = −5, and I</a:t>
            </a:r>
            <a:r>
              <a:rPr lang="nn-NO" baseline="-25000" dirty="0"/>
              <a:t>3</a:t>
            </a:r>
            <a:r>
              <a:rPr lang="nn-NO" dirty="0"/>
              <a:t> = 1.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07" y="1447800"/>
            <a:ext cx="336148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2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838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Using Elementary Row Operations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04566"/>
            <a:ext cx="2136743" cy="1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1295400" y="3810000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solution is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1524000" y="4495800"/>
            <a:ext cx="1253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= 1,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= 2,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=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685800"/>
            <a:ext cx="308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GAUSSIAN ELIMINATION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38200" y="1143000"/>
            <a:ext cx="1875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Echelon Forms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04800" y="1981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matrix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reduced row-echelon 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the following properties: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 If a row does not consist entirely of zeros, then the first nonzero number in the row is a 1. We call this a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leading 1.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2. If there are any rows that consist entirely of zeros, then they are grouped together at the bottom of the matrix.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3. In any two successive rows that do not consist entirely of zeros, the leading 1 in the lower row occurs farther to the right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leading 1 in the higher row.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4. Each column that contains a leading 1 has zeros everywhere else in that column.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matrix that has the first three properties is said to be in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row-echelon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257800"/>
            <a:ext cx="1143000" cy="7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9906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Row-Echelon and Reduced Row-Echelon Form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following matrices are in reduced row-echelon 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following matrices are in row-echelon 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499574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4403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09600" y="4724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matrix in reduced row-echelon form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necessity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row-echelon form, but not conversely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685800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Elimination Methods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256667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066800" y="1143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by elimination method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1857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438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876800"/>
            <a:ext cx="3924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638800"/>
            <a:ext cx="4600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533400" y="30480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3400" y="42672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3400" y="49530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33400" y="56388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47176"/>
            <a:ext cx="5562600" cy="53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3400" y="8382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1247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914400" y="11430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685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4: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Solve by Gauss–Jordan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Elimination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3397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1905000" cy="11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81600"/>
            <a:ext cx="711641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81000" y="3505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row-echelon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8200" y="762000"/>
            <a:ext cx="222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Back-Substitution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2238375" cy="124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81400"/>
            <a:ext cx="336460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105400"/>
            <a:ext cx="5600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6858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Gaussian elimination and back-substitution.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47800"/>
            <a:ext cx="1524000" cy="89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141986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155834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800600"/>
            <a:ext cx="1524000" cy="84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81000" y="2895600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Convert the system to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augmented matrix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0" y="403860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 the row-echelon form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81000" y="4876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system corresponding to this matrix is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143000" y="5943600"/>
            <a:ext cx="342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is x=1, y= 2 and z= 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858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 H A P T E </a:t>
            </a:r>
            <a:r>
              <a:rPr lang="pt-BR" b="1" dirty="0" smtClean="0"/>
              <a:t>R </a:t>
            </a:r>
            <a:r>
              <a:rPr lang="en-US" b="1" dirty="0" smtClean="0"/>
              <a:t>1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Systems of Linear Equations and Matrices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0" y="17526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1.1 </a:t>
            </a:r>
            <a:r>
              <a:rPr lang="en-US" dirty="0" smtClean="0"/>
              <a:t>INTRODUCTION TO SYSTEMS </a:t>
            </a:r>
            <a:r>
              <a:rPr lang="en-US" dirty="0"/>
              <a:t>OF </a:t>
            </a:r>
            <a:r>
              <a:rPr lang="en-US" dirty="0" smtClean="0"/>
              <a:t>LINEAR EQUATIONS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762000" y="2438400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Linear Equations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29718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Any straight line in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x-y plane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can be represented algebraically by an equation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a1 , a2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b are real constants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a1 and a2 are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not both zero. An equation of this form is called a linear equation 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variables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 and y.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generally, we define a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linear equation in the n variables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x2,x1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…,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to be one that can be expressed in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a1,a2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…,an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 are real constants. The variables in a linear equation are sometimes called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unknowns.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3286124"/>
            <a:ext cx="163449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276791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685800"/>
            <a:ext cx="369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Homogeneous Linear Systems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295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system of linear equations is said to be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homogeneous if the constant terms are all zero; that is, the system has the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26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04800" y="37338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homogeneous system of linear equations is consistent, since all such systems have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as a solution. This solution is called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trivial solution; if there are other solutions, they are called nontrivial solutions.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038600"/>
            <a:ext cx="21223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81000" y="5029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only two possibilities for a homogeneous linear system solutions: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system has only the trivial solution.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system has infinitely many solutions in addition to the trivial solution.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762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special case of a homogeneous linear system of two equations in two unknowns, say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graphs of the equations are lines through the origin, and the trivial solution corresponds to the point of intersection at the origin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2257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2057400" cy="223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8382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7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81000" y="1371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the following homogeneous system of linear equations by using Gauss–Jordan elimination.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52257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81400"/>
            <a:ext cx="25973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724400"/>
            <a:ext cx="1828800" cy="11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04800" y="3733801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augmented matrix for the system is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Reducing this matrix to reduced row-echelon form,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20924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667000"/>
            <a:ext cx="1474989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267200"/>
            <a:ext cx="68275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838200" y="5181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the trivial solution is obtained when s = t =0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04800" y="1447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corresponding system of equations is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Solving for the leading variables yields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Thus, the general solution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2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THEOREM 1.2.1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homogeneous system of linear equations with more unknowns than equations has infinitely many solutions.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24384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MATRICES AND MATRIX OPERATIONS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3400" y="2971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matrix is a rectangular array of numbers. The numbers in the array are called the entries in the matrix.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83820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of a matrix is described in terms of the number of rows (horizontal lines) and columns (vertical lines) it contains.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matrix has three rows and two columns, so its size is 3 by 2 (written 3x2).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54105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52600" y="36576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3x2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4724400" y="38100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3x3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781800" y="33528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1x1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6019800" y="35814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2x1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3048000" y="35052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1x4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914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entry that occurs in row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column j of a matrix A will be denoted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2629851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86200"/>
            <a:ext cx="14380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85800" y="37338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the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 </a:t>
            </a:r>
            <a:r>
              <a:rPr lang="en-US" dirty="0" smtClean="0"/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/>
              <a:t> =-3,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dirty="0" smtClean="0"/>
              <a:t> =7,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=0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1066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with n rows and n columns is called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square matrix of order n, and the shaded entries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in 2 are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said to be on the </a:t>
            </a:r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 diagonal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of 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2066925" cy="14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62000" y="3962400"/>
            <a:ext cx="285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Operations on Matrices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4648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matrices are defined to be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equal if they have the same size and their corresponding entries are equal.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7200" y="2274838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2           Equality of Matrices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the matrices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 x=5, then  A=B, but for all other values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the matrices A and B are not equal, since not all of their corresponding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entries are equal. There is no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for which A=C since A and C have different sizes.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158" y="3243263"/>
            <a:ext cx="460655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12844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and B are matrices of the same size, then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sum A+B is the matrix obtained by adding the entries of B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corresponding entries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and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difference A-B is the matrix obtained by subtracting the entries of B from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corresponding entries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A. Matrices of different sizes cannot be added or subtracted.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matrix notation, if                  and               have the same size, then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3 Addition and Subtraction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the matrices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 find A+B, A-B, A+C, A-C, B+C and B-C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expressions A+C, B+C, A-C, and B-C are undefined.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87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838200" cy="2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2320413"/>
            <a:ext cx="761999" cy="2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038600"/>
            <a:ext cx="53378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5105400"/>
            <a:ext cx="489013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60960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04647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81000" y="1066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equations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linear. Observe that a linear equation does not involve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products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roots of variables.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variables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 only 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power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do not appear as arguments for trigonometric, logarithmic,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exponential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functions.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equations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not linear.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61357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09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is any matrix and c is any scalar, then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product 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is the matrix obtained by multiplying each entry of the matrix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c. The matrix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said to be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scalar multiple of 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5800" y="1981200"/>
            <a:ext cx="6172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matrix notation, if                 , then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4 Scalar Multiples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matrices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2A, -B and 1/3 C.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724400"/>
            <a:ext cx="55215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5464901" cy="50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62200"/>
            <a:ext cx="2242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2417" y="2057400"/>
            <a:ext cx="8589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410200"/>
            <a:ext cx="6210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is an matrix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mxr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B is an matrix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then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product  AB is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mxn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matrix whose entries are determined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follows. To find the entry in row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column j of  AB , single out row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from the matrix A and column j from the matrix B.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Multiply the corresponding entries from the row and column together, and then add up the resulting products.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251460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5 Multiplying Matrices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the matrices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AB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2x4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941" y="3143250"/>
            <a:ext cx="325659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19600"/>
            <a:ext cx="21213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مجموعة 21"/>
          <p:cNvGrpSpPr/>
          <p:nvPr/>
        </p:nvGrpSpPr>
        <p:grpSpPr>
          <a:xfrm>
            <a:off x="1110343" y="4343400"/>
            <a:ext cx="3140803" cy="2209800"/>
            <a:chOff x="1110343" y="4343400"/>
            <a:chExt cx="3140803" cy="2209800"/>
          </a:xfrm>
        </p:grpSpPr>
        <p:sp>
          <p:nvSpPr>
            <p:cNvPr id="7" name="مستطيل 6"/>
            <p:cNvSpPr/>
            <p:nvPr/>
          </p:nvSpPr>
          <p:spPr>
            <a:xfrm>
              <a:off x="3810000" y="4343400"/>
              <a:ext cx="4354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(11)</a:t>
              </a:r>
              <a:endParaRPr lang="en-US" sz="1200" dirty="0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3810000" y="46482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(12)</a:t>
              </a:r>
              <a:endParaRPr lang="en-US" sz="1200" dirty="0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3810000" y="4904601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(13)</a:t>
              </a:r>
              <a:endParaRPr lang="en-US" sz="1200" dirty="0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3810000" y="51054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(14)</a:t>
              </a:r>
              <a:endParaRPr lang="en-US" sz="1200" dirty="0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3810000" y="54102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(21)</a:t>
              </a:r>
              <a:endParaRPr lang="en-US" sz="1200" dirty="0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3810000" y="57150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(22)</a:t>
              </a:r>
              <a:endParaRPr lang="en-US" sz="1200" dirty="0"/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0343" y="4343400"/>
              <a:ext cx="269965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5715000"/>
              <a:ext cx="2631311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9665" y="5143500"/>
              <a:ext cx="268033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3000" y="5410200"/>
              <a:ext cx="2667000" cy="27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مستطيل 19"/>
            <p:cNvSpPr/>
            <p:nvPr/>
          </p:nvSpPr>
          <p:spPr>
            <a:xfrm>
              <a:off x="3810000" y="60198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(23)</a:t>
              </a:r>
              <a:endParaRPr lang="en-US" sz="1200" dirty="0"/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3810000" y="6248400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(24)</a:t>
              </a:r>
              <a:endParaRPr lang="en-US" sz="1200" dirty="0"/>
            </a:p>
          </p:txBody>
        </p:sp>
      </p:grp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09800"/>
            <a:ext cx="2476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مستطيل 22"/>
          <p:cNvSpPr/>
          <p:nvPr/>
        </p:nvSpPr>
        <p:spPr>
          <a:xfrm>
            <a:off x="3657600" y="36576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2x3</a:t>
            </a:r>
            <a:endParaRPr lang="en-US" dirty="0"/>
          </a:p>
        </p:txBody>
      </p:sp>
      <p:sp>
        <p:nvSpPr>
          <p:cNvPr id="24" name="مستطيل 23"/>
          <p:cNvSpPr/>
          <p:nvPr/>
        </p:nvSpPr>
        <p:spPr>
          <a:xfrm>
            <a:off x="5793685" y="37338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3x4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12845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               is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mxr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 and               is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matrix, then,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entry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 row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column j of  AB is given by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Partitioned Matrices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05865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3048000"/>
            <a:ext cx="4953000" cy="4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838200" cy="2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85800"/>
            <a:ext cx="752475" cy="2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62400"/>
            <a:ext cx="3276600" cy="22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685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Matrix Multiplication by Columns and by Rows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47863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4876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638800"/>
            <a:ext cx="575373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86200"/>
            <a:ext cx="29718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33400" y="26670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7 Example 5 Revisited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and B are the matrices, then find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819400"/>
            <a:ext cx="325659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381000" y="4343400"/>
            <a:ext cx="2854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second column matrix of AB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381000" y="5638800"/>
            <a:ext cx="2206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row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5334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Matrix Products as Linear Combinations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Row and column matrices provide an alternative way of thinking about matrix multiplication. For example, suppose that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401523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199" y="4038600"/>
            <a:ext cx="535158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4572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8 Linear Combinations</a:t>
            </a:r>
          </a:p>
          <a:p>
            <a:r>
              <a:rPr lang="en-US" dirty="0" smtClean="0"/>
              <a:t>The matrix product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written as the linear combination of column matrices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matrix product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be written as the linear combination of row matrices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2438400" cy="7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2886075" cy="72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86200"/>
            <a:ext cx="4432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486400"/>
            <a:ext cx="5919788" cy="2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5334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9 Columns of a Product as Linear Combinations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showed in Example 5 that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column matrices of can be expressed as linear combinations of the column matrices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as follows: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057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599"/>
            <a:ext cx="2714625" cy="241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533400"/>
            <a:ext cx="383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Matrix Form of a Linear System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3124200" cy="11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31276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733800"/>
            <a:ext cx="29224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25146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Ax=b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1000" y="5486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in this equation is called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coefficient matrix of the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192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10 A Function Using Matrices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the following matrices.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product y= Ax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64477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2630241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33400" y="609600"/>
            <a:ext cx="33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Matrices Defining Functions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057400"/>
            <a:ext cx="1371600" cy="58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5562600" y="2971800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product y=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81400"/>
            <a:ext cx="247552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838200"/>
            <a:ext cx="8153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Transpose of a Matrix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is any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mxn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matrix, then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transpose of A, denoted by A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is defined to be the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nxm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matrix that results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interchanging the rows and columns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A; that is, the first column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the first row of A, the second column of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second row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and so forth.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547327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0"/>
            <a:ext cx="1516319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1752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solution of a linear equation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sequence of 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numbers           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s1,s2,s3,…..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the equation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satisfied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we substitute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set of all solutions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equation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called its solution set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sometimes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general solution of the equation.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85800" y="9906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72278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33400" y="3733800"/>
            <a:ext cx="4693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2 </a:t>
            </a:r>
            <a:r>
              <a:rPr lang="en-US" dirty="0" smtClean="0"/>
              <a:t>: Finding </a:t>
            </a:r>
            <a:r>
              <a:rPr lang="en-US" dirty="0"/>
              <a:t>a Solution </a:t>
            </a:r>
            <a:r>
              <a:rPr lang="en-US" dirty="0" smtClean="0"/>
              <a:t>Set of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1676400" cy="40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876800"/>
            <a:ext cx="27297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0396" y="5638800"/>
            <a:ext cx="273880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762000" y="487680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obtain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066800" y="5715000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9144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11 Some Transposes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are some examples of matrices and their transposes.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610501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15240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is a square matrix, then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trace of A, denoted by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(A) , is defined to be the sum of the entries on the main diagonal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A. The trace of A is undefined if A is not a square matrix.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12 Trace of a Matrix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following are examples of matrices and their traces.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800" y="762000"/>
            <a:ext cx="2492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Trace of a Matrix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486" y="3962400"/>
            <a:ext cx="49825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3400" y="609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INVERSES; RULES OF MATRIX ARITHMETIC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09600" y="1295400"/>
            <a:ext cx="379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Properties of Matrix Operations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62200" y="213360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AB and BA Need Not Be Equal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33400" y="304800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 1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609600" y="3886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Consider the matrices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Multiplying gives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Thus, AB≠BA.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733800"/>
            <a:ext cx="312346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724400"/>
            <a:ext cx="346563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2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Properties of Matrix Arithmetic</a:t>
            </a:r>
          </a:p>
          <a:p>
            <a:r>
              <a:rPr lang="en-US" i="1" dirty="0" smtClean="0"/>
              <a:t>Assuming that the sizes of the matrices are such that the indicated operations can be performed, the following rules of</a:t>
            </a:r>
          </a:p>
          <a:p>
            <a:r>
              <a:rPr lang="en-US" i="1" dirty="0" smtClean="0"/>
              <a:t>matrix arithmetic are valid.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50444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3124200"/>
            <a:ext cx="5486411" cy="27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4867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53663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257800"/>
            <a:ext cx="48920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225075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225075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21859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124200"/>
            <a:ext cx="215360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657600"/>
            <a:ext cx="23317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191000"/>
            <a:ext cx="20421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724400"/>
            <a:ext cx="192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5257800"/>
            <a:ext cx="281178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8200" y="762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2 </a:t>
            </a:r>
            <a:r>
              <a:rPr lang="en-US" b="1" dirty="0" err="1" smtClean="0">
                <a:solidFill>
                  <a:srgbClr val="FF0000"/>
                </a:solidFill>
              </a:rPr>
              <a:t>Associativity</a:t>
            </a:r>
            <a:r>
              <a:rPr lang="en-US" b="1" dirty="0" smtClean="0">
                <a:solidFill>
                  <a:srgbClr val="FF0000"/>
                </a:solidFill>
              </a:rPr>
              <a:t> of Matrix Multiplication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947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54784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352800"/>
            <a:ext cx="344043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419600"/>
            <a:ext cx="309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638800"/>
            <a:ext cx="1828800" cy="3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9200" y="762000"/>
            <a:ext cx="1945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Matrices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441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066800" y="1295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matrix, all of whose entries are zero, such as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81000" y="2828837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 called a </a:t>
            </a:r>
            <a:r>
              <a:rPr lang="en-US" b="1" i="1" dirty="0" smtClean="0"/>
              <a:t>zero matrix. A zero matrix will be denoted by 0; if it is important to emphasize the size, we shall write        for the </a:t>
            </a:r>
            <a:r>
              <a:rPr lang="en-US" b="1" i="1" dirty="0" err="1" smtClean="0"/>
              <a:t>mxn</a:t>
            </a:r>
            <a:r>
              <a:rPr lang="en-US" b="1" i="1" dirty="0" smtClean="0"/>
              <a:t> </a:t>
            </a:r>
            <a:r>
              <a:rPr lang="en-US" dirty="0" smtClean="0"/>
              <a:t>zero matrix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124200"/>
            <a:ext cx="514350" cy="39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23769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609600"/>
            <a:ext cx="371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Properties of Zero Matrices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295400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Assuming that the sizes of the matrices are such that the indicated operations can be performed, the following rules of matrix arithmetic are valid.</a:t>
            </a:r>
          </a:p>
          <a:p>
            <a:endParaRPr lang="en-US" i="1" dirty="0" smtClean="0"/>
          </a:p>
          <a:p>
            <a:r>
              <a:rPr lang="en-US" dirty="0" smtClean="0"/>
              <a:t>(a)</a:t>
            </a:r>
          </a:p>
          <a:p>
            <a:endParaRPr lang="en-US" dirty="0" smtClean="0"/>
          </a:p>
          <a:p>
            <a:r>
              <a:rPr lang="en-US" dirty="0" smtClean="0"/>
              <a:t>(b)</a:t>
            </a:r>
          </a:p>
          <a:p>
            <a:endParaRPr lang="en-US" dirty="0" smtClean="0"/>
          </a:p>
          <a:p>
            <a:r>
              <a:rPr lang="en-US" dirty="0" smtClean="0"/>
              <a:t>(c)</a:t>
            </a:r>
          </a:p>
          <a:p>
            <a:endParaRPr lang="en-US" dirty="0" smtClean="0"/>
          </a:p>
          <a:p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2011236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081" y="2971800"/>
            <a:ext cx="119711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157307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38600"/>
            <a:ext cx="1940376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162800" cy="4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5800" y="19050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3 The Cancellation Law Does Not Hold</a:t>
            </a:r>
          </a:p>
          <a:p>
            <a:r>
              <a:rPr lang="en-US" dirty="0" smtClean="0"/>
              <a:t>Consider the matrices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should verify that</a:t>
            </a:r>
          </a:p>
          <a:p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51443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724400"/>
            <a:ext cx="393895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09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Identity Matrices</a:t>
            </a:r>
          </a:p>
          <a:p>
            <a:r>
              <a:rPr lang="en-US" dirty="0" smtClean="0"/>
              <a:t>Of special interest are square matrices with 1's on the main diagonal and 0's off the main diagonal, such as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4576763" cy="10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33400" y="3105835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i="1" dirty="0" smtClean="0"/>
              <a:t>A is an </a:t>
            </a:r>
            <a:r>
              <a:rPr lang="en-US" i="1" dirty="0" err="1" smtClean="0"/>
              <a:t>mxn</a:t>
            </a:r>
            <a:r>
              <a:rPr lang="en-US" i="1" dirty="0" smtClean="0"/>
              <a:t> matrix, then, as illustrated in the next example,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320322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2424113" cy="4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990600" y="1828800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Linear Systems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finite set of linear equations in the variables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called a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system of linear equations or a linear system.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sequence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numbers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called a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solution of the system if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is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 solution of every equation 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For example, the system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95599"/>
            <a:ext cx="1219200" cy="2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60273"/>
            <a:ext cx="1219200" cy="28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505200"/>
            <a:ext cx="223157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962400"/>
            <a:ext cx="22258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876800"/>
            <a:ext cx="217017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5181600"/>
            <a:ext cx="19050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ستطيل 14"/>
          <p:cNvSpPr/>
          <p:nvPr/>
        </p:nvSpPr>
        <p:spPr>
          <a:xfrm>
            <a:off x="609600" y="4800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has the solution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since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these values satisfy both equations.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                                  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solution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since these values satisfy only the first equation in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1143000"/>
            <a:ext cx="64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4 Multiplication by an Identity Matrix</a:t>
            </a:r>
          </a:p>
          <a:p>
            <a:r>
              <a:rPr lang="en-US" dirty="0" smtClean="0"/>
              <a:t>Consider the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81200"/>
            <a:ext cx="2018011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027974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343400"/>
            <a:ext cx="45196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8382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DEFINITION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A is a square matrix, and if a matrix B of the same size can be found such that                 , then A is said to be </a:t>
            </a:r>
            <a:r>
              <a:rPr lang="en-US" b="1" i="1" dirty="0" smtClean="0"/>
              <a:t>invertible </a:t>
            </a:r>
            <a:r>
              <a:rPr lang="en-US" dirty="0" smtClean="0"/>
              <a:t>and </a:t>
            </a:r>
            <a:r>
              <a:rPr lang="en-US" i="1" dirty="0" smtClean="0"/>
              <a:t>B is called an </a:t>
            </a:r>
            <a:r>
              <a:rPr lang="en-US" b="1" i="1" dirty="0" smtClean="0"/>
              <a:t>inverse of A. If no such matrix B can be found, then A is said to be singular.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14848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81000" y="2690336"/>
            <a:ext cx="800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5 Verifying the Inverse Requirements</a:t>
            </a:r>
          </a:p>
          <a:p>
            <a:r>
              <a:rPr lang="en-US" dirty="0" smtClean="0"/>
              <a:t>The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927" y="3243263"/>
            <a:ext cx="415069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2012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410200"/>
            <a:ext cx="343876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609600"/>
            <a:ext cx="7162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6 A Matrix with No Inverse</a:t>
            </a:r>
          </a:p>
          <a:p>
            <a:r>
              <a:rPr lang="en-US" dirty="0" smtClean="0"/>
              <a:t>The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singular. To see why, let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 any 3x3 matrix. The third column of BA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2999"/>
            <a:ext cx="1447802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19094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452" y="4038600"/>
            <a:ext cx="25267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81600"/>
            <a:ext cx="1825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762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1.4.4</a:t>
            </a:r>
          </a:p>
          <a:p>
            <a:r>
              <a:rPr lang="en-US" i="1" dirty="0" smtClean="0"/>
              <a:t>If B and C are both inverses of the matrix A, then B=C.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533400" y="19812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1.4.5</a:t>
            </a:r>
          </a:p>
          <a:p>
            <a:r>
              <a:rPr lang="en-US" i="1" dirty="0" smtClean="0"/>
              <a:t>The matrix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is invertible if                , in which case the inverse is given by the formula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43200"/>
            <a:ext cx="1123950" cy="57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19600"/>
            <a:ext cx="551336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657600"/>
            <a:ext cx="125436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685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1.4.6</a:t>
            </a:r>
          </a:p>
          <a:p>
            <a:r>
              <a:rPr lang="en-US" i="1" dirty="0" smtClean="0"/>
              <a:t>If A and B are invertible matrices of the same size, then AB is invertible and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239031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57200" y="2819400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7 Inverse of a Product</a:t>
            </a:r>
          </a:p>
          <a:p>
            <a:r>
              <a:rPr lang="en-US" dirty="0" smtClean="0"/>
              <a:t>Consider the matrices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the formula in Theorem 1.4.5, we obtain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4432174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029200"/>
            <a:ext cx="679475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1219200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                     , as guaranteed by Theorem 1.4.6.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474211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1609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57200" y="3429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DEFINITION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A is a square matrix, then we define the nonnegative integer powers of A to be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Moreover, if </a:t>
            </a:r>
            <a:r>
              <a:rPr lang="en-US" i="1" dirty="0" smtClean="0"/>
              <a:t>A is invertible, then we define the negative integer powers to be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399" y="5638800"/>
            <a:ext cx="322770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343400"/>
            <a:ext cx="3105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914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Laws of Exponents</a:t>
            </a:r>
          </a:p>
          <a:p>
            <a:r>
              <a:rPr lang="en-US" i="1" dirty="0" smtClean="0"/>
              <a:t>If A is a square matrix and r and s are integers, then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327047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7794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096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8 Powers of a Matrix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A and A</a:t>
            </a:r>
            <a:r>
              <a:rPr lang="en-US" i="1" baseline="46000" dirty="0" smtClean="0"/>
              <a:t>-1</a:t>
            </a:r>
            <a:r>
              <a:rPr lang="en-US" i="1" dirty="0" smtClean="0"/>
              <a:t>be as in Example 7; that is,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Then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358" y="1600200"/>
            <a:ext cx="38568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693749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6858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9 Matrix Polynomial</a:t>
            </a:r>
          </a:p>
          <a:p>
            <a:r>
              <a:rPr lang="en-US" dirty="0" smtClean="0"/>
              <a:t>If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4446706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5724113" cy="12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914400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all systems of linear equations have solutions. For example, if we multiply the second equation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1/2 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becomes evident that there are no solutions since the resulting equivalent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has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contradictory equations.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147214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1371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04800" y="403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system of equations that has no solutions is said to be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inconsistent; if there is at least one solution of the system, it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called consistent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To illustrate the possibilities that can occur in solving systems of linear equations, consider a general system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equations in the unknowns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 and y: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334000"/>
            <a:ext cx="386452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685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Properties of the Transpose</a:t>
            </a:r>
          </a:p>
          <a:p>
            <a:r>
              <a:rPr lang="en-US" i="1" dirty="0" smtClean="0"/>
              <a:t>If the sizes of the matrices are such that the stated operations can be performed, then</a:t>
            </a:r>
          </a:p>
          <a:p>
            <a:endParaRPr lang="en-US" i="1" dirty="0" smtClean="0"/>
          </a:p>
          <a:p>
            <a:r>
              <a:rPr lang="en-US" dirty="0" smtClean="0"/>
              <a:t>(a)</a:t>
            </a:r>
          </a:p>
          <a:p>
            <a:endParaRPr lang="en-US" dirty="0" smtClean="0"/>
          </a:p>
          <a:p>
            <a:r>
              <a:rPr lang="en-US" dirty="0" smtClean="0"/>
              <a:t>(b)                                </a:t>
            </a:r>
            <a:r>
              <a:rPr lang="en-US" i="1" dirty="0" smtClean="0"/>
              <a:t>and</a:t>
            </a:r>
          </a:p>
          <a:p>
            <a:endParaRPr lang="en-US" i="1" dirty="0" smtClean="0"/>
          </a:p>
          <a:p>
            <a:r>
              <a:rPr lang="en-US" dirty="0" smtClean="0"/>
              <a:t>(c)                         </a:t>
            </a:r>
            <a:r>
              <a:rPr lang="en-US" i="1" dirty="0" smtClean="0"/>
              <a:t>, where k is any scalar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(d)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1557339" cy="5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235667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2057400" cy="3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895600"/>
            <a:ext cx="1490662" cy="4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733799"/>
            <a:ext cx="1676400" cy="4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838200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Invertibility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a Transpose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1828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1.4.10</a:t>
            </a:r>
          </a:p>
          <a:p>
            <a:r>
              <a:rPr lang="en-US" i="1" dirty="0" smtClean="0"/>
              <a:t>If A is an invertible matrix, then A</a:t>
            </a:r>
            <a:r>
              <a:rPr lang="en-US" i="1" baseline="46000" dirty="0" smtClean="0"/>
              <a:t>T</a:t>
            </a:r>
            <a:r>
              <a:rPr lang="en-US" i="1" dirty="0" smtClean="0"/>
              <a:t> is also invertible and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201124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81000" y="32766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10 Verifying Theorem 1.4.10</a:t>
            </a:r>
          </a:p>
          <a:p>
            <a:r>
              <a:rPr lang="en-US" dirty="0" smtClean="0"/>
              <a:t>Consider the matrices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Theorem 1.4.5 yields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3781426" cy="58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181600"/>
            <a:ext cx="723167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762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ELEMENTARY MATRICES AND A METHOD FOR 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FINDING A</a:t>
            </a:r>
            <a:r>
              <a:rPr lang="en-US" b="1" baseline="4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-1</a:t>
            </a:r>
            <a:endParaRPr lang="en-US" b="1" baseline="4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" y="1524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DEFINITION</a:t>
            </a:r>
          </a:p>
          <a:p>
            <a:r>
              <a:rPr lang="en-US" dirty="0" smtClean="0"/>
              <a:t>An matrix </a:t>
            </a:r>
            <a:r>
              <a:rPr lang="en-US" dirty="0" err="1" smtClean="0"/>
              <a:t>nxn</a:t>
            </a:r>
            <a:r>
              <a:rPr lang="en-US" dirty="0" smtClean="0"/>
              <a:t> is called an </a:t>
            </a:r>
            <a:r>
              <a:rPr lang="en-US" b="1" i="1" dirty="0" smtClean="0"/>
              <a:t>elementary matrix if it can be obtained from the </a:t>
            </a:r>
            <a:r>
              <a:rPr lang="en-US" b="1" i="1" dirty="0" err="1" smtClean="0"/>
              <a:t>nxn</a:t>
            </a:r>
            <a:r>
              <a:rPr lang="en-US" b="1" i="1" dirty="0" smtClean="0"/>
              <a:t> identity matrix </a:t>
            </a:r>
            <a:r>
              <a:rPr lang="en-US" b="1" i="1" dirty="0" err="1" smtClean="0"/>
              <a:t>I</a:t>
            </a:r>
            <a:r>
              <a:rPr lang="en-US" b="1" i="1" baseline="-25000" dirty="0" err="1" smtClean="0"/>
              <a:t>n</a:t>
            </a:r>
            <a:r>
              <a:rPr lang="en-US" b="1" i="1" dirty="0" err="1" smtClean="0"/>
              <a:t>by</a:t>
            </a:r>
            <a:r>
              <a:rPr lang="en-US" b="1" i="1" dirty="0" smtClean="0"/>
              <a:t> performing a single</a:t>
            </a:r>
          </a:p>
          <a:p>
            <a:r>
              <a:rPr lang="en-US" dirty="0" smtClean="0"/>
              <a:t>elementary row operation.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04800" y="2743200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EXAMPLE 1 Elementary Matrices and Row Operations</a:t>
            </a:r>
          </a:p>
          <a:p>
            <a:r>
              <a:rPr lang="en-US" dirty="0" smtClean="0"/>
              <a:t>Listed below are four elementary matrices and the operations that produce them.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a matrix </a:t>
            </a:r>
            <a:r>
              <a:rPr lang="en-US" i="1" dirty="0" smtClean="0"/>
              <a:t>A is multiplied on the left by an elementary matrix E, the effect is to perform an elementary row operation on 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657600"/>
            <a:ext cx="553889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85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1.5.1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Row Operations by Matrix Multiplication</a:t>
            </a:r>
          </a:p>
          <a:p>
            <a:pPr algn="just"/>
            <a:r>
              <a:rPr lang="en-US" i="1" dirty="0" smtClean="0"/>
              <a:t>If the elementary matrix E results from performing a certain row operation on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m</a:t>
            </a:r>
            <a:r>
              <a:rPr lang="en-US" i="1" dirty="0" smtClean="0"/>
              <a:t> and if A is an </a:t>
            </a:r>
            <a:r>
              <a:rPr lang="en-US" i="1" dirty="0" err="1" smtClean="0"/>
              <a:t>mxn</a:t>
            </a:r>
            <a:r>
              <a:rPr lang="en-US" i="1" dirty="0" smtClean="0"/>
              <a:t> matrix, then the product EA</a:t>
            </a:r>
          </a:p>
          <a:p>
            <a:pPr algn="just"/>
            <a:r>
              <a:rPr lang="en-US" i="1" dirty="0" smtClean="0"/>
              <a:t>is the matrix that results when this same row operation is performed on A.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5334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2 Using Elementary Matrices</a:t>
            </a:r>
          </a:p>
          <a:p>
            <a:r>
              <a:rPr lang="en-US" dirty="0" smtClean="0"/>
              <a:t>Consider the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consider the elementary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results from adding 3 times the first row of I</a:t>
            </a:r>
            <a:r>
              <a:rPr lang="en-US" baseline="-25000" dirty="0" smtClean="0"/>
              <a:t>3</a:t>
            </a:r>
            <a:r>
              <a:rPr lang="en-US" dirty="0" smtClean="0"/>
              <a:t> to the third row. The product EA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is precisely the same matrix that results when we add 3 times the first row of </a:t>
            </a:r>
            <a:r>
              <a:rPr lang="en-US" i="1" dirty="0" smtClean="0"/>
              <a:t>A to the third row.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1852613" cy="8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362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86200"/>
            <a:ext cx="2238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85975"/>
            <a:ext cx="762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3933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295400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3 Row Operations and Inverse Row Operations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858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1.5.2</a:t>
            </a:r>
          </a:p>
          <a:p>
            <a:r>
              <a:rPr lang="en-US" i="1" dirty="0" smtClean="0"/>
              <a:t>Every elementary matrix is invertible, and the inverse is also an elementary matrix.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457200" y="185934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1.5.3 Equivalent Statements</a:t>
            </a:r>
          </a:p>
          <a:p>
            <a:r>
              <a:rPr lang="en-US" i="1" dirty="0" smtClean="0"/>
              <a:t>If A is an </a:t>
            </a:r>
            <a:r>
              <a:rPr lang="en-US" i="1" dirty="0" err="1" smtClean="0"/>
              <a:t>nxn</a:t>
            </a:r>
            <a:r>
              <a:rPr lang="en-US" i="1" dirty="0" smtClean="0"/>
              <a:t> matrix, then the following statements are equivalent, that is, all true or all false.</a:t>
            </a:r>
          </a:p>
          <a:p>
            <a:r>
              <a:rPr lang="en-US" dirty="0" smtClean="0"/>
              <a:t>(a) </a:t>
            </a:r>
            <a:r>
              <a:rPr lang="en-US" i="1" dirty="0" smtClean="0"/>
              <a:t>A is invertible.</a:t>
            </a:r>
          </a:p>
          <a:p>
            <a:r>
              <a:rPr lang="en-US" dirty="0" smtClean="0"/>
              <a:t>(b) Ax=0 </a:t>
            </a:r>
            <a:r>
              <a:rPr lang="en-US" i="1" dirty="0" smtClean="0"/>
              <a:t>has only the trivial solution.</a:t>
            </a:r>
          </a:p>
          <a:p>
            <a:r>
              <a:rPr lang="en-US" dirty="0" smtClean="0"/>
              <a:t>(c) </a:t>
            </a:r>
            <a:r>
              <a:rPr lang="en-US" i="1" dirty="0" smtClean="0"/>
              <a:t>The reduced row-echelon form of A is I</a:t>
            </a:r>
            <a:r>
              <a:rPr lang="en-US" i="1" baseline="-25000" dirty="0" smtClean="0"/>
              <a:t>n</a:t>
            </a:r>
            <a:r>
              <a:rPr lang="en-US" i="1" dirty="0" smtClean="0"/>
              <a:t> .</a:t>
            </a:r>
          </a:p>
          <a:p>
            <a:r>
              <a:rPr lang="en-US" dirty="0" smtClean="0"/>
              <a:t>(d) </a:t>
            </a:r>
            <a:r>
              <a:rPr lang="en-US" i="1" dirty="0" smtClean="0"/>
              <a:t>A is expressible as a product of elementary matrices.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9200" y="762000"/>
            <a:ext cx="4261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Method for Inverting Matrices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" y="14478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To find the inverse of an invertible matrix A, we must find a sequence of elementary row operations that reduces A to the identity and then perform this same sequence of operations on I</a:t>
            </a:r>
            <a:r>
              <a:rPr lang="en-US" i="1" baseline="-25000" dirty="0" smtClean="0"/>
              <a:t>n</a:t>
            </a:r>
            <a:r>
              <a:rPr lang="en-US" i="1" dirty="0" smtClean="0"/>
              <a:t> to obtain A</a:t>
            </a:r>
            <a:r>
              <a:rPr lang="en-US" i="1" baseline="46000" dirty="0" smtClean="0"/>
              <a:t>-1</a:t>
            </a:r>
            <a:r>
              <a:rPr lang="en-US" i="1" dirty="0" smtClean="0"/>
              <a:t> 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33400" y="2743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4 Using Row Operations to Find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i="1" baseline="4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-1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Find the inverse of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1366838" cy="86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2555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858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5 Showing That a Matrix Is Not Invertible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4800" y="12192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Consider the matrix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Applying the procedure of Example 4 yields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we have obtained a row of zeros on the left side, </a:t>
            </a:r>
            <a:r>
              <a:rPr lang="en-US" i="1" dirty="0" smtClean="0"/>
              <a:t>A is not invertible.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17748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518019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16573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352800" y="1295400"/>
            <a:ext cx="533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parallel, in which case there is no intersection and consequently no solution to the system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intersect at only one point, in which case the system has exactly one solution.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coincide, in which case there are infinitely many points of intersection and consequently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infinitely many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solutions to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858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6 A Consequence of </a:t>
            </a: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Invertibility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In Example 4 we showed 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an invertible matrix. From Theorem 3, it follows that the homogeneous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has only the trivial solution.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679" y="3048001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09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FURTHER RESULTS ON SYSTEMS OF EQUATIONS AND INVERTIBILITY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6002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1.6.1</a:t>
            </a:r>
          </a:p>
          <a:p>
            <a:r>
              <a:rPr lang="en-US" i="1" dirty="0" smtClean="0"/>
              <a:t>Every system of linear equations has no solutions, or has exactly one solution, or has infinitely many solutions.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04800" y="2819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1.6.2</a:t>
            </a:r>
          </a:p>
          <a:p>
            <a:r>
              <a:rPr lang="en-US" i="1" dirty="0" smtClean="0"/>
              <a:t>If A is an invertible </a:t>
            </a:r>
            <a:r>
              <a:rPr lang="en-US" i="1" dirty="0" err="1" smtClean="0"/>
              <a:t>nxn</a:t>
            </a:r>
            <a:r>
              <a:rPr lang="en-US" i="1" dirty="0" smtClean="0"/>
              <a:t> matrix, then for nx1 each matrix </a:t>
            </a:r>
            <a:r>
              <a:rPr lang="en-US" b="1" i="1" dirty="0" smtClean="0"/>
              <a:t>b, the system of equations Ax=b has exactly one solution, namely ,</a:t>
            </a:r>
          </a:p>
          <a:p>
            <a:r>
              <a:rPr lang="en-US" b="1" i="1" dirty="0" smtClean="0"/>
              <a:t>x=</a:t>
            </a:r>
            <a:r>
              <a:rPr lang="en-US" i="1" dirty="0" smtClean="0"/>
              <a:t> A</a:t>
            </a:r>
            <a:r>
              <a:rPr lang="en-US" i="1" baseline="46000" dirty="0" smtClean="0"/>
              <a:t>-1</a:t>
            </a:r>
            <a:r>
              <a:rPr lang="en-US" i="1" dirty="0" smtClean="0"/>
              <a:t>b.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5334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1 Solution of a Linear System Using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i="1" baseline="4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-1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Consider the system of linear equations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matrix form this system can be written as Ax=b , where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Example 4 of the preceding section, we showed that </a:t>
            </a:r>
            <a:r>
              <a:rPr lang="en-US" i="1" dirty="0" smtClean="0"/>
              <a:t>A is invertible and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By Theorem 1.6.2, the solution of the system is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225334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43200"/>
            <a:ext cx="3581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038600"/>
            <a:ext cx="2549525" cy="8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410200"/>
            <a:ext cx="448373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096000"/>
            <a:ext cx="2933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09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2 Solving Two Linear Systems at Once</a:t>
            </a:r>
          </a:p>
          <a:p>
            <a:r>
              <a:rPr lang="en-US" dirty="0" smtClean="0"/>
              <a:t>Solve the systems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685800" y="1371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173042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1952625" cy="8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244275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599" y="3276600"/>
            <a:ext cx="2401389" cy="9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533400"/>
            <a:ext cx="38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Properties of Invertible Matrices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5800" y="1524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1.6.3</a:t>
            </a:r>
          </a:p>
          <a:p>
            <a:r>
              <a:rPr lang="en-US" i="1" dirty="0" smtClean="0"/>
              <a:t>Let A be a square matrix.</a:t>
            </a:r>
          </a:p>
          <a:p>
            <a:r>
              <a:rPr lang="en-US" dirty="0" smtClean="0"/>
              <a:t>(a) </a:t>
            </a:r>
            <a:r>
              <a:rPr lang="en-US" i="1" dirty="0" smtClean="0"/>
              <a:t>If B is a square matrix satisfying AB=I , then B=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/>
              <a:t>A</a:t>
            </a:r>
            <a:r>
              <a:rPr lang="en-US" i="1" baseline="46000" dirty="0" smtClean="0"/>
              <a:t>-1</a:t>
            </a:r>
            <a:r>
              <a:rPr lang="en-US" i="1" dirty="0" smtClean="0"/>
              <a:t> .</a:t>
            </a:r>
          </a:p>
          <a:p>
            <a:r>
              <a:rPr lang="en-US" dirty="0" smtClean="0"/>
              <a:t>(b) </a:t>
            </a:r>
            <a:r>
              <a:rPr lang="en-US" i="1" dirty="0" smtClean="0"/>
              <a:t>If B is a square matrix satisfying BA=I , then B= A</a:t>
            </a:r>
            <a:r>
              <a:rPr lang="en-US" i="1" baseline="46000" dirty="0" smtClean="0"/>
              <a:t>-1</a:t>
            </a:r>
            <a:r>
              <a:rPr lang="en-US" i="1" dirty="0" smtClean="0"/>
              <a:t> 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85813"/>
            <a:ext cx="68246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858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1.6.5</a:t>
            </a:r>
          </a:p>
          <a:p>
            <a:r>
              <a:rPr lang="en-US" i="1" dirty="0" smtClean="0"/>
              <a:t>Let A and B be square matrices of the same size. If  AB is invertible, then A and B must also be invertible.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59990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096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augmented matrix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can be reduced to row-echelon form as follows: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9060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743200"/>
            <a:ext cx="4260631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1209675" cy="8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436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57200" y="2057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express this condition another way, Ax=b is consistent if and only if </a:t>
            </a:r>
            <a:r>
              <a:rPr lang="en-US" b="1" i="1" dirty="0" smtClean="0"/>
              <a:t>b is a matrix of the form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609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 arbitrary system of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linear equations in </a:t>
            </a: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unknowns can be written 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29870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33400" y="2967335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unknowns and the subscripted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a's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b's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denote constants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1295400" cy="27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09600" y="3810000"/>
            <a:ext cx="2557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Augmented Matrices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199" y="4419599"/>
            <a:ext cx="2743201" cy="145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6858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DIAGONAL, TRIANGULAR, AND SYMMETRIC MATRICES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4478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Diagonal Matrices</a:t>
            </a:r>
          </a:p>
          <a:p>
            <a:r>
              <a:rPr lang="en-US" dirty="0" smtClean="0"/>
              <a:t>A square matrix in which all the entries off the main diagonal are zero is called a </a:t>
            </a:r>
            <a:r>
              <a:rPr lang="en-US" b="1" i="1" dirty="0" smtClean="0"/>
              <a:t>diagonal matrix. Here are some examples: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3814763" cy="10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" y="38100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general diagonal matrix </a:t>
            </a:r>
            <a:r>
              <a:rPr lang="en-US" i="1" dirty="0" smtClean="0"/>
              <a:t>D can be written as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29637"/>
            <a:ext cx="1905000" cy="118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8288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7200" y="914400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diagonal matrix is invertible if and only if all of its diagonal entries are nonzero; in this case the inverse of 1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reader should verify that                               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124200"/>
            <a:ext cx="2291821" cy="4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57200" y="3581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Powers of diagonal matrices are easy to compute; we leave it for the reader to verify that if </a:t>
            </a:r>
            <a:r>
              <a:rPr lang="en-US" i="1" dirty="0" smtClean="0"/>
              <a:t>D is the diagonal matrix 1 and k is a</a:t>
            </a:r>
          </a:p>
          <a:p>
            <a:r>
              <a:rPr lang="en-US" dirty="0" smtClean="0"/>
              <a:t>positive integer, then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571999"/>
            <a:ext cx="2133600" cy="147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7620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1 Inverses and Powers of Diagonal Matrices</a:t>
            </a:r>
          </a:p>
          <a:p>
            <a:r>
              <a:rPr lang="en-US" dirty="0" smtClean="0"/>
              <a:t>If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1681162" cy="8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655388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685800"/>
            <a:ext cx="23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Triangular Matrices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1000" y="1295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square matrix in which all the entries above the main diagonal are zero is called </a:t>
            </a:r>
            <a:r>
              <a:rPr lang="en-US" b="1" i="1" dirty="0" smtClean="0"/>
              <a:t>lower triangular, and a square matrix in</a:t>
            </a:r>
          </a:p>
          <a:p>
            <a:r>
              <a:rPr lang="en-US" dirty="0" smtClean="0"/>
              <a:t>which all the entries below the main diagonal are zero is called </a:t>
            </a:r>
            <a:r>
              <a:rPr lang="en-US" b="1" i="1" dirty="0" smtClean="0"/>
              <a:t>upper triangular. A matrix that is either upper triangular or</a:t>
            </a:r>
          </a:p>
          <a:p>
            <a:r>
              <a:rPr lang="en-US" dirty="0" smtClean="0"/>
              <a:t>lower triangular is called </a:t>
            </a:r>
            <a:r>
              <a:rPr lang="en-US" b="1" i="1" dirty="0" smtClean="0"/>
              <a:t>triangular.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33400" y="3105835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2 Upper and Lower Triangular Matrices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43578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889844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1.7.1</a:t>
            </a:r>
          </a:p>
          <a:p>
            <a:pPr algn="just"/>
            <a:r>
              <a:rPr lang="en-US" i="1" dirty="0" smtClean="0"/>
              <a:t>(a) The transpose of a lower triangular matrix is upper triangular, and the transpose of an upper triangular matrix is</a:t>
            </a:r>
          </a:p>
          <a:p>
            <a:pPr algn="just"/>
            <a:r>
              <a:rPr lang="en-US" i="1" dirty="0" smtClean="0"/>
              <a:t>lower triangular.</a:t>
            </a:r>
          </a:p>
          <a:p>
            <a:pPr algn="just"/>
            <a:r>
              <a:rPr lang="en-US" i="1" dirty="0" smtClean="0"/>
              <a:t>(b) The product of lower triangular matrices is lower triangular, and the product of upper triangular matrices is upper</a:t>
            </a:r>
          </a:p>
          <a:p>
            <a:pPr algn="just"/>
            <a:r>
              <a:rPr lang="en-US" i="1" dirty="0" smtClean="0"/>
              <a:t>triangular.</a:t>
            </a:r>
          </a:p>
          <a:p>
            <a:pPr algn="just"/>
            <a:r>
              <a:rPr lang="en-US" i="1" dirty="0" smtClean="0"/>
              <a:t>(c) A triangular matrix is invertible if and only if its diagonal entries are all nonzero.</a:t>
            </a:r>
          </a:p>
          <a:p>
            <a:pPr algn="just"/>
            <a:r>
              <a:rPr lang="en-US" i="1" dirty="0" smtClean="0"/>
              <a:t>(d) The inverse of an invertible lower triangular matrix is lower triangular, and the inverse of an invertible upper</a:t>
            </a:r>
          </a:p>
          <a:p>
            <a:pPr algn="just"/>
            <a:r>
              <a:rPr lang="en-US" i="1" dirty="0" smtClean="0"/>
              <a:t>triangular matrix is upper triangular.</a:t>
            </a:r>
            <a:endParaRPr lang="en-US" i="1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889844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3 Upper Triangular Matrices</a:t>
            </a:r>
          </a:p>
          <a:p>
            <a:r>
              <a:rPr lang="en-US" dirty="0" smtClean="0"/>
              <a:t>Consider the upper triangular matrices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matrix </a:t>
            </a:r>
            <a:r>
              <a:rPr lang="en-US" i="1" dirty="0" smtClean="0"/>
              <a:t>A is invertible, since its diagonal entries are nonzero, but the matrix B is not. We leave it for the reader to calculate</a:t>
            </a:r>
          </a:p>
          <a:p>
            <a:r>
              <a:rPr lang="en-US" dirty="0" smtClean="0"/>
              <a:t>the inverse of </a:t>
            </a:r>
            <a:r>
              <a:rPr lang="en-US" i="1" dirty="0" smtClean="0"/>
              <a:t>A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This inverse is upper triangular, as guaranteed by part (</a:t>
            </a:r>
            <a:r>
              <a:rPr lang="en-US" i="1" dirty="0" smtClean="0"/>
              <a:t>d) of Theorem 1.7.1. </a:t>
            </a:r>
          </a:p>
          <a:p>
            <a:endParaRPr lang="en-US" i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828800"/>
            <a:ext cx="3962401" cy="77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2100263" cy="129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1911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38200" y="9906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product is upper triangular, as guaranteed by part (</a:t>
            </a:r>
            <a:r>
              <a:rPr lang="en-US" i="1" dirty="0" smtClean="0"/>
              <a:t>b) of Theorem 1.7.1.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5550479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1066800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4 Symmetric Matrices</a:t>
            </a:r>
          </a:p>
          <a:p>
            <a:r>
              <a:rPr lang="en-US" dirty="0" smtClean="0"/>
              <a:t>The following matrices are symmetric, since each is equal to its own transpose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easy to recognize symmetric matrices by inspection: The entries on the main diagonal may be arbitrary, but as shown in</a:t>
            </a:r>
          </a:p>
          <a:p>
            <a:r>
              <a:rPr lang="en-US" dirty="0" smtClean="0"/>
              <a:t>2,“mirror images” of entries across the main diagonal must be equal.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95800"/>
            <a:ext cx="1395413" cy="96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456845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5052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559637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6096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5 Products of Symmetric Matrices</a:t>
            </a:r>
          </a:p>
          <a:p>
            <a:pPr algn="just"/>
            <a:r>
              <a:rPr lang="en-US" dirty="0" smtClean="0"/>
              <a:t>The first of the following equations shows a product of symmetric matrices that is not symmetric, and the second shows a product of symmetric matrices that is symmetric. We conclude that the factors in the first equation do not commute, but those in the second equation do.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347826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62000" y="5105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1.7.3</a:t>
            </a:r>
          </a:p>
          <a:p>
            <a:r>
              <a:rPr lang="en-US" i="1" dirty="0" smtClean="0"/>
              <a:t>If A is an invertible symmetric matrix, then A</a:t>
            </a:r>
            <a:r>
              <a:rPr lang="en-US" i="1" baseline="46000" dirty="0" smtClean="0"/>
              <a:t>-1  </a:t>
            </a:r>
            <a:r>
              <a:rPr lang="en-US" i="1" dirty="0" smtClean="0"/>
              <a:t>is symmetric.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81000" y="4038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product of two symmetric matrices is symmetric if and only if the matrices commute.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10668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augmented matrix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system of equations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205740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648200"/>
            <a:ext cx="191516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533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 6 The Product of a Matrix and Its Transpose Is Symmetric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A be the 2x3 matrix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Observe that and are symmetric as expected.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2159609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09874"/>
            <a:ext cx="490537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609600"/>
            <a:ext cx="2180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THEOREM 1.7.4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6765001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428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1.9 Applications of Linear Systems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3716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generally some numerical measure of the rate at which the medium flows through a branch. For example, the flow rate of electricity is often measured in </a:t>
            </a:r>
            <a:r>
              <a:rPr lang="en-US" dirty="0" smtClean="0"/>
              <a:t>amperes.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96733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most networks, the branches meet at points, called nodes or junctions, where the flow divides.</a:t>
            </a:r>
          </a:p>
        </p:txBody>
      </p:sp>
    </p:spTree>
    <p:extLst>
      <p:ext uri="{BB962C8B-B14F-4D97-AF65-F5344CB8AC3E}">
        <p14:creationId xmlns:p14="http://schemas.microsoft.com/office/powerpoint/2010/main" val="38541608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14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Network Analysis Using Linear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16764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1.9.1 shows a network with four nodes in which the flow rate and direction of </a:t>
            </a:r>
            <a:r>
              <a:rPr lang="en-US" dirty="0" smtClean="0"/>
              <a:t>flow </a:t>
            </a:r>
            <a:r>
              <a:rPr lang="en-US" dirty="0"/>
              <a:t>in certain branches are known. Find the flow rates and directions of flow in the remaining branches.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200400"/>
            <a:ext cx="21621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05408"/>
            <a:ext cx="4805175" cy="1960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85825"/>
            <a:ext cx="2114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21648"/>
            <a:ext cx="4648200" cy="2007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4" y="3276600"/>
            <a:ext cx="347186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Electrical Circuits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22" y="1807744"/>
            <a:ext cx="1866900" cy="1621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707731"/>
            <a:ext cx="514350" cy="200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424237"/>
            <a:ext cx="514350" cy="20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4354930"/>
            <a:ext cx="7019190" cy="1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92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3841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typical electrical network will have multiple batteries and resistors joined by some configuration of wires. A point at which three or more wires in a network are joined is called a node (or junction point). A branch is a wire connecting two nodes, and a closed loop is a succession of connected branches that begin and end at the same node. For example, the electrical network in Figure 1.9.5 has two nodes and three closed </a:t>
            </a:r>
            <a:r>
              <a:rPr lang="en-US" dirty="0" smtClean="0"/>
              <a:t>loops two </a:t>
            </a:r>
            <a:r>
              <a:rPr lang="en-US" dirty="0"/>
              <a:t>inner loops and one outer loop.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038599"/>
            <a:ext cx="2600325" cy="2061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608126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Closed </a:t>
            </a:r>
            <a:r>
              <a:rPr lang="en-US" sz="2800" dirty="0">
                <a:solidFill>
                  <a:srgbClr val="FF0000"/>
                </a:solidFill>
              </a:rPr>
              <a:t>loops </a:t>
            </a:r>
          </a:p>
        </p:txBody>
      </p:sp>
    </p:spTree>
    <p:extLst>
      <p:ext uri="{BB962C8B-B14F-4D97-AF65-F5344CB8AC3E}">
        <p14:creationId xmlns:p14="http://schemas.microsoft.com/office/powerpoint/2010/main" val="12870940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058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Kirchhoff’s Laws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8" y="1295400"/>
            <a:ext cx="7180252" cy="1842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89" y="3160316"/>
            <a:ext cx="1684998" cy="1183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89" y="4724400"/>
            <a:ext cx="1794535" cy="13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7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683544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90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14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</a:t>
            </a:r>
            <a:r>
              <a:rPr lang="en-US" dirty="0" smtClean="0">
                <a:solidFill>
                  <a:srgbClr val="FF0000"/>
                </a:solidFill>
              </a:rPr>
              <a:t>: A </a:t>
            </a:r>
            <a:r>
              <a:rPr lang="en-US" dirty="0">
                <a:solidFill>
                  <a:srgbClr val="FF0000"/>
                </a:solidFill>
              </a:rPr>
              <a:t>Circuit with One Closed Loop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6764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Determine the current I in the circuit shown in Figure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58844"/>
            <a:ext cx="2128837" cy="164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90800"/>
            <a:ext cx="1454727" cy="33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3279967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3I = 6</a:t>
            </a:r>
          </a:p>
        </p:txBody>
      </p:sp>
    </p:spTree>
    <p:extLst>
      <p:ext uri="{BB962C8B-B14F-4D97-AF65-F5344CB8AC3E}">
        <p14:creationId xmlns:p14="http://schemas.microsoft.com/office/powerpoint/2010/main" val="3074499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6159</TotalTime>
  <Words>4065</Words>
  <Application>Microsoft Office PowerPoint</Application>
  <PresentationFormat>On-screen Show (4:3)</PresentationFormat>
  <Paragraphs>690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Arial</vt:lpstr>
      <vt:lpstr>Tahoma</vt:lpstr>
      <vt:lpstr>Times New Roman</vt:lpstr>
      <vt:lpstr>Verdana</vt:lpstr>
      <vt:lpstr>Wingdings 2</vt:lpstr>
      <vt:lpstr>واجهة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walmujammi</dc:creator>
  <cp:lastModifiedBy>Wafa Al-Mujammi</cp:lastModifiedBy>
  <cp:revision>25</cp:revision>
  <dcterms:created xsi:type="dcterms:W3CDTF">2018-01-25T07:42:56Z</dcterms:created>
  <dcterms:modified xsi:type="dcterms:W3CDTF">2019-01-28T06:47:57Z</dcterms:modified>
</cp:coreProperties>
</file>