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326" r:id="rId3"/>
    <p:sldId id="328" r:id="rId4"/>
    <p:sldId id="377" r:id="rId5"/>
    <p:sldId id="331" r:id="rId6"/>
    <p:sldId id="333" r:id="rId7"/>
    <p:sldId id="335" r:id="rId8"/>
    <p:sldId id="336" r:id="rId9"/>
    <p:sldId id="337" r:id="rId10"/>
    <p:sldId id="339" r:id="rId11"/>
    <p:sldId id="340" r:id="rId12"/>
    <p:sldId id="343" r:id="rId13"/>
    <p:sldId id="344" r:id="rId14"/>
    <p:sldId id="345" r:id="rId15"/>
    <p:sldId id="346" r:id="rId16"/>
    <p:sldId id="347" r:id="rId17"/>
    <p:sldId id="348" r:id="rId18"/>
    <p:sldId id="378" r:id="rId19"/>
    <p:sldId id="351" r:id="rId20"/>
    <p:sldId id="352" r:id="rId21"/>
    <p:sldId id="354" r:id="rId22"/>
    <p:sldId id="355" r:id="rId23"/>
    <p:sldId id="356" r:id="rId24"/>
    <p:sldId id="357" r:id="rId25"/>
    <p:sldId id="379" r:id="rId26"/>
    <p:sldId id="358" r:id="rId27"/>
    <p:sldId id="359" r:id="rId28"/>
    <p:sldId id="360" r:id="rId29"/>
    <p:sldId id="361" r:id="rId30"/>
    <p:sldId id="364" r:id="rId31"/>
    <p:sldId id="366" r:id="rId32"/>
    <p:sldId id="380"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2" autoAdjust="0"/>
  </p:normalViewPr>
  <p:slideViewPr>
    <p:cSldViewPr>
      <p:cViewPr>
        <p:scale>
          <a:sx n="66" d="100"/>
          <a:sy n="66" d="100"/>
        </p:scale>
        <p:origin x="-2298"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90" d="100"/>
          <a:sy n="90" d="100"/>
        </p:scale>
        <p:origin x="-2256" y="10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99CD5F30-3D72-4D20-9F49-16B076A3CB59}">
      <dgm:prSet/>
      <dgm:spPr/>
      <dgm:t>
        <a:bodyPr/>
        <a:lstStyle/>
        <a:p>
          <a:pPr rtl="0"/>
          <a:r>
            <a:rPr lang="en-US" b="1" dirty="0" smtClean="0"/>
            <a:t>Needs</a:t>
          </a:r>
          <a:endParaRPr lang="en-US" dirty="0"/>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t>Physical—food, clothing, warmth, safety</a:t>
          </a:r>
          <a:endParaRPr lang="en-US" dirty="0"/>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t>Social—belonging and affection</a:t>
          </a:r>
          <a:endParaRPr lang="en-US" dirty="0"/>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t>Individual—knowledge and self-expression</a:t>
          </a:r>
          <a:endParaRPr lang="en-US" dirty="0"/>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t>Wants</a:t>
          </a:r>
          <a:endParaRPr lang="en-US" dirty="0"/>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dirty="0" smtClean="0"/>
            <a:t>Demands</a:t>
          </a:r>
          <a:endParaRPr lang="en-US" dirty="0"/>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t>Form that needs take as they are shaped by culture and individual personality</a:t>
          </a:r>
          <a:endParaRPr lang="en-US" dirty="0"/>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t>Wants backed by buying power</a:t>
          </a:r>
          <a:endParaRPr lang="en-US" dirty="0"/>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t>States of deprivation</a:t>
          </a:r>
          <a:endParaRPr lang="en-US" dirty="0"/>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pt>
    <dgm:pt modelId="{9238A57B-54D3-48AC-86C4-5B4E8B451E26}" type="pres">
      <dgm:prSet presAssocID="{78FE3310-C57A-4E68-B7AF-50135B3E53D8}" presName="linNode" presStyleCnt="0"/>
      <dgm:spPr/>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pt>
    <dgm:pt modelId="{FA55BDA1-6D46-4238-95A8-59FEDE9903E1}" type="pres">
      <dgm:prSet presAssocID="{AF15EFE8-0835-4D53-893D-4EFAB1F8D267}" presName="linNode" presStyleCnt="0"/>
      <dgm:spPr/>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F3123A8F-A598-1746-A222-F35988204B09}" type="presOf" srcId="{A0675FF7-EC9E-4F26-8DF8-F76D7BFDB4B9}" destId="{BD579E72-7D26-4388-A97F-F030469FBD2F}" srcOrd="0" destOrd="0" presId="urn:microsoft.com/office/officeart/2005/8/layout/vList5"/>
    <dgm:cxn modelId="{593FDE5E-6BBC-4908-8D11-F3FFDB1B4486}" srcId="{4EBA98F0-66C1-4156-B47E-BB4564178630}" destId="{AF15EFE8-0835-4D53-893D-4EFAB1F8D267}" srcOrd="2" destOrd="0" parTransId="{A2B52590-DE12-4D48-B521-5680BAFDCC79}" sibTransId="{584D5765-49A1-4DA5-BD4D-521AD60AA4F2}"/>
    <dgm:cxn modelId="{9954B2DB-F89E-424C-A193-66F82D90A11C}" type="presOf" srcId="{94B30C34-37C5-4616-B835-D26784176F9D}" destId="{B4BF974C-C370-4A1A-A512-EE9FED9EB687}" srcOrd="0" destOrd="3" presId="urn:microsoft.com/office/officeart/2005/8/layout/vList5"/>
    <dgm:cxn modelId="{2E210A08-4B6A-A944-9CBF-9A4632694113}" type="presOf" srcId="{C6009EE9-AB2A-4499-B2CD-18E5BA520B98}" destId="{93747C45-8C78-45F6-86F9-3CA6AA7600EA}" srcOrd="0" destOrd="0" presId="urn:microsoft.com/office/officeart/2005/8/layout/vList5"/>
    <dgm:cxn modelId="{5701F7D0-6190-458E-824A-CAF8D1EF164F}" srcId="{4EBA98F0-66C1-4156-B47E-BB4564178630}" destId="{78FE3310-C57A-4E68-B7AF-50135B3E53D8}" srcOrd="1" destOrd="0" parTransId="{CB0669B9-2E20-4271-8AC8-3DCB85EB8272}" sibTransId="{9F4428F1-8CA9-48DE-9E78-A2E07B6074C7}"/>
    <dgm:cxn modelId="{6C4AB44F-7F90-4984-A8D4-62CEC1D4CA41}" srcId="{AF15EFE8-0835-4D53-893D-4EFAB1F8D267}" destId="{C6009EE9-AB2A-4499-B2CD-18E5BA520B98}" srcOrd="0" destOrd="0" parTransId="{3FFECB1B-F3BE-4449-AA51-F4B27E792697}" sibTransId="{E85B8EAB-2C9D-4D88-B9F1-E29CB3A3D596}"/>
    <dgm:cxn modelId="{AE8F23D7-BA82-488D-A9A8-678990B641F0}" srcId="{78FE3310-C57A-4E68-B7AF-50135B3E53D8}" destId="{A0675FF7-EC9E-4F26-8DF8-F76D7BFDB4B9}" srcOrd="0" destOrd="0" parTransId="{67A8B66B-8870-44A3-8073-148CCA5FFA46}" sibTransId="{B30CB3F7-5946-44EE-A816-5B22AEC501F2}"/>
    <dgm:cxn modelId="{0C0583DF-76CF-DA44-8016-C062E8C01F1C}" type="presOf" srcId="{AF15EFE8-0835-4D53-893D-4EFAB1F8D267}" destId="{52E0038A-58FE-4BF8-9CFB-12828007B89A}" srcOrd="0" destOrd="0" presId="urn:microsoft.com/office/officeart/2005/8/layout/vList5"/>
    <dgm:cxn modelId="{883BB547-EAB4-0E41-96B6-E38E5150C43F}" type="presOf" srcId="{EF74BC82-6A08-4525-9C47-2A8FBB8DEA38}" destId="{B4BF974C-C370-4A1A-A512-EE9FED9EB687}" srcOrd="0" destOrd="2"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A8F5F25D-ECBD-DF42-8AE5-D6BF80F38BC0}" type="presOf" srcId="{B3C971D0-D93E-4D2B-A5BC-39E89DECB1EF}" destId="{B4BF974C-C370-4A1A-A512-EE9FED9EB687}" srcOrd="0" destOrd="0" presId="urn:microsoft.com/office/officeart/2005/8/layout/vList5"/>
    <dgm:cxn modelId="{AC0E153B-0616-E643-A40E-675D01A77426}" type="presOf" srcId="{99CD5F30-3D72-4D20-9F49-16B076A3CB59}" destId="{86C655B7-0D6E-41A8-A3C1-45DE1F42479B}" srcOrd="0" destOrd="0" presId="urn:microsoft.com/office/officeart/2005/8/layout/vList5"/>
    <dgm:cxn modelId="{C8925FA2-60C7-FB4B-B6F8-400187E39F8B}" type="presOf" srcId="{4EBA98F0-66C1-4156-B47E-BB4564178630}" destId="{6F70DDE4-DB16-4B46-96AE-4CECB3BA169A}" srcOrd="0" destOrd="0" presId="urn:microsoft.com/office/officeart/2005/8/layout/vList5"/>
    <dgm:cxn modelId="{426A7CD5-0D1F-8F48-ACA3-C8BA28759975}" type="presOf" srcId="{E52B7C57-7A30-4797-BDB0-27D4BF63BE9D}" destId="{B4BF974C-C370-4A1A-A512-EE9FED9EB687}" srcOrd="0" destOrd="1"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54603CE5-8F0D-4376-A593-0BFB43A4B7A3}" srcId="{B3C971D0-D93E-4D2B-A5BC-39E89DECB1EF}" destId="{94B30C34-37C5-4616-B835-D26784176F9D}" srcOrd="2" destOrd="0" parTransId="{061B8D9F-2BCA-4135-A919-40566ECABAE9}" sibTransId="{AA6A6B74-2620-4213-8AE5-CB60D695552F}"/>
    <dgm:cxn modelId="{CC8102D2-08D3-4796-A4E9-5BF1209BD19B}" srcId="{B3C971D0-D93E-4D2B-A5BC-39E89DECB1EF}" destId="{E52B7C57-7A30-4797-BDB0-27D4BF63BE9D}" srcOrd="0" destOrd="0" parTransId="{1A497329-44B9-4858-8A94-8BF0C6794DEE}" sibTransId="{84DA3CEF-FC7D-4B2E-A249-FCF22FAD71C6}"/>
    <dgm:cxn modelId="{A2F5F419-0C74-5D44-868E-39D9E1ED7A67}" type="presOf" srcId="{78FE3310-C57A-4E68-B7AF-50135B3E53D8}" destId="{BAACF0C3-5BF4-4524-AF7D-15C61ECBB362}" srcOrd="0" destOrd="0"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E94E5619-95C6-824C-AC7F-6D01E75E1C86}" type="presParOf" srcId="{6F70DDE4-DB16-4B46-96AE-4CECB3BA169A}" destId="{1423E3AB-E298-448C-88FD-F6C3CB39991F}" srcOrd="0" destOrd="0" presId="urn:microsoft.com/office/officeart/2005/8/layout/vList5"/>
    <dgm:cxn modelId="{0C7E710F-8165-C945-9F9D-28421147E9A6}" type="presParOf" srcId="{1423E3AB-E298-448C-88FD-F6C3CB39991F}" destId="{86C655B7-0D6E-41A8-A3C1-45DE1F42479B}" srcOrd="0" destOrd="0" presId="urn:microsoft.com/office/officeart/2005/8/layout/vList5"/>
    <dgm:cxn modelId="{281AFC5A-6BB8-0E44-9493-9D237238AA52}" type="presParOf" srcId="{1423E3AB-E298-448C-88FD-F6C3CB39991F}" destId="{B4BF974C-C370-4A1A-A512-EE9FED9EB687}" srcOrd="1" destOrd="0" presId="urn:microsoft.com/office/officeart/2005/8/layout/vList5"/>
    <dgm:cxn modelId="{D06A6ACF-423E-CF42-A375-55D7DCA693FE}" type="presParOf" srcId="{6F70DDE4-DB16-4B46-96AE-4CECB3BA169A}" destId="{D628356D-0510-44B3-844A-18EA73ED1E2C}" srcOrd="1" destOrd="0" presId="urn:microsoft.com/office/officeart/2005/8/layout/vList5"/>
    <dgm:cxn modelId="{83A74763-2F11-2143-8099-5EBD9902A663}" type="presParOf" srcId="{6F70DDE4-DB16-4B46-96AE-4CECB3BA169A}" destId="{9238A57B-54D3-48AC-86C4-5B4E8B451E26}" srcOrd="2" destOrd="0" presId="urn:microsoft.com/office/officeart/2005/8/layout/vList5"/>
    <dgm:cxn modelId="{3D3F75EA-C778-E140-B77D-0C657B1D0481}" type="presParOf" srcId="{9238A57B-54D3-48AC-86C4-5B4E8B451E26}" destId="{BAACF0C3-5BF4-4524-AF7D-15C61ECBB362}" srcOrd="0" destOrd="0" presId="urn:microsoft.com/office/officeart/2005/8/layout/vList5"/>
    <dgm:cxn modelId="{BCAF5CD7-BAD0-BA43-816F-6E28BB349FB3}" type="presParOf" srcId="{9238A57B-54D3-48AC-86C4-5B4E8B451E26}" destId="{BD579E72-7D26-4388-A97F-F030469FBD2F}" srcOrd="1" destOrd="0" presId="urn:microsoft.com/office/officeart/2005/8/layout/vList5"/>
    <dgm:cxn modelId="{503D96A7-4DEE-0441-ADEE-6C07A260602D}" type="presParOf" srcId="{6F70DDE4-DB16-4B46-96AE-4CECB3BA169A}" destId="{5932D818-E283-47BB-8D06-44E2F6EDCA65}" srcOrd="3" destOrd="0" presId="urn:microsoft.com/office/officeart/2005/8/layout/vList5"/>
    <dgm:cxn modelId="{AE64942C-CEC3-5849-AAD6-FB711D06DD93}" type="presParOf" srcId="{6F70DDE4-DB16-4B46-96AE-4CECB3BA169A}" destId="{FA55BDA1-6D46-4238-95A8-59FEDE9903E1}" srcOrd="4" destOrd="0" presId="urn:microsoft.com/office/officeart/2005/8/layout/vList5"/>
    <dgm:cxn modelId="{C1039633-4C70-CF49-A780-742C0A32A9A2}" type="presParOf" srcId="{FA55BDA1-6D46-4238-95A8-59FEDE9903E1}" destId="{52E0038A-58FE-4BF8-9CFB-12828007B89A}" srcOrd="0" destOrd="0" presId="urn:microsoft.com/office/officeart/2005/8/layout/vList5"/>
    <dgm:cxn modelId="{1B2A9CD4-3DFE-DB4A-BF26-5FA28EF9DA72}"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 qsCatId="simple" csTypeId="urn:microsoft.com/office/officeart/2005/8/colors/colorful1#2" csCatId="colorful" phldr="1"/>
      <dgm:spPr/>
      <dgm:t>
        <a:bodyPr/>
        <a:lstStyle/>
        <a:p>
          <a:endParaRPr lang="en-US"/>
        </a:p>
      </dgm:t>
    </dgm:pt>
    <dgm:pt modelId="{D71851FA-5E73-4233-8B02-FBED0CE3830B}">
      <dgm:prSet custT="1"/>
      <dgm:spPr/>
      <dgm:t>
        <a:bodyPr/>
        <a:lstStyle/>
        <a:p>
          <a:pPr rtl="0"/>
          <a:r>
            <a:rPr lang="en-US" sz="2800" b="1" dirty="0" smtClean="0"/>
            <a:t>Customers</a:t>
          </a:r>
          <a:endParaRPr lang="en-US" sz="2800" b="1" dirty="0"/>
        </a:p>
      </dgm: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000" b="1" dirty="0" smtClean="0"/>
            <a:t>Value and satisfaction</a:t>
          </a:r>
          <a:endParaRPr lang="en-US" sz="20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2800" b="1" dirty="0" smtClean="0"/>
            <a:t>Marketers</a:t>
          </a:r>
          <a:endParaRPr lang="en-US" sz="2800" dirty="0"/>
        </a:p>
      </dgm: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000" b="1" dirty="0" smtClean="0"/>
            <a:t>Set the right level of expectations</a:t>
          </a:r>
          <a:endParaRPr lang="en-US" sz="20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EA33BABB-A579-4CE5-AD4B-00CF070FF600}">
      <dgm:prSet custT="1"/>
      <dgm:spPr/>
      <dgm:t>
        <a:bodyPr/>
        <a:lstStyle/>
        <a:p>
          <a:pPr rtl="0"/>
          <a:r>
            <a:rPr lang="en-US" sz="2000" b="1" dirty="0" smtClean="0"/>
            <a:t>Not too high or low</a:t>
          </a:r>
          <a:endParaRPr lang="en-US" sz="2000" dirty="0"/>
        </a:p>
      </dgm:t>
    </dgm:pt>
    <dgm:pt modelId="{F8F0CDA4-3DBB-427A-9CFA-01093CBB59B1}" type="parTrans" cxnId="{A5285679-12B8-4613-AD41-1B0C65E2644F}">
      <dgm:prSet/>
      <dgm:spPr/>
      <dgm:t>
        <a:bodyPr/>
        <a:lstStyle/>
        <a:p>
          <a:endParaRPr lang="en-US"/>
        </a:p>
      </dgm:t>
    </dgm:pt>
    <dgm:pt modelId="{66A3FB7C-2D31-4A79-913E-9AE965AEA751}" type="sibTrans" cxnId="{A5285679-12B8-4613-AD41-1B0C65E2644F}">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t>
        <a:bodyPr/>
        <a:lstStyle/>
        <a:p>
          <a:endParaRPr lang="en-US"/>
        </a:p>
      </dgm:t>
    </dgm:pt>
    <dgm:pt modelId="{BC0AA655-5C7D-4EA5-B539-3F6B1A781631}" type="pres">
      <dgm:prSet presAssocID="{60870CE9-1587-4104-BC77-2994204684AD}" presName="divider" presStyleLbl="fgShp" presStyleIdx="0" presStyleCnt="1"/>
      <dgm:spPr/>
    </dgm:pt>
    <dgm:pt modelId="{781F452B-FF6D-4A1D-BBB6-60E072AB62A5}" type="pres">
      <dgm:prSet presAssocID="{D71851FA-5E73-4233-8B02-FBED0CE3830B}" presName="downArrow" presStyleLbl="node1" presStyleIdx="0" presStyleCnt="2"/>
      <dgm:spPr/>
    </dgm:pt>
    <dgm:pt modelId="{C8BA8B4C-973C-4D9B-AF8A-32671779C14C}" type="pres">
      <dgm:prSet presAssocID="{D71851FA-5E73-4233-8B02-FBED0CE3830B}" presName="downArrowText" presStyleLbl="revTx" presStyleIdx="0" presStyleCnt="2">
        <dgm:presLayoutVars>
          <dgm:bulletEnabled val="1"/>
        </dgm:presLayoutVars>
      </dgm:prSet>
      <dgm:spPr/>
      <dgm:t>
        <a:bodyPr/>
        <a:lstStyle/>
        <a:p>
          <a:endParaRPr lang="en-US"/>
        </a:p>
      </dgm:t>
    </dgm:pt>
    <dgm:pt modelId="{131372CA-366C-4BDE-98F4-C7D5595D5219}" type="pres">
      <dgm:prSet presAssocID="{666361FB-8141-4589-A87F-C149B4C1E771}" presName="upArrow" presStyleLbl="node1" presStyleIdx="1" presStyleCnt="2"/>
      <dgm:spPr/>
    </dgm:pt>
    <dgm:pt modelId="{3AF6F742-8268-4B7D-A818-D0F7FD4FFF67}" type="pres">
      <dgm:prSet presAssocID="{666361FB-8141-4589-A87F-C149B4C1E771}" presName="upArrowText" presStyleLbl="revTx" presStyleIdx="1" presStyleCnt="2" custScaleX="143260">
        <dgm:presLayoutVars>
          <dgm:bulletEnabled val="1"/>
        </dgm:presLayoutVars>
      </dgm:prSet>
      <dgm:spPr/>
      <dgm:t>
        <a:bodyPr/>
        <a:lstStyle/>
        <a:p>
          <a:endParaRPr lang="en-US"/>
        </a:p>
      </dgm:t>
    </dgm:pt>
  </dgm:ptLst>
  <dgm:cxnLst>
    <dgm:cxn modelId="{A023AC21-5F51-9242-8E4D-271A8F5537E8}" type="presOf" srcId="{EA33BABB-A579-4CE5-AD4B-00CF070FF600}" destId="{3AF6F742-8268-4B7D-A818-D0F7FD4FFF67}" srcOrd="0" destOrd="2" presId="urn:microsoft.com/office/officeart/2005/8/layout/arrow3"/>
    <dgm:cxn modelId="{DF16B736-9FA5-8344-A9DF-1A0A7E246EDF}" type="presOf" srcId="{666361FB-8141-4589-A87F-C149B4C1E771}" destId="{3AF6F742-8268-4B7D-A818-D0F7FD4FFF67}" srcOrd="0" destOrd="0" presId="urn:microsoft.com/office/officeart/2005/8/layout/arrow3"/>
    <dgm:cxn modelId="{B3802B15-B82B-FE42-92D2-2411195303C1}" type="presOf" srcId="{D71851FA-5E73-4233-8B02-FBED0CE3830B}" destId="{C8BA8B4C-973C-4D9B-AF8A-32671779C14C}" srcOrd="0" destOrd="0" presId="urn:microsoft.com/office/officeart/2005/8/layout/arrow3"/>
    <dgm:cxn modelId="{5EFEB894-83BF-42B3-9A85-64997A32FCC0}" srcId="{666361FB-8141-4589-A87F-C149B4C1E771}" destId="{10914996-4C37-4373-8D39-6E78F9541289}" srcOrd="0" destOrd="0" parTransId="{E74F6E95-3DF1-4547-9F48-F69CCE9F815C}" sibTransId="{D764E80F-2EC3-4005-9C91-6BF1A37E70E0}"/>
    <dgm:cxn modelId="{58F7D5D4-9AFD-9E4F-9A6F-46473EF5FAA1}" type="presOf" srcId="{A706F3C3-1B66-487D-B47F-BC7B0C067C5E}" destId="{C8BA8B4C-973C-4D9B-AF8A-32671779C14C}" srcOrd="0" destOrd="1" presId="urn:microsoft.com/office/officeart/2005/8/layout/arrow3"/>
    <dgm:cxn modelId="{E0716FA0-1739-4B3D-BE46-C92E91BEB19D}" srcId="{D71851FA-5E73-4233-8B02-FBED0CE3830B}" destId="{A706F3C3-1B66-487D-B47F-BC7B0C067C5E}" srcOrd="0" destOrd="0" parTransId="{A1195D3C-4EBD-4657-9553-CC1469E146CE}" sibTransId="{6986923C-EAFB-434B-9802-F7ED8902BF13}"/>
    <dgm:cxn modelId="{6412A3C9-90E7-0649-B1A6-3885BA7E9D5B}" type="presOf" srcId="{10914996-4C37-4373-8D39-6E78F9541289}" destId="{3AF6F742-8268-4B7D-A818-D0F7FD4FFF67}" srcOrd="0" destOrd="1" presId="urn:microsoft.com/office/officeart/2005/8/layout/arrow3"/>
    <dgm:cxn modelId="{A5285679-12B8-4613-AD41-1B0C65E2644F}" srcId="{666361FB-8141-4589-A87F-C149B4C1E771}" destId="{EA33BABB-A579-4CE5-AD4B-00CF070FF600}" srcOrd="1" destOrd="0" parTransId="{F8F0CDA4-3DBB-427A-9CFA-01093CBB59B1}" sibTransId="{66A3FB7C-2D31-4A79-913E-9AE965AEA751}"/>
    <dgm:cxn modelId="{1C13C92E-E84B-4320-B4D0-67395A4C4E13}" srcId="{60870CE9-1587-4104-BC77-2994204684AD}" destId="{666361FB-8141-4589-A87F-C149B4C1E771}" srcOrd="1" destOrd="0" parTransId="{9B7B170C-7E78-4E43-941B-E80B549401A7}" sibTransId="{AA5C200A-8732-4CDE-B1ED-1D3E4D2F1998}"/>
    <dgm:cxn modelId="{DDBFFC58-3D75-CA49-8B54-00F6B94C683E}" type="presOf" srcId="{60870CE9-1587-4104-BC77-2994204684AD}" destId="{AA7E69D8-6671-4B88-ADA2-A78D59717A8A}" srcOrd="0" destOrd="0" presId="urn:microsoft.com/office/officeart/2005/8/layout/arrow3"/>
    <dgm:cxn modelId="{1A8EE17A-E049-4CC6-9021-572BEAB0457C}" srcId="{60870CE9-1587-4104-BC77-2994204684AD}" destId="{D71851FA-5E73-4233-8B02-FBED0CE3830B}" srcOrd="0" destOrd="0" parTransId="{F2C3327B-7550-46D0-8816-E3626FF04DD0}" sibTransId="{060B3826-533C-4942-91B3-1578451D96BD}"/>
    <dgm:cxn modelId="{AF49E0D7-5922-0C4C-8EF8-E58554282ADC}" type="presParOf" srcId="{AA7E69D8-6671-4B88-ADA2-A78D59717A8A}" destId="{BC0AA655-5C7D-4EA5-B539-3F6B1A781631}" srcOrd="0" destOrd="0" presId="urn:microsoft.com/office/officeart/2005/8/layout/arrow3"/>
    <dgm:cxn modelId="{AB8A39E4-8080-664D-86C2-61905C3FAC9A}" type="presParOf" srcId="{AA7E69D8-6671-4B88-ADA2-A78D59717A8A}" destId="{781F452B-FF6D-4A1D-BBB6-60E072AB62A5}" srcOrd="1" destOrd="0" presId="urn:microsoft.com/office/officeart/2005/8/layout/arrow3"/>
    <dgm:cxn modelId="{7FED179E-B470-CC45-A689-122A4998160D}" type="presParOf" srcId="{AA7E69D8-6671-4B88-ADA2-A78D59717A8A}" destId="{C8BA8B4C-973C-4D9B-AF8A-32671779C14C}" srcOrd="2" destOrd="0" presId="urn:microsoft.com/office/officeart/2005/8/layout/arrow3"/>
    <dgm:cxn modelId="{DF682A52-C936-9D4C-875B-9DC4B1D164EC}" type="presParOf" srcId="{AA7E69D8-6671-4B88-ADA2-A78D59717A8A}" destId="{131372CA-366C-4BDE-98F4-C7D5595D5219}" srcOrd="3" destOrd="0" presId="urn:microsoft.com/office/officeart/2005/8/layout/arrow3"/>
    <dgm:cxn modelId="{E2C66950-CC14-5343-A5C9-3D5E18435DF7}" type="presParOf" srcId="{AA7E69D8-6671-4B88-ADA2-A78D59717A8A}" destId="{3AF6F742-8268-4B7D-A818-D0F7FD4FFF6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65002-D421-47B8-8569-D47F0B5E130E}" type="doc">
      <dgm:prSet loTypeId="urn:microsoft.com/office/officeart/2005/8/layout/hProcess9" loCatId="process" qsTypeId="urn:microsoft.com/office/officeart/2005/8/quickstyle/simple1" qsCatId="simple" csTypeId="urn:microsoft.com/office/officeart/2005/8/colors/colorful1#3" csCatId="colorful"/>
      <dgm:spPr/>
      <dgm:t>
        <a:bodyPr/>
        <a:lstStyle/>
        <a:p>
          <a:endParaRPr lang="en-US"/>
        </a:p>
      </dgm:t>
    </dgm:pt>
    <dgm:pt modelId="{5744FDB6-DC72-4A73-805F-1AE7DAB0791D}">
      <dgm:prSet/>
      <dgm:spPr/>
      <dgm:t>
        <a:bodyPr/>
        <a:lstStyle/>
        <a:p>
          <a:pPr rtl="0"/>
          <a:r>
            <a:rPr lang="en-US" b="1" dirty="0" smtClean="0">
              <a:solidFill>
                <a:schemeClr val="tx1"/>
              </a:solidFill>
            </a:rPr>
            <a:t>Production concept</a:t>
          </a:r>
          <a:endParaRPr lang="en-US" dirty="0">
            <a:solidFill>
              <a:schemeClr val="tx1"/>
            </a:solidFill>
          </a:endParaRPr>
        </a:p>
      </dgm:t>
    </dgm:pt>
    <dgm:pt modelId="{326BFDCB-133C-456C-A939-F3DF35BB6F7C}" type="parTrans" cxnId="{23FAB631-3406-4F34-890B-7ADDE2D77C05}">
      <dgm:prSet/>
      <dgm:spPr/>
      <dgm:t>
        <a:bodyPr/>
        <a:lstStyle/>
        <a:p>
          <a:endParaRPr lang="en-US">
            <a:solidFill>
              <a:schemeClr val="tx1"/>
            </a:solidFill>
          </a:endParaRPr>
        </a:p>
      </dgm:t>
    </dgm:pt>
    <dgm:pt modelId="{7E4CD3DA-A1FE-46A8-BBDF-C518D93C3547}" type="sibTrans" cxnId="{23FAB631-3406-4F34-890B-7ADDE2D77C05}">
      <dgm:prSet/>
      <dgm:spPr/>
      <dgm:t>
        <a:bodyPr/>
        <a:lstStyle/>
        <a:p>
          <a:endParaRPr lang="en-US">
            <a:solidFill>
              <a:schemeClr val="tx1"/>
            </a:solidFill>
          </a:endParaRPr>
        </a:p>
      </dgm:t>
    </dgm:pt>
    <dgm:pt modelId="{04417E8C-187A-4D21-A3EE-6697AC475056}">
      <dgm:prSet/>
      <dgm:spPr/>
      <dgm:t>
        <a:bodyPr/>
        <a:lstStyle/>
        <a:p>
          <a:pPr rtl="0"/>
          <a:r>
            <a:rPr lang="en-US" b="1" dirty="0" smtClean="0">
              <a:solidFill>
                <a:schemeClr val="tx1"/>
              </a:solidFill>
            </a:rPr>
            <a:t>Product concept</a:t>
          </a:r>
          <a:endParaRPr lang="en-US" dirty="0">
            <a:solidFill>
              <a:schemeClr val="tx1"/>
            </a:solidFill>
          </a:endParaRPr>
        </a:p>
      </dgm:t>
    </dgm:pt>
    <dgm:pt modelId="{C2582CFF-CB4E-4694-BC12-670EE91446C2}" type="parTrans" cxnId="{596FE1C0-DFD5-4602-AD56-6C992EC1AB52}">
      <dgm:prSet/>
      <dgm:spPr/>
      <dgm:t>
        <a:bodyPr/>
        <a:lstStyle/>
        <a:p>
          <a:endParaRPr lang="en-US">
            <a:solidFill>
              <a:schemeClr val="tx1"/>
            </a:solidFill>
          </a:endParaRPr>
        </a:p>
      </dgm:t>
    </dgm:pt>
    <dgm:pt modelId="{2601D274-BEB9-45AC-B8FC-E5C5F6553655}" type="sibTrans" cxnId="{596FE1C0-DFD5-4602-AD56-6C992EC1AB52}">
      <dgm:prSet/>
      <dgm:spPr/>
      <dgm:t>
        <a:bodyPr/>
        <a:lstStyle/>
        <a:p>
          <a:endParaRPr lang="en-US">
            <a:solidFill>
              <a:schemeClr val="tx1"/>
            </a:solidFill>
          </a:endParaRPr>
        </a:p>
      </dgm:t>
    </dgm:pt>
    <dgm:pt modelId="{441C2C76-1393-4A00-A6CD-4C7852E74026}">
      <dgm:prSet/>
      <dgm:spPr/>
      <dgm:t>
        <a:bodyPr/>
        <a:lstStyle/>
        <a:p>
          <a:pPr rtl="0"/>
          <a:r>
            <a:rPr lang="en-US" b="1" dirty="0" smtClean="0">
              <a:solidFill>
                <a:schemeClr val="tx1"/>
              </a:solidFill>
            </a:rPr>
            <a:t>Selling concept</a:t>
          </a:r>
          <a:endParaRPr lang="en-US" dirty="0">
            <a:solidFill>
              <a:schemeClr val="tx1"/>
            </a:solidFill>
          </a:endParaRPr>
        </a:p>
      </dgm:t>
    </dgm:pt>
    <dgm:pt modelId="{520A0700-AC09-4510-9C9E-1E4C356C2738}" type="parTrans" cxnId="{59CEB439-16A6-47CA-BBCF-83C3E4CA1343}">
      <dgm:prSet/>
      <dgm:spPr/>
      <dgm:t>
        <a:bodyPr/>
        <a:lstStyle/>
        <a:p>
          <a:endParaRPr lang="en-US">
            <a:solidFill>
              <a:schemeClr val="tx1"/>
            </a:solidFill>
          </a:endParaRPr>
        </a:p>
      </dgm:t>
    </dgm:pt>
    <dgm:pt modelId="{90B4E2C7-6A5F-4B18-9411-053D4035E319}" type="sibTrans" cxnId="{59CEB439-16A6-47CA-BBCF-83C3E4CA1343}">
      <dgm:prSet/>
      <dgm:spPr/>
      <dgm:t>
        <a:bodyPr/>
        <a:lstStyle/>
        <a:p>
          <a:endParaRPr lang="en-US">
            <a:solidFill>
              <a:schemeClr val="tx1"/>
            </a:solidFill>
          </a:endParaRPr>
        </a:p>
      </dgm:t>
    </dgm:pt>
    <dgm:pt modelId="{1687046B-DBCE-4174-BF3D-637C454D0381}">
      <dgm:prSet/>
      <dgm:spPr/>
      <dgm:t>
        <a:bodyPr/>
        <a:lstStyle/>
        <a:p>
          <a:pPr rtl="0"/>
          <a:r>
            <a:rPr lang="en-US" b="1" dirty="0" smtClean="0">
              <a:solidFill>
                <a:schemeClr val="tx1"/>
              </a:solidFill>
            </a:rPr>
            <a:t>Marketing concept</a:t>
          </a:r>
          <a:endParaRPr lang="en-US" dirty="0">
            <a:solidFill>
              <a:schemeClr val="tx1"/>
            </a:solidFill>
          </a:endParaRPr>
        </a:p>
      </dgm:t>
    </dgm:pt>
    <dgm:pt modelId="{D2D3444A-BCBB-42D9-9C8C-E9EA300CEB1C}" type="parTrans" cxnId="{41086EF5-41F8-4BE7-AD17-FA7C6047A23D}">
      <dgm:prSet/>
      <dgm:spPr/>
      <dgm:t>
        <a:bodyPr/>
        <a:lstStyle/>
        <a:p>
          <a:endParaRPr lang="en-US">
            <a:solidFill>
              <a:schemeClr val="tx1"/>
            </a:solidFill>
          </a:endParaRPr>
        </a:p>
      </dgm:t>
    </dgm:pt>
    <dgm:pt modelId="{C788AF32-7254-48FE-A111-432B5E0E75BC}" type="sibTrans" cxnId="{41086EF5-41F8-4BE7-AD17-FA7C6047A23D}">
      <dgm:prSet/>
      <dgm:spPr/>
      <dgm:t>
        <a:bodyPr/>
        <a:lstStyle/>
        <a:p>
          <a:endParaRPr lang="en-US">
            <a:solidFill>
              <a:schemeClr val="tx1"/>
            </a:solidFill>
          </a:endParaRPr>
        </a:p>
      </dgm:t>
    </dgm:pt>
    <dgm:pt modelId="{70D6993B-68AC-487D-A995-65CFE7BD925B}">
      <dgm:prSet/>
      <dgm:spPr/>
      <dgm:t>
        <a:bodyPr/>
        <a:lstStyle/>
        <a:p>
          <a:pPr rtl="0"/>
          <a:r>
            <a:rPr lang="en-US" b="1" dirty="0" smtClean="0">
              <a:solidFill>
                <a:schemeClr val="tx1"/>
              </a:solidFill>
            </a:rPr>
            <a:t>Societal concept</a:t>
          </a:r>
          <a:endParaRPr lang="en-US" dirty="0">
            <a:solidFill>
              <a:schemeClr val="tx1"/>
            </a:solidFill>
          </a:endParaRPr>
        </a:p>
      </dgm:t>
    </dgm:pt>
    <dgm:pt modelId="{5082394A-8E8D-4736-88E9-E850B5C30043}" type="parTrans" cxnId="{06E366F0-8D37-47C2-A973-EA7F8F97194B}">
      <dgm:prSet/>
      <dgm:spPr/>
      <dgm:t>
        <a:bodyPr/>
        <a:lstStyle/>
        <a:p>
          <a:endParaRPr lang="en-US">
            <a:solidFill>
              <a:schemeClr val="tx1"/>
            </a:solidFill>
          </a:endParaRPr>
        </a:p>
      </dgm:t>
    </dgm:pt>
    <dgm:pt modelId="{A112BF4E-1524-4EFB-9FAB-A6FB002E1F96}" type="sibTrans" cxnId="{06E366F0-8D37-47C2-A973-EA7F8F97194B}">
      <dgm:prSet/>
      <dgm:spPr/>
      <dgm:t>
        <a:bodyPr/>
        <a:lstStyle/>
        <a:p>
          <a:endParaRPr lang="en-US">
            <a:solidFill>
              <a:schemeClr val="tx1"/>
            </a:solidFill>
          </a:endParaRPr>
        </a:p>
      </dgm:t>
    </dgm:pt>
    <dgm:pt modelId="{9AA253F7-A164-4EAD-AA71-44A7DDF6A95B}" type="pres">
      <dgm:prSet presAssocID="{ED765002-D421-47B8-8569-D47F0B5E130E}" presName="CompostProcess" presStyleCnt="0">
        <dgm:presLayoutVars>
          <dgm:dir/>
          <dgm:resizeHandles val="exact"/>
        </dgm:presLayoutVars>
      </dgm:prSet>
      <dgm:spPr/>
      <dgm:t>
        <a:bodyPr/>
        <a:lstStyle/>
        <a:p>
          <a:endParaRPr lang="en-US"/>
        </a:p>
      </dgm:t>
    </dgm:pt>
    <dgm:pt modelId="{98C84D32-8593-4FFC-BC0C-F37AE109C92D}" type="pres">
      <dgm:prSet presAssocID="{ED765002-D421-47B8-8569-D47F0B5E130E}" presName="arrow" presStyleLbl="bgShp" presStyleIdx="0" presStyleCnt="1"/>
      <dgm:spPr/>
    </dgm:pt>
    <dgm:pt modelId="{018A4B10-4CE9-428A-8F68-972EEF6F90BF}" type="pres">
      <dgm:prSet presAssocID="{ED765002-D421-47B8-8569-D47F0B5E130E}" presName="linearProcess" presStyleCnt="0"/>
      <dgm:spPr/>
    </dgm:pt>
    <dgm:pt modelId="{4C51A03D-1B27-4652-A36A-65E85F2A456D}" type="pres">
      <dgm:prSet presAssocID="{5744FDB6-DC72-4A73-805F-1AE7DAB0791D}" presName="textNode" presStyleLbl="node1" presStyleIdx="0" presStyleCnt="5">
        <dgm:presLayoutVars>
          <dgm:bulletEnabled val="1"/>
        </dgm:presLayoutVars>
      </dgm:prSet>
      <dgm:spPr/>
      <dgm:t>
        <a:bodyPr/>
        <a:lstStyle/>
        <a:p>
          <a:endParaRPr lang="en-US"/>
        </a:p>
      </dgm:t>
    </dgm:pt>
    <dgm:pt modelId="{572F16E3-3141-45B4-B555-65BFB98B5EC6}" type="pres">
      <dgm:prSet presAssocID="{7E4CD3DA-A1FE-46A8-BBDF-C518D93C3547}" presName="sibTrans" presStyleCnt="0"/>
      <dgm:spPr/>
    </dgm:pt>
    <dgm:pt modelId="{5F1C2096-D0DC-4A4B-86DC-122E122CFBBA}" type="pres">
      <dgm:prSet presAssocID="{04417E8C-187A-4D21-A3EE-6697AC475056}" presName="textNode" presStyleLbl="node1" presStyleIdx="1" presStyleCnt="5">
        <dgm:presLayoutVars>
          <dgm:bulletEnabled val="1"/>
        </dgm:presLayoutVars>
      </dgm:prSet>
      <dgm:spPr/>
      <dgm:t>
        <a:bodyPr/>
        <a:lstStyle/>
        <a:p>
          <a:endParaRPr lang="en-US"/>
        </a:p>
      </dgm:t>
    </dgm:pt>
    <dgm:pt modelId="{4E73DB3F-5CF2-42CF-A284-108E4A06ACCF}" type="pres">
      <dgm:prSet presAssocID="{2601D274-BEB9-45AC-B8FC-E5C5F6553655}" presName="sibTrans" presStyleCnt="0"/>
      <dgm:spPr/>
    </dgm:pt>
    <dgm:pt modelId="{2269662A-8BFB-46D6-9C72-346589547FB8}" type="pres">
      <dgm:prSet presAssocID="{441C2C76-1393-4A00-A6CD-4C7852E74026}" presName="textNode" presStyleLbl="node1" presStyleIdx="2" presStyleCnt="5">
        <dgm:presLayoutVars>
          <dgm:bulletEnabled val="1"/>
        </dgm:presLayoutVars>
      </dgm:prSet>
      <dgm:spPr/>
      <dgm:t>
        <a:bodyPr/>
        <a:lstStyle/>
        <a:p>
          <a:endParaRPr lang="en-US"/>
        </a:p>
      </dgm:t>
    </dgm:pt>
    <dgm:pt modelId="{FC5216A4-7769-48D6-AA48-5AD7FEC65737}" type="pres">
      <dgm:prSet presAssocID="{90B4E2C7-6A5F-4B18-9411-053D4035E319}" presName="sibTrans" presStyleCnt="0"/>
      <dgm:spPr/>
    </dgm:pt>
    <dgm:pt modelId="{80FB5A71-90BF-4BED-A0A6-81C787AC95D9}" type="pres">
      <dgm:prSet presAssocID="{1687046B-DBCE-4174-BF3D-637C454D0381}" presName="textNode" presStyleLbl="node1" presStyleIdx="3" presStyleCnt="5">
        <dgm:presLayoutVars>
          <dgm:bulletEnabled val="1"/>
        </dgm:presLayoutVars>
      </dgm:prSet>
      <dgm:spPr/>
      <dgm:t>
        <a:bodyPr/>
        <a:lstStyle/>
        <a:p>
          <a:endParaRPr lang="en-US"/>
        </a:p>
      </dgm:t>
    </dgm:pt>
    <dgm:pt modelId="{D956AECE-45C5-48A0-8975-70A6EA08C8EE}" type="pres">
      <dgm:prSet presAssocID="{C788AF32-7254-48FE-A111-432B5E0E75BC}" presName="sibTrans" presStyleCnt="0"/>
      <dgm:spPr/>
    </dgm:pt>
    <dgm:pt modelId="{17082EAC-92CF-40CD-A280-5CD2572C4721}" type="pres">
      <dgm:prSet presAssocID="{70D6993B-68AC-487D-A995-65CFE7BD925B}" presName="textNode" presStyleLbl="node1" presStyleIdx="4" presStyleCnt="5">
        <dgm:presLayoutVars>
          <dgm:bulletEnabled val="1"/>
        </dgm:presLayoutVars>
      </dgm:prSet>
      <dgm:spPr/>
      <dgm:t>
        <a:bodyPr/>
        <a:lstStyle/>
        <a:p>
          <a:endParaRPr lang="en-US"/>
        </a:p>
      </dgm:t>
    </dgm:pt>
  </dgm:ptLst>
  <dgm:cxnLst>
    <dgm:cxn modelId="{8CEE3394-F1C9-E94B-8961-AF6EF77F5A43}" type="presOf" srcId="{70D6993B-68AC-487D-A995-65CFE7BD925B}" destId="{17082EAC-92CF-40CD-A280-5CD2572C4721}" srcOrd="0" destOrd="0" presId="urn:microsoft.com/office/officeart/2005/8/layout/hProcess9"/>
    <dgm:cxn modelId="{41086EF5-41F8-4BE7-AD17-FA7C6047A23D}" srcId="{ED765002-D421-47B8-8569-D47F0B5E130E}" destId="{1687046B-DBCE-4174-BF3D-637C454D0381}" srcOrd="3" destOrd="0" parTransId="{D2D3444A-BCBB-42D9-9C8C-E9EA300CEB1C}" sibTransId="{C788AF32-7254-48FE-A111-432B5E0E75BC}"/>
    <dgm:cxn modelId="{2685114D-7BB5-E44E-A3CA-62C831D7711A}" type="presOf" srcId="{5744FDB6-DC72-4A73-805F-1AE7DAB0791D}" destId="{4C51A03D-1B27-4652-A36A-65E85F2A456D}" srcOrd="0" destOrd="0" presId="urn:microsoft.com/office/officeart/2005/8/layout/hProcess9"/>
    <dgm:cxn modelId="{23FAB631-3406-4F34-890B-7ADDE2D77C05}" srcId="{ED765002-D421-47B8-8569-D47F0B5E130E}" destId="{5744FDB6-DC72-4A73-805F-1AE7DAB0791D}" srcOrd="0" destOrd="0" parTransId="{326BFDCB-133C-456C-A939-F3DF35BB6F7C}" sibTransId="{7E4CD3DA-A1FE-46A8-BBDF-C518D93C3547}"/>
    <dgm:cxn modelId="{59CEB439-16A6-47CA-BBCF-83C3E4CA1343}" srcId="{ED765002-D421-47B8-8569-D47F0B5E130E}" destId="{441C2C76-1393-4A00-A6CD-4C7852E74026}" srcOrd="2" destOrd="0" parTransId="{520A0700-AC09-4510-9C9E-1E4C356C2738}" sibTransId="{90B4E2C7-6A5F-4B18-9411-053D4035E319}"/>
    <dgm:cxn modelId="{1BB44E45-3C6C-1F4D-A52D-069E7D842BDB}" type="presOf" srcId="{1687046B-DBCE-4174-BF3D-637C454D0381}" destId="{80FB5A71-90BF-4BED-A0A6-81C787AC95D9}" srcOrd="0" destOrd="0" presId="urn:microsoft.com/office/officeart/2005/8/layout/hProcess9"/>
    <dgm:cxn modelId="{596FE1C0-DFD5-4602-AD56-6C992EC1AB52}" srcId="{ED765002-D421-47B8-8569-D47F0B5E130E}" destId="{04417E8C-187A-4D21-A3EE-6697AC475056}" srcOrd="1" destOrd="0" parTransId="{C2582CFF-CB4E-4694-BC12-670EE91446C2}" sibTransId="{2601D274-BEB9-45AC-B8FC-E5C5F6553655}"/>
    <dgm:cxn modelId="{06E366F0-8D37-47C2-A973-EA7F8F97194B}" srcId="{ED765002-D421-47B8-8569-D47F0B5E130E}" destId="{70D6993B-68AC-487D-A995-65CFE7BD925B}" srcOrd="4" destOrd="0" parTransId="{5082394A-8E8D-4736-88E9-E850B5C30043}" sibTransId="{A112BF4E-1524-4EFB-9FAB-A6FB002E1F96}"/>
    <dgm:cxn modelId="{7E30090C-9021-2648-BA40-23DB91EFD46B}" type="presOf" srcId="{04417E8C-187A-4D21-A3EE-6697AC475056}" destId="{5F1C2096-D0DC-4A4B-86DC-122E122CFBBA}" srcOrd="0" destOrd="0" presId="urn:microsoft.com/office/officeart/2005/8/layout/hProcess9"/>
    <dgm:cxn modelId="{4F7AD4DC-2A95-AB4A-A55A-E18F00AAA566}" type="presOf" srcId="{ED765002-D421-47B8-8569-D47F0B5E130E}" destId="{9AA253F7-A164-4EAD-AA71-44A7DDF6A95B}" srcOrd="0" destOrd="0" presId="urn:microsoft.com/office/officeart/2005/8/layout/hProcess9"/>
    <dgm:cxn modelId="{1F499F39-6F3D-004C-8D92-AC15597C7BC1}" type="presOf" srcId="{441C2C76-1393-4A00-A6CD-4C7852E74026}" destId="{2269662A-8BFB-46D6-9C72-346589547FB8}" srcOrd="0" destOrd="0" presId="urn:microsoft.com/office/officeart/2005/8/layout/hProcess9"/>
    <dgm:cxn modelId="{5FDF31B4-7B60-3E46-B7FF-8EF25190DCB2}" type="presParOf" srcId="{9AA253F7-A164-4EAD-AA71-44A7DDF6A95B}" destId="{98C84D32-8593-4FFC-BC0C-F37AE109C92D}" srcOrd="0" destOrd="0" presId="urn:microsoft.com/office/officeart/2005/8/layout/hProcess9"/>
    <dgm:cxn modelId="{2AD5D359-ED66-E847-A551-526BA1A18F2A}" type="presParOf" srcId="{9AA253F7-A164-4EAD-AA71-44A7DDF6A95B}" destId="{018A4B10-4CE9-428A-8F68-972EEF6F90BF}" srcOrd="1" destOrd="0" presId="urn:microsoft.com/office/officeart/2005/8/layout/hProcess9"/>
    <dgm:cxn modelId="{80DB6FE2-8886-BC41-A60A-04C776F3C253}" type="presParOf" srcId="{018A4B10-4CE9-428A-8F68-972EEF6F90BF}" destId="{4C51A03D-1B27-4652-A36A-65E85F2A456D}" srcOrd="0" destOrd="0" presId="urn:microsoft.com/office/officeart/2005/8/layout/hProcess9"/>
    <dgm:cxn modelId="{BC15822E-5943-7B48-966D-7098EC597BD7}" type="presParOf" srcId="{018A4B10-4CE9-428A-8F68-972EEF6F90BF}" destId="{572F16E3-3141-45B4-B555-65BFB98B5EC6}" srcOrd="1" destOrd="0" presId="urn:microsoft.com/office/officeart/2005/8/layout/hProcess9"/>
    <dgm:cxn modelId="{01441817-6AA2-334B-9E2B-EA331DBDA3A1}" type="presParOf" srcId="{018A4B10-4CE9-428A-8F68-972EEF6F90BF}" destId="{5F1C2096-D0DC-4A4B-86DC-122E122CFBBA}" srcOrd="2" destOrd="0" presId="urn:microsoft.com/office/officeart/2005/8/layout/hProcess9"/>
    <dgm:cxn modelId="{00A7BD04-739C-1A42-8118-EDBF22D64099}" type="presParOf" srcId="{018A4B10-4CE9-428A-8F68-972EEF6F90BF}" destId="{4E73DB3F-5CF2-42CF-A284-108E4A06ACCF}" srcOrd="3" destOrd="0" presId="urn:microsoft.com/office/officeart/2005/8/layout/hProcess9"/>
    <dgm:cxn modelId="{1E2DC194-E266-BA47-804E-057CB6D60501}" type="presParOf" srcId="{018A4B10-4CE9-428A-8F68-972EEF6F90BF}" destId="{2269662A-8BFB-46D6-9C72-346589547FB8}" srcOrd="4" destOrd="0" presId="urn:microsoft.com/office/officeart/2005/8/layout/hProcess9"/>
    <dgm:cxn modelId="{2B7D959B-84DB-934A-B1CA-4ADFE6F2A7AD}" type="presParOf" srcId="{018A4B10-4CE9-428A-8F68-972EEF6F90BF}" destId="{FC5216A4-7769-48D6-AA48-5AD7FEC65737}" srcOrd="5" destOrd="0" presId="urn:microsoft.com/office/officeart/2005/8/layout/hProcess9"/>
    <dgm:cxn modelId="{D5A62D9A-2AA9-994B-AC64-4D9FDDEFE5F3}" type="presParOf" srcId="{018A4B10-4CE9-428A-8F68-972EEF6F90BF}" destId="{80FB5A71-90BF-4BED-A0A6-81C787AC95D9}" srcOrd="6" destOrd="0" presId="urn:microsoft.com/office/officeart/2005/8/layout/hProcess9"/>
    <dgm:cxn modelId="{28D5ED77-DCF8-1C45-9C54-34A039960D5F}" type="presParOf" srcId="{018A4B10-4CE9-428A-8F68-972EEF6F90BF}" destId="{D956AECE-45C5-48A0-8975-70A6EA08C8EE}" srcOrd="7" destOrd="0" presId="urn:microsoft.com/office/officeart/2005/8/layout/hProcess9"/>
    <dgm:cxn modelId="{18D6EF37-3A39-3048-8686-EE81E4AA80C9}" type="presParOf" srcId="{018A4B10-4CE9-428A-8F68-972EEF6F90BF}" destId="{17082EAC-92CF-40CD-A280-5CD2572C472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E91F648-0724-4838-BE77-541584805A90}">
      <dgm:prSet/>
      <dgm:spPr/>
      <dgm:t>
        <a:bodyPr/>
        <a:lstStyle/>
        <a:p>
          <a:pPr rtl="0"/>
          <a:r>
            <a:rPr lang="en-US" b="1" dirty="0" smtClean="0"/>
            <a:t>Customer- perceived value</a:t>
          </a:r>
          <a:endParaRPr lang="en-US" dirty="0"/>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073FB8B0-EC31-4BB6-97E8-F7F4F76DF45E}">
      <dgm:prSet/>
      <dgm:spPr/>
      <dgm:t>
        <a:bodyPr/>
        <a:lstStyle/>
        <a:p>
          <a:pPr rtl="0"/>
          <a:r>
            <a:rPr lang="en-US" dirty="0" smtClean="0"/>
            <a:t>The difference between total customer value and total customer cost</a:t>
          </a:r>
          <a:endParaRPr lang="en-US" dirty="0"/>
        </a:p>
      </dgm:t>
    </dgm:pt>
    <dgm:pt modelId="{F57502E0-E0FB-428C-9300-0974224298A3}" type="parTrans" cxnId="{C9B2EC90-D216-4696-8338-681B9763FDAF}">
      <dgm:prSet/>
      <dgm:spPr/>
      <dgm:t>
        <a:bodyPr/>
        <a:lstStyle/>
        <a:p>
          <a:endParaRPr lang="en-US"/>
        </a:p>
      </dgm:t>
    </dgm:pt>
    <dgm:pt modelId="{6443674C-E88B-4A03-984B-AA326FF97AB9}" type="sibTrans" cxnId="{C9B2EC90-D216-4696-8338-681B9763FDAF}">
      <dgm:prSet/>
      <dgm:spPr/>
      <dgm:t>
        <a:bodyPr/>
        <a:lstStyle/>
        <a:p>
          <a:endParaRPr lang="en-US"/>
        </a:p>
      </dgm:t>
    </dgm:pt>
    <dgm:pt modelId="{728EF719-111B-4832-B814-9B68108F7A00}">
      <dgm:prSet/>
      <dgm:spPr/>
      <dgm:t>
        <a:bodyPr/>
        <a:lstStyle/>
        <a:p>
          <a:pPr rtl="0"/>
          <a:r>
            <a:rPr lang="en-US" dirty="0" smtClean="0"/>
            <a:t>The extent to which a product’s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pt>
    <dgm:pt modelId="{A634D899-67E5-4847-A44C-6A42AC68CED1}" type="pres">
      <dgm:prSet presAssocID="{9E91F648-0724-4838-BE77-541584805A90}" presName="parTx" presStyleLbl="alignNode1" presStyleIdx="0" presStyleCnt="2" custScaleY="114109">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pt>
    <dgm:pt modelId="{B5B587D4-31CF-417B-9317-2E2751C57906}" type="pres">
      <dgm:prSet presAssocID="{7679D44F-E22B-41E5-958D-F90DAD006E20}" presName="composite" presStyleCnt="0"/>
      <dgm:spPr/>
    </dgm:pt>
    <dgm:pt modelId="{BD34603E-5910-4BB7-87C8-BBD451064BDD}" type="pres">
      <dgm:prSet presAssocID="{7679D44F-E22B-41E5-958D-F90DAD006E20}" presName="parTx" presStyleLbl="alignNode1" presStyleIdx="1" presStyleCnt="2"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dgm:presLayoutVars>
          <dgm:bulletEnabled val="1"/>
        </dgm:presLayoutVars>
      </dgm:prSet>
      <dgm:spPr/>
      <dgm:t>
        <a:bodyPr/>
        <a:lstStyle/>
        <a:p>
          <a:endParaRPr lang="en-US"/>
        </a:p>
      </dgm:t>
    </dgm:pt>
  </dgm:ptLst>
  <dgm:cxnLst>
    <dgm:cxn modelId="{C6E4E567-DD8C-7F41-9AD7-5631DDC80BC4}" type="presOf" srcId="{9E91F648-0724-4838-BE77-541584805A90}" destId="{A634D899-67E5-4847-A44C-6A42AC68CED1}" srcOrd="0" destOrd="0" presId="urn:microsoft.com/office/officeart/2005/8/layout/hList1"/>
    <dgm:cxn modelId="{C9B2EC90-D216-4696-8338-681B9763FDAF}" srcId="{9E91F648-0724-4838-BE77-541584805A90}" destId="{073FB8B0-EC31-4BB6-97E8-F7F4F76DF45E}" srcOrd="0" destOrd="0" parTransId="{F57502E0-E0FB-428C-9300-0974224298A3}" sibTransId="{6443674C-E88B-4A03-984B-AA326FF97AB9}"/>
    <dgm:cxn modelId="{4C84671B-C7FB-451A-9BD1-E8D166CEEABC}" srcId="{7679D44F-E22B-41E5-958D-F90DAD006E20}" destId="{728EF719-111B-4832-B814-9B68108F7A00}" srcOrd="0" destOrd="0" parTransId="{668277F0-511A-434F-B215-C9555CC542C1}" sibTransId="{09711E53-134B-4B84-8A28-1D4B777E51ED}"/>
    <dgm:cxn modelId="{5BC6D7EC-97A5-403A-9495-F101D83A8584}" srcId="{AE0C8113-4768-4EC8-8067-9BACC37F06CE}" destId="{9E91F648-0724-4838-BE77-541584805A90}" srcOrd="0" destOrd="0" parTransId="{99897223-E756-4EE2-838E-F9C77B846D0F}" sibTransId="{9DC5A51B-32F4-4CE6-99F7-360D30BE9479}"/>
    <dgm:cxn modelId="{121CEB9F-312E-8847-A9EA-51A893B74F91}" type="presOf" srcId="{728EF719-111B-4832-B814-9B68108F7A00}" destId="{0C242CFE-C2DA-40FF-98D3-57237A7E987B}" srcOrd="0" destOrd="0" presId="urn:microsoft.com/office/officeart/2005/8/layout/hList1"/>
    <dgm:cxn modelId="{9D5FBA81-DAE9-4C1D-B08E-FDBDA336C282}" srcId="{AE0C8113-4768-4EC8-8067-9BACC37F06CE}" destId="{7679D44F-E22B-41E5-958D-F90DAD006E20}" srcOrd="1" destOrd="0" parTransId="{CE10B7E0-2D76-4D32-86AD-22B2F48D1942}" sibTransId="{97C08F9D-A545-416D-ADC3-0C4A882CFDE5}"/>
    <dgm:cxn modelId="{2CB137F2-F647-1A40-B4F9-7E780C4D2AF5}" type="presOf" srcId="{7679D44F-E22B-41E5-958D-F90DAD006E20}" destId="{BD34603E-5910-4BB7-87C8-BBD451064BDD}" srcOrd="0" destOrd="0" presId="urn:microsoft.com/office/officeart/2005/8/layout/hList1"/>
    <dgm:cxn modelId="{1E6569D1-16EF-B74F-95D1-4173D55DD5A5}" type="presOf" srcId="{073FB8B0-EC31-4BB6-97E8-F7F4F76DF45E}" destId="{6F94C92F-BE4D-403D-A2C5-A870A7539662}" srcOrd="0" destOrd="0" presId="urn:microsoft.com/office/officeart/2005/8/layout/hList1"/>
    <dgm:cxn modelId="{FBCCE395-A000-184B-B823-2A05AAA07C10}" type="presOf" srcId="{AE0C8113-4768-4EC8-8067-9BACC37F06CE}" destId="{C4A7B43E-622A-4015-945C-746410105B03}" srcOrd="0" destOrd="0" presId="urn:microsoft.com/office/officeart/2005/8/layout/hList1"/>
    <dgm:cxn modelId="{8F7E2EC2-AF3F-8B44-A71F-FF9164EA50A8}" type="presParOf" srcId="{C4A7B43E-622A-4015-945C-746410105B03}" destId="{23CC46D3-383C-45BD-9A1F-745CDE31051A}" srcOrd="0" destOrd="0" presId="urn:microsoft.com/office/officeart/2005/8/layout/hList1"/>
    <dgm:cxn modelId="{E36B61B4-093A-1449-9460-FCAFED714D3D}" type="presParOf" srcId="{23CC46D3-383C-45BD-9A1F-745CDE31051A}" destId="{A634D899-67E5-4847-A44C-6A42AC68CED1}" srcOrd="0" destOrd="0" presId="urn:microsoft.com/office/officeart/2005/8/layout/hList1"/>
    <dgm:cxn modelId="{669D6575-EBC5-FB48-9EEF-43439DA45869}" type="presParOf" srcId="{23CC46D3-383C-45BD-9A1F-745CDE31051A}" destId="{6F94C92F-BE4D-403D-A2C5-A870A7539662}" srcOrd="1" destOrd="0" presId="urn:microsoft.com/office/officeart/2005/8/layout/hList1"/>
    <dgm:cxn modelId="{CB01C80D-BEBF-E84F-856D-48AE344CEDC7}" type="presParOf" srcId="{C4A7B43E-622A-4015-945C-746410105B03}" destId="{83AC5CB8-A1F4-4C8D-9ACF-6FE78AC6BEF8}" srcOrd="1" destOrd="0" presId="urn:microsoft.com/office/officeart/2005/8/layout/hList1"/>
    <dgm:cxn modelId="{FA14B48F-B838-6245-9B05-CA325CF765E1}" type="presParOf" srcId="{C4A7B43E-622A-4015-945C-746410105B03}" destId="{B5B587D4-31CF-417B-9317-2E2751C57906}" srcOrd="2" destOrd="0" presId="urn:microsoft.com/office/officeart/2005/8/layout/hList1"/>
    <dgm:cxn modelId="{5B6C2A30-DE82-8143-9380-BC37E94C7DC7}" type="presParOf" srcId="{B5B587D4-31CF-417B-9317-2E2751C57906}" destId="{BD34603E-5910-4BB7-87C8-BBD451064BDD}" srcOrd="0" destOrd="0" presId="urn:microsoft.com/office/officeart/2005/8/layout/hList1"/>
    <dgm:cxn modelId="{DF2CE2D5-7858-0949-A4CF-371D07ECADB5}" type="presParOf" srcId="{B5B587D4-31CF-417B-9317-2E2751C57906}" destId="{0C242CFE-C2DA-40FF-98D3-57237A7E98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6FD3B-4679-4F01-A18C-D35F279258C6}" type="doc">
      <dgm:prSet loTypeId="urn:microsoft.com/office/officeart/2005/8/layout/default#1" loCatId="list" qsTypeId="urn:microsoft.com/office/officeart/2005/8/quickstyle/simple1" qsCatId="simple" csTypeId="urn:microsoft.com/office/officeart/2005/8/colors/colorful1#4" csCatId="colorful" phldr="1"/>
      <dgm:spPr/>
      <dgm:t>
        <a:bodyPr/>
        <a:lstStyle/>
        <a:p>
          <a:endParaRPr lang="en-US"/>
        </a:p>
      </dgm:t>
    </dgm:pt>
    <dgm:pt modelId="{0585678B-7E88-45A3-909E-AB8388E7A15B}">
      <dgm:prSet/>
      <dgm:spPr/>
      <dgm:t>
        <a:bodyPr/>
        <a:lstStyle/>
        <a:p>
          <a:pPr rtl="0"/>
          <a:r>
            <a:rPr lang="en-US" dirty="0" smtClean="0"/>
            <a:t>Basic Relationships</a:t>
          </a:r>
          <a:endParaRPr lang="en-US" dirty="0"/>
        </a:p>
      </dgm:t>
    </dgm:pt>
    <dgm:pt modelId="{ECDB4577-ACFF-4019-87A3-4681EA141E3E}" type="parTrans" cxnId="{146AC1F4-A9B6-4741-BB74-0BD968379048}">
      <dgm:prSet/>
      <dgm:spPr/>
      <dgm:t>
        <a:bodyPr/>
        <a:lstStyle/>
        <a:p>
          <a:endParaRPr lang="en-US"/>
        </a:p>
      </dgm:t>
    </dgm:pt>
    <dgm:pt modelId="{9A784005-1888-4501-B07C-A29F32C01496}" type="sibTrans" cxnId="{146AC1F4-A9B6-4741-BB74-0BD968379048}">
      <dgm:prSet/>
      <dgm:spPr/>
      <dgm:t>
        <a:bodyPr/>
        <a:lstStyle/>
        <a:p>
          <a:endParaRPr lang="en-US"/>
        </a:p>
      </dgm:t>
    </dgm:pt>
    <dgm:pt modelId="{3D124BF1-A983-429A-BAA9-1691176522AD}">
      <dgm:prSet/>
      <dgm:spPr/>
      <dgm:t>
        <a:bodyPr/>
        <a:lstStyle/>
        <a:p>
          <a:pPr rtl="0"/>
          <a:r>
            <a:rPr lang="en-US" dirty="0" smtClean="0"/>
            <a:t>Full Partnerships</a:t>
          </a:r>
          <a:endParaRPr lang="en-US" dirty="0"/>
        </a:p>
      </dgm:t>
    </dgm:pt>
    <dgm:pt modelId="{AC2EF454-9975-45D6-9513-C181AD6C39EA}" type="parTrans" cxnId="{799413E4-1E3F-4349-ADD3-89F937ECFE45}">
      <dgm:prSet/>
      <dgm:spPr/>
      <dgm:t>
        <a:bodyPr/>
        <a:lstStyle/>
        <a:p>
          <a:endParaRPr lang="en-US"/>
        </a:p>
      </dgm:t>
    </dgm:pt>
    <dgm:pt modelId="{815B38B5-0E9F-4722-966E-CA5A259C0F37}" type="sibTrans" cxnId="{799413E4-1E3F-4349-ADD3-89F937ECFE45}">
      <dgm:prSet/>
      <dgm:spPr/>
      <dgm:t>
        <a:bodyPr/>
        <a:lstStyle/>
        <a:p>
          <a:endParaRPr lang="en-US"/>
        </a:p>
      </dgm:t>
    </dgm:pt>
    <dgm:pt modelId="{B51D941B-E158-456A-9FA0-D64597C00542}" type="pres">
      <dgm:prSet presAssocID="{D726FD3B-4679-4F01-A18C-D35F279258C6}" presName="diagram" presStyleCnt="0">
        <dgm:presLayoutVars>
          <dgm:dir/>
          <dgm:resizeHandles val="exact"/>
        </dgm:presLayoutVars>
      </dgm:prSet>
      <dgm:spPr/>
      <dgm:t>
        <a:bodyPr/>
        <a:lstStyle/>
        <a:p>
          <a:endParaRPr lang="en-US"/>
        </a:p>
      </dgm:t>
    </dgm:pt>
    <dgm:pt modelId="{C597307C-16F1-4858-98CA-F151F6CD4643}" type="pres">
      <dgm:prSet presAssocID="{0585678B-7E88-45A3-909E-AB8388E7A15B}" presName="node" presStyleLbl="node1" presStyleIdx="0" presStyleCnt="2">
        <dgm:presLayoutVars>
          <dgm:bulletEnabled val="1"/>
        </dgm:presLayoutVars>
      </dgm:prSet>
      <dgm:spPr/>
      <dgm:t>
        <a:bodyPr/>
        <a:lstStyle/>
        <a:p>
          <a:endParaRPr lang="en-US"/>
        </a:p>
      </dgm:t>
    </dgm:pt>
    <dgm:pt modelId="{294E4141-9FE9-4D57-9497-7184E76D3039}" type="pres">
      <dgm:prSet presAssocID="{9A784005-1888-4501-B07C-A29F32C01496}" presName="sibTrans" presStyleCnt="0"/>
      <dgm:spPr/>
    </dgm:pt>
    <dgm:pt modelId="{7A0E3E08-EA01-4D40-94F1-EC2E7446093D}" type="pres">
      <dgm:prSet presAssocID="{3D124BF1-A983-429A-BAA9-1691176522AD}" presName="node" presStyleLbl="node1" presStyleIdx="1" presStyleCnt="2">
        <dgm:presLayoutVars>
          <dgm:bulletEnabled val="1"/>
        </dgm:presLayoutVars>
      </dgm:prSet>
      <dgm:spPr/>
      <dgm:t>
        <a:bodyPr/>
        <a:lstStyle/>
        <a:p>
          <a:endParaRPr lang="en-US"/>
        </a:p>
      </dgm:t>
    </dgm:pt>
  </dgm:ptLst>
  <dgm:cxnLst>
    <dgm:cxn modelId="{799413E4-1E3F-4349-ADD3-89F937ECFE45}" srcId="{D726FD3B-4679-4F01-A18C-D35F279258C6}" destId="{3D124BF1-A983-429A-BAA9-1691176522AD}" srcOrd="1" destOrd="0" parTransId="{AC2EF454-9975-45D6-9513-C181AD6C39EA}" sibTransId="{815B38B5-0E9F-4722-966E-CA5A259C0F37}"/>
    <dgm:cxn modelId="{146AC1F4-A9B6-4741-BB74-0BD968379048}" srcId="{D726FD3B-4679-4F01-A18C-D35F279258C6}" destId="{0585678B-7E88-45A3-909E-AB8388E7A15B}" srcOrd="0" destOrd="0" parTransId="{ECDB4577-ACFF-4019-87A3-4681EA141E3E}" sibTransId="{9A784005-1888-4501-B07C-A29F32C01496}"/>
    <dgm:cxn modelId="{FC33370C-E683-6C48-986A-BD7F95EA1CEC}" type="presOf" srcId="{0585678B-7E88-45A3-909E-AB8388E7A15B}" destId="{C597307C-16F1-4858-98CA-F151F6CD4643}" srcOrd="0" destOrd="0" presId="urn:microsoft.com/office/officeart/2005/8/layout/default#1"/>
    <dgm:cxn modelId="{A782E3FC-5A90-804E-B131-09FE9F5D2420}" type="presOf" srcId="{3D124BF1-A983-429A-BAA9-1691176522AD}" destId="{7A0E3E08-EA01-4D40-94F1-EC2E7446093D}" srcOrd="0" destOrd="0" presId="urn:microsoft.com/office/officeart/2005/8/layout/default#1"/>
    <dgm:cxn modelId="{A605C093-8769-6E4A-BEFC-B31BCDB72611}" type="presOf" srcId="{D726FD3B-4679-4F01-A18C-D35F279258C6}" destId="{B51D941B-E158-456A-9FA0-D64597C00542}" srcOrd="0" destOrd="0" presId="urn:microsoft.com/office/officeart/2005/8/layout/default#1"/>
    <dgm:cxn modelId="{E3EB9FAF-F7C3-CF4B-A85F-0E15F197EC16}" type="presParOf" srcId="{B51D941B-E158-456A-9FA0-D64597C00542}" destId="{C597307C-16F1-4858-98CA-F151F6CD4643}" srcOrd="0" destOrd="0" presId="urn:microsoft.com/office/officeart/2005/8/layout/default#1"/>
    <dgm:cxn modelId="{507F0F62-8448-3C42-84DF-C36C75F7442D}" type="presParOf" srcId="{B51D941B-E158-456A-9FA0-D64597C00542}" destId="{294E4141-9FE9-4D57-9497-7184E76D3039}" srcOrd="1" destOrd="0" presId="urn:microsoft.com/office/officeart/2005/8/layout/default#1"/>
    <dgm:cxn modelId="{66EC39EC-B26E-494F-A78A-895DF0451D96}" type="presParOf" srcId="{B51D941B-E158-456A-9FA0-D64597C00542}" destId="{7A0E3E08-EA01-4D40-94F1-EC2E7446093D}"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974C-C370-4A1A-A512-EE9FED9EB687}">
      <dsp:nvSpPr>
        <dsp:cNvPr id="0" name=""/>
        <dsp:cNvSpPr/>
      </dsp:nvSpPr>
      <dsp:spPr>
        <a:xfrm rot="5400000">
          <a:off x="4754808" y="-1822129"/>
          <a:ext cx="1060846"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States of deprivation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Physical—food, clothing, warmth, safety</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Social—belonging and affection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Individual—knowledge and self-expression</a:t>
          </a:r>
          <a:endParaRPr lang="en-US" sz="1500" kern="1200" dirty="0"/>
        </a:p>
      </dsp:txBody>
      <dsp:txXfrm rot="-5400000">
        <a:off x="2798063" y="186402"/>
        <a:ext cx="4922550" cy="957274"/>
      </dsp:txXfrm>
    </dsp:sp>
    <dsp:sp modelId="{86C655B7-0D6E-41A8-A3C1-45DE1F42479B}">
      <dsp:nvSpPr>
        <dsp:cNvPr id="0" name=""/>
        <dsp:cNvSpPr/>
      </dsp:nvSpPr>
      <dsp:spPr>
        <a:xfrm>
          <a:off x="0" y="2009"/>
          <a:ext cx="2798064" cy="1326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Needs</a:t>
          </a:r>
          <a:endParaRPr lang="en-US" sz="3800" kern="1200" dirty="0"/>
        </a:p>
      </dsp:txBody>
      <dsp:txXfrm>
        <a:off x="64733" y="66742"/>
        <a:ext cx="2668598" cy="1196592"/>
      </dsp:txXfrm>
    </dsp:sp>
    <dsp:sp modelId="{BD579E72-7D26-4388-A97F-F030469FBD2F}">
      <dsp:nvSpPr>
        <dsp:cNvPr id="0" name=""/>
        <dsp:cNvSpPr/>
      </dsp:nvSpPr>
      <dsp:spPr>
        <a:xfrm rot="5400000">
          <a:off x="4754808" y="-429768"/>
          <a:ext cx="1060846" cy="497433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Form that needs take as they are shaped by culture and individual personality</a:t>
          </a:r>
          <a:endParaRPr lang="en-US" sz="1500" kern="1200" dirty="0"/>
        </a:p>
      </dsp:txBody>
      <dsp:txXfrm rot="-5400000">
        <a:off x="2798063" y="1578763"/>
        <a:ext cx="4922550" cy="957274"/>
      </dsp:txXfrm>
    </dsp:sp>
    <dsp:sp modelId="{BAACF0C3-5BF4-4524-AF7D-15C61ECBB362}">
      <dsp:nvSpPr>
        <dsp:cNvPr id="0" name=""/>
        <dsp:cNvSpPr/>
      </dsp:nvSpPr>
      <dsp:spPr>
        <a:xfrm>
          <a:off x="0" y="1394370"/>
          <a:ext cx="2798064" cy="13260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Wants</a:t>
          </a:r>
          <a:endParaRPr lang="en-US" sz="3800" kern="1200" dirty="0"/>
        </a:p>
      </dsp:txBody>
      <dsp:txXfrm>
        <a:off x="64733" y="1459103"/>
        <a:ext cx="2668598" cy="1196592"/>
      </dsp:txXfrm>
    </dsp:sp>
    <dsp:sp modelId="{93747C45-8C78-45F6-86F9-3CA6AA7600EA}">
      <dsp:nvSpPr>
        <dsp:cNvPr id="0" name=""/>
        <dsp:cNvSpPr/>
      </dsp:nvSpPr>
      <dsp:spPr>
        <a:xfrm rot="5400000">
          <a:off x="4754808" y="962593"/>
          <a:ext cx="1060846" cy="497433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Wants backed by buying power</a:t>
          </a:r>
          <a:endParaRPr lang="en-US" sz="1500" kern="1200" dirty="0"/>
        </a:p>
      </dsp:txBody>
      <dsp:txXfrm rot="-5400000">
        <a:off x="2798063" y="2971124"/>
        <a:ext cx="4922550" cy="957274"/>
      </dsp:txXfrm>
    </dsp:sp>
    <dsp:sp modelId="{52E0038A-58FE-4BF8-9CFB-12828007B89A}">
      <dsp:nvSpPr>
        <dsp:cNvPr id="0" name=""/>
        <dsp:cNvSpPr/>
      </dsp:nvSpPr>
      <dsp:spPr>
        <a:xfrm>
          <a:off x="0" y="2786732"/>
          <a:ext cx="2798064" cy="13260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Demands</a:t>
          </a:r>
          <a:endParaRPr lang="en-US" sz="3800" kern="1200" dirty="0"/>
        </a:p>
      </dsp:txBody>
      <dsp:txXfrm>
        <a:off x="64733" y="2851465"/>
        <a:ext cx="2668598" cy="1196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A655-5C7D-4EA5-B539-3F6B1A781631}">
      <dsp:nvSpPr>
        <dsp:cNvPr id="0" name=""/>
        <dsp:cNvSpPr/>
      </dsp:nvSpPr>
      <dsp:spPr>
        <a:xfrm rot="21300000">
          <a:off x="133541" y="1187584"/>
          <a:ext cx="6819516" cy="596630"/>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F452B-FF6D-4A1D-BBB6-60E072AB62A5}">
      <dsp:nvSpPr>
        <dsp:cNvPr id="0" name=""/>
        <dsp:cNvSpPr/>
      </dsp:nvSpPr>
      <dsp:spPr>
        <a:xfrm>
          <a:off x="850392" y="148590"/>
          <a:ext cx="2125980" cy="118872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8B4C-973C-4D9B-AF8A-32671779C14C}">
      <dsp:nvSpPr>
        <dsp:cNvPr id="0" name=""/>
        <dsp:cNvSpPr/>
      </dsp:nvSpPr>
      <dsp:spPr>
        <a:xfrm>
          <a:off x="3755898" y="0"/>
          <a:ext cx="2267712"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Customers</a:t>
          </a:r>
          <a:endParaRPr lang="en-US" sz="2800" b="1" kern="1200" dirty="0"/>
        </a:p>
        <a:p>
          <a:pPr marL="228600" lvl="1" indent="-228600" algn="l" defTabSz="889000" rtl="0">
            <a:lnSpc>
              <a:spcPct val="90000"/>
            </a:lnSpc>
            <a:spcBef>
              <a:spcPct val="0"/>
            </a:spcBef>
            <a:spcAft>
              <a:spcPct val="15000"/>
            </a:spcAft>
            <a:buChar char="••"/>
          </a:pPr>
          <a:r>
            <a:rPr lang="en-US" sz="2000" b="1" kern="1200" dirty="0" smtClean="0"/>
            <a:t>Value and satisfaction</a:t>
          </a:r>
          <a:endParaRPr lang="en-US" sz="2000" kern="1200" dirty="0"/>
        </a:p>
      </dsp:txBody>
      <dsp:txXfrm>
        <a:off x="3755898" y="0"/>
        <a:ext cx="2267712" cy="1248156"/>
      </dsp:txXfrm>
    </dsp:sp>
    <dsp:sp modelId="{131372CA-366C-4BDE-98F4-C7D5595D5219}">
      <dsp:nvSpPr>
        <dsp:cNvPr id="0" name=""/>
        <dsp:cNvSpPr/>
      </dsp:nvSpPr>
      <dsp:spPr>
        <a:xfrm>
          <a:off x="4110227" y="1634489"/>
          <a:ext cx="2125980" cy="1188720"/>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6F742-8268-4B7D-A818-D0F7FD4FFF67}">
      <dsp:nvSpPr>
        <dsp:cNvPr id="0" name=""/>
        <dsp:cNvSpPr/>
      </dsp:nvSpPr>
      <dsp:spPr>
        <a:xfrm>
          <a:off x="572483" y="1723644"/>
          <a:ext cx="3248724"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Marketers</a:t>
          </a:r>
          <a:endParaRPr lang="en-US" sz="2800" kern="1200" dirty="0"/>
        </a:p>
        <a:p>
          <a:pPr marL="228600" lvl="1" indent="-228600" algn="l" defTabSz="889000" rtl="0">
            <a:lnSpc>
              <a:spcPct val="90000"/>
            </a:lnSpc>
            <a:spcBef>
              <a:spcPct val="0"/>
            </a:spcBef>
            <a:spcAft>
              <a:spcPct val="15000"/>
            </a:spcAft>
            <a:buChar char="••"/>
          </a:pPr>
          <a:r>
            <a:rPr lang="en-US" sz="2000" b="1" kern="1200" dirty="0" smtClean="0"/>
            <a:t>Set the right level of expectations</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Not too high or low</a:t>
          </a:r>
          <a:endParaRPr lang="en-US" sz="2000" kern="1200" dirty="0"/>
        </a:p>
      </dsp:txBody>
      <dsp:txXfrm>
        <a:off x="572483" y="1723644"/>
        <a:ext cx="3248724" cy="1248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DA03D2C-A0D8-482F-8C77-E2C42015CF22}" type="datetime1">
              <a:rPr lang="en-US"/>
              <a:pPr/>
              <a:t>9/8/2012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A5D91B7-6049-40DA-824A-C130957B82CF}" type="slidenum">
              <a:rPr lang="en-US"/>
              <a:pPr/>
              <a:t>‹#›</a:t>
            </a:fld>
            <a:endParaRPr lang="en-US" dirty="0"/>
          </a:p>
        </p:txBody>
      </p:sp>
    </p:spTree>
    <p:extLst>
      <p:ext uri="{BB962C8B-B14F-4D97-AF65-F5344CB8AC3E}">
        <p14:creationId xmlns:p14="http://schemas.microsoft.com/office/powerpoint/2010/main" val="391054752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7A2003AB-DFC0-4BB6-BF21-9D4D31FD3E7B}"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2E892321-AABB-4F52-859A-C4903E586E0D}" type="slidenum">
              <a:rPr lang="en-US"/>
              <a:pPr/>
              <a:t>10</a:t>
            </a:fld>
            <a:endParaRPr lang="en-US" dirty="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Now that the company</a:t>
            </a:r>
          </a:p>
          <a:p>
            <a:r>
              <a:rPr lang="en-US" sz="1200" kern="1200" baseline="0" dirty="0" smtClean="0">
                <a:solidFill>
                  <a:schemeClr val="tx1"/>
                </a:solidFill>
                <a:latin typeface="+mn-lt"/>
                <a:ea typeface="ＭＳ Ｐゴシック" charset="-128"/>
                <a:cs typeface="ＭＳ Ｐゴシック" charset="-128"/>
              </a:rPr>
              <a:t>fully understands its</a:t>
            </a:r>
          </a:p>
          <a:p>
            <a:r>
              <a:rPr lang="en-US" sz="1200" kern="1200" baseline="0" dirty="0" smtClean="0">
                <a:solidFill>
                  <a:schemeClr val="tx1"/>
                </a:solidFill>
                <a:latin typeface="+mn-lt"/>
                <a:ea typeface="ＭＳ Ｐゴシック" charset="-128"/>
                <a:cs typeface="ＭＳ Ｐゴシック" charset="-128"/>
              </a:rPr>
              <a:t>consumers and the marketplace, it</a:t>
            </a:r>
          </a:p>
          <a:p>
            <a:r>
              <a:rPr lang="en-US" sz="1200" kern="1200" baseline="0" dirty="0" smtClean="0">
                <a:solidFill>
                  <a:schemeClr val="tx1"/>
                </a:solidFill>
                <a:latin typeface="+mn-lt"/>
                <a:ea typeface="ＭＳ Ｐゴシック" charset="-128"/>
                <a:cs typeface="ＭＳ Ｐゴシック" charset="-128"/>
              </a:rPr>
              <a:t>must decide which customers it will</a:t>
            </a:r>
          </a:p>
          <a:p>
            <a:r>
              <a:rPr lang="en-US" sz="1200" kern="1200" baseline="0" dirty="0" smtClean="0">
                <a:solidFill>
                  <a:schemeClr val="tx1"/>
                </a:solidFill>
                <a:latin typeface="+mn-lt"/>
                <a:ea typeface="ＭＳ Ｐゴシック" charset="-128"/>
                <a:cs typeface="ＭＳ Ｐゴシック" charset="-128"/>
              </a:rPr>
              <a:t>serve and how it will bring them value.</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C8274751-5A5B-44F2-8E4E-1329E4B71860}" type="slidenum">
              <a:rPr lang="en-US"/>
              <a:pPr/>
              <a:t>11</a:t>
            </a:fld>
            <a:endParaRPr lang="en-US" dirty="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22C9136A-B33D-42A7-8404-09BDF19B3A2F}" type="slidenum">
              <a:rPr lang="en-US"/>
              <a:pPr/>
              <a:t>12</a:t>
            </a:fld>
            <a:endParaRPr lang="en-US" dirty="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5695F71E-A4FA-4E99-8B7C-41D4BD8DC195}" type="slidenum">
              <a:rPr lang="en-US"/>
              <a:pPr/>
              <a:t>13</a:t>
            </a:fld>
            <a:endParaRPr lang="en-US" dirty="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707B541C-BFCF-43F7-969A-116D7687F1DD}" type="slidenum">
              <a:rPr lang="en-US"/>
              <a:pPr/>
              <a:t>14</a:t>
            </a:fld>
            <a:endParaRPr lang="en-US" dirty="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EFF9851D-C895-4C4E-9EE4-9C25EB15553D}" type="slidenum">
              <a:rPr lang="en-US"/>
              <a:pPr/>
              <a:t>15</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7D505A09-3278-470E-82D6-EC6482512158}" type="slidenum">
              <a:rPr lang="en-US"/>
              <a:pPr/>
              <a:t>16</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5A63513D-9A15-4BA1-9F8D-3EAB58BD40ED}" type="slidenum">
              <a:rPr lang="en-US"/>
              <a:pPr/>
              <a:t>17</a:t>
            </a:fld>
            <a:endParaRPr lang="en-US" dirty="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B83546D1-0D76-4566-9100-56BD42ED1144}" type="slidenum">
              <a:rPr lang="en-US"/>
              <a:pPr/>
              <a:t>18</a:t>
            </a:fld>
            <a:endParaRPr lang="en-US" dirty="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r>
              <a:rPr lang="en-US" b="1" dirty="0" smtClean="0"/>
              <a:t>Discussion Questions</a:t>
            </a:r>
          </a:p>
          <a:p>
            <a:r>
              <a:rPr lang="en-US" i="1" dirty="0" smtClean="0"/>
              <a:t>What companies can you identify with social Marketing?</a:t>
            </a:r>
          </a:p>
          <a:p>
            <a:r>
              <a:rPr lang="en-US" i="1" dirty="0" smtClean="0"/>
              <a:t>What do these companies do that ties to the societal marketing concept? </a:t>
            </a:r>
          </a:p>
          <a:p>
            <a:endParaRPr lang="en-US" i="1" dirty="0" smtClean="0"/>
          </a:p>
          <a:p>
            <a:r>
              <a:rPr lang="en-US" dirty="0" smtClean="0"/>
              <a:t>Students might be familiar with many different companies that practice societal marketing through their Corporate Social Responsibility (CSR) initiatives. Students might be familiar with local retailers who are also involved in societal marketing. (Target, TOMS shoes). They will note that these companies donate, contribute, or offer services to charities and not-for-profit organizations.</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C5ACAF8A-9204-4861-8E95-C8F50C32C37A}" type="slidenum">
              <a:rPr lang="en-US"/>
              <a:pPr/>
              <a:t>19</a:t>
            </a:fld>
            <a:endParaRPr lang="en-US" dirty="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r>
              <a:rPr lang="en-US" b="1" dirty="0" smtClean="0"/>
              <a:t>Note to Instructor</a:t>
            </a:r>
          </a:p>
          <a:p>
            <a:r>
              <a:rPr lang="en-US" sz="1300" dirty="0" smtClean="0"/>
              <a:t>This slide shows companies should balance </a:t>
            </a:r>
            <a:r>
              <a:rPr lang="en-US" sz="1300" i="1" dirty="0" smtClean="0"/>
              <a:t>three</a:t>
            </a:r>
            <a:r>
              <a:rPr lang="en-US" sz="1300" dirty="0" smtClean="0"/>
              <a:t> considerations in setting their marketing strategies.</a:t>
            </a:r>
          </a:p>
          <a:p>
            <a:r>
              <a:rPr lang="en-US" sz="1300" dirty="0" smtClean="0"/>
              <a:t>Johnson &amp; Johnson does this well.  Johnson &amp; Johnson would rather take a big loss than ship a bad batch of one of its products. Consider the tragic tampering case in which eight people died in 1982 from swallowing cyanide-laced capsules of Tylenol, a Johnson &amp; Johnson brand. Although Johnson &amp; Johnson believed that the pills had been altered in only a few stores,</a:t>
            </a:r>
            <a:r>
              <a:rPr lang="en-US" sz="1300" baseline="0" dirty="0" smtClean="0"/>
              <a:t> they</a:t>
            </a:r>
            <a:r>
              <a:rPr lang="en-US" sz="1300" dirty="0" smtClean="0"/>
              <a:t>recalled all of their product and launched an information campaign to instruct and reassure consumers. The recall cost the company $100 million in earnings.</a:t>
            </a:r>
          </a:p>
          <a:p>
            <a:endParaRPr lang="en-US" sz="1300" dirty="0" smtClean="0"/>
          </a:p>
          <a:p>
            <a:r>
              <a:rPr lang="en-US" sz="1300" dirty="0" smtClean="0"/>
              <a:t>In the long run, however, the company’s swift recall of Tylenol strengthened consumer confidence and loyalty, and today Tylenol remains one of the nation’s leading brands of pain reliever. </a:t>
            </a:r>
          </a:p>
          <a:p>
            <a:endParaRPr lang="en-US" sz="1300" dirty="0" smtClean="0"/>
          </a:p>
          <a:p>
            <a:r>
              <a:rPr lang="en-US" sz="1300" b="1" dirty="0" smtClean="0"/>
              <a:t>Discussion Question</a:t>
            </a:r>
          </a:p>
          <a:p>
            <a:r>
              <a:rPr lang="en-US" sz="1300" i="1" dirty="0" smtClean="0"/>
              <a:t>Ask students about other companies that have had serious problems with their products? How have these companies bounced back? </a:t>
            </a:r>
          </a:p>
          <a:p>
            <a:endParaRPr lang="en-US"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02866214-ED49-491A-B003-FA49ED6147B3}" type="slidenum">
              <a:rPr lang="en-US"/>
              <a:pPr/>
              <a:t>2</a:t>
            </a:fld>
            <a:endParaRPr lang="en-US" dirty="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827D0FCC-3432-4690-B54D-E1526BD73F57}" type="slidenum">
              <a:rPr lang="en-US"/>
              <a:pPr/>
              <a:t>20</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72505A4E-27A5-4FAC-8D00-A3D3BF75CC80}" type="slidenum">
              <a:rPr lang="en-US"/>
              <a:pPr/>
              <a:t>21</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D77557EA-FC16-4680-8671-EC76B9E149D5}" type="slidenum">
              <a:rPr lang="en-US"/>
              <a:pPr/>
              <a:t>22</a:t>
            </a:fld>
            <a:endParaRPr lang="en-US" dirty="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73F8B1BC-8356-499E-8F20-C66F79BB5F34}" type="slidenum">
              <a:rPr lang="en-US"/>
              <a:pPr/>
              <a:t>23</a:t>
            </a:fld>
            <a:endParaRPr lang="en-US"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r>
              <a:rPr lang="en-US" b="1" dirty="0" smtClean="0"/>
              <a:t>Note to Instructor</a:t>
            </a:r>
          </a:p>
          <a:p>
            <a:r>
              <a:rPr lang="en-US" i="1" dirty="0" smtClean="0"/>
              <a:t>Basic Relationships</a:t>
            </a:r>
            <a:r>
              <a:rPr lang="en-US" dirty="0" smtClean="0"/>
              <a:t>are often used by a company with many low-margin customers . For example, Procter &amp; Gamble does notphone or call on all of its Tide consumers to get to know them personally. Instead, P&amp;G creates relationships through brand-building advertising, sales promotions, and its Tide FabricCare Network Web site (www.Tide.com). </a:t>
            </a:r>
          </a:p>
          <a:p>
            <a:r>
              <a:rPr lang="en-US" i="1" dirty="0" smtClean="0"/>
              <a:t>Full Partnerships</a:t>
            </a:r>
            <a:r>
              <a:rPr lang="en-US" dirty="0" smtClean="0"/>
              <a:t>are used in markets with few customers and high margins, sellers want to create full partnerships with key customers. For example, P&amp;G customer teams work closely with Wal-Mart, Safeway, and other large retailers. </a:t>
            </a:r>
          </a:p>
          <a:p>
            <a:endParaRPr lang="en-US" dirty="0" smtClean="0"/>
          </a:p>
          <a:p>
            <a:r>
              <a:rPr lang="en-US" b="1" dirty="0" smtClean="0"/>
              <a:t>Discussion Question</a:t>
            </a:r>
          </a:p>
          <a:p>
            <a:r>
              <a:rPr lang="en-US" i="1" dirty="0" smtClean="0"/>
              <a:t>Ask students what frequency or club marketing programs they belong to and why?</a:t>
            </a:r>
          </a:p>
          <a:p>
            <a:endParaRPr lang="en-US" i="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24</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25</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fld id="{3ADE4339-DA7D-4B87-9130-729F569A1157}" type="slidenum">
              <a:rPr lang="en-US"/>
              <a:pPr/>
              <a:t>26</a:t>
            </a:fld>
            <a:endParaRPr lang="en-US" dirty="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7DC79D7A-C14C-43D6-8F14-FC2254F40412}" type="slidenum">
              <a:rPr lang="en-US"/>
              <a:pPr/>
              <a:t>27</a:t>
            </a:fld>
            <a:endParaRPr lang="en-US"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C019DCC4-C76D-4C28-B2D7-3B01181C2D6F}" type="slidenum">
              <a:rPr lang="en-US"/>
              <a:pPr/>
              <a:t>28</a:t>
            </a:fld>
            <a:endParaRPr lang="en-US" dirty="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17C3B771-7691-444D-8F92-CA3E8FD0BE3B}" type="slidenum">
              <a:rPr lang="en-US"/>
              <a:pPr/>
              <a:t>29</a:t>
            </a:fld>
            <a:endParaRPr lang="en-US" dirty="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r>
              <a:rPr lang="en-US" b="1" dirty="0" smtClean="0"/>
              <a:t>Note to Instructor</a:t>
            </a:r>
          </a:p>
          <a:p>
            <a:r>
              <a:rPr lang="en-US" dirty="0" smtClean="0"/>
              <a:t>Stew Leonard’s is an interesting example. Stew Leonard, who operates a highly profitable four-store supermarket in Connecticut and New York, says that he sees $50,000 flying out of his store every time he sees a sulking customer. Why? Because his average customer spends about $100 a week, shops 50 weeks a year, and remains in the area for about 10 years. If the marketing process, the company creates value for target customers and builds strong relationships with them. To keep customers coming back, Stew Leonard’s has created the “Disneyland of dairy stores.” Rule 1—the customer is always right. Rule 2—If the customer is ever wrong, reread Rule 1.</a:t>
            </a:r>
          </a:p>
          <a:p>
            <a:r>
              <a:rPr lang="en-US" dirty="0" smtClean="0"/>
              <a:t>You can find videos of Leonard’s stores on youtube.com which will give the students an idea of the atmosphere. </a:t>
            </a:r>
          </a:p>
          <a:p>
            <a:endParaRPr lang="en-US" dirty="0" smtClean="0"/>
          </a:p>
          <a:p>
            <a:r>
              <a:rPr lang="en-US" b="1" dirty="0" smtClean="0"/>
              <a:t>Discussion Question</a:t>
            </a:r>
          </a:p>
          <a:p>
            <a:r>
              <a:rPr lang="en-US" i="1" dirty="0" smtClean="0"/>
              <a:t>Ask students if they know of other retailers build this kind of exciting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2F3DA5EF-EE1B-44BF-B05B-F078C37014F4}" type="slidenum">
              <a:rPr lang="en-US"/>
              <a:pPr/>
              <a:t>3</a:t>
            </a:fld>
            <a:endParaRPr lang="en-US" dirty="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a:lstStyle/>
          <a:p>
            <a:r>
              <a:rPr lang="en-US" b="1" dirty="0" smtClean="0"/>
              <a:t>Note to Instructor:</a:t>
            </a:r>
          </a:p>
          <a:p>
            <a:endParaRPr lang="en-US" dirty="0" smtClean="0"/>
          </a:p>
          <a:p>
            <a:r>
              <a:rPr lang="en-US" b="1" dirty="0" smtClean="0"/>
              <a:t>Discussion Question</a:t>
            </a:r>
          </a:p>
          <a:p>
            <a:r>
              <a:rPr lang="en-US" i="1" dirty="0" smtClean="0"/>
              <a:t>Ask students for examples of either national or local companies that are excellent at marketing and ask how they reflect the definition given in this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2E1D90D3-0253-4A35-9543-630867BE4004}" type="slidenum">
              <a:rPr lang="en-US"/>
              <a:pPr/>
              <a:t>30</a:t>
            </a:fld>
            <a:endParaRPr lang="en-US" dirty="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31</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a:p>
            <a:r>
              <a:rPr lang="en-US" dirty="0" smtClean="0"/>
              <a:t>Target focus changes to the ‘pay less’ part of the slogan,</a:t>
            </a:r>
            <a:r>
              <a:rPr lang="en-US" baseline="0" dirty="0" smtClean="0"/>
              <a:t> adjusting prices to compete with WalMart.</a:t>
            </a:r>
            <a:endParaRPr lang="en-US" dirty="0" smtClean="0"/>
          </a:p>
          <a:p>
            <a:endParaRPr lang="en-US" dirty="0" smtClean="0"/>
          </a:p>
          <a:p>
            <a:r>
              <a:rPr lang="en-US" dirty="0" smtClean="0"/>
              <a:t>This is a good slide to prompt discussion on personal observations and experiences.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32</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This important figure shows marketing in a nutshell! By creating value </a:t>
            </a:r>
            <a:r>
              <a:rPr lang="en-US" sz="1200" i="1" kern="1200" baseline="0" dirty="0" smtClean="0">
                <a:solidFill>
                  <a:schemeClr val="tx1"/>
                </a:solidFill>
                <a:latin typeface="+mn-lt"/>
                <a:ea typeface="ＭＳ Ｐゴシック" charset="-128"/>
                <a:cs typeface="ＭＳ Ｐゴシック" charset="-128"/>
              </a:rPr>
              <a:t>for customers,</a:t>
            </a:r>
          </a:p>
          <a:p>
            <a:r>
              <a:rPr lang="en-US" sz="1200" kern="1200" baseline="0" dirty="0" smtClean="0">
                <a:solidFill>
                  <a:schemeClr val="tx1"/>
                </a:solidFill>
                <a:latin typeface="+mn-lt"/>
                <a:ea typeface="ＭＳ Ｐゴシック" charset="-128"/>
                <a:cs typeface="ＭＳ Ｐゴシック" charset="-128"/>
              </a:rPr>
              <a:t>marketers capture value </a:t>
            </a:r>
            <a:r>
              <a:rPr lang="en-US" sz="1200" i="1" kern="1200" baseline="0" dirty="0" smtClean="0">
                <a:solidFill>
                  <a:schemeClr val="tx1"/>
                </a:solidFill>
                <a:latin typeface="+mn-lt"/>
                <a:ea typeface="ＭＳ Ｐゴシック" charset="-128"/>
                <a:cs typeface="ＭＳ Ｐゴシック" charset="-128"/>
              </a:rPr>
              <a:t>from customers in  </a:t>
            </a:r>
            <a:r>
              <a:rPr lang="en-US" sz="1200" kern="1200" baseline="0" dirty="0" smtClean="0">
                <a:solidFill>
                  <a:schemeClr val="tx1"/>
                </a:solidFill>
                <a:latin typeface="+mn-lt"/>
                <a:ea typeface="ＭＳ Ｐゴシック" charset="-128"/>
                <a:cs typeface="ＭＳ Ｐゴシック" charset="-128"/>
              </a:rPr>
              <a:t>return. This five-step process forms the</a:t>
            </a:r>
          </a:p>
          <a:p>
            <a:r>
              <a:rPr lang="en-US" sz="1200" kern="1200" baseline="0" dirty="0" smtClean="0">
                <a:solidFill>
                  <a:schemeClr val="tx1"/>
                </a:solidFill>
                <a:latin typeface="+mn-lt"/>
                <a:ea typeface="ＭＳ Ｐゴシック" charset="-128"/>
                <a:cs typeface="ＭＳ Ｐゴシック" charset="-128"/>
              </a:rPr>
              <a:t>marketing framework for the </a:t>
            </a:r>
            <a:r>
              <a:rPr lang="en-US" sz="1200" kern="1200" baseline="0" smtClean="0">
                <a:solidFill>
                  <a:schemeClr val="tx1"/>
                </a:solidFill>
                <a:latin typeface="+mn-lt"/>
                <a:ea typeface="ＭＳ Ｐゴシック" charset="-128"/>
                <a:cs typeface="ＭＳ Ｐゴシック" charset="-128"/>
              </a:rPr>
              <a:t>rest of the </a:t>
            </a:r>
            <a:r>
              <a:rPr lang="en-US" sz="1200" kern="1200" baseline="0" dirty="0" smtClean="0">
                <a:solidFill>
                  <a:schemeClr val="tx1"/>
                </a:solidFill>
                <a:latin typeface="+mn-lt"/>
                <a:ea typeface="ＭＳ Ｐゴシック" charset="-128"/>
                <a:cs typeface="ＭＳ Ｐゴシック" charset="-128"/>
              </a:rPr>
              <a:t>chapter and the remainder of the book.</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44F68B3-3C9F-4E02-900F-CCE6A7657326}"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C31E4F07-50ED-4AC8-8FF6-D79C36883EC6}" type="slidenum">
              <a:rPr lang="en-US"/>
              <a:pPr/>
              <a:t>5</a:t>
            </a:fld>
            <a:endParaRPr lang="en-US" dirty="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D5E481DD-0F50-47EC-9E7A-840714F881AB}" type="slidenum">
              <a:rPr lang="en-US"/>
              <a:pPr/>
              <a:t>6</a:t>
            </a:fld>
            <a:endParaRPr lang="en-US" dirty="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CAA4515D-381C-44F1-A1FB-ED0A2948F7B0}" type="slidenum">
              <a:rPr lang="en-US"/>
              <a:pPr/>
              <a:t>7</a:t>
            </a:fld>
            <a:endParaRPr lang="en-US" dirty="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r>
              <a:rPr lang="en-US" b="1" dirty="0" smtClean="0"/>
              <a:t>Note to Instructor:</a:t>
            </a:r>
          </a:p>
          <a:p>
            <a:r>
              <a:rPr lang="en-US" dirty="0" smtClean="0"/>
              <a:t>Ask students what online retailers deliver exceptional value and satisfaction.</a:t>
            </a:r>
          </a:p>
          <a:p>
            <a:endParaRPr lang="en-US" b="1" dirty="0" smtClean="0"/>
          </a:p>
          <a:p>
            <a:r>
              <a:rPr lang="en-US" b="1" dirty="0" smtClean="0"/>
              <a:t>Discussion Question</a:t>
            </a:r>
          </a:p>
          <a:p>
            <a:r>
              <a:rPr lang="en-US" i="1" dirty="0" smtClean="0"/>
              <a:t>Why do marketer’s not always understand customer needs? How can they better identify customer needs?</a:t>
            </a:r>
          </a:p>
          <a:p>
            <a:r>
              <a:rPr lang="en-US" dirty="0" smtClean="0"/>
              <a:t>Marketer’s often work in a vacuum and do not consider the customer’s needs as much as they should. Future chapters will talk about market research and marketing information, important tools for understanding customer’s needs. Students might be familiar with survey research or focus groups as techniques for gathering information</a:t>
            </a:r>
            <a:r>
              <a:rPr lang="en-US" i="1" dirty="0" smtClean="0"/>
              <a:t> or</a:t>
            </a:r>
            <a:r>
              <a:rPr lang="en-US" dirty="0" smtClean="0"/>
              <a:t> they might be asked for their zip code when they purchase in certain retailers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B7B8B49E-21C5-405C-9A14-F619630726A5}" type="slidenum">
              <a:rPr lang="en-US"/>
              <a:pPr/>
              <a:t>8</a:t>
            </a:fld>
            <a:endParaRPr lang="en-US" dirty="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r>
              <a:rPr lang="en-US" b="1" dirty="0" smtClean="0"/>
              <a:t>Note to Instructor:</a:t>
            </a:r>
          </a:p>
          <a:p>
            <a:r>
              <a:rPr lang="en-US" dirty="0" smtClean="0"/>
              <a:t>Marketing consists of actions taken to build and maintain desirable exchange relationships with target audiences involving a product, service, idea, or other object. </a:t>
            </a:r>
          </a:p>
          <a:p>
            <a:r>
              <a:rPr lang="en-US" dirty="0" smtClean="0"/>
              <a:t>Beyond simply attracting new customers and creating transactions, the goal is to </a:t>
            </a:r>
            <a:r>
              <a:rPr lang="en-US" u="sng" dirty="0" smtClean="0"/>
              <a:t>retain</a:t>
            </a:r>
            <a:r>
              <a:rPr lang="en-US" dirty="0" smtClean="0"/>
              <a:t> customers and grow their business with the company.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C9424C25-81E9-4782-B30B-F83E951D9E8D}" type="slidenum">
              <a:rPr lang="en-US"/>
              <a:pPr/>
              <a:t>9</a:t>
            </a:fld>
            <a:endParaRPr lang="en-US" dirty="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Arrows represent relationships</a:t>
            </a:r>
          </a:p>
          <a:p>
            <a:r>
              <a:rPr lang="en-US" sz="1200" kern="1200" baseline="0" dirty="0" smtClean="0">
                <a:solidFill>
                  <a:schemeClr val="tx1"/>
                </a:solidFill>
                <a:latin typeface="+mn-lt"/>
                <a:ea typeface="ＭＳ Ｐゴシック" charset="-128"/>
                <a:cs typeface="ＭＳ Ｐゴシック" charset="-128"/>
              </a:rPr>
              <a:t>that must be developed and</a:t>
            </a:r>
          </a:p>
          <a:p>
            <a:r>
              <a:rPr lang="en-US" sz="1200" kern="1200" baseline="0" dirty="0" smtClean="0">
                <a:solidFill>
                  <a:schemeClr val="tx1"/>
                </a:solidFill>
                <a:latin typeface="+mn-lt"/>
                <a:ea typeface="ＭＳ Ｐゴシック" charset="-128"/>
                <a:cs typeface="ＭＳ Ｐゴシック" charset="-128"/>
              </a:rPr>
              <a:t>managed to create customer</a:t>
            </a:r>
          </a:p>
          <a:p>
            <a:r>
              <a:rPr lang="en-US" sz="1200" kern="1200" baseline="0" dirty="0" smtClean="0">
                <a:solidFill>
                  <a:schemeClr val="tx1"/>
                </a:solidFill>
                <a:latin typeface="+mn-lt"/>
                <a:ea typeface="ＭＳ Ｐゴシック" charset="-128"/>
                <a:cs typeface="ＭＳ Ｐゴシック" charset="-128"/>
              </a:rPr>
              <a:t>value and profitable customer</a:t>
            </a:r>
          </a:p>
          <a:p>
            <a:r>
              <a:rPr lang="en-US" sz="1200" kern="1200" baseline="0" dirty="0" smtClean="0">
                <a:solidFill>
                  <a:schemeClr val="tx1"/>
                </a:solidFill>
                <a:latin typeface="+mn-lt"/>
                <a:ea typeface="ＭＳ Ｐゴシック" charset="-128"/>
                <a:cs typeface="ＭＳ Ｐゴシック" charset="-128"/>
              </a:rPr>
              <a:t>relationships.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0"/>
          <p:cNvSpPr>
            <a:spLocks noGrp="1"/>
          </p:cNvSpPr>
          <p:nvPr>
            <p:ph type="body" sz="quarter" idx="17"/>
          </p:nvPr>
        </p:nvSpPr>
        <p:spPr>
          <a:xfrm>
            <a:off x="1447800" y="1371600"/>
            <a:ext cx="6172200" cy="533400"/>
          </a:xfrm>
        </p:spPr>
        <p:txBody>
          <a:bodyPr/>
          <a:lstStyle>
            <a:lvl1pPr algn="ctr">
              <a:buNone/>
              <a:defRPr i="1">
                <a:solidFill>
                  <a:schemeClr val="tx2"/>
                </a:solidFill>
              </a:defRPr>
            </a:lvl1pPr>
          </a:lstStyle>
          <a:p>
            <a:pPr lvl="0"/>
            <a:r>
              <a:rPr lang="en-US" dirty="0" smtClean="0"/>
              <a:t>Click to edit Master text styles</a:t>
            </a:r>
          </a:p>
        </p:txBody>
      </p:sp>
      <p:sp>
        <p:nvSpPr>
          <p:cNvPr id="4"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7" name="Slide Number Placeholder 5"/>
          <p:cNvSpPr>
            <a:spLocks noGrp="1"/>
          </p:cNvSpPr>
          <p:nvPr>
            <p:ph type="sldNum" sz="quarter" idx="20"/>
          </p:nvPr>
        </p:nvSpPr>
        <p:spPr>
          <a:xfrm>
            <a:off x="6248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A4416E7-DB83-4583-A3CA-0B807C7B13E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447800"/>
            <a:ext cx="32004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3810000" y="1524000"/>
            <a:ext cx="434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33B888C-20DC-4899-8B46-30B854E54F9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3"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redbull.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733800"/>
            <a:ext cx="8382000" cy="2895600"/>
          </a:xfrm>
        </p:spPr>
        <p:txBody>
          <a:bodyPr/>
          <a:lstStyle/>
          <a:p>
            <a:pPr eaLnBrk="1" hangingPunct="1"/>
            <a:r>
              <a:rPr lang="en-US" dirty="0" smtClean="0"/>
              <a:t>Chapter 1</a:t>
            </a:r>
            <a:br>
              <a:rPr lang="en-US" dirty="0" smtClean="0"/>
            </a:br>
            <a:r>
              <a:rPr lang="en-US" dirty="0" smtClean="0">
                <a:latin typeface="Calibri" charset="0"/>
              </a:rPr>
              <a:t>Marketing:</a:t>
            </a:r>
            <a:br>
              <a:rPr lang="en-US" dirty="0" smtClean="0">
                <a:latin typeface="Calibri" charset="0"/>
              </a:rPr>
            </a:br>
            <a:r>
              <a:rPr lang="en-US" dirty="0" smtClean="0">
                <a:latin typeface="Calibri" charset="0"/>
              </a:rPr>
              <a:t> Creating and Capturing Customer Value</a:t>
            </a:r>
            <a:br>
              <a:rPr lang="en-US" dirty="0" smtClean="0">
                <a:latin typeface="Calibri" charset="0"/>
              </a:rPr>
            </a:br>
            <a:endParaRPr lang="en-US" dirty="0"/>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Designing a Customer-Driven Marketing Strategy</a:t>
            </a:r>
          </a:p>
        </p:txBody>
      </p:sp>
      <p:sp>
        <p:nvSpPr>
          <p:cNvPr id="34819" name="Rectangle 3"/>
          <p:cNvSpPr>
            <a:spLocks noGrp="1" noChangeArrowheads="1"/>
          </p:cNvSpPr>
          <p:nvPr>
            <p:ph idx="1"/>
          </p:nvPr>
        </p:nvSpPr>
        <p:spPr/>
        <p:txBody>
          <a:bodyPr/>
          <a:lstStyle/>
          <a:p>
            <a:pPr eaLnBrk="1" hangingPunct="1"/>
            <a:endParaRPr lang="en-US" dirty="0" smtClean="0">
              <a:latin typeface="Calibri" charset="0"/>
            </a:endParaRPr>
          </a:p>
          <a:p>
            <a:pPr eaLnBrk="1" hangingPunct="1">
              <a:buFontTx/>
              <a:buNone/>
            </a:pPr>
            <a:r>
              <a:rPr lang="en-US" b="1" dirty="0" smtClean="0">
                <a:latin typeface="Calibri" charset="0"/>
              </a:rPr>
              <a:t>Marketing management </a:t>
            </a:r>
            <a:r>
              <a:rPr lang="en-US" dirty="0" smtClean="0">
                <a:latin typeface="Calibri" charset="0"/>
              </a:rPr>
              <a:t>is the art and science of choosing target markets and building profitable relationships with them</a:t>
            </a:r>
          </a:p>
          <a:p>
            <a:pPr lvl="1" eaLnBrk="1" hangingPunct="1"/>
            <a:r>
              <a:rPr lang="en-US" dirty="0" smtClean="0">
                <a:latin typeface="Calibri" charset="0"/>
              </a:rPr>
              <a:t>What customers will we serve?</a:t>
            </a:r>
          </a:p>
          <a:p>
            <a:pPr lvl="1" eaLnBrk="1" hangingPunct="1"/>
            <a:r>
              <a:rPr lang="en-US" dirty="0" smtClean="0">
                <a:latin typeface="Calibri" charset="0"/>
              </a:rPr>
              <a:t>How can we best serve these customers?</a:t>
            </a:r>
          </a:p>
          <a:p>
            <a:pPr lvl="1" eaLnBrk="1" hangingPunct="1"/>
            <a:endParaRPr lang="en-US" dirty="0" smtClean="0">
              <a:latin typeface="Calibri" charset="0"/>
            </a:endParaRPr>
          </a:p>
          <a:p>
            <a:pPr lvl="1" eaLnBrk="1" hangingPunct="1"/>
            <a:endParaRPr lang="en-US" dirty="0" smtClean="0">
              <a:latin typeface="Calibri" charset="0"/>
            </a:endParaRPr>
          </a:p>
        </p:txBody>
      </p:sp>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36867" name="Rectangle 3"/>
          <p:cNvSpPr>
            <a:spLocks noGrp="1" noChangeArrowheads="1"/>
          </p:cNvSpPr>
          <p:nvPr>
            <p:ph idx="1"/>
          </p:nvPr>
        </p:nvSpPr>
        <p:spPr>
          <a:xfrm>
            <a:off x="685800" y="2209800"/>
            <a:ext cx="7772400" cy="4114800"/>
          </a:xfrm>
        </p:spPr>
        <p:txBody>
          <a:bodyPr/>
          <a:lstStyle/>
          <a:p>
            <a:pPr eaLnBrk="1" hangingPunct="1">
              <a:buFontTx/>
              <a:buNone/>
            </a:pPr>
            <a:r>
              <a:rPr lang="en-US" b="1" dirty="0" smtClean="0">
                <a:latin typeface="Calibri" charset="0"/>
              </a:rPr>
              <a:t>Market segmentation </a:t>
            </a:r>
            <a:r>
              <a:rPr lang="en-US" dirty="0" smtClean="0">
                <a:latin typeface="Calibri" charset="0"/>
              </a:rPr>
              <a:t>refers to dividing the markets into segments of customers</a:t>
            </a:r>
          </a:p>
          <a:p>
            <a:pPr eaLnBrk="1" hangingPunct="1">
              <a:buFontTx/>
              <a:buNone/>
            </a:pPr>
            <a:endParaRPr lang="en-US" sz="1400" dirty="0" smtClean="0">
              <a:latin typeface="Calibri" charset="0"/>
            </a:endParaRPr>
          </a:p>
          <a:p>
            <a:pPr eaLnBrk="1" hangingPunct="1">
              <a:buFontTx/>
              <a:buNone/>
            </a:pPr>
            <a:r>
              <a:rPr lang="en-US" b="1" dirty="0" smtClean="0">
                <a:latin typeface="Calibri" charset="0"/>
              </a:rPr>
              <a:t>Target marketing </a:t>
            </a:r>
            <a:r>
              <a:rPr lang="en-US" dirty="0" smtClean="0">
                <a:latin typeface="Calibri" charset="0"/>
              </a:rPr>
              <a:t>refers to which segments to go after</a:t>
            </a:r>
          </a:p>
        </p:txBody>
      </p:sp>
      <p:sp>
        <p:nvSpPr>
          <p:cNvPr id="36868" name="Text Placeholder 7"/>
          <p:cNvSpPr>
            <a:spLocks noGrp="1"/>
          </p:cNvSpPr>
          <p:nvPr>
            <p:ph type="body" sz="quarter" idx="13"/>
          </p:nvPr>
        </p:nvSpPr>
        <p:spPr/>
        <p:txBody>
          <a:bodyPr/>
          <a:lstStyle/>
          <a:p>
            <a:r>
              <a:rPr lang="en-US" dirty="0" smtClean="0">
                <a:latin typeface="Calibri" charset="0"/>
              </a:rPr>
              <a:t>Selecting Customers to Serve</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40963" name="Rectangle 3"/>
          <p:cNvSpPr>
            <a:spLocks noGrp="1" noChangeArrowheads="1"/>
          </p:cNvSpPr>
          <p:nvPr>
            <p:ph type="body" sz="quarter" idx="13"/>
          </p:nvPr>
        </p:nvSpPr>
        <p:spPr/>
        <p:txBody>
          <a:bodyPr/>
          <a:lstStyle/>
          <a:p>
            <a:pPr eaLnBrk="1" hangingPunct="1"/>
            <a:r>
              <a:rPr lang="en-US" dirty="0" smtClean="0">
                <a:latin typeface="Calibri" charset="0"/>
              </a:rPr>
              <a:t>Choosing a Value Proposition</a:t>
            </a:r>
          </a:p>
          <a:p>
            <a:pPr eaLnBrk="1" hangingPunct="1"/>
            <a:endParaRPr lang="en-US" dirty="0" smtClean="0">
              <a:latin typeface="Calibri" charset="0"/>
              <a:hlinkMouseOver r:id="rId3"/>
            </a:endParaRPr>
          </a:p>
        </p:txBody>
      </p:sp>
      <p:sp>
        <p:nvSpPr>
          <p:cNvPr id="40964" name="Content Placeholder 4"/>
          <p:cNvSpPr txBox="1">
            <a:spLocks/>
          </p:cNvSpPr>
          <p:nvPr/>
        </p:nvSpPr>
        <p:spPr bwMode="auto">
          <a:xfrm>
            <a:off x="304800" y="2438400"/>
            <a:ext cx="4114800" cy="4419600"/>
          </a:xfrm>
          <a:prstGeom prst="rect">
            <a:avLst/>
          </a:prstGeom>
          <a:noFill/>
          <a:ln w="9525">
            <a:noFill/>
            <a:miter lim="800000"/>
            <a:headEnd/>
            <a:tailEnd/>
          </a:ln>
        </p:spPr>
        <p:txBody>
          <a:bodyPr/>
          <a:lstStyle/>
          <a:p>
            <a:r>
              <a:rPr lang="en-US" sz="3200" b="1" dirty="0" smtClean="0"/>
              <a:t>Value proposition </a:t>
            </a:r>
            <a:r>
              <a:rPr lang="en-US" sz="3200" dirty="0" smtClean="0"/>
              <a:t>Set </a:t>
            </a:r>
            <a:r>
              <a:rPr lang="en-US" sz="3200" dirty="0"/>
              <a:t>of benefits or values a company promises to deliver to </a:t>
            </a:r>
            <a:r>
              <a:rPr lang="en-US" sz="3200" dirty="0" smtClean="0"/>
              <a:t>customers to </a:t>
            </a:r>
            <a:r>
              <a:rPr lang="en-US" sz="3200" dirty="0"/>
              <a:t>satisfy their needs</a:t>
            </a:r>
          </a:p>
        </p:txBody>
      </p:sp>
      <p:pic>
        <p:nvPicPr>
          <p:cNvPr id="40965" name="Picture 5"/>
          <p:cNvPicPr>
            <a:picLocks noChangeAspect="1" noChangeArrowheads="1"/>
          </p:cNvPicPr>
          <p:nvPr/>
        </p:nvPicPr>
        <p:blipFill>
          <a:blip r:embed="rId4" cstate="print"/>
          <a:srcRect/>
          <a:stretch>
            <a:fillRect/>
          </a:stretch>
        </p:blipFill>
        <p:spPr bwMode="auto">
          <a:xfrm>
            <a:off x="4953000" y="2057400"/>
            <a:ext cx="3345366" cy="2971800"/>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graphicFrame>
        <p:nvGraphicFramePr>
          <p:cNvPr id="7" name="Content Placeholder 6"/>
          <p:cNvGraphicFramePr>
            <a:graphicFrameLocks noGrp="1"/>
          </p:cNvGraphicFramePr>
          <p:nvPr>
            <p:ph idx="1"/>
          </p:nvPr>
        </p:nvGraphicFramePr>
        <p:xfrm>
          <a:off x="381000" y="19812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2" name="Text Placeholder 5"/>
          <p:cNvSpPr>
            <a:spLocks noGrp="1"/>
          </p:cNvSpPr>
          <p:nvPr>
            <p:ph type="body" sz="quarter" idx="13"/>
          </p:nvPr>
        </p:nvSpPr>
        <p:spPr>
          <a:xfrm>
            <a:off x="152400" y="1447800"/>
            <a:ext cx="85344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1143000"/>
          </a:xfrm>
        </p:spPr>
        <p:txBody>
          <a:bodyPr/>
          <a:lstStyle/>
          <a:p>
            <a:r>
              <a:rPr lang="en-US" dirty="0" smtClean="0"/>
              <a:t/>
            </a:r>
            <a:br>
              <a:rPr lang="en-US" dirty="0" smtClean="0"/>
            </a:br>
            <a:r>
              <a:rPr lang="en-US" dirty="0" smtClean="0"/>
              <a:t>Designing a Customer-Driven Marketing Strategy</a:t>
            </a:r>
          </a:p>
        </p:txBody>
      </p:sp>
      <p:sp>
        <p:nvSpPr>
          <p:cNvPr id="45059" name="Rectangle 3"/>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Production concept </a:t>
            </a:r>
            <a:r>
              <a:rPr lang="en-US" dirty="0" smtClean="0">
                <a:latin typeface="Calibri" charset="0"/>
              </a:rPr>
              <a:t>is the idea that consumers will favor products that are available or highly affordable</a:t>
            </a:r>
          </a:p>
          <a:p>
            <a:endParaRPr lang="en-US" dirty="0" smtClean="0">
              <a:latin typeface="Calibri" charset="0"/>
            </a:endParaRPr>
          </a:p>
        </p:txBody>
      </p:sp>
      <p:sp>
        <p:nvSpPr>
          <p:cNvPr id="45060" name="Text Placeholder 5"/>
          <p:cNvSpPr>
            <a:spLocks noGrp="1"/>
          </p:cNvSpPr>
          <p:nvPr>
            <p:ph type="body" sz="quarter" idx="13"/>
          </p:nvPr>
        </p:nvSpPr>
        <p:spPr>
          <a:xfrm>
            <a:off x="0" y="18288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eaLnBrk="1" hangingPunct="1"/>
            <a:r>
              <a:rPr lang="en-US" dirty="0" smtClean="0"/>
              <a:t/>
            </a:r>
            <a:br>
              <a:rPr lang="en-US" dirty="0" smtClean="0"/>
            </a:br>
            <a:r>
              <a:rPr lang="en-US" dirty="0" smtClean="0"/>
              <a:t>Designing a Customer-Driven Marketing Strategy</a:t>
            </a:r>
          </a:p>
        </p:txBody>
      </p:sp>
      <p:sp>
        <p:nvSpPr>
          <p:cNvPr id="47107" name="Rectangle 3"/>
          <p:cNvSpPr>
            <a:spLocks noGrp="1" noChangeArrowheads="1"/>
          </p:cNvSpPr>
          <p:nvPr>
            <p:ph idx="1"/>
          </p:nvPr>
        </p:nvSpPr>
        <p:spPr/>
        <p:txBody>
          <a:bodyPr/>
          <a:lstStyle/>
          <a:p>
            <a:pPr eaLnBrk="1" hangingPunct="1">
              <a:buFontTx/>
              <a:buNone/>
            </a:pPr>
            <a:endParaRPr lang="en-US" b="1" dirty="0" smtClean="0">
              <a:latin typeface="Calibri" charset="0"/>
            </a:endParaRPr>
          </a:p>
          <a:p>
            <a:pPr eaLnBrk="1" hangingPunct="1">
              <a:buFontTx/>
              <a:buNone/>
            </a:pPr>
            <a:r>
              <a:rPr lang="en-US" b="1" dirty="0" smtClean="0">
                <a:latin typeface="Calibri" charset="0"/>
              </a:rPr>
              <a:t>Product concept </a:t>
            </a:r>
            <a:r>
              <a:rPr lang="en-US" dirty="0" smtClean="0">
                <a:latin typeface="Calibri" charset="0"/>
              </a:rPr>
              <a:t>is the idea that consumers will favor products that offer the most quality, performance, and features.  Organization should therefore devote its energy to making continuous product improvements.</a:t>
            </a:r>
          </a:p>
        </p:txBody>
      </p:sp>
      <p:sp>
        <p:nvSpPr>
          <p:cNvPr id="47108" name="Text Placeholder 5"/>
          <p:cNvSpPr>
            <a:spLocks noGrp="1"/>
          </p:cNvSpPr>
          <p:nvPr>
            <p:ph type="body" sz="quarter" idx="13"/>
          </p:nvPr>
        </p:nvSpPr>
        <p:spPr>
          <a:xfrm>
            <a:off x="0" y="19050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49155" name="Rectangle 3"/>
          <p:cNvSpPr>
            <a:spLocks noGrp="1" noChangeArrowheads="1"/>
          </p:cNvSpPr>
          <p:nvPr>
            <p:ph idx="1"/>
          </p:nvPr>
        </p:nvSpPr>
        <p:spPr>
          <a:xfrm>
            <a:off x="685800" y="2286000"/>
            <a:ext cx="7772400" cy="3810000"/>
          </a:xfrm>
        </p:spPr>
        <p:txBody>
          <a:bodyPr/>
          <a:lstStyle/>
          <a:p>
            <a:pPr eaLnBrk="1" hangingPunct="1">
              <a:buFontTx/>
              <a:buNone/>
            </a:pPr>
            <a:r>
              <a:rPr lang="en-US" b="1" dirty="0" smtClean="0">
                <a:latin typeface="Calibri" charset="0"/>
              </a:rPr>
              <a:t>Selling concept </a:t>
            </a:r>
            <a:r>
              <a:rPr lang="en-US" dirty="0" smtClean="0">
                <a:latin typeface="Calibri" charset="0"/>
              </a:rPr>
              <a:t>is the idea that consumers will not buy enough of the firm’s products unless it undertakes a large scale selling and promotion effort</a:t>
            </a:r>
          </a:p>
        </p:txBody>
      </p:sp>
      <p:sp>
        <p:nvSpPr>
          <p:cNvPr id="49156" name="Text Placeholder 5"/>
          <p:cNvSpPr>
            <a:spLocks noGrp="1"/>
          </p:cNvSpPr>
          <p:nvPr>
            <p:ph type="body" sz="quarter" idx="13"/>
          </p:nvPr>
        </p:nvSpPr>
        <p:spPr>
          <a:xfrm>
            <a:off x="0" y="14478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51203" name="Rectangle 3"/>
          <p:cNvSpPr>
            <a:spLocks noGrp="1" noChangeArrowheads="1"/>
          </p:cNvSpPr>
          <p:nvPr>
            <p:ph type="body" sz="quarter" idx="13"/>
          </p:nvPr>
        </p:nvSpPr>
        <p:spPr>
          <a:xfrm>
            <a:off x="0" y="1447800"/>
            <a:ext cx="9144000" cy="381000"/>
          </a:xfrm>
        </p:spPr>
        <p:txBody>
          <a:bodyPr/>
          <a:lstStyle/>
          <a:p>
            <a:pPr eaLnBrk="1" hangingPunct="1"/>
            <a:r>
              <a:rPr lang="en-US" dirty="0" smtClean="0">
                <a:latin typeface="Calibri" charset="0"/>
              </a:rPr>
              <a:t>Marketing Management Orientations</a:t>
            </a:r>
          </a:p>
          <a:p>
            <a:pPr eaLnBrk="1" hangingPunct="1"/>
            <a:endParaRPr lang="en-US" dirty="0" smtClean="0">
              <a:latin typeface="Calibri" charset="0"/>
            </a:endParaRPr>
          </a:p>
        </p:txBody>
      </p:sp>
      <p:sp>
        <p:nvSpPr>
          <p:cNvPr id="51204" name="Rectangle 3"/>
          <p:cNvSpPr txBox="1">
            <a:spLocks noChangeArrowheads="1"/>
          </p:cNvSpPr>
          <p:nvPr/>
        </p:nvSpPr>
        <p:spPr bwMode="auto">
          <a:xfrm>
            <a:off x="3276600" y="2133600"/>
            <a:ext cx="5257800" cy="4114800"/>
          </a:xfrm>
          <a:prstGeom prst="rect">
            <a:avLst/>
          </a:prstGeom>
          <a:noFill/>
          <a:ln w="9525">
            <a:noFill/>
            <a:miter lim="800000"/>
            <a:headEnd/>
            <a:tailEnd/>
          </a:ln>
        </p:spPr>
        <p:txBody>
          <a:bodyPr/>
          <a:lstStyle/>
          <a:p>
            <a:pPr marL="342900" indent="-342900">
              <a:spcBef>
                <a:spcPct val="20000"/>
              </a:spcBef>
            </a:pPr>
            <a:r>
              <a:rPr lang="en-US" sz="3200" b="1" dirty="0"/>
              <a:t>Marketing concept </a:t>
            </a:r>
            <a:r>
              <a:rPr lang="en-US" sz="3200" dirty="0"/>
              <a:t>is the idea that achieving organizational goals depends on knowing the needs and wants of the target markets and delivering the desired satisfactions better than competitors do</a:t>
            </a:r>
          </a:p>
          <a:p>
            <a:pPr marL="342900" indent="-342900">
              <a:spcBef>
                <a:spcPct val="20000"/>
              </a:spcBef>
            </a:pPr>
            <a:endParaRPr lang="en-US" sz="3200" dirty="0"/>
          </a:p>
        </p:txBody>
      </p:sp>
      <p:pic>
        <p:nvPicPr>
          <p:cNvPr id="51205" name="Picture 7" descr="ph01_04"/>
          <p:cNvPicPr>
            <a:picLocks noChangeAspect="1" noChangeArrowheads="1"/>
          </p:cNvPicPr>
          <p:nvPr/>
        </p:nvPicPr>
        <p:blipFill>
          <a:blip r:embed="rId3" cstate="print"/>
          <a:srcRect/>
          <a:stretch>
            <a:fillRect/>
          </a:stretch>
        </p:blipFill>
        <p:spPr bwMode="auto">
          <a:xfrm>
            <a:off x="0" y="2943225"/>
            <a:ext cx="3352800" cy="2238375"/>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53251" name="Rectangle 3"/>
          <p:cNvSpPr>
            <a:spLocks noGrp="1" noChangeArrowheads="1"/>
          </p:cNvSpPr>
          <p:nvPr>
            <p:ph type="body" sz="quarter" idx="13"/>
          </p:nvPr>
        </p:nvSpPr>
        <p:spPr>
          <a:xfrm>
            <a:off x="0" y="1447800"/>
            <a:ext cx="9144000" cy="381000"/>
          </a:xfrm>
        </p:spPr>
        <p:txBody>
          <a:bodyPr/>
          <a:lstStyle/>
          <a:p>
            <a:pPr eaLnBrk="1" hangingPunct="1"/>
            <a:r>
              <a:rPr lang="en-US" dirty="0" smtClean="0">
                <a:latin typeface="Calibri" charset="0"/>
              </a:rPr>
              <a:t>Marketing Management Orientations</a:t>
            </a:r>
          </a:p>
          <a:p>
            <a:pPr eaLnBrk="1" hangingPunct="1"/>
            <a:endParaRPr lang="en-US" dirty="0" smtClean="0">
              <a:latin typeface="Calibri" charset="0"/>
            </a:endParaRPr>
          </a:p>
        </p:txBody>
      </p:sp>
      <p:sp>
        <p:nvSpPr>
          <p:cNvPr id="53252" name="Rectangle 3"/>
          <p:cNvSpPr txBox="1">
            <a:spLocks noChangeArrowheads="1"/>
          </p:cNvSpPr>
          <p:nvPr/>
        </p:nvSpPr>
        <p:spPr bwMode="auto">
          <a:xfrm>
            <a:off x="3581400" y="2133600"/>
            <a:ext cx="4876800" cy="4114800"/>
          </a:xfrm>
          <a:prstGeom prst="rect">
            <a:avLst/>
          </a:prstGeom>
          <a:noFill/>
          <a:ln w="9525">
            <a:noFill/>
            <a:miter lim="800000"/>
            <a:headEnd/>
            <a:tailEnd/>
          </a:ln>
        </p:spPr>
        <p:txBody>
          <a:bodyPr/>
          <a:lstStyle/>
          <a:p>
            <a:r>
              <a:rPr lang="en-US" sz="2800" b="1" dirty="0"/>
              <a:t>Societal marketing </a:t>
            </a:r>
            <a:r>
              <a:rPr lang="en-US" sz="2800" dirty="0"/>
              <a:t>concept is the idea that a company should make good marketing decisions by considering consumers’ wants, the company’s requirements, consumers’ long-term interests, and society’s long-run interests</a:t>
            </a:r>
          </a:p>
          <a:p>
            <a:pPr>
              <a:spcBef>
                <a:spcPct val="20000"/>
              </a:spcBef>
            </a:pPr>
            <a:endParaRPr lang="en-US" sz="3200" dirty="0"/>
          </a:p>
        </p:txBody>
      </p:sp>
      <p:pic>
        <p:nvPicPr>
          <p:cNvPr id="53253" name="Picture 7" descr="ph01_extra3"/>
          <p:cNvPicPr>
            <a:picLocks noChangeAspect="1" noChangeArrowheads="1"/>
          </p:cNvPicPr>
          <p:nvPr/>
        </p:nvPicPr>
        <p:blipFill>
          <a:blip r:embed="rId3" cstate="print"/>
          <a:srcRect/>
          <a:stretch>
            <a:fillRect/>
          </a:stretch>
        </p:blipFill>
        <p:spPr bwMode="auto">
          <a:xfrm>
            <a:off x="1066800" y="1981200"/>
            <a:ext cx="2455863" cy="3238188"/>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Designing a Customer-Driven Marketing Strategy</a:t>
            </a:r>
          </a:p>
        </p:txBody>
      </p:sp>
      <p:pic>
        <p:nvPicPr>
          <p:cNvPr id="55299" name="Picture 3" descr="fig01_04wo.jpg"/>
          <p:cNvPicPr>
            <a:picLocks noChangeAspect="1"/>
          </p:cNvPicPr>
          <p:nvPr/>
        </p:nvPicPr>
        <p:blipFill>
          <a:blip r:embed="rId3" cstate="print"/>
          <a:srcRect/>
          <a:stretch>
            <a:fillRect/>
          </a:stretch>
        </p:blipFill>
        <p:spPr bwMode="auto">
          <a:xfrm>
            <a:off x="1800225" y="1905000"/>
            <a:ext cx="5667375" cy="4260850"/>
          </a:xfrm>
          <a:prstGeom prst="rect">
            <a:avLst/>
          </a:prstGeom>
          <a:noFill/>
          <a:ln w="9525">
            <a:noFill/>
            <a:miter lim="800000"/>
            <a:headEnd/>
            <a:tailEnd/>
          </a:ln>
        </p:spPr>
      </p:pic>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dirty="0" smtClean="0"/>
              <a:t>Creating and Capturing Customer Value</a:t>
            </a:r>
          </a:p>
        </p:txBody>
      </p:sp>
      <p:sp>
        <p:nvSpPr>
          <p:cNvPr id="16387" name="Rectangle 3"/>
          <p:cNvSpPr>
            <a:spLocks noGrp="1" noChangeArrowheads="1"/>
          </p:cNvSpPr>
          <p:nvPr>
            <p:ph idx="1"/>
          </p:nvPr>
        </p:nvSpPr>
        <p:spPr>
          <a:xfrm>
            <a:off x="685800" y="2133600"/>
            <a:ext cx="7772400" cy="4114800"/>
          </a:xfrm>
        </p:spPr>
        <p:txBody>
          <a:bodyPr/>
          <a:lstStyle/>
          <a:p>
            <a:pPr>
              <a:lnSpc>
                <a:spcPct val="90000"/>
              </a:lnSpc>
            </a:pPr>
            <a:r>
              <a:rPr lang="en-US" sz="2600" dirty="0" smtClean="0">
                <a:latin typeface="Calibri" charset="0"/>
              </a:rPr>
              <a:t>What Is Marketing?</a:t>
            </a:r>
          </a:p>
          <a:p>
            <a:pPr>
              <a:lnSpc>
                <a:spcPct val="90000"/>
              </a:lnSpc>
            </a:pPr>
            <a:r>
              <a:rPr lang="en-US" sz="2600" dirty="0" smtClean="0">
                <a:latin typeface="Calibri" charset="0"/>
              </a:rPr>
              <a:t>Understand the Marketplace and Customer Needs</a:t>
            </a:r>
          </a:p>
          <a:p>
            <a:pPr>
              <a:lnSpc>
                <a:spcPct val="90000"/>
              </a:lnSpc>
            </a:pPr>
            <a:r>
              <a:rPr lang="en-US" sz="2600" dirty="0" smtClean="0">
                <a:latin typeface="Calibri" charset="0"/>
              </a:rPr>
              <a:t>Designing a Customer-Driven Marketing Strategy</a:t>
            </a:r>
          </a:p>
          <a:p>
            <a:pPr>
              <a:lnSpc>
                <a:spcPct val="90000"/>
              </a:lnSpc>
            </a:pPr>
            <a:r>
              <a:rPr lang="en-US" sz="2600" dirty="0" smtClean="0">
                <a:latin typeface="Calibri" charset="0"/>
              </a:rPr>
              <a:t>Preparing an Integrated Marketing Plan and Program</a:t>
            </a:r>
          </a:p>
          <a:p>
            <a:pPr>
              <a:lnSpc>
                <a:spcPct val="90000"/>
              </a:lnSpc>
            </a:pPr>
            <a:r>
              <a:rPr lang="en-US" sz="2600" dirty="0" smtClean="0">
                <a:latin typeface="Calibri" charset="0"/>
              </a:rPr>
              <a:t>Building Customer Relationships</a:t>
            </a:r>
          </a:p>
          <a:p>
            <a:pPr>
              <a:lnSpc>
                <a:spcPct val="90000"/>
              </a:lnSpc>
            </a:pPr>
            <a:r>
              <a:rPr lang="en-US" sz="2600" dirty="0" smtClean="0">
                <a:latin typeface="Calibri" charset="0"/>
              </a:rPr>
              <a:t>Capturing Value from Customers</a:t>
            </a:r>
          </a:p>
          <a:p>
            <a:pPr>
              <a:lnSpc>
                <a:spcPct val="90000"/>
              </a:lnSpc>
            </a:pPr>
            <a:r>
              <a:rPr lang="en-US" sz="2600" dirty="0" smtClean="0">
                <a:latin typeface="Calibri" charset="0"/>
              </a:rPr>
              <a:t>The Changing Marketing Landscape</a:t>
            </a:r>
          </a:p>
        </p:txBody>
      </p:sp>
      <p:sp>
        <p:nvSpPr>
          <p:cNvPr id="16388" name="Text Placeholder 8"/>
          <p:cNvSpPr>
            <a:spLocks noGrp="1"/>
          </p:cNvSpPr>
          <p:nvPr>
            <p:ph type="body" sz="quarter" idx="13"/>
          </p:nvPr>
        </p:nvSpPr>
        <p:spPr/>
        <p:txBody>
          <a:bodyPr/>
          <a:lstStyle/>
          <a:p>
            <a:r>
              <a:rPr lang="en-US" dirty="0" smtClean="0">
                <a:latin typeface="Calibri" charset="0"/>
              </a:rPr>
              <a:t>Topic Outline</a:t>
            </a: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a:lstStyle/>
          <a:p>
            <a:pPr>
              <a:buFontTx/>
              <a:buNone/>
            </a:pPr>
            <a:r>
              <a:rPr lang="en-US" b="1" dirty="0" smtClean="0">
                <a:latin typeface="Calibri" charset="0"/>
              </a:rPr>
              <a:t>The marketing mix: </a:t>
            </a:r>
            <a:r>
              <a:rPr lang="en-US" dirty="0" smtClean="0">
                <a:latin typeface="Calibri" charset="0"/>
              </a:rPr>
              <a:t>set of tools (four Ps) the firm uses to implement its marketing strategy. It includes product, price, promotion, and place.</a:t>
            </a:r>
          </a:p>
          <a:p>
            <a:pPr>
              <a:buFontTx/>
              <a:buNone/>
            </a:pPr>
            <a:r>
              <a:rPr lang="en-US" b="1" dirty="0" smtClean="0">
                <a:latin typeface="Calibri" charset="0"/>
              </a:rPr>
              <a:t>Integrated marketing program: </a:t>
            </a:r>
            <a:r>
              <a:rPr lang="en-US" dirty="0" smtClean="0">
                <a:latin typeface="Calibri" charset="0"/>
              </a:rPr>
              <a:t>comprehensive plan that communicates and delivers the intended value to chosen         customers.</a:t>
            </a:r>
          </a:p>
          <a:p>
            <a:endParaRPr lang="en-US" dirty="0" smtClean="0">
              <a:latin typeface="Calibri" charset="0"/>
            </a:endParaRPr>
          </a:p>
        </p:txBody>
      </p:sp>
      <p:sp>
        <p:nvSpPr>
          <p:cNvPr id="57347" name="Rectangle 2"/>
          <p:cNvSpPr>
            <a:spLocks noGrp="1" noChangeArrowheads="1"/>
          </p:cNvSpPr>
          <p:nvPr>
            <p:ph type="title"/>
          </p:nvPr>
        </p:nvSpPr>
        <p:spPr/>
        <p:txBody>
          <a:bodyPr/>
          <a:lstStyle/>
          <a:p>
            <a:r>
              <a:rPr lang="en-US" dirty="0" smtClean="0"/>
              <a:t>Preparing an Integrated Marketing Plan and Program</a:t>
            </a:r>
          </a:p>
        </p:txBody>
      </p:sp>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143000"/>
          </a:xfrm>
        </p:spPr>
        <p:txBody>
          <a:bodyPr/>
          <a:lstStyle/>
          <a:p>
            <a:r>
              <a:rPr lang="en-US" dirty="0" smtClean="0"/>
              <a:t>Building Customer Relationships</a:t>
            </a:r>
          </a:p>
        </p:txBody>
      </p:sp>
      <p:sp>
        <p:nvSpPr>
          <p:cNvPr id="59395" name="Content Placeholder 15"/>
          <p:cNvSpPr>
            <a:spLocks noGrp="1"/>
          </p:cNvSpPr>
          <p:nvPr>
            <p:ph idx="1"/>
          </p:nvPr>
        </p:nvSpPr>
        <p:spPr>
          <a:xfrm>
            <a:off x="3810000" y="1981200"/>
            <a:ext cx="4648200" cy="4114800"/>
          </a:xfrm>
        </p:spPr>
        <p:txBody>
          <a:bodyPr/>
          <a:lstStyle/>
          <a:p>
            <a:r>
              <a:rPr lang="en-US" sz="2800" dirty="0" smtClean="0">
                <a:latin typeface="Calibri" charset="0"/>
              </a:rPr>
              <a:t>The overall process of building and maintaining profitable customer relationships by delivering superior customer value and satisfaction</a:t>
            </a:r>
          </a:p>
          <a:p>
            <a:endParaRPr lang="en-US" dirty="0" smtClean="0">
              <a:latin typeface="Calibri" charset="0"/>
            </a:endParaRPr>
          </a:p>
        </p:txBody>
      </p:sp>
      <p:sp>
        <p:nvSpPr>
          <p:cNvPr id="59396" name="Rectangle 3"/>
          <p:cNvSpPr>
            <a:spLocks noGrp="1" noChangeArrowheads="1"/>
          </p:cNvSpPr>
          <p:nvPr>
            <p:ph type="body" sz="quarter" idx="13"/>
          </p:nvPr>
        </p:nvSpPr>
        <p:spPr>
          <a:xfrm>
            <a:off x="0" y="1447800"/>
            <a:ext cx="8915400" cy="381000"/>
          </a:xfrm>
        </p:spPr>
        <p:txBody>
          <a:bodyPr/>
          <a:lstStyle/>
          <a:p>
            <a:r>
              <a:rPr lang="en-US" dirty="0" smtClean="0">
                <a:latin typeface="Calibri" charset="0"/>
              </a:rPr>
              <a:t>Customer Relationship Management (CRM)</a:t>
            </a:r>
          </a:p>
          <a:p>
            <a:endParaRPr lang="en-US" dirty="0" smtClean="0">
              <a:latin typeface="Calibri" charset="0"/>
            </a:endParaRPr>
          </a:p>
          <a:p>
            <a:endParaRPr lang="en-US" dirty="0" smtClean="0">
              <a:latin typeface="Calibri" charset="0"/>
            </a:endParaRPr>
          </a:p>
        </p:txBody>
      </p:sp>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7" name="Picture 6" descr="happy-family-happy-relationships.jpg"/>
          <p:cNvPicPr>
            <a:picLocks noChangeAspect="1"/>
          </p:cNvPicPr>
          <p:nvPr/>
        </p:nvPicPr>
        <p:blipFill>
          <a:blip r:embed="rId3"/>
          <a:stretch>
            <a:fillRect/>
          </a:stretch>
        </p:blipFill>
        <p:spPr>
          <a:xfrm>
            <a:off x="685800" y="2057400"/>
            <a:ext cx="3048000" cy="33528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228600"/>
            <a:ext cx="7772400" cy="1143000"/>
          </a:xfrm>
        </p:spPr>
        <p:txBody>
          <a:bodyPr/>
          <a:lstStyle/>
          <a:p>
            <a:pPr eaLnBrk="1" hangingPunct="1"/>
            <a:r>
              <a:rPr lang="en-US" dirty="0" smtClean="0"/>
              <a:t>Building Customer Relationships</a:t>
            </a:r>
          </a:p>
        </p:txBody>
      </p:sp>
      <p:sp>
        <p:nvSpPr>
          <p:cNvPr id="61443" name="Text Placeholder 6"/>
          <p:cNvSpPr>
            <a:spLocks noGrp="1"/>
          </p:cNvSpPr>
          <p:nvPr>
            <p:ph type="body" sz="quarter" idx="13"/>
          </p:nvPr>
        </p:nvSpPr>
        <p:spPr>
          <a:xfrm>
            <a:off x="838200" y="1066800"/>
            <a:ext cx="7162800" cy="381000"/>
          </a:xfrm>
        </p:spPr>
        <p:txBody>
          <a:bodyPr/>
          <a:lstStyle/>
          <a:p>
            <a:r>
              <a:rPr lang="en-US" dirty="0" smtClean="0">
                <a:latin typeface="Calibri" charset="0"/>
              </a:rPr>
              <a:t>Relationship Building Blocks: Customer Value and Satisfaction</a:t>
            </a:r>
          </a:p>
          <a:p>
            <a:endParaRPr lang="en-US" dirty="0" smtClean="0">
              <a:latin typeface="Calibri" charset="0"/>
            </a:endParaRPr>
          </a:p>
        </p:txBody>
      </p:sp>
      <p:graphicFrame>
        <p:nvGraphicFramePr>
          <p:cNvPr id="5" name="Content Placeholder 4"/>
          <p:cNvGraphicFramePr>
            <a:graphicFrameLocks noGrp="1"/>
          </p:cNvGraphicFramePr>
          <p:nvPr>
            <p:ph idx="4294967295"/>
          </p:nvPr>
        </p:nvGraphicFramePr>
        <p:xfrm>
          <a:off x="1981200" y="2057400"/>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609600"/>
            <a:ext cx="9144000" cy="1143000"/>
          </a:xfrm>
        </p:spPr>
        <p:txBody>
          <a:bodyPr/>
          <a:lstStyle/>
          <a:p>
            <a:r>
              <a:rPr lang="en-US" dirty="0" smtClean="0"/>
              <a:t>Building Customer Relationships</a:t>
            </a:r>
          </a:p>
        </p:txBody>
      </p:sp>
      <p:sp>
        <p:nvSpPr>
          <p:cNvPr id="63491" name="Text Placeholder 8"/>
          <p:cNvSpPr>
            <a:spLocks noGrp="1"/>
          </p:cNvSpPr>
          <p:nvPr>
            <p:ph type="body" sz="quarter" idx="13"/>
          </p:nvPr>
        </p:nvSpPr>
        <p:spPr/>
        <p:txBody>
          <a:bodyPr/>
          <a:lstStyle/>
          <a:p>
            <a:r>
              <a:rPr lang="en-US" dirty="0" smtClean="0">
                <a:latin typeface="Calibri" charset="0"/>
              </a:rPr>
              <a:t>Customer Relationship Levels and Tools</a:t>
            </a:r>
          </a:p>
          <a:p>
            <a:endParaRPr lang="en-US" dirty="0" smtClean="0">
              <a:latin typeface="Calibri" charset="0"/>
            </a:endParaRPr>
          </a:p>
        </p:txBody>
      </p:sp>
      <p:graphicFrame>
        <p:nvGraphicFramePr>
          <p:cNvPr id="7" name="Diagram 6"/>
          <p:cNvGraphicFramePr/>
          <p:nvPr/>
        </p:nvGraphicFramePr>
        <p:xfrm>
          <a:off x="920750" y="2301875"/>
          <a:ext cx="2667000" cy="323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4" name="Picture 6"/>
          <p:cNvPicPr>
            <a:picLocks noChangeAspect="1" noChangeArrowheads="1"/>
          </p:cNvPicPr>
          <p:nvPr/>
        </p:nvPicPr>
        <p:blipFill>
          <a:blip r:embed="rId8" cstate="print"/>
          <a:srcRect/>
          <a:stretch>
            <a:fillRect/>
          </a:stretch>
        </p:blipFill>
        <p:spPr bwMode="auto">
          <a:xfrm>
            <a:off x="3733800" y="2438400"/>
            <a:ext cx="4410075" cy="2933700"/>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1143000" y="1981200"/>
            <a:ext cx="7315200" cy="3657600"/>
          </a:xfrm>
        </p:spPr>
        <p:txBody>
          <a:bodyPr/>
          <a:lstStyle/>
          <a:p>
            <a:pPr eaLnBrk="1" hangingPunct="1">
              <a:lnSpc>
                <a:spcPct val="90000"/>
              </a:lnSpc>
            </a:pPr>
            <a:endParaRPr lang="en-US" sz="3000" dirty="0" smtClean="0">
              <a:latin typeface="Calibri" charset="0"/>
            </a:endParaRPr>
          </a:p>
          <a:p>
            <a:pPr eaLnBrk="1" hangingPunct="1">
              <a:lnSpc>
                <a:spcPct val="90000"/>
              </a:lnSpc>
            </a:pPr>
            <a:r>
              <a:rPr lang="en-US" sz="3000" dirty="0" smtClean="0">
                <a:latin typeface="Calibri" charset="0"/>
              </a:rPr>
              <a:t>Relating with more carefully selected customers uses selective relationship management to target fewer, more profitable customers</a:t>
            </a:r>
          </a:p>
          <a:p>
            <a:pPr eaLnBrk="1" hangingPunct="1">
              <a:lnSpc>
                <a:spcPct val="90000"/>
              </a:lnSpc>
            </a:pPr>
            <a:r>
              <a:rPr lang="en-US" sz="3000" dirty="0" smtClean="0">
                <a:latin typeface="Calibri" charset="0"/>
              </a:rPr>
              <a:t>Relating more deeply and interactively by incorporating more interactive two way relationships through blogs, Websites, online communities and social networks</a:t>
            </a: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685800" y="2514600"/>
            <a:ext cx="7772400" cy="3581400"/>
          </a:xfrm>
        </p:spPr>
        <p:txBody>
          <a:bodyPr/>
          <a:lstStyle/>
          <a:p>
            <a:pPr eaLnBrk="1" hangingPunct="1">
              <a:lnSpc>
                <a:spcPct val="90000"/>
              </a:lnSpc>
            </a:pPr>
            <a:endParaRPr lang="en-US" sz="3000" dirty="0" smtClean="0">
              <a:latin typeface="Calibri" charset="0"/>
            </a:endParaRPr>
          </a:p>
          <a:p>
            <a:pPr algn="ctr">
              <a:buNone/>
            </a:pPr>
            <a:r>
              <a:rPr lang="en-US" sz="2800" b="1" dirty="0" smtClean="0"/>
              <a:t>Customer-managed relationships</a:t>
            </a:r>
          </a:p>
          <a:p>
            <a:pPr algn="ctr">
              <a:buNone/>
            </a:pPr>
            <a:r>
              <a:rPr lang="en-US" sz="2800" dirty="0" smtClean="0"/>
              <a:t>Marketing relationships in which</a:t>
            </a:r>
          </a:p>
          <a:p>
            <a:pPr algn="ctr">
              <a:buNone/>
            </a:pPr>
            <a:r>
              <a:rPr lang="en-US" sz="2800" dirty="0" smtClean="0"/>
              <a:t>customers, empowered by today’s new</a:t>
            </a:r>
          </a:p>
          <a:p>
            <a:pPr algn="ctr">
              <a:buNone/>
            </a:pPr>
            <a:r>
              <a:rPr lang="en-US" sz="2800" dirty="0" smtClean="0"/>
              <a:t>digital technologies, interact with</a:t>
            </a:r>
          </a:p>
          <a:p>
            <a:pPr algn="ctr">
              <a:buNone/>
            </a:pPr>
            <a:r>
              <a:rPr lang="en-US" sz="2800" dirty="0" smtClean="0"/>
              <a:t>companies and with each other to shape</a:t>
            </a:r>
          </a:p>
          <a:p>
            <a:pPr algn="ctr">
              <a:buNone/>
            </a:pPr>
            <a:r>
              <a:rPr lang="en-US" sz="2800" dirty="0" smtClean="0"/>
              <a:t>their relationships with brands.</a:t>
            </a:r>
            <a:endParaRPr lang="en-US" sz="3000" dirty="0" smtClean="0">
              <a:latin typeface="Calibri" charset="0"/>
            </a:endParaRP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5"/>
          <p:cNvSpPr>
            <a:spLocks noGrp="1"/>
          </p:cNvSpPr>
          <p:nvPr>
            <p:ph idx="1"/>
          </p:nvPr>
        </p:nvSpPr>
        <p:spPr>
          <a:xfrm>
            <a:off x="381000" y="1981200"/>
            <a:ext cx="7924800" cy="4114800"/>
          </a:xfrm>
        </p:spPr>
        <p:txBody>
          <a:bodyPr/>
          <a:lstStyle/>
          <a:p>
            <a:pPr>
              <a:buFontTx/>
              <a:buNone/>
            </a:pPr>
            <a:r>
              <a:rPr lang="en-US" b="1" dirty="0" smtClean="0">
                <a:latin typeface="Calibri" charset="0"/>
              </a:rPr>
              <a:t>Partner relationship management </a:t>
            </a:r>
            <a:r>
              <a:rPr lang="en-US" dirty="0" smtClean="0">
                <a:latin typeface="Calibri" charset="0"/>
              </a:rPr>
              <a:t>involves working closely with partners in other company departments and outside the company to jointly bring greater value to customers</a:t>
            </a:r>
          </a:p>
          <a:p>
            <a:endParaRPr lang="en-US" dirty="0" smtClean="0">
              <a:latin typeface="Calibri" charset="0"/>
            </a:endParaRPr>
          </a:p>
        </p:txBody>
      </p:sp>
      <p:sp>
        <p:nvSpPr>
          <p:cNvPr id="67587" name="Text Box 12"/>
          <p:cNvSpPr txBox="1">
            <a:spLocks noChangeArrowheads="1"/>
          </p:cNvSpPr>
          <p:nvPr/>
        </p:nvSpPr>
        <p:spPr bwMode="auto">
          <a:xfrm>
            <a:off x="2514600" y="2008188"/>
            <a:ext cx="184150" cy="457200"/>
          </a:xfrm>
          <a:prstGeom prst="rect">
            <a:avLst/>
          </a:prstGeom>
          <a:noFill/>
          <a:ln w="9525">
            <a:noFill/>
            <a:miter lim="800000"/>
            <a:headEnd/>
            <a:tailEnd/>
          </a:ln>
        </p:spPr>
        <p:txBody>
          <a:bodyPr wrap="none">
            <a:spAutoFit/>
          </a:bodyPr>
          <a:lstStyle/>
          <a:p>
            <a:endParaRPr lang="en-US" sz="2400" b="1" i="1" dirty="0">
              <a:latin typeface="Times New Roman" charset="0"/>
            </a:endParaRPr>
          </a:p>
        </p:txBody>
      </p:sp>
      <p:sp>
        <p:nvSpPr>
          <p:cNvPr id="67588" name="Title 11"/>
          <p:cNvSpPr>
            <a:spLocks noGrp="1"/>
          </p:cNvSpPr>
          <p:nvPr>
            <p:ph type="title"/>
          </p:nvPr>
        </p:nvSpPr>
        <p:spPr/>
        <p:txBody>
          <a:bodyPr/>
          <a:lstStyle/>
          <a:p>
            <a:r>
              <a:rPr lang="en-US" sz="3600" dirty="0" smtClean="0"/>
              <a:t>Building Customer Relationships</a:t>
            </a: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9635" name="Rectangle 3"/>
          <p:cNvSpPr>
            <a:spLocks noGrp="1" noChangeArrowheads="1"/>
          </p:cNvSpPr>
          <p:nvPr>
            <p:ph idx="1"/>
          </p:nvPr>
        </p:nvSpPr>
        <p:spPr>
          <a:xfrm>
            <a:off x="1066800" y="1981200"/>
            <a:ext cx="7391400" cy="4038600"/>
          </a:xfrm>
        </p:spPr>
        <p:txBody>
          <a:bodyPr/>
          <a:lstStyle/>
          <a:p>
            <a:pPr eaLnBrk="1" hangingPunct="1"/>
            <a:r>
              <a:rPr lang="en-US" dirty="0" smtClean="0">
                <a:latin typeface="Calibri" charset="0"/>
              </a:rPr>
              <a:t>Partners inside the company is every function area interacting with customers</a:t>
            </a:r>
          </a:p>
          <a:p>
            <a:pPr lvl="1" eaLnBrk="1" hangingPunct="1"/>
            <a:r>
              <a:rPr lang="en-US" dirty="0" smtClean="0">
                <a:latin typeface="Calibri" charset="0"/>
              </a:rPr>
              <a:t>Electronically</a:t>
            </a:r>
          </a:p>
          <a:p>
            <a:pPr lvl="1" eaLnBrk="1" hangingPunct="1"/>
            <a:r>
              <a:rPr lang="en-US" dirty="0" smtClean="0">
                <a:latin typeface="Calibri" charset="0"/>
              </a:rPr>
              <a:t>Cross-functional teams</a:t>
            </a:r>
          </a:p>
          <a:p>
            <a:pPr eaLnBrk="1" hangingPunct="1"/>
            <a:r>
              <a:rPr lang="en-US" dirty="0" smtClean="0">
                <a:latin typeface="Calibri" charset="0"/>
              </a:rPr>
              <a:t>Partners outside the company is how marketers connect with their suppliers, channel partners, and competitors by developing partnerships</a:t>
            </a:r>
          </a:p>
          <a:p>
            <a:pPr eaLnBrk="1" hangingPunct="1"/>
            <a:endParaRPr lang="en-US" dirty="0" smtClean="0">
              <a:latin typeface="Calibri" charset="0"/>
            </a:endParaRPr>
          </a:p>
        </p:txBody>
      </p:sp>
      <p:sp>
        <p:nvSpPr>
          <p:cNvPr id="69636"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71683" name="Rectangle 3"/>
          <p:cNvSpPr>
            <a:spLocks noGrp="1" noChangeArrowheads="1"/>
          </p:cNvSpPr>
          <p:nvPr>
            <p:ph idx="1"/>
          </p:nvPr>
        </p:nvSpPr>
        <p:spPr/>
        <p:txBody>
          <a:bodyPr/>
          <a:lstStyle/>
          <a:p>
            <a:pPr eaLnBrk="1" hangingPunct="1"/>
            <a:r>
              <a:rPr lang="en-US" dirty="0" smtClean="0">
                <a:latin typeface="Calibri" charset="0"/>
              </a:rPr>
              <a:t>Supply chain is a channel that stretches from raw materials to components to final products to final buyers</a:t>
            </a:r>
          </a:p>
          <a:p>
            <a:pPr eaLnBrk="1" hangingPunct="1"/>
            <a:r>
              <a:rPr lang="en-US" dirty="0" smtClean="0">
                <a:latin typeface="Calibri" charset="0"/>
              </a:rPr>
              <a:t>Supply chain management</a:t>
            </a:r>
          </a:p>
          <a:p>
            <a:pPr eaLnBrk="1" hangingPunct="1">
              <a:buNone/>
            </a:pPr>
            <a:endParaRPr lang="en-US" dirty="0" smtClean="0">
              <a:latin typeface="Calibri" charset="0"/>
            </a:endParaRPr>
          </a:p>
        </p:txBody>
      </p:sp>
      <p:sp>
        <p:nvSpPr>
          <p:cNvPr id="71684"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143000"/>
          </a:xfrm>
        </p:spPr>
        <p:txBody>
          <a:bodyPr/>
          <a:lstStyle/>
          <a:p>
            <a:r>
              <a:rPr lang="en-US" dirty="0" smtClean="0"/>
              <a:t>Capturing Value from Customers</a:t>
            </a:r>
          </a:p>
        </p:txBody>
      </p:sp>
      <p:sp>
        <p:nvSpPr>
          <p:cNvPr id="73731" name="Content Placeholder 18"/>
          <p:cNvSpPr>
            <a:spLocks noGrp="1"/>
          </p:cNvSpPr>
          <p:nvPr>
            <p:ph idx="1"/>
          </p:nvPr>
        </p:nvSpPr>
        <p:spPr/>
        <p:txBody>
          <a:bodyPr/>
          <a:lstStyle/>
          <a:p>
            <a:r>
              <a:rPr lang="en-US" dirty="0" smtClean="0">
                <a:latin typeface="Calibri" charset="0"/>
              </a:rPr>
              <a:t>Customer lifetime value is the value of the entire stream of purchases that the customer would</a:t>
            </a:r>
            <a:br>
              <a:rPr lang="en-US" dirty="0" smtClean="0">
                <a:latin typeface="Calibri" charset="0"/>
              </a:rPr>
            </a:br>
            <a:r>
              <a:rPr lang="en-US" dirty="0" smtClean="0">
                <a:latin typeface="Calibri" charset="0"/>
              </a:rPr>
              <a:t>make over a </a:t>
            </a:r>
            <a:br>
              <a:rPr lang="en-US" dirty="0" smtClean="0">
                <a:latin typeface="Calibri" charset="0"/>
              </a:rPr>
            </a:br>
            <a:r>
              <a:rPr lang="en-US" dirty="0" smtClean="0">
                <a:latin typeface="Calibri" charset="0"/>
              </a:rPr>
              <a:t>lifetime of </a:t>
            </a:r>
            <a:br>
              <a:rPr lang="en-US" dirty="0" smtClean="0">
                <a:latin typeface="Calibri" charset="0"/>
              </a:rPr>
            </a:br>
            <a:r>
              <a:rPr lang="en-US" dirty="0" smtClean="0">
                <a:latin typeface="Calibri" charset="0"/>
              </a:rPr>
              <a:t>patronage</a:t>
            </a:r>
          </a:p>
          <a:p>
            <a:endParaRPr lang="en-US" dirty="0" smtClean="0">
              <a:latin typeface="Calibri" charset="0"/>
            </a:endParaRPr>
          </a:p>
        </p:txBody>
      </p:sp>
      <p:sp>
        <p:nvSpPr>
          <p:cNvPr id="73732" name="Rectangle 3"/>
          <p:cNvSpPr>
            <a:spLocks noGrp="1" noChangeArrowheads="1"/>
          </p:cNvSpPr>
          <p:nvPr>
            <p:ph type="body" sz="quarter" idx="13"/>
          </p:nvPr>
        </p:nvSpPr>
        <p:spPr>
          <a:xfrm>
            <a:off x="457200" y="1447800"/>
            <a:ext cx="8305800" cy="381000"/>
          </a:xfrm>
        </p:spPr>
        <p:txBody>
          <a:bodyPr/>
          <a:lstStyle/>
          <a:p>
            <a:r>
              <a:rPr lang="en-US" dirty="0" smtClean="0">
                <a:latin typeface="Calibri" charset="0"/>
              </a:rPr>
              <a:t>Creating Customer Loyalty and Retention</a:t>
            </a:r>
          </a:p>
          <a:p>
            <a:endParaRPr lang="en-US" dirty="0" smtClean="0">
              <a:latin typeface="Calibri" charset="0"/>
            </a:endParaRPr>
          </a:p>
          <a:p>
            <a:endParaRPr lang="en-US" dirty="0" smtClean="0">
              <a:latin typeface="Calibri" charset="0"/>
            </a:endParaRPr>
          </a:p>
        </p:txBody>
      </p:sp>
      <p:pic>
        <p:nvPicPr>
          <p:cNvPr id="73733" name="Picture 7" descr="ph01_extra1"/>
          <p:cNvPicPr>
            <a:picLocks noChangeAspect="1" noChangeArrowheads="1"/>
          </p:cNvPicPr>
          <p:nvPr/>
        </p:nvPicPr>
        <p:blipFill>
          <a:blip r:embed="rId3" cstate="print"/>
          <a:srcRect/>
          <a:stretch>
            <a:fillRect/>
          </a:stretch>
        </p:blipFill>
        <p:spPr bwMode="auto">
          <a:xfrm>
            <a:off x="4191000" y="3133725"/>
            <a:ext cx="4191000" cy="3243263"/>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What Is Marketing?</a:t>
            </a:r>
          </a:p>
        </p:txBody>
      </p:sp>
      <p:sp>
        <p:nvSpPr>
          <p:cNvPr id="18435" name="Rectangle 3"/>
          <p:cNvSpPr>
            <a:spLocks noGrp="1" noChangeArrowheads="1"/>
          </p:cNvSpPr>
          <p:nvPr>
            <p:ph type="body" sz="half" idx="2"/>
          </p:nvPr>
        </p:nvSpPr>
        <p:spPr>
          <a:xfrm>
            <a:off x="0" y="1676400"/>
            <a:ext cx="7620000" cy="4114800"/>
          </a:xfrm>
        </p:spPr>
        <p:txBody>
          <a:bodyPr/>
          <a:lstStyle/>
          <a:p>
            <a:pPr indent="-65088" eaLnBrk="1" hangingPunct="1">
              <a:spcBef>
                <a:spcPct val="0"/>
              </a:spcBef>
              <a:buFontTx/>
              <a:buNone/>
            </a:pPr>
            <a:r>
              <a:rPr lang="en-US" b="1" dirty="0" smtClean="0">
                <a:latin typeface="Calibri" charset="0"/>
              </a:rPr>
              <a:t>Marketing</a:t>
            </a:r>
            <a:r>
              <a:rPr lang="en-US" dirty="0" smtClean="0">
                <a:latin typeface="Calibri" charset="0"/>
              </a:rPr>
              <a:t> is a process by which companies create value for customers and build strong customer relationships to capture value from customers in return </a:t>
            </a:r>
          </a:p>
          <a:p>
            <a:pPr indent="-65088" eaLnBrk="1" hangingPunct="1"/>
            <a:endParaRPr lang="en-US" dirty="0" smtClean="0">
              <a:latin typeface="Calibri" charset="0"/>
            </a:endParaRPr>
          </a:p>
          <a:p>
            <a:pPr indent="-65088" eaLnBrk="1" hangingPunct="1"/>
            <a:endParaRPr lang="en-US" dirty="0" smtClean="0">
              <a:latin typeface="Calibri" charset="0"/>
            </a:endParaRPr>
          </a:p>
          <a:p>
            <a:pPr indent="-65088" eaLnBrk="1" hangingPunct="1"/>
            <a:endParaRPr lang="en-US" dirty="0" smtClean="0">
              <a:latin typeface="Calibri" charset="0"/>
            </a:endParaRPr>
          </a:p>
        </p:txBody>
      </p:sp>
      <p:sp>
        <p:nvSpPr>
          <p:cNvPr id="4" name="Rectangle 3"/>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1143000"/>
          </a:xfrm>
        </p:spPr>
        <p:txBody>
          <a:bodyPr/>
          <a:lstStyle/>
          <a:p>
            <a:pPr eaLnBrk="1" hangingPunct="1"/>
            <a:r>
              <a:rPr lang="en-US" dirty="0" smtClean="0"/>
              <a:t>Capturing Value from Customers</a:t>
            </a:r>
          </a:p>
        </p:txBody>
      </p:sp>
      <p:sp>
        <p:nvSpPr>
          <p:cNvPr id="79875" name="Rectangle 3"/>
          <p:cNvSpPr>
            <a:spLocks noGrp="1" noChangeArrowheads="1"/>
          </p:cNvSpPr>
          <p:nvPr>
            <p:ph idx="1"/>
          </p:nvPr>
        </p:nvSpPr>
        <p:spPr>
          <a:xfrm>
            <a:off x="685800" y="1981200"/>
            <a:ext cx="7772400" cy="3200400"/>
          </a:xfrm>
        </p:spPr>
        <p:txBody>
          <a:bodyPr/>
          <a:lstStyle/>
          <a:p>
            <a:pPr eaLnBrk="1" hangingPunct="1">
              <a:lnSpc>
                <a:spcPct val="90000"/>
              </a:lnSpc>
            </a:pPr>
            <a:r>
              <a:rPr lang="en-US" dirty="0" smtClean="0">
                <a:latin typeface="Calibri" charset="0"/>
              </a:rPr>
              <a:t>Right relationships with the right customers involves treating customers as assets that need to be managed and maximized</a:t>
            </a:r>
          </a:p>
          <a:p>
            <a:pPr eaLnBrk="1" hangingPunct="1">
              <a:lnSpc>
                <a:spcPct val="90000"/>
              </a:lnSpc>
            </a:pPr>
            <a:r>
              <a:rPr lang="en-US" dirty="0" smtClean="0">
                <a:latin typeface="Calibri" charset="0"/>
              </a:rPr>
              <a:t>Different types of customers require different relationship management strategies</a:t>
            </a:r>
          </a:p>
        </p:txBody>
      </p:sp>
      <p:sp>
        <p:nvSpPr>
          <p:cNvPr id="79876" name="Text Placeholder 7"/>
          <p:cNvSpPr>
            <a:spLocks noGrp="1"/>
          </p:cNvSpPr>
          <p:nvPr>
            <p:ph type="body" sz="quarter" idx="13"/>
          </p:nvPr>
        </p:nvSpPr>
        <p:spPr/>
        <p:txBody>
          <a:bodyPr/>
          <a:lstStyle/>
          <a:p>
            <a:r>
              <a:rPr lang="en-US" dirty="0" smtClean="0">
                <a:latin typeface="Calibri" charset="0"/>
              </a:rPr>
              <a:t>Building Customer Equity</a:t>
            </a:r>
          </a:p>
          <a:p>
            <a:endParaRPr lang="en-US"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143000"/>
          </a:xfrm>
        </p:spPr>
        <p:txBody>
          <a:bodyPr/>
          <a:lstStyle/>
          <a:p>
            <a:pPr eaLnBrk="1" hangingPunct="1"/>
            <a:r>
              <a:rPr lang="en-US" dirty="0" smtClean="0"/>
              <a:t/>
            </a:r>
            <a:br>
              <a:rPr lang="en-US" dirty="0" smtClean="0"/>
            </a:br>
            <a:r>
              <a:rPr lang="en-US" dirty="0" smtClean="0"/>
              <a:t>The Changing Marketing Landscape</a:t>
            </a:r>
          </a:p>
        </p:txBody>
      </p:sp>
      <p:sp>
        <p:nvSpPr>
          <p:cNvPr id="81924" name="Text Placeholder 7"/>
          <p:cNvSpPr>
            <a:spLocks noGrp="1"/>
          </p:cNvSpPr>
          <p:nvPr>
            <p:ph type="body" sz="quarter" idx="13"/>
          </p:nvPr>
        </p:nvSpPr>
        <p:spPr>
          <a:xfrm>
            <a:off x="1295400" y="1981200"/>
            <a:ext cx="6858000" cy="1676400"/>
          </a:xfrm>
        </p:spPr>
        <p:txBody>
          <a:bodyPr/>
          <a:lstStyle/>
          <a:p>
            <a:pPr algn="l"/>
            <a:r>
              <a:rPr lang="en-US" dirty="0" smtClean="0">
                <a:latin typeface="Calibri" charset="0"/>
              </a:rPr>
              <a:t>Uncertain Economic Environment</a:t>
            </a:r>
          </a:p>
          <a:p>
            <a:pPr algn="l">
              <a:buFont typeface="Arial" pitchFamily="34" charset="0"/>
              <a:buChar char="•"/>
            </a:pPr>
            <a:r>
              <a:rPr lang="en-US" dirty="0" smtClean="0">
                <a:latin typeface="Calibri" charset="0"/>
              </a:rPr>
              <a:t>New consumer frugality </a:t>
            </a:r>
          </a:p>
          <a:p>
            <a:pPr algn="l">
              <a:buFont typeface="Arial" pitchFamily="34" charset="0"/>
              <a:buChar char="•"/>
            </a:pPr>
            <a:r>
              <a:rPr lang="en-US" dirty="0" smtClean="0">
                <a:latin typeface="Calibri" charset="0"/>
              </a:rPr>
              <a:t>Marketers focus on value for the customer</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pic>
        <p:nvPicPr>
          <p:cNvPr id="81927" name="Picture 7"/>
          <p:cNvPicPr>
            <a:picLocks noChangeAspect="1" noChangeArrowheads="1"/>
          </p:cNvPicPr>
          <p:nvPr/>
        </p:nvPicPr>
        <p:blipFill>
          <a:blip r:embed="rId3" cstate="print"/>
          <a:srcRect/>
          <a:stretch>
            <a:fillRect/>
          </a:stretch>
        </p:blipFill>
        <p:spPr bwMode="auto">
          <a:xfrm>
            <a:off x="2971800" y="4191000"/>
            <a:ext cx="2828925" cy="1840270"/>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752600"/>
          </a:xfrm>
        </p:spPr>
        <p:txBody>
          <a:bodyPr/>
          <a:lstStyle/>
          <a:p>
            <a:pPr eaLnBrk="1" hangingPunct="1"/>
            <a:r>
              <a:rPr lang="en-US" dirty="0" smtClean="0"/>
              <a:t/>
            </a:r>
            <a:br>
              <a:rPr lang="en-US" dirty="0" smtClean="0"/>
            </a:br>
            <a:r>
              <a:rPr lang="en-US" dirty="0" smtClean="0"/>
              <a:t>The Changing Marketing Landscape</a:t>
            </a:r>
            <a:br>
              <a:rPr lang="en-US" dirty="0" smtClean="0"/>
            </a:br>
            <a:r>
              <a:rPr lang="en-US" dirty="0" smtClean="0"/>
              <a:t/>
            </a:r>
            <a:br>
              <a:rPr lang="en-US" dirty="0" smtClean="0"/>
            </a:br>
            <a:r>
              <a:rPr lang="en-US" dirty="0" smtClean="0">
                <a:latin typeface="Calibri" charset="0"/>
              </a:rPr>
              <a:t>Digital Age</a:t>
            </a:r>
            <a:br>
              <a:rPr lang="en-US" dirty="0" smtClean="0">
                <a:latin typeface="Calibri" charset="0"/>
              </a:rPr>
            </a:br>
            <a:endParaRPr lang="en-US" dirty="0" smtClean="0"/>
          </a:p>
        </p:txBody>
      </p:sp>
      <p:sp>
        <p:nvSpPr>
          <p:cNvPr id="81924" name="Text Placeholder 7"/>
          <p:cNvSpPr>
            <a:spLocks noGrp="1"/>
          </p:cNvSpPr>
          <p:nvPr>
            <p:ph type="body" sz="quarter" idx="13"/>
          </p:nvPr>
        </p:nvSpPr>
        <p:spPr>
          <a:xfrm>
            <a:off x="838200" y="2438400"/>
            <a:ext cx="7315200" cy="3276600"/>
          </a:xfrm>
        </p:spPr>
        <p:txBody>
          <a:bodyPr/>
          <a:lstStyle/>
          <a:p>
            <a:pPr algn="l">
              <a:buFont typeface="Arial" pitchFamily="34" charset="0"/>
              <a:buChar char="•"/>
            </a:pPr>
            <a:r>
              <a:rPr lang="en-US" dirty="0" smtClean="0">
                <a:latin typeface="Calibri" charset="0"/>
              </a:rPr>
              <a:t>People are connected continuously to people and information worldwide</a:t>
            </a:r>
          </a:p>
          <a:p>
            <a:pPr algn="l">
              <a:buFont typeface="Arial" pitchFamily="34" charset="0"/>
              <a:buChar char="•"/>
            </a:pPr>
            <a:r>
              <a:rPr lang="en-US" dirty="0" smtClean="0">
                <a:latin typeface="Calibri" charset="0"/>
              </a:rPr>
              <a:t>Marketers have great new tools to communicate with customers</a:t>
            </a:r>
          </a:p>
          <a:p>
            <a:pPr algn="l">
              <a:buFont typeface="Arial" pitchFamily="34" charset="0"/>
              <a:buChar char="•"/>
            </a:pPr>
            <a:r>
              <a:rPr lang="en-US" dirty="0" smtClean="0">
                <a:latin typeface="Calibri" charset="0"/>
              </a:rPr>
              <a:t>Internet + mobile communication devices  creates environment for online marketing</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685800" y="381000"/>
            <a:ext cx="7772400" cy="1143000"/>
          </a:xfrm>
        </p:spPr>
        <p:txBody>
          <a:bodyPr/>
          <a:lstStyle/>
          <a:p>
            <a:pPr eaLnBrk="1" hangingPunct="1"/>
            <a:r>
              <a:rPr lang="en-US" dirty="0" smtClean="0"/>
              <a:t>What Is Marketing?</a:t>
            </a:r>
          </a:p>
        </p:txBody>
      </p:sp>
      <p:sp>
        <p:nvSpPr>
          <p:cNvPr id="20483" name="Text Placeholder 6"/>
          <p:cNvSpPr>
            <a:spLocks noGrp="1"/>
          </p:cNvSpPr>
          <p:nvPr>
            <p:ph type="body" sz="quarter" idx="13"/>
          </p:nvPr>
        </p:nvSpPr>
        <p:spPr>
          <a:xfrm>
            <a:off x="914400" y="1295400"/>
            <a:ext cx="7162800" cy="381000"/>
          </a:xfrm>
        </p:spPr>
        <p:txBody>
          <a:bodyPr/>
          <a:lstStyle/>
          <a:p>
            <a:pPr eaLnBrk="1" hangingPunct="1">
              <a:lnSpc>
                <a:spcPct val="90000"/>
              </a:lnSpc>
            </a:pPr>
            <a:r>
              <a:rPr lang="en-US" sz="2400" dirty="0" smtClean="0">
                <a:latin typeface="Calibri" charset="0"/>
              </a:rPr>
              <a:t>The Marketing Process</a:t>
            </a:r>
          </a:p>
        </p:txBody>
      </p:sp>
      <p:pic>
        <p:nvPicPr>
          <p:cNvPr id="20484" name="Picture 4" descr="fig01_01wo.jpg"/>
          <p:cNvPicPr>
            <a:picLocks noChangeAspect="1"/>
          </p:cNvPicPr>
          <p:nvPr/>
        </p:nvPicPr>
        <p:blipFill>
          <a:blip r:embed="rId3" cstate="print"/>
          <a:srcRect/>
          <a:stretch>
            <a:fillRect/>
          </a:stretch>
        </p:blipFill>
        <p:spPr bwMode="auto">
          <a:xfrm>
            <a:off x="304800" y="2243137"/>
            <a:ext cx="8763000" cy="1566863"/>
          </a:xfrm>
          <a:prstGeom prst="rect">
            <a:avLst/>
          </a:prstGeom>
          <a:noFill/>
          <a:ln w="9525">
            <a:noFill/>
            <a:miter lim="800000"/>
            <a:headEnd/>
            <a:tailEnd/>
          </a:ln>
        </p:spPr>
      </p:pic>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pPr eaLnBrk="1" hangingPunct="1"/>
            <a:r>
              <a:rPr lang="en-US" dirty="0" smtClean="0"/>
              <a:t>Understanding the Marketplace</a:t>
            </a:r>
            <a:br>
              <a:rPr lang="en-US" dirty="0" smtClean="0"/>
            </a:br>
            <a:r>
              <a:rPr lang="en-US" dirty="0" smtClean="0"/>
              <a:t>and Customer Needs</a:t>
            </a:r>
          </a:p>
        </p:txBody>
      </p:sp>
      <p:graphicFrame>
        <p:nvGraphicFramePr>
          <p:cNvPr id="6" name="Content Placeholder 5"/>
          <p:cNvGraphicFramePr>
            <a:graphicFrameLocks noGrp="1"/>
          </p:cNvGraphicFramePr>
          <p:nvPr>
            <p:ph idx="1"/>
          </p:nvPr>
        </p:nvGraphicFramePr>
        <p:xfrm>
          <a:off x="1371600" y="2057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Text Placeholder 4"/>
          <p:cNvSpPr>
            <a:spLocks noGrp="1"/>
          </p:cNvSpPr>
          <p:nvPr>
            <p:ph type="body" sz="quarter" idx="13"/>
          </p:nvPr>
        </p:nvSpPr>
        <p:spPr>
          <a:xfrm>
            <a:off x="914400" y="1524000"/>
            <a:ext cx="7162800" cy="381000"/>
          </a:xfrm>
        </p:spPr>
        <p:txBody>
          <a:bodyPr/>
          <a:lstStyle/>
          <a:p>
            <a:pPr>
              <a:lnSpc>
                <a:spcPct val="80000"/>
              </a:lnSpc>
            </a:pPr>
            <a:r>
              <a:rPr lang="en-US" sz="2200" dirty="0" smtClean="0">
                <a:latin typeface="Calibri" charset="0"/>
              </a:rPr>
              <a:t>Customer Needs, Wants, and Demands</a:t>
            </a:r>
          </a:p>
          <a:p>
            <a:pPr>
              <a:lnSpc>
                <a:spcPct val="80000"/>
              </a:lnSpc>
            </a:pPr>
            <a:endParaRPr lang="en-US" sz="2200"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dirty="0" smtClean="0"/>
              <a:t>Understanding the Marketplace</a:t>
            </a:r>
            <a:br>
              <a:rPr lang="en-US" sz="3600" dirty="0" smtClean="0"/>
            </a:br>
            <a:r>
              <a:rPr lang="en-US" sz="3600" dirty="0" smtClean="0"/>
              <a:t>and Customer Needs</a:t>
            </a:r>
            <a:endParaRPr lang="en-US" dirty="0" smtClean="0"/>
          </a:p>
        </p:txBody>
      </p:sp>
      <p:sp>
        <p:nvSpPr>
          <p:cNvPr id="26627" name="Content Placeholder 11"/>
          <p:cNvSpPr>
            <a:spLocks noGrp="1"/>
          </p:cNvSpPr>
          <p:nvPr>
            <p:ph sz="quarter" idx="4294967295"/>
          </p:nvPr>
        </p:nvSpPr>
        <p:spPr>
          <a:xfrm>
            <a:off x="457200" y="1981200"/>
            <a:ext cx="4041775" cy="3951288"/>
          </a:xfrm>
        </p:spPr>
        <p:txBody>
          <a:bodyPr/>
          <a:lstStyle/>
          <a:p>
            <a:pPr eaLnBrk="1" hangingPunct="1">
              <a:lnSpc>
                <a:spcPct val="80000"/>
              </a:lnSpc>
            </a:pPr>
            <a:r>
              <a:rPr lang="en-US" sz="2500" b="1" dirty="0" smtClean="0">
                <a:latin typeface="Calibri" charset="0"/>
              </a:rPr>
              <a:t>Market offerings </a:t>
            </a:r>
            <a:r>
              <a:rPr lang="en-US" sz="2500" dirty="0" smtClean="0">
                <a:latin typeface="Calibri" charset="0"/>
              </a:rPr>
              <a:t>are some combination of products, services, information, or experiences offered to a market to satisfy a need or want</a:t>
            </a:r>
          </a:p>
          <a:p>
            <a:pPr eaLnBrk="1" hangingPunct="1">
              <a:lnSpc>
                <a:spcPct val="80000"/>
              </a:lnSpc>
            </a:pPr>
            <a:r>
              <a:rPr lang="en-US" sz="2500" b="1" dirty="0" smtClean="0">
                <a:latin typeface="Calibri" charset="0"/>
              </a:rPr>
              <a:t>Marketing myopia </a:t>
            </a:r>
            <a:r>
              <a:rPr lang="en-US" sz="2500" dirty="0" smtClean="0">
                <a:latin typeface="Calibri" charset="0"/>
              </a:rPr>
              <a:t>is focusing only on existing wants and losing sight of underlying consumer needs</a:t>
            </a:r>
          </a:p>
          <a:p>
            <a:pPr eaLnBrk="1" hangingPunct="1">
              <a:lnSpc>
                <a:spcPct val="80000"/>
              </a:lnSpc>
            </a:pPr>
            <a:endParaRPr lang="en-US" sz="2500" dirty="0" smtClean="0">
              <a:latin typeface="Calibri" charset="0"/>
            </a:endParaRPr>
          </a:p>
        </p:txBody>
      </p:sp>
      <p:sp>
        <p:nvSpPr>
          <p:cNvPr id="5" name="Rectangle 4"/>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6" name="Picture 5" descr="00_ENTRE_shutterstock_87803794_Launch_659px.jpg"/>
          <p:cNvPicPr>
            <a:picLocks noChangeAspect="1"/>
          </p:cNvPicPr>
          <p:nvPr/>
        </p:nvPicPr>
        <p:blipFill>
          <a:blip r:embed="rId3"/>
          <a:stretch>
            <a:fillRect/>
          </a:stretch>
        </p:blipFill>
        <p:spPr>
          <a:xfrm>
            <a:off x="5410200" y="2057399"/>
            <a:ext cx="2681287" cy="3429001"/>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r>
              <a:rPr lang="en-US" dirty="0" smtClean="0"/>
              <a:t>Understanding the Marketplace</a:t>
            </a:r>
            <a:br>
              <a:rPr lang="en-US" dirty="0" smtClean="0"/>
            </a:br>
            <a:r>
              <a:rPr lang="en-US" dirty="0" smtClean="0"/>
              <a:t>and Customer Needs</a:t>
            </a:r>
          </a:p>
        </p:txBody>
      </p:sp>
      <p:sp>
        <p:nvSpPr>
          <p:cNvPr id="28675" name="Text Placeholder 7"/>
          <p:cNvSpPr>
            <a:spLocks noGrp="1"/>
          </p:cNvSpPr>
          <p:nvPr>
            <p:ph type="body" sz="quarter" idx="13"/>
          </p:nvPr>
        </p:nvSpPr>
        <p:spPr/>
        <p:txBody>
          <a:bodyPr/>
          <a:lstStyle/>
          <a:p>
            <a:pPr>
              <a:spcBef>
                <a:spcPct val="0"/>
              </a:spcBef>
            </a:pPr>
            <a:r>
              <a:rPr lang="en-US" dirty="0" smtClean="0">
                <a:latin typeface="Calibri" charset="0"/>
              </a:rPr>
              <a:t>Customer Value and Satisfaction</a:t>
            </a:r>
          </a:p>
          <a:p>
            <a:pPr>
              <a:spcBef>
                <a:spcPct val="0"/>
              </a:spcBef>
            </a:pPr>
            <a:r>
              <a:rPr lang="en-US" dirty="0" smtClean="0">
                <a:latin typeface="Calibri" charset="0"/>
              </a:rPr>
              <a:t>Expectations</a:t>
            </a:r>
          </a:p>
          <a:p>
            <a:endParaRPr lang="en-US" dirty="0" smtClean="0">
              <a:latin typeface="Calibri" charset="0"/>
            </a:endParaRPr>
          </a:p>
        </p:txBody>
      </p:sp>
      <p:graphicFrame>
        <p:nvGraphicFramePr>
          <p:cNvPr id="9" name="Content Placeholder 8"/>
          <p:cNvGraphicFramePr>
            <a:graphicFrameLocks noGrp="1"/>
          </p:cNvGraphicFramePr>
          <p:nvPr>
            <p:ph idx="4294967295"/>
          </p:nvPr>
        </p:nvGraphicFramePr>
        <p:xfrm>
          <a:off x="0" y="2743200"/>
          <a:ext cx="7086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idx="1"/>
          </p:nvPr>
        </p:nvSpPr>
        <p:spPr/>
        <p:txBody>
          <a:bodyPr/>
          <a:lstStyle/>
          <a:p>
            <a:pPr indent="-65088">
              <a:buFontTx/>
              <a:buNone/>
            </a:pPr>
            <a:r>
              <a:rPr lang="en-US" sz="3600" b="1" dirty="0" smtClean="0">
                <a:latin typeface="Calibri" charset="0"/>
              </a:rPr>
              <a:t>Exchange</a:t>
            </a:r>
            <a:r>
              <a:rPr lang="en-US" dirty="0" smtClean="0">
                <a:latin typeface="Calibri" charset="0"/>
              </a:rPr>
              <a:t> is the act of obtaining a desired object from someone by offering something in return</a:t>
            </a:r>
          </a:p>
          <a:p>
            <a:pPr indent="-65088"/>
            <a:endParaRPr lang="en-US" dirty="0" smtClean="0">
              <a:latin typeface="Calibri" charset="0"/>
            </a:endParaRPr>
          </a:p>
        </p:txBody>
      </p:sp>
      <p:sp>
        <p:nvSpPr>
          <p:cNvPr id="30723" name="Rectangle 2"/>
          <p:cNvSpPr>
            <a:spLocks noGrp="1" noChangeArrowheads="1"/>
          </p:cNvSpPr>
          <p:nvPr>
            <p:ph type="title"/>
          </p:nvPr>
        </p:nvSpPr>
        <p:spPr/>
        <p:txBody>
          <a:bodyPr/>
          <a:lstStyle/>
          <a:p>
            <a:r>
              <a:rPr lang="en-US" dirty="0" smtClean="0"/>
              <a:t>Understanding the Marketplace</a:t>
            </a:r>
            <a:br>
              <a:rPr lang="en-US" dirty="0" smtClean="0"/>
            </a:br>
            <a:r>
              <a:rPr lang="en-US" dirty="0" smtClean="0"/>
              <a:t>and Customer Needs</a:t>
            </a:r>
          </a:p>
        </p:txBody>
      </p:sp>
      <p:sp>
        <p:nvSpPr>
          <p:cNvPr id="30724" name="Rectangle 3"/>
          <p:cNvSpPr>
            <a:spLocks noGrp="1" noChangeArrowheads="1"/>
          </p:cNvSpPr>
          <p:nvPr>
            <p:ph type="body" sz="quarter" idx="4294967295"/>
          </p:nvPr>
        </p:nvSpPr>
        <p:spPr>
          <a:xfrm>
            <a:off x="0" y="1447800"/>
            <a:ext cx="3200400" cy="381000"/>
          </a:xfrm>
        </p:spPr>
        <p:txBody>
          <a:bodyPr/>
          <a:lstStyle/>
          <a:p>
            <a:endParaRPr lang="en-US" dirty="0" smtClean="0">
              <a:latin typeface="Calibri" charset="0"/>
            </a:endParaRP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Understanding the Marketplace</a:t>
            </a:r>
            <a:br>
              <a:rPr lang="en-US" dirty="0" smtClean="0"/>
            </a:br>
            <a:r>
              <a:rPr lang="en-US" dirty="0" smtClean="0"/>
              <a:t>and Customer Needs</a:t>
            </a:r>
          </a:p>
        </p:txBody>
      </p:sp>
      <p:sp>
        <p:nvSpPr>
          <p:cNvPr id="32771" name="Rectangle 3"/>
          <p:cNvSpPr>
            <a:spLocks noGrp="1" noChangeArrowheads="1"/>
          </p:cNvSpPr>
          <p:nvPr>
            <p:ph type="body" sz="half" idx="1"/>
          </p:nvPr>
        </p:nvSpPr>
        <p:spPr>
          <a:xfrm>
            <a:off x="1219200" y="1676400"/>
            <a:ext cx="6665913" cy="4114800"/>
          </a:xfrm>
        </p:spPr>
        <p:txBody>
          <a:bodyPr/>
          <a:lstStyle/>
          <a:p>
            <a:pPr eaLnBrk="1" hangingPunct="1">
              <a:buFontTx/>
              <a:buNone/>
            </a:pPr>
            <a:r>
              <a:rPr lang="en-US" b="1" dirty="0" smtClean="0">
                <a:latin typeface="Calibri" charset="0"/>
              </a:rPr>
              <a:t>Markets</a:t>
            </a:r>
            <a:r>
              <a:rPr lang="en-US" dirty="0" smtClean="0">
                <a:latin typeface="Calibri" charset="0"/>
              </a:rPr>
              <a:t> are the set of actual and potential buyers of a product </a:t>
            </a:r>
          </a:p>
          <a:p>
            <a:pPr eaLnBrk="1" hangingPunct="1"/>
            <a:endParaRPr lang="en-US" dirty="0" smtClean="0">
              <a:latin typeface="Calibri" charset="0"/>
            </a:endParaRPr>
          </a:p>
          <a:p>
            <a:pPr lvl="1" eaLnBrk="1" hangingPunct="1"/>
            <a:endParaRPr lang="en-US" dirty="0" smtClean="0">
              <a:latin typeface="Calibri" charset="0"/>
            </a:endParaRPr>
          </a:p>
        </p:txBody>
      </p:sp>
      <p:sp>
        <p:nvSpPr>
          <p:cNvPr id="32772" name="Text Box 11"/>
          <p:cNvSpPr txBox="1">
            <a:spLocks noChangeArrowheads="1"/>
          </p:cNvSpPr>
          <p:nvPr/>
        </p:nvSpPr>
        <p:spPr bwMode="auto">
          <a:xfrm>
            <a:off x="5280025" y="5478463"/>
            <a:ext cx="1577975" cy="366712"/>
          </a:xfrm>
          <a:prstGeom prst="rect">
            <a:avLst/>
          </a:prstGeom>
          <a:noFill/>
          <a:ln w="9525">
            <a:noFill/>
            <a:miter lim="800000"/>
            <a:headEnd/>
            <a:tailEnd/>
          </a:ln>
        </p:spPr>
        <p:txBody>
          <a:bodyPr>
            <a:spAutoFit/>
          </a:bodyPr>
          <a:lstStyle/>
          <a:p>
            <a:pPr>
              <a:spcBef>
                <a:spcPct val="50000"/>
              </a:spcBef>
            </a:pPr>
            <a:endParaRPr lang="en-US" dirty="0"/>
          </a:p>
        </p:txBody>
      </p:sp>
      <p:pic>
        <p:nvPicPr>
          <p:cNvPr id="32773" name="Picture 5" descr="fig01_02wo.jpg"/>
          <p:cNvPicPr>
            <a:picLocks noChangeAspect="1"/>
          </p:cNvPicPr>
          <p:nvPr/>
        </p:nvPicPr>
        <p:blipFill>
          <a:blip r:embed="rId3" cstate="print"/>
          <a:srcRect/>
          <a:stretch>
            <a:fillRect/>
          </a:stretch>
        </p:blipFill>
        <p:spPr bwMode="auto">
          <a:xfrm>
            <a:off x="609600" y="2819400"/>
            <a:ext cx="7467600" cy="3271838"/>
          </a:xfrm>
          <a:prstGeom prst="rect">
            <a:avLst/>
          </a:prstGeom>
          <a:noFill/>
          <a:ln w="9525">
            <a:noFill/>
            <a:miter lim="800000"/>
            <a:headEnd/>
            <a:tailEnd/>
          </a:ln>
        </p:spPr>
      </p:pic>
      <p:sp>
        <p:nvSpPr>
          <p:cNvPr id="6" name="Rectangle 5"/>
          <p:cNvSpPr/>
          <p:nvPr/>
        </p:nvSpPr>
        <p:spPr bwMode="auto">
          <a:xfrm>
            <a:off x="0" y="6400800"/>
            <a:ext cx="3962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0FD13D"/>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1276</TotalTime>
  <Words>1898</Words>
  <Application>Microsoft Office PowerPoint</Application>
  <PresentationFormat>On-screen Show (4:3)</PresentationFormat>
  <Paragraphs>236</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Chapter 1 Marketing:  Creating and Capturing Customer Value </vt:lpstr>
      <vt:lpstr>Creating and Capturing Customer Value</vt:lpstr>
      <vt:lpstr>What Is Marketing?</vt:lpstr>
      <vt:lpstr>What Is Marketing?</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Designing a Customer-Driven Marketing Strategy</vt:lpstr>
      <vt:lpstr>Designing a Customer-Driven Marketing Strategy</vt:lpstr>
      <vt:lpstr>Designing a Customer-Driven Marketing Strategy</vt:lpstr>
      <vt:lpstr>Designing a Customer-Driven Marketing Strategy</vt:lpstr>
      <vt:lpstr> Designing a Customer-Driven Marketing Strategy</vt:lpstr>
      <vt:lpstr> Designing a Customer-Driven Marketing Strategy</vt:lpstr>
      <vt:lpstr>Designing a Customer-Driven Marketing Strategy</vt:lpstr>
      <vt:lpstr>Designing a Customer-Driven Marketing Strategy</vt:lpstr>
      <vt:lpstr>Designing a Customer-Driven Marketing Strategy</vt:lpstr>
      <vt:lpstr>Designing a Customer-Driven Marketing Strategy</vt:lpstr>
      <vt:lpstr>Preparing an Integrated Marketing Plan and Program</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Capturing Value from Customers</vt:lpstr>
      <vt:lpstr>Capturing Value from Customers</vt:lpstr>
      <vt:lpstr> The Changing Marketing Landscape</vt:lpstr>
      <vt:lpstr> The Changing Marketing Landscape  Digital Age </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124</cp:revision>
  <dcterms:created xsi:type="dcterms:W3CDTF">2011-02-15T21:33:40Z</dcterms:created>
  <dcterms:modified xsi:type="dcterms:W3CDTF">2012-09-08T08:09:51Z</dcterms:modified>
</cp:coreProperties>
</file>