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1" r:id="rId4"/>
    <p:sldId id="271" r:id="rId5"/>
    <p:sldId id="274" r:id="rId6"/>
    <p:sldId id="277" r:id="rId7"/>
    <p:sldId id="283" r:id="rId8"/>
    <p:sldId id="288" r:id="rId9"/>
    <p:sldId id="284" r:id="rId10"/>
    <p:sldId id="285" r:id="rId11"/>
    <p:sldId id="286" r:id="rId12"/>
    <p:sldId id="287" r:id="rId13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8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1" autoAdjust="0"/>
    <p:restoredTop sz="94660"/>
  </p:normalViewPr>
  <p:slideViewPr>
    <p:cSldViewPr>
      <p:cViewPr varScale="1">
        <p:scale>
          <a:sx n="85" d="100"/>
          <a:sy n="85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90"/>
    </p:cViewPr>
  </p:sorterViewPr>
  <p:notesViewPr>
    <p:cSldViewPr>
      <p:cViewPr varScale="1">
        <p:scale>
          <a:sx n="67" d="100"/>
          <a:sy n="67" d="100"/>
        </p:scale>
        <p:origin x="-327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8688A23-0498-4086-9E1E-1C2984F927B9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BD95E56-9D7F-4398-AF51-28C5D12EA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25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8459788"/>
            <a:ext cx="2698751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129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779291B-7810-4A58-BF3D-1202E8404B1B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DE90BDF-543C-4446-88DB-52490BB1B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48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B56ACC-2A25-4876-88A2-D2EC38C66C8A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0710DC-908C-47C5-9E8A-DE94229D0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93734"/>
      </p:ext>
    </p:extLst>
  </p:cSld>
  <p:clrMapOvr>
    <a:masterClrMapping/>
  </p:clrMapOvr>
  <p:transition spd="med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5992F-0CBA-47FD-8818-A3F3FB707F15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1A9FB-ACB1-443A-9D2A-99AC5B31F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34596"/>
      </p:ext>
    </p:extLst>
  </p:cSld>
  <p:clrMapOvr>
    <a:masterClrMapping/>
  </p:clrMapOvr>
  <p:transition spd="med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39CCA-BCC6-4A91-BD45-2D24F0D9BC79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0907F-EC97-44A5-9193-4B73AC51D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57071"/>
      </p:ext>
    </p:extLst>
  </p:cSld>
  <p:clrMapOvr>
    <a:masterClrMapping/>
  </p:clrMapOvr>
  <p:transition spd="med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8ABD9-F3DF-453D-B1A2-EBC220D279BA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05220-65B7-4C08-8FC9-709867A8B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82610"/>
      </p:ext>
    </p:extLst>
  </p:cSld>
  <p:clrMapOvr>
    <a:masterClrMapping/>
  </p:clrMapOvr>
  <p:transition spd="med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13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78CDEB-0043-47C9-BB8B-07950FE01A72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BF2761-DC27-4369-BED7-6F4178CDB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31255"/>
      </p:ext>
    </p:extLst>
  </p:cSld>
  <p:clrMapOvr>
    <a:masterClrMapping/>
  </p:clrMapOvr>
  <p:transition spd="med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CD220-E16F-404F-BC6A-23850F886E77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26937-2DD9-4A61-BE2A-B0B37566D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39065"/>
      </p:ext>
    </p:extLst>
  </p:cSld>
  <p:clrMapOvr>
    <a:masterClrMapping/>
  </p:clrMapOvr>
  <p:transition spd="med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8A408D-C1CD-4770-8BA9-7C6EDCB9CE1A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CDCD69-4CAE-4D24-8CFD-9F37520E7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4482"/>
      </p:ext>
    </p:extLst>
  </p:cSld>
  <p:clrMapOvr>
    <a:masterClrMapping/>
  </p:clrMapOvr>
  <p:transition spd="med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D8F63-91B3-432E-8A3D-A4BF30A6C79D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CBE0B-C103-4694-B838-F7A3FEDC5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62893"/>
      </p:ext>
    </p:extLst>
  </p:cSld>
  <p:clrMapOvr>
    <a:masterClrMapping/>
  </p:clrMapOvr>
  <p:transition spd="med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13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3B0467-23F2-4D47-8EE2-361B6E73BD18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6F6A75-4F05-4624-8984-C136463F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81495"/>
      </p:ext>
    </p:extLst>
  </p:cSld>
  <p:clrMapOvr>
    <a:masterClrMapping/>
  </p:clrMapOvr>
  <p:transition spd="med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CDCC8A-2099-45D9-B906-08D240DE65F5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665637-877F-49F5-8198-0B9F144C3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50675"/>
      </p:ext>
    </p:extLst>
  </p:cSld>
  <p:clrMapOvr>
    <a:masterClrMapping/>
  </p:clrMapOvr>
  <p:transition spd="med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algn="l" rtl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  <a:cs typeface="+mn-cs"/>
            </a:endParaRPr>
          </a:p>
        </p:txBody>
      </p:sp>
      <p:sp>
        <p:nvSpPr>
          <p:cNvPr id="6" name="Flowchart: Process 13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15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AFF988-C763-4FF8-88A2-215BD1793B81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50D6F5-2895-42BF-8C4D-3EECF3CFB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39232"/>
      </p:ext>
    </p:extLst>
  </p:cSld>
  <p:clrMapOvr>
    <a:masterClrMapping/>
  </p:clrMapOvr>
  <p:transition spd="med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08C2E614-9FBE-4ADA-9760-87840EABCC65}" type="datetimeFigureOut">
              <a:rPr lang="en-US"/>
              <a:pPr>
                <a:defRPr/>
              </a:pPr>
              <a:t>11/8/2018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7E08E90-77EF-47AE-8602-C19658302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79" r:id="rId2"/>
    <p:sldLayoutId id="2147484085" r:id="rId3"/>
    <p:sldLayoutId id="2147484080" r:id="rId4"/>
    <p:sldLayoutId id="2147484086" r:id="rId5"/>
    <p:sldLayoutId id="2147484081" r:id="rId6"/>
    <p:sldLayoutId id="2147484087" r:id="rId7"/>
    <p:sldLayoutId id="2147484088" r:id="rId8"/>
    <p:sldLayoutId id="2147484089" r:id="rId9"/>
    <p:sldLayoutId id="2147484082" r:id="rId10"/>
    <p:sldLayoutId id="2147484083" r:id="rId11"/>
  </p:sldLayoutIdLst>
  <p:transition spd="med">
    <p:comb dir="vert"/>
  </p:transition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r" rtl="1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r" rtl="1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r" rtl="1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r" rtl="1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4748" y="0"/>
            <a:ext cx="9180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8237287" cy="1470025"/>
          </a:xfrm>
        </p:spPr>
        <p:txBody>
          <a:bodyPr>
            <a:noAutofit/>
          </a:bodyPr>
          <a:lstStyle/>
          <a:p>
            <a:pPr algn="ctr" rtl="0"/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Phys 110</a:t>
            </a:r>
            <a:b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Chapter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19</a:t>
            </a:r>
            <a:b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Temperature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800724475"/>
      </p:ext>
    </p:extLst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7394"/>
            <a:ext cx="7704856" cy="42443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4509120"/>
            <a:ext cx="5112568" cy="84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66617"/>
      </p:ext>
    </p:extLst>
  </p:cSld>
  <p:clrMapOvr>
    <a:masterClrMapping/>
  </p:clrMapOvr>
  <p:transition spd="med"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340768"/>
            <a:ext cx="8028384" cy="4176464"/>
          </a:xfrm>
        </p:spPr>
        <p:txBody>
          <a:bodyPr/>
          <a:lstStyle/>
          <a:p>
            <a:pPr marL="82550" indent="0" algn="l" rtl="0">
              <a:lnSpc>
                <a:spcPct val="150000"/>
              </a:lnSpc>
              <a:buNone/>
            </a:pPr>
            <a:r>
              <a:rPr lang="en-GB" sz="2400" b="1" dirty="0"/>
              <a:t> 5.</a:t>
            </a:r>
            <a:r>
              <a:rPr lang="en-GB" sz="2400" dirty="0"/>
              <a:t> The temperature difference between the inside and the outside of an automobile engine is 450°C. Express </a:t>
            </a:r>
            <a:r>
              <a:rPr lang="en-GB" sz="2400" dirty="0" smtClean="0"/>
              <a:t>this temperature </a:t>
            </a:r>
            <a:r>
              <a:rPr lang="en-GB" sz="2400" dirty="0"/>
              <a:t>difference on (a) the Fahrenheit scale and (b) the Kelvin scale.</a:t>
            </a:r>
            <a:endParaRPr lang="ar-SA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400" y="5157192"/>
            <a:ext cx="6646892" cy="129614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en-GB" dirty="0" smtClean="0"/>
              <a:t>H.W. Problems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38667404"/>
      </p:ext>
    </p:extLst>
  </p:cSld>
  <p:clrMapOvr>
    <a:masterClrMapping/>
  </p:clrMapOvr>
  <p:transition spd="med">
    <p:comb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H.W. Problems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196752"/>
            <a:ext cx="8100392" cy="4896544"/>
          </a:xfrm>
        </p:spPr>
        <p:txBody>
          <a:bodyPr/>
          <a:lstStyle/>
          <a:p>
            <a:pPr marL="82550" indent="0" algn="just" rtl="0">
              <a:lnSpc>
                <a:spcPct val="150000"/>
              </a:lnSpc>
              <a:buNone/>
            </a:pPr>
            <a:r>
              <a:rPr lang="en-GB" sz="2400" dirty="0"/>
              <a:t> </a:t>
            </a:r>
            <a:r>
              <a:rPr lang="en-GB" sz="2400" b="1" dirty="0"/>
              <a:t>7.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melting point of gold is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1064°C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boiling point is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2660°C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(a) Express these temperatures in kelvins. (b) Compute the difference between these temperatures in Celsius degrees and kelvins.</a:t>
            </a:r>
          </a:p>
          <a:p>
            <a:pPr algn="l" rtl="0"/>
            <a:endParaRPr lang="ar-S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731" y="4005064"/>
            <a:ext cx="727127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045489"/>
      </p:ext>
    </p:extLst>
  </p:cSld>
  <p:clrMapOvr>
    <a:masterClrMapping/>
  </p:clrMapOvr>
  <p:transition spd="med"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4748" y="-14368"/>
            <a:ext cx="9180000" cy="12961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516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b="1" dirty="0" smtClean="0">
                <a:latin typeface="Cambria" panose="02040503050406030204" pitchFamily="18" charset="0"/>
              </a:rPr>
              <a:t>LECTURE</a:t>
            </a:r>
            <a:r>
              <a:rPr lang="en-US" sz="4000" b="1" i="1" dirty="0" smtClean="0"/>
              <a:t> </a:t>
            </a:r>
            <a:r>
              <a:rPr lang="en-US" sz="4000" b="1" dirty="0" smtClean="0">
                <a:latin typeface="Cambria" panose="02040503050406030204" pitchFamily="18" charset="0"/>
              </a:rPr>
              <a:t>OUTLINE  </a:t>
            </a:r>
            <a:endParaRPr lang="en-US" sz="40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748" y="1268760"/>
            <a:ext cx="9180000" cy="5513040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GB" sz="3600" dirty="0" smtClean="0">
                <a:latin typeface="Cambria" pitchFamily="18" charset="0"/>
              </a:rPr>
              <a:t>19.1 </a:t>
            </a:r>
            <a:r>
              <a:rPr lang="en-US" sz="3600" dirty="0">
                <a:latin typeface="Cambria" pitchFamily="18" charset="0"/>
              </a:rPr>
              <a:t>Temperature and the Zeroth Law of </a:t>
            </a:r>
            <a:r>
              <a:rPr lang="en-US" sz="3600" dirty="0" smtClean="0">
                <a:latin typeface="Cambria" pitchFamily="18" charset="0"/>
              </a:rPr>
              <a:t> Thermodynamics</a:t>
            </a:r>
          </a:p>
          <a:p>
            <a:pPr marL="0" indent="0" algn="l" rtl="0">
              <a:buNone/>
            </a:pPr>
            <a:r>
              <a:rPr lang="en-US" sz="3600" dirty="0">
                <a:latin typeface="Cambria" pitchFamily="18" charset="0"/>
              </a:rPr>
              <a:t/>
            </a:r>
            <a:br>
              <a:rPr lang="en-US" sz="3600" dirty="0">
                <a:latin typeface="Cambria" pitchFamily="18" charset="0"/>
              </a:rPr>
            </a:br>
            <a:r>
              <a:rPr lang="en-GB" sz="3600" dirty="0" smtClean="0">
                <a:latin typeface="Cambria" pitchFamily="18" charset="0"/>
              </a:rPr>
              <a:t>19.2 </a:t>
            </a:r>
            <a:r>
              <a:rPr lang="en-US" sz="3600" dirty="0">
                <a:latin typeface="Cambria" pitchFamily="18" charset="0"/>
              </a:rPr>
              <a:t>Thermometers and the Celsius Temperature </a:t>
            </a:r>
            <a:r>
              <a:rPr lang="en-US" sz="3600" dirty="0" smtClean="0">
                <a:latin typeface="Cambria" pitchFamily="18" charset="0"/>
              </a:rPr>
              <a:t>Scale</a:t>
            </a:r>
          </a:p>
          <a:p>
            <a:pPr marL="0" indent="0" algn="l" rtl="0">
              <a:buNone/>
            </a:pPr>
            <a:r>
              <a:rPr lang="en-US" sz="3600" dirty="0"/>
              <a:t/>
            </a:r>
            <a:br>
              <a:rPr lang="en-US" sz="3600" dirty="0"/>
            </a:br>
            <a:r>
              <a:rPr lang="en-GB" sz="3600" dirty="0" smtClean="0">
                <a:latin typeface="Cambria" pitchFamily="18" charset="0"/>
              </a:rPr>
              <a:t>19.3 </a:t>
            </a:r>
            <a:r>
              <a:rPr lang="en-US" sz="3600" dirty="0">
                <a:latin typeface="Cambria" pitchFamily="18" charset="0"/>
              </a:rPr>
              <a:t>The Constant-Volume Gas Thermometer and the Absolute Temperature Scale</a:t>
            </a:r>
            <a:endParaRPr lang="en-GB" sz="3600" dirty="0">
              <a:latin typeface="Cambria" pitchFamily="18" charset="0"/>
            </a:endParaRPr>
          </a:p>
          <a:p>
            <a:pPr marL="0" indent="0" algn="l" rtl="0">
              <a:buNone/>
            </a:pPr>
            <a:endParaRPr lang="en-GB" sz="3600" dirty="0">
              <a:latin typeface="Cambr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4748" y="1281776"/>
            <a:ext cx="9180000" cy="5576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C9DF-47BE-457D-9FA4-59BADC7067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46064"/>
      </p:ext>
    </p:extLst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052736"/>
            <a:ext cx="8106866" cy="4789512"/>
          </a:xfrm>
        </p:spPr>
        <p:txBody>
          <a:bodyPr/>
          <a:lstStyle/>
          <a:p>
            <a:pPr marL="82550" indent="0" algn="just" rtl="0">
              <a:lnSpc>
                <a:spcPct val="150000"/>
              </a:lnSpc>
              <a:buNone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objects are in thermal equilibrium with each other if they do not exchange energy when in thermal contact. </a:t>
            </a: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>
              <a:lnSpc>
                <a:spcPct val="150000"/>
              </a:lnSpc>
            </a:pP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zeroth law of thermodynamics </a:t>
            </a:r>
            <a:r>
              <a:rPr lang="en-GB" sz="2400" dirty="0" smtClean="0"/>
              <a:t>(</a:t>
            </a:r>
            <a:r>
              <a:rPr lang="en-GB" sz="2400" b="1" dirty="0"/>
              <a:t>the law of equilibrium):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states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if objects A and B are separately in thermal equilibrium with a third object C, then objects A and B are in thermal equilibrium with each other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rtl="0">
              <a:lnSpc>
                <a:spcPct val="150000"/>
              </a:lnSpc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objects in thermal equilibrium with each other are at the same temperature. Conversely, if two objects have different temperatures, then they are not in thermal equilibrium with each other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9592" y="476672"/>
            <a:ext cx="8532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GB" sz="2400" b="1" dirty="0">
                <a:latin typeface="Cambria" pitchFamily="18" charset="0"/>
              </a:rPr>
              <a:t>19.1 </a:t>
            </a:r>
            <a:r>
              <a:rPr lang="en-US" sz="2400" b="1" dirty="0">
                <a:latin typeface="Cambria" pitchFamily="18" charset="0"/>
              </a:rPr>
              <a:t>Temperature and the Zeroth Law of  Thermodynamics</a:t>
            </a:r>
          </a:p>
        </p:txBody>
      </p:sp>
    </p:spTree>
    <p:extLst>
      <p:ext uri="{BB962C8B-B14F-4D97-AF65-F5344CB8AC3E}">
        <p14:creationId xmlns:p14="http://schemas.microsoft.com/office/powerpoint/2010/main" val="310467776"/>
      </p:ext>
    </p:extLst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0" y="2492896"/>
            <a:ext cx="914400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dirty="0" smtClean="0"/>
              <a:t>.</a:t>
            </a:r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2" name="Rectangle 1"/>
          <p:cNvSpPr/>
          <p:nvPr/>
        </p:nvSpPr>
        <p:spPr>
          <a:xfrm>
            <a:off x="324545" y="795403"/>
            <a:ext cx="881945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ar-SA" dirty="0"/>
          </a:p>
        </p:txBody>
      </p:sp>
      <p:sp>
        <p:nvSpPr>
          <p:cNvPr id="4" name="Rectangle 3"/>
          <p:cNvSpPr/>
          <p:nvPr/>
        </p:nvSpPr>
        <p:spPr>
          <a:xfrm>
            <a:off x="1115616" y="692697"/>
            <a:ext cx="8054624" cy="5976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buFont typeface="Wingdings" panose="05000000000000000000" pitchFamily="2" charset="2"/>
              <a:buChar char="Ø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Thermometers are devices that are used to measure the temperature of a system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rtl="0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 rtl="0">
              <a:buFont typeface="Wingdings" panose="05000000000000000000" pitchFamily="2" charset="2"/>
              <a:buChar char="Ø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thermometers are based on the principle that some physical property of a system changes as the system’s temperature changes. </a:t>
            </a: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/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rtl="0">
              <a:buFont typeface="Wingdings" panose="05000000000000000000" pitchFamily="2" charset="2"/>
              <a:buChar char="Ø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properties that change with temperature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are:</a:t>
            </a:r>
          </a:p>
          <a:p>
            <a:pPr algn="just" rtl="0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the volume of a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liquid</a:t>
            </a:r>
          </a:p>
          <a:p>
            <a:pPr algn="just" rtl="0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the dimensions of a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</a:p>
          <a:p>
            <a:pPr algn="just" rtl="0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the pressure of a gas at constant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</a:p>
          <a:p>
            <a:pPr algn="just" rtl="0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the volume of a gas at constant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</a:p>
          <a:p>
            <a:pPr algn="just" rtl="0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the electric resistance of a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conductor</a:t>
            </a:r>
          </a:p>
          <a:p>
            <a:pPr algn="just" rtl="0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the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an object. </a:t>
            </a: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scale can be established on the basis of any one of these physical properties. 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116632"/>
            <a:ext cx="8486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19.2 </a:t>
            </a:r>
            <a:r>
              <a:rPr lang="ar-S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Thermometers </a:t>
            </a:r>
            <a:r>
              <a:rPr lang="ar-S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Celsius Temperature </a:t>
            </a:r>
            <a:r>
              <a:rPr lang="ar-S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Scal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ar-S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978496"/>
      </p:ext>
    </p:extLst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89857" y="1052736"/>
            <a:ext cx="81057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is the property that determines whether an object is in thermal equilibrium with other objects. Two objects in thermal equilibrium with each other are at the same temperature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rtl="0"/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buFont typeface="Wingdings" panose="05000000000000000000" pitchFamily="2" charset="2"/>
              <a:buChar char="Ø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0°C     is called the ice point of water.</a:t>
            </a:r>
          </a:p>
          <a:p>
            <a:pPr marL="342900" indent="-342900" algn="l" rtl="0">
              <a:buFont typeface="Wingdings" panose="05000000000000000000" pitchFamily="2" charset="2"/>
              <a:buChar char="Ø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100°C is the steam point of water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rtl="0"/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length of the liquid column of thermometer between the two points is divided into 100 equal segments to create the Celsius scale. Thus, each segment denotes a change in temperature of one Celsius degree.</a:t>
            </a:r>
            <a:endParaRPr lang="ar-S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651648"/>
      </p:ext>
    </p:extLst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170637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GB" sz="2800" b="1" dirty="0" smtClean="0">
                <a:latin typeface="Cambria" pitchFamily="18" charset="0"/>
              </a:rPr>
              <a:t>19.3 </a:t>
            </a:r>
            <a:r>
              <a:rPr lang="en-US" sz="2800" b="1" dirty="0">
                <a:latin typeface="Cambria" pitchFamily="18" charset="0"/>
              </a:rPr>
              <a:t>The Constant-Volume Gas Thermometer and the Absolute Temperature Scale</a:t>
            </a:r>
            <a:endParaRPr lang="en-GB" sz="2800" b="1" dirty="0">
              <a:latin typeface="Cambria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9632" y="1084715"/>
            <a:ext cx="3310880" cy="57696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576" y="1092331"/>
            <a:ext cx="594015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ar-SA" sz="2000" dirty="0"/>
              <a:t>An ideal gas is described by the equation of </a:t>
            </a:r>
            <a:r>
              <a:rPr lang="ar-SA" sz="2000" dirty="0" smtClean="0"/>
              <a:t>state:</a:t>
            </a:r>
          </a:p>
          <a:p>
            <a:pPr algn="l" rtl="0">
              <a:lnSpc>
                <a:spcPct val="150000"/>
              </a:lnSpc>
            </a:pPr>
            <a:r>
              <a:rPr lang="ar-SA" sz="2000" dirty="0" smtClean="0"/>
              <a:t>        </a:t>
            </a:r>
            <a:r>
              <a:rPr lang="en-GB" sz="2000" dirty="0" smtClean="0"/>
              <a:t>                   </a:t>
            </a:r>
            <a:r>
              <a:rPr lang="en-GB" sz="2000" b="1" dirty="0" smtClean="0"/>
              <a:t>PV=</a:t>
            </a:r>
            <a:r>
              <a:rPr lang="en-GB" sz="2000" b="1" dirty="0" err="1" smtClean="0"/>
              <a:t>nRT</a:t>
            </a:r>
            <a:endParaRPr lang="ar-SA" sz="2000" b="1" dirty="0"/>
          </a:p>
          <a:p>
            <a:pPr algn="l" rtl="0">
              <a:lnSpc>
                <a:spcPct val="150000"/>
              </a:lnSpc>
            </a:pPr>
            <a:r>
              <a:rPr lang="ar-SA" sz="2000" dirty="0" smtClean="0"/>
              <a:t>where </a:t>
            </a:r>
            <a:r>
              <a:rPr lang="ar-SA" sz="2000" dirty="0"/>
              <a:t>n equals the number of moles of the gas, V is its volume, R is the universal gas constant </a:t>
            </a:r>
            <a:r>
              <a:rPr lang="en-GB" sz="2000" dirty="0" smtClean="0"/>
              <a:t>(8.314</a:t>
            </a:r>
            <a:r>
              <a:rPr lang="ar-SA" sz="2000" dirty="0" smtClean="0"/>
              <a:t> J/mol</a:t>
            </a:r>
            <a:r>
              <a:rPr lang="en-GB" sz="2000" dirty="0" smtClean="0"/>
              <a:t>.</a:t>
            </a:r>
            <a:r>
              <a:rPr lang="ar-SA" sz="2000" dirty="0" smtClean="0"/>
              <a:t>K</a:t>
            </a:r>
            <a:r>
              <a:rPr lang="ar-SA" sz="2000" dirty="0"/>
              <a:t>), and T is the absolute </a:t>
            </a:r>
            <a:r>
              <a:rPr lang="ar-SA" sz="2000" dirty="0" smtClean="0"/>
              <a:t>temperature.</a:t>
            </a:r>
            <a:endParaRPr lang="ar-SA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411969"/>
            <a:ext cx="2736304" cy="352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446343"/>
      </p:ext>
    </p:extLst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746826" cy="792088"/>
          </a:xfrm>
        </p:spPr>
        <p:txBody>
          <a:bodyPr>
            <a:noAutofit/>
          </a:bodyPr>
          <a:lstStyle/>
          <a:p>
            <a:r>
              <a:rPr lang="en-GB" sz="2800" dirty="0"/>
              <a:t>The Celsius, Fahrenheit, and Kelvin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/>
              <a:t> </a:t>
            </a:r>
            <a:r>
              <a:rPr lang="en-GB" sz="2800" dirty="0" smtClean="0"/>
              <a:t>            Temperature </a:t>
            </a:r>
            <a:r>
              <a:rPr lang="en-GB" sz="2800" dirty="0"/>
              <a:t>Scales</a:t>
            </a:r>
            <a:endParaRPr lang="ar-S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47800"/>
            <a:ext cx="8784976" cy="5077544"/>
          </a:xfrm>
        </p:spPr>
        <p:txBody>
          <a:bodyPr/>
          <a:lstStyle/>
          <a:p>
            <a:pPr algn="l" rtl="0"/>
            <a:r>
              <a:rPr lang="en-GB" sz="2400" dirty="0"/>
              <a:t>The conversion between Celsius and Kelvin temperatures is:</a:t>
            </a:r>
          </a:p>
          <a:p>
            <a:pPr marL="82550" indent="0" algn="l" rtl="0">
              <a:buNone/>
            </a:pPr>
            <a:endParaRPr lang="en-GB" dirty="0" smtClean="0"/>
          </a:p>
          <a:p>
            <a:pPr algn="l" rtl="0"/>
            <a:endParaRPr lang="en-GB" dirty="0" smtClean="0"/>
          </a:p>
          <a:p>
            <a:pPr algn="l" rtl="0"/>
            <a:r>
              <a:rPr lang="en-GB" sz="2400" dirty="0" smtClean="0"/>
              <a:t>The </a:t>
            </a:r>
            <a:r>
              <a:rPr lang="en-GB" sz="2400" dirty="0"/>
              <a:t>relationship between the Celsius and Fahrenheit temperature scales </a:t>
            </a:r>
            <a:r>
              <a:rPr lang="en-GB" sz="2400" dirty="0" smtClean="0"/>
              <a:t>is: </a:t>
            </a:r>
          </a:p>
          <a:p>
            <a:pPr algn="l" rtl="0"/>
            <a:endParaRPr lang="en-GB" sz="2400" dirty="0"/>
          </a:p>
          <a:p>
            <a:pPr algn="l" rtl="0"/>
            <a:endParaRPr lang="en-GB" sz="2400" dirty="0" smtClean="0"/>
          </a:p>
          <a:p>
            <a:pPr algn="l" rtl="0"/>
            <a:r>
              <a:rPr lang="en-GB" sz="2400" dirty="0"/>
              <a:t> We can use </a:t>
            </a:r>
            <a:r>
              <a:rPr lang="en-GB" sz="2400" dirty="0" smtClean="0"/>
              <a:t>the two Equations above </a:t>
            </a:r>
            <a:r>
              <a:rPr lang="en-GB" sz="2400" dirty="0"/>
              <a:t>to ﬁnd a relationship between changes in temperature on the Celsius, Kelvin, and Fahrenheit scales: </a:t>
            </a:r>
          </a:p>
          <a:p>
            <a:pPr algn="l" rtl="0"/>
            <a:endParaRPr lang="ar-SA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2060848"/>
            <a:ext cx="2304256" cy="5189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4077072"/>
            <a:ext cx="2448272" cy="6454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912" y="5905448"/>
            <a:ext cx="2390784" cy="54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060624"/>
      </p:ext>
    </p:extLst>
  </p:cSld>
  <p:clrMapOvr>
    <a:masterClrMapping/>
  </p:clrMapOvr>
  <p:transition spd="med">
    <p:comb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252" y="117849"/>
            <a:ext cx="7499350" cy="4800600"/>
          </a:xfrm>
        </p:spPr>
        <p:txBody>
          <a:bodyPr/>
          <a:lstStyle/>
          <a:p>
            <a:pPr algn="l" rtl="0"/>
            <a:r>
              <a:rPr lang="en-GB" dirty="0" smtClean="0"/>
              <a:t>Problem </a:t>
            </a:r>
            <a:r>
              <a:rPr lang="en-GB" sz="2400" dirty="0"/>
              <a:t>2. In a constant-volume gas thermometer, the pressure at 20.0°C is 0.980 atm. (a) What is the pressure at 45.0°C? (b) What is the temperature if the pressure is 0.500 </a:t>
            </a:r>
            <a:r>
              <a:rPr lang="en-GB" sz="2400" dirty="0" err="1"/>
              <a:t>atm</a:t>
            </a:r>
            <a:r>
              <a:rPr lang="en-GB" sz="2400" dirty="0"/>
              <a:t>? </a:t>
            </a:r>
            <a:endParaRPr lang="ar-SA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390774"/>
            <a:ext cx="8096214" cy="276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900556"/>
      </p:ext>
    </p:extLst>
  </p:cSld>
  <p:clrMapOvr>
    <a:masterClrMapping/>
  </p:clrMapOvr>
  <p:transition spd="med"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-1"/>
            <a:ext cx="7488832" cy="38992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3932706"/>
            <a:ext cx="5184576" cy="72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316889"/>
      </p:ext>
    </p:extLst>
  </p:cSld>
  <p:clrMapOvr>
    <a:masterClrMapping/>
  </p:clrMapOvr>
  <p:transition spd="med">
    <p:comb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13667</TotalTime>
  <Words>570</Words>
  <Application>Microsoft Office PowerPoint</Application>
  <PresentationFormat>عرض على الشاشة (3:4)‏</PresentationFormat>
  <Paragraphs>47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Solstice</vt:lpstr>
      <vt:lpstr> Phys 110  Chapter 19  Temperature </vt:lpstr>
      <vt:lpstr> LECTURE OUTLINE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The Celsius, Fahrenheit, and Kelvin               Temperature Scales</vt:lpstr>
      <vt:lpstr>عرض تقديمي في PowerPoint</vt:lpstr>
      <vt:lpstr>عرض تقديمي في PowerPoint</vt:lpstr>
      <vt:lpstr>عرض تقديمي في PowerPoint</vt:lpstr>
      <vt:lpstr>H.W. Problems</vt:lpstr>
      <vt:lpstr>H.W. Problems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Reem Al-Tuwirqi</dc:creator>
  <cp:lastModifiedBy>المستخدم</cp:lastModifiedBy>
  <cp:revision>317</cp:revision>
  <dcterms:created xsi:type="dcterms:W3CDTF">2011-03-16T17:22:27Z</dcterms:created>
  <dcterms:modified xsi:type="dcterms:W3CDTF">2018-11-08T06:45:24Z</dcterms:modified>
</cp:coreProperties>
</file>