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1"/>
  </p:notesMasterIdLst>
  <p:sldIdLst>
    <p:sldId id="256" r:id="rId2"/>
    <p:sldId id="257" r:id="rId3"/>
    <p:sldId id="263" r:id="rId4"/>
    <p:sldId id="258" r:id="rId5"/>
    <p:sldId id="259" r:id="rId6"/>
    <p:sldId id="260" r:id="rId7"/>
    <p:sldId id="262" r:id="rId8"/>
    <p:sldId id="261" r:id="rId9"/>
    <p:sldId id="264" r:id="rId10"/>
    <p:sldId id="266" r:id="rId11"/>
    <p:sldId id="267" r:id="rId12"/>
    <p:sldId id="268" r:id="rId13"/>
    <p:sldId id="269" r:id="rId14"/>
    <p:sldId id="270" r:id="rId15"/>
    <p:sldId id="271" r:id="rId16"/>
    <p:sldId id="272" r:id="rId17"/>
    <p:sldId id="273" r:id="rId18"/>
    <p:sldId id="275" r:id="rId19"/>
    <p:sldId id="277" r:id="rId20"/>
    <p:sldId id="274" r:id="rId21"/>
    <p:sldId id="278" r:id="rId22"/>
    <p:sldId id="279" r:id="rId23"/>
    <p:sldId id="280" r:id="rId24"/>
    <p:sldId id="281" r:id="rId25"/>
    <p:sldId id="282" r:id="rId26"/>
    <p:sldId id="285" r:id="rId27"/>
    <p:sldId id="286" r:id="rId28"/>
    <p:sldId id="283" r:id="rId29"/>
    <p:sldId id="284"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B7788AB-760C-4ECA-869E-B3C4DD1921EF}" type="datetimeFigureOut">
              <a:rPr lang="ar-SA" smtClean="0"/>
              <a:t>07/03/40</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63E1BDC-E83D-4805-89F9-6F6AFC4FF323}"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C63E1BDC-E83D-4805-89F9-6F6AFC4FF323}" type="slidenum">
              <a:rPr lang="ar-SA" smtClean="0"/>
              <a:t>21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C63E1BDC-E83D-4805-89F9-6F6AFC4FF323}" type="slidenum">
              <a:rPr lang="ar-SA" smtClean="0"/>
              <a:t>28</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C63E1BDC-E83D-4805-89F9-6F6AFC4FF323}" type="slidenum">
              <a:rPr lang="ar-SA" smtClean="0"/>
              <a:t>29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AA556A7-6273-4D5C-BEB0-D9D4DD045CEA}" type="datetimeFigureOut">
              <a:rPr lang="ar-SA" smtClean="0"/>
              <a:pPr/>
              <a:t>07/03/40</a:t>
            </a:fld>
            <a:endParaRPr lang="ar-SA"/>
          </a:p>
        </p:txBody>
      </p:sp>
      <p:sp>
        <p:nvSpPr>
          <p:cNvPr id="17" name="Footer Placeholder 16"/>
          <p:cNvSpPr>
            <a:spLocks noGrp="1"/>
          </p:cNvSpPr>
          <p:nvPr>
            <p:ph type="ftr" sz="quarter" idx="11"/>
          </p:nvPr>
        </p:nvSpPr>
        <p:spPr/>
        <p:txBody>
          <a:bodyPr/>
          <a:lstStyle/>
          <a:p>
            <a:endParaRPr lang="ar-S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01B223-414B-47F8-BAD9-11100B3EB87A}" type="slidenum">
              <a:rPr lang="ar-SA" smtClean="0"/>
              <a:pPr/>
              <a:t>‹#›</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A556A7-6273-4D5C-BEB0-D9D4DD045CEA}" type="datetimeFigureOut">
              <a:rPr lang="ar-SA" smtClean="0"/>
              <a:pPr/>
              <a:t>07/03/40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301B223-414B-47F8-BAD9-11100B3EB87A}"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301B223-414B-47F8-BAD9-11100B3EB87A}" type="slidenum">
              <a:rPr lang="ar-SA" smtClean="0"/>
              <a:pPr/>
              <a:t>‹#›</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A556A7-6273-4D5C-BEB0-D9D4DD045CEA}" type="datetimeFigureOut">
              <a:rPr lang="ar-SA" smtClean="0"/>
              <a:pPr/>
              <a:t>07/03/40</a:t>
            </a:fld>
            <a:endParaRPr lang="ar-SA"/>
          </a:p>
        </p:txBody>
      </p:sp>
      <p:sp>
        <p:nvSpPr>
          <p:cNvPr id="5" name="Footer Placeholder 4"/>
          <p:cNvSpPr>
            <a:spLocks noGrp="1"/>
          </p:cNvSpPr>
          <p:nvPr>
            <p:ph type="ftr" sz="quarter" idx="11"/>
          </p:nvPr>
        </p:nvSpPr>
        <p:spPr/>
        <p:txBody>
          <a:bodyPr/>
          <a:lstStyle/>
          <a:p>
            <a:endParaRPr lang="ar-S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AA556A7-6273-4D5C-BEB0-D9D4DD045CEA}" type="datetimeFigureOut">
              <a:rPr lang="ar-SA" smtClean="0"/>
              <a:pPr/>
              <a:t>07/03/40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4361688" y="1026372"/>
            <a:ext cx="457200" cy="441325"/>
          </a:xfrm>
        </p:spPr>
        <p:txBody>
          <a:bodyPr/>
          <a:lstStyle/>
          <a:p>
            <a:fld id="{1301B223-414B-47F8-BAD9-11100B3EB87A}" type="slidenum">
              <a:rPr lang="ar-SA" smtClean="0"/>
              <a:pPr/>
              <a:t>‹#›</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SA"/>
          </a:p>
        </p:txBody>
      </p:sp>
      <p:sp>
        <p:nvSpPr>
          <p:cNvPr id="4" name="Date Placeholder 3"/>
          <p:cNvSpPr>
            <a:spLocks noGrp="1"/>
          </p:cNvSpPr>
          <p:nvPr>
            <p:ph type="dt" sz="half" idx="10"/>
          </p:nvPr>
        </p:nvSpPr>
        <p:spPr/>
        <p:txBody>
          <a:bodyPr/>
          <a:lstStyle/>
          <a:p>
            <a:fld id="{CAA556A7-6273-4D5C-BEB0-D9D4DD045CEA}" type="datetimeFigureOut">
              <a:rPr lang="ar-SA" smtClean="0"/>
              <a:pPr/>
              <a:t>07/03/40</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01B223-414B-47F8-BAD9-11100B3EB87A}" type="slidenum">
              <a:rPr lang="ar-SA" smtClean="0"/>
              <a:pPr/>
              <a:t>‹#›</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AA556A7-6273-4D5C-BEB0-D9D4DD045CEA}" type="datetimeFigureOut">
              <a:rPr lang="ar-SA" smtClean="0"/>
              <a:pPr/>
              <a:t>07/03/40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301B223-414B-47F8-BAD9-11100B3EB87A}" type="slidenum">
              <a:rPr lang="ar-SA" smtClean="0"/>
              <a:pPr/>
              <a:t>‹#›</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AA556A7-6273-4D5C-BEB0-D9D4DD045CEA}" type="datetimeFigureOut">
              <a:rPr lang="ar-SA" smtClean="0"/>
              <a:pPr/>
              <a:t>07/03/40</a:t>
            </a:fld>
            <a:endParaRPr lang="ar-SA"/>
          </a:p>
        </p:txBody>
      </p:sp>
      <p:sp>
        <p:nvSpPr>
          <p:cNvPr id="8" name="Footer Placeholder 7"/>
          <p:cNvSpPr>
            <a:spLocks noGrp="1"/>
          </p:cNvSpPr>
          <p:nvPr>
            <p:ph type="ftr" sz="quarter" idx="11"/>
          </p:nvPr>
        </p:nvSpPr>
        <p:spPr>
          <a:xfrm>
            <a:off x="304800" y="6409944"/>
            <a:ext cx="3581400" cy="365760"/>
          </a:xfrm>
        </p:spPr>
        <p:txBody>
          <a:bodyPr/>
          <a:lstStyle/>
          <a:p>
            <a:endParaRPr lang="ar-S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301B223-414B-47F8-BAD9-11100B3EB87A}" type="slidenum">
              <a:rPr lang="ar-SA" smtClean="0"/>
              <a:pPr/>
              <a:t>‹#›</a:t>
            </a:fld>
            <a:endParaRPr lang="ar-S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A556A7-6273-4D5C-BEB0-D9D4DD045CEA}" type="datetimeFigureOut">
              <a:rPr lang="ar-SA" smtClean="0"/>
              <a:pPr/>
              <a:t>07/03/40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a:xfrm>
            <a:off x="4343400" y="1036020"/>
            <a:ext cx="457200" cy="441325"/>
          </a:xfrm>
        </p:spPr>
        <p:txBody>
          <a:bodyPr/>
          <a:lstStyle/>
          <a:p>
            <a:fld id="{1301B223-414B-47F8-BAD9-11100B3EB87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AA556A7-6273-4D5C-BEB0-D9D4DD045CEA}" type="datetimeFigureOut">
              <a:rPr lang="ar-SA" smtClean="0"/>
              <a:pPr/>
              <a:t>07/03/40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301B223-414B-47F8-BAD9-11100B3EB87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301B223-414B-47F8-BAD9-11100B3EB87A}" type="slidenum">
              <a:rPr lang="ar-SA" smtClean="0"/>
              <a:pPr/>
              <a:t>‹#›</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AA556A7-6273-4D5C-BEB0-D9D4DD045CEA}" type="datetimeFigureOut">
              <a:rPr lang="ar-SA" smtClean="0"/>
              <a:pPr/>
              <a:t>07/03/40</a:t>
            </a:fld>
            <a:endParaRPr lang="ar-SA"/>
          </a:p>
        </p:txBody>
      </p:sp>
      <p:sp>
        <p:nvSpPr>
          <p:cNvPr id="6" name="Footer Placeholder 5"/>
          <p:cNvSpPr>
            <a:spLocks noGrp="1"/>
          </p:cNvSpPr>
          <p:nvPr>
            <p:ph type="ftr" sz="quarter" idx="11"/>
          </p:nvPr>
        </p:nvSpPr>
        <p:spPr>
          <a:xfrm>
            <a:off x="301752" y="6410848"/>
            <a:ext cx="3383280" cy="365760"/>
          </a:xfrm>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301B223-414B-47F8-BAD9-11100B3EB87A}" type="slidenum">
              <a:rPr lang="ar-SA" smtClean="0"/>
              <a:pPr/>
              <a:t>‹#›</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AA556A7-6273-4D5C-BEB0-D9D4DD045CEA}" type="datetimeFigureOut">
              <a:rPr lang="ar-SA" smtClean="0"/>
              <a:pPr/>
              <a:t>07/03/40</a:t>
            </a:fld>
            <a:endParaRPr lang="ar-SA"/>
          </a:p>
        </p:txBody>
      </p:sp>
      <p:sp>
        <p:nvSpPr>
          <p:cNvPr id="6" name="Footer Placeholder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AA556A7-6273-4D5C-BEB0-D9D4DD045CEA}" type="datetimeFigureOut">
              <a:rPr lang="ar-SA" smtClean="0"/>
              <a:pPr/>
              <a:t>07/03/40</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301B223-414B-47F8-BAD9-11100B3EB87A}" type="slidenum">
              <a:rPr lang="ar-SA" smtClean="0"/>
              <a:pPr/>
              <a:t>‹#›</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ar-SA"/>
          </a:p>
        </p:txBody>
      </p:sp>
      <p:sp>
        <p:nvSpPr>
          <p:cNvPr id="2" name="Title 1"/>
          <p:cNvSpPr>
            <a:spLocks noGrp="1"/>
          </p:cNvSpPr>
          <p:nvPr>
            <p:ph type="ctrTitle"/>
          </p:nvPr>
        </p:nvSpPr>
        <p:spPr/>
        <p:txBody>
          <a:bodyPr>
            <a:normAutofit fontScale="90000"/>
          </a:bodyPr>
          <a:lstStyle/>
          <a:p>
            <a:r>
              <a:rPr lang="en-US" dirty="0" smtClean="0"/>
              <a:t>Chapter Fifteen</a:t>
            </a:r>
            <a:br>
              <a:rPr lang="en-US" dirty="0" smtClean="0"/>
            </a:br>
            <a:r>
              <a:rPr lang="en-US" dirty="0" smtClean="0"/>
              <a:t>VOLTAMMETRY AND ELECTROCHEMICAL SENSORS</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THE CURRENT—VOLTAGE CURVE——THE BASIS OF VOLTAMMETRY</a:t>
            </a:r>
            <a:endParaRPr lang="ar-SA" sz="2400" dirty="0"/>
          </a:p>
        </p:txBody>
      </p:sp>
      <p:sp>
        <p:nvSpPr>
          <p:cNvPr id="3" name="Content Placeholder 2"/>
          <p:cNvSpPr>
            <a:spLocks noGrp="1"/>
          </p:cNvSpPr>
          <p:nvPr>
            <p:ph sz="quarter" idx="1"/>
          </p:nvPr>
        </p:nvSpPr>
        <p:spPr>
          <a:xfrm>
            <a:off x="301752" y="1669924"/>
            <a:ext cx="8503920" cy="4830910"/>
          </a:xfrm>
        </p:spPr>
        <p:txBody>
          <a:bodyPr>
            <a:normAutofit fontScale="85000" lnSpcReduction="20000"/>
          </a:bodyPr>
          <a:lstStyle/>
          <a:p>
            <a:pPr algn="l">
              <a:buNone/>
            </a:pPr>
            <a:r>
              <a:rPr lang="en-US" dirty="0" smtClean="0"/>
              <a:t>Potentials in </a:t>
            </a:r>
            <a:r>
              <a:rPr lang="en-US" dirty="0" err="1" smtClean="0"/>
              <a:t>voltammetry</a:t>
            </a:r>
            <a:r>
              <a:rPr lang="en-US" dirty="0" smtClean="0"/>
              <a:t> are by convention referred to the SCE. </a:t>
            </a:r>
          </a:p>
          <a:p>
            <a:pPr algn="l">
              <a:buNone/>
            </a:pPr>
            <a:r>
              <a:rPr lang="en-US" dirty="0" smtClean="0"/>
              <a:t>The following relationship can be used to convert potentials versus SCE to the corresponding potentials versus normal hydrogen electrode (NHE), and vice versa:</a:t>
            </a:r>
          </a:p>
          <a:p>
            <a:pPr algn="ctr">
              <a:buNone/>
            </a:pPr>
            <a:r>
              <a:rPr lang="en-US" b="1" i="1" dirty="0" err="1" smtClean="0"/>
              <a:t>E</a:t>
            </a:r>
            <a:r>
              <a:rPr lang="en-US" b="1" i="1" baseline="-25000" dirty="0" err="1" smtClean="0"/>
              <a:t>vs</a:t>
            </a:r>
            <a:r>
              <a:rPr lang="en-US" b="1" i="1" baseline="-25000" dirty="0" smtClean="0"/>
              <a:t>. SCE</a:t>
            </a:r>
            <a:r>
              <a:rPr lang="en-US" b="1" i="1" dirty="0" smtClean="0"/>
              <a:t> = </a:t>
            </a:r>
            <a:r>
              <a:rPr lang="en-US" b="1" i="1" dirty="0" err="1" smtClean="0"/>
              <a:t>E</a:t>
            </a:r>
            <a:r>
              <a:rPr lang="en-US" b="1" i="1" baseline="-25000" dirty="0" err="1" smtClean="0"/>
              <a:t>vs</a:t>
            </a:r>
            <a:r>
              <a:rPr lang="en-US" b="1" i="1" baseline="-25000" dirty="0" smtClean="0"/>
              <a:t>. NHE </a:t>
            </a:r>
            <a:r>
              <a:rPr lang="en-US" b="1" i="1" dirty="0" smtClean="0"/>
              <a:t>− 0.242                     </a:t>
            </a:r>
            <a:r>
              <a:rPr lang="en-US" i="1" dirty="0" smtClean="0"/>
              <a:t>(15.1)</a:t>
            </a:r>
          </a:p>
          <a:p>
            <a:pPr algn="l">
              <a:buNone/>
            </a:pPr>
            <a:endParaRPr lang="en-US" dirty="0" smtClean="0"/>
          </a:p>
          <a:p>
            <a:pPr algn="l">
              <a:buNone/>
            </a:pPr>
            <a:r>
              <a:rPr lang="en-US" dirty="0" smtClean="0"/>
              <a:t>This relationship can be used to calculate the applied potential required for the electrolysis of the test ion at the microelectrode. </a:t>
            </a:r>
          </a:p>
          <a:p>
            <a:pPr algn="l">
              <a:buNone/>
            </a:pPr>
            <a:r>
              <a:rPr lang="en-US" b="1" dirty="0" smtClean="0">
                <a:solidFill>
                  <a:srgbClr val="C00000"/>
                </a:solidFill>
              </a:rPr>
              <a:t>Example</a:t>
            </a:r>
            <a:endParaRPr lang="en-US" dirty="0" smtClean="0"/>
          </a:p>
          <a:p>
            <a:pPr algn="l">
              <a:buNone/>
            </a:pPr>
            <a:r>
              <a:rPr lang="en-US" dirty="0" smtClean="0"/>
              <a:t>we place a 10</a:t>
            </a:r>
            <a:r>
              <a:rPr lang="en-US" baseline="30000" dirty="0" smtClean="0"/>
              <a:t>−3</a:t>
            </a:r>
            <a:r>
              <a:rPr lang="en-US" dirty="0" smtClean="0"/>
              <a:t> </a:t>
            </a:r>
            <a:r>
              <a:rPr lang="en-US" i="1" dirty="0" smtClean="0"/>
              <a:t>M solution of cadmium nitrate in the test cell with a carbon microelectrode and </a:t>
            </a:r>
            <a:r>
              <a:rPr lang="en-US" dirty="0" smtClean="0"/>
              <a:t>impress a voltage difference between the working and auxiliary electrodes, making the microelectrode negative relative to the SCE. </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a:xfrm>
            <a:off x="214282" y="1527048"/>
            <a:ext cx="8715436" cy="4572000"/>
          </a:xfrm>
        </p:spPr>
        <p:txBody>
          <a:bodyPr>
            <a:normAutofit fontScale="92500" lnSpcReduction="20000"/>
          </a:bodyPr>
          <a:lstStyle/>
          <a:p>
            <a:pPr algn="l">
              <a:buNone/>
            </a:pPr>
            <a:r>
              <a:rPr lang="en-US" dirty="0" smtClean="0"/>
              <a:t>The electrode reaction will be</a:t>
            </a:r>
          </a:p>
          <a:p>
            <a:pPr algn="l">
              <a:buNone/>
            </a:pPr>
            <a:r>
              <a:rPr lang="en-US" dirty="0" smtClean="0"/>
              <a:t>               Cd</a:t>
            </a:r>
            <a:r>
              <a:rPr lang="en-US" baseline="30000" dirty="0" smtClean="0"/>
              <a:t>2+</a:t>
            </a:r>
            <a:r>
              <a:rPr lang="en-US" dirty="0" smtClean="0"/>
              <a:t> + 2e</a:t>
            </a:r>
            <a:r>
              <a:rPr lang="en-US" baseline="30000" dirty="0" smtClean="0"/>
              <a:t>−</a:t>
            </a:r>
            <a:r>
              <a:rPr lang="en-US" dirty="0" smtClean="0"/>
              <a:t> → </a:t>
            </a:r>
            <a:r>
              <a:rPr lang="en-US" dirty="0" err="1" smtClean="0"/>
              <a:t>Cd</a:t>
            </a:r>
            <a:r>
              <a:rPr lang="en-US" dirty="0" smtClean="0"/>
              <a:t>       </a:t>
            </a:r>
            <a:r>
              <a:rPr lang="en-US" i="1" dirty="0" smtClean="0"/>
              <a:t>E</a:t>
            </a:r>
            <a:r>
              <a:rPr lang="en-US" i="1" baseline="30000" dirty="0" smtClean="0"/>
              <a:t>0</a:t>
            </a:r>
            <a:r>
              <a:rPr lang="en-US" i="1" dirty="0" smtClean="0"/>
              <a:t> = −0.403 V           (15.2)</a:t>
            </a:r>
            <a:endParaRPr lang="en-US" dirty="0" smtClean="0"/>
          </a:p>
          <a:p>
            <a:pPr algn="l">
              <a:buNone/>
            </a:pPr>
            <a:r>
              <a:rPr lang="en-US" dirty="0" smtClean="0"/>
              <a:t>The minimum working electrode potential to begin reducing cadmium [back-</a:t>
            </a:r>
            <a:r>
              <a:rPr lang="en-US" dirty="0" err="1" smtClean="0"/>
              <a:t>emf</a:t>
            </a:r>
            <a:r>
              <a:rPr lang="en-US" dirty="0" smtClean="0"/>
              <a:t>(electromotive force) required to force the reaction] can be calculated from the Nernst equation :</a:t>
            </a:r>
          </a:p>
          <a:p>
            <a:pPr algn="l">
              <a:buNone/>
            </a:pPr>
            <a:endParaRPr lang="en-US" dirty="0" smtClean="0"/>
          </a:p>
          <a:p>
            <a:pPr algn="l">
              <a:buNone/>
            </a:pPr>
            <a:endParaRPr lang="en-US" dirty="0" smtClean="0"/>
          </a:p>
          <a:p>
            <a:pPr algn="l" rtl="0">
              <a:buNone/>
            </a:pPr>
            <a:r>
              <a:rPr lang="en-US" dirty="0" smtClean="0"/>
              <a:t>This is called the </a:t>
            </a:r>
            <a:r>
              <a:rPr lang="en-US" b="1" dirty="0" smtClean="0"/>
              <a:t>decomposition potential. </a:t>
            </a:r>
            <a:r>
              <a:rPr lang="en-US" dirty="0" smtClean="0"/>
              <a:t>As the potential is increased beyond the</a:t>
            </a:r>
            <a:r>
              <a:rPr lang="en-US" b="1" dirty="0" smtClean="0"/>
              <a:t> </a:t>
            </a:r>
            <a:r>
              <a:rPr lang="en-US" dirty="0" smtClean="0"/>
              <a:t>decomposition potential, the current will increase linearly in accordance with Ohm’s </a:t>
            </a:r>
            <a:r>
              <a:rPr lang="en-US" dirty="0" err="1" smtClean="0"/>
              <a:t>law,decomposition</a:t>
            </a:r>
            <a:r>
              <a:rPr lang="en-US" dirty="0" smtClean="0"/>
              <a:t> potential, the current will increase linearly in accordance with Ohm’s law,</a:t>
            </a:r>
          </a:p>
          <a:p>
            <a:pPr rtl="0">
              <a:buNone/>
            </a:pPr>
            <a:endParaRPr lang="ar-SA"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2051" name="Rectangle 3"/>
          <p:cNvSpPr>
            <a:spLocks noChangeArrowheads="1"/>
          </p:cNvSpPr>
          <p:nvPr/>
        </p:nvSpPr>
        <p:spPr bwMode="auto">
          <a:xfrm>
            <a:off x="0" y="647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2052"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857356" y="3357562"/>
            <a:ext cx="6021320" cy="650189"/>
          </a:xfrm>
          <a:prstGeom prst="rect">
            <a:avLst/>
          </a:prstGeom>
          <a:noFill/>
          <a:ln>
            <a:solidFill>
              <a:schemeClr val="accent1">
                <a:lumMod val="40000"/>
                <a:lumOff val="60000"/>
              </a:schemeClr>
            </a:solidFill>
          </a:ln>
        </p:spPr>
      </p:pic>
      <p:sp>
        <p:nvSpPr>
          <p:cNvPr id="2054"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2055"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429388" y="5643578"/>
            <a:ext cx="2264043" cy="714380"/>
          </a:xfrm>
          <a:prstGeom prst="rect">
            <a:avLst/>
          </a:prstGeom>
          <a:noFill/>
          <a:ln>
            <a:solidFill>
              <a:schemeClr val="accent1">
                <a:lumMod val="50000"/>
              </a:schemeClr>
            </a:solid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a:xfrm>
            <a:off x="301752" y="1527048"/>
            <a:ext cx="8503920" cy="5116662"/>
          </a:xfrm>
        </p:spPr>
        <p:txBody>
          <a:bodyPr>
            <a:normAutofit/>
          </a:bodyPr>
          <a:lstStyle/>
          <a:p>
            <a:pPr algn="l">
              <a:buNone/>
            </a:pPr>
            <a:r>
              <a:rPr lang="en-US" dirty="0" smtClean="0"/>
              <a:t>As the electrolysis proceeds:</a:t>
            </a:r>
          </a:p>
          <a:p>
            <a:pPr algn="l">
              <a:buNone/>
            </a:pPr>
            <a:r>
              <a:rPr lang="en-US" dirty="0" smtClean="0"/>
              <a:t>1- The ions in the vicinity of the electrode are depleted by being reduced, creating a concentration gradient between the surface of the electrode and the bulk solution. As long as the applied potential is small, the ions from the bulk of the solution can diffuse rapidly enough to the electrode surface to maintain the electrolysis current. </a:t>
            </a:r>
            <a:r>
              <a:rPr lang="en-US" u="sng" dirty="0" smtClean="0"/>
              <a:t>But as the potential is increased, the current is increased</a:t>
            </a:r>
            <a:r>
              <a:rPr lang="en-US" dirty="0" smtClean="0"/>
              <a:t>, creating a larger concentration gradient. </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a:xfrm>
            <a:off x="301752" y="1527048"/>
            <a:ext cx="8503920" cy="4973786"/>
          </a:xfrm>
        </p:spPr>
        <p:txBody>
          <a:bodyPr>
            <a:normAutofit/>
          </a:bodyPr>
          <a:lstStyle/>
          <a:p>
            <a:pPr algn="l">
              <a:buNone/>
            </a:pPr>
            <a:r>
              <a:rPr lang="en-US" dirty="0" smtClean="0"/>
              <a:t>If the solution is dilute, a potential will eventually be reached at which the rate of diffusion reaches a maximum and all the ions are reduced as fast as they can diffuse to the electrode surface. Hence, a </a:t>
            </a:r>
            <a:r>
              <a:rPr lang="en-US" b="1" dirty="0" smtClean="0"/>
              <a:t>limiting current value, </a:t>
            </a:r>
            <a:r>
              <a:rPr lang="en-US" b="1" i="1" dirty="0" err="1" smtClean="0"/>
              <a:t>i</a:t>
            </a:r>
            <a:r>
              <a:rPr lang="en-US" b="1" i="1" baseline="-25000" dirty="0" err="1" smtClean="0"/>
              <a:t>l</a:t>
            </a:r>
            <a:r>
              <a:rPr lang="en-US" b="1" i="1" dirty="0" smtClean="0"/>
              <a:t> , </a:t>
            </a:r>
            <a:r>
              <a:rPr lang="en-US" dirty="0" smtClean="0"/>
              <a:t>is reached, and further increased potential will not result in increased current.</a:t>
            </a:r>
          </a:p>
          <a:p>
            <a:pPr algn="l">
              <a:buNone/>
            </a:pPr>
            <a:r>
              <a:rPr lang="en-US" b="1" dirty="0" smtClean="0"/>
              <a:t>A limiting current is reached because the </a:t>
            </a:r>
            <a:r>
              <a:rPr lang="en-US" b="1" dirty="0" err="1" smtClean="0"/>
              <a:t>analyte</a:t>
            </a:r>
            <a:r>
              <a:rPr lang="en-US" b="1" dirty="0" smtClean="0"/>
              <a:t> is being electrolyzed as fast as it can diffuse to the electrode. </a:t>
            </a:r>
            <a:endParaRPr lang="ar-SA" dirty="0" smtClean="0"/>
          </a:p>
          <a:p>
            <a:pPr algn="l">
              <a:buNone/>
            </a:pP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p:txBody>
          <a:bodyPr>
            <a:normAutofit/>
          </a:bodyPr>
          <a:lstStyle/>
          <a:p>
            <a:pPr algn="l">
              <a:buNone/>
            </a:pPr>
            <a:r>
              <a:rPr lang="en-US" dirty="0" smtClean="0"/>
              <a:t>A typical recorded current–voltage curve is illustrated in Figure 15.2. </a:t>
            </a:r>
          </a:p>
          <a:p>
            <a:pPr algn="l">
              <a:buNone/>
            </a:pPr>
            <a:r>
              <a:rPr lang="en-US" dirty="0" smtClean="0"/>
              <a:t>1- If the solution is </a:t>
            </a:r>
            <a:r>
              <a:rPr lang="en-US" u="sng" dirty="0" smtClean="0"/>
              <a:t>stirred </a:t>
            </a:r>
            <a:r>
              <a:rPr lang="en-US" dirty="0" smtClean="0"/>
              <a:t>or the electrode is rotated, an S-shaped plot</a:t>
            </a:r>
            <a:r>
              <a:rPr lang="en-US" i="1" dirty="0" smtClean="0"/>
              <a:t> </a:t>
            </a:r>
            <a:r>
              <a:rPr lang="en-US" dirty="0" smtClean="0"/>
              <a:t>that is, the limiting current remains constant once it is established.</a:t>
            </a:r>
          </a:p>
          <a:p>
            <a:pPr algn="l">
              <a:buNone/>
            </a:pPr>
            <a:r>
              <a:rPr lang="en-US" dirty="0" smtClean="0"/>
              <a:t>2- But if the electrode is </a:t>
            </a:r>
            <a:r>
              <a:rPr lang="en-US" u="sng" dirty="0" smtClean="0"/>
              <a:t>unstirred</a:t>
            </a:r>
            <a:r>
              <a:rPr lang="en-US" dirty="0" smtClean="0"/>
              <a:t> and in a quiet solution, the diffusion layer will extend farther out into the solution with time, with the result that the limiting current decreases exponentially with time and a “peaked” wave is recorded.</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a:xfrm>
            <a:off x="214282" y="1527048"/>
            <a:ext cx="8591390" cy="4759472"/>
          </a:xfrm>
        </p:spPr>
        <p:txBody>
          <a:bodyPr>
            <a:normAutofit lnSpcReduction="10000"/>
          </a:bodyPr>
          <a:lstStyle/>
          <a:p>
            <a:pPr algn="l">
              <a:buNone/>
            </a:pPr>
            <a:r>
              <a:rPr lang="en-US" b="1" dirty="0" smtClean="0"/>
              <a:t>1- half-wave potential </a:t>
            </a:r>
            <a:r>
              <a:rPr lang="en-US" b="1" i="1" dirty="0" smtClean="0"/>
              <a:t>E1/2:</a:t>
            </a:r>
            <a:r>
              <a:rPr lang="en-US" dirty="0" smtClean="0"/>
              <a:t> the potential at which the current is one-half the limiting current is independent of concentration.</a:t>
            </a:r>
          </a:p>
          <a:p>
            <a:pPr algn="l">
              <a:buNone/>
            </a:pPr>
            <a:r>
              <a:rPr lang="en-US" dirty="0" smtClean="0"/>
              <a:t>2- An electrode whose potential is dependent on the magnitude of the flowing is called a </a:t>
            </a:r>
            <a:r>
              <a:rPr lang="en-US" b="1" dirty="0" err="1" smtClean="0"/>
              <a:t>polarizable</a:t>
            </a:r>
            <a:r>
              <a:rPr lang="en-US" b="1" dirty="0" smtClean="0"/>
              <a:t> electrode. </a:t>
            </a:r>
          </a:p>
          <a:p>
            <a:pPr algn="l">
              <a:buNone/>
            </a:pPr>
            <a:r>
              <a:rPr lang="en-US" b="1" dirty="0" smtClean="0"/>
              <a:t>3- </a:t>
            </a:r>
            <a:r>
              <a:rPr lang="en-US" dirty="0" smtClean="0"/>
              <a:t>If the electrode area is small and a limiting current is reached, then the electrode is said to be </a:t>
            </a:r>
            <a:r>
              <a:rPr lang="en-US" b="1" dirty="0" smtClean="0"/>
              <a:t>depolarized.</a:t>
            </a:r>
          </a:p>
          <a:p>
            <a:pPr algn="l">
              <a:buNone/>
            </a:pPr>
            <a:r>
              <a:rPr lang="en-US" b="1" dirty="0" smtClean="0"/>
              <a:t>4- </a:t>
            </a:r>
            <a:r>
              <a:rPr lang="en-US" dirty="0" smtClean="0"/>
              <a:t>a substance that is reduced or oxidized at a microelectrode is referred to as a </a:t>
            </a:r>
            <a:r>
              <a:rPr lang="en-US" b="1" dirty="0" smtClean="0"/>
              <a:t>depolarizer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STEPWISE REDUCTION OR OXIDATION</a:t>
            </a:r>
            <a:endParaRPr lang="ar-SA" dirty="0"/>
          </a:p>
        </p:txBody>
      </p:sp>
      <p:sp>
        <p:nvSpPr>
          <p:cNvPr id="3" name="Content Placeholder 2"/>
          <p:cNvSpPr>
            <a:spLocks noGrp="1"/>
          </p:cNvSpPr>
          <p:nvPr>
            <p:ph sz="quarter" idx="1"/>
          </p:nvPr>
        </p:nvSpPr>
        <p:spPr/>
        <p:txBody>
          <a:bodyPr>
            <a:normAutofit fontScale="85000" lnSpcReduction="10000"/>
          </a:bodyPr>
          <a:lstStyle/>
          <a:p>
            <a:pPr algn="l">
              <a:buNone/>
            </a:pPr>
            <a:r>
              <a:rPr lang="en-US" dirty="0" smtClean="0"/>
              <a:t>1- An </a:t>
            </a:r>
            <a:r>
              <a:rPr lang="en-US" dirty="0" err="1" smtClean="0"/>
              <a:t>electroactive</a:t>
            </a:r>
            <a:r>
              <a:rPr lang="en-US" dirty="0" smtClean="0"/>
              <a:t> substance may be reduced to a lower oxidation state at a certain potential and then be reduced to a still lower oxidation state when the potential is decreased to an even lower value. </a:t>
            </a:r>
          </a:p>
          <a:p>
            <a:pPr algn="l">
              <a:buNone/>
            </a:pPr>
            <a:r>
              <a:rPr lang="en-US" b="1" dirty="0" smtClean="0">
                <a:solidFill>
                  <a:srgbClr val="FF0000"/>
                </a:solidFill>
              </a:rPr>
              <a:t>Example</a:t>
            </a:r>
            <a:r>
              <a:rPr lang="en-US" dirty="0" smtClean="0"/>
              <a:t>, copper(II) in ammonia solution is reduced at a graphite electrode to a stable Cu(I)–ammine complex at −0.2 V </a:t>
            </a:r>
            <a:r>
              <a:rPr lang="en-US" dirty="0" smtClean="0"/>
              <a:t>versus SCE</a:t>
            </a:r>
            <a:r>
              <a:rPr lang="en-US" dirty="0" smtClean="0"/>
              <a:t>, which is then reduced to the metal at−0.5 V, each a one-electron reduction step. </a:t>
            </a:r>
          </a:p>
          <a:p>
            <a:pPr algn="l">
              <a:buNone/>
            </a:pPr>
            <a:r>
              <a:rPr lang="en-US" dirty="0" smtClean="0"/>
              <a:t>2-In such cases, two successive </a:t>
            </a:r>
            <a:r>
              <a:rPr lang="en-US" dirty="0" err="1" smtClean="0"/>
              <a:t>voltammetric</a:t>
            </a:r>
            <a:r>
              <a:rPr lang="en-US" dirty="0" smtClean="0"/>
              <a:t> waves will be recorded as in Figure 15.2</a:t>
            </a:r>
            <a:r>
              <a:rPr lang="en-US" i="1" dirty="0" smtClean="0"/>
              <a:t>c. </a:t>
            </a:r>
          </a:p>
          <a:p>
            <a:pPr algn="l">
              <a:buNone/>
            </a:pPr>
            <a:r>
              <a:rPr lang="en-US" i="1" dirty="0" smtClean="0"/>
              <a:t>3- The </a:t>
            </a:r>
            <a:r>
              <a:rPr lang="en-US" dirty="0" smtClean="0"/>
              <a:t>relative heights of the waves will be proportional to the number of electrons involved in the reduction or oxidation. In this case, the two waves would be of equal height.</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a:xfrm>
            <a:off x="301752" y="1527048"/>
            <a:ext cx="8503920" cy="5330952"/>
          </a:xfrm>
        </p:spPr>
        <p:txBody>
          <a:bodyPr>
            <a:normAutofit fontScale="85000" lnSpcReduction="10000"/>
          </a:bodyPr>
          <a:lstStyle/>
          <a:p>
            <a:pPr algn="l">
              <a:buNone/>
            </a:pPr>
            <a:r>
              <a:rPr lang="en-US" dirty="0" smtClean="0"/>
              <a:t>4- When a solution contains two or more </a:t>
            </a:r>
            <a:r>
              <a:rPr lang="en-US" dirty="0" err="1" smtClean="0"/>
              <a:t>electroactive</a:t>
            </a:r>
            <a:r>
              <a:rPr lang="en-US" dirty="0" smtClean="0"/>
              <a:t> substances that are reduced at different potentials, then a similar stepwise reduction will occur. </a:t>
            </a:r>
          </a:p>
          <a:p>
            <a:pPr algn="l">
              <a:buNone/>
            </a:pPr>
            <a:r>
              <a:rPr lang="en-US" dirty="0" smtClean="0">
                <a:solidFill>
                  <a:srgbClr val="FF0000"/>
                </a:solidFill>
              </a:rPr>
              <a:t>Example</a:t>
            </a:r>
            <a:r>
              <a:rPr lang="en-US" dirty="0" smtClean="0"/>
              <a:t>, lead  and cadmium, lead (</a:t>
            </a:r>
            <a:r>
              <a:rPr lang="en-US" dirty="0" err="1" smtClean="0"/>
              <a:t>pb</a:t>
            </a:r>
            <a:r>
              <a:rPr lang="en-US" dirty="0" smtClean="0"/>
              <a:t>) is reduced at potentials more negative than −0.4 V versus SCE </a:t>
            </a:r>
          </a:p>
          <a:p>
            <a:pPr algn="ctr">
              <a:buNone/>
            </a:pPr>
            <a:r>
              <a:rPr lang="en-US" i="1" dirty="0" smtClean="0"/>
              <a:t>(Pb</a:t>
            </a:r>
            <a:r>
              <a:rPr lang="en-US" i="1" baseline="30000" dirty="0" smtClean="0"/>
              <a:t>2+</a:t>
            </a:r>
            <a:r>
              <a:rPr lang="en-US" i="1" dirty="0" smtClean="0"/>
              <a:t> + 2e</a:t>
            </a:r>
            <a:r>
              <a:rPr lang="en-US" i="1" baseline="30000" dirty="0" smtClean="0"/>
              <a:t>−</a:t>
            </a:r>
            <a:r>
              <a:rPr lang="en-US" i="1" dirty="0" smtClean="0"/>
              <a:t> → </a:t>
            </a:r>
            <a:r>
              <a:rPr lang="en-US" i="1" dirty="0" err="1" smtClean="0"/>
              <a:t>Pb</a:t>
            </a:r>
            <a:r>
              <a:rPr lang="en-US" i="1" dirty="0" smtClean="0"/>
              <a:t>),  </a:t>
            </a:r>
          </a:p>
          <a:p>
            <a:pPr algn="l">
              <a:buNone/>
            </a:pPr>
            <a:r>
              <a:rPr lang="en-US" i="1" dirty="0" smtClean="0"/>
              <a:t> </a:t>
            </a:r>
            <a:r>
              <a:rPr lang="en-US" dirty="0" smtClean="0"/>
              <a:t>cadmium is reduced at potentials more negative than −0.6 V</a:t>
            </a:r>
          </a:p>
          <a:p>
            <a:pPr algn="ctr">
              <a:buNone/>
            </a:pPr>
            <a:r>
              <a:rPr lang="en-US" dirty="0" smtClean="0"/>
              <a:t> </a:t>
            </a:r>
            <a:r>
              <a:rPr lang="en-US" i="1" dirty="0" smtClean="0"/>
              <a:t>(Cd</a:t>
            </a:r>
            <a:r>
              <a:rPr lang="en-US" i="1" baseline="30000" dirty="0" smtClean="0"/>
              <a:t>2+</a:t>
            </a:r>
            <a:r>
              <a:rPr lang="en-US" i="1" dirty="0" smtClean="0"/>
              <a:t> + 2e</a:t>
            </a:r>
            <a:r>
              <a:rPr lang="en-US" i="1" baseline="30000" dirty="0" smtClean="0"/>
              <a:t>−</a:t>
            </a:r>
            <a:r>
              <a:rPr lang="en-US" i="1" dirty="0" smtClean="0"/>
              <a:t>→ </a:t>
            </a:r>
            <a:r>
              <a:rPr lang="en-US" i="1" dirty="0" err="1" smtClean="0"/>
              <a:t>Cd</a:t>
            </a:r>
            <a:r>
              <a:rPr lang="en-US" i="1" dirty="0" smtClean="0"/>
              <a:t>).</a:t>
            </a:r>
          </a:p>
          <a:p>
            <a:pPr algn="l">
              <a:lnSpc>
                <a:spcPct val="120000"/>
              </a:lnSpc>
              <a:buNone/>
            </a:pPr>
            <a:r>
              <a:rPr lang="en-US" dirty="0" smtClean="0"/>
              <a:t>5- The solution containing a mixture of these would exhibit two </a:t>
            </a:r>
            <a:r>
              <a:rPr lang="en-US" dirty="0" err="1" smtClean="0"/>
              <a:t>voltammetric</a:t>
            </a:r>
            <a:r>
              <a:rPr lang="en-US" dirty="0" smtClean="0"/>
              <a:t> waves at a graphite electrode, one for lead at −0.4 V, followed by another stepwise wave for cadmium at−0.6 V. The relative heights will be proportional to the relative concentrations of the two substances.</a:t>
            </a:r>
          </a:p>
          <a:p>
            <a:pPr algn="l">
              <a:lnSpc>
                <a:spcPct val="120000"/>
              </a:lnSpc>
              <a:buNone/>
            </a:pPr>
            <a:endParaRPr lang="ar-SA"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a:xfrm>
            <a:off x="301752" y="1527048"/>
            <a:ext cx="8503920" cy="4830910"/>
          </a:xfrm>
        </p:spPr>
        <p:txBody>
          <a:bodyPr>
            <a:normAutofit fontScale="92500" lnSpcReduction="10000"/>
          </a:bodyPr>
          <a:lstStyle/>
          <a:p>
            <a:pPr algn="l">
              <a:lnSpc>
                <a:spcPct val="120000"/>
              </a:lnSpc>
              <a:buNone/>
            </a:pPr>
            <a:r>
              <a:rPr lang="en-US" dirty="0" smtClean="0"/>
              <a:t>6- Mixtures of </a:t>
            </a:r>
            <a:r>
              <a:rPr lang="en-US" dirty="0" err="1" smtClean="0"/>
              <a:t>electroactive</a:t>
            </a:r>
            <a:r>
              <a:rPr lang="en-US" dirty="0" smtClean="0"/>
              <a:t> substances can be determined by their stepwise </a:t>
            </a:r>
            <a:r>
              <a:rPr lang="en-US" dirty="0" err="1" smtClean="0"/>
              <a:t>voltammetric</a:t>
            </a:r>
            <a:r>
              <a:rPr lang="en-US" dirty="0" smtClean="0"/>
              <a:t> waves. There should be at least 0.2V between the </a:t>
            </a:r>
            <a:r>
              <a:rPr lang="en-US" dirty="0" smtClean="0"/>
              <a:t>E</a:t>
            </a:r>
            <a:r>
              <a:rPr lang="en-US" baseline="-25000" dirty="0" smtClean="0"/>
              <a:t>1/2</a:t>
            </a:r>
            <a:r>
              <a:rPr lang="en-US" dirty="0"/>
              <a:t> </a:t>
            </a:r>
            <a:r>
              <a:rPr lang="en-US" dirty="0" smtClean="0"/>
              <a:t>values </a:t>
            </a:r>
            <a:r>
              <a:rPr lang="en-US" dirty="0" smtClean="0"/>
              <a:t>for good resolution between the successive reduction or oxidation steps. </a:t>
            </a:r>
          </a:p>
          <a:p>
            <a:pPr algn="l">
              <a:lnSpc>
                <a:spcPct val="120000"/>
              </a:lnSpc>
              <a:buNone/>
            </a:pPr>
            <a:r>
              <a:rPr lang="en-US" dirty="0" smtClean="0"/>
              <a:t>7- If the E</a:t>
            </a:r>
            <a:r>
              <a:rPr lang="en-US" baseline="-25000" dirty="0" smtClean="0"/>
              <a:t>1/2</a:t>
            </a:r>
            <a:r>
              <a:rPr lang="en-US" dirty="0" smtClean="0"/>
              <a:t> values are equal, then a single composite wave will be seen, equal in height to the sum of the individual waves.</a:t>
            </a:r>
          </a:p>
          <a:p>
            <a:pPr algn="l">
              <a:buNone/>
            </a:pPr>
            <a:r>
              <a:rPr lang="en-US" b="1" dirty="0" smtClean="0"/>
              <a:t>The height of a </a:t>
            </a:r>
            <a:r>
              <a:rPr lang="en-US" b="1" dirty="0" err="1" smtClean="0"/>
              <a:t>voltammetric</a:t>
            </a:r>
            <a:r>
              <a:rPr lang="en-US" b="1" dirty="0" smtClean="0"/>
              <a:t> wave is proportional to the number of electrons in the electrolysis reaction, and the concentration of the </a:t>
            </a:r>
            <a:r>
              <a:rPr lang="en-US" b="1" dirty="0" err="1" smtClean="0"/>
              <a:t>electroactive</a:t>
            </a:r>
            <a:r>
              <a:rPr lang="en-US" b="1" dirty="0" smtClean="0"/>
              <a:t> spices.</a:t>
            </a:r>
            <a:endParaRPr lang="ar-SA"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842248" cy="985822"/>
          </a:xfrm>
        </p:spPr>
        <p:txBody>
          <a:bodyPr>
            <a:noAutofit/>
          </a:bodyPr>
          <a:lstStyle/>
          <a:p>
            <a:r>
              <a:rPr lang="en-US" sz="2000" b="1" dirty="0" smtClean="0"/>
              <a:t>THE SUPPORTING ELECTROLYTE——NEEDED FOR VOLTAMMETRIC</a:t>
            </a:r>
            <a:br>
              <a:rPr lang="en-US" sz="2000" b="1" dirty="0" smtClean="0"/>
            </a:br>
            <a:r>
              <a:rPr lang="en-US" sz="2000" b="1" dirty="0" smtClean="0"/>
              <a:t>MEASUREMENTS</a:t>
            </a:r>
            <a:endParaRPr lang="ar-SA" sz="2000" dirty="0"/>
          </a:p>
        </p:txBody>
      </p:sp>
      <p:sp>
        <p:nvSpPr>
          <p:cNvPr id="3" name="Content Placeholder 2"/>
          <p:cNvSpPr>
            <a:spLocks noGrp="1"/>
          </p:cNvSpPr>
          <p:nvPr>
            <p:ph sz="quarter" idx="1"/>
          </p:nvPr>
        </p:nvSpPr>
        <p:spPr/>
        <p:txBody>
          <a:bodyPr>
            <a:normAutofit fontScale="85000" lnSpcReduction="20000"/>
          </a:bodyPr>
          <a:lstStyle/>
          <a:p>
            <a:pPr algn="l">
              <a:buNone/>
            </a:pPr>
            <a:r>
              <a:rPr lang="en-US" dirty="0" smtClean="0"/>
              <a:t>1- The electrode surface will be either positively or negatively charged, depending  on the applied potential, and this surface charge will either repel or attract the ion diffusing to the electrode surface. </a:t>
            </a:r>
          </a:p>
          <a:p>
            <a:pPr algn="l">
              <a:buNone/>
            </a:pPr>
            <a:r>
              <a:rPr lang="en-US" dirty="0" smtClean="0"/>
              <a:t>2- This will cause an increase or decrease in the limiting current, which is called the </a:t>
            </a:r>
            <a:r>
              <a:rPr lang="en-US" b="1" dirty="0" smtClean="0"/>
              <a:t>migration current. </a:t>
            </a:r>
          </a:p>
          <a:p>
            <a:pPr algn="l">
              <a:buNone/>
            </a:pPr>
            <a:r>
              <a:rPr lang="en-US" b="1" dirty="0" smtClean="0"/>
              <a:t>3-The migration current can </a:t>
            </a:r>
            <a:r>
              <a:rPr lang="en-US" dirty="0" smtClean="0"/>
              <a:t>be prevented by adding a high concentration, at least 100-fold greater than the test substance, of an inert </a:t>
            </a:r>
            <a:r>
              <a:rPr lang="en-US" b="1" dirty="0" smtClean="0"/>
              <a:t>supporting electrolyte.(first </a:t>
            </a:r>
            <a:r>
              <a:rPr lang="en-US" b="1" dirty="0" err="1" smtClean="0"/>
              <a:t>reasone</a:t>
            </a:r>
            <a:r>
              <a:rPr lang="en-US" b="1" dirty="0" smtClean="0"/>
              <a:t>)</a:t>
            </a:r>
          </a:p>
          <a:p>
            <a:pPr algn="l">
              <a:buNone/>
            </a:pPr>
            <a:r>
              <a:rPr lang="en-US" dirty="0" smtClean="0"/>
              <a:t>4- The high concentration of inert ions essentially eliminates the attraction or repelled forces between the electrode and the </a:t>
            </a:r>
            <a:r>
              <a:rPr lang="en-US" dirty="0" err="1" smtClean="0"/>
              <a:t>analyte</a:t>
            </a:r>
            <a:r>
              <a:rPr lang="en-US" dirty="0" smtClean="0"/>
              <a:t>, and the inert ions are attracted or repulsed instead. </a:t>
            </a:r>
          </a:p>
          <a:p>
            <a:pPr algn="l">
              <a:buNone/>
            </a:pPr>
            <a:r>
              <a:rPr lang="en-US" dirty="0" smtClean="0"/>
              <a:t>5- The inert ions are not electrolyzed,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sz="quarter" idx="1"/>
          </p:nvPr>
        </p:nvSpPr>
        <p:spPr/>
        <p:txBody>
          <a:bodyPr/>
          <a:lstStyle/>
          <a:p>
            <a:pPr algn="l">
              <a:buNone/>
            </a:pPr>
            <a:r>
              <a:rPr lang="en-US" b="1" dirty="0" smtClean="0">
                <a:solidFill>
                  <a:schemeClr val="accent1">
                    <a:lumMod val="75000"/>
                  </a:schemeClr>
                </a:solidFill>
              </a:rPr>
              <a:t>WE WILL LEARN FROM THIS CHAPTER</a:t>
            </a:r>
          </a:p>
          <a:p>
            <a:pPr algn="l" rtl="0">
              <a:buNone/>
            </a:pPr>
            <a:r>
              <a:rPr lang="ar-SA" dirty="0" smtClean="0"/>
              <a:t>●</a:t>
            </a:r>
            <a:r>
              <a:rPr lang="en-US" dirty="0" smtClean="0"/>
              <a:t>Electrolytic cells</a:t>
            </a:r>
          </a:p>
          <a:p>
            <a:pPr algn="l" rtl="0">
              <a:buNone/>
            </a:pPr>
            <a:r>
              <a:rPr lang="en-US" dirty="0" smtClean="0"/>
              <a:t>● Current–voltage curves</a:t>
            </a:r>
          </a:p>
          <a:p>
            <a:pPr algn="l" rtl="0">
              <a:buNone/>
            </a:pPr>
            <a:r>
              <a:rPr lang="en-US" dirty="0" smtClean="0"/>
              <a:t>● Supporting electrolytes</a:t>
            </a:r>
          </a:p>
          <a:p>
            <a:pPr algn="l" rtl="0">
              <a:buNone/>
            </a:pPr>
            <a:r>
              <a:rPr lang="en-US" dirty="0" smtClean="0"/>
              <a:t>● </a:t>
            </a:r>
            <a:r>
              <a:rPr lang="en-US" dirty="0" err="1" smtClean="0"/>
              <a:t>Amperometric</a:t>
            </a:r>
            <a:r>
              <a:rPr lang="en-US" dirty="0" smtClean="0"/>
              <a:t> electrodes</a:t>
            </a:r>
          </a:p>
          <a:p>
            <a:pPr algn="l" rtl="0">
              <a:buNone/>
            </a:pPr>
            <a:r>
              <a:rPr lang="en-US" dirty="0" smtClean="0"/>
              <a:t>● Chemically modified electrodes</a:t>
            </a:r>
          </a:p>
          <a:p>
            <a:pPr algn="l" rtl="0">
              <a:buNone/>
            </a:pPr>
            <a:r>
              <a:rPr lang="en-US" dirty="0" smtClean="0"/>
              <a:t>● </a:t>
            </a:r>
            <a:r>
              <a:rPr lang="en-US" dirty="0" err="1" smtClean="0"/>
              <a:t>Ultramicroelectrodes</a:t>
            </a:r>
            <a:endParaRPr lang="ar-SA" dirty="0">
              <a:solidFill>
                <a:schemeClr val="accent1">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p:txBody>
          <a:bodyPr/>
          <a:lstStyle/>
          <a:p>
            <a:pPr algn="l">
              <a:buNone/>
            </a:pPr>
            <a:r>
              <a:rPr lang="en-US" dirty="0" smtClean="0"/>
              <a:t>6-A second reason for adding a supporting electrolyte is to decrease the </a:t>
            </a:r>
            <a:r>
              <a:rPr lang="en-US" i="1" dirty="0" err="1" smtClean="0"/>
              <a:t>iR</a:t>
            </a:r>
            <a:r>
              <a:rPr lang="en-US" i="1" dirty="0" smtClean="0"/>
              <a:t> drop of </a:t>
            </a:r>
            <a:r>
              <a:rPr lang="en-US" dirty="0" smtClean="0"/>
              <a:t>the cell.</a:t>
            </a:r>
          </a:p>
          <a:p>
            <a:pPr algn="l">
              <a:buNone/>
            </a:pPr>
            <a:r>
              <a:rPr lang="en-US" b="1" dirty="0" smtClean="0"/>
              <a:t>The supporting electrolyte is an “inert” electrolyte in high concentration, not electrolyzed, </a:t>
            </a:r>
            <a:r>
              <a:rPr lang="en-US" b="1" dirty="0" err="1" smtClean="0"/>
              <a:t>prevente</a:t>
            </a:r>
            <a:r>
              <a:rPr lang="en-US" b="1" dirty="0" smtClean="0"/>
              <a:t> the migration current, decrease the </a:t>
            </a:r>
            <a:r>
              <a:rPr lang="en-US" b="1" i="1" dirty="0" err="1" smtClean="0"/>
              <a:t>iR</a:t>
            </a:r>
            <a:r>
              <a:rPr lang="en-US" b="1" i="1" dirty="0" smtClean="0"/>
              <a:t> drop.</a:t>
            </a:r>
            <a:endParaRPr lang="ar-SA"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IRREVERSIBLE REDUCTION OR OXIDATION</a:t>
            </a:r>
            <a:endParaRPr lang="ar-SA" sz="2400" dirty="0"/>
          </a:p>
        </p:txBody>
      </p:sp>
      <p:sp>
        <p:nvSpPr>
          <p:cNvPr id="3" name="Content Placeholder 2"/>
          <p:cNvSpPr>
            <a:spLocks noGrp="1"/>
          </p:cNvSpPr>
          <p:nvPr>
            <p:ph sz="quarter" idx="1"/>
          </p:nvPr>
        </p:nvSpPr>
        <p:spPr/>
        <p:txBody>
          <a:bodyPr>
            <a:normAutofit fontScale="92500" lnSpcReduction="10000"/>
          </a:bodyPr>
          <a:lstStyle/>
          <a:p>
            <a:pPr algn="l">
              <a:buNone/>
            </a:pPr>
            <a:r>
              <a:rPr lang="en-US" dirty="0" smtClean="0"/>
              <a:t>1- If a substance is reduced or oxidized reversibly, then its half-wave potential will be near the standard potential for the </a:t>
            </a:r>
            <a:r>
              <a:rPr lang="en-US" dirty="0" err="1" smtClean="0"/>
              <a:t>redox</a:t>
            </a:r>
            <a:r>
              <a:rPr lang="en-US" dirty="0" smtClean="0"/>
              <a:t> reaction. </a:t>
            </a:r>
          </a:p>
          <a:p>
            <a:pPr algn="l">
              <a:buNone/>
            </a:pPr>
            <a:r>
              <a:rPr lang="en-US" dirty="0" smtClean="0"/>
              <a:t>2- If it is reduced or oxidized irreversibly,  the applied potential  increase. </a:t>
            </a:r>
            <a:endParaRPr lang="en-US" b="1" dirty="0" smtClean="0"/>
          </a:p>
          <a:p>
            <a:pPr algn="l">
              <a:buNone/>
            </a:pPr>
            <a:r>
              <a:rPr lang="en-US" i="1" dirty="0" smtClean="0"/>
              <a:t>3- </a:t>
            </a:r>
            <a:r>
              <a:rPr lang="en-US" dirty="0" smtClean="0"/>
              <a:t>E</a:t>
            </a:r>
            <a:r>
              <a:rPr lang="en-US" baseline="-25000" dirty="0" smtClean="0"/>
              <a:t>1/2</a:t>
            </a:r>
            <a:r>
              <a:rPr lang="en-US" dirty="0" smtClean="0"/>
              <a:t>will be more negative than the standard potential in the case of a reduction, or more positive in the case of an oxidation. </a:t>
            </a:r>
          </a:p>
          <a:p>
            <a:pPr algn="l">
              <a:buNone/>
            </a:pPr>
            <a:r>
              <a:rPr lang="en-US" dirty="0" smtClean="0"/>
              <a:t>4- An S-shaped wave is still obtained, and its diffusion</a:t>
            </a:r>
          </a:p>
          <a:p>
            <a:pPr algn="l">
              <a:buNone/>
            </a:pPr>
            <a:r>
              <a:rPr lang="en-US" dirty="0" smtClean="0"/>
              <a:t>current is still the same as it would be if it were reversible because </a:t>
            </a:r>
            <a:r>
              <a:rPr lang="en-GB" dirty="0" err="1" smtClean="0"/>
              <a:t>i</a:t>
            </a:r>
            <a:r>
              <a:rPr lang="en-GB" sz="1300" dirty="0" err="1" smtClean="0"/>
              <a:t>l</a:t>
            </a:r>
            <a:r>
              <a:rPr lang="en-US" dirty="0" smtClean="0"/>
              <a:t> is limited only by the rate of diffusion of the substance to the electrode surface.</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THE WORKING POTENTIAL RANGE—IT DEPENDS</a:t>
            </a:r>
            <a:br>
              <a:rPr lang="en-US" sz="2400" b="1" dirty="0" smtClean="0"/>
            </a:br>
            <a:r>
              <a:rPr lang="en-US" sz="2400" b="1" dirty="0" smtClean="0"/>
              <a:t>ON THE ELECTRODE</a:t>
            </a:r>
            <a:endParaRPr lang="ar-SA" sz="2400" dirty="0"/>
          </a:p>
        </p:txBody>
      </p:sp>
      <p:sp>
        <p:nvSpPr>
          <p:cNvPr id="3" name="Content Placeholder 2"/>
          <p:cNvSpPr>
            <a:spLocks noGrp="1"/>
          </p:cNvSpPr>
          <p:nvPr>
            <p:ph sz="quarter" idx="1"/>
          </p:nvPr>
        </p:nvSpPr>
        <p:spPr/>
        <p:txBody>
          <a:bodyPr>
            <a:normAutofit fontScale="85000" lnSpcReduction="20000"/>
          </a:bodyPr>
          <a:lstStyle/>
          <a:p>
            <a:pPr algn="l">
              <a:buNone/>
            </a:pPr>
            <a:r>
              <a:rPr lang="en-US" dirty="0" smtClean="0"/>
              <a:t>1- The potential range over which </a:t>
            </a:r>
            <a:r>
              <a:rPr lang="en-US" dirty="0" err="1" smtClean="0"/>
              <a:t>voltammetric</a:t>
            </a:r>
            <a:r>
              <a:rPr lang="en-US" dirty="0" smtClean="0"/>
              <a:t> techniques can be used will </a:t>
            </a:r>
            <a:r>
              <a:rPr lang="en-US" dirty="0" smtClean="0"/>
              <a:t>depend on </a:t>
            </a:r>
            <a:r>
              <a:rPr lang="en-US" dirty="0" smtClean="0"/>
              <a:t>the electrode material, the solvent, the supporting electrolyte, and the </a:t>
            </a:r>
            <a:r>
              <a:rPr lang="en-US" dirty="0" err="1" smtClean="0"/>
              <a:t>pH.</a:t>
            </a:r>
            <a:r>
              <a:rPr lang="en-US" dirty="0" smtClean="0"/>
              <a:t> </a:t>
            </a:r>
          </a:p>
          <a:p>
            <a:pPr algn="l">
              <a:buNone/>
            </a:pPr>
            <a:r>
              <a:rPr lang="en-US" dirty="0" smtClean="0"/>
              <a:t>2- If a platinum electrode is used in aqueous solution, the limiting positive potential would be oxidation of </a:t>
            </a:r>
            <a:r>
              <a:rPr lang="en-US" dirty="0" smtClean="0"/>
              <a:t>water   </a:t>
            </a:r>
          </a:p>
          <a:p>
            <a:pPr algn="l">
              <a:buNone/>
            </a:pPr>
            <a:r>
              <a:rPr lang="en-US" dirty="0" smtClean="0"/>
              <a:t>H</a:t>
            </a:r>
            <a:r>
              <a:rPr lang="en-US" baseline="-25000" dirty="0" smtClean="0"/>
              <a:t>2</a:t>
            </a:r>
            <a:r>
              <a:rPr lang="en-US" dirty="0" smtClean="0"/>
              <a:t>O </a:t>
            </a:r>
            <a:r>
              <a:rPr lang="en-US" dirty="0" smtClean="0"/>
              <a:t>→ 12O</a:t>
            </a:r>
            <a:r>
              <a:rPr lang="en-US" baseline="-25000" dirty="0" smtClean="0"/>
              <a:t>2 </a:t>
            </a:r>
            <a:r>
              <a:rPr lang="en-US" dirty="0" smtClean="0"/>
              <a:t>+ 2H</a:t>
            </a:r>
            <a:r>
              <a:rPr lang="en-US" baseline="30000" dirty="0" smtClean="0"/>
              <a:t>+</a:t>
            </a:r>
            <a:r>
              <a:rPr lang="en-US" dirty="0" smtClean="0"/>
              <a:t> + 2e</a:t>
            </a:r>
            <a:r>
              <a:rPr lang="en-US" baseline="30000" dirty="0" smtClean="0"/>
              <a:t>−</a:t>
            </a:r>
            <a:r>
              <a:rPr lang="en-US" dirty="0" smtClean="0"/>
              <a:t>     ,unless the supporting electrolyte contains a more easily </a:t>
            </a:r>
            <a:r>
              <a:rPr lang="en-US" dirty="0" err="1" smtClean="0"/>
              <a:t>oxidizable</a:t>
            </a:r>
            <a:r>
              <a:rPr lang="en-US" dirty="0" smtClean="0"/>
              <a:t> ion (e.g., Cl−). </a:t>
            </a:r>
            <a:r>
              <a:rPr lang="en-US" i="1" dirty="0" smtClean="0"/>
              <a:t>Eº for the water half-reaction is </a:t>
            </a:r>
            <a:r>
              <a:rPr lang="en-US" dirty="0" smtClean="0"/>
              <a:t>+1.0 V versus SCE, and so the limiting positive potential is about +1 V versus SCE, depending on the </a:t>
            </a:r>
            <a:r>
              <a:rPr lang="en-US" dirty="0" err="1" smtClean="0"/>
              <a:t>pH.</a:t>
            </a:r>
            <a:r>
              <a:rPr lang="en-US" dirty="0" smtClean="0"/>
              <a:t> The negative limiting potential will be from the reduction of hydrogen ions. Platinum has a low hydrogen overvoltage at low current densities, </a:t>
            </a:r>
            <a:r>
              <a:rPr lang="en-US" dirty="0" smtClean="0"/>
              <a:t>and so </a:t>
            </a:r>
            <a:r>
              <a:rPr lang="en-US" dirty="0" smtClean="0"/>
              <a:t>this will occur at about −0.1 V versus SCE. Because oxygen is not reduced at these potentials, it need not be removed from the solution, unless oxygen </a:t>
            </a:r>
            <a:r>
              <a:rPr lang="en-US" dirty="0" smtClean="0"/>
              <a:t>interferes chemically</a:t>
            </a:r>
            <a:r>
              <a:rPr lang="en-US" dirty="0" smtClean="0"/>
              <a:t>.</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p:txBody>
          <a:bodyPr/>
          <a:lstStyle/>
          <a:p>
            <a:pPr algn="l">
              <a:buNone/>
            </a:pPr>
            <a:r>
              <a:rPr lang="en-US" dirty="0" smtClean="0"/>
              <a:t>B) Carbon electrodes</a:t>
            </a:r>
          </a:p>
          <a:p>
            <a:pPr algn="l">
              <a:buNone/>
            </a:pPr>
            <a:r>
              <a:rPr lang="en-US" dirty="0" smtClean="0"/>
              <a:t>c) dropping mercury electrode (DME), </a:t>
            </a:r>
            <a:r>
              <a:rPr lang="en-US" b="1" dirty="0" err="1" smtClean="0"/>
              <a:t>polarography</a:t>
            </a:r>
            <a:r>
              <a:rPr lang="en-US" b="1" dirty="0" smtClean="0"/>
              <a:t> </a:t>
            </a:r>
            <a:r>
              <a:rPr lang="en-US" b="1" dirty="0" err="1" smtClean="0"/>
              <a:t>polarography</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428604"/>
            <a:ext cx="8534400" cy="758952"/>
          </a:xfrm>
        </p:spPr>
        <p:txBody>
          <a:bodyPr>
            <a:normAutofit fontScale="90000"/>
          </a:bodyPr>
          <a:lstStyle/>
          <a:p>
            <a:r>
              <a:rPr lang="en-US" dirty="0" smtClean="0"/>
              <a:t>15.2 </a:t>
            </a:r>
            <a:r>
              <a:rPr lang="en-US" dirty="0" err="1" smtClean="0"/>
              <a:t>Amperometric</a:t>
            </a:r>
            <a:r>
              <a:rPr lang="en-US" dirty="0" smtClean="0"/>
              <a:t> Electrodes—Measurement of Oxygen</a:t>
            </a:r>
            <a:endParaRPr lang="ar-SA" dirty="0"/>
          </a:p>
        </p:txBody>
      </p:sp>
      <p:sp>
        <p:nvSpPr>
          <p:cNvPr id="3" name="Content Placeholder 2"/>
          <p:cNvSpPr>
            <a:spLocks noGrp="1"/>
          </p:cNvSpPr>
          <p:nvPr>
            <p:ph sz="quarter" idx="1"/>
          </p:nvPr>
        </p:nvSpPr>
        <p:spPr/>
        <p:txBody>
          <a:bodyPr/>
          <a:lstStyle/>
          <a:p>
            <a:pPr algn="l">
              <a:buNone/>
            </a:pPr>
            <a:r>
              <a:rPr lang="en-US" dirty="0" smtClean="0"/>
              <a:t>1- </a:t>
            </a:r>
            <a:r>
              <a:rPr lang="en-US" dirty="0" err="1" smtClean="0"/>
              <a:t>Amperometry</a:t>
            </a:r>
            <a:r>
              <a:rPr lang="en-US" dirty="0" smtClean="0"/>
              <a:t> involves the measurement of current at a fixed potential. </a:t>
            </a:r>
          </a:p>
          <a:p>
            <a:pPr algn="l">
              <a:buNone/>
            </a:pPr>
            <a:r>
              <a:rPr lang="en-US" dirty="0" smtClean="0"/>
              <a:t>2-The magnitude of the current is linearly related to the concentration of the </a:t>
            </a:r>
            <a:r>
              <a:rPr lang="en-US" dirty="0" err="1" smtClean="0"/>
              <a:t>electroactive</a:t>
            </a:r>
            <a:r>
              <a:rPr lang="en-US" dirty="0" smtClean="0"/>
              <a:t> species. </a:t>
            </a:r>
          </a:p>
          <a:p>
            <a:pPr algn="l">
              <a:buNone/>
            </a:pPr>
            <a:r>
              <a:rPr lang="en-US" dirty="0" smtClean="0"/>
              <a:t>3-There are many </a:t>
            </a:r>
            <a:r>
              <a:rPr lang="en-US" dirty="0" err="1" smtClean="0"/>
              <a:t>amperometric</a:t>
            </a:r>
            <a:r>
              <a:rPr lang="en-US" dirty="0" smtClean="0"/>
              <a:t> sensors; an important example is an oxygen sensor, often called the oxygen electrode</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15.3 Electrochemical Sensors: Chemically Modified Electrodes </a:t>
            </a:r>
            <a:r>
              <a:rPr lang="en-US" b="1" dirty="0" smtClean="0"/>
              <a:t>(CMEs)</a:t>
            </a:r>
            <a:endParaRPr lang="ar-SA" dirty="0"/>
          </a:p>
        </p:txBody>
      </p:sp>
      <p:sp>
        <p:nvSpPr>
          <p:cNvPr id="3" name="Content Placeholder 2"/>
          <p:cNvSpPr>
            <a:spLocks noGrp="1"/>
          </p:cNvSpPr>
          <p:nvPr>
            <p:ph sz="quarter" idx="1"/>
          </p:nvPr>
        </p:nvSpPr>
        <p:spPr/>
        <p:txBody>
          <a:bodyPr>
            <a:normAutofit/>
          </a:bodyPr>
          <a:lstStyle/>
          <a:p>
            <a:pPr algn="l">
              <a:buNone/>
            </a:pPr>
            <a:r>
              <a:rPr lang="en-US" dirty="0" smtClean="0"/>
              <a:t>All chemical sensors consist of a </a:t>
            </a:r>
            <a:r>
              <a:rPr lang="en-US" b="1" dirty="0" smtClean="0"/>
              <a:t>transducer, which transforms the response to </a:t>
            </a:r>
            <a:r>
              <a:rPr lang="en-US" dirty="0" smtClean="0"/>
              <a:t>the </a:t>
            </a:r>
            <a:r>
              <a:rPr lang="en-US" dirty="0" err="1" smtClean="0"/>
              <a:t>analyte</a:t>
            </a:r>
            <a:r>
              <a:rPr lang="en-US" dirty="0" smtClean="0"/>
              <a:t> into a signal that can be detected (a current in the case of </a:t>
            </a:r>
            <a:r>
              <a:rPr lang="en-US" dirty="0" err="1" smtClean="0"/>
              <a:t>amperometric</a:t>
            </a:r>
            <a:r>
              <a:rPr lang="en-US" dirty="0" smtClean="0"/>
              <a:t> sensors). The response must be chemically selective; </a:t>
            </a:r>
            <a:r>
              <a:rPr lang="en-US" b="1" dirty="0" smtClean="0"/>
              <a:t>The transducer may be optical</a:t>
            </a:r>
            <a:r>
              <a:rPr lang="en-US" dirty="0" smtClean="0"/>
              <a:t>, electrical thermal, …. </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ENZYME-BASED ELECTRODES FOR MEASURING SUBSTRATES</a:t>
            </a:r>
            <a:endParaRPr lang="ar-SA" sz="2400" dirty="0"/>
          </a:p>
        </p:txBody>
      </p:sp>
      <p:sp>
        <p:nvSpPr>
          <p:cNvPr id="3" name="Content Placeholder 2"/>
          <p:cNvSpPr>
            <a:spLocks noGrp="1"/>
          </p:cNvSpPr>
          <p:nvPr>
            <p:ph sz="quarter" idx="1"/>
          </p:nvPr>
        </p:nvSpPr>
        <p:spPr/>
        <p:txBody>
          <a:bodyPr>
            <a:normAutofit/>
          </a:bodyPr>
          <a:lstStyle/>
          <a:p>
            <a:pPr algn="l">
              <a:buNone/>
            </a:pPr>
            <a:r>
              <a:rPr lang="en-US" dirty="0" smtClean="0"/>
              <a:t>An example of an </a:t>
            </a:r>
            <a:r>
              <a:rPr lang="en-US" dirty="0" err="1" smtClean="0"/>
              <a:t>amperometric</a:t>
            </a:r>
            <a:r>
              <a:rPr lang="en-US" dirty="0" smtClean="0"/>
              <a:t> enzyme electrode is the glucose sensor, illustrated in Figure 15.4. The enzyme glucose </a:t>
            </a:r>
            <a:r>
              <a:rPr lang="en-US" dirty="0" err="1" smtClean="0"/>
              <a:t>oxidase</a:t>
            </a:r>
            <a:r>
              <a:rPr lang="en-US" dirty="0" smtClean="0"/>
              <a:t> is immobilized in a gel (e.g., </a:t>
            </a:r>
            <a:r>
              <a:rPr lang="en-US" dirty="0" err="1" smtClean="0"/>
              <a:t>acrylamide</a:t>
            </a:r>
            <a:r>
              <a:rPr lang="en-US" dirty="0" smtClean="0"/>
              <a:t>) and coated on the surface of a platinum wire cathode. The gel also contains a chloride salt</a:t>
            </a:r>
          </a:p>
          <a:p>
            <a:pPr algn="l">
              <a:buNone/>
            </a:pPr>
            <a:r>
              <a:rPr lang="en-US" dirty="0" smtClean="0"/>
              <a:t>and makes contact with a silver–silver chloride ring to complete the electrochemical cell.</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1026" name="Picture 2"/>
          <p:cNvPicPr>
            <a:picLocks noGrp="1" noChangeAspect="1" noChangeArrowheads="1"/>
          </p:cNvPicPr>
          <p:nvPr>
            <p:ph sz="quarter" idx="1"/>
          </p:nvPr>
        </p:nvPicPr>
        <p:blipFill>
          <a:blip r:embed="rId2"/>
          <a:srcRect l="11571" t="29097" r="27813" b="47465"/>
          <a:stretch>
            <a:fillRect/>
          </a:stretch>
        </p:blipFill>
        <p:spPr bwMode="auto">
          <a:xfrm>
            <a:off x="714348" y="1643050"/>
            <a:ext cx="7558140" cy="4429156"/>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15.4 </a:t>
            </a:r>
            <a:r>
              <a:rPr lang="en-US" dirty="0" err="1" smtClean="0"/>
              <a:t>Ultramicroelectrodes</a:t>
            </a:r>
            <a:endParaRPr lang="ar-SA" dirty="0"/>
          </a:p>
        </p:txBody>
      </p:sp>
      <p:sp>
        <p:nvSpPr>
          <p:cNvPr id="3" name="Content Placeholder 2"/>
          <p:cNvSpPr>
            <a:spLocks noGrp="1"/>
          </p:cNvSpPr>
          <p:nvPr>
            <p:ph sz="quarter" idx="1"/>
          </p:nvPr>
        </p:nvSpPr>
        <p:spPr/>
        <p:txBody>
          <a:bodyPr>
            <a:normAutofit fontScale="92500" lnSpcReduction="10000"/>
          </a:bodyPr>
          <a:lstStyle/>
          <a:p>
            <a:pPr algn="l">
              <a:buNone/>
            </a:pPr>
            <a:r>
              <a:rPr lang="en-US" dirty="0" smtClean="0"/>
              <a:t>1- </a:t>
            </a:r>
            <a:r>
              <a:rPr lang="en-US" dirty="0" err="1" smtClean="0"/>
              <a:t>Amperometric</a:t>
            </a:r>
            <a:r>
              <a:rPr lang="en-US" dirty="0" smtClean="0"/>
              <a:t> electrodes made on a </a:t>
            </a:r>
            <a:r>
              <a:rPr lang="en-US" dirty="0" err="1" smtClean="0"/>
              <a:t>microscale</a:t>
            </a:r>
            <a:r>
              <a:rPr lang="en-US" dirty="0" smtClean="0"/>
              <a:t>, on the order of 5 to 30 </a:t>
            </a:r>
            <a:r>
              <a:rPr lang="en-US" i="1" dirty="0" err="1" smtClean="0"/>
              <a:t>μm</a:t>
            </a:r>
            <a:r>
              <a:rPr lang="en-US" i="1" dirty="0" smtClean="0"/>
              <a:t> diameter,</a:t>
            </a:r>
          </a:p>
          <a:p>
            <a:pPr algn="l">
              <a:buNone/>
            </a:pPr>
            <a:r>
              <a:rPr lang="en-US" dirty="0" smtClean="0"/>
              <a:t>2- </a:t>
            </a:r>
            <a:r>
              <a:rPr lang="en-US" dirty="0" err="1" smtClean="0"/>
              <a:t>Ultramicroelectrode</a:t>
            </a:r>
            <a:r>
              <a:rPr lang="en-US" dirty="0" smtClean="0"/>
              <a:t> responses are independent of the diffusion layer thickness and of flow. </a:t>
            </a:r>
          </a:p>
          <a:p>
            <a:pPr algn="l">
              <a:buNone/>
            </a:pPr>
            <a:r>
              <a:rPr lang="en-US" dirty="0" smtClean="0"/>
              <a:t>3- They exhibit increased signal-to-noise ratio.</a:t>
            </a:r>
          </a:p>
          <a:p>
            <a:pPr algn="l">
              <a:buNone/>
            </a:pPr>
            <a:r>
              <a:rPr lang="en-US" dirty="0" smtClean="0"/>
              <a:t>4- </a:t>
            </a:r>
            <a:r>
              <a:rPr lang="en-US" dirty="0" smtClean="0"/>
              <a:t>It </a:t>
            </a:r>
            <a:r>
              <a:rPr lang="en-US" dirty="0" smtClean="0"/>
              <a:t>possess a number of advantages:</a:t>
            </a:r>
          </a:p>
          <a:p>
            <a:pPr algn="l">
              <a:buNone/>
            </a:pPr>
            <a:r>
              <a:rPr lang="en-US" dirty="0" smtClean="0"/>
              <a:t>The electrode is smaller than the diffusion layer thickness. This results in enhanced mass transport that is independent of flow, increased signal-to-noise ratio, and electrochemical measurements can be made in high-resistance media, such as </a:t>
            </a:r>
            <a:r>
              <a:rPr lang="en-US" dirty="0" err="1" smtClean="0"/>
              <a:t>nonaqueous</a:t>
            </a:r>
            <a:r>
              <a:rPr lang="en-US" dirty="0" smtClean="0"/>
              <a:t> solvents.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15.5 </a:t>
            </a:r>
            <a:r>
              <a:rPr lang="en-US" dirty="0" err="1" smtClean="0"/>
              <a:t>Microfabricated</a:t>
            </a:r>
            <a:r>
              <a:rPr lang="en-US" dirty="0" smtClean="0"/>
              <a:t> Electrochemical Sensors</a:t>
            </a:r>
            <a:endParaRPr lang="ar-SA" dirty="0"/>
          </a:p>
        </p:txBody>
      </p:sp>
      <p:sp>
        <p:nvSpPr>
          <p:cNvPr id="3" name="Content Placeholder 2"/>
          <p:cNvSpPr>
            <a:spLocks noGrp="1"/>
          </p:cNvSpPr>
          <p:nvPr>
            <p:ph sz="quarter" idx="1"/>
          </p:nvPr>
        </p:nvSpPr>
        <p:spPr/>
        <p:txBody>
          <a:bodyPr>
            <a:normAutofit lnSpcReduction="10000"/>
          </a:bodyPr>
          <a:lstStyle/>
          <a:p>
            <a:pPr algn="l">
              <a:buNone/>
            </a:pPr>
            <a:r>
              <a:rPr lang="en-US" dirty="0" smtClean="0"/>
              <a:t>1-Microfabrication of electrochemical sensors has made possible mass production of such devices and they are now widely used in health care applications, especially for the measurement of chemical constituents of interest in blood. </a:t>
            </a:r>
          </a:p>
          <a:p>
            <a:pPr algn="l">
              <a:buNone/>
            </a:pPr>
            <a:r>
              <a:rPr lang="en-US" dirty="0" smtClean="0"/>
              <a:t>2-Potentiometric pH sensors form the basis of measurement of blood pH, pCO2, and urea and ion-selective electrode sensors are used for the measurement of sodium, potassium, chloride, and</a:t>
            </a:r>
          </a:p>
          <a:p>
            <a:pPr algn="l">
              <a:buNone/>
            </a:pPr>
            <a:r>
              <a:rPr lang="en-US" dirty="0" smtClean="0"/>
              <a:t>ionic calcium. </a:t>
            </a:r>
            <a:r>
              <a:rPr lang="en-US" dirty="0" err="1" smtClean="0"/>
              <a:t>Amperometric</a:t>
            </a:r>
            <a:r>
              <a:rPr lang="en-US" dirty="0" smtClean="0"/>
              <a:t> sensors are used for the measurement of glucose, lactate, cholesterol….. </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VOLTAMMETRY AND ELECTROCHEMICAL SENSORS</a:t>
            </a:r>
            <a:endParaRPr lang="ar-SA" sz="2400" dirty="0"/>
          </a:p>
        </p:txBody>
      </p:sp>
      <p:sp>
        <p:nvSpPr>
          <p:cNvPr id="3" name="Content Placeholder 2"/>
          <p:cNvSpPr>
            <a:spLocks noGrp="1"/>
          </p:cNvSpPr>
          <p:nvPr>
            <p:ph sz="quarter" idx="1"/>
          </p:nvPr>
        </p:nvSpPr>
        <p:spPr>
          <a:xfrm>
            <a:off x="301752" y="1527048"/>
            <a:ext cx="8503920" cy="4759472"/>
          </a:xfrm>
        </p:spPr>
        <p:txBody>
          <a:bodyPr>
            <a:normAutofit fontScale="77500" lnSpcReduction="20000"/>
          </a:bodyPr>
          <a:lstStyle/>
          <a:p>
            <a:pPr algn="l" rtl="0">
              <a:buClr>
                <a:schemeClr val="accent5">
                  <a:lumMod val="50000"/>
                </a:schemeClr>
              </a:buClr>
              <a:buSzPct val="200000"/>
              <a:buNone/>
            </a:pPr>
            <a:r>
              <a:rPr lang="en-US" dirty="0" smtClean="0"/>
              <a:t>1- Electrolytic methods include some of the most accurate, as well as most sensitive, instrumental techniques. </a:t>
            </a:r>
          </a:p>
          <a:p>
            <a:pPr algn="l">
              <a:buNone/>
            </a:pPr>
            <a:r>
              <a:rPr lang="en-US" dirty="0" smtClean="0"/>
              <a:t>2- In these methods, an </a:t>
            </a:r>
            <a:r>
              <a:rPr lang="en-US" dirty="0" err="1" smtClean="0"/>
              <a:t>analyte</a:t>
            </a:r>
            <a:r>
              <a:rPr lang="en-US" dirty="0" smtClean="0"/>
              <a:t> is oxidized or reduced at an appropriate electrode in an electrolytic cell by application of a voltage.</a:t>
            </a:r>
          </a:p>
          <a:p>
            <a:pPr algn="l">
              <a:buNone/>
            </a:pPr>
            <a:r>
              <a:rPr lang="en-US" dirty="0" smtClean="0"/>
              <a:t>3-  The amount of electricity (quantity or current) involved in the electrolysis is related to the amount of </a:t>
            </a:r>
            <a:r>
              <a:rPr lang="en-US" dirty="0" err="1" smtClean="0"/>
              <a:t>analyte</a:t>
            </a:r>
            <a:r>
              <a:rPr lang="en-US" dirty="0" smtClean="0"/>
              <a:t>. </a:t>
            </a:r>
          </a:p>
          <a:p>
            <a:pPr algn="l">
              <a:buNone/>
            </a:pPr>
            <a:r>
              <a:rPr lang="en-US" dirty="0" smtClean="0"/>
              <a:t>4- The fraction of </a:t>
            </a:r>
            <a:r>
              <a:rPr lang="en-US" dirty="0" err="1" smtClean="0"/>
              <a:t>analyte</a:t>
            </a:r>
            <a:r>
              <a:rPr lang="en-US" dirty="0" smtClean="0"/>
              <a:t> electrolyzed may be very small, in fact negligible, in the current–voltage techniques of </a:t>
            </a:r>
            <a:r>
              <a:rPr lang="en-US" dirty="0" err="1" smtClean="0"/>
              <a:t>voltammetry</a:t>
            </a:r>
            <a:r>
              <a:rPr lang="en-US" dirty="0" smtClean="0"/>
              <a:t>. </a:t>
            </a:r>
          </a:p>
          <a:p>
            <a:pPr algn="l">
              <a:buNone/>
            </a:pPr>
            <a:r>
              <a:rPr lang="en-US" dirty="0" smtClean="0"/>
              <a:t>5- </a:t>
            </a:r>
            <a:r>
              <a:rPr lang="en-US" dirty="0" err="1" smtClean="0"/>
              <a:t>Micromolar</a:t>
            </a:r>
            <a:r>
              <a:rPr lang="en-US" dirty="0" smtClean="0"/>
              <a:t> or smaller concentrations can be measured. Since the potential at which a given </a:t>
            </a:r>
            <a:r>
              <a:rPr lang="en-US" dirty="0" err="1" smtClean="0"/>
              <a:t>analyte</a:t>
            </a:r>
            <a:r>
              <a:rPr lang="en-US" dirty="0" smtClean="0"/>
              <a:t> will be oxidized or reduced is dependent on the particular substance.</a:t>
            </a:r>
          </a:p>
          <a:p>
            <a:pPr algn="l">
              <a:buNone/>
            </a:pPr>
            <a:r>
              <a:rPr lang="en-US" dirty="0" smtClean="0"/>
              <a:t>6- selectivity can be achieved in electrolytic methods by appropriate choice of the electrolysis potential.</a:t>
            </a:r>
          </a:p>
          <a:p>
            <a:pPr algn="l">
              <a:buNone/>
            </a:pPr>
            <a:r>
              <a:rPr lang="en-US" dirty="0" smtClean="0"/>
              <a:t>7- Owing to the specificity of the methods, prior separations are often unnecessary. These methods can therefore be rapid.</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15.1 </a:t>
            </a:r>
            <a:r>
              <a:rPr lang="en-US" dirty="0" err="1" smtClean="0"/>
              <a:t>Voltammetry</a:t>
            </a:r>
            <a:endParaRPr lang="ar-SA" dirty="0"/>
          </a:p>
        </p:txBody>
      </p:sp>
      <p:sp>
        <p:nvSpPr>
          <p:cNvPr id="3" name="Content Placeholder 2"/>
          <p:cNvSpPr>
            <a:spLocks noGrp="1"/>
          </p:cNvSpPr>
          <p:nvPr>
            <p:ph sz="quarter" idx="1"/>
          </p:nvPr>
        </p:nvSpPr>
        <p:spPr>
          <a:xfrm>
            <a:off x="301752" y="1357298"/>
            <a:ext cx="8627966" cy="5286412"/>
          </a:xfrm>
        </p:spPr>
        <p:txBody>
          <a:bodyPr>
            <a:normAutofit fontScale="92500" lnSpcReduction="20000"/>
          </a:bodyPr>
          <a:lstStyle/>
          <a:p>
            <a:pPr algn="l">
              <a:buNone/>
            </a:pPr>
            <a:r>
              <a:rPr lang="en-US" dirty="0" smtClean="0"/>
              <a:t>1- </a:t>
            </a:r>
            <a:r>
              <a:rPr lang="en-US" dirty="0" err="1" smtClean="0"/>
              <a:t>Voltammetry</a:t>
            </a:r>
            <a:r>
              <a:rPr lang="en-US" dirty="0" smtClean="0"/>
              <a:t> is essentially electrolysis on a </a:t>
            </a:r>
            <a:r>
              <a:rPr lang="en-US" dirty="0" err="1" smtClean="0"/>
              <a:t>microscale</a:t>
            </a:r>
            <a:r>
              <a:rPr lang="en-US" dirty="0" smtClean="0"/>
              <a:t>, using a micro working electrode (e.g., a platinum wire). </a:t>
            </a:r>
          </a:p>
          <a:p>
            <a:pPr algn="l">
              <a:buNone/>
            </a:pPr>
            <a:r>
              <a:rPr lang="en-US" dirty="0" smtClean="0"/>
              <a:t>2-It is a current–voltage technique. </a:t>
            </a:r>
          </a:p>
          <a:p>
            <a:pPr algn="l">
              <a:buNone/>
            </a:pPr>
            <a:r>
              <a:rPr lang="en-US" dirty="0" smtClean="0"/>
              <a:t>3- The potential of the micro working electrode is varied (scanned slowly) and the resulting current is recorded as a function of applied potential. </a:t>
            </a:r>
          </a:p>
          <a:p>
            <a:pPr algn="l">
              <a:buNone/>
            </a:pPr>
            <a:r>
              <a:rPr lang="en-US" dirty="0" smtClean="0"/>
              <a:t>4- The recording is called a </a:t>
            </a:r>
            <a:r>
              <a:rPr lang="en-US" b="1" dirty="0" err="1" smtClean="0"/>
              <a:t>voltammogram</a:t>
            </a:r>
            <a:r>
              <a:rPr lang="en-US" b="1" dirty="0" smtClean="0"/>
              <a:t>. </a:t>
            </a:r>
          </a:p>
          <a:p>
            <a:pPr algn="l">
              <a:buNone/>
            </a:pPr>
            <a:r>
              <a:rPr lang="en-US" dirty="0" smtClean="0"/>
              <a:t>5</a:t>
            </a:r>
            <a:r>
              <a:rPr lang="en-US" b="1" dirty="0" smtClean="0"/>
              <a:t>- </a:t>
            </a:r>
            <a:r>
              <a:rPr lang="en-US" dirty="0" smtClean="0"/>
              <a:t>If an </a:t>
            </a:r>
            <a:r>
              <a:rPr lang="en-US" dirty="0" err="1" smtClean="0"/>
              <a:t>electroactive</a:t>
            </a:r>
            <a:r>
              <a:rPr lang="en-US" dirty="0" smtClean="0"/>
              <a:t> (reducible or </a:t>
            </a:r>
            <a:r>
              <a:rPr lang="en-US" dirty="0" err="1" smtClean="0"/>
              <a:t>oxidizable</a:t>
            </a:r>
            <a:r>
              <a:rPr lang="en-US" dirty="0" smtClean="0"/>
              <a:t>) species is present, a current will be recorded when the applied potential becomes sufficiently negative or positive for it to be reduced or oxidized. [By convention, a </a:t>
            </a:r>
            <a:r>
              <a:rPr lang="en-US" dirty="0" err="1" smtClean="0"/>
              <a:t>cathodic</a:t>
            </a:r>
            <a:r>
              <a:rPr lang="en-US" dirty="0" smtClean="0"/>
              <a:t> (reduction) current is taken to be positive and an anodic (oxidation) current is taken to be negative].</a:t>
            </a:r>
          </a:p>
          <a:p>
            <a:pPr algn="l">
              <a:buNone/>
            </a:pPr>
            <a:r>
              <a:rPr lang="en-US" dirty="0" smtClean="0"/>
              <a:t>6- If the solution is dilute, the current will reach a limiting value directly proportional to its concentration. </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a:xfrm>
            <a:off x="214282" y="1527048"/>
            <a:ext cx="8715436" cy="4572000"/>
          </a:xfrm>
        </p:spPr>
        <p:txBody>
          <a:bodyPr>
            <a:normAutofit/>
          </a:bodyPr>
          <a:lstStyle/>
          <a:p>
            <a:pPr algn="just" rtl="0">
              <a:buNone/>
            </a:pPr>
            <a:r>
              <a:rPr lang="en-US" b="1" dirty="0" smtClean="0"/>
              <a:t>In </a:t>
            </a:r>
            <a:r>
              <a:rPr lang="en-US" b="1" dirty="0" err="1" smtClean="0"/>
              <a:t>voltammetry</a:t>
            </a:r>
            <a:r>
              <a:rPr lang="en-US" b="1" dirty="0" smtClean="0"/>
              <a:t>, the potential is scanned at a microelectrode, and at a certain potential, an </a:t>
            </a:r>
            <a:r>
              <a:rPr lang="en-US" b="1" dirty="0" err="1" smtClean="0"/>
              <a:t>electroactive</a:t>
            </a:r>
            <a:r>
              <a:rPr lang="en-US" b="1" dirty="0" smtClean="0"/>
              <a:t> </a:t>
            </a:r>
            <a:r>
              <a:rPr lang="en-US" b="1" dirty="0" err="1" smtClean="0"/>
              <a:t>analyte</a:t>
            </a:r>
            <a:r>
              <a:rPr lang="en-US" b="1" dirty="0" smtClean="0"/>
              <a:t> is reduced or oxidized. The current increases in proportion to the </a:t>
            </a:r>
            <a:r>
              <a:rPr lang="en-US" b="1" dirty="0" err="1" smtClean="0"/>
              <a:t>analyte</a:t>
            </a:r>
            <a:r>
              <a:rPr lang="en-US" b="1" dirty="0" smtClean="0"/>
              <a:t> concentration</a:t>
            </a:r>
            <a:endParaRPr lang="ar-SA" b="1"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THE VOLTAMMETRIC CELL—AN ELECTROLYTIC CELL</a:t>
            </a:r>
            <a:endParaRPr lang="ar-SA" sz="2400" dirty="0"/>
          </a:p>
        </p:txBody>
      </p:sp>
      <p:sp>
        <p:nvSpPr>
          <p:cNvPr id="3" name="Content Placeholder 2"/>
          <p:cNvSpPr>
            <a:spLocks noGrp="1"/>
          </p:cNvSpPr>
          <p:nvPr>
            <p:ph sz="quarter" idx="1"/>
          </p:nvPr>
        </p:nvSpPr>
        <p:spPr>
          <a:xfrm>
            <a:off x="214282" y="1527048"/>
            <a:ext cx="8715436" cy="4572000"/>
          </a:xfrm>
        </p:spPr>
        <p:txBody>
          <a:bodyPr>
            <a:normAutofit fontScale="92500" lnSpcReduction="10000"/>
          </a:bodyPr>
          <a:lstStyle/>
          <a:p>
            <a:pPr algn="l" rtl="0">
              <a:buNone/>
            </a:pPr>
            <a:r>
              <a:rPr lang="en-US" dirty="0" smtClean="0"/>
              <a:t>1- A </a:t>
            </a:r>
            <a:r>
              <a:rPr lang="en-US" dirty="0" err="1" smtClean="0"/>
              <a:t>voltammetric</a:t>
            </a:r>
            <a:r>
              <a:rPr lang="en-US" dirty="0" smtClean="0"/>
              <a:t> cell consists of the micro </a:t>
            </a:r>
            <a:r>
              <a:rPr lang="en-US" b="1" dirty="0" smtClean="0"/>
              <a:t>working electrode, the auxiliary electrode, </a:t>
            </a:r>
            <a:r>
              <a:rPr lang="en-US" dirty="0" smtClean="0"/>
              <a:t>and a </a:t>
            </a:r>
            <a:r>
              <a:rPr lang="en-US" b="1" dirty="0" smtClean="0"/>
              <a:t>reference electrode, usually an Ag/</a:t>
            </a:r>
            <a:r>
              <a:rPr lang="en-US" b="1" dirty="0" err="1" smtClean="0"/>
              <a:t>Agcl</a:t>
            </a:r>
            <a:r>
              <a:rPr lang="en-US" b="1" dirty="0" smtClean="0"/>
              <a:t> electrode or a saturated calomel </a:t>
            </a:r>
            <a:r>
              <a:rPr lang="en-US" dirty="0" smtClean="0"/>
              <a:t>electrode (SCE). </a:t>
            </a:r>
          </a:p>
          <a:p>
            <a:pPr algn="l" rtl="0">
              <a:buNone/>
            </a:pPr>
            <a:r>
              <a:rPr lang="en-US" dirty="0" smtClean="0"/>
              <a:t>2- A </a:t>
            </a:r>
            <a:r>
              <a:rPr lang="en-US" dirty="0" err="1" smtClean="0"/>
              <a:t>potentiostat</a:t>
            </a:r>
            <a:r>
              <a:rPr lang="en-US" dirty="0" smtClean="0"/>
              <a:t> varies the potential of the working electrode, relative to the reference electrode, which has a fixed potential. </a:t>
            </a:r>
          </a:p>
          <a:p>
            <a:pPr algn="l" rtl="0">
              <a:buNone/>
            </a:pPr>
            <a:r>
              <a:rPr lang="en-US" dirty="0" smtClean="0"/>
              <a:t>3- The current passing through the working electrode is recorded as a function of its potential measured against the reference electrode, but the voltage is applied and current passes between the working and auxiliary electrodes, as in Figure 15.1.</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sz="quarter" idx="1"/>
          </p:nvPr>
        </p:nvSpPr>
        <p:spPr/>
        <p:txBody>
          <a:bodyPr/>
          <a:lstStyle/>
          <a:p>
            <a:endParaRPr lang="ar-SA"/>
          </a:p>
        </p:txBody>
      </p:sp>
      <p:pic>
        <p:nvPicPr>
          <p:cNvPr id="1026" name="Picture 2"/>
          <p:cNvPicPr>
            <a:picLocks noChangeAspect="1" noChangeArrowheads="1"/>
          </p:cNvPicPr>
          <p:nvPr/>
        </p:nvPicPr>
        <p:blipFill>
          <a:blip r:embed="rId2"/>
          <a:srcRect l="13177" t="17578" r="43997" b="19922"/>
          <a:stretch>
            <a:fillRect/>
          </a:stretch>
        </p:blipFill>
        <p:spPr bwMode="auto">
          <a:xfrm>
            <a:off x="214282" y="1214422"/>
            <a:ext cx="8643998" cy="5643578"/>
          </a:xfrm>
          <a:prstGeom prst="rect">
            <a:avLst/>
          </a:prstGeom>
          <a:noFill/>
          <a:ln w="9525">
            <a:noFill/>
            <a:miter lim="800000"/>
            <a:headEnd/>
            <a:tailEnd/>
          </a:ln>
          <a:effectLst/>
        </p:spPr>
      </p:pic>
      <p:pic>
        <p:nvPicPr>
          <p:cNvPr id="1029" name="Picture 5"/>
          <p:cNvPicPr>
            <a:picLocks noChangeAspect="1" noChangeArrowheads="1"/>
          </p:cNvPicPr>
          <p:nvPr/>
        </p:nvPicPr>
        <p:blipFill>
          <a:blip r:embed="rId2"/>
          <a:srcRect l="57137" t="65625" r="24744" b="20703"/>
          <a:stretch>
            <a:fillRect/>
          </a:stretch>
        </p:blipFill>
        <p:spPr bwMode="auto">
          <a:xfrm>
            <a:off x="1643042" y="214290"/>
            <a:ext cx="5619615" cy="1142985"/>
          </a:xfrm>
          <a:prstGeom prst="rect">
            <a:avLst/>
          </a:prstGeom>
          <a:noFill/>
          <a:ln w="9525">
            <a:solidFill>
              <a:schemeClr val="accent1">
                <a:lumMod val="75000"/>
              </a:schemeClr>
            </a:solid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a:xfrm>
            <a:off x="301752" y="1527048"/>
            <a:ext cx="8503920" cy="5045224"/>
          </a:xfrm>
        </p:spPr>
        <p:txBody>
          <a:bodyPr>
            <a:normAutofit fontScale="92500"/>
          </a:bodyPr>
          <a:lstStyle/>
          <a:p>
            <a:pPr algn="l">
              <a:buNone/>
            </a:pPr>
            <a:r>
              <a:rPr lang="en-US" dirty="0" smtClean="0"/>
              <a:t>4- The current–voltage curve is not disturbed by an appreciable solution resistance, which creates an </a:t>
            </a:r>
            <a:r>
              <a:rPr lang="en-US" b="1" i="1" u="sng" dirty="0" err="1" smtClean="0">
                <a:solidFill>
                  <a:srgbClr val="C00000"/>
                </a:solidFill>
              </a:rPr>
              <a:t>iR</a:t>
            </a:r>
            <a:r>
              <a:rPr lang="en-US" i="1" dirty="0" smtClean="0"/>
              <a:t> drop (voltage </a:t>
            </a:r>
            <a:r>
              <a:rPr lang="en-US" dirty="0" smtClean="0"/>
              <a:t>drop) between the working and auxiliary electrodes, as in </a:t>
            </a:r>
            <a:r>
              <a:rPr lang="en-US" dirty="0" err="1" smtClean="0"/>
              <a:t>nonaqueous</a:t>
            </a:r>
            <a:r>
              <a:rPr lang="en-US" dirty="0" smtClean="0"/>
              <a:t> solvents. </a:t>
            </a:r>
          </a:p>
          <a:p>
            <a:pPr algn="l">
              <a:buNone/>
            </a:pPr>
            <a:r>
              <a:rPr lang="en-US" dirty="0" smtClean="0"/>
              <a:t>5- </a:t>
            </a:r>
            <a:r>
              <a:rPr lang="en-US" b="1" u="sng" dirty="0" smtClean="0">
                <a:solidFill>
                  <a:srgbClr val="C00000"/>
                </a:solidFill>
              </a:rPr>
              <a:t>Ohm’s law </a:t>
            </a:r>
            <a:r>
              <a:rPr lang="en-US" dirty="0" smtClean="0"/>
              <a:t>states that voltage is equal to the product of current and resistance: </a:t>
            </a:r>
          </a:p>
          <a:p>
            <a:pPr algn="l">
              <a:buNone/>
            </a:pPr>
            <a:r>
              <a:rPr lang="en-US" i="1" dirty="0" smtClean="0"/>
              <a:t>                                      </a:t>
            </a:r>
            <a:r>
              <a:rPr lang="en-US" b="1" i="1" dirty="0" smtClean="0"/>
              <a:t>E = </a:t>
            </a:r>
            <a:r>
              <a:rPr lang="en-US" b="1" i="1" dirty="0" err="1" smtClean="0"/>
              <a:t>iR</a:t>
            </a:r>
            <a:r>
              <a:rPr lang="en-US" b="1" i="1" dirty="0" smtClean="0"/>
              <a:t> </a:t>
            </a:r>
          </a:p>
          <a:p>
            <a:pPr algn="l">
              <a:buNone/>
            </a:pPr>
            <a:r>
              <a:rPr lang="en-US" i="1" dirty="0" smtClean="0"/>
              <a:t> where:</a:t>
            </a:r>
          </a:p>
          <a:p>
            <a:pPr algn="l">
              <a:buNone/>
            </a:pPr>
            <a:r>
              <a:rPr lang="en-US" i="1" dirty="0" err="1" smtClean="0"/>
              <a:t>i</a:t>
            </a:r>
            <a:r>
              <a:rPr lang="en-US" i="1" dirty="0" smtClean="0"/>
              <a:t> is the current in amperes and R the resistance in ohms. When current flows, the </a:t>
            </a:r>
            <a:r>
              <a:rPr lang="en-US" dirty="0" smtClean="0"/>
              <a:t>recorded potential is distorted—shifted—by an amount equal to </a:t>
            </a:r>
            <a:r>
              <a:rPr lang="en-US" i="1" dirty="0" err="1" smtClean="0"/>
              <a:t>i</a:t>
            </a:r>
            <a:r>
              <a:rPr lang="en-US" i="1" dirty="0" smtClean="0"/>
              <a:t> × R, where R is</a:t>
            </a:r>
          </a:p>
          <a:p>
            <a:pPr algn="l">
              <a:buNone/>
            </a:pPr>
            <a:r>
              <a:rPr lang="en-US" dirty="0" smtClean="0"/>
              <a:t>the solution resistance</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1027" name="Picture 3"/>
          <p:cNvPicPr>
            <a:picLocks noGrp="1" noChangeAspect="1" noChangeArrowheads="1"/>
          </p:cNvPicPr>
          <p:nvPr>
            <p:ph sz="quarter" idx="1"/>
          </p:nvPr>
        </p:nvPicPr>
        <p:blipFill>
          <a:blip r:embed="rId2"/>
          <a:srcRect l="8057" t="32222" r="25178" b="20903"/>
          <a:stretch>
            <a:fillRect/>
          </a:stretch>
        </p:blipFill>
        <p:spPr bwMode="auto">
          <a:xfrm>
            <a:off x="0" y="142852"/>
            <a:ext cx="9144000" cy="6715148"/>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1010</TotalTime>
  <Words>2288</Words>
  <Application>Microsoft Office PowerPoint</Application>
  <PresentationFormat>On-screen Show (4:3)</PresentationFormat>
  <Paragraphs>115</Paragraphs>
  <Slides>29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Georgia</vt:lpstr>
      <vt:lpstr>Times New Roman</vt:lpstr>
      <vt:lpstr>Wingdings</vt:lpstr>
      <vt:lpstr>Wingdings 2</vt:lpstr>
      <vt:lpstr>Civic</vt:lpstr>
      <vt:lpstr>Chapter Fifteen VOLTAMMETRY AND ELECTROCHEMICAL SENSORS</vt:lpstr>
      <vt:lpstr>PowerPoint Presentation</vt:lpstr>
      <vt:lpstr>VOLTAMMETRY AND ELECTROCHEMICAL SENSORS</vt:lpstr>
      <vt:lpstr>15.1 Voltammetry</vt:lpstr>
      <vt:lpstr>PowerPoint Presentation</vt:lpstr>
      <vt:lpstr>THE VOLTAMMETRIC CELL—AN ELECTROLYTIC CELL</vt:lpstr>
      <vt:lpstr>PowerPoint Presentation</vt:lpstr>
      <vt:lpstr>PowerPoint Presentation</vt:lpstr>
      <vt:lpstr>PowerPoint Presentation</vt:lpstr>
      <vt:lpstr>THE CURRENT—VOLTAGE CURVE——THE BASIS OF VOLTAMMETRY</vt:lpstr>
      <vt:lpstr>PowerPoint Presentation</vt:lpstr>
      <vt:lpstr>PowerPoint Presentation</vt:lpstr>
      <vt:lpstr>PowerPoint Presentation</vt:lpstr>
      <vt:lpstr>PowerPoint Presentation</vt:lpstr>
      <vt:lpstr>PowerPoint Presentation</vt:lpstr>
      <vt:lpstr>STEPWISE REDUCTION OR OXIDATION</vt:lpstr>
      <vt:lpstr>PowerPoint Presentation</vt:lpstr>
      <vt:lpstr>PowerPoint Presentation</vt:lpstr>
      <vt:lpstr>THE SUPPORTING ELECTROLYTE——NEEDED FOR VOLTAMMETRIC MEASUREMENTS</vt:lpstr>
      <vt:lpstr>PowerPoint Presentation</vt:lpstr>
      <vt:lpstr>IRREVERSIBLE REDUCTION OR OXIDATION</vt:lpstr>
      <vt:lpstr>THE WORKING POTENTIAL RANGE—IT DEPENDS ON THE ELECTRODE</vt:lpstr>
      <vt:lpstr>PowerPoint Presentation</vt:lpstr>
      <vt:lpstr>15.2 Amperometric Electrodes—Measurement of Oxygen</vt:lpstr>
      <vt:lpstr>15.3 Electrochemical Sensors: Chemically Modified Electrodes (CMEs)</vt:lpstr>
      <vt:lpstr>ENZYME-BASED ELECTRODES FOR MEASURING SUBSTRATES</vt:lpstr>
      <vt:lpstr>PowerPoint Presentation</vt:lpstr>
      <vt:lpstr>15.4 Ultramicroelectrodes</vt:lpstr>
      <vt:lpstr>15.5 Microfabricated Electrochemical Sensors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Fifteen VOLTAMMETRY AND ELECTROCHEMICAL SENSORS</dc:title>
  <dc:creator>SSC1</dc:creator>
  <cp:lastModifiedBy>Amal Muhemeed</cp:lastModifiedBy>
  <cp:revision>76</cp:revision>
  <dcterms:created xsi:type="dcterms:W3CDTF">2018-11-11T17:09:56Z</dcterms:created>
  <dcterms:modified xsi:type="dcterms:W3CDTF">2018-11-15T06:55:19Z</dcterms:modified>
</cp:coreProperties>
</file>