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29" r:id="rId3"/>
    <p:sldId id="331" r:id="rId4"/>
    <p:sldId id="332" r:id="rId5"/>
    <p:sldId id="333" r:id="rId6"/>
    <p:sldId id="334" r:id="rId7"/>
    <p:sldId id="335" r:id="rId8"/>
    <p:sldId id="336" r:id="rId9"/>
    <p:sldId id="337" r:id="rId10"/>
    <p:sldId id="345" r:id="rId11"/>
    <p:sldId id="348" r:id="rId12"/>
    <p:sldId id="352" r:id="rId13"/>
    <p:sldId id="358" r:id="rId14"/>
    <p:sldId id="359" r:id="rId15"/>
    <p:sldId id="361" r:id="rId16"/>
    <p:sldId id="363" r:id="rId17"/>
    <p:sldId id="366" r:id="rId18"/>
    <p:sldId id="367" r:id="rId19"/>
    <p:sldId id="375" r:id="rId20"/>
    <p:sldId id="376" r:id="rId21"/>
    <p:sldId id="377" r:id="rId22"/>
    <p:sldId id="378" r:id="rId23"/>
    <p:sldId id="381" r:id="rId24"/>
    <p:sldId id="383" r:id="rId25"/>
    <p:sldId id="38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37" autoAdjust="0"/>
  </p:normalViewPr>
  <p:slideViewPr>
    <p:cSldViewPr>
      <p:cViewPr>
        <p:scale>
          <a:sx n="70" d="100"/>
          <a:sy n="70" d="100"/>
        </p:scale>
        <p:origin x="-129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45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A8BFED-B0A5-4C14-96BE-3267A4BFD131}"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91EE9E80-E71F-43AD-8849-0900DEFCDD37}">
      <dgm:prSet/>
      <dgm:spPr/>
      <dgm:t>
        <a:bodyPr/>
        <a:lstStyle/>
        <a:p>
          <a:pPr rtl="0"/>
          <a:r>
            <a:rPr lang="en-US" dirty="0" smtClean="0"/>
            <a:t>Identify the target audience</a:t>
          </a:r>
          <a:endParaRPr lang="en-US" dirty="0"/>
        </a:p>
      </dgm:t>
    </dgm:pt>
    <dgm:pt modelId="{9230943E-BB24-476F-A944-AA35F468914E}" type="parTrans" cxnId="{16BC5689-05BD-4509-AC13-B1DFEA88FE1A}">
      <dgm:prSet/>
      <dgm:spPr/>
      <dgm:t>
        <a:bodyPr/>
        <a:lstStyle/>
        <a:p>
          <a:endParaRPr lang="en-US"/>
        </a:p>
      </dgm:t>
    </dgm:pt>
    <dgm:pt modelId="{04E73D0E-80B5-40E4-AA9E-2E31C4DA7880}" type="sibTrans" cxnId="{16BC5689-05BD-4509-AC13-B1DFEA88FE1A}">
      <dgm:prSet/>
      <dgm:spPr/>
      <dgm:t>
        <a:bodyPr/>
        <a:lstStyle/>
        <a:p>
          <a:endParaRPr lang="en-US" dirty="0"/>
        </a:p>
      </dgm:t>
    </dgm:pt>
    <dgm:pt modelId="{AFADFED9-ED08-4010-838C-6C4BA454B62E}">
      <dgm:prSet/>
      <dgm:spPr/>
      <dgm:t>
        <a:bodyPr/>
        <a:lstStyle/>
        <a:p>
          <a:pPr rtl="0"/>
          <a:r>
            <a:rPr lang="en-US" dirty="0" smtClean="0"/>
            <a:t>Determine the communication objectives</a:t>
          </a:r>
          <a:endParaRPr lang="en-US" dirty="0"/>
        </a:p>
      </dgm:t>
    </dgm:pt>
    <dgm:pt modelId="{E55847B6-8C30-4ECE-8314-A3531EDDCDB0}" type="parTrans" cxnId="{5437E4B8-EEC5-48FC-BF51-8342D173DE27}">
      <dgm:prSet/>
      <dgm:spPr/>
      <dgm:t>
        <a:bodyPr/>
        <a:lstStyle/>
        <a:p>
          <a:endParaRPr lang="en-US"/>
        </a:p>
      </dgm:t>
    </dgm:pt>
    <dgm:pt modelId="{E80F27B3-2595-4551-B007-CA74F1FFB454}" type="sibTrans" cxnId="{5437E4B8-EEC5-48FC-BF51-8342D173DE27}">
      <dgm:prSet/>
      <dgm:spPr/>
      <dgm:t>
        <a:bodyPr/>
        <a:lstStyle/>
        <a:p>
          <a:endParaRPr lang="en-US" dirty="0"/>
        </a:p>
      </dgm:t>
    </dgm:pt>
    <dgm:pt modelId="{3F46AED9-FEC5-40F0-8C96-7359F1C63A4C}">
      <dgm:prSet/>
      <dgm:spPr/>
      <dgm:t>
        <a:bodyPr/>
        <a:lstStyle/>
        <a:p>
          <a:pPr rtl="0"/>
          <a:r>
            <a:rPr lang="en-US" dirty="0" smtClean="0"/>
            <a:t>Design the message</a:t>
          </a:r>
          <a:endParaRPr lang="en-US" dirty="0"/>
        </a:p>
      </dgm:t>
    </dgm:pt>
    <dgm:pt modelId="{2869C292-C7AE-45FA-9EDF-96BD3DFAE985}" type="parTrans" cxnId="{B84D0935-218D-4BFA-834C-FCF41218F5A6}">
      <dgm:prSet/>
      <dgm:spPr/>
      <dgm:t>
        <a:bodyPr/>
        <a:lstStyle/>
        <a:p>
          <a:endParaRPr lang="en-US"/>
        </a:p>
      </dgm:t>
    </dgm:pt>
    <dgm:pt modelId="{3584218C-E643-4FBF-8571-A05B0D15F0A2}" type="sibTrans" cxnId="{B84D0935-218D-4BFA-834C-FCF41218F5A6}">
      <dgm:prSet/>
      <dgm:spPr/>
      <dgm:t>
        <a:bodyPr/>
        <a:lstStyle/>
        <a:p>
          <a:endParaRPr lang="en-US" dirty="0"/>
        </a:p>
      </dgm:t>
    </dgm:pt>
    <dgm:pt modelId="{6CF63C12-68EE-4762-BC3F-F335997D8874}">
      <dgm:prSet/>
      <dgm:spPr/>
      <dgm:t>
        <a:bodyPr/>
        <a:lstStyle/>
        <a:p>
          <a:pPr rtl="0"/>
          <a:r>
            <a:rPr lang="en-US" dirty="0" smtClean="0"/>
            <a:t>Choose the media</a:t>
          </a:r>
          <a:endParaRPr lang="en-US" dirty="0"/>
        </a:p>
      </dgm:t>
    </dgm:pt>
    <dgm:pt modelId="{0094F600-212A-446E-B2E1-B9BD57761574}" type="parTrans" cxnId="{A38ABADA-EDEA-4544-A0B4-380F729D8E7B}">
      <dgm:prSet/>
      <dgm:spPr/>
      <dgm:t>
        <a:bodyPr/>
        <a:lstStyle/>
        <a:p>
          <a:endParaRPr lang="en-US"/>
        </a:p>
      </dgm:t>
    </dgm:pt>
    <dgm:pt modelId="{9AE45F00-291E-4A1A-94FC-DAAC5BE38D06}" type="sibTrans" cxnId="{A38ABADA-EDEA-4544-A0B4-380F729D8E7B}">
      <dgm:prSet/>
      <dgm:spPr/>
      <dgm:t>
        <a:bodyPr/>
        <a:lstStyle/>
        <a:p>
          <a:endParaRPr lang="en-US" dirty="0"/>
        </a:p>
      </dgm:t>
    </dgm:pt>
    <dgm:pt modelId="{C99B816C-DBF7-412E-9374-77994EB0E69D}">
      <dgm:prSet/>
      <dgm:spPr/>
      <dgm:t>
        <a:bodyPr/>
        <a:lstStyle/>
        <a:p>
          <a:pPr rtl="0"/>
          <a:r>
            <a:rPr lang="en-US" dirty="0" smtClean="0"/>
            <a:t>Select the message source</a:t>
          </a:r>
          <a:endParaRPr lang="en-US" dirty="0"/>
        </a:p>
      </dgm:t>
    </dgm:pt>
    <dgm:pt modelId="{61B75EA4-02A0-43F7-B8F2-B0C18C77EE27}" type="parTrans" cxnId="{EB1150F3-C0F0-42C9-BF0E-FFC7CC39DF8F}">
      <dgm:prSet/>
      <dgm:spPr/>
      <dgm:t>
        <a:bodyPr/>
        <a:lstStyle/>
        <a:p>
          <a:endParaRPr lang="en-US"/>
        </a:p>
      </dgm:t>
    </dgm:pt>
    <dgm:pt modelId="{D4659384-2547-4DD0-A4F5-D447B42964BD}" type="sibTrans" cxnId="{EB1150F3-C0F0-42C9-BF0E-FFC7CC39DF8F}">
      <dgm:prSet/>
      <dgm:spPr/>
      <dgm:t>
        <a:bodyPr/>
        <a:lstStyle/>
        <a:p>
          <a:endParaRPr lang="en-US"/>
        </a:p>
      </dgm:t>
    </dgm:pt>
    <dgm:pt modelId="{D7CFE3EF-E899-4BF9-83AF-B9156EF0C3CF}">
      <dgm:prSet/>
      <dgm:spPr/>
      <dgm:t>
        <a:bodyPr/>
        <a:lstStyle/>
        <a:p>
          <a:endParaRPr lang="en-US" dirty="0"/>
        </a:p>
      </dgm:t>
    </dgm:pt>
    <dgm:pt modelId="{CDE0A707-6143-494A-B2AC-553AC24084CA}" type="parTrans" cxnId="{719A03A0-6298-4C0A-999E-BC7954A0CACE}">
      <dgm:prSet/>
      <dgm:spPr/>
      <dgm:t>
        <a:bodyPr/>
        <a:lstStyle/>
        <a:p>
          <a:endParaRPr lang="en-US"/>
        </a:p>
      </dgm:t>
    </dgm:pt>
    <dgm:pt modelId="{F3F0CC5F-DADE-4808-B10D-0A6FFC7FE80A}" type="sibTrans" cxnId="{719A03A0-6298-4C0A-999E-BC7954A0CACE}">
      <dgm:prSet/>
      <dgm:spPr/>
      <dgm:t>
        <a:bodyPr/>
        <a:lstStyle/>
        <a:p>
          <a:endParaRPr lang="en-US"/>
        </a:p>
      </dgm:t>
    </dgm:pt>
    <dgm:pt modelId="{9619A2A9-F8F1-4636-AC05-58086A38D126}" type="pres">
      <dgm:prSet presAssocID="{4BA8BFED-B0A5-4C14-96BE-3267A4BFD131}" presName="outerComposite" presStyleCnt="0">
        <dgm:presLayoutVars>
          <dgm:chMax val="5"/>
          <dgm:dir/>
          <dgm:resizeHandles val="exact"/>
        </dgm:presLayoutVars>
      </dgm:prSet>
      <dgm:spPr/>
      <dgm:t>
        <a:bodyPr/>
        <a:lstStyle/>
        <a:p>
          <a:endParaRPr lang="en-US"/>
        </a:p>
      </dgm:t>
    </dgm:pt>
    <dgm:pt modelId="{7D17A7A5-16BC-4038-B179-5D22371E1408}" type="pres">
      <dgm:prSet presAssocID="{4BA8BFED-B0A5-4C14-96BE-3267A4BFD131}" presName="dummyMaxCanvas" presStyleCnt="0">
        <dgm:presLayoutVars/>
      </dgm:prSet>
      <dgm:spPr/>
      <dgm:t>
        <a:bodyPr/>
        <a:lstStyle/>
        <a:p>
          <a:endParaRPr lang="en-US"/>
        </a:p>
      </dgm:t>
    </dgm:pt>
    <dgm:pt modelId="{6635A873-F0D4-46A9-B5D7-FB2CD618C06A}" type="pres">
      <dgm:prSet presAssocID="{4BA8BFED-B0A5-4C14-96BE-3267A4BFD131}" presName="FiveNodes_1" presStyleLbl="node1" presStyleIdx="0" presStyleCnt="5" custLinFactNeighborX="0">
        <dgm:presLayoutVars>
          <dgm:bulletEnabled val="1"/>
        </dgm:presLayoutVars>
      </dgm:prSet>
      <dgm:spPr/>
      <dgm:t>
        <a:bodyPr/>
        <a:lstStyle/>
        <a:p>
          <a:endParaRPr lang="en-US"/>
        </a:p>
      </dgm:t>
    </dgm:pt>
    <dgm:pt modelId="{F0247799-7BC0-4263-AB0E-BB8E317B7E81}" type="pres">
      <dgm:prSet presAssocID="{4BA8BFED-B0A5-4C14-96BE-3267A4BFD131}" presName="FiveNodes_2" presStyleLbl="node1" presStyleIdx="1" presStyleCnt="5">
        <dgm:presLayoutVars>
          <dgm:bulletEnabled val="1"/>
        </dgm:presLayoutVars>
      </dgm:prSet>
      <dgm:spPr/>
      <dgm:t>
        <a:bodyPr/>
        <a:lstStyle/>
        <a:p>
          <a:endParaRPr lang="en-US"/>
        </a:p>
      </dgm:t>
    </dgm:pt>
    <dgm:pt modelId="{0FCF2F97-CCE9-4A08-B446-C06EC377B1C5}" type="pres">
      <dgm:prSet presAssocID="{4BA8BFED-B0A5-4C14-96BE-3267A4BFD131}" presName="FiveNodes_3" presStyleLbl="node1" presStyleIdx="2" presStyleCnt="5">
        <dgm:presLayoutVars>
          <dgm:bulletEnabled val="1"/>
        </dgm:presLayoutVars>
      </dgm:prSet>
      <dgm:spPr/>
      <dgm:t>
        <a:bodyPr/>
        <a:lstStyle/>
        <a:p>
          <a:endParaRPr lang="en-US"/>
        </a:p>
      </dgm:t>
    </dgm:pt>
    <dgm:pt modelId="{980D92A7-A1FE-4DC1-9F44-F99FC71F587D}" type="pres">
      <dgm:prSet presAssocID="{4BA8BFED-B0A5-4C14-96BE-3267A4BFD131}" presName="FiveNodes_4" presStyleLbl="node1" presStyleIdx="3" presStyleCnt="5">
        <dgm:presLayoutVars>
          <dgm:bulletEnabled val="1"/>
        </dgm:presLayoutVars>
      </dgm:prSet>
      <dgm:spPr/>
      <dgm:t>
        <a:bodyPr/>
        <a:lstStyle/>
        <a:p>
          <a:endParaRPr lang="en-US"/>
        </a:p>
      </dgm:t>
    </dgm:pt>
    <dgm:pt modelId="{D8A23CD6-5B90-4019-A4C1-8E933020AC4F}" type="pres">
      <dgm:prSet presAssocID="{4BA8BFED-B0A5-4C14-96BE-3267A4BFD131}" presName="FiveNodes_5" presStyleLbl="node1" presStyleIdx="4" presStyleCnt="5">
        <dgm:presLayoutVars>
          <dgm:bulletEnabled val="1"/>
        </dgm:presLayoutVars>
      </dgm:prSet>
      <dgm:spPr/>
      <dgm:t>
        <a:bodyPr/>
        <a:lstStyle/>
        <a:p>
          <a:endParaRPr lang="en-US"/>
        </a:p>
      </dgm:t>
    </dgm:pt>
    <dgm:pt modelId="{3D38E082-CD2C-4E83-81C9-9DEB2914D5AC}" type="pres">
      <dgm:prSet presAssocID="{4BA8BFED-B0A5-4C14-96BE-3267A4BFD131}" presName="FiveConn_1-2" presStyleLbl="fgAccFollowNode1" presStyleIdx="0" presStyleCnt="4">
        <dgm:presLayoutVars>
          <dgm:bulletEnabled val="1"/>
        </dgm:presLayoutVars>
      </dgm:prSet>
      <dgm:spPr/>
      <dgm:t>
        <a:bodyPr/>
        <a:lstStyle/>
        <a:p>
          <a:endParaRPr lang="en-US"/>
        </a:p>
      </dgm:t>
    </dgm:pt>
    <dgm:pt modelId="{13518147-D22A-45F5-84C9-85ED556FDD6F}" type="pres">
      <dgm:prSet presAssocID="{4BA8BFED-B0A5-4C14-96BE-3267A4BFD131}" presName="FiveConn_2-3" presStyleLbl="fgAccFollowNode1" presStyleIdx="1" presStyleCnt="4">
        <dgm:presLayoutVars>
          <dgm:bulletEnabled val="1"/>
        </dgm:presLayoutVars>
      </dgm:prSet>
      <dgm:spPr/>
      <dgm:t>
        <a:bodyPr/>
        <a:lstStyle/>
        <a:p>
          <a:endParaRPr lang="en-US"/>
        </a:p>
      </dgm:t>
    </dgm:pt>
    <dgm:pt modelId="{DD145C8B-70A1-44F8-8CC3-E5A8CD5144FA}" type="pres">
      <dgm:prSet presAssocID="{4BA8BFED-B0A5-4C14-96BE-3267A4BFD131}" presName="FiveConn_3-4" presStyleLbl="fgAccFollowNode1" presStyleIdx="2" presStyleCnt="4">
        <dgm:presLayoutVars>
          <dgm:bulletEnabled val="1"/>
        </dgm:presLayoutVars>
      </dgm:prSet>
      <dgm:spPr/>
      <dgm:t>
        <a:bodyPr/>
        <a:lstStyle/>
        <a:p>
          <a:endParaRPr lang="en-US"/>
        </a:p>
      </dgm:t>
    </dgm:pt>
    <dgm:pt modelId="{FB02084B-0553-401C-98B0-35C933B2A0BF}" type="pres">
      <dgm:prSet presAssocID="{4BA8BFED-B0A5-4C14-96BE-3267A4BFD131}" presName="FiveConn_4-5" presStyleLbl="fgAccFollowNode1" presStyleIdx="3" presStyleCnt="4">
        <dgm:presLayoutVars>
          <dgm:bulletEnabled val="1"/>
        </dgm:presLayoutVars>
      </dgm:prSet>
      <dgm:spPr/>
      <dgm:t>
        <a:bodyPr/>
        <a:lstStyle/>
        <a:p>
          <a:endParaRPr lang="en-US"/>
        </a:p>
      </dgm:t>
    </dgm:pt>
    <dgm:pt modelId="{06BB8F60-3D6F-40EE-872F-288EBA12E4D3}" type="pres">
      <dgm:prSet presAssocID="{4BA8BFED-B0A5-4C14-96BE-3267A4BFD131}" presName="FiveNodes_1_text" presStyleLbl="node1" presStyleIdx="4" presStyleCnt="5">
        <dgm:presLayoutVars>
          <dgm:bulletEnabled val="1"/>
        </dgm:presLayoutVars>
      </dgm:prSet>
      <dgm:spPr/>
      <dgm:t>
        <a:bodyPr/>
        <a:lstStyle/>
        <a:p>
          <a:endParaRPr lang="en-US"/>
        </a:p>
      </dgm:t>
    </dgm:pt>
    <dgm:pt modelId="{5480CF4D-3B27-4488-A816-F3FD91B60DB6}" type="pres">
      <dgm:prSet presAssocID="{4BA8BFED-B0A5-4C14-96BE-3267A4BFD131}" presName="FiveNodes_2_text" presStyleLbl="node1" presStyleIdx="4" presStyleCnt="5">
        <dgm:presLayoutVars>
          <dgm:bulletEnabled val="1"/>
        </dgm:presLayoutVars>
      </dgm:prSet>
      <dgm:spPr/>
      <dgm:t>
        <a:bodyPr/>
        <a:lstStyle/>
        <a:p>
          <a:endParaRPr lang="en-US"/>
        </a:p>
      </dgm:t>
    </dgm:pt>
    <dgm:pt modelId="{69F98B3C-9A38-4EB8-BD78-D07EE5248A86}" type="pres">
      <dgm:prSet presAssocID="{4BA8BFED-B0A5-4C14-96BE-3267A4BFD131}" presName="FiveNodes_3_text" presStyleLbl="node1" presStyleIdx="4" presStyleCnt="5">
        <dgm:presLayoutVars>
          <dgm:bulletEnabled val="1"/>
        </dgm:presLayoutVars>
      </dgm:prSet>
      <dgm:spPr/>
      <dgm:t>
        <a:bodyPr/>
        <a:lstStyle/>
        <a:p>
          <a:endParaRPr lang="en-US"/>
        </a:p>
      </dgm:t>
    </dgm:pt>
    <dgm:pt modelId="{EB91E8C9-1653-45AF-B459-9A44482D514D}" type="pres">
      <dgm:prSet presAssocID="{4BA8BFED-B0A5-4C14-96BE-3267A4BFD131}" presName="FiveNodes_4_text" presStyleLbl="node1" presStyleIdx="4" presStyleCnt="5">
        <dgm:presLayoutVars>
          <dgm:bulletEnabled val="1"/>
        </dgm:presLayoutVars>
      </dgm:prSet>
      <dgm:spPr/>
      <dgm:t>
        <a:bodyPr/>
        <a:lstStyle/>
        <a:p>
          <a:endParaRPr lang="en-US"/>
        </a:p>
      </dgm:t>
    </dgm:pt>
    <dgm:pt modelId="{6FA62A90-FA31-4A38-817E-B82DE1A44B91}" type="pres">
      <dgm:prSet presAssocID="{4BA8BFED-B0A5-4C14-96BE-3267A4BFD131}" presName="FiveNodes_5_text" presStyleLbl="node1" presStyleIdx="4" presStyleCnt="5">
        <dgm:presLayoutVars>
          <dgm:bulletEnabled val="1"/>
        </dgm:presLayoutVars>
      </dgm:prSet>
      <dgm:spPr/>
      <dgm:t>
        <a:bodyPr/>
        <a:lstStyle/>
        <a:p>
          <a:endParaRPr lang="en-US"/>
        </a:p>
      </dgm:t>
    </dgm:pt>
  </dgm:ptLst>
  <dgm:cxnLst>
    <dgm:cxn modelId="{4EC4502D-C05A-E64B-BB62-CCB13E18238A}" type="presOf" srcId="{AFADFED9-ED08-4010-838C-6C4BA454B62E}" destId="{F0247799-7BC0-4263-AB0E-BB8E317B7E81}" srcOrd="0" destOrd="0" presId="urn:microsoft.com/office/officeart/2005/8/layout/vProcess5"/>
    <dgm:cxn modelId="{8669AA89-BD81-5840-9F5D-A6FFC38A9518}" type="presOf" srcId="{6CF63C12-68EE-4762-BC3F-F335997D8874}" destId="{980D92A7-A1FE-4DC1-9F44-F99FC71F587D}" srcOrd="0" destOrd="0" presId="urn:microsoft.com/office/officeart/2005/8/layout/vProcess5"/>
    <dgm:cxn modelId="{D7B78B43-F4FE-BE49-8769-10075FF0534B}" type="presOf" srcId="{91EE9E80-E71F-43AD-8849-0900DEFCDD37}" destId="{6635A873-F0D4-46A9-B5D7-FB2CD618C06A}" srcOrd="0" destOrd="0" presId="urn:microsoft.com/office/officeart/2005/8/layout/vProcess5"/>
    <dgm:cxn modelId="{5437E4B8-EEC5-48FC-BF51-8342D173DE27}" srcId="{4BA8BFED-B0A5-4C14-96BE-3267A4BFD131}" destId="{AFADFED9-ED08-4010-838C-6C4BA454B62E}" srcOrd="1" destOrd="0" parTransId="{E55847B6-8C30-4ECE-8314-A3531EDDCDB0}" sibTransId="{E80F27B3-2595-4551-B007-CA74F1FFB454}"/>
    <dgm:cxn modelId="{AC211BBF-E396-2C49-9AAC-3CF692F7733D}" type="presOf" srcId="{6CF63C12-68EE-4762-BC3F-F335997D8874}" destId="{EB91E8C9-1653-45AF-B459-9A44482D514D}" srcOrd="1" destOrd="0" presId="urn:microsoft.com/office/officeart/2005/8/layout/vProcess5"/>
    <dgm:cxn modelId="{7CC2B6A2-0757-DC44-A366-B7D7E3741F0B}" type="presOf" srcId="{AFADFED9-ED08-4010-838C-6C4BA454B62E}" destId="{5480CF4D-3B27-4488-A816-F3FD91B60DB6}" srcOrd="1" destOrd="0" presId="urn:microsoft.com/office/officeart/2005/8/layout/vProcess5"/>
    <dgm:cxn modelId="{38576D79-8102-2D49-AE72-9ED01FD8A2EA}" type="presOf" srcId="{9AE45F00-291E-4A1A-94FC-DAAC5BE38D06}" destId="{FB02084B-0553-401C-98B0-35C933B2A0BF}" srcOrd="0" destOrd="0" presId="urn:microsoft.com/office/officeart/2005/8/layout/vProcess5"/>
    <dgm:cxn modelId="{4E8924D6-6445-D24B-B7BB-2B50B01926CB}" type="presOf" srcId="{C99B816C-DBF7-412E-9374-77994EB0E69D}" destId="{D8A23CD6-5B90-4019-A4C1-8E933020AC4F}" srcOrd="0" destOrd="0" presId="urn:microsoft.com/office/officeart/2005/8/layout/vProcess5"/>
    <dgm:cxn modelId="{16BC5689-05BD-4509-AC13-B1DFEA88FE1A}" srcId="{4BA8BFED-B0A5-4C14-96BE-3267A4BFD131}" destId="{91EE9E80-E71F-43AD-8849-0900DEFCDD37}" srcOrd="0" destOrd="0" parTransId="{9230943E-BB24-476F-A944-AA35F468914E}" sibTransId="{04E73D0E-80B5-40E4-AA9E-2E31C4DA7880}"/>
    <dgm:cxn modelId="{6DA0B569-175C-A747-8463-EFB40EB7DDD4}" type="presOf" srcId="{4BA8BFED-B0A5-4C14-96BE-3267A4BFD131}" destId="{9619A2A9-F8F1-4636-AC05-58086A38D126}" srcOrd="0" destOrd="0" presId="urn:microsoft.com/office/officeart/2005/8/layout/vProcess5"/>
    <dgm:cxn modelId="{B84D0935-218D-4BFA-834C-FCF41218F5A6}" srcId="{4BA8BFED-B0A5-4C14-96BE-3267A4BFD131}" destId="{3F46AED9-FEC5-40F0-8C96-7359F1C63A4C}" srcOrd="2" destOrd="0" parTransId="{2869C292-C7AE-45FA-9EDF-96BD3DFAE985}" sibTransId="{3584218C-E643-4FBF-8571-A05B0D15F0A2}"/>
    <dgm:cxn modelId="{EB1150F3-C0F0-42C9-BF0E-FFC7CC39DF8F}" srcId="{4BA8BFED-B0A5-4C14-96BE-3267A4BFD131}" destId="{C99B816C-DBF7-412E-9374-77994EB0E69D}" srcOrd="4" destOrd="0" parTransId="{61B75EA4-02A0-43F7-B8F2-B0C18C77EE27}" sibTransId="{D4659384-2547-4DD0-A4F5-D447B42964BD}"/>
    <dgm:cxn modelId="{A0ED39B4-5E0C-314C-87F3-48C32C73CEA3}" type="presOf" srcId="{91EE9E80-E71F-43AD-8849-0900DEFCDD37}" destId="{06BB8F60-3D6F-40EE-872F-288EBA12E4D3}" srcOrd="1" destOrd="0" presId="urn:microsoft.com/office/officeart/2005/8/layout/vProcess5"/>
    <dgm:cxn modelId="{1E883F9F-D7FC-A149-88EA-6E6A98E6D805}" type="presOf" srcId="{3F46AED9-FEC5-40F0-8C96-7359F1C63A4C}" destId="{69F98B3C-9A38-4EB8-BD78-D07EE5248A86}" srcOrd="1" destOrd="0" presId="urn:microsoft.com/office/officeart/2005/8/layout/vProcess5"/>
    <dgm:cxn modelId="{9D4973C7-FCBB-7A4D-B6D4-0F35DE5DE9A3}" type="presOf" srcId="{C99B816C-DBF7-412E-9374-77994EB0E69D}" destId="{6FA62A90-FA31-4A38-817E-B82DE1A44B91}" srcOrd="1" destOrd="0" presId="urn:microsoft.com/office/officeart/2005/8/layout/vProcess5"/>
    <dgm:cxn modelId="{719A03A0-6298-4C0A-999E-BC7954A0CACE}" srcId="{4BA8BFED-B0A5-4C14-96BE-3267A4BFD131}" destId="{D7CFE3EF-E899-4BF9-83AF-B9156EF0C3CF}" srcOrd="5" destOrd="0" parTransId="{CDE0A707-6143-494A-B2AC-553AC24084CA}" sibTransId="{F3F0CC5F-DADE-4808-B10D-0A6FFC7FE80A}"/>
    <dgm:cxn modelId="{A33471F2-3A01-A54C-A30A-009918E8D7E4}" type="presOf" srcId="{3584218C-E643-4FBF-8571-A05B0D15F0A2}" destId="{DD145C8B-70A1-44F8-8CC3-E5A8CD5144FA}" srcOrd="0" destOrd="0" presId="urn:microsoft.com/office/officeart/2005/8/layout/vProcess5"/>
    <dgm:cxn modelId="{114EE365-7C79-DE4A-8967-58918F16F832}" type="presOf" srcId="{E80F27B3-2595-4551-B007-CA74F1FFB454}" destId="{13518147-D22A-45F5-84C9-85ED556FDD6F}" srcOrd="0" destOrd="0" presId="urn:microsoft.com/office/officeart/2005/8/layout/vProcess5"/>
    <dgm:cxn modelId="{A38ABADA-EDEA-4544-A0B4-380F729D8E7B}" srcId="{4BA8BFED-B0A5-4C14-96BE-3267A4BFD131}" destId="{6CF63C12-68EE-4762-BC3F-F335997D8874}" srcOrd="3" destOrd="0" parTransId="{0094F600-212A-446E-B2E1-B9BD57761574}" sibTransId="{9AE45F00-291E-4A1A-94FC-DAAC5BE38D06}"/>
    <dgm:cxn modelId="{BDF3EA93-EF4E-814B-B9EF-718D6DE9C22F}" type="presOf" srcId="{04E73D0E-80B5-40E4-AA9E-2E31C4DA7880}" destId="{3D38E082-CD2C-4E83-81C9-9DEB2914D5AC}" srcOrd="0" destOrd="0" presId="urn:microsoft.com/office/officeart/2005/8/layout/vProcess5"/>
    <dgm:cxn modelId="{B0228F34-1CF0-144E-9D8A-2D1D64E57A30}" type="presOf" srcId="{3F46AED9-FEC5-40F0-8C96-7359F1C63A4C}" destId="{0FCF2F97-CCE9-4A08-B446-C06EC377B1C5}" srcOrd="0" destOrd="0" presId="urn:microsoft.com/office/officeart/2005/8/layout/vProcess5"/>
    <dgm:cxn modelId="{A4CFD5D0-C24C-844C-9FD2-95B124C92681}" type="presParOf" srcId="{9619A2A9-F8F1-4636-AC05-58086A38D126}" destId="{7D17A7A5-16BC-4038-B179-5D22371E1408}" srcOrd="0" destOrd="0" presId="urn:microsoft.com/office/officeart/2005/8/layout/vProcess5"/>
    <dgm:cxn modelId="{E8931EC1-32CD-BE43-ADE9-9C1F4D1E3D2D}" type="presParOf" srcId="{9619A2A9-F8F1-4636-AC05-58086A38D126}" destId="{6635A873-F0D4-46A9-B5D7-FB2CD618C06A}" srcOrd="1" destOrd="0" presId="urn:microsoft.com/office/officeart/2005/8/layout/vProcess5"/>
    <dgm:cxn modelId="{5F90FD86-9BB0-7C4E-AFC4-3D9D309E55F4}" type="presParOf" srcId="{9619A2A9-F8F1-4636-AC05-58086A38D126}" destId="{F0247799-7BC0-4263-AB0E-BB8E317B7E81}" srcOrd="2" destOrd="0" presId="urn:microsoft.com/office/officeart/2005/8/layout/vProcess5"/>
    <dgm:cxn modelId="{38D912A5-16B5-9642-A02C-D9A19F101F81}" type="presParOf" srcId="{9619A2A9-F8F1-4636-AC05-58086A38D126}" destId="{0FCF2F97-CCE9-4A08-B446-C06EC377B1C5}" srcOrd="3" destOrd="0" presId="urn:microsoft.com/office/officeart/2005/8/layout/vProcess5"/>
    <dgm:cxn modelId="{2889064B-D785-0B48-B31A-9679706E980A}" type="presParOf" srcId="{9619A2A9-F8F1-4636-AC05-58086A38D126}" destId="{980D92A7-A1FE-4DC1-9F44-F99FC71F587D}" srcOrd="4" destOrd="0" presId="urn:microsoft.com/office/officeart/2005/8/layout/vProcess5"/>
    <dgm:cxn modelId="{1310C1EF-1A0B-944D-94ED-18968356D0A0}" type="presParOf" srcId="{9619A2A9-F8F1-4636-AC05-58086A38D126}" destId="{D8A23CD6-5B90-4019-A4C1-8E933020AC4F}" srcOrd="5" destOrd="0" presId="urn:microsoft.com/office/officeart/2005/8/layout/vProcess5"/>
    <dgm:cxn modelId="{317B466E-87A5-7449-A036-F6D4ED779549}" type="presParOf" srcId="{9619A2A9-F8F1-4636-AC05-58086A38D126}" destId="{3D38E082-CD2C-4E83-81C9-9DEB2914D5AC}" srcOrd="6" destOrd="0" presId="urn:microsoft.com/office/officeart/2005/8/layout/vProcess5"/>
    <dgm:cxn modelId="{B1FE7E3B-5256-9543-9484-C614F68435EF}" type="presParOf" srcId="{9619A2A9-F8F1-4636-AC05-58086A38D126}" destId="{13518147-D22A-45F5-84C9-85ED556FDD6F}" srcOrd="7" destOrd="0" presId="urn:microsoft.com/office/officeart/2005/8/layout/vProcess5"/>
    <dgm:cxn modelId="{E9308344-0B20-594A-8130-C5B288940148}" type="presParOf" srcId="{9619A2A9-F8F1-4636-AC05-58086A38D126}" destId="{DD145C8B-70A1-44F8-8CC3-E5A8CD5144FA}" srcOrd="8" destOrd="0" presId="urn:microsoft.com/office/officeart/2005/8/layout/vProcess5"/>
    <dgm:cxn modelId="{C8FA099E-754B-694A-ACAE-498CD77E6B08}" type="presParOf" srcId="{9619A2A9-F8F1-4636-AC05-58086A38D126}" destId="{FB02084B-0553-401C-98B0-35C933B2A0BF}" srcOrd="9" destOrd="0" presId="urn:microsoft.com/office/officeart/2005/8/layout/vProcess5"/>
    <dgm:cxn modelId="{595E1C95-0497-9E49-93A7-AAD49289685B}" type="presParOf" srcId="{9619A2A9-F8F1-4636-AC05-58086A38D126}" destId="{06BB8F60-3D6F-40EE-872F-288EBA12E4D3}" srcOrd="10" destOrd="0" presId="urn:microsoft.com/office/officeart/2005/8/layout/vProcess5"/>
    <dgm:cxn modelId="{EB6E7740-15F2-5A4D-90D9-C14A01DA4208}" type="presParOf" srcId="{9619A2A9-F8F1-4636-AC05-58086A38D126}" destId="{5480CF4D-3B27-4488-A816-F3FD91B60DB6}" srcOrd="11" destOrd="0" presId="urn:microsoft.com/office/officeart/2005/8/layout/vProcess5"/>
    <dgm:cxn modelId="{F536C1F4-6DA1-5240-94F7-540431FCE688}" type="presParOf" srcId="{9619A2A9-F8F1-4636-AC05-58086A38D126}" destId="{69F98B3C-9A38-4EB8-BD78-D07EE5248A86}" srcOrd="12" destOrd="0" presId="urn:microsoft.com/office/officeart/2005/8/layout/vProcess5"/>
    <dgm:cxn modelId="{85C31F38-EC90-904A-867C-ABE68EA3EA4E}" type="presParOf" srcId="{9619A2A9-F8F1-4636-AC05-58086A38D126}" destId="{EB91E8C9-1653-45AF-B459-9A44482D514D}" srcOrd="13" destOrd="0" presId="urn:microsoft.com/office/officeart/2005/8/layout/vProcess5"/>
    <dgm:cxn modelId="{3CEECA78-706E-E14E-9E8A-B68D0FC4BA08}" type="presParOf" srcId="{9619A2A9-F8F1-4636-AC05-58086A38D126}" destId="{6FA62A90-FA31-4A38-817E-B82DE1A44B91}"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5A873-F0D4-46A9-B5D7-FB2CD618C06A}">
      <dsp:nvSpPr>
        <dsp:cNvPr id="0" name=""/>
        <dsp:cNvSpPr/>
      </dsp:nvSpPr>
      <dsp:spPr>
        <a:xfrm>
          <a:off x="0" y="0"/>
          <a:ext cx="5984748" cy="8366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Identify the target audience</a:t>
          </a:r>
          <a:endParaRPr lang="en-US" sz="2300" kern="1200" dirty="0"/>
        </a:p>
      </dsp:txBody>
      <dsp:txXfrm>
        <a:off x="24505" y="24505"/>
        <a:ext cx="4984019" cy="787666"/>
      </dsp:txXfrm>
    </dsp:sp>
    <dsp:sp modelId="{F0247799-7BC0-4263-AB0E-BB8E317B7E81}">
      <dsp:nvSpPr>
        <dsp:cNvPr id="0" name=""/>
        <dsp:cNvSpPr/>
      </dsp:nvSpPr>
      <dsp:spPr>
        <a:xfrm>
          <a:off x="446913" y="952881"/>
          <a:ext cx="5984748" cy="8366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Determine the communication objectives</a:t>
          </a:r>
          <a:endParaRPr lang="en-US" sz="2300" kern="1200" dirty="0"/>
        </a:p>
      </dsp:txBody>
      <dsp:txXfrm>
        <a:off x="471418" y="977386"/>
        <a:ext cx="4944985" cy="787666"/>
      </dsp:txXfrm>
    </dsp:sp>
    <dsp:sp modelId="{0FCF2F97-CCE9-4A08-B446-C06EC377B1C5}">
      <dsp:nvSpPr>
        <dsp:cNvPr id="0" name=""/>
        <dsp:cNvSpPr/>
      </dsp:nvSpPr>
      <dsp:spPr>
        <a:xfrm>
          <a:off x="893826" y="1905762"/>
          <a:ext cx="5984748" cy="8366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Design the message</a:t>
          </a:r>
          <a:endParaRPr lang="en-US" sz="2300" kern="1200" dirty="0"/>
        </a:p>
      </dsp:txBody>
      <dsp:txXfrm>
        <a:off x="918331" y="1930267"/>
        <a:ext cx="4944985" cy="787666"/>
      </dsp:txXfrm>
    </dsp:sp>
    <dsp:sp modelId="{980D92A7-A1FE-4DC1-9F44-F99FC71F587D}">
      <dsp:nvSpPr>
        <dsp:cNvPr id="0" name=""/>
        <dsp:cNvSpPr/>
      </dsp:nvSpPr>
      <dsp:spPr>
        <a:xfrm>
          <a:off x="1340739" y="2858643"/>
          <a:ext cx="5984748" cy="8366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Choose the media</a:t>
          </a:r>
          <a:endParaRPr lang="en-US" sz="2300" kern="1200" dirty="0"/>
        </a:p>
      </dsp:txBody>
      <dsp:txXfrm>
        <a:off x="1365244" y="2883148"/>
        <a:ext cx="4944985" cy="787666"/>
      </dsp:txXfrm>
    </dsp:sp>
    <dsp:sp modelId="{D8A23CD6-5B90-4019-A4C1-8E933020AC4F}">
      <dsp:nvSpPr>
        <dsp:cNvPr id="0" name=""/>
        <dsp:cNvSpPr/>
      </dsp:nvSpPr>
      <dsp:spPr>
        <a:xfrm>
          <a:off x="1787652" y="3811524"/>
          <a:ext cx="5984748" cy="8366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t>Select the message source</a:t>
          </a:r>
          <a:endParaRPr lang="en-US" sz="2300" kern="1200" dirty="0"/>
        </a:p>
      </dsp:txBody>
      <dsp:txXfrm>
        <a:off x="1812157" y="3836029"/>
        <a:ext cx="4944985" cy="787666"/>
      </dsp:txXfrm>
    </dsp:sp>
    <dsp:sp modelId="{3D38E082-CD2C-4E83-81C9-9DEB2914D5AC}">
      <dsp:nvSpPr>
        <dsp:cNvPr id="0" name=""/>
        <dsp:cNvSpPr/>
      </dsp:nvSpPr>
      <dsp:spPr>
        <a:xfrm>
          <a:off x="5440908" y="611238"/>
          <a:ext cx="543839" cy="5438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5563272" y="611238"/>
        <a:ext cx="299111" cy="409239"/>
      </dsp:txXfrm>
    </dsp:sp>
    <dsp:sp modelId="{13518147-D22A-45F5-84C9-85ED556FDD6F}">
      <dsp:nvSpPr>
        <dsp:cNvPr id="0" name=""/>
        <dsp:cNvSpPr/>
      </dsp:nvSpPr>
      <dsp:spPr>
        <a:xfrm>
          <a:off x="5887821" y="1564119"/>
          <a:ext cx="543839" cy="5438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010185" y="1564119"/>
        <a:ext cx="299111" cy="409239"/>
      </dsp:txXfrm>
    </dsp:sp>
    <dsp:sp modelId="{DD145C8B-70A1-44F8-8CC3-E5A8CD5144FA}">
      <dsp:nvSpPr>
        <dsp:cNvPr id="0" name=""/>
        <dsp:cNvSpPr/>
      </dsp:nvSpPr>
      <dsp:spPr>
        <a:xfrm>
          <a:off x="6334734" y="2503055"/>
          <a:ext cx="543839" cy="5438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457098" y="2503055"/>
        <a:ext cx="299111" cy="409239"/>
      </dsp:txXfrm>
    </dsp:sp>
    <dsp:sp modelId="{FB02084B-0553-401C-98B0-35C933B2A0BF}">
      <dsp:nvSpPr>
        <dsp:cNvPr id="0" name=""/>
        <dsp:cNvSpPr/>
      </dsp:nvSpPr>
      <dsp:spPr>
        <a:xfrm>
          <a:off x="6781647" y="3465233"/>
          <a:ext cx="543839" cy="54383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n-US" sz="2600" kern="1200" dirty="0"/>
        </a:p>
      </dsp:txBody>
      <dsp:txXfrm>
        <a:off x="6904011" y="3465233"/>
        <a:ext cx="299111" cy="4092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F508BDAF-707C-4CAF-9ED9-A4D76A4F34BD}" type="datetime1">
              <a:rPr lang="en-US"/>
              <a:pPr/>
              <a:t>12/11/2012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 </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D615AE7F-6018-4FD6-BFB4-61EF2CCE786F}" type="slidenum">
              <a:rPr lang="en-US"/>
              <a:pPr/>
              <a:t>‹#›</a:t>
            </a:fld>
            <a:endParaRPr lang="en-US" dirty="0"/>
          </a:p>
        </p:txBody>
      </p:sp>
    </p:spTree>
    <p:extLst>
      <p:ext uri="{BB962C8B-B14F-4D97-AF65-F5344CB8AC3E}">
        <p14:creationId xmlns:p14="http://schemas.microsoft.com/office/powerpoint/2010/main" val="151409152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US" dirty="0" smtClean="0"/>
          </a:p>
        </p:txBody>
      </p:sp>
      <p:sp>
        <p:nvSpPr>
          <p:cNvPr id="14340" name="Slide Number Placeholder 3"/>
          <p:cNvSpPr>
            <a:spLocks noGrp="1"/>
          </p:cNvSpPr>
          <p:nvPr>
            <p:ph type="sldNum" sz="quarter" idx="5"/>
          </p:nvPr>
        </p:nvSpPr>
        <p:spPr bwMode="auto">
          <a:noFill/>
          <a:ln>
            <a:miter lim="800000"/>
            <a:headEnd/>
            <a:tailEnd/>
          </a:ln>
        </p:spPr>
        <p:txBody>
          <a:bodyPr/>
          <a:lstStyle/>
          <a:p>
            <a:fld id="{7066FDAD-81A1-43F5-8F16-5F8172021CA1}"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pPr marL="533400" indent="-533400">
              <a:lnSpc>
                <a:spcPct val="80000"/>
              </a:lnSpc>
            </a:pPr>
            <a:r>
              <a:rPr lang="en-US" b="1" dirty="0" smtClean="0"/>
              <a:t>Sender</a:t>
            </a:r>
            <a:r>
              <a:rPr lang="en-US" dirty="0" smtClean="0"/>
              <a:t> is the party sending the message to another party.</a:t>
            </a:r>
          </a:p>
          <a:p>
            <a:pPr marL="533400" indent="-533400">
              <a:lnSpc>
                <a:spcPct val="80000"/>
              </a:lnSpc>
            </a:pPr>
            <a:endParaRPr lang="en-US" dirty="0" smtClean="0"/>
          </a:p>
          <a:p>
            <a:pPr marL="533400" indent="-533400">
              <a:lnSpc>
                <a:spcPct val="80000"/>
              </a:lnSpc>
            </a:pPr>
            <a:r>
              <a:rPr lang="en-US" b="1" dirty="0" smtClean="0"/>
              <a:t>Encoding</a:t>
            </a:r>
            <a:r>
              <a:rPr lang="en-US" dirty="0" smtClean="0"/>
              <a:t> is the process of putting thought into symbolic form. </a:t>
            </a:r>
          </a:p>
          <a:p>
            <a:pPr marL="533400" indent="-533400">
              <a:lnSpc>
                <a:spcPct val="80000"/>
              </a:lnSpc>
            </a:pPr>
            <a:endParaRPr lang="en-US" dirty="0" smtClean="0"/>
          </a:p>
          <a:p>
            <a:pPr marL="533400" indent="-533400">
              <a:lnSpc>
                <a:spcPct val="80000"/>
              </a:lnSpc>
            </a:pPr>
            <a:r>
              <a:rPr lang="en-US" b="1" dirty="0" smtClean="0"/>
              <a:t>Message</a:t>
            </a:r>
            <a:r>
              <a:rPr lang="en-US" dirty="0" smtClean="0"/>
              <a:t> is the set of symbols the sender transmits.</a:t>
            </a:r>
          </a:p>
          <a:p>
            <a:pPr marL="533400" indent="-533400" algn="ctr">
              <a:lnSpc>
                <a:spcPct val="90000"/>
              </a:lnSpc>
            </a:pPr>
            <a:endParaRPr lang="en-US" sz="1400" b="1" i="1" dirty="0" smtClean="0">
              <a:latin typeface="Times New Roman" charset="0"/>
            </a:endParaRPr>
          </a:p>
          <a:p>
            <a:pPr marL="533400" indent="-533400">
              <a:lnSpc>
                <a:spcPct val="90000"/>
              </a:lnSpc>
            </a:pPr>
            <a:r>
              <a:rPr lang="en-US" b="1" dirty="0" smtClean="0"/>
              <a:t>Media</a:t>
            </a:r>
            <a:r>
              <a:rPr lang="en-US" dirty="0" smtClean="0"/>
              <a:t> is the communications channels through which the message moves from sender to receiver.</a:t>
            </a:r>
          </a:p>
          <a:p>
            <a:pPr marL="533400" indent="-533400">
              <a:lnSpc>
                <a:spcPct val="90000"/>
              </a:lnSpc>
            </a:pPr>
            <a:endParaRPr lang="en-US" dirty="0" smtClean="0"/>
          </a:p>
          <a:p>
            <a:pPr marL="533400" indent="-533400">
              <a:lnSpc>
                <a:spcPct val="90000"/>
              </a:lnSpc>
            </a:pPr>
            <a:r>
              <a:rPr lang="en-US" b="1" dirty="0" smtClean="0"/>
              <a:t>Decoding</a:t>
            </a:r>
            <a:r>
              <a:rPr lang="en-US" dirty="0" smtClean="0"/>
              <a:t> is the process by which the receiver assigns meaning to the symbols.</a:t>
            </a:r>
          </a:p>
          <a:p>
            <a:pPr marL="533400" indent="-533400">
              <a:lnSpc>
                <a:spcPct val="90000"/>
              </a:lnSpc>
            </a:pPr>
            <a:endParaRPr lang="en-US" dirty="0" smtClean="0"/>
          </a:p>
          <a:p>
            <a:pPr marL="533400" indent="-533400">
              <a:lnSpc>
                <a:spcPct val="90000"/>
              </a:lnSpc>
            </a:pPr>
            <a:r>
              <a:rPr lang="en-US" b="1" dirty="0" smtClean="0"/>
              <a:t>Receiver</a:t>
            </a:r>
            <a:r>
              <a:rPr lang="en-US" dirty="0" smtClean="0"/>
              <a:t> is the party receiving the message sent by another party.</a:t>
            </a:r>
          </a:p>
          <a:p>
            <a:pPr marL="533400" indent="-533400">
              <a:lnSpc>
                <a:spcPct val="90000"/>
              </a:lnSpc>
            </a:pPr>
            <a:endParaRPr lang="en-US" dirty="0" smtClean="0"/>
          </a:p>
          <a:p>
            <a:pPr marL="533400" indent="-533400">
              <a:lnSpc>
                <a:spcPct val="80000"/>
              </a:lnSpc>
            </a:pPr>
            <a:r>
              <a:rPr lang="en-US" b="1" dirty="0" smtClean="0"/>
              <a:t>Response</a:t>
            </a:r>
            <a:r>
              <a:rPr lang="en-US" dirty="0" smtClean="0"/>
              <a:t> is the reaction of the receiver after being exposed to the message.</a:t>
            </a:r>
          </a:p>
          <a:p>
            <a:pPr marL="533400" indent="-533400">
              <a:lnSpc>
                <a:spcPct val="80000"/>
              </a:lnSpc>
            </a:pPr>
            <a:endParaRPr lang="en-US" dirty="0" smtClean="0"/>
          </a:p>
          <a:p>
            <a:pPr marL="533400" indent="-533400">
              <a:lnSpc>
                <a:spcPct val="80000"/>
              </a:lnSpc>
            </a:pPr>
            <a:r>
              <a:rPr lang="en-US" b="1" dirty="0" smtClean="0"/>
              <a:t>Feedback</a:t>
            </a:r>
            <a:r>
              <a:rPr lang="en-US" dirty="0" smtClean="0"/>
              <a:t> is the part of the receiver’s response communicated back to the sender</a:t>
            </a:r>
          </a:p>
          <a:p>
            <a:pPr marL="533400" indent="-533400">
              <a:lnSpc>
                <a:spcPct val="80000"/>
              </a:lnSpc>
            </a:pPr>
            <a:endParaRPr lang="en-US" dirty="0" smtClean="0"/>
          </a:p>
          <a:p>
            <a:pPr marL="533400" indent="-533400">
              <a:lnSpc>
                <a:spcPct val="80000"/>
              </a:lnSpc>
            </a:pPr>
            <a:r>
              <a:rPr lang="en-US" b="1" dirty="0" smtClean="0"/>
              <a:t>Noise</a:t>
            </a:r>
            <a:r>
              <a:rPr lang="en-US" dirty="0" smtClean="0"/>
              <a:t> is the unplanned static or distortion during the communication process, which results in the receiver’s getting a different message than the one the sender sent.</a:t>
            </a:r>
          </a:p>
          <a:p>
            <a:pPr marL="533400" indent="-533400"/>
            <a:endParaRPr lang="en-US"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51BA56AF-77E9-481C-97B7-22C972ACE5B1}" type="slidenum">
              <a:rPr lang="en-US"/>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marL="219075" indent="-220663"/>
            <a:r>
              <a:rPr lang="en-US" b="1" dirty="0" smtClean="0"/>
              <a:t>Note for Instructor</a:t>
            </a:r>
          </a:p>
          <a:p>
            <a:pPr marL="914400" lvl="1" indent="-220663"/>
            <a:r>
              <a:rPr lang="en-US" dirty="0" smtClean="0"/>
              <a:t>For a message to be effective, the sender’s encoding must mesh with the receiver’s decoding process.</a:t>
            </a:r>
          </a:p>
          <a:p>
            <a:pPr marL="914400" lvl="1" indent="-220663"/>
            <a:r>
              <a:rPr lang="en-US" dirty="0" smtClean="0"/>
              <a:t>Best messages consist of words and other symbols that are familiar to the receiver.</a:t>
            </a:r>
          </a:p>
          <a:p>
            <a:pPr marL="914400" lvl="1" indent="-220663"/>
            <a:r>
              <a:rPr lang="en-US" dirty="0" smtClean="0"/>
              <a:t>Marketers may not share their consumer’s field of experience but must understand the consumer’s field of experience.</a:t>
            </a:r>
          </a:p>
          <a:p>
            <a:pPr marL="219075" indent="-220663"/>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73CE1530-ADA0-4A8D-8596-0E812F76A178}"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DAB5DDD1-3E87-4FC2-9167-6C6AB33B3B37}"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C68BAB68-D736-4636-87D4-C6A7ACA0700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a:lstStyle/>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576ECDA-3F50-4EB1-9545-254B0AF58A9B}"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a:lstStyle/>
          <a:p>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a:lstStyle/>
          <a:p>
            <a:fld id="{A650DE9C-9C49-43E8-8C2B-C2AEAABCBC30}"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7E0E12C2-F50A-45E1-9DB7-2A49C05019EC}"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75DCDBE8-A9D7-4DD0-B3ED-CF8E95844F17}"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9D48D2ED-7159-4AFE-B224-F8CA3B297CBB}"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r>
              <a:rPr lang="en-US" b="1" dirty="0" smtClean="0"/>
              <a:t>Note to Instructor</a:t>
            </a:r>
          </a:p>
          <a:p>
            <a:r>
              <a:rPr lang="en-US" b="1" dirty="0" smtClean="0"/>
              <a:t>Advertising</a:t>
            </a:r>
            <a:r>
              <a:rPr lang="en-US" dirty="0" smtClean="0"/>
              <a:t> is impersonal, cannot be directly persuasive as personal selling, and can be expensive.</a:t>
            </a:r>
          </a:p>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BF007F43-F6DF-4868-BA7E-F44F1DE5051D}"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48F37C3C-6DA5-4E52-96A1-B4B10CC7FD8F}" type="slidenum">
              <a:rPr lang="en-US"/>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15C7B572-E7F1-4059-A700-FCE043976E63}"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a:lstStyle/>
          <a:p>
            <a:fld id="{2D3CE89A-2B86-4083-85F5-008AEF2B8280}"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8D571927-1995-4DCF-BA9B-F31E46C54B92}"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Push strategy </a:t>
            </a:r>
            <a:r>
              <a:rPr lang="en-US" dirty="0" smtClean="0"/>
              <a:t>involves pushing the product to the consumers by inducing channel members to carry the product and promote it to final consumers.</a:t>
            </a:r>
          </a:p>
          <a:p>
            <a:pPr marL="533400" indent="-533400"/>
            <a:r>
              <a:rPr lang="en-US" b="1" dirty="0" smtClean="0"/>
              <a:t>Pull strategy </a:t>
            </a:r>
            <a:r>
              <a:rPr lang="en-US" dirty="0" smtClean="0"/>
              <a:t>is when the producer directs its marketing activities toward final consumers to induce them to buy the product and create demand from channel members.</a:t>
            </a:r>
          </a:p>
          <a:p>
            <a:pPr marL="533400" indent="-533400"/>
            <a:endParaRPr lang="en-US"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8B74AB88-32FA-4AAF-ABCD-611CCDEFBFEE}"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a:lstStyle/>
          <a:p>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3E4FBB29-14B2-40CB-A0F9-4D4B19F9FEC3}" type="slidenum">
              <a:rPr lang="en-US"/>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E10F7E02-188F-4DD7-B3F0-907D394B43C8}"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sales promotions have you seen in the last two months?</a:t>
            </a:r>
            <a:endParaRPr lang="en-US" dirty="0" smtClean="0"/>
          </a:p>
          <a:p>
            <a:r>
              <a:rPr lang="en-US" dirty="0" smtClean="0"/>
              <a:t>They will often mention similar coupon books, fast food contests, and demonstrations in stores.</a:t>
            </a:r>
          </a:p>
        </p:txBody>
      </p:sp>
      <p:sp>
        <p:nvSpPr>
          <p:cNvPr id="24580" name="Slide Number Placeholder 3"/>
          <p:cNvSpPr>
            <a:spLocks noGrp="1"/>
          </p:cNvSpPr>
          <p:nvPr>
            <p:ph type="sldNum" sz="quarter" idx="5"/>
          </p:nvPr>
        </p:nvSpPr>
        <p:spPr bwMode="auto">
          <a:noFill/>
          <a:ln>
            <a:miter lim="800000"/>
            <a:headEnd/>
            <a:tailEnd/>
          </a:ln>
        </p:spPr>
        <p:txBody>
          <a:bodyPr/>
          <a:lstStyle/>
          <a:p>
            <a:fld id="{FC13F91E-A7C9-4290-9788-38709C003E82}"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a:lstStyle/>
          <a:p>
            <a:r>
              <a:rPr lang="en-US" b="1" dirty="0" smtClean="0"/>
              <a:t>Note to Instructor</a:t>
            </a:r>
          </a:p>
          <a:p>
            <a:r>
              <a:rPr lang="en-US" dirty="0" smtClean="0"/>
              <a:t>This link is to McDonald’s Web page for press releases. Before clicking you might ask the students what kind of information McDonald’s might issue press releases about. You can then see the press releases which talk about finances, marketing strategies, and organizational issues.</a:t>
            </a:r>
          </a:p>
        </p:txBody>
      </p:sp>
      <p:sp>
        <p:nvSpPr>
          <p:cNvPr id="26628" name="Slide Number Placeholder 3"/>
          <p:cNvSpPr>
            <a:spLocks noGrp="1"/>
          </p:cNvSpPr>
          <p:nvPr>
            <p:ph type="sldNum" sz="quarter" idx="5"/>
          </p:nvPr>
        </p:nvSpPr>
        <p:spPr bwMode="auto">
          <a:noFill/>
          <a:ln>
            <a:miter lim="800000"/>
            <a:headEnd/>
            <a:tailEnd/>
          </a:ln>
        </p:spPr>
        <p:txBody>
          <a:bodyPr/>
          <a:lstStyle/>
          <a:p>
            <a:fld id="{97B9702B-CB3A-4AE1-89AF-B77B35353324}"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p>
        </p:txBody>
      </p:sp>
      <p:sp>
        <p:nvSpPr>
          <p:cNvPr id="28676" name="Slide Number Placeholder 3"/>
          <p:cNvSpPr>
            <a:spLocks noGrp="1"/>
          </p:cNvSpPr>
          <p:nvPr>
            <p:ph type="sldNum" sz="quarter" idx="5"/>
          </p:nvPr>
        </p:nvSpPr>
        <p:spPr bwMode="auto">
          <a:noFill/>
          <a:ln>
            <a:miter lim="800000"/>
            <a:headEnd/>
            <a:tailEnd/>
          </a:ln>
        </p:spPr>
        <p:txBody>
          <a:bodyPr/>
          <a:lstStyle/>
          <a:p>
            <a:fld id="{E1BDC495-E8C7-4546-B324-67BC48C63FF8}"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a:lstStyle/>
          <a:p>
            <a:fld id="{7AFD521A-AE6E-471A-BC22-00458B51E87D}"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r>
              <a:rPr lang="en-US" b="1" dirty="0" smtClean="0"/>
              <a:t>Note to Instructor</a:t>
            </a:r>
          </a:p>
          <a:p>
            <a:r>
              <a:rPr lang="en-US" dirty="0" smtClean="0"/>
              <a:t>Although television, magazines, and other mass media remain very important, their dominance is declining. Advertisers are now adding a broad selection of more-specialized and highly targeted media to reach smaller customer segments with more-personalized, interactive messages. The new media range from specialty magazines, cable television channels, and video on demand (VOD) to Internet catalogs, e-mail, podcasts, cell phones, and online social networks. In all, companies are doing less </a:t>
            </a:r>
            <a:r>
              <a:rPr lang="en-US" i="1" dirty="0" smtClean="0"/>
              <a:t>broadcasting</a:t>
            </a:r>
            <a:r>
              <a:rPr lang="en-US" dirty="0" smtClean="0"/>
              <a:t> and more </a:t>
            </a:r>
            <a:r>
              <a:rPr lang="en-US" i="1" dirty="0" smtClean="0"/>
              <a:t>narrowcasting. </a:t>
            </a:r>
            <a:r>
              <a:rPr lang="en-US" dirty="0" smtClean="0"/>
              <a:t>Ask students how they have changed as consumers in the past year and how that might affect marketers.</a:t>
            </a:r>
          </a:p>
        </p:txBody>
      </p:sp>
      <p:sp>
        <p:nvSpPr>
          <p:cNvPr id="32772" name="Slide Number Placeholder 3"/>
          <p:cNvSpPr>
            <a:spLocks noGrp="1"/>
          </p:cNvSpPr>
          <p:nvPr>
            <p:ph type="sldNum" sz="quarter" idx="5"/>
          </p:nvPr>
        </p:nvSpPr>
        <p:spPr bwMode="auto">
          <a:noFill/>
          <a:ln>
            <a:miter lim="800000"/>
            <a:headEnd/>
            <a:tailEnd/>
          </a:ln>
        </p:spPr>
        <p:txBody>
          <a:bodyPr/>
          <a:lstStyle/>
          <a:p>
            <a:fld id="{9FE92CAD-1967-48C0-B95D-0B3A580640CE}" type="slidenum">
              <a:rPr lang="en-US"/>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marL="533400" indent="-533400"/>
            <a:r>
              <a:rPr lang="en-US" b="1" dirty="0" smtClean="0"/>
              <a:t>Note to Instructor</a:t>
            </a:r>
          </a:p>
          <a:p>
            <a:pPr marL="533400" indent="-533400"/>
            <a:r>
              <a:rPr lang="en-US" b="1" dirty="0" smtClean="0"/>
              <a:t>Integrated marketing communications</a:t>
            </a:r>
            <a:r>
              <a:rPr lang="en-US" dirty="0" smtClean="0"/>
              <a:t> calls for recognizing all contact points where the customer may encounter the company and its brands. These contact points are called </a:t>
            </a:r>
            <a:r>
              <a:rPr lang="en-US" i="1" dirty="0" smtClean="0"/>
              <a:t>brand contact.</a:t>
            </a:r>
          </a:p>
          <a:p>
            <a:pPr marL="533400" indent="-533400"/>
            <a:endParaRPr lang="en-US" dirty="0" smtClean="0"/>
          </a:p>
          <a:p>
            <a:pPr marL="533400" indent="-533400"/>
            <a:r>
              <a:rPr lang="en-US" dirty="0" smtClean="0"/>
              <a:t>In slideshow view, click on movie icon to launch CP+B video snippet.  See accompanying DVD for full video segment.</a:t>
            </a:r>
          </a:p>
          <a:p>
            <a:pPr marL="533400" indent="-533400"/>
            <a:endParaRPr lang="en-US" dirty="0" smtClean="0"/>
          </a:p>
        </p:txBody>
      </p:sp>
      <p:sp>
        <p:nvSpPr>
          <p:cNvPr id="34820" name="Slide Number Placeholder 3"/>
          <p:cNvSpPr>
            <a:spLocks noGrp="1"/>
          </p:cNvSpPr>
          <p:nvPr>
            <p:ph type="sldNum" sz="quarter" idx="5"/>
          </p:nvPr>
        </p:nvSpPr>
        <p:spPr bwMode="auto">
          <a:noFill/>
          <a:ln>
            <a:miter lim="800000"/>
            <a:headEnd/>
            <a:tailEnd/>
          </a:ln>
        </p:spPr>
        <p:txBody>
          <a:bodyPr/>
          <a:lstStyle/>
          <a:p>
            <a:fld id="{D17E8622-42EB-41D0-B34C-45FDBAEA17E6}"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6F3C4FE5-FB00-4A97-A01D-EDD704B2F1A8}"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457200"/>
            <a:ext cx="2657003" cy="2209800"/>
          </a:xfrm>
          <a:prstGeom prst="rect">
            <a:avLst/>
          </a:prstGeom>
          <a:noFill/>
          <a:ln w="9525">
            <a:noFill/>
            <a:miter lim="800000"/>
            <a:headEnd/>
            <a:tailEnd/>
          </a:ln>
        </p:spPr>
      </p:pic>
      <p:sp>
        <p:nvSpPr>
          <p:cNvPr id="9" name="Rectangle 8"/>
          <p:cNvSpPr/>
          <p:nvPr userDrawn="1"/>
        </p:nvSpPr>
        <p:spPr>
          <a:xfrm>
            <a:off x="2057400" y="533400"/>
            <a:ext cx="2133600" cy="646331"/>
          </a:xfrm>
          <a:prstGeom prst="rect">
            <a:avLst/>
          </a:prstGeom>
        </p:spPr>
        <p:txBody>
          <a:bodyPr wrap="square">
            <a:spAutoFit/>
          </a:bodyPr>
          <a:lstStyle/>
          <a:p>
            <a:r>
              <a:rPr lang="en-US" sz="1800" i="1" baseline="0" dirty="0" smtClean="0">
                <a:solidFill>
                  <a:srgbClr val="EC0000"/>
                </a:solidFill>
                <a:latin typeface="FrutigerLTStd-LightItalic"/>
              </a:rPr>
              <a:t>i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Text Placeholder 10"/>
          <p:cNvSpPr>
            <a:spLocks noGrp="1"/>
          </p:cNvSpPr>
          <p:nvPr>
            <p:ph type="body" sz="quarter" idx="17"/>
          </p:nvPr>
        </p:nvSpPr>
        <p:spPr>
          <a:xfrm>
            <a:off x="1447800" y="1371600"/>
            <a:ext cx="6172200" cy="533400"/>
          </a:xfrm>
        </p:spPr>
        <p:txBody>
          <a:bodyPr/>
          <a:lstStyle>
            <a:lvl1pPr algn="ctr">
              <a:lnSpc>
                <a:spcPts val="3000"/>
              </a:lnSpc>
              <a:spcBef>
                <a:spcPts val="0"/>
              </a:spcBef>
              <a:buNone/>
              <a:defRPr b="1" i="0">
                <a:solidFill>
                  <a:schemeClr val="tx2"/>
                </a:solidFill>
              </a:defRPr>
            </a:lvl1pPr>
          </a:lstStyle>
          <a:p>
            <a:pPr lvl="0"/>
            <a:r>
              <a:rPr lang="en-US" dirty="0" smtClean="0"/>
              <a:t>Click to edit Master text styles</a:t>
            </a:r>
          </a:p>
        </p:txBody>
      </p:sp>
      <p:sp>
        <p:nvSpPr>
          <p:cNvPr id="5" name="Date Placeholder 3"/>
          <p:cNvSpPr>
            <a:spLocks noGrp="1"/>
          </p:cNvSpPr>
          <p:nvPr>
            <p:ph type="dt" sz="half" idx="18"/>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E64569D9-F435-4CA3-90A8-55DA5DC73803}" type="datetime1">
              <a:rPr lang="en-US"/>
              <a:pPr/>
              <a:t>12/11/2012</a:t>
            </a:fld>
            <a:endParaRPr lang="en-US" dirty="0"/>
          </a:p>
        </p:txBody>
      </p:sp>
      <p:sp>
        <p:nvSpPr>
          <p:cNvPr id="6" name="Footer Placeholder 4"/>
          <p:cNvSpPr>
            <a:spLocks noGrp="1"/>
          </p:cNvSpPr>
          <p:nvPr>
            <p:ph type="ftr" sz="quarter" idx="19"/>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r>
              <a:rPr lang="en-US" dirty="0"/>
              <a:t>Chapter #</a:t>
            </a:r>
          </a:p>
        </p:txBody>
      </p:sp>
      <p:sp>
        <p:nvSpPr>
          <p:cNvPr id="7" name="Slide Number Placeholder 5"/>
          <p:cNvSpPr>
            <a:spLocks noGrp="1"/>
          </p:cNvSpPr>
          <p:nvPr>
            <p:ph type="sldNum" sz="quarter" idx="20"/>
          </p:nvPr>
        </p:nvSpPr>
        <p:spPr>
          <a:xfrm>
            <a:off x="3352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DB3D4DD-CAC2-4AEA-88D1-8B28D14A46B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lnSpc>
                <a:spcPts val="2800"/>
              </a:lnSpc>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096000" y="6477000"/>
            <a:ext cx="2117725" cy="381000"/>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14 -</a:t>
            </a:r>
            <a:fld id="{0AC335C1-65A1-4908-926E-9346C77725BD}"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a:t>
            </a:r>
            <a:r>
              <a:rPr lang="en-US" sz="1400" b="1" baseline="0" dirty="0" smtClean="0">
                <a:solidFill>
                  <a:srgbClr val="A6A6A6"/>
                </a:solidFill>
                <a:cs typeface="Tahoma" charset="0"/>
              </a:rPr>
              <a:t> </a:t>
            </a:r>
            <a:r>
              <a:rPr lang="en-US" sz="1400" b="1" dirty="0" smtClean="0">
                <a:solidFill>
                  <a:srgbClr val="A6A6A6"/>
                </a:solidFill>
                <a:cs typeface="Tahoma" charset="0"/>
              </a:rPr>
              <a:t>Pearson </a:t>
            </a:r>
            <a:r>
              <a:rPr lang="en-US" sz="1400" b="1" dirty="0">
                <a:solidFill>
                  <a:srgbClr val="A6A6A6"/>
                </a:solidFill>
                <a:cs typeface="Tahoma" charset="0"/>
              </a:rPr>
              <a:t>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2" cstate="print"/>
          <a:srcRect/>
          <a:stretch>
            <a:fillRect/>
          </a:stretch>
        </p:blipFill>
        <p:spPr bwMode="auto">
          <a:xfrm>
            <a:off x="0" y="5105400"/>
            <a:ext cx="1374312"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mcdonalds.com/corp/news.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Kotler_POM13e_PPT_14_video_cpb.wmv"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r>
              <a:rPr lang="en-US" dirty="0" smtClean="0"/>
              <a:t/>
            </a:r>
            <a:br>
              <a:rPr lang="en-US" dirty="0" smtClean="0"/>
            </a:br>
            <a:r>
              <a:rPr lang="en-US" dirty="0" smtClean="0"/>
              <a:t>Chapter Fourteen</a:t>
            </a:r>
          </a:p>
        </p:txBody>
      </p:sp>
      <p:sp>
        <p:nvSpPr>
          <p:cNvPr id="13315" name="Subtitle 2"/>
          <p:cNvSpPr>
            <a:spLocks noGrp="1"/>
          </p:cNvSpPr>
          <p:nvPr>
            <p:ph type="subTitle" idx="1"/>
          </p:nvPr>
        </p:nvSpPr>
        <p:spPr/>
        <p:txBody>
          <a:bodyPr/>
          <a:lstStyle/>
          <a:p>
            <a:r>
              <a:rPr lang="en-US" b="1" dirty="0" smtClean="0">
                <a:latin typeface="Calibri" charset="0"/>
              </a:rPr>
              <a:t>Communicating Customer Value: Integrated Marketing Communications Strategy</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57200"/>
            <a:ext cx="7772400" cy="1143000"/>
          </a:xfrm>
        </p:spPr>
        <p:txBody>
          <a:bodyPr/>
          <a:lstStyle/>
          <a:p>
            <a:r>
              <a:rPr lang="en-US" dirty="0" smtClean="0"/>
              <a:t>A View of the Communication Process</a:t>
            </a:r>
          </a:p>
        </p:txBody>
      </p:sp>
      <p:sp>
        <p:nvSpPr>
          <p:cNvPr id="35843" name="Rectangle 3"/>
          <p:cNvSpPr>
            <a:spLocks noGrp="1" noChangeArrowheads="1"/>
          </p:cNvSpPr>
          <p:nvPr>
            <p:ph type="body" sz="quarter" idx="13"/>
          </p:nvPr>
        </p:nvSpPr>
        <p:spPr>
          <a:scene3d>
            <a:camera prst="orthographicFront"/>
            <a:lightRig rig="threePt" dir="t"/>
          </a:scene3d>
          <a:sp3d>
            <a:bevelT w="38100"/>
          </a:sp3d>
        </p:spPr>
        <p:txBody>
          <a:bodyPr/>
          <a:lstStyle/>
          <a:p>
            <a:r>
              <a:rPr lang="en-US" dirty="0" smtClean="0">
                <a:latin typeface="Calibri" charset="0"/>
              </a:rPr>
              <a:t>The Communication Process</a:t>
            </a:r>
          </a:p>
          <a:p>
            <a:endParaRPr lang="en-US" dirty="0" smtClean="0">
              <a:latin typeface="Calibri" charset="0"/>
            </a:endParaRPr>
          </a:p>
          <a:p>
            <a:endParaRPr lang="en-US" dirty="0" smtClean="0">
              <a:latin typeface="Calibri" charset="0"/>
            </a:endParaRPr>
          </a:p>
          <a:p>
            <a:endParaRPr lang="en-US" dirty="0" smtClean="0">
              <a:latin typeface="Calibri" charset="0"/>
            </a:endParaRPr>
          </a:p>
        </p:txBody>
      </p:sp>
      <p:sp>
        <p:nvSpPr>
          <p:cNvPr id="2" name="Rectangle 1"/>
          <p:cNvSpPr/>
          <p:nvPr/>
        </p:nvSpPr>
        <p:spPr bwMode="auto">
          <a:xfrm>
            <a:off x="914400" y="2681216"/>
            <a:ext cx="1676400" cy="609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latin typeface="Times New Roman" pitchFamily="18" charset="0"/>
                <a:ea typeface="ヒラギノ角ゴ Pro W3" pitchFamily="1" charset="-128"/>
                <a:cs typeface="Times New Roman" pitchFamily="18" charset="0"/>
              </a:rPr>
              <a:t>Sender</a:t>
            </a:r>
          </a:p>
        </p:txBody>
      </p:sp>
      <p:sp>
        <p:nvSpPr>
          <p:cNvPr id="6" name="Rectangle 5"/>
          <p:cNvSpPr/>
          <p:nvPr/>
        </p:nvSpPr>
        <p:spPr bwMode="auto">
          <a:xfrm>
            <a:off x="2291685" y="4478740"/>
            <a:ext cx="1594513" cy="609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Feedback</a:t>
            </a:r>
          </a:p>
        </p:txBody>
      </p:sp>
      <p:sp>
        <p:nvSpPr>
          <p:cNvPr id="7" name="Rectangle 6"/>
          <p:cNvSpPr/>
          <p:nvPr/>
        </p:nvSpPr>
        <p:spPr bwMode="auto">
          <a:xfrm>
            <a:off x="5527343" y="4458268"/>
            <a:ext cx="1600200" cy="609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Response</a:t>
            </a:r>
          </a:p>
        </p:txBody>
      </p:sp>
      <p:sp>
        <p:nvSpPr>
          <p:cNvPr id="8" name="Rectangle 7"/>
          <p:cNvSpPr/>
          <p:nvPr/>
        </p:nvSpPr>
        <p:spPr bwMode="auto">
          <a:xfrm>
            <a:off x="4068169" y="2432713"/>
            <a:ext cx="1647968" cy="110660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Message</a:t>
            </a:r>
          </a:p>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Media</a:t>
            </a:r>
          </a:p>
        </p:txBody>
      </p:sp>
      <p:sp>
        <p:nvSpPr>
          <p:cNvPr id="9" name="Rectangle 8"/>
          <p:cNvSpPr/>
          <p:nvPr/>
        </p:nvSpPr>
        <p:spPr bwMode="auto">
          <a:xfrm>
            <a:off x="7127543" y="2681216"/>
            <a:ext cx="1524000" cy="609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eaLnBrk="0" hangingPunct="0">
              <a:lnSpc>
                <a:spcPct val="150000"/>
              </a:lnSpc>
            </a:pPr>
            <a:r>
              <a:rPr lang="en-US" sz="2000" b="1" i="1" dirty="0">
                <a:solidFill>
                  <a:schemeClr val="dk1"/>
                </a:solidFill>
                <a:latin typeface="Times New Roman" pitchFamily="18" charset="0"/>
                <a:ea typeface="ヒラギノ角ゴ Pro W3" pitchFamily="1" charset="-128"/>
                <a:cs typeface="Times New Roman" pitchFamily="18" charset="0"/>
              </a:rPr>
              <a:t>Receiver</a:t>
            </a:r>
          </a:p>
        </p:txBody>
      </p:sp>
      <p:cxnSp>
        <p:nvCxnSpPr>
          <p:cNvPr id="4" name="Straight Arrow Connector 3"/>
          <p:cNvCxnSpPr>
            <a:stCxn id="2" idx="3"/>
            <a:endCxn id="8" idx="1"/>
          </p:cNvCxnSpPr>
          <p:nvPr/>
        </p:nvCxnSpPr>
        <p:spPr bwMode="auto">
          <a:xfrm>
            <a:off x="2590800" y="2986016"/>
            <a:ext cx="1477369"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a:endCxn id="9" idx="1"/>
          </p:cNvCxnSpPr>
          <p:nvPr/>
        </p:nvCxnSpPr>
        <p:spPr bwMode="auto">
          <a:xfrm>
            <a:off x="5716137" y="2986016"/>
            <a:ext cx="141140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Elbow Connector 13"/>
          <p:cNvCxnSpPr>
            <a:endCxn id="7" idx="3"/>
          </p:cNvCxnSpPr>
          <p:nvPr/>
        </p:nvCxnSpPr>
        <p:spPr bwMode="auto">
          <a:xfrm rot="5400000">
            <a:off x="6772418" y="3645942"/>
            <a:ext cx="1472252" cy="762001"/>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1" name="Elbow Connector 20"/>
          <p:cNvCxnSpPr>
            <a:stCxn id="6" idx="1"/>
          </p:cNvCxnSpPr>
          <p:nvPr/>
        </p:nvCxnSpPr>
        <p:spPr bwMode="auto">
          <a:xfrm rot="10800000">
            <a:off x="1752599" y="3334034"/>
            <a:ext cx="539086" cy="1449506"/>
          </a:xfrm>
          <a:prstGeom prst="bentConnector2">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flipH="1">
            <a:off x="3886199" y="4728950"/>
            <a:ext cx="164114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04800"/>
            <a:ext cx="7772400" cy="1143000"/>
          </a:xfrm>
        </p:spPr>
        <p:txBody>
          <a:bodyPr/>
          <a:lstStyle/>
          <a:p>
            <a:r>
              <a:rPr lang="en-US" dirty="0" smtClean="0"/>
              <a:t>Steps in Developing Effective Marketing Communication</a:t>
            </a:r>
          </a:p>
        </p:txBody>
      </p:sp>
      <p:graphicFrame>
        <p:nvGraphicFramePr>
          <p:cNvPr id="4" name="Diagram 3"/>
          <p:cNvGraphicFramePr/>
          <p:nvPr/>
        </p:nvGraphicFramePr>
        <p:xfrm>
          <a:off x="533400" y="1676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3600" dirty="0" smtClean="0"/>
              <a:t>Steps in Developing Effective Marketing Communication</a:t>
            </a:r>
          </a:p>
        </p:txBody>
      </p:sp>
      <p:sp>
        <p:nvSpPr>
          <p:cNvPr id="44035" name="Rectangle 3"/>
          <p:cNvSpPr>
            <a:spLocks noGrp="1" noChangeArrowheads="1"/>
          </p:cNvSpPr>
          <p:nvPr>
            <p:ph idx="1"/>
          </p:nvPr>
        </p:nvSpPr>
        <p:spPr>
          <a:xfrm>
            <a:off x="3124200" y="2209800"/>
            <a:ext cx="3048000" cy="4114800"/>
          </a:xfrm>
        </p:spPr>
        <p:txBody>
          <a:bodyPr/>
          <a:lstStyle/>
          <a:p>
            <a:pPr lvl="1"/>
            <a:endParaRPr lang="en-US" dirty="0" smtClean="0">
              <a:latin typeface="Calibri" charset="0"/>
            </a:endParaRPr>
          </a:p>
          <a:p>
            <a:pPr>
              <a:buFontTx/>
              <a:buNone/>
            </a:pPr>
            <a:r>
              <a:rPr lang="en-US" dirty="0" smtClean="0">
                <a:latin typeface="Calibri" charset="0"/>
              </a:rPr>
              <a:t>AIDA Model</a:t>
            </a:r>
          </a:p>
          <a:p>
            <a:r>
              <a:rPr lang="en-US" dirty="0" smtClean="0">
                <a:latin typeface="Calibri" charset="0"/>
              </a:rPr>
              <a:t>Get </a:t>
            </a:r>
            <a:r>
              <a:rPr lang="en-US" b="1" dirty="0" smtClean="0">
                <a:latin typeface="Calibri" charset="0"/>
              </a:rPr>
              <a:t>A</a:t>
            </a:r>
            <a:r>
              <a:rPr lang="en-US" dirty="0" smtClean="0">
                <a:latin typeface="Calibri" charset="0"/>
              </a:rPr>
              <a:t>ttention</a:t>
            </a:r>
          </a:p>
          <a:p>
            <a:r>
              <a:rPr lang="en-US" dirty="0" smtClean="0">
                <a:latin typeface="Calibri" charset="0"/>
              </a:rPr>
              <a:t>Hold </a:t>
            </a:r>
            <a:r>
              <a:rPr lang="en-US" b="1" dirty="0" smtClean="0">
                <a:latin typeface="Calibri" charset="0"/>
              </a:rPr>
              <a:t>I</a:t>
            </a:r>
            <a:r>
              <a:rPr lang="en-US" dirty="0" smtClean="0">
                <a:latin typeface="Calibri" charset="0"/>
              </a:rPr>
              <a:t>nterest</a:t>
            </a:r>
          </a:p>
          <a:p>
            <a:r>
              <a:rPr lang="en-US" dirty="0" smtClean="0">
                <a:latin typeface="Calibri" charset="0"/>
              </a:rPr>
              <a:t>Arouse </a:t>
            </a:r>
            <a:r>
              <a:rPr lang="en-US" b="1" dirty="0" smtClean="0">
                <a:latin typeface="Calibri" charset="0"/>
              </a:rPr>
              <a:t>D</a:t>
            </a:r>
            <a:r>
              <a:rPr lang="en-US" dirty="0" smtClean="0">
                <a:latin typeface="Calibri" charset="0"/>
              </a:rPr>
              <a:t>esire</a:t>
            </a:r>
          </a:p>
          <a:p>
            <a:r>
              <a:rPr lang="en-US" dirty="0" smtClean="0">
                <a:latin typeface="Calibri" charset="0"/>
              </a:rPr>
              <a:t>Obtain </a:t>
            </a:r>
            <a:r>
              <a:rPr lang="en-US" b="1" dirty="0" smtClean="0">
                <a:latin typeface="Calibri" charset="0"/>
              </a:rPr>
              <a:t>A</a:t>
            </a:r>
            <a:r>
              <a:rPr lang="en-US" dirty="0" smtClean="0">
                <a:latin typeface="Calibri" charset="0"/>
              </a:rPr>
              <a:t>ction</a:t>
            </a:r>
          </a:p>
          <a:p>
            <a:endParaRPr lang="en-US" dirty="0" smtClean="0">
              <a:latin typeface="Calibri" charset="0"/>
            </a:endParaRPr>
          </a:p>
        </p:txBody>
      </p:sp>
      <p:sp>
        <p:nvSpPr>
          <p:cNvPr id="44036" name="Text Placeholder 3"/>
          <p:cNvSpPr>
            <a:spLocks noGrp="1"/>
          </p:cNvSpPr>
          <p:nvPr>
            <p:ph type="body" sz="quarter" idx="13"/>
          </p:nvPr>
        </p:nvSpPr>
        <p:spPr/>
        <p:txBody>
          <a:bodyPr/>
          <a:lstStyle/>
          <a:p>
            <a:pPr>
              <a:spcBef>
                <a:spcPct val="0"/>
              </a:spcBef>
            </a:pPr>
            <a:r>
              <a:rPr lang="en-US" dirty="0" smtClean="0">
                <a:latin typeface="Calibri" charset="0"/>
              </a:rPr>
              <a:t>Designing a Message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3200" dirty="0" smtClean="0">
                <a:solidFill>
                  <a:srgbClr val="0000FF"/>
                </a:solidFill>
              </a:rPr>
              <a:t/>
            </a:r>
            <a:br>
              <a:rPr lang="en-US" sz="3200" dirty="0" smtClean="0">
                <a:solidFill>
                  <a:srgbClr val="0000FF"/>
                </a:solidFill>
              </a:rPr>
            </a:br>
            <a:r>
              <a:rPr lang="en-US" sz="3600" dirty="0" smtClean="0"/>
              <a:t>Steps in Developing Effective Marketing Communication</a:t>
            </a:r>
          </a:p>
        </p:txBody>
      </p:sp>
      <p:sp>
        <p:nvSpPr>
          <p:cNvPr id="52227" name="Rectangle 3"/>
          <p:cNvSpPr>
            <a:spLocks noGrp="1" noChangeArrowheads="1"/>
          </p:cNvSpPr>
          <p:nvPr>
            <p:ph idx="1"/>
          </p:nvPr>
        </p:nvSpPr>
        <p:spPr>
          <a:xfrm>
            <a:off x="1143000" y="1981200"/>
            <a:ext cx="7315200" cy="4114800"/>
          </a:xfrm>
        </p:spPr>
        <p:txBody>
          <a:bodyPr/>
          <a:lstStyle/>
          <a:p>
            <a:pPr marL="533400" indent="-533400">
              <a:buFontTx/>
              <a:buNone/>
            </a:pPr>
            <a:r>
              <a:rPr lang="en-US" sz="2800" b="1" dirty="0" smtClean="0">
                <a:latin typeface="Calibri" charset="0"/>
              </a:rPr>
              <a:t>Personal communication</a:t>
            </a:r>
            <a:r>
              <a:rPr lang="en-US" sz="2800" dirty="0" smtClean="0">
                <a:latin typeface="Calibri" charset="0"/>
              </a:rPr>
              <a:t> involves two or more people communicating directly with each other</a:t>
            </a:r>
          </a:p>
          <a:p>
            <a:pPr marL="533400" indent="-533400"/>
            <a:r>
              <a:rPr lang="en-US" sz="2800" dirty="0" smtClean="0">
                <a:latin typeface="Calibri" charset="0"/>
              </a:rPr>
              <a:t>Face to face</a:t>
            </a:r>
          </a:p>
          <a:p>
            <a:pPr marL="533400" indent="-533400"/>
            <a:r>
              <a:rPr lang="en-US" sz="2800" dirty="0" smtClean="0">
                <a:latin typeface="Calibri" charset="0"/>
              </a:rPr>
              <a:t>Phone</a:t>
            </a:r>
          </a:p>
          <a:p>
            <a:pPr marL="533400" indent="-533400"/>
            <a:r>
              <a:rPr lang="en-US" sz="2800" dirty="0" smtClean="0">
                <a:latin typeface="Calibri" charset="0"/>
              </a:rPr>
              <a:t>Mail</a:t>
            </a:r>
          </a:p>
          <a:p>
            <a:pPr marL="533400" indent="-533400"/>
            <a:r>
              <a:rPr lang="en-US" sz="2800" dirty="0" smtClean="0">
                <a:latin typeface="Calibri" charset="0"/>
              </a:rPr>
              <a:t>E-mail</a:t>
            </a:r>
          </a:p>
          <a:p>
            <a:pPr marL="533400" indent="-533400"/>
            <a:r>
              <a:rPr lang="en-US" sz="2800" dirty="0" smtClean="0">
                <a:latin typeface="Calibri" charset="0"/>
              </a:rPr>
              <a:t>Internet chat</a:t>
            </a:r>
          </a:p>
        </p:txBody>
      </p:sp>
      <p:sp>
        <p:nvSpPr>
          <p:cNvPr id="52228" name="Text Placeholder 4"/>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pic>
        <p:nvPicPr>
          <p:cNvPr id="52230" name="Picture 5" descr="ph14_10.jpg"/>
          <p:cNvPicPr>
            <a:picLocks noChangeAspect="1"/>
          </p:cNvPicPr>
          <p:nvPr/>
        </p:nvPicPr>
        <p:blipFill>
          <a:blip r:embed="rId3" cstate="print"/>
          <a:srcRect/>
          <a:stretch>
            <a:fillRect/>
          </a:stretch>
        </p:blipFill>
        <p:spPr bwMode="auto">
          <a:xfrm>
            <a:off x="3886200" y="3048000"/>
            <a:ext cx="4038600" cy="28940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4275" name="Rectangle 3"/>
          <p:cNvSpPr>
            <a:spLocks noGrp="1" noChangeArrowheads="1"/>
          </p:cNvSpPr>
          <p:nvPr>
            <p:ph idx="1"/>
          </p:nvPr>
        </p:nvSpPr>
        <p:spPr>
          <a:xfrm>
            <a:off x="1295400" y="1828800"/>
            <a:ext cx="6781800" cy="4114800"/>
          </a:xfrm>
        </p:spPr>
        <p:txBody>
          <a:bodyPr/>
          <a:lstStyle/>
          <a:p>
            <a:pPr marL="533400" indent="-533400" algn="ctr">
              <a:buFontTx/>
              <a:buNone/>
            </a:pPr>
            <a:endParaRPr lang="en-US" b="1" i="1" dirty="0" smtClean="0">
              <a:solidFill>
                <a:srgbClr val="1A643E"/>
              </a:solidFill>
              <a:latin typeface="Times New Roman" charset="0"/>
            </a:endParaRPr>
          </a:p>
          <a:p>
            <a:pPr marL="533400" indent="-533400">
              <a:buFontTx/>
              <a:buNone/>
            </a:pPr>
            <a:r>
              <a:rPr lang="en-US" sz="2800" b="1" dirty="0" smtClean="0">
                <a:latin typeface="Calibri" charset="0"/>
              </a:rPr>
              <a:t>Personal communication</a:t>
            </a:r>
            <a:r>
              <a:rPr lang="en-US" sz="2800" dirty="0" smtClean="0">
                <a:latin typeface="Calibri" charset="0"/>
              </a:rPr>
              <a:t> is effective because it allows personal addressing and feedback</a:t>
            </a:r>
          </a:p>
          <a:p>
            <a:pPr marL="533400" indent="-533400">
              <a:buFontTx/>
              <a:buNone/>
            </a:pPr>
            <a:r>
              <a:rPr lang="en-US" sz="2800" dirty="0" smtClean="0">
                <a:latin typeface="Calibri" charset="0"/>
              </a:rPr>
              <a:t>Control of personal communication</a:t>
            </a:r>
          </a:p>
          <a:p>
            <a:pPr marL="533400" indent="-533400"/>
            <a:r>
              <a:rPr lang="en-US" sz="2800" dirty="0" smtClean="0">
                <a:latin typeface="Calibri" charset="0"/>
              </a:rPr>
              <a:t>Company</a:t>
            </a:r>
          </a:p>
          <a:p>
            <a:pPr marL="533400" indent="-533400"/>
            <a:r>
              <a:rPr lang="en-US" sz="2800" dirty="0" smtClean="0">
                <a:latin typeface="Calibri" charset="0"/>
              </a:rPr>
              <a:t>Independent experts</a:t>
            </a:r>
          </a:p>
          <a:p>
            <a:pPr marL="533400" indent="-533400"/>
            <a:r>
              <a:rPr lang="en-US" sz="2800" dirty="0" smtClean="0">
                <a:latin typeface="Calibri" charset="0"/>
              </a:rPr>
              <a:t>Word of mouth</a:t>
            </a:r>
          </a:p>
        </p:txBody>
      </p:sp>
      <p:sp>
        <p:nvSpPr>
          <p:cNvPr id="54276" name="Text Placeholder 3"/>
          <p:cNvSpPr>
            <a:spLocks noGrp="1"/>
          </p:cNvSpPr>
          <p:nvPr>
            <p:ph type="body" sz="quarter" idx="13"/>
          </p:nvPr>
        </p:nvSpPr>
        <p:spPr/>
        <p:txBody>
          <a:bodyPr/>
          <a:lstStyle/>
          <a:p>
            <a:pPr>
              <a:spcBef>
                <a:spcPct val="0"/>
              </a:spcBef>
            </a:pPr>
            <a:r>
              <a:rPr lang="en-US" dirty="0" smtClean="0">
                <a:latin typeface="Calibri" charset="0"/>
              </a:rPr>
              <a:t>Choosing Media</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z="3600" dirty="0" smtClean="0">
                <a:solidFill>
                  <a:srgbClr val="0000FF"/>
                </a:solidFill>
              </a:rPr>
              <a:t/>
            </a:r>
            <a:br>
              <a:rPr lang="en-US" sz="3600" dirty="0" smtClean="0">
                <a:solidFill>
                  <a:srgbClr val="0000FF"/>
                </a:solidFill>
              </a:rPr>
            </a:br>
            <a:r>
              <a:rPr lang="en-US" dirty="0" smtClean="0"/>
              <a:t>Steps in Developing Effective Marketing Communication</a:t>
            </a:r>
          </a:p>
        </p:txBody>
      </p:sp>
      <p:sp>
        <p:nvSpPr>
          <p:cNvPr id="56323" name="Rectangle 3"/>
          <p:cNvSpPr>
            <a:spLocks noGrp="1" noChangeArrowheads="1"/>
          </p:cNvSpPr>
          <p:nvPr>
            <p:ph idx="1"/>
          </p:nvPr>
        </p:nvSpPr>
        <p:spPr>
          <a:xfrm>
            <a:off x="990600" y="2057400"/>
            <a:ext cx="7239000" cy="4114800"/>
          </a:xfrm>
        </p:spPr>
        <p:txBody>
          <a:bodyPr/>
          <a:lstStyle/>
          <a:p>
            <a:pPr marL="533400" indent="-533400" algn="ctr">
              <a:lnSpc>
                <a:spcPct val="90000"/>
              </a:lnSpc>
              <a:buFontTx/>
              <a:buNone/>
            </a:pPr>
            <a:endParaRPr lang="en-US" sz="2800" b="1" i="1" dirty="0" smtClean="0">
              <a:solidFill>
                <a:srgbClr val="333399"/>
              </a:solidFill>
              <a:latin typeface="Times New Roman" charset="0"/>
            </a:endParaRPr>
          </a:p>
          <a:p>
            <a:pPr marL="533400" indent="-533400">
              <a:lnSpc>
                <a:spcPct val="90000"/>
              </a:lnSpc>
              <a:buFontTx/>
              <a:buNone/>
            </a:pPr>
            <a:r>
              <a:rPr lang="en-US" sz="2800" b="1" dirty="0" smtClean="0">
                <a:latin typeface="Calibri" charset="0"/>
              </a:rPr>
              <a:t>Opinion leaders</a:t>
            </a:r>
            <a:r>
              <a:rPr lang="en-US" sz="2800" dirty="0" smtClean="0">
                <a:latin typeface="Calibri" charset="0"/>
              </a:rPr>
              <a:t> are people within a reference group who, because of their special skills, knowledge, personality, or other characteristics, exerts social influence on others</a:t>
            </a:r>
          </a:p>
          <a:p>
            <a:pPr marL="533400" indent="-533400">
              <a:buFontTx/>
              <a:buNone/>
            </a:pPr>
            <a:r>
              <a:rPr lang="en-US" sz="2800" b="1" dirty="0" smtClean="0">
                <a:latin typeface="Calibri" charset="0"/>
              </a:rPr>
              <a:t>Buzz marketing</a:t>
            </a:r>
            <a:r>
              <a:rPr lang="en-US" sz="2800" dirty="0" smtClean="0">
                <a:latin typeface="Calibri" charset="0"/>
              </a:rPr>
              <a:t> involves cultivating opinion leaders and getting them to spread information about a product or service to others in their communities</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56324" name="Text Placeholder 4"/>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Choosing Media</a:t>
            </a:r>
          </a:p>
          <a:p>
            <a:pPr marL="533400" indent="-533400">
              <a:lnSpc>
                <a:spcPct val="90000"/>
              </a:lnSpc>
              <a:spcBef>
                <a:spcPct val="0"/>
              </a:spcBef>
            </a:pPr>
            <a:r>
              <a:rPr lang="en-US" dirty="0" smtClean="0">
                <a:latin typeface="Calibri" charset="0"/>
              </a:rPr>
              <a:t>Personal Communication</a:t>
            </a:r>
          </a:p>
          <a:p>
            <a:pPr marL="533400" indent="-533400">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Steps in Developing Effective Marketing Communication</a:t>
            </a:r>
          </a:p>
        </p:txBody>
      </p:sp>
      <p:sp>
        <p:nvSpPr>
          <p:cNvPr id="58371" name="Rectangle 3"/>
          <p:cNvSpPr>
            <a:spLocks noGrp="1" noChangeArrowheads="1"/>
          </p:cNvSpPr>
          <p:nvPr>
            <p:ph idx="1"/>
          </p:nvPr>
        </p:nvSpPr>
        <p:spPr>
          <a:xfrm>
            <a:off x="3733800" y="1981200"/>
            <a:ext cx="4876800" cy="4114800"/>
          </a:xfrm>
        </p:spPr>
        <p:txBody>
          <a:bodyPr/>
          <a:lstStyle/>
          <a:p>
            <a:pPr marL="287338" indent="-287338">
              <a:buFontTx/>
              <a:buNone/>
            </a:pPr>
            <a:r>
              <a:rPr lang="en-US" sz="3000" b="1" dirty="0" smtClean="0">
                <a:latin typeface="Calibri" charset="0"/>
              </a:rPr>
              <a:t>Non-personal communication</a:t>
            </a:r>
            <a:r>
              <a:rPr lang="en-US" sz="3000" dirty="0" smtClean="0">
                <a:latin typeface="Calibri" charset="0"/>
              </a:rPr>
              <a:t> is media that carry messages without personal contact or feedback, including major media, atmospheres, and events that affect the buyer directly</a:t>
            </a:r>
          </a:p>
          <a:p>
            <a:pPr marL="287338" indent="-287338">
              <a:buFontTx/>
              <a:buNone/>
            </a:pPr>
            <a:endParaRPr lang="en-US" dirty="0" smtClean="0">
              <a:latin typeface="Calibri" charset="0"/>
            </a:endParaRPr>
          </a:p>
        </p:txBody>
      </p:sp>
      <p:sp>
        <p:nvSpPr>
          <p:cNvPr id="58372" name="Text Placeholder 3"/>
          <p:cNvSpPr>
            <a:spLocks noGrp="1"/>
          </p:cNvSpPr>
          <p:nvPr>
            <p:ph type="body" sz="quarter" idx="13"/>
          </p:nvPr>
        </p:nvSpPr>
        <p:spPr/>
        <p:txBody>
          <a:bodyPr/>
          <a:lstStyle/>
          <a:p>
            <a:pPr>
              <a:spcBef>
                <a:spcPct val="0"/>
              </a:spcBef>
            </a:pPr>
            <a:r>
              <a:rPr lang="en-US" dirty="0" smtClean="0">
                <a:latin typeface="Calibri" charset="0"/>
              </a:rPr>
              <a:t>Non-Personal Communication Channels</a:t>
            </a:r>
          </a:p>
          <a:p>
            <a:pPr>
              <a:spcBef>
                <a:spcPct val="0"/>
              </a:spcBef>
            </a:pPr>
            <a:endParaRPr lang="en-US" dirty="0" smtClean="0">
              <a:latin typeface="Calibri" charset="0"/>
            </a:endParaRPr>
          </a:p>
        </p:txBody>
      </p:sp>
      <p:pic>
        <p:nvPicPr>
          <p:cNvPr id="58373" name="Picture 4" descr="ph14_11.jpg"/>
          <p:cNvPicPr>
            <a:picLocks noChangeAspect="1"/>
          </p:cNvPicPr>
          <p:nvPr/>
        </p:nvPicPr>
        <p:blipFill>
          <a:blip r:embed="rId3" cstate="print"/>
          <a:srcRect/>
          <a:stretch>
            <a:fillRect/>
          </a:stretch>
        </p:blipFill>
        <p:spPr bwMode="auto">
          <a:xfrm>
            <a:off x="990600" y="2057400"/>
            <a:ext cx="2143125" cy="28326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dirty="0" smtClean="0"/>
              <a:t>Steps in Developing Effective Marketing Communication</a:t>
            </a:r>
          </a:p>
        </p:txBody>
      </p:sp>
      <p:sp>
        <p:nvSpPr>
          <p:cNvPr id="64515" name="Rectangle 3"/>
          <p:cNvSpPr>
            <a:spLocks noGrp="1" noChangeArrowheads="1"/>
          </p:cNvSpPr>
          <p:nvPr>
            <p:ph idx="1"/>
          </p:nvPr>
        </p:nvSpPr>
        <p:spPr>
          <a:xfrm>
            <a:off x="1371600" y="1981200"/>
            <a:ext cx="7239000" cy="4191000"/>
          </a:xfrm>
        </p:spPr>
        <p:txBody>
          <a:bodyPr/>
          <a:lstStyle/>
          <a:p>
            <a:pPr marL="533400" indent="-533400">
              <a:lnSpc>
                <a:spcPct val="90000"/>
              </a:lnSpc>
              <a:buFontTx/>
              <a:buNone/>
            </a:pPr>
            <a:r>
              <a:rPr lang="en-US" dirty="0" smtClean="0">
                <a:latin typeface="Calibri" charset="0"/>
              </a:rPr>
              <a:t>The message’s impact on the target audience is affected by how the audience views the communicator</a:t>
            </a:r>
          </a:p>
          <a:p>
            <a:pPr marL="533400" indent="-533400">
              <a:lnSpc>
                <a:spcPct val="90000"/>
              </a:lnSpc>
            </a:pPr>
            <a:r>
              <a:rPr lang="en-US" dirty="0" smtClean="0">
                <a:latin typeface="Calibri" charset="0"/>
              </a:rPr>
              <a:t>Celebrities</a:t>
            </a:r>
          </a:p>
          <a:p>
            <a:pPr marL="914400" lvl="1" indent="-457200">
              <a:lnSpc>
                <a:spcPct val="90000"/>
              </a:lnSpc>
            </a:pPr>
            <a:r>
              <a:rPr lang="en-US" dirty="0" smtClean="0">
                <a:latin typeface="Calibri" charset="0"/>
              </a:rPr>
              <a:t>Athletes</a:t>
            </a:r>
          </a:p>
          <a:p>
            <a:pPr marL="914400" lvl="1" indent="-457200">
              <a:lnSpc>
                <a:spcPct val="90000"/>
              </a:lnSpc>
            </a:pPr>
            <a:r>
              <a:rPr lang="en-US" dirty="0" smtClean="0">
                <a:latin typeface="Calibri" charset="0"/>
              </a:rPr>
              <a:t>Entertainers</a:t>
            </a:r>
          </a:p>
          <a:p>
            <a:pPr marL="533400" indent="-533400">
              <a:lnSpc>
                <a:spcPct val="90000"/>
              </a:lnSpc>
            </a:pPr>
            <a:r>
              <a:rPr lang="en-US" dirty="0" smtClean="0">
                <a:latin typeface="Calibri" charset="0"/>
              </a:rPr>
              <a:t>Professionals</a:t>
            </a:r>
          </a:p>
          <a:p>
            <a:pPr marL="914400" lvl="1" indent="-457200">
              <a:lnSpc>
                <a:spcPct val="90000"/>
              </a:lnSpc>
            </a:pPr>
            <a:r>
              <a:rPr lang="en-US" dirty="0" smtClean="0">
                <a:latin typeface="Calibri" charset="0"/>
              </a:rPr>
              <a:t>Health care providers</a:t>
            </a:r>
          </a:p>
          <a:p>
            <a:pPr marL="533400" indent="-533400">
              <a:lnSpc>
                <a:spcPct val="90000"/>
              </a:lnSpc>
            </a:pPr>
            <a:endParaRPr lang="en-US" dirty="0" smtClean="0">
              <a:latin typeface="Calibri" charset="0"/>
            </a:endParaRPr>
          </a:p>
        </p:txBody>
      </p:sp>
      <p:sp>
        <p:nvSpPr>
          <p:cNvPr id="64516" name="Text Placeholder 4"/>
          <p:cNvSpPr>
            <a:spLocks noGrp="1"/>
          </p:cNvSpPr>
          <p:nvPr>
            <p:ph type="body" sz="quarter" idx="13"/>
          </p:nvPr>
        </p:nvSpPr>
        <p:spPr/>
        <p:txBody>
          <a:bodyPr/>
          <a:lstStyle/>
          <a:p>
            <a:pPr>
              <a:spcBef>
                <a:spcPct val="0"/>
              </a:spcBef>
            </a:pPr>
            <a:r>
              <a:rPr lang="en-US" dirty="0" smtClean="0">
                <a:latin typeface="Calibri" charset="0"/>
              </a:rPr>
              <a:t>Selecting the Message Source</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z="3600" dirty="0" smtClean="0"/>
              <a:t>Steps in Developing Effective Marketing Communication</a:t>
            </a:r>
          </a:p>
        </p:txBody>
      </p:sp>
      <p:sp>
        <p:nvSpPr>
          <p:cNvPr id="66563" name="Rectangle 3"/>
          <p:cNvSpPr>
            <a:spLocks noGrp="1" noChangeArrowheads="1"/>
          </p:cNvSpPr>
          <p:nvPr>
            <p:ph idx="1"/>
          </p:nvPr>
        </p:nvSpPr>
        <p:spPr/>
        <p:txBody>
          <a:bodyPr/>
          <a:lstStyle/>
          <a:p>
            <a:pPr marL="533400" indent="-533400" algn="ctr">
              <a:buFontTx/>
              <a:buNone/>
            </a:pPr>
            <a:endParaRPr lang="en-US" sz="2800" b="1" i="1" dirty="0" smtClean="0">
              <a:solidFill>
                <a:srgbClr val="1A643E"/>
              </a:solidFill>
              <a:latin typeface="Times New Roman" charset="0"/>
            </a:endParaRPr>
          </a:p>
          <a:p>
            <a:pPr marL="533400" indent="-533400">
              <a:buFontTx/>
              <a:buNone/>
            </a:pPr>
            <a:r>
              <a:rPr lang="en-US" dirty="0" smtClean="0">
                <a:latin typeface="Calibri" charset="0"/>
              </a:rPr>
              <a:t>Involves the communicator understanding the effect on the target audience by measuring behavior resulting from the behavior</a:t>
            </a:r>
          </a:p>
        </p:txBody>
      </p:sp>
      <p:sp>
        <p:nvSpPr>
          <p:cNvPr id="66564" name="Text Placeholder 3"/>
          <p:cNvSpPr>
            <a:spLocks noGrp="1"/>
          </p:cNvSpPr>
          <p:nvPr>
            <p:ph type="body" sz="quarter" idx="13"/>
          </p:nvPr>
        </p:nvSpPr>
        <p:spPr/>
        <p:txBody>
          <a:bodyPr/>
          <a:lstStyle/>
          <a:p>
            <a:pPr>
              <a:spcBef>
                <a:spcPct val="0"/>
              </a:spcBef>
            </a:pPr>
            <a:r>
              <a:rPr lang="en-US" dirty="0" smtClean="0">
                <a:latin typeface="Calibri" charset="0"/>
              </a:rPr>
              <a:t>Collecting Feedback</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
        <p:nvSpPr>
          <p:cNvPr id="76803" name="Rectangle 3"/>
          <p:cNvSpPr>
            <a:spLocks noGrp="1" noChangeArrowheads="1"/>
          </p:cNvSpPr>
          <p:nvPr>
            <p:ph idx="1"/>
          </p:nvPr>
        </p:nvSpPr>
        <p:spPr/>
        <p:txBody>
          <a:bodyPr/>
          <a:lstStyle/>
          <a:p>
            <a:endParaRPr lang="en-US" dirty="0" smtClean="0">
              <a:latin typeface="Calibri" charset="0"/>
            </a:endParaRPr>
          </a:p>
          <a:p>
            <a:r>
              <a:rPr lang="en-US" dirty="0" smtClean="0">
                <a:latin typeface="Calibri" charset="0"/>
              </a:rPr>
              <a:t>Advertising reaches masses of geographically dispersed buyers at a low cost per exposure, and it enables the seller to repeat a message many times</a:t>
            </a:r>
          </a:p>
          <a:p>
            <a:endParaRPr lang="en-US" dirty="0" smtClean="0">
              <a:latin typeface="Calibri" charset="0"/>
            </a:endParaRPr>
          </a:p>
        </p:txBody>
      </p:sp>
      <p:sp>
        <p:nvSpPr>
          <p:cNvPr id="76804" name="Text Placeholder 3"/>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p:txBody>
          <a:bodyPr/>
          <a:lstStyle/>
          <a:p>
            <a:r>
              <a:rPr lang="en-US" dirty="0" smtClean="0">
                <a:latin typeface="Calibri" charset="0"/>
              </a:rPr>
              <a:t>The promotion mix is the specific blend of advertising, public relations, personal selling, and direct-marketing tools that the company uses to persuasively communicate customer value and build customer relationships</a:t>
            </a:r>
          </a:p>
        </p:txBody>
      </p:sp>
      <p:sp>
        <p:nvSpPr>
          <p:cNvPr id="17411" name="Rectangle 2"/>
          <p:cNvSpPr>
            <a:spLocks noGrp="1" noChangeArrowheads="1"/>
          </p:cNvSpPr>
          <p:nvPr>
            <p:ph type="title"/>
          </p:nvPr>
        </p:nvSpPr>
        <p:spPr/>
        <p:txBody>
          <a:bodyPr/>
          <a:lstStyle/>
          <a:p>
            <a:r>
              <a:rPr lang="en-US" dirty="0" smtClean="0"/>
              <a:t>The Promotion Mix</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143000" y="2286000"/>
            <a:ext cx="4572000" cy="4114800"/>
          </a:xfrm>
        </p:spPr>
        <p:txBody>
          <a:bodyPr/>
          <a:lstStyle/>
          <a:p>
            <a:pPr marL="533400" indent="-533400">
              <a:lnSpc>
                <a:spcPct val="80000"/>
              </a:lnSpc>
              <a:buFontTx/>
              <a:buNone/>
            </a:pPr>
            <a:endParaRPr lang="en-US" b="1" dirty="0" smtClean="0">
              <a:latin typeface="Calibri" charset="0"/>
            </a:endParaRPr>
          </a:p>
          <a:p>
            <a:pPr marL="533400" indent="-533400">
              <a:lnSpc>
                <a:spcPct val="80000"/>
              </a:lnSpc>
              <a:buFontTx/>
              <a:buNone/>
            </a:pPr>
            <a:r>
              <a:rPr lang="en-US" sz="3000" b="1" dirty="0" smtClean="0">
                <a:latin typeface="Calibri" charset="0"/>
              </a:rPr>
              <a:t>Personal selling</a:t>
            </a:r>
            <a:r>
              <a:rPr lang="en-US" sz="3000" dirty="0" smtClean="0">
                <a:latin typeface="Calibri" charset="0"/>
              </a:rPr>
              <a:t> is the most effective method at certain stages of the buying process, particularly in building buyers’ preferences, convictions, actions, and developing customer relationships</a:t>
            </a:r>
          </a:p>
        </p:txBody>
      </p:sp>
      <p:sp>
        <p:nvSpPr>
          <p:cNvPr id="78851" name="Text Placeholder 6"/>
          <p:cNvSpPr>
            <a:spLocks noGrp="1"/>
          </p:cNvSpPr>
          <p:nvPr>
            <p:ph type="body" sz="quarter" idx="13"/>
          </p:nvPr>
        </p:nvSpPr>
        <p:spPr/>
        <p:txBody>
          <a:bodyPr/>
          <a:lstStyle/>
          <a:p>
            <a:pPr>
              <a:spcBef>
                <a:spcPct val="0"/>
              </a:spcBef>
            </a:pPr>
            <a:r>
              <a:rPr lang="en-US" dirty="0" smtClean="0">
                <a:latin typeface="Calibri" charset="0"/>
              </a:rPr>
              <a:t>Shaping the Overall Promotion Mix</a:t>
            </a:r>
          </a:p>
          <a:p>
            <a:pPr>
              <a:spcBef>
                <a:spcPct val="0"/>
              </a:spcBef>
            </a:pPr>
            <a:r>
              <a:rPr lang="en-US" dirty="0" smtClean="0">
                <a:latin typeface="Calibri" charset="0"/>
              </a:rPr>
              <a:t>The Nature of Each Promotion Tool</a:t>
            </a:r>
          </a:p>
          <a:p>
            <a:pPr>
              <a:spcBef>
                <a:spcPct val="0"/>
              </a:spcBef>
            </a:pPr>
            <a:endParaRPr lang="en-US" dirty="0" smtClean="0">
              <a:latin typeface="Calibri" charset="0"/>
            </a:endParaRPr>
          </a:p>
        </p:txBody>
      </p:sp>
      <p:sp>
        <p:nvSpPr>
          <p:cNvPr id="78852"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pic>
        <p:nvPicPr>
          <p:cNvPr id="78853" name="Picture 4" descr="ph14_13.jpg"/>
          <p:cNvPicPr>
            <a:picLocks noChangeAspect="1"/>
          </p:cNvPicPr>
          <p:nvPr/>
        </p:nvPicPr>
        <p:blipFill>
          <a:blip r:embed="rId3" cstate="print"/>
          <a:srcRect/>
          <a:stretch>
            <a:fillRect/>
          </a:stretch>
        </p:blipFill>
        <p:spPr bwMode="auto">
          <a:xfrm>
            <a:off x="6005807" y="2286000"/>
            <a:ext cx="2755606" cy="289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p:txBody>
          <a:bodyPr/>
          <a:lstStyle/>
          <a:p>
            <a:pPr marL="533400" indent="-533400" algn="ctr">
              <a:buFontTx/>
              <a:buNone/>
            </a:pPr>
            <a:endParaRPr lang="en-US" sz="2800" b="1" i="1" dirty="0" smtClean="0">
              <a:latin typeface="Times New Roman" charset="0"/>
            </a:endParaRPr>
          </a:p>
          <a:p>
            <a:pPr marL="533400" indent="-533400">
              <a:buFontTx/>
              <a:buNone/>
            </a:pPr>
            <a:r>
              <a:rPr lang="en-US" b="1" dirty="0" smtClean="0">
                <a:latin typeface="Calibri" charset="0"/>
              </a:rPr>
              <a:t>Sales promotion</a:t>
            </a:r>
            <a:r>
              <a:rPr lang="en-US" dirty="0" smtClean="0">
                <a:latin typeface="Calibri" charset="0"/>
              </a:rPr>
              <a:t> includes coupons, contests, cents-off deals, and premiums that attract consumer attention and offer strong incentives to purchase, and can be used to dramatize product offers and to boost sagging sales</a:t>
            </a:r>
          </a:p>
        </p:txBody>
      </p:sp>
      <p:sp>
        <p:nvSpPr>
          <p:cNvPr id="80899" name="Text Placeholder 3"/>
          <p:cNvSpPr>
            <a:spLocks noGrp="1"/>
          </p:cNvSpPr>
          <p:nvPr>
            <p:ph type="body" sz="quarter" idx="13"/>
          </p:nvPr>
        </p:nvSpPr>
        <p:spPr/>
        <p:txBody>
          <a:bodyPr/>
          <a:lstStyle/>
          <a:p>
            <a:pPr marL="533400" indent="-533400">
              <a:spcBef>
                <a:spcPct val="0"/>
              </a:spcBef>
            </a:pPr>
            <a:r>
              <a:rPr lang="en-US" dirty="0" smtClean="0">
                <a:latin typeface="Calibri" charset="0"/>
              </a:rPr>
              <a:t>Shaping the Overall Promotion Mix</a:t>
            </a:r>
          </a:p>
          <a:p>
            <a:pPr marL="533400" indent="-533400">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0900"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p:txBody>
          <a:bodyPr/>
          <a:lstStyle/>
          <a:p>
            <a:pPr marL="533400" indent="-533400" algn="ctr">
              <a:lnSpc>
                <a:spcPct val="90000"/>
              </a:lnSpc>
              <a:buFontTx/>
              <a:buNone/>
            </a:pPr>
            <a:endParaRPr lang="en-US" b="1" i="1" dirty="0" smtClean="0">
              <a:solidFill>
                <a:srgbClr val="333399"/>
              </a:solidFill>
              <a:latin typeface="Times New Roman" charset="0"/>
            </a:endParaRPr>
          </a:p>
          <a:p>
            <a:pPr marL="533400" indent="-533400">
              <a:lnSpc>
                <a:spcPct val="90000"/>
              </a:lnSpc>
              <a:buFontTx/>
              <a:buNone/>
            </a:pPr>
            <a:r>
              <a:rPr lang="en-US" sz="3000" b="1" dirty="0" smtClean="0">
                <a:latin typeface="Calibri" charset="0"/>
              </a:rPr>
              <a:t>Public relations</a:t>
            </a:r>
            <a:r>
              <a:rPr lang="en-US" sz="3000" dirty="0" smtClean="0">
                <a:latin typeface="Calibri" charset="0"/>
              </a:rPr>
              <a:t> is a very believable form of promotion that includes news stories, features, sponsorships, and events</a:t>
            </a:r>
          </a:p>
          <a:p>
            <a:pPr marL="533400" indent="-533400">
              <a:lnSpc>
                <a:spcPct val="90000"/>
              </a:lnSpc>
              <a:buFontTx/>
              <a:buNone/>
            </a:pPr>
            <a:r>
              <a:rPr lang="en-US" sz="3000" b="1" dirty="0" smtClean="0">
                <a:latin typeface="Calibri" charset="0"/>
              </a:rPr>
              <a:t>Direct marketing</a:t>
            </a:r>
            <a:r>
              <a:rPr lang="en-US" sz="3000" dirty="0" smtClean="0">
                <a:latin typeface="Calibri" charset="0"/>
              </a:rPr>
              <a:t> is a non-public, immediate, customized, and interactive promotional tool that includes direct mail, catalogs, telemarketing, and online marketing</a:t>
            </a:r>
          </a:p>
        </p:txBody>
      </p:sp>
      <p:sp>
        <p:nvSpPr>
          <p:cNvPr id="82947" name="Text Placeholder 3"/>
          <p:cNvSpPr>
            <a:spLocks noGrp="1"/>
          </p:cNvSpPr>
          <p:nvPr>
            <p:ph type="body" sz="quarter" idx="13"/>
          </p:nvPr>
        </p:nvSpPr>
        <p:spPr/>
        <p:txBody>
          <a:bodyPr/>
          <a:lstStyle/>
          <a:p>
            <a:pPr marL="533400" indent="-533400">
              <a:lnSpc>
                <a:spcPct val="90000"/>
              </a:lnSpc>
              <a:spcBef>
                <a:spcPct val="0"/>
              </a:spcBef>
            </a:pPr>
            <a:r>
              <a:rPr lang="en-US" dirty="0" smtClean="0">
                <a:latin typeface="Calibri" charset="0"/>
              </a:rPr>
              <a:t>Shaping the Overall Promotion Mix</a:t>
            </a:r>
          </a:p>
          <a:p>
            <a:pPr marL="533400" indent="-533400">
              <a:lnSpc>
                <a:spcPct val="90000"/>
              </a:lnSpc>
              <a:spcBef>
                <a:spcPct val="0"/>
              </a:spcBef>
            </a:pPr>
            <a:r>
              <a:rPr lang="en-US" dirty="0" smtClean="0">
                <a:latin typeface="Calibri" charset="0"/>
              </a:rPr>
              <a:t>The Nature of Each Promotion Tool</a:t>
            </a:r>
          </a:p>
          <a:p>
            <a:pPr marL="533400" indent="-533400">
              <a:spcBef>
                <a:spcPct val="0"/>
              </a:spcBef>
            </a:pPr>
            <a:endParaRPr lang="en-US" dirty="0" smtClean="0">
              <a:latin typeface="Calibri" charset="0"/>
            </a:endParaRPr>
          </a:p>
        </p:txBody>
      </p:sp>
      <p:sp>
        <p:nvSpPr>
          <p:cNvPr id="82948" name="Rectangle 2"/>
          <p:cNvSpPr>
            <a:spLocks noGrp="1" noChangeArrowheads="1"/>
          </p:cNvSpPr>
          <p:nvPr>
            <p:ph type="title"/>
          </p:nvPr>
        </p:nvSpPr>
        <p:spPr/>
        <p:txBody>
          <a:bodyPr/>
          <a:lstStyle/>
          <a:p>
            <a:r>
              <a:rPr lang="en-US" sz="3600" dirty="0" smtClean="0"/>
              <a:t>Setting the Total Promotion </a:t>
            </a:r>
            <a:br>
              <a:rPr lang="en-US" sz="3600" dirty="0" smtClean="0"/>
            </a:br>
            <a:r>
              <a:rPr lang="en-US" sz="3600" dirty="0" smtClean="0"/>
              <a:t>Budget and Mix</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sz="half" idx="4294967295"/>
          </p:nvPr>
        </p:nvSpPr>
        <p:spPr>
          <a:xfrm>
            <a:off x="1219200" y="1828800"/>
            <a:ext cx="6665913" cy="533400"/>
          </a:xfrm>
        </p:spPr>
        <p:txBody>
          <a:bodyPr/>
          <a:lstStyle/>
          <a:p>
            <a:pPr marL="533400" indent="-533400" algn="ctr">
              <a:buFontTx/>
              <a:buNone/>
            </a:pPr>
            <a:r>
              <a:rPr lang="en-US" sz="2800" b="1" dirty="0" smtClean="0">
                <a:solidFill>
                  <a:schemeClr val="tx2"/>
                </a:solidFill>
                <a:latin typeface="Calibri" charset="0"/>
              </a:rPr>
              <a:t>Promotion Mix Strategies</a:t>
            </a:r>
          </a:p>
          <a:p>
            <a:pPr marL="533400" indent="-533400" algn="ctr">
              <a:buFontTx/>
              <a:buNone/>
            </a:pPr>
            <a:endParaRPr lang="en-US" sz="2400" b="1" i="1" dirty="0" smtClean="0">
              <a:latin typeface="Times New Roman" charset="0"/>
            </a:endParaRPr>
          </a:p>
          <a:p>
            <a:pPr marL="533400" indent="-533400">
              <a:buFontTx/>
              <a:buNone/>
            </a:pPr>
            <a:endParaRPr lang="en-US" sz="2800" dirty="0" smtClean="0">
              <a:latin typeface="Calibri" charset="0"/>
            </a:endParaRPr>
          </a:p>
        </p:txBody>
      </p:sp>
      <p:sp>
        <p:nvSpPr>
          <p:cNvPr id="84995" name="Rectangle 2"/>
          <p:cNvSpPr>
            <a:spLocks noGrp="1" noChangeArrowheads="1"/>
          </p:cNvSpPr>
          <p:nvPr>
            <p:ph type="title"/>
          </p:nvPr>
        </p:nvSpPr>
        <p:spPr>
          <a:xfrm>
            <a:off x="685800" y="228600"/>
            <a:ext cx="7772400" cy="1143000"/>
          </a:xfrm>
        </p:spPr>
        <p:txBody>
          <a:bodyPr/>
          <a:lstStyle/>
          <a:p>
            <a:r>
              <a:rPr lang="en-US" dirty="0" smtClean="0"/>
              <a:t>Shaping the Overall Promotion </a:t>
            </a:r>
            <a:br>
              <a:rPr lang="en-US" dirty="0" smtClean="0"/>
            </a:br>
            <a:r>
              <a:rPr lang="en-US" dirty="0" smtClean="0"/>
              <a:t>Mix</a:t>
            </a:r>
          </a:p>
        </p:txBody>
      </p:sp>
      <p:pic>
        <p:nvPicPr>
          <p:cNvPr id="84996" name="Picture 6" descr="fig14_04wo"/>
          <p:cNvPicPr>
            <a:picLocks noChangeAspect="1" noChangeArrowheads="1"/>
          </p:cNvPicPr>
          <p:nvPr/>
        </p:nvPicPr>
        <p:blipFill>
          <a:blip r:embed="rId3" cstate="print"/>
          <a:srcRect/>
          <a:stretch>
            <a:fillRect/>
          </a:stretch>
        </p:blipFill>
        <p:spPr bwMode="auto">
          <a:xfrm>
            <a:off x="533400" y="2817813"/>
            <a:ext cx="7924800" cy="2973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228600" y="1905000"/>
            <a:ext cx="8763000" cy="4191000"/>
          </a:xfrm>
        </p:spPr>
        <p:txBody>
          <a:bodyPr/>
          <a:lstStyle/>
          <a:p>
            <a:r>
              <a:rPr lang="en-US" sz="2800" dirty="0" smtClean="0">
                <a:latin typeface="Calibri" charset="0"/>
              </a:rPr>
              <a:t>Communicate openly and honestly with consumers and resellers </a:t>
            </a:r>
          </a:p>
          <a:p>
            <a:r>
              <a:rPr lang="en-US" sz="2800" dirty="0" smtClean="0">
                <a:latin typeface="Calibri" charset="0"/>
              </a:rPr>
              <a:t>Avoid deceptive or false </a:t>
            </a:r>
            <a:r>
              <a:rPr lang="en-US" sz="2800" dirty="0" smtClean="0">
                <a:latin typeface="Calibri" charset="0"/>
              </a:rPr>
              <a:t>advertising</a:t>
            </a:r>
            <a:endParaRPr lang="en-US" sz="2800" dirty="0" smtClean="0">
              <a:latin typeface="Calibri" charset="0"/>
            </a:endParaRPr>
          </a:p>
          <a:p>
            <a:r>
              <a:rPr lang="en-US" sz="2800" dirty="0" smtClean="0">
                <a:latin typeface="Calibri" charset="0"/>
              </a:rPr>
              <a:t>Conform to all 	</a:t>
            </a:r>
          </a:p>
          <a:p>
            <a:pPr lvl="1"/>
            <a:r>
              <a:rPr lang="en-US" sz="2400" dirty="0" smtClean="0">
                <a:latin typeface="Calibri" charset="0"/>
              </a:rPr>
              <a:t>federal,</a:t>
            </a:r>
          </a:p>
          <a:p>
            <a:pPr lvl="1"/>
            <a:r>
              <a:rPr lang="en-US" sz="2400" dirty="0" smtClean="0">
                <a:latin typeface="Calibri" charset="0"/>
              </a:rPr>
              <a:t> state, and </a:t>
            </a:r>
          </a:p>
          <a:p>
            <a:pPr lvl="1"/>
            <a:r>
              <a:rPr lang="en-US" sz="2400" dirty="0" smtClean="0">
                <a:latin typeface="Calibri" charset="0"/>
              </a:rPr>
              <a:t>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3"/>
          <p:cNvSpPr>
            <a:spLocks noGrp="1" noChangeArrowheads="1"/>
          </p:cNvSpPr>
          <p:nvPr>
            <p:ph idx="1"/>
          </p:nvPr>
        </p:nvSpPr>
        <p:spPr>
          <a:xfrm>
            <a:off x="914400" y="1981200"/>
            <a:ext cx="8001000" cy="4114800"/>
          </a:xfrm>
        </p:spPr>
        <p:txBody>
          <a:bodyPr/>
          <a:lstStyle/>
          <a:p>
            <a:r>
              <a:rPr lang="en-US" sz="2000" dirty="0" smtClean="0">
                <a:latin typeface="Calibri" charset="0"/>
              </a:rPr>
              <a:t>Communicate openly and honestly with consumers and resellers </a:t>
            </a:r>
          </a:p>
          <a:p>
            <a:r>
              <a:rPr lang="en-US" sz="2000" dirty="0" smtClean="0">
                <a:latin typeface="Calibri" charset="0"/>
              </a:rPr>
              <a:t>Avoid deceptive or false advertising</a:t>
            </a:r>
          </a:p>
          <a:p>
            <a:r>
              <a:rPr lang="en-US" sz="2000" dirty="0" smtClean="0">
                <a:latin typeface="Calibri" charset="0"/>
              </a:rPr>
              <a:t>Avoid bait-and-switch advertising</a:t>
            </a:r>
          </a:p>
          <a:p>
            <a:r>
              <a:rPr lang="en-US" sz="2000" dirty="0" smtClean="0">
                <a:latin typeface="Calibri" charset="0"/>
              </a:rPr>
              <a:t>Conform to all federal, state, and local regulations</a:t>
            </a:r>
          </a:p>
        </p:txBody>
      </p:sp>
      <p:sp>
        <p:nvSpPr>
          <p:cNvPr id="89091" name="Rectangle 2"/>
          <p:cNvSpPr>
            <a:spLocks noGrp="1" noChangeArrowheads="1"/>
          </p:cNvSpPr>
          <p:nvPr>
            <p:ph type="title"/>
          </p:nvPr>
        </p:nvSpPr>
        <p:spPr/>
        <p:txBody>
          <a:bodyPr/>
          <a:lstStyle/>
          <a:p>
            <a:r>
              <a:rPr lang="en-US" dirty="0" smtClean="0"/>
              <a:t>Socially Responsible Marketing Communication</a:t>
            </a:r>
          </a:p>
        </p:txBody>
      </p:sp>
      <p:sp>
        <p:nvSpPr>
          <p:cNvPr id="89093" name="Rectangle 3"/>
          <p:cNvSpPr txBox="1">
            <a:spLocks noChangeArrowheads="1"/>
          </p:cNvSpPr>
          <p:nvPr/>
        </p:nvSpPr>
        <p:spPr bwMode="auto">
          <a:xfrm>
            <a:off x="914400" y="3505200"/>
            <a:ext cx="4343400" cy="4114800"/>
          </a:xfrm>
          <a:prstGeom prst="rect">
            <a:avLst/>
          </a:prstGeom>
          <a:noFill/>
          <a:ln w="9525">
            <a:noFill/>
            <a:miter lim="800000"/>
            <a:headEnd/>
            <a:tailEnd/>
          </a:ln>
        </p:spPr>
        <p:txBody>
          <a:bodyPr/>
          <a:lstStyle/>
          <a:p>
            <a:pPr marL="342900" indent="-342900" eaLnBrk="0" hangingPunct="0">
              <a:spcBef>
                <a:spcPct val="20000"/>
              </a:spcBef>
              <a:buFontTx/>
              <a:buChar char="•"/>
            </a:pPr>
            <a:r>
              <a:rPr lang="en-US" sz="2000" dirty="0">
                <a:latin typeface="Calibri" charset="0"/>
              </a:rPr>
              <a:t>Follow rules of “fair competition”</a:t>
            </a:r>
          </a:p>
          <a:p>
            <a:pPr marL="342900" indent="-342900" eaLnBrk="0" hangingPunct="0">
              <a:spcBef>
                <a:spcPct val="20000"/>
              </a:spcBef>
              <a:buFontTx/>
              <a:buChar char="•"/>
            </a:pPr>
            <a:r>
              <a:rPr lang="en-US" sz="2000" dirty="0">
                <a:latin typeface="Calibri" charset="0"/>
              </a:rPr>
              <a:t>Do not offer bribes</a:t>
            </a:r>
          </a:p>
          <a:p>
            <a:pPr marL="342900" indent="-342900" eaLnBrk="0" hangingPunct="0">
              <a:spcBef>
                <a:spcPct val="20000"/>
              </a:spcBef>
              <a:buFontTx/>
              <a:buChar char="•"/>
            </a:pPr>
            <a:r>
              <a:rPr lang="en-US" sz="2000" dirty="0">
                <a:latin typeface="Calibri" charset="0"/>
              </a:rPr>
              <a:t>Do not attempt to obtain competitors’ trade secrets </a:t>
            </a:r>
          </a:p>
          <a:p>
            <a:pPr marL="342900" indent="-342900" eaLnBrk="0" hangingPunct="0">
              <a:spcBef>
                <a:spcPct val="20000"/>
              </a:spcBef>
              <a:buFontTx/>
              <a:buChar char="•"/>
            </a:pPr>
            <a:r>
              <a:rPr lang="en-US" sz="2000" dirty="0">
                <a:latin typeface="Calibri" charset="0"/>
              </a:rPr>
              <a:t>Do not disparage competitors or their products</a:t>
            </a:r>
          </a:p>
        </p:txBody>
      </p:sp>
      <p:pic>
        <p:nvPicPr>
          <p:cNvPr id="3074" name="Picture 2"/>
          <p:cNvPicPr>
            <a:picLocks noChangeAspect="1" noChangeArrowheads="1"/>
          </p:cNvPicPr>
          <p:nvPr/>
        </p:nvPicPr>
        <p:blipFill>
          <a:blip r:embed="rId3" cstate="print"/>
          <a:srcRect/>
          <a:stretch>
            <a:fillRect/>
          </a:stretch>
        </p:blipFill>
        <p:spPr bwMode="auto">
          <a:xfrm flipH="1">
            <a:off x="7010400" y="3581400"/>
            <a:ext cx="1676400" cy="21793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3600" dirty="0" smtClean="0"/>
              <a:t>The Promotion Mix</a:t>
            </a:r>
          </a:p>
        </p:txBody>
      </p:sp>
      <p:sp>
        <p:nvSpPr>
          <p:cNvPr id="21507" name="Rectangle 3"/>
          <p:cNvSpPr>
            <a:spLocks noGrp="1" noChangeArrowheads="1"/>
          </p:cNvSpPr>
          <p:nvPr>
            <p:ph idx="1"/>
          </p:nvPr>
        </p:nvSpPr>
        <p:spPr>
          <a:xfrm>
            <a:off x="1524000" y="1981200"/>
            <a:ext cx="6934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Advertising</a:t>
            </a:r>
            <a:r>
              <a:rPr lang="en-US" sz="2800" dirty="0" smtClean="0">
                <a:latin typeface="Calibri" charset="0"/>
              </a:rPr>
              <a:t> is any paid form of non-personal presentation and promotion of ideas, goods, or services by an identified sponsor</a:t>
            </a:r>
          </a:p>
          <a:p>
            <a:pPr marL="533400" indent="-533400">
              <a:lnSpc>
                <a:spcPct val="90000"/>
              </a:lnSpc>
            </a:pPr>
            <a:r>
              <a:rPr lang="en-US" sz="2800" dirty="0" smtClean="0">
                <a:latin typeface="Calibri" charset="0"/>
              </a:rPr>
              <a:t>Broadcast</a:t>
            </a:r>
          </a:p>
          <a:p>
            <a:pPr marL="533400" indent="-533400">
              <a:lnSpc>
                <a:spcPct val="90000"/>
              </a:lnSpc>
            </a:pPr>
            <a:r>
              <a:rPr lang="en-US" sz="2800" dirty="0" smtClean="0">
                <a:latin typeface="Calibri" charset="0"/>
              </a:rPr>
              <a:t>Print</a:t>
            </a:r>
          </a:p>
          <a:p>
            <a:pPr marL="533400" indent="-533400">
              <a:lnSpc>
                <a:spcPct val="90000"/>
              </a:lnSpc>
            </a:pPr>
            <a:r>
              <a:rPr lang="en-US" sz="2800" dirty="0" smtClean="0">
                <a:latin typeface="Calibri" charset="0"/>
              </a:rPr>
              <a:t>Internet</a:t>
            </a:r>
          </a:p>
          <a:p>
            <a:pPr marL="533400" indent="-533400">
              <a:lnSpc>
                <a:spcPct val="90000"/>
              </a:lnSpc>
            </a:pPr>
            <a:r>
              <a:rPr lang="en-US" sz="2800" dirty="0" smtClean="0">
                <a:latin typeface="Calibri" charset="0"/>
              </a:rPr>
              <a:t>Outdoor</a:t>
            </a:r>
          </a:p>
          <a:p>
            <a:pPr marL="533400" indent="-533400">
              <a:lnSpc>
                <a:spcPct val="90000"/>
              </a:lnSpc>
              <a:buFontTx/>
              <a:buNone/>
            </a:pPr>
            <a:endParaRPr lang="en-US" sz="2800" dirty="0" smtClean="0">
              <a:latin typeface="Calibri" charset="0"/>
            </a:endParaRPr>
          </a:p>
          <a:p>
            <a:pPr marL="533400" indent="-533400">
              <a:lnSpc>
                <a:spcPct val="90000"/>
              </a:lnSpc>
              <a:buFontTx/>
              <a:buNone/>
            </a:pPr>
            <a:endParaRPr lang="en-US" sz="2800" dirty="0" smtClean="0">
              <a:latin typeface="Calibri" charset="0"/>
            </a:endParaRPr>
          </a:p>
        </p:txBody>
      </p:sp>
      <p:sp>
        <p:nvSpPr>
          <p:cNvPr id="21508"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600" dirty="0" smtClean="0"/>
              <a:t>The Promotion Mix</a:t>
            </a:r>
          </a:p>
        </p:txBody>
      </p:sp>
      <p:sp>
        <p:nvSpPr>
          <p:cNvPr id="23555" name="Rectangle 3"/>
          <p:cNvSpPr>
            <a:spLocks noGrp="1" noChangeArrowheads="1"/>
          </p:cNvSpPr>
          <p:nvPr>
            <p:ph idx="1"/>
          </p:nvPr>
        </p:nvSpPr>
        <p:spPr>
          <a:xfrm>
            <a:off x="1143000" y="1981200"/>
            <a:ext cx="7315200" cy="4114800"/>
          </a:xfrm>
        </p:spPr>
        <p:txBody>
          <a:bodyPr/>
          <a:lstStyle/>
          <a:p>
            <a:pPr marL="533400" indent="-533400" algn="ctr">
              <a:lnSpc>
                <a:spcPct val="90000"/>
              </a:lnSpc>
              <a:buFontTx/>
              <a:buNone/>
            </a:pPr>
            <a:endParaRPr lang="en-US" sz="2800" b="1" i="1" dirty="0" smtClean="0">
              <a:latin typeface="Times New Roman" charset="0"/>
            </a:endParaRPr>
          </a:p>
          <a:p>
            <a:pPr marL="533400" indent="-533400">
              <a:lnSpc>
                <a:spcPct val="90000"/>
              </a:lnSpc>
              <a:buFontTx/>
              <a:buNone/>
            </a:pPr>
            <a:r>
              <a:rPr lang="en-US" sz="2800" b="1" dirty="0" smtClean="0">
                <a:latin typeface="Calibri" charset="0"/>
              </a:rPr>
              <a:t>Sales promotion</a:t>
            </a:r>
            <a:r>
              <a:rPr lang="en-US" sz="2800" dirty="0" smtClean="0">
                <a:latin typeface="Calibri" charset="0"/>
              </a:rPr>
              <a:t> is the short-term incentive to encourage the purchase or sale of a product or service</a:t>
            </a:r>
          </a:p>
          <a:p>
            <a:pPr marL="533400" indent="-533400">
              <a:lnSpc>
                <a:spcPct val="90000"/>
              </a:lnSpc>
            </a:pPr>
            <a:r>
              <a:rPr lang="en-US" sz="2800" dirty="0" smtClean="0">
                <a:latin typeface="Calibri" charset="0"/>
              </a:rPr>
              <a:t>Discounts</a:t>
            </a:r>
          </a:p>
          <a:p>
            <a:pPr marL="533400" indent="-533400">
              <a:lnSpc>
                <a:spcPct val="90000"/>
              </a:lnSpc>
            </a:pPr>
            <a:r>
              <a:rPr lang="en-US" sz="2800" dirty="0" smtClean="0">
                <a:latin typeface="Calibri" charset="0"/>
              </a:rPr>
              <a:t>Coupons</a:t>
            </a:r>
          </a:p>
          <a:p>
            <a:pPr marL="533400" indent="-533400">
              <a:lnSpc>
                <a:spcPct val="90000"/>
              </a:lnSpc>
            </a:pPr>
            <a:r>
              <a:rPr lang="en-US" sz="2800" dirty="0" smtClean="0">
                <a:latin typeface="Calibri" charset="0"/>
              </a:rPr>
              <a:t>Displays</a:t>
            </a:r>
          </a:p>
          <a:p>
            <a:pPr marL="533400" indent="-533400">
              <a:lnSpc>
                <a:spcPct val="90000"/>
              </a:lnSpc>
            </a:pPr>
            <a:r>
              <a:rPr lang="en-US" sz="2800" dirty="0" smtClean="0">
                <a:latin typeface="Calibri" charset="0"/>
              </a:rPr>
              <a:t>Demonstrations</a:t>
            </a:r>
          </a:p>
        </p:txBody>
      </p:sp>
      <p:sp>
        <p:nvSpPr>
          <p:cNvPr id="23556"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1143000"/>
          </a:xfrm>
        </p:spPr>
        <p:txBody>
          <a:bodyPr/>
          <a:lstStyle/>
          <a:p>
            <a:r>
              <a:rPr lang="en-US" sz="3600" dirty="0" smtClean="0"/>
              <a:t>The Promotion Mix</a:t>
            </a:r>
          </a:p>
        </p:txBody>
      </p:sp>
      <p:sp>
        <p:nvSpPr>
          <p:cNvPr id="25603" name="Rectangle 3"/>
          <p:cNvSpPr>
            <a:spLocks noGrp="1" noChangeArrowheads="1"/>
          </p:cNvSpPr>
          <p:nvPr>
            <p:ph idx="1"/>
          </p:nvPr>
        </p:nvSpPr>
        <p:spPr>
          <a:xfrm>
            <a:off x="1219200" y="1981200"/>
            <a:ext cx="7239000" cy="4114800"/>
          </a:xfrm>
        </p:spPr>
        <p:txBody>
          <a:bodyPr/>
          <a:lstStyle/>
          <a:p>
            <a:pPr marL="533400" indent="-533400" algn="ctr">
              <a:lnSpc>
                <a:spcPct val="80000"/>
              </a:lnSpc>
              <a:buFontTx/>
              <a:buNone/>
            </a:pPr>
            <a:endParaRPr lang="en-US" sz="2800" b="1" i="1" dirty="0" smtClean="0">
              <a:latin typeface="Times New Roman" charset="0"/>
            </a:endParaRPr>
          </a:p>
          <a:p>
            <a:pPr marL="533400" indent="-533400">
              <a:lnSpc>
                <a:spcPct val="80000"/>
              </a:lnSpc>
              <a:buFontTx/>
              <a:buNone/>
            </a:pPr>
            <a:r>
              <a:rPr lang="en-US" sz="2800" b="1" dirty="0" smtClean="0">
                <a:latin typeface="Calibri" charset="0"/>
              </a:rPr>
              <a:t>Public relations</a:t>
            </a:r>
            <a:r>
              <a:rPr lang="en-US" sz="2800" dirty="0" smtClean="0">
                <a:latin typeface="Calibri" charset="0"/>
              </a:rPr>
              <a:t> involves building good relations with the company’s various publics by obtaining favorable publicity, building up a good corporate image, and handling or heading off unfavorable rumors, stories, and events</a:t>
            </a:r>
          </a:p>
          <a:p>
            <a:pPr marL="533400" indent="-533400">
              <a:lnSpc>
                <a:spcPct val="80000"/>
              </a:lnSpc>
            </a:pPr>
            <a:r>
              <a:rPr lang="en-US" sz="2800" dirty="0" smtClean="0">
                <a:latin typeface="Calibri" charset="0"/>
              </a:rPr>
              <a:t>Press releases</a:t>
            </a:r>
          </a:p>
          <a:p>
            <a:pPr marL="533400" indent="-533400">
              <a:lnSpc>
                <a:spcPct val="80000"/>
              </a:lnSpc>
            </a:pPr>
            <a:r>
              <a:rPr lang="en-US" sz="2800" dirty="0" smtClean="0">
                <a:latin typeface="Calibri" charset="0"/>
              </a:rPr>
              <a:t>Sponsorships</a:t>
            </a:r>
          </a:p>
          <a:p>
            <a:pPr marL="533400" indent="-533400">
              <a:lnSpc>
                <a:spcPct val="80000"/>
              </a:lnSpc>
            </a:pPr>
            <a:r>
              <a:rPr lang="en-US" sz="2800" dirty="0" smtClean="0">
                <a:latin typeface="Calibri" charset="0"/>
              </a:rPr>
              <a:t>Special events</a:t>
            </a:r>
          </a:p>
          <a:p>
            <a:pPr marL="533400" indent="-533400">
              <a:lnSpc>
                <a:spcPct val="80000"/>
              </a:lnSpc>
            </a:pPr>
            <a:r>
              <a:rPr lang="en-US" sz="2800" dirty="0" smtClean="0">
                <a:latin typeface="Calibri" charset="0"/>
              </a:rPr>
              <a:t>Web pages</a:t>
            </a:r>
          </a:p>
          <a:p>
            <a:pPr marL="533400" indent="-533400">
              <a:lnSpc>
                <a:spcPct val="80000"/>
              </a:lnSpc>
            </a:pPr>
            <a:endParaRPr lang="en-US" sz="2800" dirty="0" smtClean="0">
              <a:latin typeface="Calibri" charset="0"/>
            </a:endParaRPr>
          </a:p>
          <a:p>
            <a:pPr marL="533400" indent="-533400">
              <a:lnSpc>
                <a:spcPct val="80000"/>
              </a:lnSpc>
            </a:pPr>
            <a:endParaRPr lang="en-US" sz="2800" dirty="0" smtClean="0">
              <a:latin typeface="Calibri" charset="0"/>
            </a:endParaRPr>
          </a:p>
        </p:txBody>
      </p:sp>
      <p:sp>
        <p:nvSpPr>
          <p:cNvPr id="25604" name="Text Placeholder 4"/>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a:p>
            <a:pPr>
              <a:spcBef>
                <a:spcPct val="0"/>
              </a:spcBef>
            </a:pPr>
            <a:endParaRPr lang="en-US" dirty="0" smtClean="0">
              <a:latin typeface="Calibri" charset="0"/>
            </a:endParaRPr>
          </a:p>
        </p:txBody>
      </p:sp>
      <p:pic>
        <p:nvPicPr>
          <p:cNvPr id="256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620000" y="5867400"/>
            <a:ext cx="530225" cy="530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3600" dirty="0" smtClean="0"/>
              <a:t>The Promotion Mix</a:t>
            </a:r>
          </a:p>
        </p:txBody>
      </p:sp>
      <p:sp>
        <p:nvSpPr>
          <p:cNvPr id="27651" name="Rectangle 3"/>
          <p:cNvSpPr>
            <a:spLocks noGrp="1" noChangeArrowheads="1"/>
          </p:cNvSpPr>
          <p:nvPr>
            <p:ph idx="1"/>
          </p:nvPr>
        </p:nvSpPr>
        <p:spPr>
          <a:xfrm>
            <a:off x="1295400" y="1981200"/>
            <a:ext cx="7162800" cy="4114800"/>
          </a:xfrm>
        </p:spPr>
        <p:txBody>
          <a:bodyPr/>
          <a:lstStyle/>
          <a:p>
            <a:pPr marL="533400" indent="-533400">
              <a:lnSpc>
                <a:spcPct val="90000"/>
              </a:lnSpc>
              <a:buFontTx/>
              <a:buNone/>
            </a:pPr>
            <a:endParaRPr lang="en-US" b="1" dirty="0" smtClean="0">
              <a:solidFill>
                <a:srgbClr val="1A643E"/>
              </a:solidFill>
              <a:latin typeface="Calibri" charset="0"/>
            </a:endParaRPr>
          </a:p>
          <a:p>
            <a:pPr marL="533400" indent="-533400">
              <a:lnSpc>
                <a:spcPct val="90000"/>
              </a:lnSpc>
              <a:buFontTx/>
              <a:buNone/>
            </a:pPr>
            <a:r>
              <a:rPr lang="en-US" b="1" dirty="0" smtClean="0">
                <a:latin typeface="Calibri" charset="0"/>
              </a:rPr>
              <a:t>Personal selling</a:t>
            </a:r>
            <a:r>
              <a:rPr lang="en-US" dirty="0" smtClean="0">
                <a:latin typeface="Calibri" charset="0"/>
              </a:rPr>
              <a:t> is the personal presentation by the firm’s sales force for the purpose of making sales and building customer relationships</a:t>
            </a:r>
          </a:p>
          <a:p>
            <a:pPr marL="533400" indent="-533400">
              <a:lnSpc>
                <a:spcPct val="90000"/>
              </a:lnSpc>
            </a:pPr>
            <a:r>
              <a:rPr lang="en-US" dirty="0" smtClean="0">
                <a:latin typeface="Calibri" charset="0"/>
              </a:rPr>
              <a:t>Sales presentations</a:t>
            </a:r>
          </a:p>
          <a:p>
            <a:pPr marL="533400" indent="-533400">
              <a:lnSpc>
                <a:spcPct val="90000"/>
              </a:lnSpc>
            </a:pPr>
            <a:r>
              <a:rPr lang="en-US" dirty="0" smtClean="0">
                <a:latin typeface="Calibri" charset="0"/>
              </a:rPr>
              <a:t>Trade shows</a:t>
            </a:r>
          </a:p>
          <a:p>
            <a:pPr marL="533400" indent="-533400">
              <a:lnSpc>
                <a:spcPct val="90000"/>
              </a:lnSpc>
            </a:pPr>
            <a:r>
              <a:rPr lang="en-US" dirty="0" smtClean="0">
                <a:latin typeface="Calibri" charset="0"/>
              </a:rPr>
              <a:t>Incentive programs</a:t>
            </a:r>
          </a:p>
          <a:p>
            <a:pPr marL="533400" indent="-533400">
              <a:lnSpc>
                <a:spcPct val="90000"/>
              </a:lnSpc>
            </a:pPr>
            <a:endParaRPr lang="en-US" dirty="0" smtClean="0">
              <a:latin typeface="Calibri" charset="0"/>
            </a:endParaRPr>
          </a:p>
        </p:txBody>
      </p:sp>
      <p:sp>
        <p:nvSpPr>
          <p:cNvPr id="27652" name="Text Placeholder 3"/>
          <p:cNvSpPr>
            <a:spLocks noGrp="1"/>
          </p:cNvSpPr>
          <p:nvPr>
            <p:ph type="body" sz="quarter" idx="13"/>
          </p:nvPr>
        </p:nvSpPr>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600" dirty="0" smtClean="0"/>
              <a:t>The Promotion Mix</a:t>
            </a:r>
          </a:p>
        </p:txBody>
      </p:sp>
      <p:sp>
        <p:nvSpPr>
          <p:cNvPr id="29699" name="Rectangle 3"/>
          <p:cNvSpPr>
            <a:spLocks noGrp="1" noChangeArrowheads="1"/>
          </p:cNvSpPr>
          <p:nvPr>
            <p:ph idx="1"/>
          </p:nvPr>
        </p:nvSpPr>
        <p:spPr>
          <a:xfrm>
            <a:off x="914400" y="1752600"/>
            <a:ext cx="8229600" cy="4419600"/>
          </a:xfrm>
        </p:spPr>
        <p:txBody>
          <a:bodyPr/>
          <a:lstStyle/>
          <a:p>
            <a:pPr marL="533400" indent="-533400">
              <a:lnSpc>
                <a:spcPct val="80000"/>
              </a:lnSpc>
              <a:buFontTx/>
              <a:buNone/>
            </a:pPr>
            <a:r>
              <a:rPr lang="en-US" sz="2800" b="1" dirty="0" smtClean="0">
                <a:latin typeface="Calibri" charset="0"/>
              </a:rPr>
              <a:t>Direct marketing</a:t>
            </a:r>
            <a:r>
              <a:rPr lang="en-US" sz="2800" dirty="0" smtClean="0">
                <a:latin typeface="Calibri" charset="0"/>
              </a:rPr>
              <a:t> involves making direct connections with carefully targeted individual consumers to both obtain an immediate response and cultivate lasting customer relationships—through the use of direct mail, telephone, direct-response television, e-mail, and the Internet to communicate directly with specific consumers</a:t>
            </a:r>
          </a:p>
          <a:p>
            <a:pPr marL="533400" indent="-533400">
              <a:lnSpc>
                <a:spcPct val="80000"/>
              </a:lnSpc>
            </a:pPr>
            <a:r>
              <a:rPr lang="en-US" sz="2800" dirty="0" smtClean="0">
                <a:latin typeface="Calibri" charset="0"/>
              </a:rPr>
              <a:t>Catalog</a:t>
            </a:r>
          </a:p>
          <a:p>
            <a:pPr marL="533400" indent="-533400">
              <a:lnSpc>
                <a:spcPct val="80000"/>
              </a:lnSpc>
            </a:pPr>
            <a:r>
              <a:rPr lang="en-US" sz="2800" dirty="0" smtClean="0">
                <a:latin typeface="Calibri" charset="0"/>
              </a:rPr>
              <a:t>Telemarketing</a:t>
            </a:r>
          </a:p>
          <a:p>
            <a:pPr marL="533400" indent="-533400">
              <a:lnSpc>
                <a:spcPct val="80000"/>
              </a:lnSpc>
            </a:pPr>
            <a:r>
              <a:rPr lang="en-US" sz="2800" dirty="0" smtClean="0">
                <a:latin typeface="Calibri" charset="0"/>
              </a:rPr>
              <a:t>Kiosks</a:t>
            </a:r>
          </a:p>
        </p:txBody>
      </p:sp>
      <p:sp>
        <p:nvSpPr>
          <p:cNvPr id="29700" name="Text Placeholder 4"/>
          <p:cNvSpPr>
            <a:spLocks noGrp="1"/>
          </p:cNvSpPr>
          <p:nvPr>
            <p:ph type="body" sz="quarter" idx="13"/>
          </p:nvPr>
        </p:nvSpPr>
        <p:spPr>
          <a:xfrm>
            <a:off x="914400" y="1143000"/>
            <a:ext cx="7162800" cy="381000"/>
          </a:xfrm>
        </p:spPr>
        <p:txBody>
          <a:bodyPr/>
          <a:lstStyle/>
          <a:p>
            <a:pPr>
              <a:spcBef>
                <a:spcPct val="0"/>
              </a:spcBef>
            </a:pPr>
            <a:r>
              <a:rPr lang="en-US" dirty="0" smtClean="0">
                <a:latin typeface="Calibri" charset="0"/>
              </a:rPr>
              <a:t>The Promotion Mix</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3600" dirty="0" smtClean="0"/>
              <a:t>Integrated Marketing Communications</a:t>
            </a:r>
          </a:p>
        </p:txBody>
      </p:sp>
      <p:sp>
        <p:nvSpPr>
          <p:cNvPr id="31747" name="Rectangle 3"/>
          <p:cNvSpPr>
            <a:spLocks noGrp="1" noChangeArrowheads="1"/>
          </p:cNvSpPr>
          <p:nvPr>
            <p:ph idx="1"/>
          </p:nvPr>
        </p:nvSpPr>
        <p:spPr>
          <a:xfrm>
            <a:off x="1143000" y="2209800"/>
            <a:ext cx="7162800" cy="3657600"/>
          </a:xfrm>
        </p:spPr>
        <p:txBody>
          <a:bodyPr/>
          <a:lstStyle/>
          <a:p>
            <a:r>
              <a:rPr lang="en-US" sz="3000" dirty="0" smtClean="0">
                <a:latin typeface="Calibri" charset="0"/>
              </a:rPr>
              <a:t>Consumers are better </a:t>
            </a:r>
            <a:r>
              <a:rPr lang="en-US" sz="3000" dirty="0" smtClean="0">
                <a:latin typeface="Calibri" charset="0"/>
              </a:rPr>
              <a:t>informed</a:t>
            </a:r>
            <a:endParaRPr lang="en-US" sz="3000" dirty="0" smtClean="0">
              <a:latin typeface="Calibri" charset="0"/>
            </a:endParaRPr>
          </a:p>
          <a:p>
            <a:r>
              <a:rPr lang="en-US" sz="3000" dirty="0" smtClean="0">
                <a:latin typeface="Calibri" charset="0"/>
              </a:rPr>
              <a:t>More communication</a:t>
            </a:r>
          </a:p>
          <a:p>
            <a:r>
              <a:rPr lang="en-US" sz="3000" dirty="0" smtClean="0">
                <a:latin typeface="Calibri" charset="0"/>
              </a:rPr>
              <a:t>Less mass marketing</a:t>
            </a:r>
          </a:p>
          <a:p>
            <a:r>
              <a:rPr lang="en-US" sz="3000" dirty="0" smtClean="0">
                <a:latin typeface="Calibri" charset="0"/>
              </a:rPr>
              <a:t>Changing communications technology</a:t>
            </a:r>
          </a:p>
        </p:txBody>
      </p:sp>
      <p:sp>
        <p:nvSpPr>
          <p:cNvPr id="31748" name="Text Placeholder 6"/>
          <p:cNvSpPr>
            <a:spLocks noGrp="1"/>
          </p:cNvSpPr>
          <p:nvPr>
            <p:ph type="body" sz="quarter" idx="13"/>
          </p:nvPr>
        </p:nvSpPr>
        <p:spPr/>
        <p:txBody>
          <a:bodyPr/>
          <a:lstStyle/>
          <a:p>
            <a:pPr>
              <a:spcBef>
                <a:spcPct val="0"/>
              </a:spcBef>
            </a:pPr>
            <a:r>
              <a:rPr lang="en-US" dirty="0" smtClean="0">
                <a:latin typeface="Calibri" charset="0"/>
              </a:rPr>
              <a:t>The New Marketing Communications Model</a:t>
            </a:r>
          </a:p>
          <a:p>
            <a:pPr>
              <a:spcBef>
                <a:spcPct val="0"/>
              </a:spcBef>
            </a:pPr>
            <a:endParaRPr lang="en-US" dirty="0" smtClean="0">
              <a:latin typeface="Calibri"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3600" dirty="0" smtClean="0"/>
              <a:t>Integrated Marketing Communications</a:t>
            </a:r>
          </a:p>
        </p:txBody>
      </p:sp>
      <p:sp>
        <p:nvSpPr>
          <p:cNvPr id="33795" name="Rectangle 3"/>
          <p:cNvSpPr>
            <a:spLocks noGrp="1" noChangeArrowheads="1"/>
          </p:cNvSpPr>
          <p:nvPr>
            <p:ph idx="1"/>
          </p:nvPr>
        </p:nvSpPr>
        <p:spPr/>
        <p:txBody>
          <a:bodyPr/>
          <a:lstStyle/>
          <a:p>
            <a:pPr marL="533400" indent="-533400" algn="ctr">
              <a:buFontTx/>
              <a:buNone/>
            </a:pPr>
            <a:endParaRPr lang="en-US" sz="2400" b="1" i="1" dirty="0" smtClean="0">
              <a:latin typeface="Times New Roman" charset="0"/>
            </a:endParaRPr>
          </a:p>
          <a:p>
            <a:pPr marL="533400" indent="-533400">
              <a:buFontTx/>
              <a:buNone/>
            </a:pPr>
            <a:r>
              <a:rPr lang="en-US" sz="2800" b="1" dirty="0" smtClean="0">
                <a:latin typeface="Calibri" charset="0"/>
              </a:rPr>
              <a:t>Integrated marketing communications</a:t>
            </a:r>
            <a:r>
              <a:rPr lang="en-US" sz="2800" dirty="0" smtClean="0">
                <a:latin typeface="Calibri" charset="0"/>
              </a:rPr>
              <a:t> is the integration by the company of its communication channels to deliver a clear, consistent, and compelling message about the organization and its brands</a:t>
            </a:r>
          </a:p>
        </p:txBody>
      </p:sp>
      <p:sp>
        <p:nvSpPr>
          <p:cNvPr id="33796" name="Text Placeholder 3"/>
          <p:cNvSpPr>
            <a:spLocks noGrp="1"/>
          </p:cNvSpPr>
          <p:nvPr>
            <p:ph type="body" sz="quarter" idx="13"/>
          </p:nvPr>
        </p:nvSpPr>
        <p:spPr/>
        <p:txBody>
          <a:bodyPr/>
          <a:lstStyle/>
          <a:p>
            <a:pPr>
              <a:spcBef>
                <a:spcPct val="0"/>
              </a:spcBef>
            </a:pPr>
            <a:r>
              <a:rPr lang="en-US" dirty="0" smtClean="0">
                <a:latin typeface="Calibri" charset="0"/>
              </a:rPr>
              <a:t>The Need for Integrated Marketing Communications</a:t>
            </a:r>
          </a:p>
          <a:p>
            <a:pPr>
              <a:spcBef>
                <a:spcPct val="0"/>
              </a:spcBef>
            </a:pPr>
            <a:endParaRPr lang="en-US" dirty="0" smtClean="0">
              <a:latin typeface="Calibri" charset="0"/>
            </a:endParaRPr>
          </a:p>
        </p:txBody>
      </p:sp>
      <p:pic>
        <p:nvPicPr>
          <p:cNvPr id="33797" name="Picture 1036" descr="Movie%20icon">
            <a:hlinkClick r:id="rId3" action="ppaction://hlinkfile"/>
          </p:cNvPr>
          <p:cNvPicPr>
            <a:picLocks noChangeAspect="1" noChangeArrowheads="1"/>
          </p:cNvPicPr>
          <p:nvPr/>
        </p:nvPicPr>
        <p:blipFill>
          <a:blip r:embed="rId4" cstate="print"/>
          <a:srcRect/>
          <a:stretch>
            <a:fillRect/>
          </a:stretch>
        </p:blipFill>
        <p:spPr bwMode="auto">
          <a:xfrm>
            <a:off x="8077200" y="228600"/>
            <a:ext cx="650875"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1355</Words>
  <Application>Microsoft Office PowerPoint</Application>
  <PresentationFormat>On-screen Show (4:3)</PresentationFormat>
  <Paragraphs>216</Paragraphs>
  <Slides>25</Slides>
  <Notes>25</Notes>
  <HiddenSlides>2</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1_Blank Presentation</vt:lpstr>
      <vt:lpstr> Chapter Fourteen</vt:lpstr>
      <vt:lpstr>The Promotion Mix</vt:lpstr>
      <vt:lpstr>The Promotion Mix</vt:lpstr>
      <vt:lpstr>The Promotion Mix</vt:lpstr>
      <vt:lpstr>The Promotion Mix</vt:lpstr>
      <vt:lpstr>The Promotion Mix</vt:lpstr>
      <vt:lpstr>The Promotion Mix</vt:lpstr>
      <vt:lpstr>Integrated Marketing Communications</vt:lpstr>
      <vt:lpstr>Integrated Marketing Communications</vt:lpstr>
      <vt:lpstr>A View of the Communication Process</vt:lpstr>
      <vt:lpstr>Steps in Developing Effective Marketing Communication</vt:lpstr>
      <vt:lpstr>Steps in Developing Effective Marketing Communication</vt:lpstr>
      <vt:lpstr> Steps in Developing Effective Marketing Communication</vt:lpstr>
      <vt:lpstr> Steps in Developing Effective Marketing Communication</vt:lpstr>
      <vt:lpstr> Steps in Developing Effective Marketing Communication</vt:lpstr>
      <vt:lpstr>Steps in Developing Effective Marketing Communication</vt:lpstr>
      <vt:lpstr>Steps in Developing Effective Marketing Communication</vt:lpstr>
      <vt:lpstr>Steps in Developing Effective Marketing Communication</vt:lpstr>
      <vt:lpstr>Setting the Total Promotion  Budget and Mix</vt:lpstr>
      <vt:lpstr>Setting the Total Promotion  Budget and Mix</vt:lpstr>
      <vt:lpstr>Setting the Total Promotion  Budget and Mix</vt:lpstr>
      <vt:lpstr>Setting the Total Promotion  Budget and Mix</vt:lpstr>
      <vt:lpstr>Shaping the Overall Promotion  Mix</vt:lpstr>
      <vt:lpstr>Socially Responsible Marketing Communication</vt:lpstr>
      <vt:lpstr>Socially Responsible Marketing Communication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Acer</cp:lastModifiedBy>
  <cp:revision>75</cp:revision>
  <dcterms:created xsi:type="dcterms:W3CDTF">2011-02-20T17:09:59Z</dcterms:created>
  <dcterms:modified xsi:type="dcterms:W3CDTF">2012-12-11T15:25:33Z</dcterms:modified>
</cp:coreProperties>
</file>