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18"/>
  </p:notesMasterIdLst>
  <p:handoutMasterIdLst>
    <p:handoutMasterId r:id="rId19"/>
  </p:handoutMasterIdLst>
  <p:sldIdLst>
    <p:sldId id="256" r:id="rId2"/>
    <p:sldId id="257" r:id="rId3"/>
    <p:sldId id="271" r:id="rId4"/>
    <p:sldId id="272" r:id="rId5"/>
    <p:sldId id="274" r:id="rId6"/>
    <p:sldId id="273" r:id="rId7"/>
    <p:sldId id="275" r:id="rId8"/>
    <p:sldId id="280" r:id="rId9"/>
    <p:sldId id="279" r:id="rId10"/>
    <p:sldId id="276" r:id="rId11"/>
    <p:sldId id="277" r:id="rId12"/>
    <p:sldId id="284" r:id="rId13"/>
    <p:sldId id="278" r:id="rId14"/>
    <p:sldId id="281" r:id="rId15"/>
    <p:sldId id="282" r:id="rId16"/>
    <p:sldId id="283" r:id="rId17"/>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AdvertisingMedium"/>
        <a:cs typeface="AdvertisingMedium"/>
      </a:defRPr>
    </a:lvl1pPr>
    <a:lvl2pPr marL="457200" algn="r" rtl="1" fontAlgn="base">
      <a:spcBef>
        <a:spcPct val="0"/>
      </a:spcBef>
      <a:spcAft>
        <a:spcPct val="0"/>
      </a:spcAft>
      <a:defRPr kern="1200">
        <a:solidFill>
          <a:schemeClr val="tx1"/>
        </a:solidFill>
        <a:latin typeface="Arial" pitchFamily="34" charset="0"/>
        <a:ea typeface="AdvertisingMedium"/>
        <a:cs typeface="AdvertisingMedium"/>
      </a:defRPr>
    </a:lvl2pPr>
    <a:lvl3pPr marL="914400" algn="r" rtl="1" fontAlgn="base">
      <a:spcBef>
        <a:spcPct val="0"/>
      </a:spcBef>
      <a:spcAft>
        <a:spcPct val="0"/>
      </a:spcAft>
      <a:defRPr kern="1200">
        <a:solidFill>
          <a:schemeClr val="tx1"/>
        </a:solidFill>
        <a:latin typeface="Arial" pitchFamily="34" charset="0"/>
        <a:ea typeface="AdvertisingMedium"/>
        <a:cs typeface="AdvertisingMedium"/>
      </a:defRPr>
    </a:lvl3pPr>
    <a:lvl4pPr marL="1371600" algn="r" rtl="1" fontAlgn="base">
      <a:spcBef>
        <a:spcPct val="0"/>
      </a:spcBef>
      <a:spcAft>
        <a:spcPct val="0"/>
      </a:spcAft>
      <a:defRPr kern="1200">
        <a:solidFill>
          <a:schemeClr val="tx1"/>
        </a:solidFill>
        <a:latin typeface="Arial" pitchFamily="34" charset="0"/>
        <a:ea typeface="AdvertisingMedium"/>
        <a:cs typeface="AdvertisingMedium"/>
      </a:defRPr>
    </a:lvl4pPr>
    <a:lvl5pPr marL="1828800" algn="r" rtl="1" fontAlgn="base">
      <a:spcBef>
        <a:spcPct val="0"/>
      </a:spcBef>
      <a:spcAft>
        <a:spcPct val="0"/>
      </a:spcAft>
      <a:defRPr kern="1200">
        <a:solidFill>
          <a:schemeClr val="tx1"/>
        </a:solidFill>
        <a:latin typeface="Arial" pitchFamily="34" charset="0"/>
        <a:ea typeface="AdvertisingMedium"/>
        <a:cs typeface="AdvertisingMedium"/>
      </a:defRPr>
    </a:lvl5pPr>
    <a:lvl6pPr marL="2286000" algn="r" defTabSz="914400" rtl="1" eaLnBrk="1" latinLnBrk="0" hangingPunct="1">
      <a:defRPr kern="1200">
        <a:solidFill>
          <a:schemeClr val="tx1"/>
        </a:solidFill>
        <a:latin typeface="Arial" pitchFamily="34" charset="0"/>
        <a:ea typeface="AdvertisingMedium"/>
        <a:cs typeface="AdvertisingMedium"/>
      </a:defRPr>
    </a:lvl6pPr>
    <a:lvl7pPr marL="2743200" algn="r" defTabSz="914400" rtl="1" eaLnBrk="1" latinLnBrk="0" hangingPunct="1">
      <a:defRPr kern="1200">
        <a:solidFill>
          <a:schemeClr val="tx1"/>
        </a:solidFill>
        <a:latin typeface="Arial" pitchFamily="34" charset="0"/>
        <a:ea typeface="AdvertisingMedium"/>
        <a:cs typeface="AdvertisingMedium"/>
      </a:defRPr>
    </a:lvl7pPr>
    <a:lvl8pPr marL="3200400" algn="r" defTabSz="914400" rtl="1" eaLnBrk="1" latinLnBrk="0" hangingPunct="1">
      <a:defRPr kern="1200">
        <a:solidFill>
          <a:schemeClr val="tx1"/>
        </a:solidFill>
        <a:latin typeface="Arial" pitchFamily="34" charset="0"/>
        <a:ea typeface="AdvertisingMedium"/>
        <a:cs typeface="AdvertisingMedium"/>
      </a:defRPr>
    </a:lvl8pPr>
    <a:lvl9pPr marL="3657600" algn="r" defTabSz="914400" rtl="1" eaLnBrk="1" latinLnBrk="0" hangingPunct="1">
      <a:defRPr kern="1200">
        <a:solidFill>
          <a:schemeClr val="tx1"/>
        </a:solidFill>
        <a:latin typeface="Arial" pitchFamily="34" charset="0"/>
        <a:ea typeface="AdvertisingMedium"/>
        <a:cs typeface="AdvertisingMedium"/>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8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1" autoAdjust="0"/>
    <p:restoredTop sz="94660"/>
  </p:normalViewPr>
  <p:slideViewPr>
    <p:cSldViewPr>
      <p:cViewPr varScale="1">
        <p:scale>
          <a:sx n="108" d="100"/>
          <a:sy n="108" d="100"/>
        </p:scale>
        <p:origin x="175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90"/>
    </p:cViewPr>
  </p:sorterViewPr>
  <p:notesViewPr>
    <p:cSldViewPr>
      <p:cViewPr varScale="1">
        <p:scale>
          <a:sx n="67" d="100"/>
          <a:sy n="67" d="100"/>
        </p:scale>
        <p:origin x="-3276"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ea typeface="+mn-ea"/>
                <a:cs typeface="+mn-cs"/>
              </a:defRPr>
            </a:lvl1pPr>
          </a:lstStyle>
          <a:p>
            <a:pPr>
              <a:defRPr/>
            </a:pPr>
            <a:fld id="{78688A23-0498-4086-9E1E-1C2984F927B9}" type="datetimeFigureOut">
              <a:rPr lang="en-US"/>
              <a:pPr>
                <a:defRPr/>
              </a:pPr>
              <a:t>3/17/2020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a:latin typeface="+mn-lt"/>
                <a:ea typeface="+mn-ea"/>
                <a:cs typeface="+mn-cs"/>
              </a:defRPr>
            </a:lvl1pPr>
          </a:lstStyle>
          <a:p>
            <a:pPr>
              <a:defRPr/>
            </a:pPr>
            <a:fld id="{5BD95E56-9D7F-4398-AF51-28C5D12EABE3}" type="slidenum">
              <a:rPr lang="en-US"/>
              <a:pPr>
                <a:defRPr/>
              </a:pPr>
              <a:t>‹#›</a:t>
            </a:fld>
            <a:endParaRPr lang="en-US"/>
          </a:p>
        </p:txBody>
      </p:sp>
      <p:pic>
        <p:nvPicPr>
          <p:cNvPr id="225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88" y="8459788"/>
            <a:ext cx="2698751"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7129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ea typeface="+mn-ea"/>
                <a:cs typeface="+mn-cs"/>
              </a:defRPr>
            </a:lvl1pPr>
          </a:lstStyle>
          <a:p>
            <a:pPr>
              <a:defRPr/>
            </a:pPr>
            <a:fld id="{6779291B-7810-4A58-BF3D-1202E8404B1B}" type="datetimeFigureOut">
              <a:rPr lang="en-US"/>
              <a:pPr>
                <a:defRPr/>
              </a:pPr>
              <a:t>3/17/2020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fontAlgn="auto">
              <a:spcBef>
                <a:spcPts val="0"/>
              </a:spcBef>
              <a:spcAft>
                <a:spcPts val="0"/>
              </a:spcAft>
              <a:defRPr sz="1200">
                <a:latin typeface="+mn-lt"/>
                <a:ea typeface="+mn-ea"/>
                <a:cs typeface="+mn-cs"/>
              </a:defRPr>
            </a:lvl1pPr>
          </a:lstStyle>
          <a:p>
            <a:pPr>
              <a:defRPr/>
            </a:pPr>
            <a:fld id="{EDE90BDF-543C-4446-88DB-52490BB1BC91}" type="slidenum">
              <a:rPr lang="en-US"/>
              <a:pPr>
                <a:defRPr/>
              </a:pPr>
              <a:t>‹#›</a:t>
            </a:fld>
            <a:endParaRPr lang="en-US"/>
          </a:p>
        </p:txBody>
      </p:sp>
    </p:spTree>
    <p:extLst>
      <p:ext uri="{BB962C8B-B14F-4D97-AF65-F5344CB8AC3E}">
        <p14:creationId xmlns:p14="http://schemas.microsoft.com/office/powerpoint/2010/main" val="1918648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5" name="Oval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p:cNvSpPr>
            <a:spLocks noGrp="1"/>
          </p:cNvSpPr>
          <p:nvPr>
            <p:ph type="dt" sz="half" idx="10"/>
          </p:nvPr>
        </p:nvSpPr>
        <p:spPr/>
        <p:txBody>
          <a:bodyPr/>
          <a:lstStyle>
            <a:lvl1pPr>
              <a:defRPr/>
            </a:lvl1pPr>
            <a:extLst/>
          </a:lstStyle>
          <a:p>
            <a:pPr>
              <a:defRPr/>
            </a:pPr>
            <a:fld id="{8BB56ACC-2A25-4876-88A2-D2EC38C66C8A}" type="datetimeFigureOut">
              <a:rPr lang="en-US"/>
              <a:pPr>
                <a:defRPr/>
              </a:pPr>
              <a:t>3/17/2020</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A80710DC-908C-47C5-9E8A-DE94229D0A5A}" type="slidenum">
              <a:rPr lang="en-US"/>
              <a:pPr>
                <a:defRPr/>
              </a:pPr>
              <a:t>‹#›</a:t>
            </a:fld>
            <a:endParaRPr lang="en-US"/>
          </a:p>
        </p:txBody>
      </p:sp>
    </p:spTree>
    <p:extLst>
      <p:ext uri="{BB962C8B-B14F-4D97-AF65-F5344CB8AC3E}">
        <p14:creationId xmlns:p14="http://schemas.microsoft.com/office/powerpoint/2010/main" val="3906893734"/>
      </p:ext>
    </p:extLst>
  </p:cSld>
  <p:clrMapOvr>
    <a:masterClrMapping/>
  </p:clrMapOvr>
  <p:transition spd="med">
    <p:comb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7AD5992F-0CBA-47FD-8818-A3F3FB707F15}" type="datetimeFigureOut">
              <a:rPr lang="en-US"/>
              <a:pPr>
                <a:defRPr/>
              </a:pPr>
              <a:t>3/17/2020</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47D1A9FB-ACB1-443A-9D2A-99AC5B31FAC5}" type="slidenum">
              <a:rPr lang="en-US"/>
              <a:pPr>
                <a:defRPr/>
              </a:pPr>
              <a:t>‹#›</a:t>
            </a:fld>
            <a:endParaRPr lang="en-US"/>
          </a:p>
        </p:txBody>
      </p:sp>
    </p:spTree>
    <p:extLst>
      <p:ext uri="{BB962C8B-B14F-4D97-AF65-F5344CB8AC3E}">
        <p14:creationId xmlns:p14="http://schemas.microsoft.com/office/powerpoint/2010/main" val="446034596"/>
      </p:ext>
    </p:extLst>
  </p:cSld>
  <p:clrMapOvr>
    <a:masterClrMapping/>
  </p:clrMapOvr>
  <p:transition spd="med">
    <p:comb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A5739CCA-BCC6-4A91-BD45-2D24F0D9BC79}" type="datetimeFigureOut">
              <a:rPr lang="en-US"/>
              <a:pPr>
                <a:defRPr/>
              </a:pPr>
              <a:t>3/17/2020</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FB0907F-EC97-44A5-9193-4B73AC51DBD9}" type="slidenum">
              <a:rPr lang="en-US"/>
              <a:pPr>
                <a:defRPr/>
              </a:pPr>
              <a:t>‹#›</a:t>
            </a:fld>
            <a:endParaRPr lang="en-US"/>
          </a:p>
        </p:txBody>
      </p:sp>
    </p:spTree>
    <p:extLst>
      <p:ext uri="{BB962C8B-B14F-4D97-AF65-F5344CB8AC3E}">
        <p14:creationId xmlns:p14="http://schemas.microsoft.com/office/powerpoint/2010/main" val="2931657071"/>
      </p:ext>
    </p:extLst>
  </p:cSld>
  <p:clrMapOvr>
    <a:masterClrMapping/>
  </p:clrMapOvr>
  <p:transition spd="med">
    <p:comb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0778ABD9-F3DF-453D-B1A2-EBC220D279BA}" type="datetimeFigureOut">
              <a:rPr lang="en-US"/>
              <a:pPr>
                <a:defRPr/>
              </a:pPr>
              <a:t>3/17/2020</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AE205220-65B7-4C08-8FC9-709867A8BC20}" type="slidenum">
              <a:rPr lang="en-US"/>
              <a:pPr>
                <a:defRPr/>
              </a:pPr>
              <a:t>‹#›</a:t>
            </a:fld>
            <a:endParaRPr lang="en-US"/>
          </a:p>
        </p:txBody>
      </p:sp>
    </p:spTree>
    <p:extLst>
      <p:ext uri="{BB962C8B-B14F-4D97-AF65-F5344CB8AC3E}">
        <p14:creationId xmlns:p14="http://schemas.microsoft.com/office/powerpoint/2010/main" val="2781982610"/>
      </p:ext>
    </p:extLst>
  </p:cSld>
  <p:clrMapOvr>
    <a:masterClrMapping/>
  </p:clrMapOvr>
  <p:transition spd="med">
    <p:comb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2"/>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val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7" name="Oval 1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F478CDEB-0043-47C9-BB8B-07950FE01A72}" type="datetimeFigureOut">
              <a:rPr lang="en-US"/>
              <a:pPr>
                <a:defRPr/>
              </a:pPr>
              <a:t>3/17/2020</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53BF2761-DC27-4369-BED7-6F4178CDB8EC}" type="slidenum">
              <a:rPr lang="en-US"/>
              <a:pPr>
                <a:defRPr/>
              </a:pPr>
              <a:t>‹#›</a:t>
            </a:fld>
            <a:endParaRPr lang="en-US"/>
          </a:p>
        </p:txBody>
      </p:sp>
    </p:spTree>
    <p:extLst>
      <p:ext uri="{BB962C8B-B14F-4D97-AF65-F5344CB8AC3E}">
        <p14:creationId xmlns:p14="http://schemas.microsoft.com/office/powerpoint/2010/main" val="3904431255"/>
      </p:ext>
    </p:extLst>
  </p:cSld>
  <p:clrMapOvr>
    <a:masterClrMapping/>
  </p:clrMapOvr>
  <p:transition spd="med">
    <p:comb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fld id="{81ACD220-E16F-404F-BC6A-23850F886E77}" type="datetimeFigureOut">
              <a:rPr lang="en-US"/>
              <a:pPr>
                <a:defRPr/>
              </a:pPr>
              <a:t>3/17/2020</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FD626937-2DD9-4A61-BE2A-B0B37566D1E6}" type="slidenum">
              <a:rPr lang="en-US"/>
              <a:pPr>
                <a:defRPr/>
              </a:pPr>
              <a:t>‹#›</a:t>
            </a:fld>
            <a:endParaRPr lang="en-US"/>
          </a:p>
        </p:txBody>
      </p:sp>
    </p:spTree>
    <p:extLst>
      <p:ext uri="{BB962C8B-B14F-4D97-AF65-F5344CB8AC3E}">
        <p14:creationId xmlns:p14="http://schemas.microsoft.com/office/powerpoint/2010/main" val="2987839065"/>
      </p:ext>
    </p:extLst>
  </p:cSld>
  <p:clrMapOvr>
    <a:masterClrMapping/>
  </p:clrMapOvr>
  <p:transition spd="med">
    <p:comb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FA8A408D-C1CD-4770-8BA9-7C6EDCB9CE1A}" type="datetimeFigureOut">
              <a:rPr lang="en-US"/>
              <a:pPr>
                <a:defRPr/>
              </a:pPr>
              <a:t>3/17/2020</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8ECDCD69-4CAE-4D24-8CFD-9F37520E7CD3}" type="slidenum">
              <a:rPr lang="en-US"/>
              <a:pPr>
                <a:defRPr/>
              </a:pPr>
              <a:t>‹#›</a:t>
            </a:fld>
            <a:endParaRPr lang="en-US"/>
          </a:p>
        </p:txBody>
      </p:sp>
    </p:spTree>
    <p:extLst>
      <p:ext uri="{BB962C8B-B14F-4D97-AF65-F5344CB8AC3E}">
        <p14:creationId xmlns:p14="http://schemas.microsoft.com/office/powerpoint/2010/main" val="276614482"/>
      </p:ext>
    </p:extLst>
  </p:cSld>
  <p:clrMapOvr>
    <a:masterClrMapping/>
  </p:clrMapOvr>
  <p:transition spd="med">
    <p:comb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p:cNvSpPr>
            <a:spLocks noGrp="1"/>
          </p:cNvSpPr>
          <p:nvPr>
            <p:ph type="dt" sz="half" idx="10"/>
          </p:nvPr>
        </p:nvSpPr>
        <p:spPr/>
        <p:txBody>
          <a:bodyPr/>
          <a:lstStyle>
            <a:lvl1pPr>
              <a:defRPr/>
            </a:lvl1pPr>
          </a:lstStyle>
          <a:p>
            <a:pPr>
              <a:defRPr/>
            </a:pPr>
            <a:fld id="{2D1D8F63-91B3-432E-8A3D-A4BF30A6C79D}" type="datetimeFigureOut">
              <a:rPr lang="en-US"/>
              <a:pPr>
                <a:defRPr/>
              </a:pPr>
              <a:t>3/17/2020</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DD7CBE0B-C103-4694-B838-F7A3FEDC5C9F}" type="slidenum">
              <a:rPr lang="en-US"/>
              <a:pPr>
                <a:defRPr/>
              </a:pPr>
              <a:t>‹#›</a:t>
            </a:fld>
            <a:endParaRPr lang="en-US"/>
          </a:p>
        </p:txBody>
      </p:sp>
    </p:spTree>
    <p:extLst>
      <p:ext uri="{BB962C8B-B14F-4D97-AF65-F5344CB8AC3E}">
        <p14:creationId xmlns:p14="http://schemas.microsoft.com/office/powerpoint/2010/main" val="1673062893"/>
      </p:ext>
    </p:extLst>
  </p:cSld>
  <p:clrMapOvr>
    <a:masterClrMapping/>
  </p:clrMapOvr>
  <p:transition spd="med">
    <p:comb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2"/>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ctangle 13"/>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lvl1pPr>
            <a:extLst/>
          </a:lstStyle>
          <a:p>
            <a:pPr>
              <a:defRPr/>
            </a:pPr>
            <a:fld id="{143B0467-23F2-4D47-8EE2-361B6E73BD18}" type="datetimeFigureOut">
              <a:rPr lang="en-US"/>
              <a:pPr>
                <a:defRPr/>
              </a:pPr>
              <a:t>3/17/2020</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4F6F6A75-4F05-4624-8984-C136463F5893}" type="slidenum">
              <a:rPr lang="en-US"/>
              <a:pPr>
                <a:defRPr/>
              </a:pPr>
              <a:t>‹#›</a:t>
            </a:fld>
            <a:endParaRPr lang="en-US"/>
          </a:p>
        </p:txBody>
      </p:sp>
    </p:spTree>
    <p:extLst>
      <p:ext uri="{BB962C8B-B14F-4D97-AF65-F5344CB8AC3E}">
        <p14:creationId xmlns:p14="http://schemas.microsoft.com/office/powerpoint/2010/main" val="4149781495"/>
      </p:ext>
    </p:extLst>
  </p:cSld>
  <p:clrMapOvr>
    <a:masterClrMapping/>
  </p:clrMapOvr>
  <p:transition spd="med">
    <p:comb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03CDCC8A-2099-45D9-B906-08D240DE65F5}" type="datetimeFigureOut">
              <a:rPr lang="en-US"/>
              <a:pPr>
                <a:defRPr/>
              </a:pPr>
              <a:t>3/17/2020</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2665637-877F-49F5-8198-0B9F144C37EC}" type="slidenum">
              <a:rPr lang="en-US"/>
              <a:pPr>
                <a:defRPr/>
              </a:pPr>
              <a:t>‹#›</a:t>
            </a:fld>
            <a:endParaRPr lang="en-US"/>
          </a:p>
        </p:txBody>
      </p:sp>
    </p:spTree>
    <p:extLst>
      <p:ext uri="{BB962C8B-B14F-4D97-AF65-F5344CB8AC3E}">
        <p14:creationId xmlns:p14="http://schemas.microsoft.com/office/powerpoint/2010/main" val="1499150675"/>
      </p:ext>
    </p:extLst>
  </p:cSld>
  <p:clrMapOvr>
    <a:masterClrMapping/>
  </p:clrMapOvr>
  <p:transition spd="med">
    <p:comb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algn="l" rtl="0">
              <a:lnSpc>
                <a:spcPts val="3000"/>
              </a:lnSpc>
              <a:spcBef>
                <a:spcPts val="600"/>
              </a:spcBef>
              <a:buClr>
                <a:schemeClr val="accent1"/>
              </a:buClr>
              <a:buSzPct val="80000"/>
              <a:buFont typeface="Wingdings 2"/>
              <a:buNone/>
              <a:defRPr/>
            </a:pPr>
            <a:endParaRPr lang="en-US" sz="3200">
              <a:latin typeface="+mn-lt"/>
              <a:ea typeface="+mn-ea"/>
              <a:cs typeface="+mn-cs"/>
            </a:endParaRPr>
          </a:p>
        </p:txBody>
      </p:sp>
      <p:sp>
        <p:nvSpPr>
          <p:cNvPr id="6" name="Flowchart: Process 13"/>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Flowchart: Process 15"/>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45AFF988-C763-4FF8-88A2-215BD1793B81}" type="datetimeFigureOut">
              <a:rPr lang="en-US"/>
              <a:pPr>
                <a:defRPr/>
              </a:pPr>
              <a:t>3/17/2020</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E850D6F5-2895-42BF-8C4D-3EECF3CFB704}" type="slidenum">
              <a:rPr lang="en-US"/>
              <a:pPr>
                <a:defRPr/>
              </a:pPr>
              <a:t>‹#›</a:t>
            </a:fld>
            <a:endParaRPr lang="en-US"/>
          </a:p>
        </p:txBody>
      </p:sp>
    </p:spTree>
    <p:extLst>
      <p:ext uri="{BB962C8B-B14F-4D97-AF65-F5344CB8AC3E}">
        <p14:creationId xmlns:p14="http://schemas.microsoft.com/office/powerpoint/2010/main" val="1078839232"/>
      </p:ext>
    </p:extLst>
  </p:cSld>
  <p:clrMapOvr>
    <a:masterClrMapping/>
  </p:clrMapOvr>
  <p:transition spd="med">
    <p:comb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SA"/>
              <a:t>Click to edit Master text styles</a:t>
            </a:r>
          </a:p>
          <a:p>
            <a:pPr lvl="1"/>
            <a:r>
              <a:rPr lang="en-US" altLang="ar-SA"/>
              <a:t>Second level</a:t>
            </a:r>
          </a:p>
          <a:p>
            <a:pPr lvl="2"/>
            <a:r>
              <a:rPr lang="en-US" altLang="ar-SA"/>
              <a:t>Third level</a:t>
            </a:r>
          </a:p>
          <a:p>
            <a:pPr lvl="3"/>
            <a:r>
              <a:rPr lang="en-US" altLang="ar-SA"/>
              <a:t>Fourth level</a:t>
            </a:r>
          </a:p>
          <a:p>
            <a:pPr lvl="4"/>
            <a:r>
              <a:rPr lang="en-US" altLang="ar-SA"/>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08C2E614-9FBE-4ADA-9760-87840EABCC65}" type="datetimeFigureOut">
              <a:rPr lang="en-US"/>
              <a:pPr>
                <a:defRPr/>
              </a:pPr>
              <a:t>3/17/2020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D7E08E90-77EF-47AE-8602-C19658302718}"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084" r:id="rId1"/>
    <p:sldLayoutId id="2147484079" r:id="rId2"/>
    <p:sldLayoutId id="2147484085" r:id="rId3"/>
    <p:sldLayoutId id="2147484080" r:id="rId4"/>
    <p:sldLayoutId id="2147484086" r:id="rId5"/>
    <p:sldLayoutId id="2147484081" r:id="rId6"/>
    <p:sldLayoutId id="2147484087" r:id="rId7"/>
    <p:sldLayoutId id="2147484088" r:id="rId8"/>
    <p:sldLayoutId id="2147484089" r:id="rId9"/>
    <p:sldLayoutId id="2147484082" r:id="rId10"/>
    <p:sldLayoutId id="2147484083" r:id="rId11"/>
  </p:sldLayoutIdLst>
  <p:transition spd="med">
    <p:comb dir="vert"/>
  </p:transition>
  <p:txStyles>
    <p:titleStyle>
      <a:lvl1pPr algn="l" rtl="1"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1" eaLnBrk="0" fontAlgn="base" hangingPunct="0">
        <a:spcBef>
          <a:spcPct val="0"/>
        </a:spcBef>
        <a:spcAft>
          <a:spcPct val="0"/>
        </a:spcAft>
        <a:defRPr sz="4300">
          <a:solidFill>
            <a:srgbClr val="572314"/>
          </a:solidFill>
          <a:latin typeface="Gill Sans MT" pitchFamily="34" charset="0"/>
        </a:defRPr>
      </a:lvl2pPr>
      <a:lvl3pPr algn="l" rtl="1" eaLnBrk="0" fontAlgn="base" hangingPunct="0">
        <a:spcBef>
          <a:spcPct val="0"/>
        </a:spcBef>
        <a:spcAft>
          <a:spcPct val="0"/>
        </a:spcAft>
        <a:defRPr sz="4300">
          <a:solidFill>
            <a:srgbClr val="572314"/>
          </a:solidFill>
          <a:latin typeface="Gill Sans MT" pitchFamily="34" charset="0"/>
        </a:defRPr>
      </a:lvl3pPr>
      <a:lvl4pPr algn="l" rtl="1" eaLnBrk="0" fontAlgn="base" hangingPunct="0">
        <a:spcBef>
          <a:spcPct val="0"/>
        </a:spcBef>
        <a:spcAft>
          <a:spcPct val="0"/>
        </a:spcAft>
        <a:defRPr sz="4300">
          <a:solidFill>
            <a:srgbClr val="572314"/>
          </a:solidFill>
          <a:latin typeface="Gill Sans MT" pitchFamily="34" charset="0"/>
        </a:defRPr>
      </a:lvl4pPr>
      <a:lvl5pPr algn="l" rtl="1" eaLnBrk="0" fontAlgn="base" hangingPunct="0">
        <a:spcBef>
          <a:spcPct val="0"/>
        </a:spcBef>
        <a:spcAft>
          <a:spcPct val="0"/>
        </a:spcAft>
        <a:defRPr sz="4300">
          <a:solidFill>
            <a:srgbClr val="572314"/>
          </a:solidFill>
          <a:latin typeface="Gill Sans MT" pitchFamily="34" charset="0"/>
        </a:defRPr>
      </a:lvl5pPr>
      <a:lvl6pPr marL="457200" algn="l" rtl="1" fontAlgn="base">
        <a:spcBef>
          <a:spcPct val="0"/>
        </a:spcBef>
        <a:spcAft>
          <a:spcPct val="0"/>
        </a:spcAft>
        <a:defRPr sz="4300">
          <a:solidFill>
            <a:srgbClr val="572314"/>
          </a:solidFill>
          <a:latin typeface="Gill Sans MT" pitchFamily="34" charset="0"/>
        </a:defRPr>
      </a:lvl6pPr>
      <a:lvl7pPr marL="914400" algn="l" rtl="1" fontAlgn="base">
        <a:spcBef>
          <a:spcPct val="0"/>
        </a:spcBef>
        <a:spcAft>
          <a:spcPct val="0"/>
        </a:spcAft>
        <a:defRPr sz="4300">
          <a:solidFill>
            <a:srgbClr val="572314"/>
          </a:solidFill>
          <a:latin typeface="Gill Sans MT" pitchFamily="34" charset="0"/>
        </a:defRPr>
      </a:lvl7pPr>
      <a:lvl8pPr marL="1371600" algn="l" rtl="1" fontAlgn="base">
        <a:spcBef>
          <a:spcPct val="0"/>
        </a:spcBef>
        <a:spcAft>
          <a:spcPct val="0"/>
        </a:spcAft>
        <a:defRPr sz="4300">
          <a:solidFill>
            <a:srgbClr val="572314"/>
          </a:solidFill>
          <a:latin typeface="Gill Sans MT" pitchFamily="34" charset="0"/>
        </a:defRPr>
      </a:lvl8pPr>
      <a:lvl9pPr marL="1828800" algn="l" rtl="1" fontAlgn="base">
        <a:spcBef>
          <a:spcPct val="0"/>
        </a:spcBef>
        <a:spcAft>
          <a:spcPct val="0"/>
        </a:spcAft>
        <a:defRPr sz="4300">
          <a:solidFill>
            <a:srgbClr val="572314"/>
          </a:solidFill>
          <a:latin typeface="Gill Sans MT" pitchFamily="34" charset="0"/>
        </a:defRPr>
      </a:lvl9pPr>
      <a:extLst/>
    </p:titleStyle>
    <p:bodyStyle>
      <a:lvl1pPr marL="365125" indent="-282575" algn="r" rtl="1"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r" rtl="1"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r" rtl="1"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r" rtl="1"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r" rtl="1"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748" y="0"/>
            <a:ext cx="9180000" cy="6858000"/>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2" name="Title 11"/>
          <p:cNvSpPr>
            <a:spLocks noGrp="1"/>
          </p:cNvSpPr>
          <p:nvPr>
            <p:ph type="ctrTitle"/>
          </p:nvPr>
        </p:nvSpPr>
        <p:spPr>
          <a:xfrm>
            <a:off x="683568" y="1844824"/>
            <a:ext cx="8237287" cy="1470025"/>
          </a:xfrm>
        </p:spPr>
        <p:txBody>
          <a:bodyPr>
            <a:noAutofit/>
          </a:bodyPr>
          <a:lstStyle/>
          <a:p>
            <a:pPr algn="ctr" rtl="0"/>
            <a:br>
              <a:rPr lang="en-US" sz="3200" b="1" dirty="0">
                <a:solidFill>
                  <a:schemeClr val="tx2">
                    <a:lumMod val="60000"/>
                    <a:lumOff val="40000"/>
                  </a:schemeClr>
                </a:solidFill>
                <a:latin typeface="Cambria" panose="02040503050406030204" pitchFamily="18" charset="0"/>
                <a:cs typeface="Times New Roman" pitchFamily="18" charset="0"/>
              </a:rPr>
            </a:br>
            <a:r>
              <a:rPr lang="en-US" sz="3200" b="1" dirty="0">
                <a:solidFill>
                  <a:schemeClr val="tx2">
                    <a:lumMod val="60000"/>
                    <a:lumOff val="40000"/>
                  </a:schemeClr>
                </a:solidFill>
                <a:latin typeface="Cambria" panose="02040503050406030204" pitchFamily="18" charset="0"/>
                <a:cs typeface="Times New Roman" pitchFamily="18" charset="0"/>
              </a:rPr>
              <a:t>Phys 110</a:t>
            </a:r>
            <a:br>
              <a:rPr lang="en-US" sz="3200" b="1" dirty="0">
                <a:solidFill>
                  <a:schemeClr val="tx2">
                    <a:lumMod val="60000"/>
                    <a:lumOff val="40000"/>
                  </a:schemeClr>
                </a:solidFill>
                <a:latin typeface="Cambria" panose="02040503050406030204" pitchFamily="18" charset="0"/>
                <a:cs typeface="Times New Roman" pitchFamily="18" charset="0"/>
              </a:rPr>
            </a:br>
            <a:br>
              <a:rPr lang="en-US" sz="3200" b="1" dirty="0">
                <a:solidFill>
                  <a:schemeClr val="tx2">
                    <a:lumMod val="60000"/>
                    <a:lumOff val="40000"/>
                  </a:schemeClr>
                </a:solidFill>
                <a:latin typeface="Cambria" panose="02040503050406030204" pitchFamily="18" charset="0"/>
                <a:cs typeface="Times New Roman" pitchFamily="18" charset="0"/>
              </a:rPr>
            </a:br>
            <a:r>
              <a:rPr lang="en-US" sz="3200" b="1" dirty="0">
                <a:solidFill>
                  <a:schemeClr val="tx2">
                    <a:lumMod val="60000"/>
                    <a:lumOff val="40000"/>
                  </a:schemeClr>
                </a:solidFill>
                <a:latin typeface="Cambria" panose="02040503050406030204" pitchFamily="18" charset="0"/>
                <a:cs typeface="Times New Roman" pitchFamily="18" charset="0"/>
              </a:rPr>
              <a:t>Chapter 12</a:t>
            </a:r>
            <a:br>
              <a:rPr lang="en-US" sz="3200" b="1" dirty="0">
                <a:solidFill>
                  <a:schemeClr val="tx2">
                    <a:lumMod val="60000"/>
                    <a:lumOff val="40000"/>
                  </a:schemeClr>
                </a:solidFill>
                <a:latin typeface="Cambria" panose="02040503050406030204" pitchFamily="18" charset="0"/>
                <a:cs typeface="Times New Roman" pitchFamily="18" charset="0"/>
              </a:rPr>
            </a:br>
            <a:br>
              <a:rPr lang="en-US" sz="3200" b="1" dirty="0">
                <a:solidFill>
                  <a:schemeClr val="tx2">
                    <a:lumMod val="60000"/>
                    <a:lumOff val="40000"/>
                  </a:schemeClr>
                </a:solidFill>
                <a:latin typeface="Cambria" panose="02040503050406030204" pitchFamily="18" charset="0"/>
                <a:cs typeface="Times New Roman" pitchFamily="18" charset="0"/>
              </a:rPr>
            </a:br>
            <a:r>
              <a:rPr lang="fr-FR" sz="3200" b="1" dirty="0" err="1"/>
              <a:t>Elasticity</a:t>
            </a:r>
            <a:endParaRPr lang="en-US" sz="3200" b="1" dirty="0">
              <a:solidFill>
                <a:schemeClr val="tx2">
                  <a:lumMod val="60000"/>
                  <a:lumOff val="40000"/>
                </a:schemeClr>
              </a:solidFill>
              <a:latin typeface="Cambria" panose="02040503050406030204" pitchFamily="18" charset="0"/>
              <a:cs typeface="Times New Roman" pitchFamily="18" charset="0"/>
            </a:endParaRPr>
          </a:p>
        </p:txBody>
      </p:sp>
    </p:spTree>
    <p:extLst>
      <p:ext uri="{BB962C8B-B14F-4D97-AF65-F5344CB8AC3E}">
        <p14:creationId xmlns:p14="http://schemas.microsoft.com/office/powerpoint/2010/main" val="800724475"/>
      </p:ext>
    </p:extLst>
  </p:cSld>
  <p:clrMapOvr>
    <a:masterClrMapping/>
  </p:clrMapOvr>
  <p:transition spd="med">
    <p:comb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935596" y="4315962"/>
            <a:ext cx="5256584" cy="2515421"/>
          </a:xfrm>
          <a:prstGeom prst="rect">
            <a:avLst/>
          </a:prstGeom>
        </p:spPr>
      </p:pic>
      <p:pic>
        <p:nvPicPr>
          <p:cNvPr id="9" name="Picture 8"/>
          <p:cNvPicPr>
            <a:picLocks noChangeAspect="1"/>
          </p:cNvPicPr>
          <p:nvPr/>
        </p:nvPicPr>
        <p:blipFill>
          <a:blip r:embed="rId3"/>
          <a:stretch>
            <a:fillRect/>
          </a:stretch>
        </p:blipFill>
        <p:spPr>
          <a:xfrm>
            <a:off x="5963770" y="2573153"/>
            <a:ext cx="3190875" cy="2609850"/>
          </a:xfrm>
          <a:prstGeom prst="rect">
            <a:avLst/>
          </a:prstGeom>
        </p:spPr>
      </p:pic>
      <p:pic>
        <p:nvPicPr>
          <p:cNvPr id="10" name="Picture 9"/>
          <p:cNvPicPr>
            <a:picLocks noChangeAspect="1"/>
          </p:cNvPicPr>
          <p:nvPr/>
        </p:nvPicPr>
        <p:blipFill>
          <a:blip r:embed="rId4"/>
          <a:stretch>
            <a:fillRect/>
          </a:stretch>
        </p:blipFill>
        <p:spPr>
          <a:xfrm>
            <a:off x="1447293" y="3107812"/>
            <a:ext cx="1540531" cy="770266"/>
          </a:xfrm>
          <a:prstGeom prst="rect">
            <a:avLst/>
          </a:prstGeom>
        </p:spPr>
      </p:pic>
      <p:sp>
        <p:nvSpPr>
          <p:cNvPr id="11" name="Rectangle 10"/>
          <p:cNvSpPr/>
          <p:nvPr/>
        </p:nvSpPr>
        <p:spPr>
          <a:xfrm>
            <a:off x="935596" y="361604"/>
            <a:ext cx="8208404" cy="2677656"/>
          </a:xfrm>
          <a:prstGeom prst="rect">
            <a:avLst/>
          </a:prstGeom>
        </p:spPr>
        <p:txBody>
          <a:bodyPr wrap="square">
            <a:spAutoFit/>
          </a:bodyPr>
          <a:lstStyle/>
          <a:p>
            <a:pPr algn="just" rtl="0"/>
            <a:r>
              <a:rPr lang="en-GB" sz="2400" b="1" dirty="0">
                <a:cs typeface="Arial" panose="020B0604020202020204" pitchFamily="34" charset="0"/>
              </a:rPr>
              <a:t>Example 12.6:</a:t>
            </a:r>
            <a:endParaRPr lang="ar-SA" sz="2400" b="1" dirty="0">
              <a:cs typeface="Arial" panose="020B0604020202020204" pitchFamily="34" charset="0"/>
            </a:endParaRPr>
          </a:p>
          <a:p>
            <a:pPr algn="just" rtl="0"/>
            <a:r>
              <a:rPr lang="ar-SA" dirty="0"/>
              <a:t> </a:t>
            </a:r>
            <a:r>
              <a:rPr lang="en-GB" sz="2400" dirty="0">
                <a:cs typeface="Arial" panose="020B0604020202020204" pitchFamily="34" charset="0"/>
              </a:rPr>
              <a:t>As shown in figure below </a:t>
            </a:r>
            <a:r>
              <a:rPr lang="ar-SA" sz="2400" dirty="0">
                <a:cs typeface="Arial" panose="020B0604020202020204" pitchFamily="34" charset="0"/>
              </a:rPr>
              <a:t>a cable used to support an actor as he swung onto the stage. Suppose that the tension in the cable is </a:t>
            </a:r>
            <a:r>
              <a:rPr lang="en-GB" sz="2400" dirty="0">
                <a:cs typeface="Arial" panose="020B0604020202020204" pitchFamily="34" charset="0"/>
              </a:rPr>
              <a:t>940</a:t>
            </a:r>
            <a:r>
              <a:rPr lang="ar-SA" sz="2400" dirty="0">
                <a:cs typeface="Arial" panose="020B0604020202020204" pitchFamily="34" charset="0"/>
              </a:rPr>
              <a:t> N as the actor reaches the lowest point. What diameter should a </a:t>
            </a:r>
            <a:r>
              <a:rPr lang="en-GB" sz="2400" dirty="0">
                <a:cs typeface="Arial" panose="020B0604020202020204" pitchFamily="34" charset="0"/>
              </a:rPr>
              <a:t>10</a:t>
            </a:r>
            <a:r>
              <a:rPr lang="ar-SA" sz="2400" dirty="0">
                <a:cs typeface="Arial" panose="020B0604020202020204" pitchFamily="34" charset="0"/>
              </a:rPr>
              <a:t>-m-long steel wire have if we do not want it to stretch more than </a:t>
            </a:r>
            <a:r>
              <a:rPr lang="en-GB" sz="2400" dirty="0">
                <a:cs typeface="Arial" panose="020B0604020202020204" pitchFamily="34" charset="0"/>
              </a:rPr>
              <a:t>0.5</a:t>
            </a:r>
            <a:r>
              <a:rPr lang="ar-SA" sz="2400" dirty="0">
                <a:cs typeface="Arial" panose="020B0604020202020204" pitchFamily="34" charset="0"/>
              </a:rPr>
              <a:t> cm under these conditions?</a:t>
            </a:r>
          </a:p>
        </p:txBody>
      </p:sp>
    </p:spTree>
    <p:extLst>
      <p:ext uri="{BB962C8B-B14F-4D97-AF65-F5344CB8AC3E}">
        <p14:creationId xmlns:p14="http://schemas.microsoft.com/office/powerpoint/2010/main" val="1975238175"/>
      </p:ext>
    </p:extLst>
  </p:cSld>
  <p:clrMapOvr>
    <a:masterClrMapping/>
  </p:clrMapOvr>
  <p:transition spd="med">
    <p:comb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691680" y="4149080"/>
            <a:ext cx="5281539" cy="2737976"/>
          </a:xfrm>
          <a:prstGeom prst="rect">
            <a:avLst/>
          </a:prstGeom>
        </p:spPr>
      </p:pic>
      <p:pic>
        <p:nvPicPr>
          <p:cNvPr id="4" name="Picture 3"/>
          <p:cNvPicPr>
            <a:picLocks noChangeAspect="1"/>
          </p:cNvPicPr>
          <p:nvPr/>
        </p:nvPicPr>
        <p:blipFill>
          <a:blip r:embed="rId3"/>
          <a:stretch>
            <a:fillRect/>
          </a:stretch>
        </p:blipFill>
        <p:spPr>
          <a:xfrm>
            <a:off x="1043608" y="116632"/>
            <a:ext cx="6696744" cy="3945211"/>
          </a:xfrm>
          <a:prstGeom prst="rect">
            <a:avLst/>
          </a:prstGeom>
        </p:spPr>
      </p:pic>
    </p:spTree>
    <p:extLst>
      <p:ext uri="{BB962C8B-B14F-4D97-AF65-F5344CB8AC3E}">
        <p14:creationId xmlns:p14="http://schemas.microsoft.com/office/powerpoint/2010/main" val="1910446343"/>
      </p:ext>
    </p:extLst>
  </p:cSld>
  <p:clrMapOvr>
    <a:masterClrMapping/>
  </p:clrMapOvr>
  <p:transition spd="med">
    <p:comb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700" y="1700808"/>
            <a:ext cx="8208912" cy="4680520"/>
          </a:xfrm>
        </p:spPr>
        <p:txBody>
          <a:bodyPr/>
          <a:lstStyle/>
          <a:p>
            <a:pPr algn="just" rtl="0"/>
            <a:r>
              <a:rPr lang="en-GB" sz="2400" dirty="0"/>
              <a:t>27.  A 200-kg load is hung on a wire having a length of 4.00 m, cross-sectional area 0.200 x 10</a:t>
            </a:r>
            <a:r>
              <a:rPr lang="en-GB" sz="2400" baseline="30000" dirty="0"/>
              <a:t>4</a:t>
            </a:r>
            <a:r>
              <a:rPr lang="en-GB" sz="2400" dirty="0"/>
              <a:t> m</a:t>
            </a:r>
            <a:r>
              <a:rPr lang="en-GB" sz="2400" baseline="30000" dirty="0"/>
              <a:t>2</a:t>
            </a:r>
            <a:r>
              <a:rPr lang="en-GB" sz="2400" dirty="0"/>
              <a:t>, and Young’s modulus 8.00 x 10</a:t>
            </a:r>
            <a:r>
              <a:rPr lang="en-GB" sz="2400" baseline="30000" dirty="0"/>
              <a:t>10</a:t>
            </a:r>
            <a:r>
              <a:rPr lang="en-GB" sz="2400" dirty="0"/>
              <a:t> N/m</a:t>
            </a:r>
            <a:r>
              <a:rPr lang="en-GB" sz="2400" baseline="30000" dirty="0"/>
              <a:t>2</a:t>
            </a:r>
            <a:r>
              <a:rPr lang="en-GB" sz="2400" dirty="0"/>
              <a:t>. What is its increase in length? </a:t>
            </a:r>
            <a:endParaRPr lang="ar-SA" sz="2400" dirty="0"/>
          </a:p>
        </p:txBody>
      </p:sp>
      <p:pic>
        <p:nvPicPr>
          <p:cNvPr id="4" name="Picture 3"/>
          <p:cNvPicPr>
            <a:picLocks noChangeAspect="1"/>
          </p:cNvPicPr>
          <p:nvPr/>
        </p:nvPicPr>
        <p:blipFill>
          <a:blip r:embed="rId2"/>
          <a:stretch>
            <a:fillRect/>
          </a:stretch>
        </p:blipFill>
        <p:spPr>
          <a:xfrm>
            <a:off x="1043608" y="3894083"/>
            <a:ext cx="7560840" cy="1950153"/>
          </a:xfrm>
          <a:prstGeom prst="rect">
            <a:avLst/>
          </a:prstGeom>
        </p:spPr>
      </p:pic>
      <p:sp>
        <p:nvSpPr>
          <p:cNvPr id="5" name="Title 1"/>
          <p:cNvSpPr>
            <a:spLocks noGrp="1"/>
          </p:cNvSpPr>
          <p:nvPr>
            <p:ph type="title"/>
          </p:nvPr>
        </p:nvSpPr>
        <p:spPr>
          <a:xfrm>
            <a:off x="1435100" y="274638"/>
            <a:ext cx="7499350" cy="1143000"/>
          </a:xfrm>
        </p:spPr>
        <p:txBody>
          <a:bodyPr/>
          <a:lstStyle/>
          <a:p>
            <a:r>
              <a:rPr lang="en-GB" dirty="0"/>
              <a:t>Problems</a:t>
            </a:r>
            <a:endParaRPr lang="ar-SA" dirty="0"/>
          </a:p>
        </p:txBody>
      </p:sp>
    </p:spTree>
    <p:extLst>
      <p:ext uri="{BB962C8B-B14F-4D97-AF65-F5344CB8AC3E}">
        <p14:creationId xmlns:p14="http://schemas.microsoft.com/office/powerpoint/2010/main" val="2609582252"/>
      </p:ext>
    </p:extLst>
  </p:cSld>
  <p:clrMapOvr>
    <a:masterClrMapping/>
  </p:clrMapOvr>
  <p:transition spd="med">
    <p:comb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187624" y="764704"/>
            <a:ext cx="7746826" cy="2385386"/>
          </a:xfrm>
          <a:prstGeom prst="rect">
            <a:avLst/>
          </a:prstGeom>
        </p:spPr>
      </p:pic>
      <p:pic>
        <p:nvPicPr>
          <p:cNvPr id="6" name="Picture 5"/>
          <p:cNvPicPr>
            <a:picLocks noChangeAspect="1"/>
          </p:cNvPicPr>
          <p:nvPr/>
        </p:nvPicPr>
        <p:blipFill>
          <a:blip r:embed="rId3"/>
          <a:stretch>
            <a:fillRect/>
          </a:stretch>
        </p:blipFill>
        <p:spPr>
          <a:xfrm>
            <a:off x="1187624" y="3284984"/>
            <a:ext cx="5688632" cy="3238144"/>
          </a:xfrm>
          <a:prstGeom prst="rect">
            <a:avLst/>
          </a:prstGeom>
        </p:spPr>
      </p:pic>
    </p:spTree>
    <p:extLst>
      <p:ext uri="{BB962C8B-B14F-4D97-AF65-F5344CB8AC3E}">
        <p14:creationId xmlns:p14="http://schemas.microsoft.com/office/powerpoint/2010/main" val="1287868428"/>
      </p:ext>
    </p:extLst>
  </p:cSld>
  <p:clrMapOvr>
    <a:masterClrMapping/>
  </p:clrMapOvr>
  <p:transition spd="med">
    <p:comb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599" y="308620"/>
            <a:ext cx="8159013" cy="4776564"/>
          </a:xfrm>
        </p:spPr>
        <p:txBody>
          <a:bodyPr/>
          <a:lstStyle/>
          <a:p>
            <a:pPr algn="just" rtl="0"/>
            <a:r>
              <a:rPr lang="en-GB" sz="2400" dirty="0"/>
              <a:t>31. A child slides across a ﬂoor in a pair of rubber-soled shoes. The friction force acting on each foot is 20.0 N. The footprint area of each shoe sole is 14.0 cm</a:t>
            </a:r>
            <a:r>
              <a:rPr lang="en-GB" sz="2400" baseline="30000" dirty="0"/>
              <a:t>2</a:t>
            </a:r>
            <a:r>
              <a:rPr lang="en-GB" sz="2400" dirty="0"/>
              <a:t>, and the thickness of each sole is 5.00 mm. Find the horizontal distance by which the upper and lower surfaces of each sole are offset. The shear modulus of the rubber is 3.00 MN/m</a:t>
            </a:r>
            <a:r>
              <a:rPr lang="en-GB" sz="2400" baseline="30000" dirty="0"/>
              <a:t>2</a:t>
            </a:r>
            <a:r>
              <a:rPr lang="en-GB" sz="2400" dirty="0"/>
              <a:t>. </a:t>
            </a:r>
          </a:p>
        </p:txBody>
      </p:sp>
      <p:pic>
        <p:nvPicPr>
          <p:cNvPr id="7" name="Picture 6"/>
          <p:cNvPicPr>
            <a:picLocks noChangeAspect="1"/>
          </p:cNvPicPr>
          <p:nvPr/>
        </p:nvPicPr>
        <p:blipFill>
          <a:blip r:embed="rId2"/>
          <a:stretch>
            <a:fillRect/>
          </a:stretch>
        </p:blipFill>
        <p:spPr>
          <a:xfrm>
            <a:off x="997396" y="3491334"/>
            <a:ext cx="8124069" cy="1953890"/>
          </a:xfrm>
          <a:prstGeom prst="rect">
            <a:avLst/>
          </a:prstGeom>
        </p:spPr>
      </p:pic>
    </p:spTree>
    <p:extLst>
      <p:ext uri="{BB962C8B-B14F-4D97-AF65-F5344CB8AC3E}">
        <p14:creationId xmlns:p14="http://schemas.microsoft.com/office/powerpoint/2010/main" val="2333530629"/>
      </p:ext>
    </p:extLst>
  </p:cSld>
  <p:clrMapOvr>
    <a:masterClrMapping/>
  </p:clrMapOvr>
  <p:transition spd="med">
    <p:comb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60648"/>
            <a:ext cx="7499350" cy="4800600"/>
          </a:xfrm>
        </p:spPr>
        <p:txBody>
          <a:bodyPr/>
          <a:lstStyle/>
          <a:p>
            <a:pPr algn="just" rtl="0"/>
            <a:r>
              <a:rPr lang="en-GB" sz="2800" dirty="0"/>
              <a:t>35. </a:t>
            </a:r>
            <a:r>
              <a:rPr lang="en-GB" sz="2400" dirty="0"/>
              <a:t>When water freezes, it expands by about 9.00%. What pressure increase would occur inside your automobile engine block if the water in it froze? (The bulk modulus of ice is 2.00x10</a:t>
            </a:r>
            <a:r>
              <a:rPr lang="en-GB" sz="2400" baseline="30000" dirty="0"/>
              <a:t>9</a:t>
            </a:r>
            <a:r>
              <a:rPr lang="en-GB" sz="2400" dirty="0"/>
              <a:t> N/m</a:t>
            </a:r>
            <a:r>
              <a:rPr lang="en-GB" sz="2400" baseline="30000" dirty="0"/>
              <a:t>2</a:t>
            </a:r>
            <a:r>
              <a:rPr lang="en-GB" sz="2400" dirty="0"/>
              <a:t>.)</a:t>
            </a:r>
            <a:endParaRPr lang="ar-SA" sz="2400" dirty="0"/>
          </a:p>
        </p:txBody>
      </p:sp>
      <p:pic>
        <p:nvPicPr>
          <p:cNvPr id="4" name="Picture 3"/>
          <p:cNvPicPr>
            <a:picLocks noChangeAspect="1"/>
          </p:cNvPicPr>
          <p:nvPr/>
        </p:nvPicPr>
        <p:blipFill>
          <a:blip r:embed="rId2"/>
          <a:stretch>
            <a:fillRect/>
          </a:stretch>
        </p:blipFill>
        <p:spPr>
          <a:xfrm>
            <a:off x="1132392" y="3140968"/>
            <a:ext cx="7554582" cy="1153468"/>
          </a:xfrm>
          <a:prstGeom prst="rect">
            <a:avLst/>
          </a:prstGeom>
        </p:spPr>
      </p:pic>
    </p:spTree>
    <p:extLst>
      <p:ext uri="{BB962C8B-B14F-4D97-AF65-F5344CB8AC3E}">
        <p14:creationId xmlns:p14="http://schemas.microsoft.com/office/powerpoint/2010/main" val="467282045"/>
      </p:ext>
    </p:extLst>
  </p:cSld>
  <p:clrMapOvr>
    <a:masterClrMapping/>
  </p:clrMapOvr>
  <p:transition spd="med">
    <p:comb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476672"/>
            <a:ext cx="7499350" cy="4800600"/>
          </a:xfrm>
        </p:spPr>
        <p:txBody>
          <a:bodyPr/>
          <a:lstStyle/>
          <a:p>
            <a:pPr algn="just" rtl="0"/>
            <a:r>
              <a:rPr lang="en-GB" dirty="0"/>
              <a:t> </a:t>
            </a:r>
            <a:r>
              <a:rPr lang="en-GB" sz="2400" dirty="0"/>
              <a:t>36. The deepest point in the ocean is in the Mariana Trench, about 11 km deep. The pressure at this depth is huge, about 1.13 x 10</a:t>
            </a:r>
            <a:r>
              <a:rPr lang="en-GB" sz="2400" baseline="30000" dirty="0"/>
              <a:t>8</a:t>
            </a:r>
            <a:r>
              <a:rPr lang="en-GB" sz="2400" dirty="0"/>
              <a:t> N/m</a:t>
            </a:r>
            <a:r>
              <a:rPr lang="en-GB" sz="2400" baseline="30000" dirty="0"/>
              <a:t>2</a:t>
            </a:r>
            <a:r>
              <a:rPr lang="en-GB" sz="2400" dirty="0"/>
              <a:t>. (a) Calculate the change in volume of 1.00 m</a:t>
            </a:r>
            <a:r>
              <a:rPr lang="en-GB" sz="2400" baseline="30000" dirty="0"/>
              <a:t>3</a:t>
            </a:r>
            <a:r>
              <a:rPr lang="en-GB" sz="2400" dirty="0"/>
              <a:t> of seawater carried from the surface to this deepest point in the Paciﬁc ocean. (b) The density of seawater at the surface is 1.03 x 10</a:t>
            </a:r>
            <a:r>
              <a:rPr lang="en-GB" sz="2400" baseline="30000" dirty="0"/>
              <a:t>3</a:t>
            </a:r>
            <a:r>
              <a:rPr lang="en-GB" sz="2400" dirty="0"/>
              <a:t> kg/m</a:t>
            </a:r>
            <a:r>
              <a:rPr lang="en-GB" sz="2400" baseline="30000" dirty="0"/>
              <a:t>3</a:t>
            </a:r>
            <a:r>
              <a:rPr lang="en-GB" sz="2400" dirty="0"/>
              <a:t>. Find its density at the bottom. </a:t>
            </a:r>
            <a:endParaRPr lang="ar-SA" sz="2400" dirty="0"/>
          </a:p>
        </p:txBody>
      </p:sp>
      <p:pic>
        <p:nvPicPr>
          <p:cNvPr id="4" name="Picture 3"/>
          <p:cNvPicPr>
            <a:picLocks noChangeAspect="1"/>
          </p:cNvPicPr>
          <p:nvPr/>
        </p:nvPicPr>
        <p:blipFill>
          <a:blip r:embed="rId2"/>
          <a:stretch>
            <a:fillRect/>
          </a:stretch>
        </p:blipFill>
        <p:spPr>
          <a:xfrm>
            <a:off x="1043608" y="3861048"/>
            <a:ext cx="8105679" cy="2304256"/>
          </a:xfrm>
          <a:prstGeom prst="rect">
            <a:avLst/>
          </a:prstGeom>
        </p:spPr>
      </p:pic>
    </p:spTree>
    <p:extLst>
      <p:ext uri="{BB962C8B-B14F-4D97-AF65-F5344CB8AC3E}">
        <p14:creationId xmlns:p14="http://schemas.microsoft.com/office/powerpoint/2010/main" val="3925994595"/>
      </p:ext>
    </p:extLst>
  </p:cSld>
  <p:clrMapOvr>
    <a:masterClrMapping/>
  </p:clrMapOvr>
  <p:transition spd="med">
    <p:comb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48" y="-14368"/>
            <a:ext cx="9180000" cy="1296144"/>
          </a:xfrm>
          <a:prstGeom prst="rect">
            <a:avLst/>
          </a:prstGeom>
          <a:solidFill>
            <a:schemeClr val="accent4">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81516"/>
            <a:ext cx="8229600" cy="1143000"/>
          </a:xfrm>
        </p:spPr>
        <p:txBody>
          <a:bodyPr>
            <a:noAutofit/>
          </a:bodyPr>
          <a:lstStyle/>
          <a:p>
            <a:br>
              <a:rPr lang="en-US" sz="4000" dirty="0"/>
            </a:br>
            <a:r>
              <a:rPr lang="en-US" sz="4000" b="1" dirty="0">
                <a:latin typeface="Cambria" panose="02040503050406030204" pitchFamily="18" charset="0"/>
              </a:rPr>
              <a:t>LECTURE</a:t>
            </a:r>
            <a:r>
              <a:rPr lang="en-US" sz="4000" b="1" i="1" dirty="0"/>
              <a:t> </a:t>
            </a:r>
            <a:r>
              <a:rPr lang="en-US" sz="4000" b="1" dirty="0">
                <a:latin typeface="Cambria" panose="02040503050406030204" pitchFamily="18" charset="0"/>
              </a:rPr>
              <a:t>OUTLINE  </a:t>
            </a:r>
          </a:p>
        </p:txBody>
      </p:sp>
      <p:sp>
        <p:nvSpPr>
          <p:cNvPr id="3" name="Content Placeholder 2"/>
          <p:cNvSpPr>
            <a:spLocks noGrp="1"/>
          </p:cNvSpPr>
          <p:nvPr>
            <p:ph idx="1"/>
          </p:nvPr>
        </p:nvSpPr>
        <p:spPr>
          <a:xfrm>
            <a:off x="179512" y="1268760"/>
            <a:ext cx="8964488" cy="5509975"/>
          </a:xfrm>
        </p:spPr>
        <p:txBody>
          <a:bodyPr>
            <a:noAutofit/>
          </a:bodyPr>
          <a:lstStyle/>
          <a:p>
            <a:pPr marL="0" indent="0" algn="l" rtl="0">
              <a:buNone/>
            </a:pPr>
            <a:r>
              <a:rPr lang="en-GB" sz="3600" dirty="0">
                <a:latin typeface="Cambria" pitchFamily="18" charset="0"/>
              </a:rPr>
              <a:t>12.4 Elastic Properties of Solids</a:t>
            </a:r>
          </a:p>
          <a:p>
            <a:pPr marL="571500" indent="-571500" algn="l" rtl="0"/>
            <a:r>
              <a:rPr lang="en-GB" sz="3600" dirty="0">
                <a:latin typeface="Cambria" pitchFamily="18" charset="0"/>
              </a:rPr>
              <a:t> Stress</a:t>
            </a:r>
          </a:p>
          <a:p>
            <a:pPr marL="571500" indent="-571500" algn="l" rtl="0"/>
            <a:r>
              <a:rPr lang="en-GB" sz="3600" dirty="0">
                <a:latin typeface="Cambria" pitchFamily="18" charset="0"/>
              </a:rPr>
              <a:t> Strain</a:t>
            </a:r>
          </a:p>
          <a:p>
            <a:pPr marL="571500" indent="-571500" algn="l" rtl="0"/>
            <a:r>
              <a:rPr lang="en-GB" sz="3600" dirty="0">
                <a:latin typeface="Cambria" pitchFamily="18" charset="0"/>
              </a:rPr>
              <a:t> Elastic modulus</a:t>
            </a:r>
          </a:p>
          <a:p>
            <a:pPr marL="571500" indent="-571500" algn="l" rtl="0"/>
            <a:r>
              <a:rPr lang="en-GB" sz="3600" dirty="0">
                <a:latin typeface="Cambria" pitchFamily="18" charset="0"/>
              </a:rPr>
              <a:t> Young’s modulus</a:t>
            </a:r>
          </a:p>
          <a:p>
            <a:pPr marL="571500" indent="-571500" algn="l" rtl="0"/>
            <a:r>
              <a:rPr lang="en-GB" sz="3600" dirty="0">
                <a:latin typeface="Cambria" pitchFamily="18" charset="0"/>
              </a:rPr>
              <a:t> Shear modulus</a:t>
            </a:r>
          </a:p>
          <a:p>
            <a:pPr marL="571500" indent="-571500" algn="l" rtl="0"/>
            <a:r>
              <a:rPr lang="en-GB" sz="3600" dirty="0">
                <a:latin typeface="Cambria" pitchFamily="18" charset="0"/>
              </a:rPr>
              <a:t> Bulk modulus</a:t>
            </a:r>
          </a:p>
        </p:txBody>
      </p:sp>
      <p:sp>
        <p:nvSpPr>
          <p:cNvPr id="8" name="Rectangle 7"/>
          <p:cNvSpPr/>
          <p:nvPr/>
        </p:nvSpPr>
        <p:spPr>
          <a:xfrm>
            <a:off x="-14748" y="1281776"/>
            <a:ext cx="9180000" cy="5576224"/>
          </a:xfrm>
          <a:prstGeom prst="rect">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2</a:t>
            </a:fld>
            <a:endParaRPr lang="en-US"/>
          </a:p>
        </p:txBody>
      </p:sp>
    </p:spTree>
    <p:extLst>
      <p:ext uri="{BB962C8B-B14F-4D97-AF65-F5344CB8AC3E}">
        <p14:creationId xmlns:p14="http://schemas.microsoft.com/office/powerpoint/2010/main" val="1540546064"/>
      </p:ext>
    </p:extLst>
  </p:cSld>
  <p:clrMapOvr>
    <a:masterClrMapping/>
  </p:clrMapOvr>
  <p:transition spd="med">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8760"/>
            <a:ext cx="9144000" cy="5472608"/>
          </a:xfrm>
        </p:spPr>
        <p:txBody>
          <a:bodyPr>
            <a:noAutofit/>
          </a:bodyPr>
          <a:lstStyle/>
          <a:p>
            <a:pPr marL="0" indent="0">
              <a:buNone/>
            </a:pPr>
            <a:r>
              <a:rPr lang="fr-FR" sz="2400" dirty="0"/>
              <a:t>.</a:t>
            </a:r>
          </a:p>
          <a:p>
            <a:pPr marL="0" indent="0">
              <a:buNone/>
            </a:pPr>
            <a:endParaRPr lang="fr-FR" sz="2400" dirty="0"/>
          </a:p>
        </p:txBody>
      </p:sp>
      <p:sp>
        <p:nvSpPr>
          <p:cNvPr id="5" name="عنصر نائب لرقم الشريحة 4"/>
          <p:cNvSpPr>
            <a:spLocks noGrp="1"/>
          </p:cNvSpPr>
          <p:nvPr>
            <p:ph type="sldNum" sz="quarter" idx="12"/>
          </p:nvPr>
        </p:nvSpPr>
        <p:spPr/>
        <p:txBody>
          <a:bodyPr/>
          <a:lstStyle/>
          <a:p>
            <a:fld id="{A6C0C9DF-47BE-457D-9FA4-59BADC70679E}" type="slidenum">
              <a:rPr lang="en-US" smtClean="0"/>
              <a:t>3</a:t>
            </a:fld>
            <a:endParaRPr lang="en-US" dirty="0"/>
          </a:p>
        </p:txBody>
      </p:sp>
      <p:sp>
        <p:nvSpPr>
          <p:cNvPr id="4" name="Rectangle 3"/>
          <p:cNvSpPr/>
          <p:nvPr/>
        </p:nvSpPr>
        <p:spPr>
          <a:xfrm>
            <a:off x="-90264" y="332656"/>
            <a:ext cx="9324528" cy="5262979"/>
          </a:xfrm>
          <a:prstGeom prst="rect">
            <a:avLst/>
          </a:prstGeom>
        </p:spPr>
        <p:txBody>
          <a:bodyPr wrap="square">
            <a:spAutoFit/>
          </a:bodyPr>
          <a:lstStyle/>
          <a:p>
            <a:pPr algn="l" rtl="0"/>
            <a:r>
              <a:rPr lang="ar-SA" sz="2400" dirty="0">
                <a:latin typeface="Times New Roman" panose="02020603050405020304" pitchFamily="18" charset="0"/>
                <a:cs typeface="Times New Roman" panose="02020603050405020304" pitchFamily="18" charset="0"/>
              </a:rPr>
              <a:t>We can describe the elastic properties of a substance using the concepts of </a:t>
            </a:r>
            <a:r>
              <a:rPr lang="ar-SA" sz="2400" b="1" dirty="0">
                <a:latin typeface="Times New Roman" panose="02020603050405020304" pitchFamily="18" charset="0"/>
                <a:cs typeface="Times New Roman" panose="02020603050405020304" pitchFamily="18" charset="0"/>
              </a:rPr>
              <a:t>stress and strain </a:t>
            </a:r>
            <a:r>
              <a:rPr lang="ar-SA" sz="2400" dirty="0">
                <a:latin typeface="Times New Roman" panose="02020603050405020304" pitchFamily="18" charset="0"/>
                <a:cs typeface="Times New Roman" panose="02020603050405020304" pitchFamily="18" charset="0"/>
              </a:rPr>
              <a:t>. </a:t>
            </a:r>
            <a:endParaRPr lang="en-GB" sz="2400" dirty="0">
              <a:latin typeface="Times New Roman" panose="02020603050405020304" pitchFamily="18" charset="0"/>
              <a:cs typeface="Times New Roman" panose="02020603050405020304" pitchFamily="18" charset="0"/>
            </a:endParaRPr>
          </a:p>
          <a:p>
            <a:pPr algn="l" rtl="0"/>
            <a:endParaRPr lang="en-GB" sz="2400" dirty="0">
              <a:latin typeface="Times New Roman" panose="02020603050405020304" pitchFamily="18" charset="0"/>
              <a:cs typeface="Times New Roman" panose="02020603050405020304" pitchFamily="18" charset="0"/>
            </a:endParaRPr>
          </a:p>
          <a:p>
            <a:pPr marL="342900" indent="-342900" algn="l" rtl="0">
              <a:buFont typeface="Arial" panose="020B0604020202020204" pitchFamily="34" charset="0"/>
              <a:buChar char="•"/>
            </a:pPr>
            <a:r>
              <a:rPr lang="en-GB" sz="2400" b="1" dirty="0">
                <a:latin typeface="Times New Roman" panose="02020603050405020304" pitchFamily="18" charset="0"/>
                <a:cs typeface="Times New Roman" panose="02020603050405020304" pitchFamily="18" charset="0"/>
              </a:rPr>
              <a:t>Stress</a:t>
            </a:r>
            <a:r>
              <a:rPr lang="en-GB" sz="2400" dirty="0">
                <a:latin typeface="Times New Roman" panose="02020603050405020304" pitchFamily="18" charset="0"/>
                <a:cs typeface="Times New Roman" panose="02020603050405020304" pitchFamily="18" charset="0"/>
              </a:rPr>
              <a:t> is a quantity that is proportional to the force causing a deformation</a:t>
            </a:r>
          </a:p>
          <a:p>
            <a:pPr marL="342900" indent="-342900" algn="l" rtl="0">
              <a:buFont typeface="Arial" panose="020B0604020202020204" pitchFamily="34" charset="0"/>
              <a:buChar char="•"/>
            </a:pPr>
            <a:r>
              <a:rPr lang="en-GB" sz="2400" b="1" dirty="0">
                <a:latin typeface="Times New Roman" panose="02020603050405020304" pitchFamily="18" charset="0"/>
                <a:cs typeface="Times New Roman" panose="02020603050405020304" pitchFamily="18" charset="0"/>
              </a:rPr>
              <a:t>Stress</a:t>
            </a:r>
            <a:r>
              <a:rPr lang="en-GB" sz="2400" dirty="0">
                <a:latin typeface="Times New Roman" panose="02020603050405020304" pitchFamily="18" charset="0"/>
                <a:cs typeface="Times New Roman" panose="02020603050405020304" pitchFamily="18" charset="0"/>
              </a:rPr>
              <a:t> is the external force acting on an object per unit cross-sectional area. </a:t>
            </a:r>
          </a:p>
          <a:p>
            <a:pPr marL="342900" indent="-342900" algn="l" rtl="0">
              <a:buFont typeface="Arial" panose="020B0604020202020204" pitchFamily="34" charset="0"/>
              <a:buChar char="•"/>
            </a:pPr>
            <a:r>
              <a:rPr lang="en-GB" sz="2400" dirty="0">
                <a:latin typeface="Times New Roman" panose="02020603050405020304" pitchFamily="18" charset="0"/>
                <a:cs typeface="Times New Roman" panose="02020603050405020304" pitchFamily="18" charset="0"/>
              </a:rPr>
              <a:t>The result of a stress is </a:t>
            </a:r>
            <a:r>
              <a:rPr lang="en-GB" sz="2400" b="1" dirty="0">
                <a:latin typeface="Times New Roman" panose="02020603050405020304" pitchFamily="18" charset="0"/>
                <a:cs typeface="Times New Roman" panose="02020603050405020304" pitchFamily="18" charset="0"/>
              </a:rPr>
              <a:t>strain</a:t>
            </a:r>
            <a:r>
              <a:rPr lang="en-GB" sz="2400" dirty="0">
                <a:latin typeface="Times New Roman" panose="02020603050405020304" pitchFamily="18" charset="0"/>
                <a:cs typeface="Times New Roman" panose="02020603050405020304" pitchFamily="18" charset="0"/>
              </a:rPr>
              <a:t>, which is a measure of the degree of deformation. </a:t>
            </a:r>
          </a:p>
          <a:p>
            <a:pPr marL="342900" indent="-342900" algn="l" rtl="0">
              <a:buFont typeface="Arial" panose="020B0604020202020204" pitchFamily="34" charset="0"/>
              <a:buChar char="•"/>
            </a:pPr>
            <a:r>
              <a:rPr lang="en-GB" sz="2400" b="1" dirty="0">
                <a:latin typeface="Times New Roman" panose="02020603050405020304" pitchFamily="18" charset="0"/>
                <a:cs typeface="Times New Roman" panose="02020603050405020304" pitchFamily="18" charset="0"/>
              </a:rPr>
              <a:t>Strain</a:t>
            </a:r>
            <a:r>
              <a:rPr lang="en-GB" sz="2400" dirty="0">
                <a:latin typeface="Times New Roman" panose="02020603050405020304" pitchFamily="18" charset="0"/>
                <a:cs typeface="Times New Roman" panose="02020603050405020304" pitchFamily="18" charset="0"/>
              </a:rPr>
              <a:t> is proportional to stress; the constant of proportionality is called </a:t>
            </a:r>
            <a:r>
              <a:rPr lang="en-GB" sz="2400" b="1" dirty="0">
                <a:latin typeface="Times New Roman" panose="02020603050405020304" pitchFamily="18" charset="0"/>
                <a:cs typeface="Times New Roman" panose="02020603050405020304" pitchFamily="18" charset="0"/>
              </a:rPr>
              <a:t>the elastic modulus</a:t>
            </a:r>
            <a:r>
              <a:rPr lang="en-GB" sz="2400" dirty="0">
                <a:latin typeface="Times New Roman" panose="02020603050405020304" pitchFamily="18" charset="0"/>
                <a:cs typeface="Times New Roman" panose="02020603050405020304" pitchFamily="18" charset="0"/>
              </a:rPr>
              <a:t>. </a:t>
            </a:r>
          </a:p>
          <a:p>
            <a:pPr marL="342900" indent="-342900" algn="l" rtl="0">
              <a:buFont typeface="Arial" panose="020B0604020202020204" pitchFamily="34" charset="0"/>
              <a:buChar char="•"/>
            </a:pPr>
            <a:r>
              <a:rPr lang="en-GB" sz="2400" b="1" dirty="0">
                <a:latin typeface="Times New Roman" panose="02020603050405020304" pitchFamily="18" charset="0"/>
                <a:cs typeface="Times New Roman" panose="02020603050405020304" pitchFamily="18" charset="0"/>
              </a:rPr>
              <a:t>The elastic modulus </a:t>
            </a:r>
            <a:r>
              <a:rPr lang="en-GB" sz="2400" dirty="0">
                <a:latin typeface="Times New Roman" panose="02020603050405020304" pitchFamily="18" charset="0"/>
                <a:cs typeface="Times New Roman" panose="02020603050405020304" pitchFamily="18" charset="0"/>
              </a:rPr>
              <a:t>is therefore deﬁned as the ratio of the stress to the resulting strain:</a:t>
            </a:r>
          </a:p>
          <a:p>
            <a:pPr algn="l" rtl="0"/>
            <a:endParaRPr lang="ar-SA" sz="24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stretch>
            <a:fillRect/>
          </a:stretch>
        </p:blipFill>
        <p:spPr>
          <a:xfrm>
            <a:off x="2483768" y="5088478"/>
            <a:ext cx="3744416" cy="1076826"/>
          </a:xfrm>
          <a:prstGeom prst="rect">
            <a:avLst/>
          </a:prstGeom>
        </p:spPr>
      </p:pic>
    </p:spTree>
    <p:extLst>
      <p:ext uri="{BB962C8B-B14F-4D97-AF65-F5344CB8AC3E}">
        <p14:creationId xmlns:p14="http://schemas.microsoft.com/office/powerpoint/2010/main" val="3706978496"/>
      </p:ext>
    </p:extLst>
  </p:cSld>
  <p:clrMapOvr>
    <a:masterClrMapping/>
  </p:clrMapOvr>
  <p:transition spd="med">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043608" y="1556792"/>
            <a:ext cx="8013547" cy="1920602"/>
          </a:xfrm>
          <a:prstGeom prst="rect">
            <a:avLst/>
          </a:prstGeom>
        </p:spPr>
      </p:pic>
      <p:sp>
        <p:nvSpPr>
          <p:cNvPr id="6" name="Rectangle 5"/>
          <p:cNvSpPr/>
          <p:nvPr/>
        </p:nvSpPr>
        <p:spPr>
          <a:xfrm>
            <a:off x="611560" y="692696"/>
            <a:ext cx="9361040" cy="707886"/>
          </a:xfrm>
          <a:prstGeom prst="rect">
            <a:avLst/>
          </a:prstGeom>
        </p:spPr>
        <p:txBody>
          <a:bodyPr wrap="square">
            <a:spAutoFit/>
          </a:bodyPr>
          <a:lstStyle/>
          <a:p>
            <a:pPr algn="l" rtl="0"/>
            <a:r>
              <a:rPr lang="ar-SA" sz="2000" b="1" dirty="0"/>
              <a:t>We consider three types of deformation and deﬁne an elastic modulus</a:t>
            </a:r>
          </a:p>
          <a:p>
            <a:pPr algn="l" rtl="0"/>
            <a:r>
              <a:rPr lang="ar-SA" sz="2000" b="1" dirty="0"/>
              <a:t> for each:</a:t>
            </a:r>
          </a:p>
        </p:txBody>
      </p:sp>
    </p:spTree>
    <p:extLst>
      <p:ext uri="{BB962C8B-B14F-4D97-AF65-F5344CB8AC3E}">
        <p14:creationId xmlns:p14="http://schemas.microsoft.com/office/powerpoint/2010/main" val="816774187"/>
      </p:ext>
    </p:extLst>
  </p:cSld>
  <p:clrMapOvr>
    <a:masterClrMapping/>
  </p:clrMapOvr>
  <p:transition spd="med">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784976" cy="1173162"/>
          </a:xfrm>
        </p:spPr>
        <p:txBody>
          <a:bodyPr>
            <a:normAutofit fontScale="90000"/>
          </a:bodyPr>
          <a:lstStyle/>
          <a:p>
            <a:pPr rtl="0"/>
            <a:r>
              <a:rPr lang="ar-SA" sz="4400" dirty="0"/>
              <a:t>Young’s</a:t>
            </a:r>
            <a:r>
              <a:rPr lang="en-GB" sz="4400" dirty="0"/>
              <a:t> modulus: Elasticity in Length</a:t>
            </a:r>
            <a:endParaRPr lang="ar-SA" dirty="0"/>
          </a:p>
        </p:txBody>
      </p:sp>
      <p:pic>
        <p:nvPicPr>
          <p:cNvPr id="4" name="Picture 3"/>
          <p:cNvPicPr>
            <a:picLocks noChangeAspect="1"/>
          </p:cNvPicPr>
          <p:nvPr/>
        </p:nvPicPr>
        <p:blipFill>
          <a:blip r:embed="rId2"/>
          <a:stretch>
            <a:fillRect/>
          </a:stretch>
        </p:blipFill>
        <p:spPr>
          <a:xfrm>
            <a:off x="1187624" y="2325804"/>
            <a:ext cx="3744416" cy="1050263"/>
          </a:xfrm>
          <a:prstGeom prst="rect">
            <a:avLst/>
          </a:prstGeom>
        </p:spPr>
      </p:pic>
      <p:pic>
        <p:nvPicPr>
          <p:cNvPr id="5" name="Picture 4"/>
          <p:cNvPicPr>
            <a:picLocks noChangeAspect="1"/>
          </p:cNvPicPr>
          <p:nvPr/>
        </p:nvPicPr>
        <p:blipFill>
          <a:blip r:embed="rId3"/>
          <a:stretch>
            <a:fillRect/>
          </a:stretch>
        </p:blipFill>
        <p:spPr>
          <a:xfrm>
            <a:off x="5364088" y="1483985"/>
            <a:ext cx="3779912" cy="2813933"/>
          </a:xfrm>
          <a:prstGeom prst="rect">
            <a:avLst/>
          </a:prstGeom>
        </p:spPr>
      </p:pic>
    </p:spTree>
    <p:extLst>
      <p:ext uri="{BB962C8B-B14F-4D97-AF65-F5344CB8AC3E}">
        <p14:creationId xmlns:p14="http://schemas.microsoft.com/office/powerpoint/2010/main" val="3796651648"/>
      </p:ext>
    </p:extLst>
  </p:cSld>
  <p:clrMapOvr>
    <a:masterClrMapping/>
  </p:clrMapOvr>
  <p:transition spd="med">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250882" cy="1113007"/>
          </a:xfrm>
        </p:spPr>
        <p:txBody>
          <a:bodyPr>
            <a:normAutofit fontScale="90000"/>
          </a:bodyPr>
          <a:lstStyle/>
          <a:p>
            <a:r>
              <a:rPr lang="en-GB" dirty="0"/>
              <a:t>Shear modulus : Elasticity of Shape</a:t>
            </a:r>
            <a:endParaRPr lang="ar-SA" dirty="0"/>
          </a:p>
        </p:txBody>
      </p:sp>
      <p:pic>
        <p:nvPicPr>
          <p:cNvPr id="5" name="Picture 4"/>
          <p:cNvPicPr>
            <a:picLocks noChangeAspect="1"/>
          </p:cNvPicPr>
          <p:nvPr/>
        </p:nvPicPr>
        <p:blipFill>
          <a:blip r:embed="rId2"/>
          <a:stretch>
            <a:fillRect/>
          </a:stretch>
        </p:blipFill>
        <p:spPr>
          <a:xfrm>
            <a:off x="6170006" y="1387645"/>
            <a:ext cx="2866490" cy="4415944"/>
          </a:xfrm>
          <a:prstGeom prst="rect">
            <a:avLst/>
          </a:prstGeom>
        </p:spPr>
      </p:pic>
      <p:pic>
        <p:nvPicPr>
          <p:cNvPr id="6" name="Picture 5"/>
          <p:cNvPicPr>
            <a:picLocks noChangeAspect="1"/>
          </p:cNvPicPr>
          <p:nvPr/>
        </p:nvPicPr>
        <p:blipFill>
          <a:blip r:embed="rId3"/>
          <a:stretch>
            <a:fillRect/>
          </a:stretch>
        </p:blipFill>
        <p:spPr>
          <a:xfrm>
            <a:off x="1437440" y="1916832"/>
            <a:ext cx="4037591" cy="1080120"/>
          </a:xfrm>
          <a:prstGeom prst="rect">
            <a:avLst/>
          </a:prstGeom>
        </p:spPr>
      </p:pic>
    </p:spTree>
    <p:extLst>
      <p:ext uri="{BB962C8B-B14F-4D97-AF65-F5344CB8AC3E}">
        <p14:creationId xmlns:p14="http://schemas.microsoft.com/office/powerpoint/2010/main" val="952687027"/>
      </p:ext>
    </p:extLst>
  </p:cSld>
  <p:clrMapOvr>
    <a:masterClrMapping/>
  </p:clrMapOvr>
  <p:transition spd="med">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250882" cy="1113007"/>
          </a:xfrm>
        </p:spPr>
        <p:txBody>
          <a:bodyPr>
            <a:normAutofit/>
          </a:bodyPr>
          <a:lstStyle/>
          <a:p>
            <a:r>
              <a:rPr lang="en-GB" dirty="0"/>
              <a:t>Bulk modulus : Volume Elasticity</a:t>
            </a:r>
            <a:endParaRPr lang="ar-SA" dirty="0"/>
          </a:p>
        </p:txBody>
      </p:sp>
      <p:pic>
        <p:nvPicPr>
          <p:cNvPr id="3" name="Picture 2"/>
          <p:cNvPicPr>
            <a:picLocks noChangeAspect="1"/>
          </p:cNvPicPr>
          <p:nvPr/>
        </p:nvPicPr>
        <p:blipFill>
          <a:blip r:embed="rId2"/>
          <a:stretch>
            <a:fillRect/>
          </a:stretch>
        </p:blipFill>
        <p:spPr>
          <a:xfrm>
            <a:off x="1036028" y="1556792"/>
            <a:ext cx="5336172" cy="1152128"/>
          </a:xfrm>
          <a:prstGeom prst="rect">
            <a:avLst/>
          </a:prstGeom>
        </p:spPr>
      </p:pic>
      <p:pic>
        <p:nvPicPr>
          <p:cNvPr id="4" name="Picture 3"/>
          <p:cNvPicPr>
            <a:picLocks noChangeAspect="1"/>
          </p:cNvPicPr>
          <p:nvPr/>
        </p:nvPicPr>
        <p:blipFill>
          <a:blip r:embed="rId3"/>
          <a:stretch>
            <a:fillRect/>
          </a:stretch>
        </p:blipFill>
        <p:spPr>
          <a:xfrm>
            <a:off x="5035411" y="2492896"/>
            <a:ext cx="4078560" cy="3406525"/>
          </a:xfrm>
          <a:prstGeom prst="rect">
            <a:avLst/>
          </a:prstGeom>
        </p:spPr>
      </p:pic>
    </p:spTree>
    <p:extLst>
      <p:ext uri="{BB962C8B-B14F-4D97-AF65-F5344CB8AC3E}">
        <p14:creationId xmlns:p14="http://schemas.microsoft.com/office/powerpoint/2010/main" val="3206083538"/>
      </p:ext>
    </p:extLst>
  </p:cSld>
  <p:clrMapOvr>
    <a:masterClrMapping/>
  </p:clrMapOvr>
  <p:transition spd="med">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260648"/>
            <a:ext cx="7920880" cy="6165304"/>
          </a:xfrm>
        </p:spPr>
        <p:txBody>
          <a:bodyPr/>
          <a:lstStyle/>
          <a:p>
            <a:pPr marL="82550" indent="0" algn="l" rtl="0">
              <a:buNone/>
            </a:pPr>
            <a:r>
              <a:rPr lang="en-GB" sz="1800" dirty="0"/>
              <a:t> </a:t>
            </a:r>
            <a:r>
              <a:rPr lang="en-GB" sz="1800" b="1" dirty="0"/>
              <a:t>Quick Quiz 12.4</a:t>
            </a:r>
          </a:p>
          <a:p>
            <a:pPr marL="82550" indent="0" algn="l" rtl="0">
              <a:buNone/>
            </a:pPr>
            <a:r>
              <a:rPr lang="en-GB" sz="1800" b="1" dirty="0"/>
              <a:t> </a:t>
            </a:r>
            <a:r>
              <a:rPr lang="en-GB" sz="1800" dirty="0"/>
              <a:t>A block of iron is sliding across a horizontal ﬂoor. The friction force between the block and the ﬂoor causes the block to deform. To describe the relationship between stress and strain for the block, you would use (a) Young’s modulus (b) shear modulus (c) bulk modulus (d) none of these.</a:t>
            </a:r>
          </a:p>
          <a:p>
            <a:pPr marL="82550" indent="0" algn="l" rtl="0">
              <a:buNone/>
            </a:pPr>
            <a:r>
              <a:rPr lang="en-GB" sz="1800" b="1" dirty="0"/>
              <a:t>Quick Quiz 12.5</a:t>
            </a:r>
          </a:p>
          <a:p>
            <a:pPr marL="82550" indent="0" algn="l" rtl="0">
              <a:buNone/>
            </a:pPr>
            <a:r>
              <a:rPr lang="en-GB" sz="1800" dirty="0"/>
              <a:t> A trapeze artist swings through a circular arc. At the bottom of the swing, the wires supporting the trapeze are longer than when the trapeze artist simply hangs from the trapeze, due to the increased tension in them. To describe the relationship between stress and strain for the wires, you would use (a) Young’s modulus (b) shear modulus (c) bulk modulus (d) none of these.</a:t>
            </a:r>
          </a:p>
          <a:p>
            <a:pPr marL="82550" indent="0" algn="l" rtl="0">
              <a:buNone/>
            </a:pPr>
            <a:r>
              <a:rPr lang="en-GB" sz="1800" b="1" dirty="0"/>
              <a:t>Quick Quiz 12.6 </a:t>
            </a:r>
          </a:p>
          <a:p>
            <a:pPr marL="82550" indent="0" algn="l" rtl="0">
              <a:buNone/>
            </a:pPr>
            <a:r>
              <a:rPr lang="en-GB" sz="1800" dirty="0"/>
              <a:t>A spacecraft carries a steel sphere to a planet on which atmospheric pressure is much higher than on the Earth. The higher pressure causes the radius of the sphere to decrease. To describe the relationship between stress and strain for the sphere, you would use (a) Young’s modulus (b) shear modulus (c) bulk modulus (d) none of these.</a:t>
            </a:r>
          </a:p>
          <a:p>
            <a:pPr algn="l" rtl="0"/>
            <a:endParaRPr lang="ar-SA" sz="1800" dirty="0"/>
          </a:p>
        </p:txBody>
      </p:sp>
    </p:spTree>
    <p:extLst>
      <p:ext uri="{BB962C8B-B14F-4D97-AF65-F5344CB8AC3E}">
        <p14:creationId xmlns:p14="http://schemas.microsoft.com/office/powerpoint/2010/main" val="3692963027"/>
      </p:ext>
    </p:extLst>
  </p:cSld>
  <p:clrMapOvr>
    <a:masterClrMapping/>
  </p:clrMapOvr>
  <p:transition spd="med">
    <p:comb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556792"/>
            <a:ext cx="7499350" cy="4800600"/>
          </a:xfrm>
        </p:spPr>
        <p:txBody>
          <a:bodyPr/>
          <a:lstStyle/>
          <a:p>
            <a:pPr algn="l" rtl="0"/>
            <a:r>
              <a:rPr lang="en-GB" dirty="0"/>
              <a:t> </a:t>
            </a:r>
            <a:r>
              <a:rPr lang="en-GB" sz="2400" dirty="0"/>
              <a:t>12.4 (b). The friction force on the block as it slides along the surface is parallel to the lower surface and will cause the block to undergo a shear deformation. </a:t>
            </a:r>
          </a:p>
          <a:p>
            <a:pPr algn="l" rtl="0"/>
            <a:r>
              <a:rPr lang="en-GB" sz="2400" dirty="0"/>
              <a:t>12.5 (a). The stretching of the wire due to the increased tension is described by Young’s modulus. </a:t>
            </a:r>
          </a:p>
          <a:p>
            <a:pPr algn="l" rtl="0"/>
            <a:r>
              <a:rPr lang="en-GB" sz="2400" dirty="0"/>
              <a:t>12.6 (c). The pressure of the atmosphere results in a force of uniform magnitude perpendicular at all points on the surface of the sphere.</a:t>
            </a:r>
            <a:endParaRPr lang="ar-SA" sz="2400" dirty="0"/>
          </a:p>
        </p:txBody>
      </p:sp>
    </p:spTree>
    <p:extLst>
      <p:ext uri="{BB962C8B-B14F-4D97-AF65-F5344CB8AC3E}">
        <p14:creationId xmlns:p14="http://schemas.microsoft.com/office/powerpoint/2010/main" val="3467271998"/>
      </p:ext>
    </p:extLst>
  </p:cSld>
  <p:clrMapOvr>
    <a:masterClrMapping/>
  </p:clrMapOvr>
  <p:transition spd="med">
    <p:comb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12576</TotalTime>
  <Words>781</Words>
  <Application>Microsoft Office PowerPoint</Application>
  <PresentationFormat>On-screen Show (4:3)</PresentationFormat>
  <Paragraphs>40</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Cambria</vt:lpstr>
      <vt:lpstr>Gill Sans MT</vt:lpstr>
      <vt:lpstr>Times New Roman</vt:lpstr>
      <vt:lpstr>Verdana</vt:lpstr>
      <vt:lpstr>Wingdings 2</vt:lpstr>
      <vt:lpstr>Solstice</vt:lpstr>
      <vt:lpstr> Phys 110  Chapter 12  Elasticity</vt:lpstr>
      <vt:lpstr> LECTURE OUTLINE  </vt:lpstr>
      <vt:lpstr>PowerPoint Presentation</vt:lpstr>
      <vt:lpstr>PowerPoint Presentation</vt:lpstr>
      <vt:lpstr>Young’s modulus: Elasticity in Length</vt:lpstr>
      <vt:lpstr>Shear modulus : Elasticity of Shape</vt:lpstr>
      <vt:lpstr>Bulk modulus : Volume Elasticity</vt:lpstr>
      <vt:lpstr>PowerPoint Presentation</vt:lpstr>
      <vt:lpstr>PowerPoint Presentation</vt:lpstr>
      <vt:lpstr>PowerPoint Presentation</vt:lpstr>
      <vt:lpstr>PowerPoint Presentation</vt:lpstr>
      <vt:lpstr>Problems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Reem Al-Tuwirqi</dc:creator>
  <cp:lastModifiedBy>Dell</cp:lastModifiedBy>
  <cp:revision>245</cp:revision>
  <dcterms:created xsi:type="dcterms:W3CDTF">2011-03-16T17:22:27Z</dcterms:created>
  <dcterms:modified xsi:type="dcterms:W3CDTF">2020-03-17T07:44:08Z</dcterms:modified>
</cp:coreProperties>
</file>