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70" r:id="rId12"/>
    <p:sldId id="265" r:id="rId13"/>
    <p:sldId id="268" r:id="rId14"/>
    <p:sldId id="266" r:id="rId15"/>
    <p:sldId id="267"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C9B14-9AE5-4FA2-8E9F-639C59980B62}"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214412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9B14-9AE5-4FA2-8E9F-639C59980B62}"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210583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9B14-9AE5-4FA2-8E9F-639C59980B62}"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182572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9B14-9AE5-4FA2-8E9F-639C59980B62}"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74468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C9B14-9AE5-4FA2-8E9F-639C59980B62}"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166981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C9B14-9AE5-4FA2-8E9F-639C59980B62}"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3959355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C9B14-9AE5-4FA2-8E9F-639C59980B62}" type="datetimeFigureOut">
              <a:rPr lang="en-US" smtClean="0"/>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23252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C9B14-9AE5-4FA2-8E9F-639C59980B62}" type="datetimeFigureOut">
              <a:rPr lang="en-US" smtClean="0"/>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427452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C9B14-9AE5-4FA2-8E9F-639C59980B62}" type="datetimeFigureOut">
              <a:rPr lang="en-US" smtClean="0"/>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252802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C9B14-9AE5-4FA2-8E9F-639C59980B62}"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150178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C9B14-9AE5-4FA2-8E9F-639C59980B62}"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15D2F-A2D6-4D4C-8866-5E626B592F55}" type="slidenum">
              <a:rPr lang="en-US" smtClean="0"/>
              <a:t>‹#›</a:t>
            </a:fld>
            <a:endParaRPr lang="en-US"/>
          </a:p>
        </p:txBody>
      </p:sp>
    </p:spTree>
    <p:extLst>
      <p:ext uri="{BB962C8B-B14F-4D97-AF65-F5344CB8AC3E}">
        <p14:creationId xmlns:p14="http://schemas.microsoft.com/office/powerpoint/2010/main" val="99440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C9B14-9AE5-4FA2-8E9F-639C59980B62}" type="datetimeFigureOut">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15D2F-A2D6-4D4C-8866-5E626B592F55}" type="slidenum">
              <a:rPr lang="en-US" smtClean="0"/>
              <a:t>‹#›</a:t>
            </a:fld>
            <a:endParaRPr lang="en-US"/>
          </a:p>
        </p:txBody>
      </p:sp>
    </p:spTree>
    <p:extLst>
      <p:ext uri="{BB962C8B-B14F-4D97-AF65-F5344CB8AC3E}">
        <p14:creationId xmlns:p14="http://schemas.microsoft.com/office/powerpoint/2010/main" val="1180984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11</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Introduction to Semantics and Pragmatics </a:t>
            </a:r>
            <a:endParaRPr lang="en-US" dirty="0">
              <a:solidFill>
                <a:srgbClr val="FF0000"/>
              </a:solidFill>
            </a:endParaRPr>
          </a:p>
        </p:txBody>
      </p:sp>
    </p:spTree>
    <p:extLst>
      <p:ext uri="{BB962C8B-B14F-4D97-AF65-F5344CB8AC3E}">
        <p14:creationId xmlns:p14="http://schemas.microsoft.com/office/powerpoint/2010/main" val="391496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Haas </a:t>
            </a:r>
            <a:r>
              <a:rPr lang="en-US" dirty="0" smtClean="0"/>
              <a:t>(Semantic Field)</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086" y="1600200"/>
            <a:ext cx="633782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753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4440" y="1600200"/>
            <a:ext cx="719512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1641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11.3.1 Approaches to metaphor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11.3.1.4 </a:t>
            </a:r>
            <a:r>
              <a:rPr lang="en-US" b="1" dirty="0" err="1"/>
              <a:t>Lakoff</a:t>
            </a:r>
            <a:endParaRPr lang="en-US" dirty="0"/>
          </a:p>
          <a:p>
            <a:pPr marL="0" indent="0">
              <a:buNone/>
            </a:pPr>
            <a:r>
              <a:rPr lang="en-US" dirty="0"/>
              <a:t>According to </a:t>
            </a:r>
            <a:r>
              <a:rPr lang="en-US" dirty="0" err="1"/>
              <a:t>Lakoff</a:t>
            </a:r>
            <a:r>
              <a:rPr lang="en-US" dirty="0"/>
              <a:t>, metaphors are not merely decorative features of certain styles, but are an essential component of human cognition. Nor are they purely linguistic, but are conceptual in nature. They are 'a means whereby ever more abstract and intangible areas of experience can be </a:t>
            </a:r>
            <a:r>
              <a:rPr lang="en-US" dirty="0" err="1"/>
              <a:t>conceptualised</a:t>
            </a:r>
            <a:r>
              <a:rPr lang="en-US" dirty="0"/>
              <a:t> in terms of the familiar and concrete'. Metaphors involve (</a:t>
            </a:r>
            <a:r>
              <a:rPr lang="en-US" dirty="0" err="1"/>
              <a:t>i</a:t>
            </a:r>
            <a:r>
              <a:rPr lang="en-US" dirty="0"/>
              <a:t>) a </a:t>
            </a:r>
            <a:r>
              <a:rPr lang="en-US" dirty="0">
                <a:solidFill>
                  <a:srgbClr val="FF0000"/>
                </a:solidFill>
              </a:rPr>
              <a:t>source domain</a:t>
            </a:r>
            <a:r>
              <a:rPr lang="en-US" dirty="0"/>
              <a:t>, usually concrete and familiar, (ii) a </a:t>
            </a:r>
            <a:r>
              <a:rPr lang="en-US" dirty="0">
                <a:solidFill>
                  <a:srgbClr val="FF0000"/>
                </a:solidFill>
              </a:rPr>
              <a:t>target domain</a:t>
            </a:r>
            <a:r>
              <a:rPr lang="en-US" dirty="0"/>
              <a:t>, usually abstract or at least less well structured, and (iii) a </a:t>
            </a:r>
            <a:r>
              <a:rPr lang="en-US" dirty="0">
                <a:solidFill>
                  <a:srgbClr val="FF0000"/>
                </a:solidFill>
              </a:rPr>
              <a:t>set of mapping relations</a:t>
            </a:r>
            <a:r>
              <a:rPr lang="en-US" dirty="0"/>
              <a:t>, or correspondences. </a:t>
            </a:r>
          </a:p>
          <a:p>
            <a:r>
              <a:rPr lang="en-US" b="1" dirty="0"/>
              <a:t> </a:t>
            </a:r>
            <a:endParaRPr lang="en-US" dirty="0"/>
          </a:p>
          <a:p>
            <a:endParaRPr lang="en-US" dirty="0"/>
          </a:p>
        </p:txBody>
      </p:sp>
    </p:spTree>
    <p:extLst>
      <p:ext uri="{BB962C8B-B14F-4D97-AF65-F5344CB8AC3E}">
        <p14:creationId xmlns:p14="http://schemas.microsoft.com/office/powerpoint/2010/main" val="12578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For example, the ARGUMENT is WAR metaphor uses notions drawn from the domain of war, such as winning and losing, attacking and defending, destroying, undermining, and so on, to depict what happens during an argument. Likewise, the LIFE is a JOURNEY metaphor borrows structuring ideas from the domain of a journey and applies them to life: </a:t>
            </a:r>
            <a:r>
              <a:rPr lang="en-US" i="1" dirty="0"/>
              <a:t>We've come a long way together, but we have decided to take our separate paths, He has come to a crossroads in his life, This young man will go far.</a:t>
            </a:r>
            <a:endParaRPr lang="en-US" dirty="0"/>
          </a:p>
        </p:txBody>
      </p:sp>
    </p:spTree>
    <p:extLst>
      <p:ext uri="{BB962C8B-B14F-4D97-AF65-F5344CB8AC3E}">
        <p14:creationId xmlns:p14="http://schemas.microsoft.com/office/powerpoint/2010/main" val="1778183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11.3.2 Close relatives of metaphor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smtClean="0"/>
              <a:t>11.3.2.1 </a:t>
            </a:r>
            <a:r>
              <a:rPr lang="en-US" dirty="0"/>
              <a:t>Personifications</a:t>
            </a:r>
          </a:p>
          <a:p>
            <a:pPr marL="0" indent="0">
              <a:buNone/>
            </a:pPr>
            <a:r>
              <a:rPr lang="en-US" b="1" dirty="0"/>
              <a:t>11.3.2.2 </a:t>
            </a:r>
            <a:r>
              <a:rPr lang="en-US" dirty="0"/>
              <a:t>Proverbs</a:t>
            </a:r>
          </a:p>
        </p:txBody>
      </p:sp>
    </p:spTree>
    <p:extLst>
      <p:ext uri="{BB962C8B-B14F-4D97-AF65-F5344CB8AC3E}">
        <p14:creationId xmlns:p14="http://schemas.microsoft.com/office/powerpoint/2010/main" val="842651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11.4 Metonymy</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solidFill>
                  <a:srgbClr val="FF0000"/>
                </a:solidFill>
              </a:rPr>
              <a:t>11.4.1 Metonymy vs. metaphor</a:t>
            </a:r>
          </a:p>
          <a:p>
            <a:pPr marL="0" indent="0">
              <a:buNone/>
            </a:pPr>
            <a:r>
              <a:rPr lang="en-US" dirty="0"/>
              <a:t>The difference between metaphor and metonymy is highlighted by </a:t>
            </a:r>
            <a:r>
              <a:rPr lang="en-US" dirty="0" err="1"/>
              <a:t>Jakobson</a:t>
            </a:r>
            <a:r>
              <a:rPr lang="en-US" dirty="0"/>
              <a:t> and Halle (1956), who said that metaphor was based on </a:t>
            </a:r>
            <a:r>
              <a:rPr lang="en-US" dirty="0">
                <a:solidFill>
                  <a:srgbClr val="FF0000"/>
                </a:solidFill>
              </a:rPr>
              <a:t>resemblance</a:t>
            </a:r>
            <a:r>
              <a:rPr lang="en-US" dirty="0"/>
              <a:t>, whereas metonymy was based on "</a:t>
            </a:r>
            <a:r>
              <a:rPr lang="en-US" dirty="0">
                <a:solidFill>
                  <a:srgbClr val="FF0000"/>
                </a:solidFill>
              </a:rPr>
              <a:t>association</a:t>
            </a:r>
            <a:r>
              <a:rPr lang="en-US" dirty="0"/>
              <a:t>". </a:t>
            </a:r>
            <a:r>
              <a:rPr lang="en-US" dirty="0" err="1"/>
              <a:t>Jakobson's</a:t>
            </a:r>
            <a:r>
              <a:rPr lang="en-US" dirty="0"/>
              <a:t> dictum captures some of the difference between metaphor and metonymy, but leaves an important point </a:t>
            </a:r>
            <a:r>
              <a:rPr lang="en-US" dirty="0" err="1"/>
              <a:t>unhighlighted</a:t>
            </a:r>
            <a:r>
              <a:rPr lang="en-US" dirty="0"/>
              <a:t>. Metaphor involves the use of one domain as an analogical model (in Black's terms) to structure our conception of another domain; in other words the process crucially involves two (in the simplest cases) distinct conceptual domains. Metonymy, on the other hand, relies on an (actual, literal) association between two components within a single domain (and no restructuring is involved). </a:t>
            </a:r>
            <a:r>
              <a:rPr lang="en-US"/>
              <a:t>Take </a:t>
            </a:r>
            <a:r>
              <a:rPr lang="en-US" smtClean="0"/>
              <a:t>the famous</a:t>
            </a:r>
            <a:r>
              <a:rPr lang="en-US" i="1" smtClean="0"/>
              <a:t> </a:t>
            </a:r>
            <a:r>
              <a:rPr lang="en-US" i="1" dirty="0"/>
              <a:t>ham sandwich </a:t>
            </a:r>
            <a:r>
              <a:rPr lang="en-US" dirty="0"/>
              <a:t>case:</a:t>
            </a:r>
          </a:p>
          <a:p>
            <a:pPr marL="0" indent="0">
              <a:buNone/>
            </a:pPr>
            <a:r>
              <a:rPr lang="en-US" dirty="0"/>
              <a:t>(30) The ham sandwich wants his coffee now.</a:t>
            </a:r>
          </a:p>
          <a:p>
            <a:pPr marL="0" indent="0">
              <a:buNone/>
            </a:pPr>
            <a:r>
              <a:rPr lang="en-US" dirty="0"/>
              <a:t>This is, of course, ‘café language’, but is perfectly intelligible to all. The domain invoked is a cafe, or similar establishment, where a customer is (perhaps momentarily) distinguished by the fact that he has ordered a ham sandwich.</a:t>
            </a:r>
          </a:p>
          <a:p>
            <a:pPr marL="0" indent="0">
              <a:buNone/>
            </a:pPr>
            <a:endParaRPr lang="en-US" dirty="0">
              <a:solidFill>
                <a:srgbClr val="FF0000"/>
              </a:solidFill>
            </a:endParaRPr>
          </a:p>
        </p:txBody>
      </p:sp>
    </p:spTree>
    <p:extLst>
      <p:ext uri="{BB962C8B-B14F-4D97-AF65-F5344CB8AC3E}">
        <p14:creationId xmlns:p14="http://schemas.microsoft.com/office/powerpoint/2010/main" val="2952208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11.4.2 Patterns of metonymy</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pPr marL="0" indent="0">
              <a:buNone/>
            </a:pPr>
            <a:r>
              <a:rPr lang="en-US" b="1" dirty="0"/>
              <a:t> </a:t>
            </a:r>
            <a:endParaRPr lang="en-US" dirty="0"/>
          </a:p>
          <a:p>
            <a:pPr marL="0" indent="0">
              <a:buNone/>
            </a:pPr>
            <a:r>
              <a:rPr lang="en-US" b="1" dirty="0"/>
              <a:t>(</a:t>
            </a:r>
            <a:r>
              <a:rPr lang="en-US" b="1" dirty="0" err="1"/>
              <a:t>i</a:t>
            </a:r>
            <a:r>
              <a:rPr lang="en-US" b="1" dirty="0"/>
              <a:t>) CONTAINER for CONTAINED</a:t>
            </a:r>
            <a:endParaRPr lang="en-US" dirty="0"/>
          </a:p>
          <a:p>
            <a:pPr marL="0" indent="0">
              <a:buNone/>
            </a:pPr>
            <a:r>
              <a:rPr lang="en-US" dirty="0"/>
              <a:t>(32) The kettle's boiling.</a:t>
            </a:r>
          </a:p>
          <a:p>
            <a:pPr marL="0" indent="0">
              <a:buNone/>
            </a:pPr>
            <a:r>
              <a:rPr lang="en-US" dirty="0"/>
              <a:t> </a:t>
            </a:r>
          </a:p>
          <a:p>
            <a:pPr marL="0" indent="0">
              <a:buNone/>
            </a:pPr>
            <a:r>
              <a:rPr lang="en-US" b="1" dirty="0"/>
              <a:t>(ii) POSSESSOR for POSSESSED/ATTRIBUTE</a:t>
            </a:r>
            <a:endParaRPr lang="en-US" dirty="0"/>
          </a:p>
          <a:p>
            <a:pPr marL="0" indent="0">
              <a:buNone/>
            </a:pPr>
            <a:r>
              <a:rPr lang="en-US" dirty="0"/>
              <a:t> (37) Where are you parked?</a:t>
            </a:r>
          </a:p>
          <a:p>
            <a:pPr marL="0" indent="0">
              <a:buNone/>
            </a:pPr>
            <a:r>
              <a:rPr lang="en-US" dirty="0"/>
              <a:t>(38) Shares fall 10 per cent after Budget.</a:t>
            </a:r>
          </a:p>
          <a:p>
            <a:pPr marL="0" indent="0">
              <a:buNone/>
            </a:pPr>
            <a:r>
              <a:rPr lang="en-US" b="1" dirty="0"/>
              <a:t> </a:t>
            </a:r>
            <a:endParaRPr lang="en-US" dirty="0"/>
          </a:p>
          <a:p>
            <a:pPr marL="0" indent="0">
              <a:buNone/>
            </a:pPr>
            <a:r>
              <a:rPr lang="en-US" b="1" dirty="0"/>
              <a:t>(iii) REPRESENTED ENTITY for REPRESENTATIVE</a:t>
            </a:r>
            <a:endParaRPr lang="en-US" dirty="0"/>
          </a:p>
          <a:p>
            <a:pPr marL="0" indent="0">
              <a:buNone/>
            </a:pPr>
            <a:r>
              <a:rPr lang="en-US" dirty="0"/>
              <a:t>(39) England won the World Cup in 1966.</a:t>
            </a:r>
          </a:p>
          <a:p>
            <a:pPr marL="0" indent="0">
              <a:buNone/>
            </a:pPr>
            <a:r>
              <a:rPr lang="en-US" b="1" dirty="0"/>
              <a:t> </a:t>
            </a:r>
            <a:endParaRPr lang="en-US" dirty="0"/>
          </a:p>
          <a:p>
            <a:pPr marL="0" indent="0">
              <a:buNone/>
            </a:pPr>
            <a:r>
              <a:rPr lang="en-US" b="1" dirty="0"/>
              <a:t> (iv) WHOLE for PART</a:t>
            </a:r>
            <a:endParaRPr lang="en-US" dirty="0"/>
          </a:p>
          <a:p>
            <a:pPr marL="0" indent="0">
              <a:buNone/>
            </a:pPr>
            <a:r>
              <a:rPr lang="en-US" dirty="0" smtClean="0"/>
              <a:t> (</a:t>
            </a:r>
            <a:r>
              <a:rPr lang="en-US" dirty="0"/>
              <a:t>42) Do you need to use the bathroom?</a:t>
            </a:r>
          </a:p>
          <a:p>
            <a:pPr marL="0" indent="0">
              <a:buNone/>
            </a:pPr>
            <a:r>
              <a:rPr lang="en-US" b="1" dirty="0"/>
              <a:t> </a:t>
            </a:r>
            <a:endParaRPr lang="en-US" dirty="0"/>
          </a:p>
          <a:p>
            <a:pPr marL="0" indent="0">
              <a:buNone/>
            </a:pPr>
            <a:r>
              <a:rPr lang="en-US" b="1" dirty="0"/>
              <a:t>(v) PART for WHOLE</a:t>
            </a:r>
            <a:endParaRPr lang="en-US" dirty="0"/>
          </a:p>
          <a:p>
            <a:pPr marL="0" indent="0">
              <a:buNone/>
            </a:pPr>
            <a:r>
              <a:rPr lang="en-US" dirty="0"/>
              <a:t>(43) There are too many mouths to feed</a:t>
            </a:r>
            <a:r>
              <a:rPr lang="en-US" dirty="0" smtClean="0"/>
              <a:t>.</a:t>
            </a:r>
          </a:p>
          <a:p>
            <a:pPr marL="0" indent="0">
              <a:buNone/>
            </a:pPr>
            <a:endParaRPr lang="en-US" dirty="0"/>
          </a:p>
          <a:p>
            <a:pPr marL="0" indent="0">
              <a:buNone/>
            </a:pPr>
            <a:r>
              <a:rPr lang="en-US" b="1" dirty="0" smtClean="0"/>
              <a:t>(</a:t>
            </a:r>
            <a:r>
              <a:rPr lang="en-US" b="1" dirty="0"/>
              <a:t>vi) PLACE for INSTITUTION</a:t>
            </a:r>
            <a:endParaRPr lang="en-US" dirty="0"/>
          </a:p>
          <a:p>
            <a:pPr marL="0" indent="0">
              <a:buNone/>
            </a:pPr>
            <a:r>
              <a:rPr lang="en-US" dirty="0"/>
              <a:t>(46) The White House denies the allegations.</a:t>
            </a:r>
          </a:p>
          <a:p>
            <a:pPr marL="0" indent="0">
              <a:buNone/>
            </a:pPr>
            <a:r>
              <a:rPr lang="en-US" dirty="0"/>
              <a:t>(47) The Palace defends the sackings.</a:t>
            </a:r>
          </a:p>
          <a:p>
            <a:pPr marL="0" indent="0">
              <a:buNone/>
            </a:pPr>
            <a:endParaRPr lang="en-US" dirty="0"/>
          </a:p>
        </p:txBody>
      </p:sp>
    </p:spTree>
    <p:extLst>
      <p:ext uri="{BB962C8B-B14F-4D97-AF65-F5344CB8AC3E}">
        <p14:creationId xmlns:p14="http://schemas.microsoft.com/office/powerpoint/2010/main" val="398523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11.4.3 What is metonymy for?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a:t>
            </a:r>
            <a:r>
              <a:rPr lang="en-US" dirty="0" err="1"/>
              <a:t>i</a:t>
            </a:r>
            <a:r>
              <a:rPr lang="en-US" dirty="0"/>
              <a:t>) economy;</a:t>
            </a:r>
          </a:p>
          <a:p>
            <a:pPr marL="0" indent="0">
              <a:buNone/>
            </a:pPr>
            <a:r>
              <a:rPr lang="en-US" dirty="0"/>
              <a:t>(ii) ease of access to referent;</a:t>
            </a:r>
          </a:p>
          <a:p>
            <a:pPr marL="0" indent="0">
              <a:buNone/>
            </a:pPr>
            <a:r>
              <a:rPr lang="en-US" dirty="0"/>
              <a:t>(iii) highlighting of associative relation.</a:t>
            </a:r>
          </a:p>
          <a:p>
            <a:pPr marL="0" indent="0">
              <a:buNone/>
            </a:pPr>
            <a:endParaRPr lang="en-US" dirty="0"/>
          </a:p>
        </p:txBody>
      </p:sp>
    </p:spTree>
    <p:extLst>
      <p:ext uri="{BB962C8B-B14F-4D97-AF65-F5344CB8AC3E}">
        <p14:creationId xmlns:p14="http://schemas.microsoft.com/office/powerpoint/2010/main" val="3508888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11.5 Semantic change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Historical processes of semantic change are of course intimately linked to synchronic processes of meaning extension</a:t>
            </a:r>
            <a:endParaRPr lang="en-US" dirty="0"/>
          </a:p>
        </p:txBody>
      </p:sp>
    </p:spTree>
    <p:extLst>
      <p:ext uri="{BB962C8B-B14F-4D97-AF65-F5344CB8AC3E}">
        <p14:creationId xmlns:p14="http://schemas.microsoft.com/office/powerpoint/2010/main" val="323390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CHAPTER 11</a:t>
            </a:r>
            <a:endParaRPr lang="en-US" dirty="0"/>
          </a:p>
          <a:p>
            <a:pPr marL="0" indent="0">
              <a:buNone/>
            </a:pPr>
            <a:r>
              <a:rPr lang="en-US" b="1" dirty="0"/>
              <a:t>Extensions of meaning</a:t>
            </a:r>
            <a:endParaRPr lang="en-US" dirty="0"/>
          </a:p>
          <a:p>
            <a:pPr marL="0" indent="0">
              <a:buNone/>
            </a:pPr>
            <a:r>
              <a:rPr lang="en-US" strike="sngStrike" dirty="0"/>
              <a:t>11.1 Literal and non-literal meaning</a:t>
            </a:r>
            <a:endParaRPr lang="en-US" dirty="0"/>
          </a:p>
          <a:p>
            <a:pPr marL="0" indent="0">
              <a:buNone/>
            </a:pPr>
            <a:r>
              <a:rPr lang="en-US" dirty="0"/>
              <a:t>11.2 Naturalized, established, </a:t>
            </a:r>
            <a:r>
              <a:rPr lang="en-US" dirty="0" smtClean="0"/>
              <a:t>and  nonce </a:t>
            </a:r>
            <a:r>
              <a:rPr lang="en-US" dirty="0"/>
              <a:t>extensions</a:t>
            </a:r>
          </a:p>
          <a:p>
            <a:pPr marL="0" indent="0">
              <a:buNone/>
            </a:pPr>
            <a:r>
              <a:rPr lang="en-US" dirty="0"/>
              <a:t>11.3 Metaphor</a:t>
            </a:r>
          </a:p>
          <a:p>
            <a:pPr marL="0" indent="0">
              <a:buNone/>
            </a:pPr>
            <a:r>
              <a:rPr lang="en-US" dirty="0"/>
              <a:t>11.4 Metonymy</a:t>
            </a:r>
          </a:p>
          <a:p>
            <a:pPr marL="0" indent="0">
              <a:buNone/>
            </a:pPr>
            <a:r>
              <a:rPr lang="en-US" dirty="0"/>
              <a:t>11.5 Semantic change</a:t>
            </a:r>
          </a:p>
          <a:p>
            <a:pPr marL="0" indent="0">
              <a:buNone/>
            </a:pPr>
            <a:r>
              <a:rPr lang="en-US" dirty="0"/>
              <a:t> </a:t>
            </a:r>
          </a:p>
          <a:p>
            <a:endParaRPr lang="en-US" dirty="0"/>
          </a:p>
        </p:txBody>
      </p:sp>
    </p:spTree>
    <p:extLst>
      <p:ext uri="{BB962C8B-B14F-4D97-AF65-F5344CB8AC3E}">
        <p14:creationId xmlns:p14="http://schemas.microsoft.com/office/powerpoint/2010/main" val="398312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11.2 Naturalized, established, and nonce extensions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rgbClr val="FF0000"/>
                </a:solidFill>
              </a:rPr>
              <a:t>11.2.1 Naturalized extensions</a:t>
            </a:r>
            <a:endParaRPr lang="en-US" dirty="0">
              <a:solidFill>
                <a:srgbClr val="FF0000"/>
              </a:solidFill>
            </a:endParaRPr>
          </a:p>
          <a:p>
            <a:pPr marL="0" indent="0">
              <a:buNone/>
            </a:pPr>
            <a:r>
              <a:rPr lang="en-US" dirty="0"/>
              <a:t>What is historically no doubt an extended meaning may be so entrenched and familiar a part of a language that its speakers no longer feel that a figure of speech is involved at all: such readings of a word (or expression) will be said to be naturalized:</a:t>
            </a:r>
          </a:p>
          <a:p>
            <a:pPr marL="0" indent="0">
              <a:buNone/>
            </a:pPr>
            <a:r>
              <a:rPr lang="en-US" b="1" dirty="0"/>
              <a:t>(4) He's in love.</a:t>
            </a:r>
            <a:endParaRPr lang="en-US" dirty="0"/>
          </a:p>
          <a:p>
            <a:pPr marL="0" indent="0">
              <a:buNone/>
            </a:pPr>
            <a:r>
              <a:rPr lang="en-US" b="1" dirty="0"/>
              <a:t>(5) It's hard to put into words.</a:t>
            </a:r>
            <a:endParaRPr lang="en-US" dirty="0"/>
          </a:p>
          <a:p>
            <a:pPr marL="0" indent="0">
              <a:buNone/>
            </a:pPr>
            <a:r>
              <a:rPr lang="en-US" b="1" dirty="0"/>
              <a:t>(6) The kettle's boiling.</a:t>
            </a:r>
            <a:endParaRPr lang="en-US" dirty="0"/>
          </a:p>
          <a:p>
            <a:pPr marL="0" indent="0">
              <a:buNone/>
            </a:pPr>
            <a:endParaRPr lang="en-US" dirty="0"/>
          </a:p>
        </p:txBody>
      </p:sp>
    </p:spTree>
    <p:extLst>
      <p:ext uri="{BB962C8B-B14F-4D97-AF65-F5344CB8AC3E}">
        <p14:creationId xmlns:p14="http://schemas.microsoft.com/office/powerpoint/2010/main" val="298714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11.2 Naturalized, established, and nonce extensions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FF0000"/>
                </a:solidFill>
              </a:rPr>
              <a:t>11.2.2 Established extensions</a:t>
            </a:r>
            <a:endParaRPr lang="en-US" dirty="0">
              <a:solidFill>
                <a:srgbClr val="FF0000"/>
              </a:solidFill>
            </a:endParaRPr>
          </a:p>
          <a:p>
            <a:pPr marL="0" indent="0">
              <a:buNone/>
            </a:pPr>
            <a:r>
              <a:rPr lang="en-US" dirty="0"/>
              <a:t>There are also readings which are well established, and presumably have entries in the mental lexicon, but are none the less felt to be figures of speech:</a:t>
            </a:r>
          </a:p>
          <a:p>
            <a:pPr marL="0" indent="0">
              <a:buNone/>
            </a:pPr>
            <a:r>
              <a:rPr lang="en-US" b="1" dirty="0"/>
              <a:t>(7) John's a parasite/a lounge lizard/a couch potato.</a:t>
            </a:r>
            <a:endParaRPr lang="en-US" dirty="0"/>
          </a:p>
          <a:p>
            <a:pPr marL="0" indent="0">
              <a:buNone/>
            </a:pPr>
            <a:r>
              <a:rPr lang="en-US" dirty="0"/>
              <a:t>(8) She </a:t>
            </a:r>
            <a:r>
              <a:rPr lang="en-US" b="1" dirty="0"/>
              <a:t>swallowed</a:t>
            </a:r>
            <a:r>
              <a:rPr lang="en-US" dirty="0"/>
              <a:t> the story.</a:t>
            </a:r>
          </a:p>
          <a:p>
            <a:pPr marL="0" indent="0">
              <a:buNone/>
            </a:pPr>
            <a:r>
              <a:rPr lang="en-US" dirty="0"/>
              <a:t>(9) There are too many </a:t>
            </a:r>
            <a:r>
              <a:rPr lang="en-US" b="1" dirty="0"/>
              <a:t>mouths</a:t>
            </a:r>
            <a:r>
              <a:rPr lang="en-US" dirty="0"/>
              <a:t> to feed.</a:t>
            </a:r>
          </a:p>
          <a:p>
            <a:endParaRPr lang="en-US" dirty="0"/>
          </a:p>
        </p:txBody>
      </p:sp>
    </p:spTree>
    <p:extLst>
      <p:ext uri="{BB962C8B-B14F-4D97-AF65-F5344CB8AC3E}">
        <p14:creationId xmlns:p14="http://schemas.microsoft.com/office/powerpoint/2010/main" val="19805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11.2 Naturalized, established, and nonce extensions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solidFill>
                  <a:srgbClr val="FF0000"/>
                </a:solidFill>
              </a:rPr>
              <a:t>11.2.3 Nonce readings</a:t>
            </a:r>
            <a:endParaRPr lang="en-US" dirty="0">
              <a:solidFill>
                <a:srgbClr val="FF0000"/>
              </a:solidFill>
            </a:endParaRPr>
          </a:p>
          <a:p>
            <a:pPr marL="0" indent="0">
              <a:buNone/>
            </a:pPr>
            <a:r>
              <a:rPr lang="en-US" dirty="0"/>
              <a:t>Nonce readings are ones for which there are no entries in the mental lexicon; they therefore cannot be 'looked up', but have to be generated and interpreted using strategies of meaning extension such as metaphor and metonymy. The following are selected (almost) at random from Patricia Cornwell's </a:t>
            </a:r>
            <a:r>
              <a:rPr lang="en-US" dirty="0" smtClean="0"/>
              <a:t>best-seller Hornet's </a:t>
            </a:r>
            <a:r>
              <a:rPr lang="en-US" dirty="0"/>
              <a:t>Nest:</a:t>
            </a:r>
          </a:p>
          <a:p>
            <a:pPr marL="0" indent="0">
              <a:buNone/>
            </a:pPr>
            <a:r>
              <a:rPr lang="en-US" dirty="0"/>
              <a:t>(10) West gave him a look that was heat-seeking, like a missile.</a:t>
            </a:r>
          </a:p>
          <a:p>
            <a:pPr marL="0" indent="0">
              <a:buNone/>
            </a:pPr>
            <a:r>
              <a:rPr lang="en-US" dirty="0"/>
              <a:t>(11) He had never told her his fantasies about being overpowered by her, cuffed, pinned, held, yoked, and hauled away in the paddy wagon </a:t>
            </a:r>
            <a:r>
              <a:rPr lang="en-US" dirty="0" smtClean="0"/>
              <a:t>of erotic </a:t>
            </a:r>
            <a:r>
              <a:rPr lang="en-US" dirty="0"/>
              <a:t>captivity.</a:t>
            </a:r>
          </a:p>
          <a:p>
            <a:pPr marL="0" indent="0">
              <a:buNone/>
            </a:pPr>
            <a:r>
              <a:rPr lang="en-US" dirty="0"/>
              <a:t>(12) His heart rolled forward at such a pitch, he could not catch up with it.</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272650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11.3 Metaphor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A typical dictionary definition of metaphor is: "The use of a word or phrase to mean something different from the literal meaning" (Oxford Advanced Leaner's Dictionary). This is not very enlightening. </a:t>
            </a:r>
          </a:p>
          <a:p>
            <a:endParaRPr lang="en-US" dirty="0"/>
          </a:p>
        </p:txBody>
      </p:sp>
    </p:spTree>
    <p:extLst>
      <p:ext uri="{BB962C8B-B14F-4D97-AF65-F5344CB8AC3E}">
        <p14:creationId xmlns:p14="http://schemas.microsoft.com/office/powerpoint/2010/main" val="82818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11.3.1 Approaches to metaphor</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Greek word from which the term</a:t>
            </a:r>
            <a:r>
              <a:rPr lang="en-US" i="1" dirty="0"/>
              <a:t> metaphor </a:t>
            </a:r>
            <a:r>
              <a:rPr lang="en-US" dirty="0"/>
              <a:t>originated literally meant "transfer". For </a:t>
            </a:r>
            <a:r>
              <a:rPr lang="en-US" dirty="0">
                <a:solidFill>
                  <a:srgbClr val="FF0000"/>
                </a:solidFill>
              </a:rPr>
              <a:t>Aristotle</a:t>
            </a:r>
            <a:r>
              <a:rPr lang="en-US" dirty="0"/>
              <a:t>, what was transferred was the meaning of one expression to another expression: for him, a metaphorical meaning was always the literal meaning of another expression. (This is the so-called substitution view of metaphor.) Although Aristotle recognized the crucial role of resemblance in metaphor, in the classical tradition, metaphor was regarded essentially as a decorative device.</a:t>
            </a:r>
          </a:p>
          <a:p>
            <a:endParaRPr lang="en-US" dirty="0"/>
          </a:p>
        </p:txBody>
      </p:sp>
    </p:spTree>
    <p:extLst>
      <p:ext uri="{BB962C8B-B14F-4D97-AF65-F5344CB8AC3E}">
        <p14:creationId xmlns:p14="http://schemas.microsoft.com/office/powerpoint/2010/main" val="260129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11.3.1 Approaches to metaphor</a:t>
            </a:r>
            <a:endParaRPr lang="en-US" dirty="0"/>
          </a:p>
        </p:txBody>
      </p:sp>
      <p:sp>
        <p:nvSpPr>
          <p:cNvPr id="3" name="Content Placeholder 2"/>
          <p:cNvSpPr>
            <a:spLocks noGrp="1"/>
          </p:cNvSpPr>
          <p:nvPr>
            <p:ph idx="1"/>
          </p:nvPr>
        </p:nvSpPr>
        <p:spPr>
          <a:xfrm>
            <a:off x="685800" y="1676400"/>
            <a:ext cx="8229600" cy="4525963"/>
          </a:xfrm>
        </p:spPr>
        <p:txBody>
          <a:bodyPr>
            <a:normAutofit fontScale="85000" lnSpcReduction="20000"/>
          </a:bodyPr>
          <a:lstStyle/>
          <a:p>
            <a:pPr marL="0" indent="0">
              <a:buNone/>
            </a:pPr>
            <a:r>
              <a:rPr lang="en-US" dirty="0" smtClean="0">
                <a:solidFill>
                  <a:srgbClr val="FF0000"/>
                </a:solidFill>
              </a:rPr>
              <a:t>I.A</a:t>
            </a:r>
            <a:r>
              <a:rPr lang="en-US" dirty="0">
                <a:solidFill>
                  <a:srgbClr val="FF0000"/>
                </a:solidFill>
              </a:rPr>
              <a:t>. Richards (1965) </a:t>
            </a:r>
            <a:r>
              <a:rPr lang="en-US" dirty="0" smtClean="0"/>
              <a:t>made </a:t>
            </a:r>
            <a:r>
              <a:rPr lang="en-US" dirty="0"/>
              <a:t>a distinction between three aspects of metaphor: vehicle, the item(s) used metaphorically, tenor, the metaphorical meaning of the vehicle, and ground, the basis for the metaphorical extension, essentially the common elements of meaning, which license the metaphor. For example, in </a:t>
            </a:r>
            <a:r>
              <a:rPr lang="en-US" i="1" dirty="0"/>
              <a:t>the foot of the mountain, </a:t>
            </a:r>
            <a:r>
              <a:rPr lang="en-US" dirty="0"/>
              <a:t>the </a:t>
            </a:r>
            <a:r>
              <a:rPr lang="en-US" i="1" dirty="0"/>
              <a:t>word foot </a:t>
            </a:r>
            <a:r>
              <a:rPr lang="en-US" dirty="0"/>
              <a:t>is the </a:t>
            </a:r>
            <a:r>
              <a:rPr lang="en-US" dirty="0">
                <a:solidFill>
                  <a:srgbClr val="FF0000"/>
                </a:solidFill>
              </a:rPr>
              <a:t>vehicle</a:t>
            </a:r>
            <a:r>
              <a:rPr lang="en-US" dirty="0"/>
              <a:t>, the </a:t>
            </a:r>
            <a:r>
              <a:rPr lang="en-US" dirty="0">
                <a:solidFill>
                  <a:srgbClr val="FF0000"/>
                </a:solidFill>
              </a:rPr>
              <a:t>tenor</a:t>
            </a:r>
            <a:r>
              <a:rPr lang="en-US" dirty="0"/>
              <a:t> is something like "lower portion", that is, the intended meaning of the vehicle, and the </a:t>
            </a:r>
            <a:r>
              <a:rPr lang="en-US" dirty="0">
                <a:solidFill>
                  <a:srgbClr val="FF0000"/>
                </a:solidFill>
              </a:rPr>
              <a:t>ground</a:t>
            </a:r>
            <a:r>
              <a:rPr lang="en-US" dirty="0"/>
              <a:t> (never properly spelled out by Richards) is (presumably) the spatial parallel between the </a:t>
            </a:r>
            <a:r>
              <a:rPr lang="en-US" dirty="0" smtClean="0"/>
              <a:t>position </a:t>
            </a:r>
            <a:r>
              <a:rPr lang="en-US" dirty="0"/>
              <a:t>of the foot relative to the rest of the (human) body, and the lower parts of a mountain relative to the rest of the mountain.</a:t>
            </a:r>
          </a:p>
          <a:p>
            <a:endParaRPr lang="en-US" dirty="0"/>
          </a:p>
        </p:txBody>
      </p:sp>
    </p:spTree>
    <p:extLst>
      <p:ext uri="{BB962C8B-B14F-4D97-AF65-F5344CB8AC3E}">
        <p14:creationId xmlns:p14="http://schemas.microsoft.com/office/powerpoint/2010/main" val="562911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11.3.1 Approaches to metaphor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11.3.1.1 Haas: the interaction of semantic fields</a:t>
            </a:r>
            <a:endParaRPr lang="en-US" dirty="0"/>
          </a:p>
          <a:p>
            <a:pPr marL="0" indent="0">
              <a:buNone/>
            </a:pPr>
            <a:r>
              <a:rPr lang="en-US" dirty="0"/>
              <a:t>A more thoroughgoing interaction theory, and more solidly grounded in language, was that of Haas. For Haas, the meaning of a word constituted a 'semantic field'. This consisted of all the possible contexts of the word organized in terms of normality, the most normal contexts forming the 'core' region of the field, and the least normal forming the periphery.  When two words were brought into interaction, a new semantic field was created, whose core was formed by the contexts with the highest joint degree of normality for both words. This new semantic field defined a new meaning, the metaphoric one.</a:t>
            </a:r>
          </a:p>
          <a:p>
            <a:endParaRPr lang="en-US" dirty="0"/>
          </a:p>
        </p:txBody>
      </p:sp>
    </p:spTree>
    <p:extLst>
      <p:ext uri="{BB962C8B-B14F-4D97-AF65-F5344CB8AC3E}">
        <p14:creationId xmlns:p14="http://schemas.microsoft.com/office/powerpoint/2010/main" val="443916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1191</Words>
  <Application>Microsoft Office PowerPoint</Application>
  <PresentationFormat>On-screen Show (4:3)</PresentationFormat>
  <Paragraphs>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Chapter 11</vt:lpstr>
      <vt:lpstr>Chapter 11</vt:lpstr>
      <vt:lpstr>11.2 Naturalized, established, and nonce extensions </vt:lpstr>
      <vt:lpstr>11.2 Naturalized, established, and nonce extensions </vt:lpstr>
      <vt:lpstr>11.2 Naturalized, established, and nonce extensions </vt:lpstr>
      <vt:lpstr>11.3 Metaphor </vt:lpstr>
      <vt:lpstr>11.3.1 Approaches to metaphor </vt:lpstr>
      <vt:lpstr>11.3.1 Approaches to metaphor</vt:lpstr>
      <vt:lpstr>11.3.1 Approaches to metaphor</vt:lpstr>
      <vt:lpstr>Haas (Semantic Field)</vt:lpstr>
      <vt:lpstr>PowerPoint Presentation</vt:lpstr>
      <vt:lpstr>11.3.1 Approaches to metaphor</vt:lpstr>
      <vt:lpstr>PowerPoint Presentation</vt:lpstr>
      <vt:lpstr>11.3.2 Close relatives of metaphor </vt:lpstr>
      <vt:lpstr>11.4 Metonymy </vt:lpstr>
      <vt:lpstr>11.4.2 Patterns of metonymy </vt:lpstr>
      <vt:lpstr>11.4.3 What is metonymy for? </vt:lpstr>
      <vt:lpstr>11.5 Semantic change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pc</dc:creator>
  <cp:lastModifiedBy>pc</cp:lastModifiedBy>
  <cp:revision>9</cp:revision>
  <dcterms:created xsi:type="dcterms:W3CDTF">2015-04-01T05:51:38Z</dcterms:created>
  <dcterms:modified xsi:type="dcterms:W3CDTF">2015-04-06T07:18:30Z</dcterms:modified>
</cp:coreProperties>
</file>