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37"/>
  </p:notesMasterIdLst>
  <p:handoutMasterIdLst>
    <p:handoutMasterId r:id="rId38"/>
  </p:handoutMasterIdLst>
  <p:sldIdLst>
    <p:sldId id="448" r:id="rId2"/>
    <p:sldId id="370" r:id="rId3"/>
    <p:sldId id="454" r:id="rId4"/>
    <p:sldId id="455" r:id="rId5"/>
    <p:sldId id="456" r:id="rId6"/>
    <p:sldId id="457" r:id="rId7"/>
    <p:sldId id="458" r:id="rId8"/>
    <p:sldId id="459" r:id="rId9"/>
    <p:sldId id="460" r:id="rId10"/>
    <p:sldId id="461" r:id="rId11"/>
    <p:sldId id="463" r:id="rId12"/>
    <p:sldId id="462" r:id="rId13"/>
    <p:sldId id="478" r:id="rId14"/>
    <p:sldId id="392" r:id="rId15"/>
    <p:sldId id="465" r:id="rId16"/>
    <p:sldId id="394" r:id="rId17"/>
    <p:sldId id="396" r:id="rId18"/>
    <p:sldId id="397" r:id="rId19"/>
    <p:sldId id="395" r:id="rId20"/>
    <p:sldId id="466" r:id="rId21"/>
    <p:sldId id="467" r:id="rId22"/>
    <p:sldId id="402" r:id="rId23"/>
    <p:sldId id="374" r:id="rId24"/>
    <p:sldId id="468" r:id="rId25"/>
    <p:sldId id="469" r:id="rId26"/>
    <p:sldId id="470" r:id="rId27"/>
    <p:sldId id="471" r:id="rId28"/>
    <p:sldId id="472" r:id="rId29"/>
    <p:sldId id="473" r:id="rId30"/>
    <p:sldId id="474" r:id="rId31"/>
    <p:sldId id="475" r:id="rId32"/>
    <p:sldId id="479" r:id="rId33"/>
    <p:sldId id="476" r:id="rId34"/>
    <p:sldId id="477" r:id="rId35"/>
    <p:sldId id="447"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4B"/>
    <a:srgbClr val="000000"/>
    <a:srgbClr val="ECECEC"/>
    <a:srgbClr val="777777"/>
    <a:srgbClr val="AC1CC0"/>
    <a:srgbClr val="EEF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varScale="1">
        <p:scale>
          <a:sx n="64" d="100"/>
          <a:sy n="64" d="100"/>
        </p:scale>
        <p:origin x="15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4"/>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642C05FB-2C5F-4373-8445-8A1D9EEDC800}" type="slidenum">
              <a:rPr lang="en-US"/>
              <a:pPr/>
              <a:t>‹N°›</a:t>
            </a:fld>
            <a:endParaRPr lang="en-US"/>
          </a:p>
        </p:txBody>
      </p:sp>
    </p:spTree>
    <p:extLst>
      <p:ext uri="{BB962C8B-B14F-4D97-AF65-F5344CB8AC3E}">
        <p14:creationId xmlns:p14="http://schemas.microsoft.com/office/powerpoint/2010/main" val="51301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fld id="{45B385A0-B9F4-460F-9A2F-54F33648081A}" type="slidenum">
              <a:rPr lang="en-US"/>
              <a:pPr/>
              <a:t>‹N°›</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5"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ChangeArrowheads="1"/>
          </p:cNvSpPr>
          <p:nvPr/>
        </p:nvSpPr>
        <p:spPr bwMode="auto">
          <a:xfrm>
            <a:off x="6389688" y="8748713"/>
            <a:ext cx="400050" cy="304800"/>
          </a:xfrm>
          <a:prstGeom prst="rect">
            <a:avLst/>
          </a:prstGeom>
          <a:noFill/>
          <a:ln w="9525">
            <a:noFill/>
            <a:miter lim="800000"/>
            <a:headEnd/>
            <a:tailEnd/>
          </a:ln>
          <a:effectLst/>
        </p:spPr>
        <p:txBody>
          <a:bodyPr wrap="none" lIns="92075" tIns="46038" rIns="92075" bIns="46038" anchor="ctr">
            <a:spAutoFit/>
          </a:bodyPr>
          <a:lstStyle/>
          <a:p>
            <a:pPr algn="r"/>
            <a:fld id="{34289BC5-AFD7-4282-A654-AF008EC2B0C2}" type="slidenum">
              <a:rPr lang="en-US" sz="1400" i="1">
                <a:effectLst>
                  <a:outerShdw blurRad="38100" dist="38100" dir="2700000" algn="tl">
                    <a:srgbClr val="C0C0C0"/>
                  </a:outerShdw>
                </a:effectLst>
              </a:rPr>
              <a:pPr algn="r"/>
              <a:t>‹N°›</a:t>
            </a:fld>
            <a:endParaRPr lang="en-US" sz="1400" i="1">
              <a:effectLst>
                <a:outerShdw blurRad="38100" dist="38100" dir="2700000" algn="tl">
                  <a:srgbClr val="C0C0C0"/>
                </a:outerShdw>
              </a:effectLst>
            </a:endParaRPr>
          </a:p>
        </p:txBody>
      </p:sp>
    </p:spTree>
    <p:extLst>
      <p:ext uri="{BB962C8B-B14F-4D97-AF65-F5344CB8AC3E}">
        <p14:creationId xmlns:p14="http://schemas.microsoft.com/office/powerpoint/2010/main" val="394831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7617297-D7C1-4DAF-A394-7A8B9A28A990}" type="slidenum">
              <a:rPr lang="en-US">
                <a:latin typeface="Times New Roman" pitchFamily="18" charset="0"/>
              </a:rPr>
              <a:pPr/>
              <a:t>1</a:t>
            </a:fld>
            <a:endParaRPr lang="en-US">
              <a:latin typeface="Times New Roman" pitchFamily="18" charset="0"/>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3413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5A9101-43D2-4630-8D01-2AE9A01D6780}" type="slidenum">
              <a:rPr lang="en-US">
                <a:latin typeface="Times New Roman" pitchFamily="18" charset="0"/>
              </a:rPr>
              <a:pPr/>
              <a:t>10</a:t>
            </a:fld>
            <a:endParaRPr lang="en-US">
              <a:latin typeface="Times New Roman" pitchFamily="18" charset="0"/>
            </a:endParaRPr>
          </a:p>
        </p:txBody>
      </p:sp>
      <p:sp>
        <p:nvSpPr>
          <p:cNvPr id="48131" name="Rectangle 2"/>
          <p:cNvSpPr>
            <a:spLocks noGrp="1" noRot="1" noChangeAspect="1" noChangeArrowheads="1" noTextEdit="1"/>
          </p:cNvSpPr>
          <p:nvPr>
            <p:ph type="sldImg"/>
          </p:nvPr>
        </p:nvSpPr>
        <p:spPr>
          <a:xfrm>
            <a:off x="1150938" y="692150"/>
            <a:ext cx="4556125" cy="34163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2828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1F58E1-EDC9-4113-86E3-3B32A1EF730D}" type="slidenum">
              <a:rPr lang="en-US">
                <a:latin typeface="Times New Roman" pitchFamily="18" charset="0"/>
              </a:rPr>
              <a:pPr/>
              <a:t>11</a:t>
            </a:fld>
            <a:endParaRPr lang="en-US">
              <a:latin typeface="Times New Roman" pitchFamily="18" charset="0"/>
            </a:endParaRPr>
          </a:p>
        </p:txBody>
      </p:sp>
      <p:sp>
        <p:nvSpPr>
          <p:cNvPr id="49155" name="Rectangle 2"/>
          <p:cNvSpPr>
            <a:spLocks noGrp="1" noRot="1" noChangeAspect="1" noChangeArrowheads="1" noTextEdit="1"/>
          </p:cNvSpPr>
          <p:nvPr>
            <p:ph type="sldImg"/>
          </p:nvPr>
        </p:nvSpPr>
        <p:spPr>
          <a:xfrm>
            <a:off x="1150938" y="692150"/>
            <a:ext cx="4556125" cy="34163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615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2D3C29-3938-4A39-8420-DE586FB4C964}" type="slidenum">
              <a:rPr lang="en-US">
                <a:latin typeface="Times New Roman" pitchFamily="18" charset="0"/>
              </a:rPr>
              <a:pPr/>
              <a:t>12</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xfrm>
            <a:off x="1150938" y="692150"/>
            <a:ext cx="4556125" cy="34163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1536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385A0-B9F4-460F-9A2F-54F33648081A}" type="slidenum">
              <a:rPr lang="en-US" smtClean="0"/>
              <a:pPr/>
              <a:t>31</a:t>
            </a:fld>
            <a:endParaRPr lang="en-US"/>
          </a:p>
        </p:txBody>
      </p:sp>
    </p:spTree>
    <p:extLst>
      <p:ext uri="{BB962C8B-B14F-4D97-AF65-F5344CB8AC3E}">
        <p14:creationId xmlns:p14="http://schemas.microsoft.com/office/powerpoint/2010/main" val="335447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6E00E4E-E2BF-46FA-A62F-5B1C98143111}" type="slidenum">
              <a:rPr lang="en-US">
                <a:latin typeface="Times New Roman" pitchFamily="18" charset="0"/>
              </a:rPr>
              <a:pPr/>
              <a:t>2</a:t>
            </a:fld>
            <a:endParaRPr lang="en-US">
              <a:latin typeface="Times New Roman" pitchFamily="18" charset="0"/>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4099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E9BD988-D5F1-46BE-AD5C-5B84BFE4AB31}" type="slidenum">
              <a:rPr lang="en-US">
                <a:latin typeface="Times New Roman" pitchFamily="18" charset="0"/>
              </a:rPr>
              <a:pPr/>
              <a:t>3</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xfrm>
            <a:off x="1150938" y="692150"/>
            <a:ext cx="4556125" cy="34163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9164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5FCDDAE-909D-44FB-A6B1-0D09546A00C9}" type="slidenum">
              <a:rPr lang="en-US">
                <a:latin typeface="Times New Roman" pitchFamily="18" charset="0"/>
              </a:rPr>
              <a:pPr/>
              <a:t>4</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6746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848CA88-45CF-4F85-9E41-1EEC9EDBD88C}" type="slidenum">
              <a:rPr lang="en-US">
                <a:latin typeface="Times New Roman" pitchFamily="18" charset="0"/>
              </a:rPr>
              <a:pPr/>
              <a:t>5</a:t>
            </a:fld>
            <a:endParaRPr lang="en-US">
              <a:latin typeface="Times New Roman" pitchFamily="18" charset="0"/>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3954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C729955-F546-4229-BE4C-71098721BC7B}" type="slidenum">
              <a:rPr lang="en-US">
                <a:latin typeface="Times New Roman" pitchFamily="18" charset="0"/>
              </a:rPr>
              <a:pPr/>
              <a:t>6</a:t>
            </a:fld>
            <a:endParaRPr lang="en-US">
              <a:latin typeface="Times New Roman" pitchFamily="18" charset="0"/>
            </a:endParaRPr>
          </a:p>
        </p:txBody>
      </p:sp>
      <p:sp>
        <p:nvSpPr>
          <p:cNvPr id="44035" name="Rectangle 2"/>
          <p:cNvSpPr>
            <a:spLocks noGrp="1" noRot="1" noChangeAspect="1" noChangeArrowheads="1" noTextEdit="1"/>
          </p:cNvSpPr>
          <p:nvPr>
            <p:ph type="sldImg"/>
          </p:nvPr>
        </p:nvSpPr>
        <p:spPr>
          <a:xfrm>
            <a:off x="1150938" y="692150"/>
            <a:ext cx="4556125" cy="34163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920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58B7BC3-1E1A-46D4-B0F2-2F7BBF6AF2C7}" type="slidenum">
              <a:rPr lang="en-US">
                <a:latin typeface="Times New Roman" pitchFamily="18" charset="0"/>
              </a:rPr>
              <a:pPr/>
              <a:t>7</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xfrm>
            <a:off x="1150938" y="692150"/>
            <a:ext cx="4556125" cy="34163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5682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5EB03F2-615E-4438-A067-8EEC04AE94A5}" type="slidenum">
              <a:rPr lang="en-US">
                <a:latin typeface="Times New Roman" pitchFamily="18" charset="0"/>
              </a:rPr>
              <a:pPr/>
              <a:t>8</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xfrm>
            <a:off x="1150938" y="692150"/>
            <a:ext cx="4556125" cy="34163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8968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11D32-1259-4CD1-A293-0201D854E4D0}" type="slidenum">
              <a:rPr lang="en-US">
                <a:latin typeface="Times New Roman" pitchFamily="18" charset="0"/>
              </a:rPr>
              <a:pPr/>
              <a:t>9</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a:xfrm>
            <a:off x="1150938" y="692150"/>
            <a:ext cx="4556125" cy="34163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75715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solidFill>
          <a:srgbClr val="335D3C"/>
        </a:solid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invGray">
          <a:xfrm>
            <a:off x="0" y="0"/>
            <a:ext cx="9144000" cy="1524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30"/>
          <p:cNvGrpSpPr>
            <a:grpSpLocks/>
          </p:cNvGrpSpPr>
          <p:nvPr/>
        </p:nvGrpSpPr>
        <p:grpSpPr bwMode="auto">
          <a:xfrm>
            <a:off x="0" y="0"/>
            <a:ext cx="9158288" cy="6858000"/>
            <a:chOff x="0" y="0"/>
            <a:chExt cx="5769" cy="4320"/>
          </a:xfrm>
        </p:grpSpPr>
        <p:sp>
          <p:nvSpPr>
            <p:cNvPr id="6" name="AutoShape 31"/>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ffectLst/>
          </p:spPr>
          <p:txBody>
            <a:bodyPr wrap="none" anchor="ctr"/>
            <a:lstStyle/>
            <a:p>
              <a:endParaRPr lang="en-US"/>
            </a:p>
          </p:txBody>
        </p:sp>
        <p:sp>
          <p:nvSpPr>
            <p:cNvPr id="7" name="Freeform 32"/>
            <p:cNvSpPr>
              <a:spLocks/>
            </p:cNvSpPr>
            <p:nvPr userDrawn="1"/>
          </p:nvSpPr>
          <p:spPr bwMode="gray">
            <a:xfrm>
              <a:off x="0"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8" name="Freeform 33"/>
            <p:cNvSpPr>
              <a:spLocks/>
            </p:cNvSpPr>
            <p:nvPr userDrawn="1"/>
          </p:nvSpPr>
          <p:spPr bwMode="gray">
            <a:xfrm rot="10800000">
              <a:off x="5481"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9" name="Freeform 34"/>
            <p:cNvSpPr>
              <a:spLocks/>
            </p:cNvSpPr>
            <p:nvPr userDrawn="1"/>
          </p:nvSpPr>
          <p:spPr bwMode="gray">
            <a:xfrm rot="5400000">
              <a:off x="5481"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10" name="Freeform 35"/>
            <p:cNvSpPr>
              <a:spLocks/>
            </p:cNvSpPr>
            <p:nvPr userDrawn="1"/>
          </p:nvSpPr>
          <p:spPr bwMode="gray">
            <a:xfrm rot="16200000">
              <a:off x="0"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grpSp>
      <p:pic>
        <p:nvPicPr>
          <p:cNvPr id="11" name="Picture 43" descr="NY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35125"/>
            <a:ext cx="7924800" cy="4813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40"/>
          <p:cNvGraphicFramePr>
            <a:graphicFrameLocks noChangeAspect="1"/>
          </p:cNvGraphicFramePr>
          <p:nvPr/>
        </p:nvGraphicFramePr>
        <p:xfrm>
          <a:off x="2362200" y="1447800"/>
          <a:ext cx="4302125" cy="5029200"/>
        </p:xfrm>
        <a:graphic>
          <a:graphicData uri="http://schemas.openxmlformats.org/presentationml/2006/ole">
            <mc:AlternateContent xmlns:mc="http://schemas.openxmlformats.org/markup-compatibility/2006">
              <mc:Choice xmlns:v="urn:schemas-microsoft-com:vml" Requires="v">
                <p:oleObj spid="_x0000_s66586" name="Photo Editor Photo" r:id="rId4" imgW="4933333" imgH="6171429" progId="MSPhotoEd.3">
                  <p:embed/>
                </p:oleObj>
              </mc:Choice>
              <mc:Fallback>
                <p:oleObj name="Photo Editor Photo" r:id="rId4" imgW="4933333" imgH="6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302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40" name="Rectangle 36"/>
          <p:cNvSpPr>
            <a:spLocks noGrp="1" noChangeArrowheads="1"/>
          </p:cNvSpPr>
          <p:nvPr>
            <p:ph type="ctrTitle"/>
          </p:nvPr>
        </p:nvSpPr>
        <p:spPr>
          <a:xfrm>
            <a:off x="1447800" y="304800"/>
            <a:ext cx="7239000" cy="1447800"/>
          </a:xfrm>
          <a:effectLst>
            <a:outerShdw dist="53882" dir="2700000" algn="ctr" rotWithShape="0">
              <a:srgbClr val="000000"/>
            </a:outerShdw>
          </a:effectLst>
        </p:spPr>
        <p:txBody>
          <a:bodyPr/>
          <a:lstStyle>
            <a:lvl1pPr>
              <a:defRPr/>
            </a:lvl1pPr>
          </a:lstStyle>
          <a:p>
            <a:r>
              <a:rPr lang="en-US"/>
              <a:t>Click to edit Master title style</a:t>
            </a:r>
          </a:p>
        </p:txBody>
      </p:sp>
      <p:sp>
        <p:nvSpPr>
          <p:cNvPr id="456741" name="Rectangle 37"/>
          <p:cNvSpPr>
            <a:spLocks noGrp="1" noChangeArrowheads="1"/>
          </p:cNvSpPr>
          <p:nvPr>
            <p:ph type="subTitle" idx="1"/>
          </p:nvPr>
        </p:nvSpPr>
        <p:spPr>
          <a:xfrm>
            <a:off x="1676400" y="3124200"/>
            <a:ext cx="7162800" cy="1371600"/>
          </a:xfrm>
          <a:prstGeom prst="rect">
            <a:avLst/>
          </a:prstGeom>
        </p:spPr>
        <p:txBody>
          <a:bodyPr/>
          <a:lstStyle>
            <a:lvl1pPr marL="0" indent="0">
              <a:buFontTx/>
              <a:buNone/>
              <a:defRPr/>
            </a:lvl1pPr>
            <a:lvl2pPr marL="1090613" lvl="1" indent="285750">
              <a:defRPr/>
            </a:lvl2pPr>
          </a:lstStyle>
          <a:p>
            <a:r>
              <a:rPr lang="en-US"/>
              <a:t>Click to edit Master subtitle style</a:t>
            </a:r>
          </a:p>
        </p:txBody>
      </p:sp>
      <p:sp>
        <p:nvSpPr>
          <p:cNvPr id="13" name="Rectangle 39"/>
          <p:cNvSpPr>
            <a:spLocks noGrp="1" noChangeArrowheads="1"/>
          </p:cNvSpPr>
          <p:nvPr>
            <p:ph type="ftr" sz="quarter" idx="10"/>
          </p:nvPr>
        </p:nvSpPr>
        <p:spPr/>
        <p:txBody>
          <a:bodyPr/>
          <a:lstStyle>
            <a:lvl1pPr algn="ctr">
              <a:defRPr sz="1000"/>
            </a:lvl1pPr>
          </a:lstStyle>
          <a:p>
            <a:r>
              <a:rPr lang="en-US"/>
              <a:t>© 2012 Cengage Learning.  All Rights Reserved. May not scanned, copied or duplicated, or posted to a publicly accessible website, in whole or in part. </a:t>
            </a:r>
          </a:p>
        </p:txBody>
      </p:sp>
    </p:spTree>
    <p:extLst>
      <p:ext uri="{BB962C8B-B14F-4D97-AF65-F5344CB8AC3E}">
        <p14:creationId xmlns:p14="http://schemas.microsoft.com/office/powerpoint/2010/main" val="27942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5" name="Rectangle 61"/>
          <p:cNvSpPr>
            <a:spLocks noGrp="1" noChangeArrowheads="1"/>
          </p:cNvSpPr>
          <p:nvPr>
            <p:ph type="sldNum" sz="quarter" idx="11"/>
          </p:nvPr>
        </p:nvSpPr>
        <p:spPr>
          <a:ln/>
        </p:spPr>
        <p:txBody>
          <a:bodyPr/>
          <a:lstStyle>
            <a:lvl1pPr>
              <a:defRPr/>
            </a:lvl1pPr>
          </a:lstStyle>
          <a:p>
            <a:r>
              <a:rPr lang="en-US"/>
              <a:t>1-</a:t>
            </a:r>
            <a:fld id="{2E923BEE-51CC-4DEC-A4E2-D69158973F91}" type="slidenum">
              <a:rPr lang="en-US" smtClean="0"/>
              <a:pPr/>
              <a:t>‹N°›</a:t>
            </a:fld>
            <a:endParaRPr lang="en-US"/>
          </a:p>
        </p:txBody>
      </p:sp>
    </p:spTree>
    <p:extLst>
      <p:ext uri="{BB962C8B-B14F-4D97-AF65-F5344CB8AC3E}">
        <p14:creationId xmlns:p14="http://schemas.microsoft.com/office/powerpoint/2010/main" val="106256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0955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1341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ftr" sz="quarter" idx="10"/>
          </p:nvPr>
        </p:nvSpPr>
        <p:spPr>
          <a:ln/>
        </p:spPr>
        <p:txBody>
          <a:bodyPr/>
          <a:lstStyle>
            <a:lvl1pPr>
              <a:defRPr sz="1000"/>
            </a:lvl1pPr>
          </a:lstStyle>
          <a:p>
            <a:r>
              <a:rPr lang="en-US"/>
              <a:t>© 2012 Cengage Learning.  All Rights Reserved. May not scanned, copied or duplicated, or posted to a publicly accessible website, in whole or in part. </a:t>
            </a:r>
          </a:p>
        </p:txBody>
      </p:sp>
      <p:sp>
        <p:nvSpPr>
          <p:cNvPr id="5" name="Rectangle 61"/>
          <p:cNvSpPr>
            <a:spLocks noGrp="1" noChangeArrowheads="1"/>
          </p:cNvSpPr>
          <p:nvPr>
            <p:ph type="sldNum" sz="quarter" idx="11"/>
          </p:nvPr>
        </p:nvSpPr>
        <p:spPr>
          <a:ln/>
        </p:spPr>
        <p:txBody>
          <a:bodyPr/>
          <a:lstStyle>
            <a:lvl1pPr>
              <a:defRPr/>
            </a:lvl1pPr>
          </a:lstStyle>
          <a:p>
            <a:r>
              <a:rPr lang="en-US"/>
              <a:t>1-</a:t>
            </a:r>
            <a:fld id="{8F067CDD-6ED4-4B21-8203-777D1EFC80F6}" type="slidenum">
              <a:rPr lang="en-US" smtClean="0"/>
              <a:pPr/>
              <a:t>‹N°›</a:t>
            </a:fld>
            <a:endParaRPr lang="en-US"/>
          </a:p>
        </p:txBody>
      </p:sp>
    </p:spTree>
    <p:extLst>
      <p:ext uri="{BB962C8B-B14F-4D97-AF65-F5344CB8AC3E}">
        <p14:creationId xmlns:p14="http://schemas.microsoft.com/office/powerpoint/2010/main" val="317422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914400" y="1295400"/>
            <a:ext cx="3886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886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0"/>
          <p:cNvSpPr>
            <a:spLocks noGrp="1" noChangeArrowheads="1"/>
          </p:cNvSpPr>
          <p:nvPr>
            <p:ph type="ftr" sz="quarter" idx="10"/>
          </p:nvPr>
        </p:nvSpPr>
        <p:spPr>
          <a:ln/>
        </p:spPr>
        <p:txBody>
          <a:bodyPr/>
          <a:lstStyle>
            <a:lvl1pPr>
              <a:defRPr sz="1000"/>
            </a:lvl1pPr>
          </a:lstStyle>
          <a:p>
            <a:r>
              <a:rPr lang="en-US" dirty="0"/>
              <a:t>© 2012 </a:t>
            </a:r>
            <a:r>
              <a:rPr lang="en-US" dirty="0" err="1"/>
              <a:t>Cengage</a:t>
            </a:r>
            <a:r>
              <a:rPr lang="en-US" dirty="0"/>
              <a:t> Learning.  All Rights Reserved. May not scanned, copied or duplicated, or posted to a publicly accessible website, in whole or in part.</a:t>
            </a:r>
          </a:p>
          <a:p>
            <a:endParaRPr lang="en-US" dirty="0"/>
          </a:p>
        </p:txBody>
      </p:sp>
      <p:sp>
        <p:nvSpPr>
          <p:cNvPr id="6" name="Rectangle 61"/>
          <p:cNvSpPr>
            <a:spLocks noGrp="1" noChangeArrowheads="1"/>
          </p:cNvSpPr>
          <p:nvPr>
            <p:ph type="sldNum" sz="quarter" idx="11"/>
          </p:nvPr>
        </p:nvSpPr>
        <p:spPr>
          <a:ln/>
        </p:spPr>
        <p:txBody>
          <a:bodyPr/>
          <a:lstStyle>
            <a:lvl1pPr>
              <a:defRPr/>
            </a:lvl1pPr>
          </a:lstStyle>
          <a:p>
            <a:r>
              <a:rPr lang="en-US"/>
              <a:t>1-</a:t>
            </a:r>
            <a:fld id="{746719B8-E3F0-4B44-84C6-55D82821F6AA}" type="slidenum">
              <a:rPr lang="en-US" smtClean="0"/>
              <a:pPr/>
              <a:t>‹N°›</a:t>
            </a:fld>
            <a:endParaRPr lang="en-US"/>
          </a:p>
        </p:txBody>
      </p:sp>
    </p:spTree>
    <p:extLst>
      <p:ext uri="{BB962C8B-B14F-4D97-AF65-F5344CB8AC3E}">
        <p14:creationId xmlns:p14="http://schemas.microsoft.com/office/powerpoint/2010/main" val="90145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914400" y="1295400"/>
            <a:ext cx="3886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53000" y="1295400"/>
            <a:ext cx="3886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0" y="3810000"/>
            <a:ext cx="3886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0"/>
          <p:cNvSpPr>
            <a:spLocks noGrp="1" noChangeArrowheads="1"/>
          </p:cNvSpPr>
          <p:nvPr>
            <p:ph type="ftr" sz="quarter" idx="10"/>
          </p:nvPr>
        </p:nvSpPr>
        <p:spPr>
          <a:ln/>
        </p:spPr>
        <p:txBody>
          <a:bodyPr/>
          <a:lstStyle>
            <a:lvl1pPr>
              <a:defRPr sz="1000"/>
            </a:lvl1pPr>
          </a:lstStyle>
          <a:p>
            <a:r>
              <a:rPr lang="en-US"/>
              <a:t>© 2012 Cengage Learning.  All Rights Reserved. May not scanned, copied or duplicated, or posted to a publicly accessible website, in whole or in part. </a:t>
            </a:r>
          </a:p>
        </p:txBody>
      </p:sp>
      <p:sp>
        <p:nvSpPr>
          <p:cNvPr id="7" name="Rectangle 61"/>
          <p:cNvSpPr>
            <a:spLocks noGrp="1" noChangeArrowheads="1"/>
          </p:cNvSpPr>
          <p:nvPr>
            <p:ph type="sldNum" sz="quarter" idx="11"/>
          </p:nvPr>
        </p:nvSpPr>
        <p:spPr>
          <a:ln/>
        </p:spPr>
        <p:txBody>
          <a:bodyPr/>
          <a:lstStyle>
            <a:lvl1pPr>
              <a:defRPr/>
            </a:lvl1pPr>
          </a:lstStyle>
          <a:p>
            <a:r>
              <a:rPr lang="en-US"/>
              <a:t>1-</a:t>
            </a:r>
            <a:fld id="{27A7C06C-7A35-49CA-9A4C-5C762018165C}" type="slidenum">
              <a:rPr lang="en-US" smtClean="0"/>
              <a:pPr/>
              <a:t>‹N°›</a:t>
            </a:fld>
            <a:endParaRPr lang="en-US"/>
          </a:p>
        </p:txBody>
      </p:sp>
    </p:spTree>
    <p:extLst>
      <p:ext uri="{BB962C8B-B14F-4D97-AF65-F5344CB8AC3E}">
        <p14:creationId xmlns:p14="http://schemas.microsoft.com/office/powerpoint/2010/main" val="254587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5" name="Rectangle 61"/>
          <p:cNvSpPr>
            <a:spLocks noGrp="1" noChangeArrowheads="1"/>
          </p:cNvSpPr>
          <p:nvPr>
            <p:ph type="sldNum" sz="quarter" idx="11"/>
          </p:nvPr>
        </p:nvSpPr>
        <p:spPr>
          <a:ln/>
        </p:spPr>
        <p:txBody>
          <a:bodyPr/>
          <a:lstStyle>
            <a:lvl1pPr>
              <a:defRPr/>
            </a:lvl1pPr>
          </a:lstStyle>
          <a:p>
            <a:r>
              <a:rPr lang="en-US"/>
              <a:t>1-</a:t>
            </a:r>
            <a:fld id="{719B53E5-27AE-4822-B16C-605E388242C8}" type="slidenum">
              <a:rPr lang="en-US" smtClean="0"/>
              <a:pPr/>
              <a:t>‹N°›</a:t>
            </a:fld>
            <a:endParaRPr lang="en-US"/>
          </a:p>
        </p:txBody>
      </p:sp>
    </p:spTree>
    <p:extLst>
      <p:ext uri="{BB962C8B-B14F-4D97-AF65-F5344CB8AC3E}">
        <p14:creationId xmlns:p14="http://schemas.microsoft.com/office/powerpoint/2010/main" val="228356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5" name="Rectangle 61"/>
          <p:cNvSpPr>
            <a:spLocks noGrp="1" noChangeArrowheads="1"/>
          </p:cNvSpPr>
          <p:nvPr>
            <p:ph type="sldNum" sz="quarter" idx="11"/>
          </p:nvPr>
        </p:nvSpPr>
        <p:spPr>
          <a:ln/>
        </p:spPr>
        <p:txBody>
          <a:bodyPr/>
          <a:lstStyle>
            <a:lvl1pPr>
              <a:defRPr/>
            </a:lvl1pPr>
          </a:lstStyle>
          <a:p>
            <a:r>
              <a:rPr lang="en-US"/>
              <a:t>1-</a:t>
            </a:r>
            <a:fld id="{32F3B725-534A-4366-BFF8-6951B8154C93}" type="slidenum">
              <a:rPr lang="en-US" smtClean="0"/>
              <a:pPr/>
              <a:t>‹N°›</a:t>
            </a:fld>
            <a:endParaRPr lang="en-US"/>
          </a:p>
        </p:txBody>
      </p:sp>
    </p:spTree>
    <p:extLst>
      <p:ext uri="{BB962C8B-B14F-4D97-AF65-F5344CB8AC3E}">
        <p14:creationId xmlns:p14="http://schemas.microsoft.com/office/powerpoint/2010/main" val="335215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6" name="Rectangle 61"/>
          <p:cNvSpPr>
            <a:spLocks noGrp="1" noChangeArrowheads="1"/>
          </p:cNvSpPr>
          <p:nvPr>
            <p:ph type="sldNum" sz="quarter" idx="11"/>
          </p:nvPr>
        </p:nvSpPr>
        <p:spPr>
          <a:ln/>
        </p:spPr>
        <p:txBody>
          <a:bodyPr/>
          <a:lstStyle>
            <a:lvl1pPr>
              <a:defRPr/>
            </a:lvl1pPr>
          </a:lstStyle>
          <a:p>
            <a:r>
              <a:rPr lang="en-US"/>
              <a:t>1-</a:t>
            </a:r>
            <a:fld id="{A2D595B9-B2A8-4780-B7AE-B3AE870DDD73}" type="slidenum">
              <a:rPr lang="en-US" smtClean="0"/>
              <a:pPr/>
              <a:t>‹N°›</a:t>
            </a:fld>
            <a:endParaRPr lang="en-US"/>
          </a:p>
        </p:txBody>
      </p:sp>
    </p:spTree>
    <p:extLst>
      <p:ext uri="{BB962C8B-B14F-4D97-AF65-F5344CB8AC3E}">
        <p14:creationId xmlns:p14="http://schemas.microsoft.com/office/powerpoint/2010/main" val="31297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8" name="Rectangle 61"/>
          <p:cNvSpPr>
            <a:spLocks noGrp="1" noChangeArrowheads="1"/>
          </p:cNvSpPr>
          <p:nvPr>
            <p:ph type="sldNum" sz="quarter" idx="11"/>
          </p:nvPr>
        </p:nvSpPr>
        <p:spPr>
          <a:ln/>
        </p:spPr>
        <p:txBody>
          <a:bodyPr/>
          <a:lstStyle>
            <a:lvl1pPr>
              <a:defRPr/>
            </a:lvl1pPr>
          </a:lstStyle>
          <a:p>
            <a:r>
              <a:rPr lang="en-US"/>
              <a:t>1-</a:t>
            </a:r>
            <a:fld id="{BEAF6939-7B7E-437A-B4C9-E154AF5E0DFF}" type="slidenum">
              <a:rPr lang="en-US" smtClean="0"/>
              <a:pPr/>
              <a:t>‹N°›</a:t>
            </a:fld>
            <a:endParaRPr lang="en-US"/>
          </a:p>
        </p:txBody>
      </p:sp>
    </p:spTree>
    <p:extLst>
      <p:ext uri="{BB962C8B-B14F-4D97-AF65-F5344CB8AC3E}">
        <p14:creationId xmlns:p14="http://schemas.microsoft.com/office/powerpoint/2010/main" val="36725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4" name="Rectangle 61"/>
          <p:cNvSpPr>
            <a:spLocks noGrp="1" noChangeArrowheads="1"/>
          </p:cNvSpPr>
          <p:nvPr>
            <p:ph type="sldNum" sz="quarter" idx="11"/>
          </p:nvPr>
        </p:nvSpPr>
        <p:spPr>
          <a:ln/>
        </p:spPr>
        <p:txBody>
          <a:bodyPr/>
          <a:lstStyle>
            <a:lvl1pPr>
              <a:defRPr/>
            </a:lvl1pPr>
          </a:lstStyle>
          <a:p>
            <a:r>
              <a:rPr lang="en-US"/>
              <a:t>1-</a:t>
            </a:r>
            <a:fld id="{BF457F77-A677-40DB-910F-4BF9C49FBD58}" type="slidenum">
              <a:rPr lang="en-US" smtClean="0"/>
              <a:pPr/>
              <a:t>‹N°›</a:t>
            </a:fld>
            <a:endParaRPr lang="en-US"/>
          </a:p>
        </p:txBody>
      </p:sp>
    </p:spTree>
    <p:extLst>
      <p:ext uri="{BB962C8B-B14F-4D97-AF65-F5344CB8AC3E}">
        <p14:creationId xmlns:p14="http://schemas.microsoft.com/office/powerpoint/2010/main" val="44856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3" name="Rectangle 61"/>
          <p:cNvSpPr>
            <a:spLocks noGrp="1" noChangeArrowheads="1"/>
          </p:cNvSpPr>
          <p:nvPr>
            <p:ph type="sldNum" sz="quarter" idx="11"/>
          </p:nvPr>
        </p:nvSpPr>
        <p:spPr>
          <a:ln/>
        </p:spPr>
        <p:txBody>
          <a:bodyPr/>
          <a:lstStyle>
            <a:lvl1pPr>
              <a:defRPr/>
            </a:lvl1pPr>
          </a:lstStyle>
          <a:p>
            <a:r>
              <a:rPr lang="en-US"/>
              <a:t>1-</a:t>
            </a:r>
            <a:fld id="{29EE7957-377E-49E9-8C00-00C1AD2BE91F}" type="slidenum">
              <a:rPr lang="en-US" smtClean="0"/>
              <a:pPr/>
              <a:t>‹N°›</a:t>
            </a:fld>
            <a:endParaRPr lang="en-US"/>
          </a:p>
        </p:txBody>
      </p:sp>
    </p:spTree>
    <p:extLst>
      <p:ext uri="{BB962C8B-B14F-4D97-AF65-F5344CB8AC3E}">
        <p14:creationId xmlns:p14="http://schemas.microsoft.com/office/powerpoint/2010/main" val="86342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6" name="Rectangle 61"/>
          <p:cNvSpPr>
            <a:spLocks noGrp="1" noChangeArrowheads="1"/>
          </p:cNvSpPr>
          <p:nvPr>
            <p:ph type="sldNum" sz="quarter" idx="11"/>
          </p:nvPr>
        </p:nvSpPr>
        <p:spPr>
          <a:ln/>
        </p:spPr>
        <p:txBody>
          <a:bodyPr/>
          <a:lstStyle>
            <a:lvl1pPr>
              <a:defRPr/>
            </a:lvl1pPr>
          </a:lstStyle>
          <a:p>
            <a:r>
              <a:rPr lang="en-US"/>
              <a:t>1-</a:t>
            </a:r>
            <a:fld id="{EEA1E640-618B-4493-859C-08E9AD795F4A}" type="slidenum">
              <a:rPr lang="en-US" smtClean="0"/>
              <a:pPr/>
              <a:t>‹N°›</a:t>
            </a:fld>
            <a:endParaRPr lang="en-US"/>
          </a:p>
        </p:txBody>
      </p:sp>
    </p:spTree>
    <p:extLst>
      <p:ext uri="{BB962C8B-B14F-4D97-AF65-F5344CB8AC3E}">
        <p14:creationId xmlns:p14="http://schemas.microsoft.com/office/powerpoint/2010/main" val="320373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a:t>© 2012 Cengage Learning.  All Rights Reserved. May not scanned, copied or duplicated, or posted to a publicly accessible website, in whole or in part. </a:t>
            </a:r>
          </a:p>
        </p:txBody>
      </p:sp>
      <p:sp>
        <p:nvSpPr>
          <p:cNvPr id="6" name="Rectangle 61"/>
          <p:cNvSpPr>
            <a:spLocks noGrp="1" noChangeArrowheads="1"/>
          </p:cNvSpPr>
          <p:nvPr>
            <p:ph type="sldNum" sz="quarter" idx="11"/>
          </p:nvPr>
        </p:nvSpPr>
        <p:spPr>
          <a:ln/>
        </p:spPr>
        <p:txBody>
          <a:bodyPr/>
          <a:lstStyle>
            <a:lvl1pPr>
              <a:defRPr/>
            </a:lvl1pPr>
          </a:lstStyle>
          <a:p>
            <a:r>
              <a:rPr lang="en-US"/>
              <a:t>1-</a:t>
            </a:r>
            <a:fld id="{23DFC63F-7135-4BE6-8117-690E6A08B9B6}" type="slidenum">
              <a:rPr lang="en-US" smtClean="0"/>
              <a:pPr/>
              <a:t>‹N°›</a:t>
            </a:fld>
            <a:endParaRPr lang="en-US"/>
          </a:p>
        </p:txBody>
      </p:sp>
    </p:spTree>
    <p:extLst>
      <p:ext uri="{BB962C8B-B14F-4D97-AF65-F5344CB8AC3E}">
        <p14:creationId xmlns:p14="http://schemas.microsoft.com/office/powerpoint/2010/main" val="80328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5D3C"/>
        </a:solidFill>
        <a:effectLst/>
      </p:bgPr>
    </p:bg>
    <p:spTree>
      <p:nvGrpSpPr>
        <p:cNvPr id="1" name=""/>
        <p:cNvGrpSpPr/>
        <p:nvPr/>
      </p:nvGrpSpPr>
      <p:grpSpPr>
        <a:xfrm>
          <a:off x="0" y="0"/>
          <a:ext cx="0" cy="0"/>
          <a:chOff x="0" y="0"/>
          <a:chExt cx="0" cy="0"/>
        </a:xfrm>
      </p:grpSpPr>
      <p:sp>
        <p:nvSpPr>
          <p:cNvPr id="455706" name="Rectangle 26"/>
          <p:cNvSpPr>
            <a:spLocks noChangeArrowheads="1"/>
          </p:cNvSpPr>
          <p:nvPr/>
        </p:nvSpPr>
        <p:spPr bwMode="invGray">
          <a:xfrm>
            <a:off x="0" y="0"/>
            <a:ext cx="9144000" cy="1143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5708" name="Rectangle 28"/>
          <p:cNvSpPr>
            <a:spLocks noGrp="1" noChangeArrowheads="1"/>
          </p:cNvSpPr>
          <p:nvPr>
            <p:ph type="title"/>
          </p:nvPr>
        </p:nvSpPr>
        <p:spPr bwMode="auto">
          <a:xfrm>
            <a:off x="457200" y="228600"/>
            <a:ext cx="8229600" cy="944563"/>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6151" name="Group 53"/>
          <p:cNvGrpSpPr>
            <a:grpSpLocks/>
          </p:cNvGrpSpPr>
          <p:nvPr/>
        </p:nvGrpSpPr>
        <p:grpSpPr bwMode="auto">
          <a:xfrm>
            <a:off x="0" y="0"/>
            <a:ext cx="9158288" cy="6858000"/>
            <a:chOff x="0" y="0"/>
            <a:chExt cx="5769" cy="4320"/>
          </a:xfrm>
        </p:grpSpPr>
        <p:sp>
          <p:nvSpPr>
            <p:cNvPr id="455734" name="AutoShape 54"/>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ffectLst/>
          </p:spPr>
          <p:txBody>
            <a:bodyPr wrap="none" anchor="ctr"/>
            <a:lstStyle/>
            <a:p>
              <a:endParaRPr lang="en-US"/>
            </a:p>
          </p:txBody>
        </p:sp>
        <p:sp>
          <p:nvSpPr>
            <p:cNvPr id="455735" name="Freeform 55"/>
            <p:cNvSpPr>
              <a:spLocks/>
            </p:cNvSpPr>
            <p:nvPr userDrawn="1"/>
          </p:nvSpPr>
          <p:spPr bwMode="gray">
            <a:xfrm>
              <a:off x="0"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455736" name="Freeform 56"/>
            <p:cNvSpPr>
              <a:spLocks/>
            </p:cNvSpPr>
            <p:nvPr userDrawn="1"/>
          </p:nvSpPr>
          <p:spPr bwMode="gray">
            <a:xfrm rot="10800000">
              <a:off x="5481"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455737" name="Freeform 57"/>
            <p:cNvSpPr>
              <a:spLocks/>
            </p:cNvSpPr>
            <p:nvPr userDrawn="1"/>
          </p:nvSpPr>
          <p:spPr bwMode="gray">
            <a:xfrm rot="5400000">
              <a:off x="5481"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455738" name="Freeform 58"/>
            <p:cNvSpPr>
              <a:spLocks/>
            </p:cNvSpPr>
            <p:nvPr userDrawn="1"/>
          </p:nvSpPr>
          <p:spPr bwMode="gray">
            <a:xfrm rot="16200000">
              <a:off x="0"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grpSp>
      <p:sp>
        <p:nvSpPr>
          <p:cNvPr id="455740" name="Rectangle 60"/>
          <p:cNvSpPr>
            <a:spLocks noGrp="1" noChangeArrowheads="1"/>
          </p:cNvSpPr>
          <p:nvPr>
            <p:ph type="ftr" sz="quarter" idx="3"/>
          </p:nvPr>
        </p:nvSpPr>
        <p:spPr bwMode="auto">
          <a:xfrm>
            <a:off x="0" y="6477000"/>
            <a:ext cx="9144000" cy="381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000">
                <a:solidFill>
                  <a:srgbClr val="FFCC66"/>
                </a:solidFill>
              </a:defRPr>
            </a:lvl1pPr>
          </a:lstStyle>
          <a:p>
            <a:r>
              <a:rPr lang="en-US"/>
              <a:t>© 2012 Cengage Learning.  All Rights Reserved. May not scanned, copied or duplicated, or posted to a publicly accessible website, in whole or in part. </a:t>
            </a:r>
          </a:p>
        </p:txBody>
      </p:sp>
      <p:sp>
        <p:nvSpPr>
          <p:cNvPr id="455741" name="Rectangle 61"/>
          <p:cNvSpPr>
            <a:spLocks noGrp="1" noChangeArrowheads="1"/>
          </p:cNvSpPr>
          <p:nvPr>
            <p:ph type="sldNum" sz="quarter" idx="4"/>
          </p:nvPr>
        </p:nvSpPr>
        <p:spPr bwMode="auto">
          <a:xfrm>
            <a:off x="8077200" y="6248400"/>
            <a:ext cx="1066800" cy="381000"/>
          </a:xfrm>
          <a:prstGeom prst="rect">
            <a:avLst/>
          </a:prstGeom>
          <a:noFill/>
          <a:ln>
            <a:noFill/>
          </a:ln>
          <a:extLst>
            <a:ext uri="{909E8E84-426E-40DD-AFC4-6F175D3DCCD1}">
              <a14:hiddenFill xmlns:a14="http://schemas.microsoft.com/office/drawing/2010/main">
                <a:solidFill>
                  <a:srgbClr val="00664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CC66"/>
                </a:solidFill>
              </a:defRPr>
            </a:lvl1pPr>
          </a:lstStyle>
          <a:p>
            <a:r>
              <a:rPr lang="en-US"/>
              <a:t>1-</a:t>
            </a:r>
            <a:fld id="{86AD6605-58EF-4A40-ABF5-983F43847B1B}" type="slidenum">
              <a:rPr lang="en-US" smtClean="0"/>
              <a:pPr/>
              <a:t>‹N°›</a:t>
            </a:fld>
            <a:endParaRPr lang="en-US"/>
          </a:p>
        </p:txBody>
      </p:sp>
      <p:grpSp>
        <p:nvGrpSpPr>
          <p:cNvPr id="64" name="Group 3"/>
          <p:cNvGrpSpPr>
            <a:grpSpLocks/>
          </p:cNvGrpSpPr>
          <p:nvPr/>
        </p:nvGrpSpPr>
        <p:grpSpPr bwMode="auto">
          <a:xfrm>
            <a:off x="2362200" y="1371600"/>
            <a:ext cx="5334000" cy="4953000"/>
            <a:chOff x="2789" y="890"/>
            <a:chExt cx="2722" cy="2721"/>
          </a:xfrm>
        </p:grpSpPr>
        <p:sp>
          <p:nvSpPr>
            <p:cNvPr id="65" name="AutoShape 4"/>
            <p:cNvSpPr>
              <a:spLocks noChangeArrowheads="1"/>
            </p:cNvSpPr>
            <p:nvPr userDrawn="1"/>
          </p:nvSpPr>
          <p:spPr bwMode="ltGray">
            <a:xfrm>
              <a:off x="2789" y="894"/>
              <a:ext cx="2722" cy="2684"/>
            </a:xfrm>
            <a:custGeom>
              <a:avLst/>
              <a:gdLst>
                <a:gd name="T0" fmla="*/ 1361 w 21600"/>
                <a:gd name="T1" fmla="*/ 0 h 21600"/>
                <a:gd name="T2" fmla="*/ 399 w 21600"/>
                <a:gd name="T3" fmla="*/ 393 h 21600"/>
                <a:gd name="T4" fmla="*/ 0 w 21600"/>
                <a:gd name="T5" fmla="*/ 1342 h 21600"/>
                <a:gd name="T6" fmla="*/ 399 w 21600"/>
                <a:gd name="T7" fmla="*/ 2291 h 21600"/>
                <a:gd name="T8" fmla="*/ 1361 w 21600"/>
                <a:gd name="T9" fmla="*/ 2684 h 21600"/>
                <a:gd name="T10" fmla="*/ 2323 w 21600"/>
                <a:gd name="T11" fmla="*/ 2291 h 21600"/>
                <a:gd name="T12" fmla="*/ 2722 w 21600"/>
                <a:gd name="T13" fmla="*/ 1342 h 21600"/>
                <a:gd name="T14" fmla="*/ 2323 w 21600"/>
                <a:gd name="T15" fmla="*/ 393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Freeform 5"/>
            <p:cNvSpPr>
              <a:spLocks/>
            </p:cNvSpPr>
            <p:nvPr userDrawn="1"/>
          </p:nvSpPr>
          <p:spPr bwMode="ltGray">
            <a:xfrm>
              <a:off x="3196" y="3082"/>
              <a:ext cx="325" cy="244"/>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272"/>
                <a:gd name="T68" fmla="*/ 363 w 363"/>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1885"/>
                <a:gd name="T26" fmla="*/ 420 w 420"/>
                <a:gd name="T27" fmla="*/ 1885 h 1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7"/>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 name="T15" fmla="*/ 0 w 429"/>
                <a:gd name="T16" fmla="*/ 0 h 1836"/>
                <a:gd name="T17" fmla="*/ 429 w 429"/>
                <a:gd name="T18" fmla="*/ 1836 h 1836"/>
              </a:gdLst>
              <a:ahLst/>
              <a:cxnLst>
                <a:cxn ang="T10">
                  <a:pos x="T0" y="T1"/>
                </a:cxn>
                <a:cxn ang="T11">
                  <a:pos x="T2" y="T3"/>
                </a:cxn>
                <a:cxn ang="T12">
                  <a:pos x="T4" y="T5"/>
                </a:cxn>
                <a:cxn ang="T13">
                  <a:pos x="T6" y="T7"/>
                </a:cxn>
                <a:cxn ang="T14">
                  <a:pos x="T8" y="T9"/>
                </a:cxn>
              </a:cxnLst>
              <a:rect l="T15" t="T16" r="T17" b="T18"/>
              <a:pathLst>
                <a:path w="429" h="1836">
                  <a:moveTo>
                    <a:pt x="0" y="25"/>
                  </a:moveTo>
                  <a:lnTo>
                    <a:pt x="375" y="1835"/>
                  </a:lnTo>
                  <a:lnTo>
                    <a:pt x="429" y="1836"/>
                  </a:lnTo>
                  <a:lnTo>
                    <a:pt x="37" y="0"/>
                  </a:lnTo>
                  <a:lnTo>
                    <a:pt x="0" y="2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1899"/>
                <a:gd name="T38" fmla="*/ 600 w 600"/>
                <a:gd name="T39" fmla="*/ 1899 h 18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1494"/>
                <a:gd name="T41" fmla="*/ 338 w 338"/>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0"/>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3"/>
                <a:gd name="T31" fmla="*/ 0 h 1290"/>
                <a:gd name="T32" fmla="*/ 573 w 573"/>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1"/>
            <p:cNvSpPr>
              <a:spLocks/>
            </p:cNvSpPr>
            <p:nvPr userDrawn="1"/>
          </p:nvSpPr>
          <p:spPr bwMode="ltGray">
            <a:xfrm>
              <a:off x="4170" y="1008"/>
              <a:ext cx="655" cy="192"/>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214"/>
                <a:gd name="T29" fmla="*/ 731 w 731"/>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2"/>
            <p:cNvSpPr>
              <a:spLocks/>
            </p:cNvSpPr>
            <p:nvPr userDrawn="1"/>
          </p:nvSpPr>
          <p:spPr bwMode="ltGray">
            <a:xfrm>
              <a:off x="4322" y="1276"/>
              <a:ext cx="504" cy="82"/>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 name="T14" fmla="*/ 0 60000 65536"/>
                <a:gd name="T15" fmla="*/ 0 60000 65536"/>
                <a:gd name="T16" fmla="*/ 0 60000 65536"/>
                <a:gd name="T17" fmla="*/ 0 60000 65536"/>
                <a:gd name="T18" fmla="*/ 0 60000 65536"/>
                <a:gd name="T19" fmla="*/ 0 60000 65536"/>
                <a:gd name="T20" fmla="*/ 0 60000 65536"/>
                <a:gd name="T21" fmla="*/ 0 w 563"/>
                <a:gd name="T22" fmla="*/ 0 h 91"/>
                <a:gd name="T23" fmla="*/ 563 w 56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3"/>
            <p:cNvSpPr>
              <a:spLocks/>
            </p:cNvSpPr>
            <p:nvPr userDrawn="1"/>
          </p:nvSpPr>
          <p:spPr bwMode="ltGray">
            <a:xfrm>
              <a:off x="4043" y="890"/>
              <a:ext cx="204" cy="247"/>
            </a:xfrm>
            <a:custGeom>
              <a:avLst/>
              <a:gdLst>
                <a:gd name="T0" fmla="*/ 0 w 228"/>
                <a:gd name="T1" fmla="*/ 276 h 276"/>
                <a:gd name="T2" fmla="*/ 156 w 228"/>
                <a:gd name="T3" fmla="*/ 38 h 276"/>
                <a:gd name="T4" fmla="*/ 211 w 228"/>
                <a:gd name="T5" fmla="*/ 47 h 276"/>
                <a:gd name="T6" fmla="*/ 52 w 228"/>
                <a:gd name="T7" fmla="*/ 268 h 276"/>
                <a:gd name="T8" fmla="*/ 0 60000 65536"/>
                <a:gd name="T9" fmla="*/ 0 60000 65536"/>
                <a:gd name="T10" fmla="*/ 0 60000 65536"/>
                <a:gd name="T11" fmla="*/ 0 60000 65536"/>
                <a:gd name="T12" fmla="*/ 0 w 228"/>
                <a:gd name="T13" fmla="*/ 0 h 276"/>
                <a:gd name="T14" fmla="*/ 228 w 228"/>
                <a:gd name="T15" fmla="*/ 276 h 276"/>
              </a:gdLst>
              <a:ahLst/>
              <a:cxnLst>
                <a:cxn ang="T8">
                  <a:pos x="T0" y="T1"/>
                </a:cxn>
                <a:cxn ang="T9">
                  <a:pos x="T2" y="T3"/>
                </a:cxn>
                <a:cxn ang="T10">
                  <a:pos x="T4" y="T5"/>
                </a:cxn>
                <a:cxn ang="T11">
                  <a:pos x="T6" y="T7"/>
                </a:cxn>
              </a:cxnLst>
              <a:rect l="T12" t="T13" r="T14" b="T15"/>
              <a:pathLst>
                <a:path w="228" h="276">
                  <a:moveTo>
                    <a:pt x="0" y="276"/>
                  </a:moveTo>
                  <a:cubicBezTo>
                    <a:pt x="26" y="236"/>
                    <a:pt x="121" y="76"/>
                    <a:pt x="156" y="38"/>
                  </a:cubicBezTo>
                  <a:cubicBezTo>
                    <a:pt x="191" y="0"/>
                    <a:pt x="228" y="9"/>
                    <a:pt x="211" y="47"/>
                  </a:cubicBezTo>
                  <a:cubicBezTo>
                    <a:pt x="194" y="85"/>
                    <a:pt x="85" y="222"/>
                    <a:pt x="52" y="26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4"/>
            <p:cNvSpPr>
              <a:spLocks/>
            </p:cNvSpPr>
            <p:nvPr userDrawn="1"/>
          </p:nvSpPr>
          <p:spPr bwMode="ltGray">
            <a:xfrm>
              <a:off x="3854" y="915"/>
              <a:ext cx="67" cy="287"/>
            </a:xfrm>
            <a:custGeom>
              <a:avLst/>
              <a:gdLst>
                <a:gd name="T0" fmla="*/ 1 w 75"/>
                <a:gd name="T1" fmla="*/ 46 h 320"/>
                <a:gd name="T2" fmla="*/ 36 w 75"/>
                <a:gd name="T3" fmla="*/ 285 h 320"/>
                <a:gd name="T4" fmla="*/ 74 w 75"/>
                <a:gd name="T5" fmla="*/ 266 h 320"/>
                <a:gd name="T6" fmla="*/ 28 w 75"/>
                <a:gd name="T7" fmla="*/ 37 h 320"/>
                <a:gd name="T8" fmla="*/ 1 w 75"/>
                <a:gd name="T9" fmla="*/ 46 h 320"/>
                <a:gd name="T10" fmla="*/ 0 60000 65536"/>
                <a:gd name="T11" fmla="*/ 0 60000 65536"/>
                <a:gd name="T12" fmla="*/ 0 60000 65536"/>
                <a:gd name="T13" fmla="*/ 0 60000 65536"/>
                <a:gd name="T14" fmla="*/ 0 60000 65536"/>
                <a:gd name="T15" fmla="*/ 0 w 75"/>
                <a:gd name="T16" fmla="*/ 0 h 320"/>
                <a:gd name="T17" fmla="*/ 75 w 75"/>
                <a:gd name="T18" fmla="*/ 320 h 320"/>
              </a:gdLst>
              <a:ahLst/>
              <a:cxnLst>
                <a:cxn ang="T10">
                  <a:pos x="T0" y="T1"/>
                </a:cxn>
                <a:cxn ang="T11">
                  <a:pos x="T2" y="T3"/>
                </a:cxn>
                <a:cxn ang="T12">
                  <a:pos x="T4" y="T5"/>
                </a:cxn>
                <a:cxn ang="T13">
                  <a:pos x="T6" y="T7"/>
                </a:cxn>
                <a:cxn ang="T14">
                  <a:pos x="T8" y="T9"/>
                </a:cxn>
              </a:cxnLst>
              <a:rect l="T15" t="T16" r="T17" b="T18"/>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5"/>
            <p:cNvSpPr>
              <a:spLocks/>
            </p:cNvSpPr>
            <p:nvPr userDrawn="1"/>
          </p:nvSpPr>
          <p:spPr bwMode="ltGray">
            <a:xfrm>
              <a:off x="3319" y="1736"/>
              <a:ext cx="1687" cy="60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3"/>
                <a:gd name="T37" fmla="*/ 0 h 677"/>
                <a:gd name="T38" fmla="*/ 1883 w 1883"/>
                <a:gd name="T39" fmla="*/ 677 h 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6"/>
            <p:cNvSpPr>
              <a:spLocks/>
            </p:cNvSpPr>
            <p:nvPr userDrawn="1"/>
          </p:nvSpPr>
          <p:spPr bwMode="ltGray">
            <a:xfrm>
              <a:off x="2898" y="1874"/>
              <a:ext cx="2576" cy="1099"/>
            </a:xfrm>
            <a:custGeom>
              <a:avLst/>
              <a:gdLst>
                <a:gd name="T0" fmla="*/ 53 w 2876"/>
                <a:gd name="T1" fmla="*/ 779 h 1226"/>
                <a:gd name="T2" fmla="*/ 62 w 2876"/>
                <a:gd name="T3" fmla="*/ 788 h 1226"/>
                <a:gd name="T4" fmla="*/ 428 w 2876"/>
                <a:gd name="T5" fmla="*/ 1062 h 1226"/>
                <a:gd name="T6" fmla="*/ 931 w 2876"/>
                <a:gd name="T7" fmla="*/ 1153 h 1226"/>
                <a:gd name="T8" fmla="*/ 1534 w 2876"/>
                <a:gd name="T9" fmla="*/ 1126 h 1226"/>
                <a:gd name="T10" fmla="*/ 2147 w 2876"/>
                <a:gd name="T11" fmla="*/ 907 h 1226"/>
                <a:gd name="T12" fmla="*/ 2600 w 2876"/>
                <a:gd name="T13" fmla="*/ 532 h 1226"/>
                <a:gd name="T14" fmla="*/ 2833 w 2876"/>
                <a:gd name="T15" fmla="*/ 65 h 1226"/>
                <a:gd name="T16" fmla="*/ 2860 w 2876"/>
                <a:gd name="T17" fmla="*/ 139 h 1226"/>
                <a:gd name="T18" fmla="*/ 2787 w 2876"/>
                <a:gd name="T19" fmla="*/ 340 h 1226"/>
                <a:gd name="T20" fmla="*/ 2600 w 2876"/>
                <a:gd name="T21" fmla="*/ 622 h 1226"/>
                <a:gd name="T22" fmla="*/ 2146 w 2876"/>
                <a:gd name="T23" fmla="*/ 985 h 1226"/>
                <a:gd name="T24" fmla="*/ 1553 w 2876"/>
                <a:gd name="T25" fmla="*/ 1181 h 1226"/>
                <a:gd name="T26" fmla="*/ 949 w 2876"/>
                <a:gd name="T27" fmla="*/ 1217 h 1226"/>
                <a:gd name="T28" fmla="*/ 437 w 2876"/>
                <a:gd name="T29" fmla="*/ 1126 h 1226"/>
                <a:gd name="T30" fmla="*/ 145 w 2876"/>
                <a:gd name="T31" fmla="*/ 943 h 1226"/>
                <a:gd name="T32" fmla="*/ 53 w 2876"/>
                <a:gd name="T33" fmla="*/ 779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6"/>
                <a:gd name="T52" fmla="*/ 0 h 1226"/>
                <a:gd name="T53" fmla="*/ 2876 w 2876"/>
                <a:gd name="T54" fmla="*/ 1226 h 1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7"/>
            <p:cNvSpPr>
              <a:spLocks/>
            </p:cNvSpPr>
            <p:nvPr userDrawn="1"/>
          </p:nvSpPr>
          <p:spPr bwMode="ltGray">
            <a:xfrm>
              <a:off x="3473" y="2703"/>
              <a:ext cx="1961" cy="706"/>
            </a:xfrm>
            <a:custGeom>
              <a:avLst/>
              <a:gdLst>
                <a:gd name="T0" fmla="*/ 7 w 2189"/>
                <a:gd name="T1" fmla="*/ 650 h 788"/>
                <a:gd name="T2" fmla="*/ 143 w 2189"/>
                <a:gd name="T3" fmla="*/ 695 h 788"/>
                <a:gd name="T4" fmla="*/ 572 w 2189"/>
                <a:gd name="T5" fmla="*/ 722 h 788"/>
                <a:gd name="T6" fmla="*/ 993 w 2189"/>
                <a:gd name="T7" fmla="*/ 676 h 788"/>
                <a:gd name="T8" fmla="*/ 1532 w 2189"/>
                <a:gd name="T9" fmla="*/ 484 h 788"/>
                <a:gd name="T10" fmla="*/ 1925 w 2189"/>
                <a:gd name="T11" fmla="*/ 219 h 788"/>
                <a:gd name="T12" fmla="*/ 2163 w 2189"/>
                <a:gd name="T13" fmla="*/ 9 h 788"/>
                <a:gd name="T14" fmla="*/ 2081 w 2189"/>
                <a:gd name="T15" fmla="*/ 164 h 788"/>
                <a:gd name="T16" fmla="*/ 1898 w 2189"/>
                <a:gd name="T17" fmla="*/ 320 h 788"/>
                <a:gd name="T18" fmla="*/ 1514 w 2189"/>
                <a:gd name="T19" fmla="*/ 558 h 788"/>
                <a:gd name="T20" fmla="*/ 1039 w 2189"/>
                <a:gd name="T21" fmla="*/ 731 h 788"/>
                <a:gd name="T22" fmla="*/ 591 w 2189"/>
                <a:gd name="T23" fmla="*/ 786 h 788"/>
                <a:gd name="T24" fmla="*/ 98 w 2189"/>
                <a:gd name="T25" fmla="*/ 741 h 788"/>
                <a:gd name="T26" fmla="*/ 7 w 2189"/>
                <a:gd name="T27" fmla="*/ 650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9"/>
                <a:gd name="T43" fmla="*/ 0 h 788"/>
                <a:gd name="T44" fmla="*/ 2189 w 2189"/>
                <a:gd name="T45" fmla="*/ 788 h 7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8"/>
            <p:cNvSpPr>
              <a:spLocks/>
            </p:cNvSpPr>
            <p:nvPr userDrawn="1"/>
          </p:nvSpPr>
          <p:spPr bwMode="ltGray">
            <a:xfrm>
              <a:off x="4198" y="1089"/>
              <a:ext cx="1273" cy="1017"/>
            </a:xfrm>
            <a:custGeom>
              <a:avLst/>
              <a:gdLst>
                <a:gd name="T0" fmla="*/ 287 w 1421"/>
                <a:gd name="T1" fmla="*/ 318 h 1134"/>
                <a:gd name="T2" fmla="*/ 259 w 1421"/>
                <a:gd name="T3" fmla="*/ 294 h 1134"/>
                <a:gd name="T4" fmla="*/ 214 w 1421"/>
                <a:gd name="T5" fmla="*/ 384 h 1134"/>
                <a:gd name="T6" fmla="*/ 121 w 1421"/>
                <a:gd name="T7" fmla="*/ 423 h 1134"/>
                <a:gd name="T8" fmla="*/ 79 w 1421"/>
                <a:gd name="T9" fmla="*/ 387 h 1134"/>
                <a:gd name="T10" fmla="*/ 46 w 1421"/>
                <a:gd name="T11" fmla="*/ 420 h 1134"/>
                <a:gd name="T12" fmla="*/ 15 w 1421"/>
                <a:gd name="T13" fmla="*/ 454 h 1134"/>
                <a:gd name="T14" fmla="*/ 151 w 1421"/>
                <a:gd name="T15" fmla="*/ 454 h 1134"/>
                <a:gd name="T16" fmla="*/ 46 w 1421"/>
                <a:gd name="T17" fmla="*/ 561 h 1134"/>
                <a:gd name="T18" fmla="*/ 7 w 1421"/>
                <a:gd name="T19" fmla="*/ 654 h 1134"/>
                <a:gd name="T20" fmla="*/ 46 w 1421"/>
                <a:gd name="T21" fmla="*/ 753 h 1134"/>
                <a:gd name="T22" fmla="*/ 85 w 1421"/>
                <a:gd name="T23" fmla="*/ 795 h 1134"/>
                <a:gd name="T24" fmla="*/ 16 w 1421"/>
                <a:gd name="T25" fmla="*/ 822 h 1134"/>
                <a:gd name="T26" fmla="*/ 196 w 1421"/>
                <a:gd name="T27" fmla="*/ 801 h 1134"/>
                <a:gd name="T28" fmla="*/ 82 w 1421"/>
                <a:gd name="T29" fmla="*/ 1068 h 1134"/>
                <a:gd name="T30" fmla="*/ 118 w 1421"/>
                <a:gd name="T31" fmla="*/ 1101 h 1134"/>
                <a:gd name="T32" fmla="*/ 241 w 1421"/>
                <a:gd name="T33" fmla="*/ 862 h 1134"/>
                <a:gd name="T34" fmla="*/ 295 w 1421"/>
                <a:gd name="T35" fmla="*/ 816 h 1134"/>
                <a:gd name="T36" fmla="*/ 250 w 1421"/>
                <a:gd name="T37" fmla="*/ 732 h 1134"/>
                <a:gd name="T38" fmla="*/ 287 w 1421"/>
                <a:gd name="T39" fmla="*/ 771 h 1134"/>
                <a:gd name="T40" fmla="*/ 610 w 1421"/>
                <a:gd name="T41" fmla="*/ 696 h 1134"/>
                <a:gd name="T42" fmla="*/ 820 w 1421"/>
                <a:gd name="T43" fmla="*/ 810 h 1134"/>
                <a:gd name="T44" fmla="*/ 967 w 1421"/>
                <a:gd name="T45" fmla="*/ 998 h 1134"/>
                <a:gd name="T46" fmla="*/ 997 w 1421"/>
                <a:gd name="T47" fmla="*/ 963 h 1134"/>
                <a:gd name="T48" fmla="*/ 1348 w 1421"/>
                <a:gd name="T49" fmla="*/ 1029 h 1134"/>
                <a:gd name="T50" fmla="*/ 1300 w 1421"/>
                <a:gd name="T51" fmla="*/ 960 h 1134"/>
                <a:gd name="T52" fmla="*/ 1336 w 1421"/>
                <a:gd name="T53" fmla="*/ 785 h 1134"/>
                <a:gd name="T54" fmla="*/ 1162 w 1421"/>
                <a:gd name="T55" fmla="*/ 456 h 1134"/>
                <a:gd name="T56" fmla="*/ 1007 w 1421"/>
                <a:gd name="T57" fmla="*/ 227 h 1134"/>
                <a:gd name="T58" fmla="*/ 860 w 1421"/>
                <a:gd name="T59" fmla="*/ 99 h 1134"/>
                <a:gd name="T60" fmla="*/ 664 w 1421"/>
                <a:gd name="T61" fmla="*/ 0 h 1134"/>
                <a:gd name="T62" fmla="*/ 695 w 1421"/>
                <a:gd name="T63" fmla="*/ 91 h 1134"/>
                <a:gd name="T64" fmla="*/ 520 w 1421"/>
                <a:gd name="T65" fmla="*/ 15 h 1134"/>
                <a:gd name="T66" fmla="*/ 469 w 1421"/>
                <a:gd name="T67" fmla="*/ 93 h 1134"/>
                <a:gd name="T68" fmla="*/ 430 w 1421"/>
                <a:gd name="T69" fmla="*/ 189 h 1134"/>
                <a:gd name="T70" fmla="*/ 712 w 1421"/>
                <a:gd name="T71" fmla="*/ 234 h 1134"/>
                <a:gd name="T72" fmla="*/ 634 w 1421"/>
                <a:gd name="T73" fmla="*/ 342 h 1134"/>
                <a:gd name="T74" fmla="*/ 565 w 1421"/>
                <a:gd name="T75" fmla="*/ 363 h 1134"/>
                <a:gd name="T76" fmla="*/ 423 w 1421"/>
                <a:gd name="T77" fmla="*/ 318 h 1134"/>
                <a:gd name="T78" fmla="*/ 283 w 1421"/>
                <a:gd name="T79" fmla="*/ 234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1"/>
                <a:gd name="T121" fmla="*/ 0 h 1134"/>
                <a:gd name="T122" fmla="*/ 1421 w 1421"/>
                <a:gd name="T123" fmla="*/ 1134 h 1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9"/>
            <p:cNvSpPr>
              <a:spLocks/>
            </p:cNvSpPr>
            <p:nvPr userDrawn="1"/>
          </p:nvSpPr>
          <p:spPr bwMode="ltGray">
            <a:xfrm>
              <a:off x="4408" y="1097"/>
              <a:ext cx="209" cy="188"/>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10"/>
                <a:gd name="T44" fmla="*/ 233 w 23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0"/>
            <p:cNvSpPr>
              <a:spLocks/>
            </p:cNvSpPr>
            <p:nvPr userDrawn="1"/>
          </p:nvSpPr>
          <p:spPr bwMode="ltGray">
            <a:xfrm>
              <a:off x="4043" y="1045"/>
              <a:ext cx="451" cy="348"/>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4"/>
                <a:gd name="T118" fmla="*/ 0 h 388"/>
                <a:gd name="T119" fmla="*/ 504 w 504"/>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1"/>
            <p:cNvSpPr>
              <a:spLocks/>
            </p:cNvSpPr>
            <p:nvPr userDrawn="1"/>
          </p:nvSpPr>
          <p:spPr bwMode="ltGray">
            <a:xfrm>
              <a:off x="4118" y="960"/>
              <a:ext cx="174" cy="156"/>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74"/>
                <a:gd name="T38" fmla="*/ 194 w 19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22"/>
            <p:cNvSpPr>
              <a:spLocks/>
            </p:cNvSpPr>
            <p:nvPr userDrawn="1"/>
          </p:nvSpPr>
          <p:spPr bwMode="ltGray">
            <a:xfrm>
              <a:off x="2789" y="967"/>
              <a:ext cx="1460" cy="1790"/>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1996"/>
                <a:gd name="T176" fmla="*/ 1630 w 1630"/>
                <a:gd name="T177" fmla="*/ 1996 h 19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3"/>
            <p:cNvSpPr>
              <a:spLocks/>
            </p:cNvSpPr>
            <p:nvPr userDrawn="1"/>
          </p:nvSpPr>
          <p:spPr bwMode="ltGray">
            <a:xfrm>
              <a:off x="3747" y="3265"/>
              <a:ext cx="400" cy="295"/>
            </a:xfrm>
            <a:custGeom>
              <a:avLst/>
              <a:gdLst>
                <a:gd name="T0" fmla="*/ 0 w 446"/>
                <a:gd name="T1" fmla="*/ 162 h 329"/>
                <a:gd name="T2" fmla="*/ 0 w 446"/>
                <a:gd name="T3" fmla="*/ 258 h 329"/>
                <a:gd name="T4" fmla="*/ 109 w 446"/>
                <a:gd name="T5" fmla="*/ 295 h 329"/>
                <a:gd name="T6" fmla="*/ 183 w 446"/>
                <a:gd name="T7" fmla="*/ 309 h 329"/>
                <a:gd name="T8" fmla="*/ 240 w 446"/>
                <a:gd name="T9" fmla="*/ 318 h 329"/>
                <a:gd name="T10" fmla="*/ 318 w 446"/>
                <a:gd name="T11" fmla="*/ 327 h 329"/>
                <a:gd name="T12" fmla="*/ 414 w 446"/>
                <a:gd name="T13" fmla="*/ 324 h 329"/>
                <a:gd name="T14" fmla="*/ 427 w 446"/>
                <a:gd name="T15" fmla="*/ 295 h 329"/>
                <a:gd name="T16" fmla="*/ 382 w 446"/>
                <a:gd name="T17" fmla="*/ 250 h 329"/>
                <a:gd name="T18" fmla="*/ 382 w 446"/>
                <a:gd name="T19" fmla="*/ 204 h 329"/>
                <a:gd name="T20" fmla="*/ 309 w 446"/>
                <a:gd name="T21" fmla="*/ 159 h 329"/>
                <a:gd name="T22" fmla="*/ 315 w 446"/>
                <a:gd name="T23" fmla="*/ 90 h 329"/>
                <a:gd name="T24" fmla="*/ 255 w 446"/>
                <a:gd name="T25" fmla="*/ 57 h 329"/>
                <a:gd name="T26" fmla="*/ 246 w 446"/>
                <a:gd name="T27" fmla="*/ 114 h 329"/>
                <a:gd name="T28" fmla="*/ 204 w 446"/>
                <a:gd name="T29" fmla="*/ 84 h 329"/>
                <a:gd name="T30" fmla="*/ 168 w 446"/>
                <a:gd name="T31" fmla="*/ 99 h 329"/>
                <a:gd name="T32" fmla="*/ 180 w 446"/>
                <a:gd name="T33" fmla="*/ 48 h 329"/>
                <a:gd name="T34" fmla="*/ 111 w 446"/>
                <a:gd name="T35" fmla="*/ 36 h 329"/>
                <a:gd name="T36" fmla="*/ 109 w 446"/>
                <a:gd name="T37" fmla="*/ 114 h 329"/>
                <a:gd name="T38" fmla="*/ 144 w 446"/>
                <a:gd name="T39" fmla="*/ 186 h 329"/>
                <a:gd name="T40" fmla="*/ 75 w 446"/>
                <a:gd name="T41" fmla="*/ 195 h 329"/>
                <a:gd name="T42" fmla="*/ 36 w 446"/>
                <a:gd name="T43" fmla="*/ 162 h 329"/>
                <a:gd name="T44" fmla="*/ 0 w 446"/>
                <a:gd name="T45" fmla="*/ 162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329"/>
                <a:gd name="T71" fmla="*/ 446 w 446"/>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4"/>
            <p:cNvSpPr>
              <a:spLocks/>
            </p:cNvSpPr>
            <p:nvPr userDrawn="1"/>
          </p:nvSpPr>
          <p:spPr bwMode="ltGray">
            <a:xfrm>
              <a:off x="3653" y="3182"/>
              <a:ext cx="395" cy="131"/>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146"/>
                <a:gd name="T62" fmla="*/ 441 w 441"/>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25"/>
            <p:cNvSpPr>
              <a:spLocks/>
            </p:cNvSpPr>
            <p:nvPr userDrawn="1"/>
          </p:nvSpPr>
          <p:spPr bwMode="ltGray">
            <a:xfrm>
              <a:off x="2944" y="2778"/>
              <a:ext cx="134" cy="178"/>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98"/>
                <a:gd name="T38" fmla="*/ 150 w 150"/>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26"/>
            <p:cNvSpPr>
              <a:spLocks/>
            </p:cNvSpPr>
            <p:nvPr userDrawn="1"/>
          </p:nvSpPr>
          <p:spPr bwMode="ltGray">
            <a:xfrm>
              <a:off x="3074" y="2697"/>
              <a:ext cx="80" cy="263"/>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93"/>
                <a:gd name="T50" fmla="*/ 90 w 9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27"/>
            <p:cNvSpPr>
              <a:spLocks/>
            </p:cNvSpPr>
            <p:nvPr userDrawn="1"/>
          </p:nvSpPr>
          <p:spPr bwMode="ltGray">
            <a:xfrm>
              <a:off x="3194" y="2490"/>
              <a:ext cx="258" cy="224"/>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49"/>
                <a:gd name="T44" fmla="*/ 288 w 288"/>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AutoShape 28"/>
            <p:cNvSpPr>
              <a:spLocks noChangeArrowheads="1"/>
            </p:cNvSpPr>
            <p:nvPr userDrawn="1"/>
          </p:nvSpPr>
          <p:spPr bwMode="ltGray">
            <a:xfrm rot="10800000">
              <a:off x="3561" y="1130"/>
              <a:ext cx="812" cy="610"/>
            </a:xfrm>
            <a:custGeom>
              <a:avLst/>
              <a:gdLst>
                <a:gd name="T0" fmla="*/ 406 w 21600"/>
                <a:gd name="T1" fmla="*/ 0 h 21600"/>
                <a:gd name="T2" fmla="*/ 119 w 21600"/>
                <a:gd name="T3" fmla="*/ 89 h 21600"/>
                <a:gd name="T4" fmla="*/ 0 w 21600"/>
                <a:gd name="T5" fmla="*/ 305 h 21600"/>
                <a:gd name="T6" fmla="*/ 119 w 21600"/>
                <a:gd name="T7" fmla="*/ 521 h 21600"/>
                <a:gd name="T8" fmla="*/ 406 w 21600"/>
                <a:gd name="T9" fmla="*/ 610 h 21600"/>
                <a:gd name="T10" fmla="*/ 693 w 21600"/>
                <a:gd name="T11" fmla="*/ 521 h 21600"/>
                <a:gd name="T12" fmla="*/ 812 w 21600"/>
                <a:gd name="T13" fmla="*/ 305 h 21600"/>
                <a:gd name="T14" fmla="*/ 693 w 21600"/>
                <a:gd name="T15" fmla="*/ 89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sp>
        <p:nvSpPr>
          <p:cNvPr id="455742" name="Rectangle 62"/>
          <p:cNvSpPr>
            <a:spLocks noGrp="1" noChangeArrowheads="1"/>
          </p:cNvSpPr>
          <p:nvPr>
            <p:ph type="body" idx="1"/>
          </p:nvPr>
        </p:nvSpPr>
        <p:spPr bwMode="auto">
          <a:xfrm>
            <a:off x="457200" y="1295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57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57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57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57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42" grpId="0" build="p">
        <p:tmplLst>
          <p:tmpl lvl="1">
            <p:tnLst>
              <p:par>
                <p:cTn presetID="1" presetClass="entr" presetSubtype="0" fill="hold" nodeType="click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Lst>
      </p:bldP>
    </p:bldLst>
  </p:timing>
  <p:hf hdr="0" dt="0"/>
  <p:txStyles>
    <p:title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1313" indent="-341313" algn="l" rtl="0" eaLnBrk="1" fontAlgn="base" hangingPunct="1">
        <a:spcBef>
          <a:spcPct val="20000"/>
        </a:spcBef>
        <a:spcAft>
          <a:spcPct val="0"/>
        </a:spcAft>
        <a:buChar char="•"/>
        <a:defRPr sz="2800">
          <a:solidFill>
            <a:schemeClr val="tx1"/>
          </a:solidFill>
          <a:latin typeface="+mn-lt"/>
          <a:ea typeface="+mn-ea"/>
          <a:cs typeface="+mn-cs"/>
        </a:defRPr>
      </a:lvl1pPr>
      <a:lvl2pPr marL="804863" indent="-287338" algn="l" rtl="0" eaLnBrk="1" fontAlgn="base" hangingPunct="1">
        <a:spcBef>
          <a:spcPct val="20000"/>
        </a:spcBef>
        <a:spcAft>
          <a:spcPct val="0"/>
        </a:spcAft>
        <a:buChar char="–"/>
        <a:defRPr sz="2400">
          <a:solidFill>
            <a:schemeClr val="tx1"/>
          </a:solidFill>
          <a:latin typeface="+mn-lt"/>
        </a:defRPr>
      </a:lvl2pPr>
      <a:lvl3pPr marL="1138238" indent="-219075" algn="l" rtl="0" eaLnBrk="1" fontAlgn="base" hangingPunct="1">
        <a:spcBef>
          <a:spcPct val="20000"/>
        </a:spcBef>
        <a:spcAft>
          <a:spcPct val="0"/>
        </a:spcAft>
        <a:buChar char="•"/>
        <a:defRPr sz="2200">
          <a:solidFill>
            <a:schemeClr val="tx1"/>
          </a:solidFill>
          <a:latin typeface="+mn-lt"/>
        </a:defRPr>
      </a:lvl3pPr>
      <a:lvl4pPr marL="1539875" indent="-287338" algn="l" rtl="0" eaLnBrk="1" fontAlgn="base" hangingPunct="1">
        <a:spcBef>
          <a:spcPct val="20000"/>
        </a:spcBef>
        <a:spcAft>
          <a:spcPct val="0"/>
        </a:spcAft>
        <a:buChar char="–"/>
        <a:defRPr sz="2000">
          <a:solidFill>
            <a:schemeClr val="tx1"/>
          </a:solidFill>
          <a:latin typeface="+mn-lt"/>
        </a:defRPr>
      </a:lvl4pPr>
      <a:lvl5pPr marL="1885950" indent="-231775" algn="l" rtl="0" eaLnBrk="1" fontAlgn="base" hangingPunct="1">
        <a:spcBef>
          <a:spcPct val="20000"/>
        </a:spcBef>
        <a:spcAft>
          <a:spcPct val="0"/>
        </a:spcAft>
        <a:buChar char="»"/>
        <a:defRPr sz="2000">
          <a:solidFill>
            <a:schemeClr val="tx1"/>
          </a:solidFill>
          <a:latin typeface="+mn-lt"/>
        </a:defRPr>
      </a:lvl5pPr>
      <a:lvl6pPr marL="2343150" indent="-231775" algn="l" rtl="0" eaLnBrk="1" fontAlgn="base" hangingPunct="1">
        <a:spcBef>
          <a:spcPct val="20000"/>
        </a:spcBef>
        <a:spcAft>
          <a:spcPct val="0"/>
        </a:spcAft>
        <a:buChar char="»"/>
        <a:defRPr sz="2000">
          <a:solidFill>
            <a:schemeClr val="tx1"/>
          </a:solidFill>
          <a:latin typeface="+mn-lt"/>
        </a:defRPr>
      </a:lvl6pPr>
      <a:lvl7pPr marL="2800350" indent="-231775" algn="l" rtl="0" eaLnBrk="1" fontAlgn="base" hangingPunct="1">
        <a:spcBef>
          <a:spcPct val="20000"/>
        </a:spcBef>
        <a:spcAft>
          <a:spcPct val="0"/>
        </a:spcAft>
        <a:buChar char="»"/>
        <a:defRPr sz="2000">
          <a:solidFill>
            <a:schemeClr val="tx1"/>
          </a:solidFill>
          <a:latin typeface="+mn-lt"/>
        </a:defRPr>
      </a:lvl7pPr>
      <a:lvl8pPr marL="3257550" indent="-231775" algn="l" rtl="0" eaLnBrk="1" fontAlgn="base" hangingPunct="1">
        <a:spcBef>
          <a:spcPct val="20000"/>
        </a:spcBef>
        <a:spcAft>
          <a:spcPct val="0"/>
        </a:spcAft>
        <a:buChar char="»"/>
        <a:defRPr sz="2000">
          <a:solidFill>
            <a:schemeClr val="tx1"/>
          </a:solidFill>
          <a:latin typeface="+mn-lt"/>
        </a:defRPr>
      </a:lvl8pPr>
      <a:lvl9pPr marL="3714750" indent="-2317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emf"/><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www.barrons.com/" TargetMode="External"/><Relationship Id="rId13" Type="http://schemas.openxmlformats.org/officeDocument/2006/relationships/hyperlink" Target="http://www.worth.com/" TargetMode="External"/><Relationship Id="rId3" Type="http://schemas.openxmlformats.org/officeDocument/2006/relationships/hyperlink" Target="http://www.investorguide.com/" TargetMode="External"/><Relationship Id="rId7" Type="http://schemas.openxmlformats.org/officeDocument/2006/relationships/hyperlink" Target="http://www.forbes.com/" TargetMode="External"/><Relationship Id="rId12" Type="http://schemas.openxmlformats.org/officeDocument/2006/relationships/hyperlink" Target="http://www.smartmoney.com/" TargetMode="External"/><Relationship Id="rId2" Type="http://schemas.openxmlformats.org/officeDocument/2006/relationships/hyperlink" Target="http://www.finpipe.com/" TargetMode="External"/><Relationship Id="rId1" Type="http://schemas.openxmlformats.org/officeDocument/2006/relationships/slideLayout" Target="../slideLayouts/slideLayout4.xml"/><Relationship Id="rId6" Type="http://schemas.openxmlformats.org/officeDocument/2006/relationships/hyperlink" Target="http://online.wsj.com/" TargetMode="External"/><Relationship Id="rId11" Type="http://schemas.openxmlformats.org/officeDocument/2006/relationships/hyperlink" Target="http://www.fortune.com/" TargetMode="External"/><Relationship Id="rId5" Type="http://schemas.openxmlformats.org/officeDocument/2006/relationships/hyperlink" Target="http://www.economist.com/" TargetMode="External"/><Relationship Id="rId10" Type="http://schemas.openxmlformats.org/officeDocument/2006/relationships/hyperlink" Target="http://www.ft.com/" TargetMode="External"/><Relationship Id="rId4" Type="http://schemas.openxmlformats.org/officeDocument/2006/relationships/hyperlink" Target="http://www.aaii.com/" TargetMode="External"/><Relationship Id="rId9" Type="http://schemas.openxmlformats.org/officeDocument/2006/relationships/hyperlink" Target="http://fisher.osu.edu/fin/journal/jofsites.htm" TargetMode="External"/><Relationship Id="rId14" Type="http://schemas.openxmlformats.org/officeDocument/2006/relationships/hyperlink" Target="http://money.cnn.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ChangeArrowheads="1"/>
          </p:cNvSpPr>
          <p:nvPr/>
        </p:nvSpPr>
        <p:spPr bwMode="auto">
          <a:xfrm>
            <a:off x="0" y="0"/>
            <a:ext cx="9144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endParaRPr lang="en-US" sz="2400"/>
          </a:p>
        </p:txBody>
      </p:sp>
      <p:sp>
        <p:nvSpPr>
          <p:cNvPr id="8196" name="Text Box 1033"/>
          <p:cNvSpPr txBox="1">
            <a:spLocks noChangeArrowheads="1"/>
          </p:cNvSpPr>
          <p:nvPr/>
        </p:nvSpPr>
        <p:spPr bwMode="auto">
          <a:xfrm>
            <a:off x="2346325" y="4379913"/>
            <a:ext cx="382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8199" name="Text Box 1036"/>
          <p:cNvSpPr txBox="1">
            <a:spLocks noChangeArrowheads="1"/>
          </p:cNvSpPr>
          <p:nvPr/>
        </p:nvSpPr>
        <p:spPr bwMode="auto">
          <a:xfrm>
            <a:off x="1828800" y="3505200"/>
            <a:ext cx="565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
        <p:nvSpPr>
          <p:cNvPr id="13" name="Rectangle 1032"/>
          <p:cNvSpPr>
            <a:spLocks noGrp="1" noChangeArrowheads="1"/>
          </p:cNvSpPr>
          <p:nvPr>
            <p:ph type="ctrTitle"/>
          </p:nvPr>
        </p:nvSpPr>
        <p:spPr>
          <a:xfrm>
            <a:off x="152400" y="152400"/>
            <a:ext cx="8991600" cy="1295400"/>
          </a:xfrm>
        </p:spPr>
        <p:txBody>
          <a:bodyPr/>
          <a:lstStyle/>
          <a:p>
            <a:pPr eaLnBrk="1" hangingPunct="1"/>
            <a:r>
              <a:rPr lang="en-US" b="1"/>
              <a:t>Chapter 1: </a:t>
            </a:r>
            <a:r>
              <a:rPr lang="en-US" b="1" dirty="0"/>
              <a:t>The Investment Setting</a:t>
            </a:r>
          </a:p>
        </p:txBody>
      </p:sp>
      <p:sp>
        <p:nvSpPr>
          <p:cNvPr id="14" name="Line 1038"/>
          <p:cNvSpPr>
            <a:spLocks noChangeShapeType="1"/>
          </p:cNvSpPr>
          <p:nvPr/>
        </p:nvSpPr>
        <p:spPr bwMode="auto">
          <a:xfrm>
            <a:off x="1600200" y="1511300"/>
            <a:ext cx="5943600" cy="0"/>
          </a:xfrm>
          <a:prstGeom prst="line">
            <a:avLst/>
          </a:prstGeom>
          <a:noFill/>
          <a:ln w="2540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defRPr/>
            </a:pPr>
            <a:r>
              <a:rPr lang="en-US" b="1"/>
              <a:t>Historical Rates of Return</a:t>
            </a:r>
          </a:p>
        </p:txBody>
      </p:sp>
      <p:sp>
        <p:nvSpPr>
          <p:cNvPr id="477189" name="AutoShape 5"/>
          <p:cNvSpPr>
            <a:spLocks noGrp="1" noChangeArrowheads="1"/>
          </p:cNvSpPr>
          <p:nvPr>
            <p:ph type="body" sz="half" idx="1"/>
          </p:nvPr>
        </p:nvSpPr>
        <p:spPr>
          <a:xfrm>
            <a:off x="1066800" y="1295400"/>
            <a:ext cx="7924800" cy="2209800"/>
          </a:xfrm>
          <a:prstGeom prst="roundRect">
            <a:avLst>
              <a:gd name="adj" fmla="val 16667"/>
            </a:avLst>
          </a:prstGeom>
          <a:noFill/>
          <a:ln w="12700">
            <a:solidFill>
              <a:srgbClr val="FF9900"/>
            </a:solidFill>
            <a:round/>
            <a:headEnd type="none" w="med" len="med"/>
            <a:tailEnd type="none" w="med" len="med"/>
          </a:ln>
        </p:spPr>
        <p:txBody>
          <a:bodyPr/>
          <a:lstStyle/>
          <a:p>
            <a:pPr marL="342900" indent="-342900" eaLnBrk="1" hangingPunct="1">
              <a:buFontTx/>
              <a:buNone/>
            </a:pPr>
            <a:r>
              <a:rPr lang="en-US" sz="2400"/>
              <a:t>	Suppose you invested $100 three years ago and it is worth $110.40 today. The information below shows the annual ending values and HPR and HPY. This example illustrates the computation of the AM and the GM over a three-year period for an investment.</a:t>
            </a:r>
          </a:p>
        </p:txBody>
      </p:sp>
      <p:sp>
        <p:nvSpPr>
          <p:cNvPr id="17410"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922B5465-36D9-4006-BA5A-65DC2B7BAD31}" type="slidenum">
              <a:rPr lang="en-US"/>
              <a:pPr/>
              <a:t>10</a:t>
            </a:fld>
            <a:endParaRPr lang="en-US"/>
          </a:p>
        </p:txBody>
      </p:sp>
      <p:grpSp>
        <p:nvGrpSpPr>
          <p:cNvPr id="2" name="Group 10"/>
          <p:cNvGrpSpPr>
            <a:grpSpLocks/>
          </p:cNvGrpSpPr>
          <p:nvPr/>
        </p:nvGrpSpPr>
        <p:grpSpPr bwMode="auto">
          <a:xfrm>
            <a:off x="914400" y="3886200"/>
            <a:ext cx="8229600" cy="2438400"/>
            <a:chOff x="576" y="1632"/>
            <a:chExt cx="5184" cy="1536"/>
          </a:xfrm>
        </p:grpSpPr>
        <p:sp>
          <p:nvSpPr>
            <p:cNvPr id="17414" name="Rectangle 6"/>
            <p:cNvSpPr>
              <a:spLocks noChangeArrowheads="1"/>
            </p:cNvSpPr>
            <p:nvPr/>
          </p:nvSpPr>
          <p:spPr bwMode="auto">
            <a:xfrm>
              <a:off x="576" y="1632"/>
              <a:ext cx="518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200"/>
                <a:t>	    </a:t>
              </a:r>
              <a:r>
                <a:rPr lang="en-US" sz="2400"/>
                <a:t>Year	Beginning      Ending	HPR	  HPY </a:t>
              </a:r>
            </a:p>
            <a:p>
              <a:pPr marL="342900" indent="-342900" eaLnBrk="1" hangingPunct="1">
                <a:lnSpc>
                  <a:spcPct val="70000"/>
                </a:lnSpc>
                <a:spcBef>
                  <a:spcPct val="20000"/>
                </a:spcBef>
              </a:pPr>
              <a:r>
                <a:rPr lang="en-US" sz="2400"/>
                <a:t>			   Value	 Value</a:t>
              </a:r>
              <a:r>
                <a:rPr lang="en-US" sz="2500"/>
                <a:t>     </a:t>
              </a:r>
            </a:p>
            <a:p>
              <a:pPr marL="1092200" lvl="2" indent="-177800" eaLnBrk="1" hangingPunct="1">
                <a:lnSpc>
                  <a:spcPct val="90000"/>
                </a:lnSpc>
                <a:spcBef>
                  <a:spcPct val="20000"/>
                </a:spcBef>
              </a:pPr>
              <a:r>
                <a:rPr lang="en-US" sz="2400"/>
                <a:t>1              100            115.0           	1.15 	   0.15</a:t>
              </a:r>
            </a:p>
            <a:p>
              <a:pPr marL="1092200" lvl="2" indent="-177800" eaLnBrk="1" hangingPunct="1">
                <a:lnSpc>
                  <a:spcPct val="90000"/>
                </a:lnSpc>
                <a:spcBef>
                  <a:spcPct val="20000"/>
                </a:spcBef>
              </a:pPr>
              <a:r>
                <a:rPr lang="en-US" sz="2400"/>
                <a:t>2              115            138.0          	1.20	   0.20</a:t>
              </a:r>
            </a:p>
            <a:p>
              <a:pPr marL="1092200" lvl="2" indent="-177800" eaLnBrk="1" hangingPunct="1">
                <a:lnSpc>
                  <a:spcPct val="90000"/>
                </a:lnSpc>
                <a:spcBef>
                  <a:spcPct val="20000"/>
                </a:spcBef>
              </a:pPr>
              <a:r>
                <a:rPr lang="en-US" sz="2400"/>
                <a:t>3              138            110.4            0.80	  -0.20</a:t>
              </a:r>
            </a:p>
            <a:p>
              <a:pPr marL="1092200" lvl="2" indent="-177800" eaLnBrk="1" hangingPunct="1">
                <a:lnSpc>
                  <a:spcPct val="90000"/>
                </a:lnSpc>
                <a:spcBef>
                  <a:spcPct val="20000"/>
                </a:spcBef>
              </a:pPr>
              <a:endParaRPr lang="en-US" sz="2000"/>
            </a:p>
          </p:txBody>
        </p:sp>
        <p:sp>
          <p:nvSpPr>
            <p:cNvPr id="17415" name="Line 7"/>
            <p:cNvSpPr>
              <a:spLocks noChangeShapeType="1"/>
            </p:cNvSpPr>
            <p:nvPr/>
          </p:nvSpPr>
          <p:spPr bwMode="auto">
            <a:xfrm>
              <a:off x="1056" y="2112"/>
              <a:ext cx="4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a:off x="1104" y="2928"/>
              <a:ext cx="4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Footer Placeholder 2"/>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718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718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b="1"/>
              <a:t>Historical Rates of Return</a:t>
            </a:r>
          </a:p>
        </p:txBody>
      </p:sp>
      <p:sp>
        <p:nvSpPr>
          <p:cNvPr id="18436" name="Rectangle 8"/>
          <p:cNvSpPr>
            <a:spLocks noGrp="1" noChangeArrowheads="1"/>
          </p:cNvSpPr>
          <p:nvPr>
            <p:ph type="body" sz="half" idx="1"/>
          </p:nvPr>
        </p:nvSpPr>
        <p:spPr>
          <a:xfrm>
            <a:off x="914400" y="1219200"/>
            <a:ext cx="8001000" cy="5334000"/>
          </a:xfrm>
          <a:noFill/>
        </p:spPr>
        <p:txBody>
          <a:bodyPr/>
          <a:lstStyle/>
          <a:p>
            <a:pPr marL="342900" indent="-342900" eaLnBrk="1" hangingPunct="1">
              <a:lnSpc>
                <a:spcPct val="90000"/>
              </a:lnSpc>
              <a:buFontTx/>
              <a:buNone/>
            </a:pPr>
            <a:r>
              <a:rPr lang="en-US" sz="2900"/>
              <a:t>		</a:t>
            </a:r>
            <a:r>
              <a:rPr lang="en-US" sz="2400"/>
              <a:t>AM=[(0.15)+(0.20)+(-0.20)] / 3 </a:t>
            </a:r>
          </a:p>
          <a:p>
            <a:pPr marL="742950" lvl="1" indent="-285750" eaLnBrk="1" hangingPunct="1">
              <a:lnSpc>
                <a:spcPct val="90000"/>
              </a:lnSpc>
              <a:buFontTx/>
              <a:buNone/>
            </a:pPr>
            <a:r>
              <a:rPr lang="en-US"/>
              <a:t>    	     = 0.15/3=5%</a:t>
            </a:r>
          </a:p>
          <a:p>
            <a:pPr marL="342900" indent="-342900" eaLnBrk="1" hangingPunct="1">
              <a:lnSpc>
                <a:spcPct val="110000"/>
              </a:lnSpc>
              <a:buFontTx/>
              <a:buNone/>
            </a:pPr>
            <a:r>
              <a:rPr lang="en-US" sz="2400"/>
              <a:t>		GM=[(1.15) x (1.20) x (0.80)]</a:t>
            </a:r>
            <a:r>
              <a:rPr lang="en-US" sz="2400" baseline="30000"/>
              <a:t>1/3 </a:t>
            </a:r>
            <a:r>
              <a:rPr lang="en-US" sz="2400"/>
              <a:t>– 1</a:t>
            </a:r>
          </a:p>
          <a:p>
            <a:pPr marL="742950" lvl="1" indent="-285750" eaLnBrk="1" hangingPunct="1">
              <a:lnSpc>
                <a:spcPct val="110000"/>
              </a:lnSpc>
              <a:buFontTx/>
              <a:buNone/>
            </a:pPr>
            <a:r>
              <a:rPr lang="en-US"/>
              <a:t>		     =(1.104)</a:t>
            </a:r>
            <a:r>
              <a:rPr lang="en-US" baseline="30000"/>
              <a:t>1/3 </a:t>
            </a:r>
            <a:r>
              <a:rPr lang="en-US"/>
              <a:t>-1=1.03353 -1 =3.353% </a:t>
            </a:r>
          </a:p>
          <a:p>
            <a:pPr marL="342900" indent="-342900" eaLnBrk="1" hangingPunct="1"/>
            <a:r>
              <a:rPr lang="en-US"/>
              <a:t>Comparison of AM and GM</a:t>
            </a:r>
          </a:p>
          <a:p>
            <a:pPr marL="742950" lvl="1" indent="-285750" eaLnBrk="1" hangingPunct="1"/>
            <a:r>
              <a:rPr lang="en-US"/>
              <a:t>When rates of return are the same for all years, the AM and the GM will be equal.</a:t>
            </a:r>
          </a:p>
          <a:p>
            <a:pPr marL="742950" lvl="1" indent="-285750" eaLnBrk="1" hangingPunct="1"/>
            <a:r>
              <a:rPr lang="en-US"/>
              <a:t>When rates of return are not the same for all years, the AM will always be higher than the GM.</a:t>
            </a:r>
          </a:p>
          <a:p>
            <a:pPr marL="742950" lvl="1" indent="-285750" eaLnBrk="1" hangingPunct="1"/>
            <a:r>
              <a:rPr lang="en-US"/>
              <a:t>While the AM is best used as an “expected value” for an individual year, while the GM is the best measure of an asset’s long-term performance.</a:t>
            </a:r>
          </a:p>
        </p:txBody>
      </p:sp>
      <p:sp>
        <p:nvSpPr>
          <p:cNvPr id="1843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E070BBCA-5337-4C5F-9B8E-30B44BD5DD52}" type="slidenum">
              <a:rPr lang="en-US"/>
              <a:pPr/>
              <a:t>11</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b="1" dirty="0"/>
              <a:t>Historical Rates of Return</a:t>
            </a:r>
          </a:p>
        </p:txBody>
      </p:sp>
      <p:sp>
        <p:nvSpPr>
          <p:cNvPr id="19460" name="Rectangle 9"/>
          <p:cNvSpPr>
            <a:spLocks noGrp="1" noChangeArrowheads="1"/>
          </p:cNvSpPr>
          <p:nvPr>
            <p:ph type="body" sz="half" idx="1"/>
          </p:nvPr>
        </p:nvSpPr>
        <p:spPr>
          <a:xfrm>
            <a:off x="914400" y="1219200"/>
            <a:ext cx="8001000" cy="4953000"/>
          </a:xfrm>
          <a:noFill/>
        </p:spPr>
        <p:txBody>
          <a:bodyPr/>
          <a:lstStyle/>
          <a:p>
            <a:pPr marL="342900" indent="-342900" eaLnBrk="1" hangingPunct="1">
              <a:lnSpc>
                <a:spcPct val="110000"/>
              </a:lnSpc>
            </a:pPr>
            <a:r>
              <a:rPr lang="en-US" dirty="0"/>
              <a:t>A Portfolio of Investments</a:t>
            </a:r>
          </a:p>
          <a:p>
            <a:pPr marL="742950" lvl="1" indent="-285750" eaLnBrk="1" hangingPunct="1">
              <a:lnSpc>
                <a:spcPct val="110000"/>
              </a:lnSpc>
            </a:pPr>
            <a:r>
              <a:rPr lang="en-US" dirty="0"/>
              <a:t>Portfolio HPY: </a:t>
            </a:r>
            <a:r>
              <a:rPr lang="en-US" dirty="0">
                <a:cs typeface="Times New Roman" pitchFamily="18" charset="0"/>
              </a:rPr>
              <a:t>The mean historical rate of return for a portfolio of investments is measured as the weighted average of the HPYs for the individual investments in the portfolio, or the overall change in the value of the original portfolio</a:t>
            </a:r>
            <a:r>
              <a:rPr lang="en-US" dirty="0"/>
              <a:t>.  </a:t>
            </a:r>
          </a:p>
          <a:p>
            <a:pPr marL="742950" lvl="1" indent="-285750" eaLnBrk="1" hangingPunct="1">
              <a:lnSpc>
                <a:spcPct val="110000"/>
              </a:lnSpc>
            </a:pPr>
            <a:r>
              <a:rPr lang="en-US" dirty="0"/>
              <a:t>The weights used in the computation are the relative beginning market values for each investment, which is often referred to as dollar-weighted or value-weighted mean rate of return.</a:t>
            </a:r>
          </a:p>
          <a:p>
            <a:pPr marL="742950" lvl="1" indent="-285750" eaLnBrk="1" hangingPunct="1">
              <a:lnSpc>
                <a:spcPct val="110000"/>
              </a:lnSpc>
            </a:pPr>
            <a:r>
              <a:rPr lang="en-US" dirty="0"/>
              <a:t>See Exhibit 1.1</a:t>
            </a:r>
          </a:p>
        </p:txBody>
      </p:sp>
      <p:sp>
        <p:nvSpPr>
          <p:cNvPr id="1945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5E0D2C1E-1BD2-4095-835E-1A1428C7985F}" type="slidenum">
              <a:rPr lang="en-US"/>
              <a:pPr/>
              <a:t>12</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
        <p:nvSpPr>
          <p:cNvPr id="3" name="Slide Number Placeholder 2"/>
          <p:cNvSpPr>
            <a:spLocks noGrp="1"/>
          </p:cNvSpPr>
          <p:nvPr>
            <p:ph type="sldNum" sz="quarter" idx="11"/>
          </p:nvPr>
        </p:nvSpPr>
        <p:spPr/>
        <p:txBody>
          <a:bodyPr/>
          <a:lstStyle/>
          <a:p>
            <a:r>
              <a:rPr lang="en-US"/>
              <a:t>1-</a:t>
            </a:r>
            <a:fld id="{29EE7957-377E-49E9-8C00-00C1AD2BE91F}" type="slidenum">
              <a:rPr lang="en-US" smtClean="0"/>
              <a:pPr/>
              <a:t>13</a:t>
            </a:fld>
            <a:endParaRPr lang="en-US"/>
          </a:p>
        </p:txBody>
      </p:sp>
      <p:sp>
        <p:nvSpPr>
          <p:cNvPr id="4" name="Rectangle 2"/>
          <p:cNvSpPr txBox="1">
            <a:spLocks noChangeArrowheads="1"/>
          </p:cNvSpPr>
          <p:nvPr/>
        </p:nvSpPr>
        <p:spPr>
          <a:xfrm>
            <a:off x="457200" y="198438"/>
            <a:ext cx="8229600" cy="944562"/>
          </a:xfrm>
          <a:prstGeom prst="rect">
            <a:avLst/>
          </a:prstGeom>
        </p:spPr>
        <p:txBody>
          <a:bodyPr/>
          <a:lst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a:lstStyle>
          <a:p>
            <a:pPr>
              <a:defRPr/>
            </a:pPr>
            <a:r>
              <a:rPr lang="en-US" b="1" dirty="0"/>
              <a:t>Exhibit 1.1</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801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1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r>
              <a:rPr lang="en-US" b="1"/>
              <a:t>Expected Rates of Return</a:t>
            </a:r>
            <a:endParaRPr lang="en-US" b="1">
              <a:solidFill>
                <a:schemeClr val="bg2"/>
              </a:solidFill>
            </a:endParaRPr>
          </a:p>
        </p:txBody>
      </p:sp>
      <p:sp>
        <p:nvSpPr>
          <p:cNvPr id="21508" name="Rectangle 3"/>
          <p:cNvSpPr>
            <a:spLocks noGrp="1" noChangeArrowheads="1"/>
          </p:cNvSpPr>
          <p:nvPr>
            <p:ph idx="1"/>
          </p:nvPr>
        </p:nvSpPr>
        <p:spPr/>
        <p:txBody>
          <a:bodyPr/>
          <a:lstStyle/>
          <a:p>
            <a:pPr eaLnBrk="1" hangingPunct="1"/>
            <a:r>
              <a:rPr lang="en-US"/>
              <a:t>In previous examples, we discussed realized historical rates of return. In contrast, an investor would be more interested in the expected return on a future risky investment.</a:t>
            </a:r>
          </a:p>
          <a:p>
            <a:pPr eaLnBrk="1" hangingPunct="1"/>
            <a:r>
              <a:rPr lang="en-US"/>
              <a:t>Risk refers to the uncertainty of the future outcomes of an investment</a:t>
            </a:r>
          </a:p>
          <a:p>
            <a:pPr lvl="1" eaLnBrk="1" hangingPunct="1"/>
            <a:r>
              <a:rPr lang="en-US"/>
              <a:t>There are many possible returns/outcomes from an investment due to the uncertainty</a:t>
            </a:r>
          </a:p>
          <a:p>
            <a:pPr lvl="1" eaLnBrk="1" hangingPunct="1"/>
            <a:r>
              <a:rPr lang="en-US"/>
              <a:t>Probability is the likelihood of an outcome</a:t>
            </a:r>
          </a:p>
          <a:p>
            <a:pPr lvl="1" eaLnBrk="1" hangingPunct="1"/>
            <a:r>
              <a:rPr lang="en-US"/>
              <a:t>The sum of the probabilities of all the possible outcomes is equal to 1.0.</a:t>
            </a:r>
          </a:p>
        </p:txBody>
      </p:sp>
      <p:sp>
        <p:nvSpPr>
          <p:cNvPr id="2150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F4205CA6-CADC-46A2-8004-817D54C8E1C8}" type="slidenum">
              <a:rPr lang="en-US"/>
              <a:pPr/>
              <a:t>14</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eaLnBrk="1" hangingPunct="1"/>
            <a:r>
              <a:rPr lang="en-US" b="1"/>
              <a:t>Expected Rates of Return</a:t>
            </a:r>
            <a:endParaRPr lang="en-US" b="1">
              <a:solidFill>
                <a:schemeClr val="bg2"/>
              </a:solidFill>
            </a:endParaRPr>
          </a:p>
        </p:txBody>
      </p:sp>
      <p:sp>
        <p:nvSpPr>
          <p:cNvPr id="1033" name="Rectangle 3"/>
          <p:cNvSpPr>
            <a:spLocks noGrp="1" noChangeArrowheads="1"/>
          </p:cNvSpPr>
          <p:nvPr>
            <p:ph type="body" sz="half" idx="1"/>
          </p:nvPr>
        </p:nvSpPr>
        <p:spPr>
          <a:xfrm>
            <a:off x="914400" y="1295400"/>
            <a:ext cx="7848600" cy="4876800"/>
          </a:xfrm>
        </p:spPr>
        <p:txBody>
          <a:bodyPr/>
          <a:lstStyle/>
          <a:p>
            <a:pPr eaLnBrk="1" hangingPunct="1"/>
            <a:r>
              <a:rPr lang="en-US"/>
              <a:t>Computing Expected Rate of Return</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buFontTx/>
              <a:buNone/>
            </a:pPr>
            <a:r>
              <a:rPr lang="en-US"/>
              <a:t>		</a:t>
            </a:r>
            <a:r>
              <a:rPr lang="en-US" sz="2400"/>
              <a:t>where P </a:t>
            </a:r>
            <a:r>
              <a:rPr lang="en-US" sz="2400" baseline="-25000"/>
              <a:t>i</a:t>
            </a:r>
            <a:r>
              <a:rPr lang="en-US" sz="2400"/>
              <a:t> = Probability for possible return i</a:t>
            </a:r>
          </a:p>
          <a:p>
            <a:pPr lvl="1" eaLnBrk="1" hangingPunct="1">
              <a:buFontTx/>
              <a:buNone/>
            </a:pPr>
            <a:r>
              <a:rPr lang="en-US"/>
              <a:t>			R </a:t>
            </a:r>
            <a:r>
              <a:rPr lang="en-US" baseline="-25000"/>
              <a:t>i </a:t>
            </a:r>
            <a:r>
              <a:rPr lang="en-US"/>
              <a:t>= Possible return i</a:t>
            </a:r>
          </a:p>
          <a:p>
            <a:pPr eaLnBrk="1" hangingPunct="1"/>
            <a:endParaRPr lang="en-US" sz="2400"/>
          </a:p>
          <a:p>
            <a:pPr lvl="1" eaLnBrk="1" hangingPunct="1">
              <a:buFontTx/>
              <a:buNone/>
            </a:pPr>
            <a:endParaRPr lang="en-US" sz="2000"/>
          </a:p>
        </p:txBody>
      </p:sp>
      <p:graphicFrame>
        <p:nvGraphicFramePr>
          <p:cNvPr id="1026" name="Object 4"/>
          <p:cNvGraphicFramePr>
            <a:graphicFrameLocks noGrp="1" noChangeAspect="1"/>
          </p:cNvGraphicFramePr>
          <p:nvPr>
            <p:ph sz="quarter" idx="2"/>
          </p:nvPr>
        </p:nvGraphicFramePr>
        <p:xfrm>
          <a:off x="1295400" y="1908175"/>
          <a:ext cx="7391400" cy="941388"/>
        </p:xfrm>
        <a:graphic>
          <a:graphicData uri="http://schemas.openxmlformats.org/presentationml/2006/ole">
            <mc:AlternateContent xmlns:mc="http://schemas.openxmlformats.org/markup-compatibility/2006">
              <mc:Choice xmlns:v="urn:schemas-microsoft-com:vml" Requires="v">
                <p:oleObj spid="_x0000_s1154" name="Equation" r:id="rId3" imgW="3390840" imgH="431640" progId="Equation.3">
                  <p:embed/>
                </p:oleObj>
              </mc:Choice>
              <mc:Fallback>
                <p:oleObj name="Equation" r:id="rId3" imgW="339084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08175"/>
                        <a:ext cx="73914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Grp="1" noChangeAspect="1"/>
          </p:cNvGraphicFramePr>
          <p:nvPr>
            <p:ph sz="quarter" idx="3"/>
          </p:nvPr>
        </p:nvGraphicFramePr>
        <p:xfrm>
          <a:off x="2438400" y="2984500"/>
          <a:ext cx="4953000" cy="484188"/>
        </p:xfrm>
        <a:graphic>
          <a:graphicData uri="http://schemas.openxmlformats.org/presentationml/2006/ole">
            <mc:AlternateContent xmlns:mc="http://schemas.openxmlformats.org/markup-compatibility/2006">
              <mc:Choice xmlns:v="urn:schemas-microsoft-com:vml" Requires="v">
                <p:oleObj spid="_x0000_s1155" name="Equation" r:id="rId5" imgW="2209680" imgH="215640" progId="Equation.3">
                  <p:embed/>
                </p:oleObj>
              </mc:Choice>
              <mc:Fallback>
                <p:oleObj name="Equation" r:id="rId5" imgW="2209680" imgH="215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984500"/>
                        <a:ext cx="4953000"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D82D971E-114E-4B06-A09F-505D00044893}" type="slidenum">
              <a:rPr lang="en-US"/>
              <a:pPr/>
              <a:t>15</a:t>
            </a:fld>
            <a:endParaRPr lang="en-US"/>
          </a:p>
        </p:txBody>
      </p:sp>
      <p:graphicFrame>
        <p:nvGraphicFramePr>
          <p:cNvPr id="1028" name="Object 8"/>
          <p:cNvGraphicFramePr>
            <a:graphicFrameLocks noChangeAspect="1"/>
          </p:cNvGraphicFramePr>
          <p:nvPr/>
        </p:nvGraphicFramePr>
        <p:xfrm>
          <a:off x="2438400" y="3581400"/>
          <a:ext cx="2278063" cy="996950"/>
        </p:xfrm>
        <a:graphic>
          <a:graphicData uri="http://schemas.openxmlformats.org/presentationml/2006/ole">
            <mc:AlternateContent xmlns:mc="http://schemas.openxmlformats.org/markup-compatibility/2006">
              <mc:Choice xmlns:v="urn:schemas-microsoft-com:vml" Requires="v">
                <p:oleObj spid="_x0000_s1156" name="Equation" r:id="rId7" imgW="812520" imgH="431640" progId="Equation.3">
                  <p:embed/>
                </p:oleObj>
              </mc:Choice>
              <mc:Fallback>
                <p:oleObj name="Equation" r:id="rId7" imgW="812520" imgH="43164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581400"/>
                        <a:ext cx="2278063"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7" name="Equation" r:id="rId9" imgW="114120" imgH="215640" progId="Equation.3">
                  <p:embed/>
                </p:oleObj>
              </mc:Choice>
              <mc:Fallback>
                <p:oleObj name="Equation" r:id="rId9" imgW="114120" imgH="21564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8" name="Equation" r:id="rId11" imgW="114120" imgH="215640" progId="Equation.3">
                  <p:embed/>
                </p:oleObj>
              </mc:Choice>
              <mc:Fallback>
                <p:oleObj name="Equation" r:id="rId11" imgW="114120" imgH="21564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2400"/>
            <a:ext cx="9144000" cy="914400"/>
          </a:xfrm>
        </p:spPr>
        <p:txBody>
          <a:bodyPr/>
          <a:lstStyle/>
          <a:p>
            <a:pPr eaLnBrk="1" hangingPunct="1">
              <a:lnSpc>
                <a:spcPct val="80000"/>
              </a:lnSpc>
              <a:defRPr/>
            </a:pPr>
            <a:r>
              <a:rPr lang="en-US"/>
              <a:t>     </a:t>
            </a:r>
            <a:r>
              <a:rPr lang="en-US" b="1"/>
              <a:t>Probability Distributions</a:t>
            </a:r>
          </a:p>
        </p:txBody>
      </p:sp>
      <p:sp>
        <p:nvSpPr>
          <p:cNvPr id="2053" name="Rectangle 3"/>
          <p:cNvSpPr>
            <a:spLocks noGrp="1" noChangeArrowheads="1"/>
          </p:cNvSpPr>
          <p:nvPr>
            <p:ph idx="1"/>
          </p:nvPr>
        </p:nvSpPr>
        <p:spPr>
          <a:xfrm>
            <a:off x="1066800" y="1295400"/>
            <a:ext cx="7772400" cy="914400"/>
          </a:xfrm>
        </p:spPr>
        <p:txBody>
          <a:bodyPr/>
          <a:lstStyle/>
          <a:p>
            <a:pPr algn="ctr" eaLnBrk="1" hangingPunct="1">
              <a:buFontTx/>
              <a:buNone/>
            </a:pPr>
            <a:r>
              <a:rPr lang="en-US" b="1"/>
              <a:t>Exhibit 1.2</a:t>
            </a:r>
          </a:p>
          <a:p>
            <a:pPr algn="ctr" eaLnBrk="1" hangingPunct="1">
              <a:buFontTx/>
              <a:buNone/>
            </a:pPr>
            <a:r>
              <a:rPr lang="en-US" b="1"/>
              <a:t>Risk-free Investment</a:t>
            </a:r>
          </a:p>
        </p:txBody>
      </p:sp>
      <p:sp>
        <p:nvSpPr>
          <p:cNvPr id="20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A12CE9A9-DDDB-41C6-8486-1C3636F36142}" type="slidenum">
              <a:rPr lang="en-US"/>
              <a:pPr/>
              <a:t>16</a:t>
            </a:fld>
            <a:endParaRPr lang="en-US"/>
          </a:p>
        </p:txBody>
      </p:sp>
      <p:graphicFrame>
        <p:nvGraphicFramePr>
          <p:cNvPr id="2050" name="Object 4"/>
          <p:cNvGraphicFramePr>
            <a:graphicFrameLocks noChangeAspect="1"/>
          </p:cNvGraphicFramePr>
          <p:nvPr/>
        </p:nvGraphicFramePr>
        <p:xfrm>
          <a:off x="1066800" y="2479675"/>
          <a:ext cx="7894638" cy="4214813"/>
        </p:xfrm>
        <a:graphic>
          <a:graphicData uri="http://schemas.openxmlformats.org/presentationml/2006/ole">
            <mc:AlternateContent xmlns:mc="http://schemas.openxmlformats.org/markup-compatibility/2006">
              <mc:Choice xmlns:v="urn:schemas-microsoft-com:vml" Requires="v">
                <p:oleObj spid="_x0000_s2078" name="Chart" r:id="rId3" imgW="6096000" imgH="3571768" progId="MSGraph.Chart.8">
                  <p:embed followColorScheme="full"/>
                </p:oleObj>
              </mc:Choice>
              <mc:Fallback>
                <p:oleObj name="Chart" r:id="rId3" imgW="6096000" imgH="3571768"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79675"/>
                        <a:ext cx="7894638" cy="421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0" y="228600"/>
            <a:ext cx="9144000" cy="762000"/>
          </a:xfrm>
        </p:spPr>
        <p:txBody>
          <a:bodyPr/>
          <a:lstStyle/>
          <a:p>
            <a:pPr eaLnBrk="1" hangingPunct="1">
              <a:lnSpc>
                <a:spcPct val="80000"/>
              </a:lnSpc>
              <a:defRPr/>
            </a:pPr>
            <a:r>
              <a:rPr lang="en-US"/>
              <a:t>     </a:t>
            </a:r>
            <a:r>
              <a:rPr lang="en-US" b="1"/>
              <a:t>Probability Distributions</a:t>
            </a:r>
          </a:p>
        </p:txBody>
      </p:sp>
      <p:sp>
        <p:nvSpPr>
          <p:cNvPr id="3077" name="Rectangle 3"/>
          <p:cNvSpPr>
            <a:spLocks noGrp="1" noChangeArrowheads="1"/>
          </p:cNvSpPr>
          <p:nvPr>
            <p:ph idx="1"/>
          </p:nvPr>
        </p:nvSpPr>
        <p:spPr>
          <a:xfrm>
            <a:off x="838200" y="1295400"/>
            <a:ext cx="8077200" cy="1066800"/>
          </a:xfrm>
        </p:spPr>
        <p:txBody>
          <a:bodyPr/>
          <a:lstStyle/>
          <a:p>
            <a:pPr algn="ctr">
              <a:lnSpc>
                <a:spcPct val="80000"/>
              </a:lnSpc>
              <a:spcBef>
                <a:spcPct val="50000"/>
              </a:spcBef>
              <a:buFontTx/>
              <a:buNone/>
            </a:pPr>
            <a:r>
              <a:rPr lang="en-US" b="1"/>
              <a:t>Exhibit 1.3</a:t>
            </a:r>
          </a:p>
          <a:p>
            <a:pPr algn="ctr">
              <a:lnSpc>
                <a:spcPct val="80000"/>
              </a:lnSpc>
              <a:spcBef>
                <a:spcPct val="50000"/>
              </a:spcBef>
              <a:buFontTx/>
              <a:buNone/>
            </a:pPr>
            <a:r>
              <a:rPr lang="en-US" b="1"/>
              <a:t>Risky Investment with 3 Possible Returns</a:t>
            </a:r>
          </a:p>
        </p:txBody>
      </p:sp>
      <p:sp>
        <p:nvSpPr>
          <p:cNvPr id="30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C4A548E-A033-4C5E-8296-6DDD36627CFF}" type="slidenum">
              <a:rPr lang="en-US"/>
              <a:pPr/>
              <a:t>17</a:t>
            </a:fld>
            <a:endParaRPr lang="en-US"/>
          </a:p>
        </p:txBody>
      </p:sp>
      <p:graphicFrame>
        <p:nvGraphicFramePr>
          <p:cNvPr id="3074" name="Object 4"/>
          <p:cNvGraphicFramePr>
            <a:graphicFrameLocks noChangeAspect="1"/>
          </p:cNvGraphicFramePr>
          <p:nvPr/>
        </p:nvGraphicFramePr>
        <p:xfrm>
          <a:off x="914400" y="2362200"/>
          <a:ext cx="7823200" cy="4318000"/>
        </p:xfrm>
        <a:graphic>
          <a:graphicData uri="http://schemas.openxmlformats.org/presentationml/2006/ole">
            <mc:AlternateContent xmlns:mc="http://schemas.openxmlformats.org/markup-compatibility/2006">
              <mc:Choice xmlns:v="urn:schemas-microsoft-com:vml" Requires="v">
                <p:oleObj spid="_x0000_s3102" name="Chart" r:id="rId3" imgW="5429290" imgH="3000532" progId="MSGraph.Chart.8">
                  <p:embed followColorScheme="full"/>
                </p:oleObj>
              </mc:Choice>
              <mc:Fallback>
                <p:oleObj name="Chart" r:id="rId3" imgW="5429290" imgH="3000532"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7823200"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066800" y="228600"/>
            <a:ext cx="7162800" cy="838200"/>
          </a:xfrm>
        </p:spPr>
        <p:txBody>
          <a:bodyPr/>
          <a:lstStyle/>
          <a:p>
            <a:pPr eaLnBrk="1" hangingPunct="1">
              <a:lnSpc>
                <a:spcPct val="80000"/>
              </a:lnSpc>
            </a:pPr>
            <a:r>
              <a:rPr lang="en-US"/>
              <a:t>     </a:t>
            </a:r>
            <a:r>
              <a:rPr lang="en-US" b="1"/>
              <a:t>Probability Distributions</a:t>
            </a:r>
            <a:endParaRPr lang="en-US" b="1">
              <a:solidFill>
                <a:schemeClr val="bg2"/>
              </a:solidFill>
            </a:endParaRPr>
          </a:p>
        </p:txBody>
      </p:sp>
      <p:sp>
        <p:nvSpPr>
          <p:cNvPr id="4101" name="Rectangle 3"/>
          <p:cNvSpPr>
            <a:spLocks noGrp="1" noChangeArrowheads="1"/>
          </p:cNvSpPr>
          <p:nvPr>
            <p:ph idx="1"/>
          </p:nvPr>
        </p:nvSpPr>
        <p:spPr>
          <a:xfrm>
            <a:off x="1066800" y="1371600"/>
            <a:ext cx="7772400" cy="990600"/>
          </a:xfrm>
        </p:spPr>
        <p:txBody>
          <a:bodyPr/>
          <a:lstStyle/>
          <a:p>
            <a:pPr algn="ctr" eaLnBrk="1" hangingPunct="1">
              <a:lnSpc>
                <a:spcPct val="90000"/>
              </a:lnSpc>
              <a:buFontTx/>
              <a:buNone/>
            </a:pPr>
            <a:r>
              <a:rPr lang="en-US" b="1"/>
              <a:t>Exhibit 1.4 </a:t>
            </a:r>
          </a:p>
          <a:p>
            <a:pPr algn="ctr" eaLnBrk="1" hangingPunct="1">
              <a:lnSpc>
                <a:spcPct val="90000"/>
              </a:lnSpc>
              <a:buFontTx/>
              <a:buNone/>
            </a:pPr>
            <a:r>
              <a:rPr lang="en-US" b="1"/>
              <a:t>Risky investment with ten possible returns</a:t>
            </a: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CC476A4A-78D0-46FE-8FCD-EBBA449DCBF7}" type="slidenum">
              <a:rPr lang="en-US"/>
              <a:pPr/>
              <a:t>18</a:t>
            </a:fld>
            <a:endParaRPr lang="en-US"/>
          </a:p>
        </p:txBody>
      </p:sp>
      <p:graphicFrame>
        <p:nvGraphicFramePr>
          <p:cNvPr id="4098" name="Object 4"/>
          <p:cNvGraphicFramePr>
            <a:graphicFrameLocks noChangeAspect="1"/>
          </p:cNvGraphicFramePr>
          <p:nvPr/>
        </p:nvGraphicFramePr>
        <p:xfrm>
          <a:off x="762000" y="2341563"/>
          <a:ext cx="8153400" cy="4135437"/>
        </p:xfrm>
        <a:graphic>
          <a:graphicData uri="http://schemas.openxmlformats.org/presentationml/2006/ole">
            <mc:AlternateContent xmlns:mc="http://schemas.openxmlformats.org/markup-compatibility/2006">
              <mc:Choice xmlns:v="urn:schemas-microsoft-com:vml" Requires="v">
                <p:oleObj spid="_x0000_s4126" name="Chart" r:id="rId3" imgW="6096000" imgH="3571768" progId="MSGraph.Chart.8">
                  <p:embed followColorScheme="full"/>
                </p:oleObj>
              </mc:Choice>
              <mc:Fallback>
                <p:oleObj name="Chart" r:id="rId3" imgW="6096000" imgH="3571768"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41563"/>
                        <a:ext cx="8153400" cy="413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28600" y="152400"/>
            <a:ext cx="8915400" cy="1020763"/>
          </a:xfrm>
        </p:spPr>
        <p:txBody>
          <a:bodyPr/>
          <a:lstStyle/>
          <a:p>
            <a:pPr eaLnBrk="1" hangingPunct="1">
              <a:lnSpc>
                <a:spcPct val="80000"/>
              </a:lnSpc>
            </a:pPr>
            <a:r>
              <a:rPr lang="en-US" b="1"/>
              <a:t>Risk of Expected Return</a:t>
            </a:r>
            <a:endParaRPr lang="en-US" b="1">
              <a:solidFill>
                <a:schemeClr val="bg2"/>
              </a:solidFill>
            </a:endParaRPr>
          </a:p>
        </p:txBody>
      </p:sp>
      <p:sp>
        <p:nvSpPr>
          <p:cNvPr id="22532" name="Rectangle 14"/>
          <p:cNvSpPr>
            <a:spLocks noGrp="1" noChangeArrowheads="1"/>
          </p:cNvSpPr>
          <p:nvPr>
            <p:ph idx="1"/>
          </p:nvPr>
        </p:nvSpPr>
        <p:spPr>
          <a:noFill/>
        </p:spPr>
        <p:txBody>
          <a:bodyPr/>
          <a:lstStyle/>
          <a:p>
            <a:pPr eaLnBrk="1" hangingPunct="1">
              <a:lnSpc>
                <a:spcPct val="110000"/>
              </a:lnSpc>
            </a:pPr>
            <a:r>
              <a:rPr lang="en-US"/>
              <a:t>Risk refers to the uncertainty of an investment; therefore the measure of risk should reflect the degree of the uncertainty.</a:t>
            </a:r>
          </a:p>
          <a:p>
            <a:pPr eaLnBrk="1" hangingPunct="1">
              <a:lnSpc>
                <a:spcPct val="110000"/>
              </a:lnSpc>
            </a:pPr>
            <a:r>
              <a:rPr lang="en-US"/>
              <a:t>The risk of expected return reflect the degree of uncertainty that actual return will be different from the expect return.</a:t>
            </a:r>
          </a:p>
          <a:p>
            <a:pPr eaLnBrk="1" hangingPunct="1">
              <a:lnSpc>
                <a:spcPct val="110000"/>
              </a:lnSpc>
            </a:pPr>
            <a:r>
              <a:rPr lang="en-US"/>
              <a:t>The common measures of risk are based on the variance of rates of return distribution of an investment</a:t>
            </a:r>
          </a:p>
          <a:p>
            <a:pPr eaLnBrk="1" hangingPunct="1">
              <a:lnSpc>
                <a:spcPct val="110000"/>
              </a:lnSpc>
            </a:pPr>
            <a:endParaRPr lang="en-US"/>
          </a:p>
        </p:txBody>
      </p:sp>
      <p:sp>
        <p:nvSpPr>
          <p:cNvPr id="2253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BE6D44AE-FF25-43C3-BDD9-E7F91B14F17C}" type="slidenum">
              <a:rPr lang="en-US"/>
              <a:pPr/>
              <a:t>19</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b="1"/>
              <a:t>What Is An Investment?</a:t>
            </a:r>
            <a:endParaRPr lang="en-US"/>
          </a:p>
        </p:txBody>
      </p:sp>
      <p:sp>
        <p:nvSpPr>
          <p:cNvPr id="9220" name="Rectangle 3"/>
          <p:cNvSpPr>
            <a:spLocks noGrp="1" noChangeArrowheads="1"/>
          </p:cNvSpPr>
          <p:nvPr>
            <p:ph idx="1"/>
          </p:nvPr>
        </p:nvSpPr>
        <p:spPr>
          <a:xfrm>
            <a:off x="914400" y="1219200"/>
            <a:ext cx="8001000" cy="4953000"/>
          </a:xfrm>
        </p:spPr>
        <p:txBody>
          <a:bodyPr/>
          <a:lstStyle/>
          <a:p>
            <a:pPr eaLnBrk="1" hangingPunct="1"/>
            <a:r>
              <a:rPr lang="en-US"/>
              <a:t>Defining Investment: A current commitment of $ for a period of time in order to derive future payments that will compensate for:</a:t>
            </a:r>
          </a:p>
          <a:p>
            <a:pPr lvl="1" eaLnBrk="1" hangingPunct="1"/>
            <a:r>
              <a:rPr lang="en-US"/>
              <a:t>The time the funds are committed</a:t>
            </a:r>
          </a:p>
          <a:p>
            <a:pPr lvl="1" eaLnBrk="1" hangingPunct="1"/>
            <a:r>
              <a:rPr lang="en-US"/>
              <a:t>The expected rate of inflation</a:t>
            </a:r>
          </a:p>
          <a:p>
            <a:pPr lvl="1" eaLnBrk="1" hangingPunct="1"/>
            <a:r>
              <a:rPr lang="en-US"/>
              <a:t>Uncertainty of future flow of funds</a:t>
            </a:r>
            <a:endParaRPr lang="en-US" sz="2800"/>
          </a:p>
          <a:p>
            <a:pPr eaLnBrk="1" hangingPunct="1"/>
            <a:r>
              <a:rPr lang="en-US"/>
              <a:t>Reason for Investing: By investing (saving money now instead of spending it), individuals can tradeoff present consumption for a larger future consumption.</a:t>
            </a:r>
          </a:p>
        </p:txBody>
      </p:sp>
      <p:sp>
        <p:nvSpPr>
          <p:cNvPr id="921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1BCBD7AC-ECF0-42FB-8347-99D0E9A79E05}" type="slidenum">
              <a:rPr lang="en-US"/>
              <a:pPr/>
              <a:t>2</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228600" y="152400"/>
            <a:ext cx="8915400" cy="1020763"/>
          </a:xfrm>
        </p:spPr>
        <p:txBody>
          <a:bodyPr/>
          <a:lstStyle/>
          <a:p>
            <a:pPr eaLnBrk="1" hangingPunct="1">
              <a:lnSpc>
                <a:spcPct val="80000"/>
              </a:lnSpc>
            </a:pPr>
            <a:r>
              <a:rPr lang="en-US" b="1"/>
              <a:t>Risk of Expected Return</a:t>
            </a:r>
            <a:endParaRPr lang="en-US" b="1">
              <a:solidFill>
                <a:schemeClr val="bg2"/>
              </a:solidFill>
            </a:endParaRPr>
          </a:p>
        </p:txBody>
      </p:sp>
      <p:sp>
        <p:nvSpPr>
          <p:cNvPr id="23558" name="Rectangle 54"/>
          <p:cNvSpPr>
            <a:spLocks noGrp="1" noChangeArrowheads="1"/>
          </p:cNvSpPr>
          <p:nvPr>
            <p:ph idx="1"/>
          </p:nvPr>
        </p:nvSpPr>
        <p:spPr>
          <a:xfrm>
            <a:off x="914400" y="1295400"/>
            <a:ext cx="7924800" cy="1447800"/>
          </a:xfrm>
          <a:noFill/>
        </p:spPr>
        <p:txBody>
          <a:bodyPr/>
          <a:lstStyle/>
          <a:p>
            <a:pPr eaLnBrk="1" hangingPunct="1"/>
            <a:r>
              <a:rPr lang="en-US"/>
              <a:t>Measuring the Risk of Expected Return</a:t>
            </a:r>
          </a:p>
          <a:p>
            <a:pPr lvl="1" eaLnBrk="1" hangingPunct="1">
              <a:lnSpc>
                <a:spcPct val="110000"/>
              </a:lnSpc>
            </a:pPr>
            <a:r>
              <a:rPr lang="en-US"/>
              <a:t>The Variance Measure</a:t>
            </a:r>
          </a:p>
        </p:txBody>
      </p:sp>
      <p:sp>
        <p:nvSpPr>
          <p:cNvPr id="2355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5E54C565-EDE3-4975-BCC9-6D6412D45ABA}" type="slidenum">
              <a:rPr lang="en-US"/>
              <a:pPr/>
              <a:t>20</a:t>
            </a:fld>
            <a:endParaRPr lang="en-US"/>
          </a:p>
        </p:txBody>
      </p:sp>
      <p:sp>
        <p:nvSpPr>
          <p:cNvPr id="23556" name="Rectangle 6"/>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pSp>
        <p:nvGrpSpPr>
          <p:cNvPr id="23557" name="Group 55"/>
          <p:cNvGrpSpPr>
            <a:grpSpLocks/>
          </p:cNvGrpSpPr>
          <p:nvPr/>
        </p:nvGrpSpPr>
        <p:grpSpPr bwMode="auto">
          <a:xfrm>
            <a:off x="1600200" y="2514600"/>
            <a:ext cx="7162800" cy="2611438"/>
            <a:chOff x="1056" y="2229"/>
            <a:chExt cx="4512" cy="1645"/>
          </a:xfrm>
        </p:grpSpPr>
        <p:sp>
          <p:nvSpPr>
            <p:cNvPr id="23559" name="AutoShape 7"/>
            <p:cNvSpPr>
              <a:spLocks noChangeAspect="1" noChangeArrowheads="1" noTextEdit="1"/>
            </p:cNvSpPr>
            <p:nvPr/>
          </p:nvSpPr>
          <p:spPr bwMode="auto">
            <a:xfrm>
              <a:off x="1056" y="2256"/>
              <a:ext cx="4512"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0" name="Line 9"/>
            <p:cNvSpPr>
              <a:spLocks noChangeShapeType="1"/>
            </p:cNvSpPr>
            <p:nvPr/>
          </p:nvSpPr>
          <p:spPr bwMode="auto">
            <a:xfrm>
              <a:off x="3449" y="2896"/>
              <a:ext cx="803"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p:cNvSpPr>
              <a:spLocks noChangeShapeType="1"/>
            </p:cNvSpPr>
            <p:nvPr/>
          </p:nvSpPr>
          <p:spPr bwMode="auto">
            <a:xfrm>
              <a:off x="4464" y="2896"/>
              <a:ext cx="880"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Rectangle 11"/>
            <p:cNvSpPr>
              <a:spLocks noChangeArrowheads="1"/>
            </p:cNvSpPr>
            <p:nvPr/>
          </p:nvSpPr>
          <p:spPr bwMode="auto">
            <a:xfrm>
              <a:off x="1719" y="3325"/>
              <a:ext cx="24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200">
                  <a:latin typeface="Symbol" pitchFamily="18" charset="2"/>
                </a:rPr>
                <a:t>å</a:t>
              </a:r>
              <a:endParaRPr lang="en-US"/>
            </a:p>
          </p:txBody>
        </p:sp>
        <p:sp>
          <p:nvSpPr>
            <p:cNvPr id="23563" name="Rectangle 12"/>
            <p:cNvSpPr>
              <a:spLocks noChangeArrowheads="1"/>
            </p:cNvSpPr>
            <p:nvPr/>
          </p:nvSpPr>
          <p:spPr bwMode="auto">
            <a:xfrm>
              <a:off x="1719" y="2664"/>
              <a:ext cx="24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200">
                  <a:latin typeface="Symbol" pitchFamily="18" charset="2"/>
                </a:rPr>
                <a:t>å</a:t>
              </a:r>
              <a:endParaRPr lang="en-US"/>
            </a:p>
          </p:txBody>
        </p:sp>
        <p:sp>
          <p:nvSpPr>
            <p:cNvPr id="23564" name="Rectangle 13"/>
            <p:cNvSpPr>
              <a:spLocks noChangeArrowheads="1"/>
            </p:cNvSpPr>
            <p:nvPr/>
          </p:nvSpPr>
          <p:spPr bwMode="auto">
            <a:xfrm>
              <a:off x="1801" y="3696"/>
              <a:ext cx="7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Symbol" pitchFamily="18" charset="2"/>
                </a:rPr>
                <a:t>=</a:t>
              </a:r>
              <a:endParaRPr lang="en-US"/>
            </a:p>
          </p:txBody>
        </p:sp>
        <p:sp>
          <p:nvSpPr>
            <p:cNvPr id="23565" name="Rectangle 14"/>
            <p:cNvSpPr>
              <a:spLocks noChangeArrowheads="1"/>
            </p:cNvSpPr>
            <p:nvPr/>
          </p:nvSpPr>
          <p:spPr bwMode="auto">
            <a:xfrm>
              <a:off x="1801" y="3036"/>
              <a:ext cx="7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Symbol" pitchFamily="18" charset="2"/>
                </a:rPr>
                <a:t>=</a:t>
              </a:r>
              <a:endParaRPr lang="en-US"/>
            </a:p>
          </p:txBody>
        </p:sp>
        <p:sp>
          <p:nvSpPr>
            <p:cNvPr id="23566" name="Rectangle 15"/>
            <p:cNvSpPr>
              <a:spLocks noChangeArrowheads="1"/>
            </p:cNvSpPr>
            <p:nvPr/>
          </p:nvSpPr>
          <p:spPr bwMode="auto">
            <a:xfrm>
              <a:off x="2474" y="338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67" name="Rectangle 16"/>
            <p:cNvSpPr>
              <a:spLocks noChangeArrowheads="1"/>
            </p:cNvSpPr>
            <p:nvPr/>
          </p:nvSpPr>
          <p:spPr bwMode="auto">
            <a:xfrm>
              <a:off x="1543" y="338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68" name="Rectangle 17"/>
            <p:cNvSpPr>
              <a:spLocks noChangeArrowheads="1"/>
            </p:cNvSpPr>
            <p:nvPr/>
          </p:nvSpPr>
          <p:spPr bwMode="auto">
            <a:xfrm>
              <a:off x="4298" y="272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69" name="Rectangle 18"/>
            <p:cNvSpPr>
              <a:spLocks noChangeArrowheads="1"/>
            </p:cNvSpPr>
            <p:nvPr/>
          </p:nvSpPr>
          <p:spPr bwMode="auto">
            <a:xfrm>
              <a:off x="1543" y="272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70" name="Rectangle 19"/>
            <p:cNvSpPr>
              <a:spLocks noChangeArrowheads="1"/>
            </p:cNvSpPr>
            <p:nvPr/>
          </p:nvSpPr>
          <p:spPr bwMode="auto">
            <a:xfrm>
              <a:off x="1806" y="3265"/>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n</a:t>
              </a:r>
              <a:endParaRPr lang="en-US"/>
            </a:p>
          </p:txBody>
        </p:sp>
        <p:sp>
          <p:nvSpPr>
            <p:cNvPr id="23571" name="Rectangle 20"/>
            <p:cNvSpPr>
              <a:spLocks noChangeArrowheads="1"/>
            </p:cNvSpPr>
            <p:nvPr/>
          </p:nvSpPr>
          <p:spPr bwMode="auto">
            <a:xfrm>
              <a:off x="1754" y="3710"/>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2" name="Rectangle 21"/>
            <p:cNvSpPr>
              <a:spLocks noChangeArrowheads="1"/>
            </p:cNvSpPr>
            <p:nvPr/>
          </p:nvSpPr>
          <p:spPr bwMode="auto">
            <a:xfrm>
              <a:off x="3015" y="3551"/>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3" name="Rectangle 22"/>
            <p:cNvSpPr>
              <a:spLocks noChangeArrowheads="1"/>
            </p:cNvSpPr>
            <p:nvPr/>
          </p:nvSpPr>
          <p:spPr bwMode="auto">
            <a:xfrm>
              <a:off x="2372" y="3551"/>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4" name="Rectangle 23"/>
            <p:cNvSpPr>
              <a:spLocks noChangeArrowheads="1"/>
            </p:cNvSpPr>
            <p:nvPr/>
          </p:nvSpPr>
          <p:spPr bwMode="auto">
            <a:xfrm>
              <a:off x="2100" y="3551"/>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5" name="Rectangle 24"/>
            <p:cNvSpPr>
              <a:spLocks noChangeArrowheads="1"/>
            </p:cNvSpPr>
            <p:nvPr/>
          </p:nvSpPr>
          <p:spPr bwMode="auto">
            <a:xfrm>
              <a:off x="1806" y="2605"/>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n</a:t>
              </a:r>
              <a:endParaRPr lang="en-US"/>
            </a:p>
          </p:txBody>
        </p:sp>
        <p:sp>
          <p:nvSpPr>
            <p:cNvPr id="23576" name="Rectangle 25"/>
            <p:cNvSpPr>
              <a:spLocks noChangeArrowheads="1"/>
            </p:cNvSpPr>
            <p:nvPr/>
          </p:nvSpPr>
          <p:spPr bwMode="auto">
            <a:xfrm>
              <a:off x="1754" y="3050"/>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7" name="Rectangle 26"/>
            <p:cNvSpPr>
              <a:spLocks noChangeArrowheads="1"/>
            </p:cNvSpPr>
            <p:nvPr/>
          </p:nvSpPr>
          <p:spPr bwMode="auto">
            <a:xfrm>
              <a:off x="2884"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R</a:t>
              </a:r>
              <a:endParaRPr lang="en-US"/>
            </a:p>
          </p:txBody>
        </p:sp>
        <p:sp>
          <p:nvSpPr>
            <p:cNvPr id="23578" name="Rectangle 27"/>
            <p:cNvSpPr>
              <a:spLocks noChangeArrowheads="1"/>
            </p:cNvSpPr>
            <p:nvPr/>
          </p:nvSpPr>
          <p:spPr bwMode="auto">
            <a:xfrm>
              <a:off x="2644"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E</a:t>
              </a:r>
              <a:endParaRPr lang="en-US"/>
            </a:p>
          </p:txBody>
        </p:sp>
        <p:sp>
          <p:nvSpPr>
            <p:cNvPr id="23579" name="Rectangle 28"/>
            <p:cNvSpPr>
              <a:spLocks noChangeArrowheads="1"/>
            </p:cNvSpPr>
            <p:nvPr/>
          </p:nvSpPr>
          <p:spPr bwMode="auto">
            <a:xfrm>
              <a:off x="2241"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R</a:t>
              </a:r>
              <a:endParaRPr lang="en-US"/>
            </a:p>
          </p:txBody>
        </p:sp>
        <p:sp>
          <p:nvSpPr>
            <p:cNvPr id="23580" name="Rectangle 29"/>
            <p:cNvSpPr>
              <a:spLocks noChangeArrowheads="1"/>
            </p:cNvSpPr>
            <p:nvPr/>
          </p:nvSpPr>
          <p:spPr bwMode="auto">
            <a:xfrm>
              <a:off x="1998"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P</a:t>
              </a:r>
              <a:endParaRPr lang="en-US"/>
            </a:p>
          </p:txBody>
        </p:sp>
        <p:sp>
          <p:nvSpPr>
            <p:cNvPr id="23581" name="Rectangle 30"/>
            <p:cNvSpPr>
              <a:spLocks noChangeArrowheads="1"/>
            </p:cNvSpPr>
            <p:nvPr/>
          </p:nvSpPr>
          <p:spPr bwMode="auto">
            <a:xfrm>
              <a:off x="4855" y="2927"/>
              <a:ext cx="3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turn</a:t>
              </a:r>
              <a:endParaRPr lang="en-US"/>
            </a:p>
          </p:txBody>
        </p:sp>
        <p:sp>
          <p:nvSpPr>
            <p:cNvPr id="23582" name="Rectangle 31"/>
            <p:cNvSpPr>
              <a:spLocks noChangeArrowheads="1"/>
            </p:cNvSpPr>
            <p:nvPr/>
          </p:nvSpPr>
          <p:spPr bwMode="auto">
            <a:xfrm>
              <a:off x="4487" y="2609"/>
              <a:ext cx="8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Expected</a:t>
              </a:r>
              <a:endParaRPr lang="en-US"/>
            </a:p>
          </p:txBody>
        </p:sp>
        <p:sp>
          <p:nvSpPr>
            <p:cNvPr id="23583" name="Rectangle 32"/>
            <p:cNvSpPr>
              <a:spLocks noChangeArrowheads="1"/>
            </p:cNvSpPr>
            <p:nvPr/>
          </p:nvSpPr>
          <p:spPr bwMode="auto">
            <a:xfrm>
              <a:off x="3801" y="2927"/>
              <a:ext cx="3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turn</a:t>
              </a:r>
              <a:endParaRPr lang="en-US"/>
            </a:p>
          </p:txBody>
        </p:sp>
        <p:sp>
          <p:nvSpPr>
            <p:cNvPr id="23584" name="Rectangle 33"/>
            <p:cNvSpPr>
              <a:spLocks noChangeArrowheads="1"/>
            </p:cNvSpPr>
            <p:nvPr/>
          </p:nvSpPr>
          <p:spPr bwMode="auto">
            <a:xfrm>
              <a:off x="3472" y="2609"/>
              <a:ext cx="7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Possible</a:t>
              </a:r>
              <a:endParaRPr lang="en-US"/>
            </a:p>
          </p:txBody>
        </p:sp>
        <p:sp>
          <p:nvSpPr>
            <p:cNvPr id="23585" name="Rectangle 34"/>
            <p:cNvSpPr>
              <a:spLocks noChangeArrowheads="1"/>
            </p:cNvSpPr>
            <p:nvPr/>
          </p:nvSpPr>
          <p:spPr bwMode="auto">
            <a:xfrm>
              <a:off x="3234" y="2751"/>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x</a:t>
              </a:r>
              <a:endParaRPr lang="en-US"/>
            </a:p>
          </p:txBody>
        </p:sp>
        <p:sp>
          <p:nvSpPr>
            <p:cNvPr id="23586" name="Rectangle 35"/>
            <p:cNvSpPr>
              <a:spLocks noChangeArrowheads="1"/>
            </p:cNvSpPr>
            <p:nvPr/>
          </p:nvSpPr>
          <p:spPr bwMode="auto">
            <a:xfrm>
              <a:off x="2299" y="2751"/>
              <a:ext cx="7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obability</a:t>
              </a:r>
              <a:endParaRPr lang="en-US"/>
            </a:p>
          </p:txBody>
        </p:sp>
        <p:sp>
          <p:nvSpPr>
            <p:cNvPr id="23587" name="Rectangle 36"/>
            <p:cNvSpPr>
              <a:spLocks noChangeArrowheads="1"/>
            </p:cNvSpPr>
            <p:nvPr/>
          </p:nvSpPr>
          <p:spPr bwMode="auto">
            <a:xfrm>
              <a:off x="1069" y="2255"/>
              <a:ext cx="8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Variance</a:t>
              </a:r>
              <a:endParaRPr lang="en-US"/>
            </a:p>
          </p:txBody>
        </p:sp>
        <p:sp>
          <p:nvSpPr>
            <p:cNvPr id="23588" name="Rectangle 37"/>
            <p:cNvSpPr>
              <a:spLocks noChangeArrowheads="1"/>
            </p:cNvSpPr>
            <p:nvPr/>
          </p:nvSpPr>
          <p:spPr bwMode="auto">
            <a:xfrm>
              <a:off x="1867" y="371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1</a:t>
              </a:r>
              <a:endParaRPr lang="en-US"/>
            </a:p>
          </p:txBody>
        </p:sp>
        <p:sp>
          <p:nvSpPr>
            <p:cNvPr id="23589" name="Rectangle 38"/>
            <p:cNvSpPr>
              <a:spLocks noChangeArrowheads="1"/>
            </p:cNvSpPr>
            <p:nvPr/>
          </p:nvSpPr>
          <p:spPr bwMode="auto">
            <a:xfrm>
              <a:off x="3232" y="339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2</a:t>
              </a:r>
              <a:endParaRPr lang="en-US"/>
            </a:p>
          </p:txBody>
        </p:sp>
        <p:sp>
          <p:nvSpPr>
            <p:cNvPr id="23590" name="Rectangle 39"/>
            <p:cNvSpPr>
              <a:spLocks noChangeArrowheads="1"/>
            </p:cNvSpPr>
            <p:nvPr/>
          </p:nvSpPr>
          <p:spPr bwMode="auto">
            <a:xfrm>
              <a:off x="5442" y="273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2</a:t>
              </a:r>
              <a:endParaRPr lang="en-US"/>
            </a:p>
          </p:txBody>
        </p:sp>
        <p:sp>
          <p:nvSpPr>
            <p:cNvPr id="23591" name="Rectangle 40"/>
            <p:cNvSpPr>
              <a:spLocks noChangeArrowheads="1"/>
            </p:cNvSpPr>
            <p:nvPr/>
          </p:nvSpPr>
          <p:spPr bwMode="auto">
            <a:xfrm>
              <a:off x="1867" y="305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1</a:t>
              </a:r>
              <a:endParaRPr lang="en-US"/>
            </a:p>
          </p:txBody>
        </p:sp>
        <p:sp>
          <p:nvSpPr>
            <p:cNvPr id="23592" name="Rectangle 41"/>
            <p:cNvSpPr>
              <a:spLocks noChangeArrowheads="1"/>
            </p:cNvSpPr>
            <p:nvPr/>
          </p:nvSpPr>
          <p:spPr bwMode="auto">
            <a:xfrm>
              <a:off x="3081" y="3411"/>
              <a:ext cx="15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3" name="Rectangle 42"/>
            <p:cNvSpPr>
              <a:spLocks noChangeArrowheads="1"/>
            </p:cNvSpPr>
            <p:nvPr/>
          </p:nvSpPr>
          <p:spPr bwMode="auto">
            <a:xfrm>
              <a:off x="2796" y="341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4" name="Rectangle 43"/>
            <p:cNvSpPr>
              <a:spLocks noChangeArrowheads="1"/>
            </p:cNvSpPr>
            <p:nvPr/>
          </p:nvSpPr>
          <p:spPr bwMode="auto">
            <a:xfrm>
              <a:off x="2153" y="341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5" name="Rectangle 44"/>
            <p:cNvSpPr>
              <a:spLocks noChangeArrowheads="1"/>
            </p:cNvSpPr>
            <p:nvPr/>
          </p:nvSpPr>
          <p:spPr bwMode="auto">
            <a:xfrm>
              <a:off x="5355" y="275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6" name="Rectangle 45"/>
            <p:cNvSpPr>
              <a:spLocks noChangeArrowheads="1"/>
            </p:cNvSpPr>
            <p:nvPr/>
          </p:nvSpPr>
          <p:spPr bwMode="auto">
            <a:xfrm>
              <a:off x="4579" y="2927"/>
              <a:ext cx="2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Re</a:t>
              </a:r>
              <a:endParaRPr lang="en-US"/>
            </a:p>
          </p:txBody>
        </p:sp>
        <p:sp>
          <p:nvSpPr>
            <p:cNvPr id="23597" name="Rectangle 46"/>
            <p:cNvSpPr>
              <a:spLocks noChangeArrowheads="1"/>
            </p:cNvSpPr>
            <p:nvPr/>
          </p:nvSpPr>
          <p:spPr bwMode="auto">
            <a:xfrm>
              <a:off x="3525" y="2927"/>
              <a:ext cx="2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Re</a:t>
              </a:r>
              <a:endParaRPr lang="en-US"/>
            </a:p>
          </p:txBody>
        </p:sp>
        <p:sp>
          <p:nvSpPr>
            <p:cNvPr id="23598" name="Rectangle 47"/>
            <p:cNvSpPr>
              <a:spLocks noChangeArrowheads="1"/>
            </p:cNvSpPr>
            <p:nvPr/>
          </p:nvSpPr>
          <p:spPr bwMode="auto">
            <a:xfrm>
              <a:off x="3365" y="275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9" name="Rectangle 48"/>
            <p:cNvSpPr>
              <a:spLocks noChangeArrowheads="1"/>
            </p:cNvSpPr>
            <p:nvPr/>
          </p:nvSpPr>
          <p:spPr bwMode="auto">
            <a:xfrm>
              <a:off x="3117" y="275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600" name="Rectangle 49"/>
            <p:cNvSpPr>
              <a:spLocks noChangeArrowheads="1"/>
            </p:cNvSpPr>
            <p:nvPr/>
          </p:nvSpPr>
          <p:spPr bwMode="auto">
            <a:xfrm>
              <a:off x="1988" y="2751"/>
              <a:ext cx="2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(Pr</a:t>
              </a:r>
              <a:endParaRPr lang="en-US"/>
            </a:p>
          </p:txBody>
        </p:sp>
        <p:sp>
          <p:nvSpPr>
            <p:cNvPr id="23601" name="Rectangle 50"/>
            <p:cNvSpPr>
              <a:spLocks noChangeArrowheads="1"/>
            </p:cNvSpPr>
            <p:nvPr/>
          </p:nvSpPr>
          <p:spPr bwMode="auto">
            <a:xfrm>
              <a:off x="2182" y="225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602" name="Rectangle 51"/>
            <p:cNvSpPr>
              <a:spLocks noChangeArrowheads="1"/>
            </p:cNvSpPr>
            <p:nvPr/>
          </p:nvSpPr>
          <p:spPr bwMode="auto">
            <a:xfrm>
              <a:off x="1944" y="225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603" name="Rectangle 52"/>
            <p:cNvSpPr>
              <a:spLocks noChangeArrowheads="1"/>
            </p:cNvSpPr>
            <p:nvPr/>
          </p:nvSpPr>
          <p:spPr bwMode="auto">
            <a:xfrm>
              <a:off x="2008" y="2229"/>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Symbol" pitchFamily="18" charset="2"/>
                </a:rPr>
                <a:t>s</a:t>
              </a:r>
              <a:endParaRPr lang="en-US"/>
            </a:p>
          </p:txBody>
        </p:sp>
      </p:gr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lnSpc>
                <a:spcPct val="80000"/>
              </a:lnSpc>
            </a:pPr>
            <a:r>
              <a:rPr lang="en-US" b="1"/>
              <a:t>Risk of Expected Return</a:t>
            </a:r>
            <a:endParaRPr lang="en-US" b="1">
              <a:solidFill>
                <a:schemeClr val="bg2"/>
              </a:solidFill>
            </a:endParaRPr>
          </a:p>
        </p:txBody>
      </p:sp>
      <p:sp>
        <p:nvSpPr>
          <p:cNvPr id="24580" name="Rectangle 50"/>
          <p:cNvSpPr>
            <a:spLocks noGrp="1" noChangeArrowheads="1"/>
          </p:cNvSpPr>
          <p:nvPr>
            <p:ph type="body" sz="half" idx="1"/>
          </p:nvPr>
        </p:nvSpPr>
        <p:spPr>
          <a:xfrm>
            <a:off x="914400" y="1295400"/>
            <a:ext cx="7924800" cy="990600"/>
          </a:xfrm>
          <a:noFill/>
        </p:spPr>
        <p:txBody>
          <a:bodyPr/>
          <a:lstStyle/>
          <a:p>
            <a:pPr lvl="1" eaLnBrk="1" hangingPunct="1">
              <a:lnSpc>
                <a:spcPct val="110000"/>
              </a:lnSpc>
            </a:pPr>
            <a:r>
              <a:rPr lang="en-US"/>
              <a:t>Standard Deviation (</a:t>
            </a:r>
            <a:r>
              <a:rPr lang="el-GR">
                <a:cs typeface="Arial" pitchFamily="34" charset="0"/>
              </a:rPr>
              <a:t>σ</a:t>
            </a:r>
            <a:r>
              <a:rPr lang="en-US">
                <a:cs typeface="Arial" pitchFamily="34" charset="0"/>
              </a:rPr>
              <a:t>)</a:t>
            </a:r>
            <a:r>
              <a:rPr lang="en-US"/>
              <a:t>: It is the square root of the variance and measures the total risk </a:t>
            </a:r>
          </a:p>
        </p:txBody>
      </p:sp>
      <p:sp>
        <p:nvSpPr>
          <p:cNvPr id="2457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2F05313D-0C74-4170-8F9C-24603C4D1493}" type="slidenum">
              <a:rPr lang="en-US"/>
              <a:pPr/>
              <a:t>21</a:t>
            </a:fld>
            <a:endParaRPr lang="en-US"/>
          </a:p>
        </p:txBody>
      </p:sp>
      <p:sp>
        <p:nvSpPr>
          <p:cNvPr id="24581" name="Rectangle 3"/>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pSp>
        <p:nvGrpSpPr>
          <p:cNvPr id="24582" name="Group 81"/>
          <p:cNvGrpSpPr>
            <a:grpSpLocks/>
          </p:cNvGrpSpPr>
          <p:nvPr/>
        </p:nvGrpSpPr>
        <p:grpSpPr bwMode="auto">
          <a:xfrm>
            <a:off x="2667000" y="2286000"/>
            <a:ext cx="3776663" cy="1027113"/>
            <a:chOff x="1698" y="1501"/>
            <a:chExt cx="2379" cy="647"/>
          </a:xfrm>
        </p:grpSpPr>
        <p:sp>
          <p:nvSpPr>
            <p:cNvPr id="24604" name="Line 55"/>
            <p:cNvSpPr>
              <a:spLocks noChangeShapeType="1"/>
            </p:cNvSpPr>
            <p:nvPr/>
          </p:nvSpPr>
          <p:spPr bwMode="auto">
            <a:xfrm flipV="1">
              <a:off x="2147" y="1875"/>
              <a:ext cx="32" cy="1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56"/>
            <p:cNvSpPr>
              <a:spLocks noChangeShapeType="1"/>
            </p:cNvSpPr>
            <p:nvPr/>
          </p:nvSpPr>
          <p:spPr bwMode="auto">
            <a:xfrm>
              <a:off x="2179" y="1879"/>
              <a:ext cx="46" cy="225"/>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Line 57"/>
            <p:cNvSpPr>
              <a:spLocks noChangeShapeType="1"/>
            </p:cNvSpPr>
            <p:nvPr/>
          </p:nvSpPr>
          <p:spPr bwMode="auto">
            <a:xfrm flipV="1">
              <a:off x="2230" y="1501"/>
              <a:ext cx="61" cy="60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58"/>
            <p:cNvSpPr>
              <a:spLocks noChangeShapeType="1"/>
            </p:cNvSpPr>
            <p:nvPr/>
          </p:nvSpPr>
          <p:spPr bwMode="auto">
            <a:xfrm>
              <a:off x="2291" y="1501"/>
              <a:ext cx="1786"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Rectangle 59"/>
            <p:cNvSpPr>
              <a:spLocks noChangeArrowheads="1"/>
            </p:cNvSpPr>
            <p:nvPr/>
          </p:nvSpPr>
          <p:spPr bwMode="auto">
            <a:xfrm>
              <a:off x="2304" y="1586"/>
              <a:ext cx="26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a:latin typeface="Symbol" pitchFamily="18" charset="2"/>
                </a:rPr>
                <a:t>å</a:t>
              </a:r>
              <a:endParaRPr lang="en-US"/>
            </a:p>
          </p:txBody>
        </p:sp>
        <p:sp>
          <p:nvSpPr>
            <p:cNvPr id="24609" name="Rectangle 60"/>
            <p:cNvSpPr>
              <a:spLocks noChangeArrowheads="1"/>
            </p:cNvSpPr>
            <p:nvPr/>
          </p:nvSpPr>
          <p:spPr bwMode="auto">
            <a:xfrm>
              <a:off x="2395" y="1960"/>
              <a:ext cx="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mbol" pitchFamily="18" charset="2"/>
                </a:rPr>
                <a:t>=</a:t>
              </a:r>
              <a:endParaRPr lang="en-US"/>
            </a:p>
          </p:txBody>
        </p:sp>
        <p:sp>
          <p:nvSpPr>
            <p:cNvPr id="24610" name="Rectangle 61"/>
            <p:cNvSpPr>
              <a:spLocks noChangeArrowheads="1"/>
            </p:cNvSpPr>
            <p:nvPr/>
          </p:nvSpPr>
          <p:spPr bwMode="auto">
            <a:xfrm>
              <a:off x="3134" y="1647"/>
              <a:ext cx="1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Symbol" pitchFamily="18" charset="2"/>
                </a:rPr>
                <a:t>-</a:t>
              </a:r>
              <a:endParaRPr lang="en-US"/>
            </a:p>
          </p:txBody>
        </p:sp>
        <p:sp>
          <p:nvSpPr>
            <p:cNvPr id="24611" name="Rectangle 62"/>
            <p:cNvSpPr>
              <a:spLocks noChangeArrowheads="1"/>
            </p:cNvSpPr>
            <p:nvPr/>
          </p:nvSpPr>
          <p:spPr bwMode="auto">
            <a:xfrm>
              <a:off x="1943" y="1647"/>
              <a:ext cx="1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Symbol" pitchFamily="18" charset="2"/>
                </a:rPr>
                <a:t>=</a:t>
              </a:r>
              <a:endParaRPr lang="en-US"/>
            </a:p>
          </p:txBody>
        </p:sp>
        <p:sp>
          <p:nvSpPr>
            <p:cNvPr id="24612" name="Rectangle 63"/>
            <p:cNvSpPr>
              <a:spLocks noChangeArrowheads="1"/>
            </p:cNvSpPr>
            <p:nvPr/>
          </p:nvSpPr>
          <p:spPr bwMode="auto">
            <a:xfrm>
              <a:off x="2400" y="1526"/>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n</a:t>
              </a:r>
              <a:endParaRPr lang="en-US"/>
            </a:p>
          </p:txBody>
        </p:sp>
        <p:sp>
          <p:nvSpPr>
            <p:cNvPr id="24613" name="Rectangle 64"/>
            <p:cNvSpPr>
              <a:spLocks noChangeArrowheads="1"/>
            </p:cNvSpPr>
            <p:nvPr/>
          </p:nvSpPr>
          <p:spPr bwMode="auto">
            <a:xfrm>
              <a:off x="2343" y="1975"/>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4" name="Rectangle 65"/>
            <p:cNvSpPr>
              <a:spLocks noChangeArrowheads="1"/>
            </p:cNvSpPr>
            <p:nvPr/>
          </p:nvSpPr>
          <p:spPr bwMode="auto">
            <a:xfrm>
              <a:off x="3729" y="181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5" name="Rectangle 66"/>
            <p:cNvSpPr>
              <a:spLocks noChangeArrowheads="1"/>
            </p:cNvSpPr>
            <p:nvPr/>
          </p:nvSpPr>
          <p:spPr bwMode="auto">
            <a:xfrm>
              <a:off x="3022" y="181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6" name="Rectangle 67"/>
            <p:cNvSpPr>
              <a:spLocks noChangeArrowheads="1"/>
            </p:cNvSpPr>
            <p:nvPr/>
          </p:nvSpPr>
          <p:spPr bwMode="auto">
            <a:xfrm>
              <a:off x="2724" y="181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7" name="Rectangle 68"/>
            <p:cNvSpPr>
              <a:spLocks noChangeArrowheads="1"/>
            </p:cNvSpPr>
            <p:nvPr/>
          </p:nvSpPr>
          <p:spPr bwMode="auto">
            <a:xfrm>
              <a:off x="3585"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R</a:t>
              </a:r>
              <a:endParaRPr lang="en-US"/>
            </a:p>
          </p:txBody>
        </p:sp>
        <p:sp>
          <p:nvSpPr>
            <p:cNvPr id="24618" name="Rectangle 69"/>
            <p:cNvSpPr>
              <a:spLocks noChangeArrowheads="1"/>
            </p:cNvSpPr>
            <p:nvPr/>
          </p:nvSpPr>
          <p:spPr bwMode="auto">
            <a:xfrm>
              <a:off x="3321"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E</a:t>
              </a:r>
              <a:endParaRPr lang="en-US"/>
            </a:p>
          </p:txBody>
        </p:sp>
        <p:sp>
          <p:nvSpPr>
            <p:cNvPr id="24619" name="Rectangle 70"/>
            <p:cNvSpPr>
              <a:spLocks noChangeArrowheads="1"/>
            </p:cNvSpPr>
            <p:nvPr/>
          </p:nvSpPr>
          <p:spPr bwMode="auto">
            <a:xfrm>
              <a:off x="2879"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R</a:t>
              </a:r>
              <a:endParaRPr lang="en-US"/>
            </a:p>
          </p:txBody>
        </p:sp>
        <p:sp>
          <p:nvSpPr>
            <p:cNvPr id="24620" name="Rectangle 71"/>
            <p:cNvSpPr>
              <a:spLocks noChangeArrowheads="1"/>
            </p:cNvSpPr>
            <p:nvPr/>
          </p:nvSpPr>
          <p:spPr bwMode="auto">
            <a:xfrm>
              <a:off x="2612"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P</a:t>
              </a:r>
              <a:endParaRPr lang="en-US"/>
            </a:p>
          </p:txBody>
        </p:sp>
        <p:sp>
          <p:nvSpPr>
            <p:cNvPr id="24621" name="Rectangle 72"/>
            <p:cNvSpPr>
              <a:spLocks noChangeArrowheads="1"/>
            </p:cNvSpPr>
            <p:nvPr/>
          </p:nvSpPr>
          <p:spPr bwMode="auto">
            <a:xfrm>
              <a:off x="2467" y="1975"/>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pitchFamily="18" charset="0"/>
                </a:rPr>
                <a:t>1</a:t>
              </a:r>
              <a:endParaRPr lang="en-US"/>
            </a:p>
          </p:txBody>
        </p:sp>
        <p:sp>
          <p:nvSpPr>
            <p:cNvPr id="24622" name="Rectangle 73"/>
            <p:cNvSpPr>
              <a:spLocks noChangeArrowheads="1"/>
            </p:cNvSpPr>
            <p:nvPr/>
          </p:nvSpPr>
          <p:spPr bwMode="auto">
            <a:xfrm>
              <a:off x="3967" y="1655"/>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pitchFamily="18" charset="0"/>
                </a:rPr>
                <a:t>2</a:t>
              </a:r>
              <a:endParaRPr lang="en-US"/>
            </a:p>
          </p:txBody>
        </p:sp>
        <p:sp>
          <p:nvSpPr>
            <p:cNvPr id="24623" name="Rectangle 74"/>
            <p:cNvSpPr>
              <a:spLocks noChangeArrowheads="1"/>
            </p:cNvSpPr>
            <p:nvPr/>
          </p:nvSpPr>
          <p:spPr bwMode="auto">
            <a:xfrm>
              <a:off x="3802" y="1673"/>
              <a:ext cx="16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Times New Roman" pitchFamily="18" charset="0"/>
                </a:rPr>
                <a:t>)]</a:t>
              </a:r>
              <a:endParaRPr lang="en-US"/>
            </a:p>
          </p:txBody>
        </p:sp>
        <p:sp>
          <p:nvSpPr>
            <p:cNvPr id="24624" name="Rectangle 75"/>
            <p:cNvSpPr>
              <a:spLocks noChangeArrowheads="1"/>
            </p:cNvSpPr>
            <p:nvPr/>
          </p:nvSpPr>
          <p:spPr bwMode="auto">
            <a:xfrm>
              <a:off x="3488" y="1673"/>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Times New Roman" pitchFamily="18" charset="0"/>
                </a:rPr>
                <a:t>(</a:t>
              </a:r>
              <a:endParaRPr lang="en-US"/>
            </a:p>
          </p:txBody>
        </p:sp>
        <p:sp>
          <p:nvSpPr>
            <p:cNvPr id="24625" name="Rectangle 76"/>
            <p:cNvSpPr>
              <a:spLocks noChangeArrowheads="1"/>
            </p:cNvSpPr>
            <p:nvPr/>
          </p:nvSpPr>
          <p:spPr bwMode="auto">
            <a:xfrm>
              <a:off x="2781" y="1673"/>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Times New Roman" pitchFamily="18" charset="0"/>
                </a:rPr>
                <a:t>[</a:t>
              </a:r>
              <a:endParaRPr lang="en-US"/>
            </a:p>
          </p:txBody>
        </p:sp>
        <p:sp>
          <p:nvSpPr>
            <p:cNvPr id="24626" name="Rectangle 77"/>
            <p:cNvSpPr>
              <a:spLocks noChangeArrowheads="1"/>
            </p:cNvSpPr>
            <p:nvPr/>
          </p:nvSpPr>
          <p:spPr bwMode="auto">
            <a:xfrm>
              <a:off x="1698" y="1647"/>
              <a:ext cx="15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Symbol" pitchFamily="18" charset="2"/>
                </a:rPr>
                <a:t>s</a:t>
              </a:r>
              <a:endParaRPr lang="en-US"/>
            </a:p>
          </p:txBody>
        </p:sp>
      </p:grpSp>
      <p:sp>
        <p:nvSpPr>
          <p:cNvPr id="24583" name="Rectangle 78"/>
          <p:cNvSpPr>
            <a:spLocks noChangeArrowheads="1"/>
          </p:cNvSpPr>
          <p:nvPr/>
        </p:nvSpPr>
        <p:spPr bwMode="auto">
          <a:xfrm>
            <a:off x="990600" y="3352800"/>
            <a:ext cx="792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4863" lvl="1" indent="-287338" eaLnBrk="1" hangingPunct="1">
              <a:lnSpc>
                <a:spcPct val="110000"/>
              </a:lnSpc>
              <a:spcBef>
                <a:spcPct val="20000"/>
              </a:spcBef>
              <a:buFontTx/>
              <a:buChar char="–"/>
            </a:pPr>
            <a:r>
              <a:rPr lang="en-US" sz="2400"/>
              <a:t>Coefficient of Variation (</a:t>
            </a:r>
            <a:r>
              <a:rPr lang="en-US" sz="2400">
                <a:cs typeface="Arial" pitchFamily="34" charset="0"/>
              </a:rPr>
              <a:t>CV)</a:t>
            </a:r>
            <a:r>
              <a:rPr lang="en-US" sz="2400"/>
              <a:t>: It measures the risk per unit of expected return and is a relative measure of risk.</a:t>
            </a:r>
          </a:p>
          <a:p>
            <a:pPr marL="804863" lvl="1" indent="-287338" eaLnBrk="1" hangingPunct="1">
              <a:lnSpc>
                <a:spcPct val="110000"/>
              </a:lnSpc>
              <a:spcBef>
                <a:spcPct val="20000"/>
              </a:spcBef>
            </a:pPr>
            <a:r>
              <a:rPr lang="en-US" sz="2400"/>
              <a:t>			</a:t>
            </a:r>
          </a:p>
        </p:txBody>
      </p:sp>
      <p:grpSp>
        <p:nvGrpSpPr>
          <p:cNvPr id="24584" name="Group 83"/>
          <p:cNvGrpSpPr>
            <a:grpSpLocks noChangeAspect="1"/>
          </p:cNvGrpSpPr>
          <p:nvPr/>
        </p:nvGrpSpPr>
        <p:grpSpPr bwMode="auto">
          <a:xfrm>
            <a:off x="2514600" y="4754563"/>
            <a:ext cx="4876800" cy="1555750"/>
            <a:chOff x="1584" y="2995"/>
            <a:chExt cx="3072" cy="980"/>
          </a:xfrm>
        </p:grpSpPr>
        <p:sp>
          <p:nvSpPr>
            <p:cNvPr id="24585" name="AutoShape 82"/>
            <p:cNvSpPr>
              <a:spLocks noChangeAspect="1" noChangeArrowheads="1" noTextEdit="1"/>
            </p:cNvSpPr>
            <p:nvPr/>
          </p:nvSpPr>
          <p:spPr bwMode="auto">
            <a:xfrm>
              <a:off x="1584" y="2995"/>
              <a:ext cx="3072"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6" name="Line 84"/>
            <p:cNvSpPr>
              <a:spLocks noChangeShapeType="1"/>
            </p:cNvSpPr>
            <p:nvPr/>
          </p:nvSpPr>
          <p:spPr bwMode="auto">
            <a:xfrm>
              <a:off x="2117" y="3259"/>
              <a:ext cx="2490"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85"/>
            <p:cNvSpPr>
              <a:spLocks noChangeShapeType="1"/>
            </p:cNvSpPr>
            <p:nvPr/>
          </p:nvSpPr>
          <p:spPr bwMode="auto">
            <a:xfrm flipH="1">
              <a:off x="2199" y="3594"/>
              <a:ext cx="261" cy="33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Rectangle 86"/>
            <p:cNvSpPr>
              <a:spLocks noChangeArrowheads="1"/>
            </p:cNvSpPr>
            <p:nvPr/>
          </p:nvSpPr>
          <p:spPr bwMode="auto">
            <a:xfrm>
              <a:off x="2720" y="3718"/>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a:t>
              </a:r>
              <a:endParaRPr lang="en-US"/>
            </a:p>
          </p:txBody>
        </p:sp>
        <p:sp>
          <p:nvSpPr>
            <p:cNvPr id="24589" name="Rectangle 87"/>
            <p:cNvSpPr>
              <a:spLocks noChangeArrowheads="1"/>
            </p:cNvSpPr>
            <p:nvPr/>
          </p:nvSpPr>
          <p:spPr bwMode="auto">
            <a:xfrm>
              <a:off x="2507" y="3718"/>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a:t>
              </a:r>
              <a:endParaRPr lang="en-US"/>
            </a:p>
          </p:txBody>
        </p:sp>
        <p:sp>
          <p:nvSpPr>
            <p:cNvPr id="24590" name="Rectangle 88"/>
            <p:cNvSpPr>
              <a:spLocks noChangeArrowheads="1"/>
            </p:cNvSpPr>
            <p:nvPr/>
          </p:nvSpPr>
          <p:spPr bwMode="auto">
            <a:xfrm>
              <a:off x="2588" y="3718"/>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a:t>
              </a:r>
              <a:endParaRPr lang="en-US"/>
            </a:p>
          </p:txBody>
        </p:sp>
        <p:sp>
          <p:nvSpPr>
            <p:cNvPr id="24591" name="Rectangle 89"/>
            <p:cNvSpPr>
              <a:spLocks noChangeArrowheads="1"/>
            </p:cNvSpPr>
            <p:nvPr/>
          </p:nvSpPr>
          <p:spPr bwMode="auto">
            <a:xfrm>
              <a:off x="2368" y="3718"/>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E</a:t>
              </a:r>
              <a:endParaRPr lang="en-US"/>
            </a:p>
          </p:txBody>
        </p:sp>
        <p:sp>
          <p:nvSpPr>
            <p:cNvPr id="24592" name="Rectangle 90"/>
            <p:cNvSpPr>
              <a:spLocks noChangeArrowheads="1"/>
            </p:cNvSpPr>
            <p:nvPr/>
          </p:nvSpPr>
          <p:spPr bwMode="auto">
            <a:xfrm>
              <a:off x="3814" y="3285"/>
              <a:ext cx="5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Return</a:t>
              </a:r>
              <a:endParaRPr lang="en-US"/>
            </a:p>
          </p:txBody>
        </p:sp>
        <p:sp>
          <p:nvSpPr>
            <p:cNvPr id="24593" name="Rectangle 91"/>
            <p:cNvSpPr>
              <a:spLocks noChangeArrowheads="1"/>
            </p:cNvSpPr>
            <p:nvPr/>
          </p:nvSpPr>
          <p:spPr bwMode="auto">
            <a:xfrm>
              <a:off x="3571" y="3285"/>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of</a:t>
              </a:r>
              <a:endParaRPr lang="en-US"/>
            </a:p>
          </p:txBody>
        </p:sp>
        <p:sp>
          <p:nvSpPr>
            <p:cNvPr id="24594" name="Rectangle 92"/>
            <p:cNvSpPr>
              <a:spLocks noChangeArrowheads="1"/>
            </p:cNvSpPr>
            <p:nvPr/>
          </p:nvSpPr>
          <p:spPr bwMode="auto">
            <a:xfrm>
              <a:off x="3166" y="3285"/>
              <a:ext cx="3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Rate</a:t>
              </a:r>
              <a:endParaRPr lang="en-US"/>
            </a:p>
          </p:txBody>
        </p:sp>
        <p:sp>
          <p:nvSpPr>
            <p:cNvPr id="24595" name="Rectangle 93"/>
            <p:cNvSpPr>
              <a:spLocks noChangeArrowheads="1"/>
            </p:cNvSpPr>
            <p:nvPr/>
          </p:nvSpPr>
          <p:spPr bwMode="auto">
            <a:xfrm>
              <a:off x="2357" y="3285"/>
              <a:ext cx="7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Expected</a:t>
              </a:r>
              <a:endParaRPr lang="en-US"/>
            </a:p>
          </p:txBody>
        </p:sp>
        <p:sp>
          <p:nvSpPr>
            <p:cNvPr id="24596" name="Rectangle 94"/>
            <p:cNvSpPr>
              <a:spLocks noChangeArrowheads="1"/>
            </p:cNvSpPr>
            <p:nvPr/>
          </p:nvSpPr>
          <p:spPr bwMode="auto">
            <a:xfrm>
              <a:off x="4034" y="3018"/>
              <a:ext cx="5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Return</a:t>
              </a:r>
              <a:endParaRPr lang="en-US"/>
            </a:p>
          </p:txBody>
        </p:sp>
        <p:sp>
          <p:nvSpPr>
            <p:cNvPr id="24597" name="Rectangle 95"/>
            <p:cNvSpPr>
              <a:spLocks noChangeArrowheads="1"/>
            </p:cNvSpPr>
            <p:nvPr/>
          </p:nvSpPr>
          <p:spPr bwMode="auto">
            <a:xfrm>
              <a:off x="3791" y="3018"/>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of</a:t>
              </a:r>
              <a:endParaRPr lang="en-US"/>
            </a:p>
          </p:txBody>
        </p:sp>
        <p:sp>
          <p:nvSpPr>
            <p:cNvPr id="24598" name="Rectangle 96"/>
            <p:cNvSpPr>
              <a:spLocks noChangeArrowheads="1"/>
            </p:cNvSpPr>
            <p:nvPr/>
          </p:nvSpPr>
          <p:spPr bwMode="auto">
            <a:xfrm>
              <a:off x="2950" y="3018"/>
              <a:ext cx="7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Deviation</a:t>
              </a:r>
              <a:endParaRPr lang="en-US"/>
            </a:p>
          </p:txBody>
        </p:sp>
        <p:sp>
          <p:nvSpPr>
            <p:cNvPr id="24599" name="Rectangle 97"/>
            <p:cNvSpPr>
              <a:spLocks noChangeArrowheads="1"/>
            </p:cNvSpPr>
            <p:nvPr/>
          </p:nvSpPr>
          <p:spPr bwMode="auto">
            <a:xfrm>
              <a:off x="2134" y="3018"/>
              <a:ext cx="7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Standard</a:t>
              </a:r>
              <a:endParaRPr lang="en-US"/>
            </a:p>
          </p:txBody>
        </p:sp>
        <p:sp>
          <p:nvSpPr>
            <p:cNvPr id="24600" name="Rectangle 98"/>
            <p:cNvSpPr>
              <a:spLocks noChangeArrowheads="1"/>
            </p:cNvSpPr>
            <p:nvPr/>
          </p:nvSpPr>
          <p:spPr bwMode="auto">
            <a:xfrm>
              <a:off x="1609" y="3137"/>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CV</a:t>
              </a:r>
              <a:endParaRPr lang="en-US"/>
            </a:p>
          </p:txBody>
        </p:sp>
        <p:sp>
          <p:nvSpPr>
            <p:cNvPr id="24601" name="Rectangle 99"/>
            <p:cNvSpPr>
              <a:spLocks noChangeArrowheads="1"/>
            </p:cNvSpPr>
            <p:nvPr/>
          </p:nvSpPr>
          <p:spPr bwMode="auto">
            <a:xfrm>
              <a:off x="2175" y="3548"/>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Symbol" pitchFamily="18" charset="2"/>
                </a:rPr>
                <a:t>s</a:t>
              </a:r>
              <a:endParaRPr lang="en-US"/>
            </a:p>
          </p:txBody>
        </p:sp>
        <p:sp>
          <p:nvSpPr>
            <p:cNvPr id="24602" name="Rectangle 100"/>
            <p:cNvSpPr>
              <a:spLocks noChangeArrowheads="1"/>
            </p:cNvSpPr>
            <p:nvPr/>
          </p:nvSpPr>
          <p:spPr bwMode="auto">
            <a:xfrm>
              <a:off x="2029" y="359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Symbol" pitchFamily="18" charset="2"/>
                </a:rPr>
                <a:t>=</a:t>
              </a:r>
              <a:endParaRPr lang="en-US"/>
            </a:p>
          </p:txBody>
        </p:sp>
        <p:sp>
          <p:nvSpPr>
            <p:cNvPr id="24603" name="Rectangle 101"/>
            <p:cNvSpPr>
              <a:spLocks noChangeArrowheads="1"/>
            </p:cNvSpPr>
            <p:nvPr/>
          </p:nvSpPr>
          <p:spPr bwMode="auto">
            <a:xfrm>
              <a:off x="1952" y="311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Symbol" pitchFamily="18" charset="2"/>
                </a:rPr>
                <a:t>=</a:t>
              </a:r>
              <a:endParaRPr lang="en-US"/>
            </a:p>
          </p:txBody>
        </p:sp>
      </p:gr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228600"/>
            <a:ext cx="8458200" cy="838200"/>
          </a:xfrm>
        </p:spPr>
        <p:txBody>
          <a:bodyPr/>
          <a:lstStyle/>
          <a:p>
            <a:pPr eaLnBrk="1" hangingPunct="1">
              <a:lnSpc>
                <a:spcPct val="80000"/>
              </a:lnSpc>
              <a:defRPr/>
            </a:pPr>
            <a:r>
              <a:rPr lang="en-US" b="1"/>
              <a:t>Risk of Historical Rates of Return</a:t>
            </a:r>
          </a:p>
        </p:txBody>
      </p:sp>
      <p:sp>
        <p:nvSpPr>
          <p:cNvPr id="5125" name="Rectangle 3"/>
          <p:cNvSpPr>
            <a:spLocks noGrp="1" noChangeArrowheads="1"/>
          </p:cNvSpPr>
          <p:nvPr>
            <p:ph idx="1"/>
          </p:nvPr>
        </p:nvSpPr>
        <p:spPr>
          <a:xfrm>
            <a:off x="1447800" y="3581400"/>
            <a:ext cx="7315200" cy="2286000"/>
          </a:xfrm>
        </p:spPr>
        <p:txBody>
          <a:bodyPr/>
          <a:lstStyle/>
          <a:p>
            <a:pPr eaLnBrk="1" hangingPunct="1">
              <a:buFontTx/>
              <a:buNone/>
            </a:pPr>
            <a:r>
              <a:rPr lang="en-US" sz="2400">
                <a:cs typeface="Arial" pitchFamily="34" charset="0"/>
              </a:rPr>
              <a:t>where, </a:t>
            </a:r>
            <a:r>
              <a:rPr lang="el-GR" sz="2400">
                <a:cs typeface="Arial" pitchFamily="34" charset="0"/>
              </a:rPr>
              <a:t>σ</a:t>
            </a:r>
            <a:r>
              <a:rPr lang="en-US" sz="2400">
                <a:cs typeface="Arial" pitchFamily="34" charset="0"/>
              </a:rPr>
              <a:t> </a:t>
            </a:r>
            <a:r>
              <a:rPr lang="en-US" sz="2400" baseline="30000">
                <a:cs typeface="Arial" pitchFamily="34" charset="0"/>
              </a:rPr>
              <a:t>2 </a:t>
            </a:r>
            <a:r>
              <a:rPr lang="en-US" sz="2400">
                <a:cs typeface="Arial" pitchFamily="34" charset="0"/>
              </a:rPr>
              <a:t>= the </a:t>
            </a:r>
            <a:r>
              <a:rPr lang="en-US" sz="2400"/>
              <a:t>variance of the series</a:t>
            </a:r>
          </a:p>
          <a:p>
            <a:pPr eaLnBrk="1" hangingPunct="1">
              <a:buFontTx/>
              <a:buNone/>
            </a:pPr>
            <a:r>
              <a:rPr lang="en-US" sz="2400"/>
              <a:t>	   HPY </a:t>
            </a:r>
            <a:r>
              <a:rPr lang="en-US" sz="2400" baseline="-25000"/>
              <a:t>i</a:t>
            </a:r>
            <a:r>
              <a:rPr lang="en-US" sz="2400"/>
              <a:t> = the holding period yield during period i</a:t>
            </a:r>
          </a:p>
          <a:p>
            <a:pPr eaLnBrk="1" hangingPunct="1">
              <a:buFontTx/>
              <a:buNone/>
            </a:pPr>
            <a:r>
              <a:rPr lang="en-US" sz="2400"/>
              <a:t>	E(HPY) = the expected value of the HPY equal 	to the 	arithmetic mean of the series (AM)</a:t>
            </a:r>
          </a:p>
          <a:p>
            <a:pPr eaLnBrk="1" hangingPunct="1">
              <a:buFontTx/>
              <a:buNone/>
            </a:pPr>
            <a:r>
              <a:rPr lang="en-US" sz="2400"/>
              <a:t>		   n = the number of observations</a:t>
            </a:r>
          </a:p>
        </p:txBody>
      </p:sp>
      <p:sp>
        <p:nvSpPr>
          <p:cNvPr id="51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9E81372-DB80-4936-A493-39D362B13602}" type="slidenum">
              <a:rPr lang="en-US"/>
              <a:pPr/>
              <a:t>22</a:t>
            </a:fld>
            <a:endParaRPr lang="en-US"/>
          </a:p>
        </p:txBody>
      </p:sp>
      <p:graphicFrame>
        <p:nvGraphicFramePr>
          <p:cNvPr id="5122" name="Object 4"/>
          <p:cNvGraphicFramePr>
            <a:graphicFrameLocks noChangeAspect="1"/>
          </p:cNvGraphicFramePr>
          <p:nvPr/>
        </p:nvGraphicFramePr>
        <p:xfrm>
          <a:off x="2057400" y="2362200"/>
          <a:ext cx="6192838" cy="1158875"/>
        </p:xfrm>
        <a:graphic>
          <a:graphicData uri="http://schemas.openxmlformats.org/presentationml/2006/ole">
            <mc:AlternateContent xmlns:mc="http://schemas.openxmlformats.org/markup-compatibility/2006">
              <mc:Choice xmlns:v="urn:schemas-microsoft-com:vml" Requires="v">
                <p:oleObj spid="_x0000_s5151" name="Equation" r:id="rId3" imgW="1968480" imgH="457200" progId="Equation.3">
                  <p:embed/>
                </p:oleObj>
              </mc:Choice>
              <mc:Fallback>
                <p:oleObj name="Equation" r:id="rId3" imgW="196848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62200"/>
                        <a:ext cx="6192838"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1032"/>
          <p:cNvSpPr txBox="1">
            <a:spLocks noChangeArrowheads="1"/>
          </p:cNvSpPr>
          <p:nvPr/>
        </p:nvSpPr>
        <p:spPr bwMode="auto">
          <a:xfrm>
            <a:off x="1143000" y="1219200"/>
            <a:ext cx="7620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110000"/>
              </a:lnSpc>
              <a:buFontTx/>
              <a:buChar char="•"/>
            </a:pPr>
            <a:r>
              <a:rPr lang="en-US" sz="2800"/>
              <a:t>Given a series of historical returns measured by HPY, the risk of returns is measured as:  </a:t>
            </a:r>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a:t>Determinants of Required Returns</a:t>
            </a:r>
          </a:p>
        </p:txBody>
      </p:sp>
      <p:sp>
        <p:nvSpPr>
          <p:cNvPr id="25604" name="Rectangle 3"/>
          <p:cNvSpPr>
            <a:spLocks noGrp="1" noChangeArrowheads="1"/>
          </p:cNvSpPr>
          <p:nvPr>
            <p:ph idx="1"/>
          </p:nvPr>
        </p:nvSpPr>
        <p:spPr>
          <a:xfrm>
            <a:off x="914400" y="1295400"/>
            <a:ext cx="7924800" cy="5181600"/>
          </a:xfrm>
        </p:spPr>
        <p:txBody>
          <a:bodyPr/>
          <a:lstStyle/>
          <a:p>
            <a:pPr eaLnBrk="1" hangingPunct="1">
              <a:lnSpc>
                <a:spcPct val="90000"/>
              </a:lnSpc>
            </a:pPr>
            <a:r>
              <a:rPr lang="en-US"/>
              <a:t>Three Components of Required Return: </a:t>
            </a:r>
          </a:p>
          <a:p>
            <a:pPr lvl="1" eaLnBrk="1" hangingPunct="1">
              <a:lnSpc>
                <a:spcPct val="90000"/>
              </a:lnSpc>
            </a:pPr>
            <a:r>
              <a:rPr lang="en-US"/>
              <a:t>The time value of money during the time period</a:t>
            </a:r>
          </a:p>
          <a:p>
            <a:pPr lvl="1" eaLnBrk="1" hangingPunct="1">
              <a:lnSpc>
                <a:spcPct val="90000"/>
              </a:lnSpc>
            </a:pPr>
            <a:r>
              <a:rPr lang="en-US"/>
              <a:t>The expected rate of inflation during the period</a:t>
            </a:r>
          </a:p>
          <a:p>
            <a:pPr lvl="1" eaLnBrk="1" hangingPunct="1">
              <a:lnSpc>
                <a:spcPct val="90000"/>
              </a:lnSpc>
            </a:pPr>
            <a:r>
              <a:rPr lang="en-US"/>
              <a:t>The risk involved</a:t>
            </a:r>
          </a:p>
          <a:p>
            <a:pPr lvl="1" eaLnBrk="1" hangingPunct="1">
              <a:lnSpc>
                <a:spcPct val="90000"/>
              </a:lnSpc>
            </a:pPr>
            <a:r>
              <a:rPr lang="en-US"/>
              <a:t>See Exhibit 1.5</a:t>
            </a:r>
          </a:p>
          <a:p>
            <a:pPr eaLnBrk="1" hangingPunct="1">
              <a:lnSpc>
                <a:spcPct val="90000"/>
              </a:lnSpc>
            </a:pPr>
            <a:r>
              <a:rPr lang="en-US"/>
              <a:t>Complications of Estimating Required Return</a:t>
            </a:r>
          </a:p>
          <a:p>
            <a:pPr lvl="1" eaLnBrk="1" hangingPunct="1">
              <a:lnSpc>
                <a:spcPct val="90000"/>
              </a:lnSpc>
            </a:pPr>
            <a:r>
              <a:rPr lang="en-US"/>
              <a:t>A wide range of rates is available for alternative investments at any time.</a:t>
            </a:r>
          </a:p>
          <a:p>
            <a:pPr lvl="1" eaLnBrk="1" hangingPunct="1">
              <a:lnSpc>
                <a:spcPct val="90000"/>
              </a:lnSpc>
            </a:pPr>
            <a:r>
              <a:rPr lang="en-US"/>
              <a:t>The rates of return on specific assets change dramatically over time.</a:t>
            </a:r>
          </a:p>
          <a:p>
            <a:pPr lvl="1" eaLnBrk="1" hangingPunct="1">
              <a:lnSpc>
                <a:spcPct val="90000"/>
              </a:lnSpc>
            </a:pPr>
            <a:r>
              <a:rPr lang="en-US"/>
              <a:t>The difference between the rates available on different assets change over time.</a:t>
            </a:r>
          </a:p>
        </p:txBody>
      </p:sp>
      <p:sp>
        <p:nvSpPr>
          <p:cNvPr id="256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625E739-0B83-4F23-8936-6F50BDCAD28F}" type="slidenum">
              <a:rPr lang="en-US"/>
              <a:pPr/>
              <a:t>23</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a:t>Determinants of Required Returns</a:t>
            </a:r>
          </a:p>
        </p:txBody>
      </p:sp>
      <p:sp>
        <p:nvSpPr>
          <p:cNvPr id="26628" name="Rectangle 3"/>
          <p:cNvSpPr>
            <a:spLocks noGrp="1" noChangeArrowheads="1"/>
          </p:cNvSpPr>
          <p:nvPr>
            <p:ph idx="1"/>
          </p:nvPr>
        </p:nvSpPr>
        <p:spPr>
          <a:xfrm>
            <a:off x="914400" y="1295400"/>
            <a:ext cx="8077200" cy="5181600"/>
          </a:xfrm>
        </p:spPr>
        <p:txBody>
          <a:bodyPr/>
          <a:lstStyle/>
          <a:p>
            <a:pPr eaLnBrk="1" hangingPunct="1"/>
            <a:r>
              <a:rPr lang="en-US"/>
              <a:t>The Real Risk Free Rate (RRFR) </a:t>
            </a:r>
          </a:p>
          <a:p>
            <a:pPr lvl="1" eaLnBrk="1" hangingPunct="1"/>
            <a:r>
              <a:rPr lang="en-US"/>
              <a:t>Assumes no inflation.</a:t>
            </a:r>
          </a:p>
          <a:p>
            <a:pPr lvl="1" eaLnBrk="1" hangingPunct="1"/>
            <a:r>
              <a:rPr lang="en-US"/>
              <a:t>Assumes no uncertainty about future cash flows.</a:t>
            </a:r>
          </a:p>
          <a:p>
            <a:pPr lvl="1" eaLnBrk="1" hangingPunct="1"/>
            <a:r>
              <a:rPr lang="en-US"/>
              <a:t>Influenced by time preference for consumption of income and investment opportunities in the economy</a:t>
            </a:r>
          </a:p>
          <a:p>
            <a:pPr eaLnBrk="1" hangingPunct="1"/>
            <a:r>
              <a:rPr lang="en-US"/>
              <a:t>Nominal Risk-Free Rate (NRFR)</a:t>
            </a:r>
          </a:p>
          <a:p>
            <a:pPr lvl="1" eaLnBrk="1" hangingPunct="1"/>
            <a:r>
              <a:rPr lang="en-US"/>
              <a:t>Conditions in the capital market</a:t>
            </a:r>
          </a:p>
          <a:p>
            <a:pPr lvl="1" eaLnBrk="1" hangingPunct="1"/>
            <a:r>
              <a:rPr lang="en-US"/>
              <a:t>Expected rate of inflation</a:t>
            </a:r>
          </a:p>
          <a:p>
            <a:pPr lvl="1" eaLnBrk="1" hangingPunct="1">
              <a:lnSpc>
                <a:spcPct val="130000"/>
              </a:lnSpc>
              <a:buFontTx/>
              <a:buNone/>
            </a:pPr>
            <a:r>
              <a:rPr lang="en-US" b="1"/>
              <a:t>NRFR=(1+RRFR) x (1+ Rate of Inflation) - 1</a:t>
            </a:r>
          </a:p>
          <a:p>
            <a:pPr lvl="1" eaLnBrk="1" hangingPunct="1">
              <a:lnSpc>
                <a:spcPct val="110000"/>
              </a:lnSpc>
              <a:buFontTx/>
              <a:buNone/>
            </a:pPr>
            <a:r>
              <a:rPr lang="en-US" b="1"/>
              <a:t>RRFR=[(1+NRFR) / (1+ Rate of Inflation)] - 1</a:t>
            </a:r>
          </a:p>
        </p:txBody>
      </p:sp>
      <p:sp>
        <p:nvSpPr>
          <p:cNvPr id="266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41B0F48-B8F2-4B4A-ABFF-93D8BDF9B2D9}" type="slidenum">
              <a:rPr lang="en-US"/>
              <a:pPr/>
              <a:t>24</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dirty="0"/>
              <a:t>Determinants of Required Returns</a:t>
            </a:r>
          </a:p>
        </p:txBody>
      </p:sp>
      <p:sp>
        <p:nvSpPr>
          <p:cNvPr id="27652" name="Rectangle 3"/>
          <p:cNvSpPr>
            <a:spLocks noGrp="1" noChangeArrowheads="1"/>
          </p:cNvSpPr>
          <p:nvPr>
            <p:ph idx="1"/>
          </p:nvPr>
        </p:nvSpPr>
        <p:spPr>
          <a:xfrm>
            <a:off x="914400" y="1295400"/>
            <a:ext cx="8077200" cy="5181600"/>
          </a:xfrm>
        </p:spPr>
        <p:txBody>
          <a:bodyPr/>
          <a:lstStyle/>
          <a:p>
            <a:pPr eaLnBrk="1" hangingPunct="1"/>
            <a:r>
              <a:rPr lang="en-US"/>
              <a:t>Business Risk </a:t>
            </a:r>
          </a:p>
          <a:p>
            <a:pPr lvl="1" eaLnBrk="1" hangingPunct="1"/>
            <a:r>
              <a:rPr lang="en-US"/>
              <a:t>Uncertainty of income flows caused by the nature of a firm’s business </a:t>
            </a:r>
          </a:p>
          <a:p>
            <a:pPr lvl="1" eaLnBrk="1" hangingPunct="1"/>
            <a:r>
              <a:rPr lang="en-US">
                <a:cs typeface="Times New Roman" pitchFamily="18" charset="0"/>
              </a:rPr>
              <a:t>Sales volatility and operating leverage determine the level of business risk</a:t>
            </a:r>
            <a:r>
              <a:rPr lang="en-US"/>
              <a:t>.</a:t>
            </a:r>
          </a:p>
          <a:p>
            <a:pPr eaLnBrk="1" hangingPunct="1"/>
            <a:r>
              <a:rPr lang="en-US"/>
              <a:t>Financial Risk</a:t>
            </a:r>
          </a:p>
          <a:p>
            <a:pPr lvl="1" eaLnBrk="1" hangingPunct="1"/>
            <a:r>
              <a:rPr lang="en-US">
                <a:cs typeface="Times New Roman" pitchFamily="18" charset="0"/>
              </a:rPr>
              <a:t>Uncertainty caused by the use of debt financing</a:t>
            </a:r>
            <a:r>
              <a:rPr lang="en-US"/>
              <a:t>.</a:t>
            </a:r>
          </a:p>
          <a:p>
            <a:pPr lvl="1" eaLnBrk="1" hangingPunct="1"/>
            <a:r>
              <a:rPr lang="en-US"/>
              <a:t>Borrowing requires fixed payments which must be paid ahead of payments to stockholders.</a:t>
            </a:r>
          </a:p>
          <a:p>
            <a:pPr lvl="1" eaLnBrk="1" hangingPunct="1"/>
            <a:r>
              <a:rPr lang="en-US"/>
              <a:t>The use of debt increases uncertainty of stockholder income and causes an increase in the stock’s risk premium.</a:t>
            </a:r>
          </a:p>
        </p:txBody>
      </p:sp>
      <p:sp>
        <p:nvSpPr>
          <p:cNvPr id="2765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A8B23FB-27C3-4093-AB55-58EAC07EB0B0}" type="slidenum">
              <a:rPr lang="en-US"/>
              <a:pPr/>
              <a:t>25</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a:t>Determinants of Required Returns</a:t>
            </a:r>
          </a:p>
        </p:txBody>
      </p:sp>
      <p:sp>
        <p:nvSpPr>
          <p:cNvPr id="28676" name="Rectangle 3"/>
          <p:cNvSpPr>
            <a:spLocks noGrp="1" noChangeArrowheads="1"/>
          </p:cNvSpPr>
          <p:nvPr>
            <p:ph idx="1"/>
          </p:nvPr>
        </p:nvSpPr>
        <p:spPr>
          <a:xfrm>
            <a:off x="914400" y="1295400"/>
            <a:ext cx="8077200" cy="5181600"/>
          </a:xfrm>
        </p:spPr>
        <p:txBody>
          <a:bodyPr/>
          <a:lstStyle/>
          <a:p>
            <a:r>
              <a:rPr lang="en-US"/>
              <a:t>Liquidity Risk </a:t>
            </a:r>
          </a:p>
          <a:p>
            <a:pPr lvl="1" eaLnBrk="1" hangingPunct="1"/>
            <a:r>
              <a:rPr lang="en-US"/>
              <a:t>How long will it take to convert an investment into cash?</a:t>
            </a:r>
          </a:p>
          <a:p>
            <a:pPr lvl="1" eaLnBrk="1" hangingPunct="1"/>
            <a:r>
              <a:rPr lang="en-US"/>
              <a:t>How certain is the price that will be received?</a:t>
            </a:r>
          </a:p>
          <a:p>
            <a:pPr eaLnBrk="1" hangingPunct="1"/>
            <a:r>
              <a:rPr lang="en-US"/>
              <a:t>Exchange Rate Risk</a:t>
            </a:r>
          </a:p>
          <a:p>
            <a:pPr lvl="1" eaLnBrk="1" hangingPunct="1">
              <a:lnSpc>
                <a:spcPct val="110000"/>
              </a:lnSpc>
            </a:pPr>
            <a:r>
              <a:rPr lang="en-US"/>
              <a:t>Uncertainty of return is introduced by acquiring securities denominated in a currency different from that of the investor.</a:t>
            </a:r>
          </a:p>
          <a:p>
            <a:pPr lvl="1" eaLnBrk="1" hangingPunct="1">
              <a:lnSpc>
                <a:spcPct val="110000"/>
              </a:lnSpc>
            </a:pPr>
            <a:r>
              <a:rPr lang="en-US"/>
              <a:t>Changes in exchange rates affect the investors return when converting an investment back into the “home” currency.</a:t>
            </a:r>
          </a:p>
        </p:txBody>
      </p:sp>
      <p:sp>
        <p:nvSpPr>
          <p:cNvPr id="286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8A4200ED-92CD-42A6-82BD-1B9AE8F0809E}" type="slidenum">
              <a:rPr lang="en-US"/>
              <a:pPr/>
              <a:t>26</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a:t>Determinants of Required Returns</a:t>
            </a:r>
          </a:p>
        </p:txBody>
      </p:sp>
      <p:sp>
        <p:nvSpPr>
          <p:cNvPr id="29700" name="Rectangle 3"/>
          <p:cNvSpPr>
            <a:spLocks noGrp="1" noChangeArrowheads="1"/>
          </p:cNvSpPr>
          <p:nvPr>
            <p:ph idx="1"/>
          </p:nvPr>
        </p:nvSpPr>
        <p:spPr>
          <a:xfrm>
            <a:off x="914400" y="1295400"/>
            <a:ext cx="8077200" cy="5181600"/>
          </a:xfrm>
        </p:spPr>
        <p:txBody>
          <a:bodyPr/>
          <a:lstStyle/>
          <a:p>
            <a:r>
              <a:rPr lang="en-US"/>
              <a:t>Country Risk</a:t>
            </a:r>
          </a:p>
          <a:p>
            <a:pPr lvl="1" eaLnBrk="1" hangingPunct="1">
              <a:lnSpc>
                <a:spcPct val="110000"/>
              </a:lnSpc>
            </a:pPr>
            <a:r>
              <a:rPr lang="en-US"/>
              <a:t>Political risk is the uncertainty of returns caused by the possibility of a major change in the political or economic environment in a country.</a:t>
            </a:r>
          </a:p>
          <a:p>
            <a:pPr lvl="1" eaLnBrk="1" hangingPunct="1">
              <a:lnSpc>
                <a:spcPct val="110000"/>
              </a:lnSpc>
            </a:pPr>
            <a:r>
              <a:rPr lang="en-US"/>
              <a:t>Individuals who invest in countries that have unstable political-economic systems must include a country risk-premium when determining their required rate of return.</a:t>
            </a:r>
          </a:p>
        </p:txBody>
      </p:sp>
      <p:sp>
        <p:nvSpPr>
          <p:cNvPr id="296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83281F6B-71E4-4330-83FD-2F65A846599F}" type="slidenum">
              <a:rPr lang="en-US"/>
              <a:pPr/>
              <a:t>27</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a:t>Determinants of Required Returns</a:t>
            </a:r>
          </a:p>
        </p:txBody>
      </p:sp>
      <p:sp>
        <p:nvSpPr>
          <p:cNvPr id="30724" name="Rectangle 3"/>
          <p:cNvSpPr>
            <a:spLocks noGrp="1" noChangeArrowheads="1"/>
          </p:cNvSpPr>
          <p:nvPr>
            <p:ph idx="1"/>
          </p:nvPr>
        </p:nvSpPr>
        <p:spPr>
          <a:xfrm>
            <a:off x="914400" y="1295400"/>
            <a:ext cx="8077200" cy="5181600"/>
          </a:xfrm>
        </p:spPr>
        <p:txBody>
          <a:bodyPr/>
          <a:lstStyle/>
          <a:p>
            <a:r>
              <a:rPr lang="en-US"/>
              <a:t>Risk Premium and Portfolio Theory</a:t>
            </a:r>
          </a:p>
          <a:p>
            <a:pPr lvl="1" eaLnBrk="1" hangingPunct="1">
              <a:lnSpc>
                <a:spcPct val="110000"/>
              </a:lnSpc>
            </a:pPr>
            <a:r>
              <a:rPr lang="en-US">
                <a:cs typeface="Times New Roman" pitchFamily="18" charset="0"/>
              </a:rPr>
              <a:t>From a portfolio theory perspective, the relevant risk measure for an individual asset is its co-movement with the market portfolio.</a:t>
            </a:r>
            <a:r>
              <a:rPr lang="en-US"/>
              <a:t> </a:t>
            </a:r>
          </a:p>
          <a:p>
            <a:pPr lvl="1" eaLnBrk="1" hangingPunct="1">
              <a:lnSpc>
                <a:spcPct val="110000"/>
              </a:lnSpc>
            </a:pPr>
            <a:r>
              <a:rPr lang="en-US"/>
              <a:t>Systematic risk relates the variance of the investment to the variance of the market.</a:t>
            </a:r>
          </a:p>
          <a:p>
            <a:pPr lvl="1" eaLnBrk="1" hangingPunct="1">
              <a:lnSpc>
                <a:spcPct val="110000"/>
              </a:lnSpc>
            </a:pPr>
            <a:r>
              <a:rPr lang="en-US"/>
              <a:t>Beta measures this systematic risk of an asset.</a:t>
            </a:r>
          </a:p>
          <a:p>
            <a:pPr lvl="1" eaLnBrk="1" hangingPunct="1">
              <a:lnSpc>
                <a:spcPct val="110000"/>
              </a:lnSpc>
            </a:pPr>
            <a:r>
              <a:rPr lang="en-US"/>
              <a:t>According to the portfolio theory, the risk premium depends on the systematic risk.</a:t>
            </a:r>
          </a:p>
        </p:txBody>
      </p:sp>
      <p:sp>
        <p:nvSpPr>
          <p:cNvPr id="307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49348824-B446-44EF-97CC-C941FFD07A42}" type="slidenum">
              <a:rPr lang="en-US"/>
              <a:pPr/>
              <a:t>28</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a:t>Determinants of Required Returns</a:t>
            </a:r>
          </a:p>
        </p:txBody>
      </p:sp>
      <p:sp>
        <p:nvSpPr>
          <p:cNvPr id="505859" name="Rectangle 3"/>
          <p:cNvSpPr>
            <a:spLocks noGrp="1" noChangeArrowheads="1"/>
          </p:cNvSpPr>
          <p:nvPr>
            <p:ph idx="1"/>
          </p:nvPr>
        </p:nvSpPr>
        <p:spPr>
          <a:xfrm>
            <a:off x="914400" y="1295400"/>
            <a:ext cx="8077200" cy="5181600"/>
          </a:xfrm>
        </p:spPr>
        <p:txBody>
          <a:bodyPr/>
          <a:lstStyle/>
          <a:p>
            <a:pPr>
              <a:defRPr/>
            </a:pPr>
            <a:r>
              <a:rPr lang="en-US"/>
              <a:t>Fundamental Risk versus Systematic Risk</a:t>
            </a:r>
          </a:p>
          <a:p>
            <a:pPr lvl="1">
              <a:defRPr/>
            </a:pPr>
            <a:r>
              <a:rPr lang="en-US">
                <a:cs typeface="Times New Roman" pitchFamily="18" charset="0"/>
              </a:rPr>
              <a:t>Fundamental risk comprises business risk, financial risk, liquidity risk, exchange rate risk, and country risk.</a:t>
            </a:r>
          </a:p>
          <a:p>
            <a:pPr lvl="1">
              <a:buFontTx/>
              <a:buNone/>
              <a:defRPr/>
            </a:pPr>
            <a:r>
              <a:rPr lang="en-US">
                <a:cs typeface="Times New Roman" pitchFamily="18" charset="0"/>
              </a:rPr>
              <a:t> Risk Premium= </a:t>
            </a:r>
            <a:r>
              <a:rPr lang="en-US" sz="2800" i="1">
                <a:effectLst>
                  <a:outerShdw blurRad="38100" dist="38100" dir="2700000" algn="tl">
                    <a:srgbClr val="000000"/>
                  </a:outerShdw>
                </a:effectLst>
                <a:cs typeface="Times New Roman" pitchFamily="18" charset="0"/>
              </a:rPr>
              <a:t>f</a:t>
            </a:r>
            <a:r>
              <a:rPr lang="en-US">
                <a:effectLst>
                  <a:outerShdw blurRad="38100" dist="38100" dir="2700000" algn="tl">
                    <a:srgbClr val="000000"/>
                  </a:outerShdw>
                </a:effectLst>
                <a:cs typeface="Times New Roman" pitchFamily="18" charset="0"/>
              </a:rPr>
              <a:t> </a:t>
            </a:r>
            <a:r>
              <a:rPr lang="en-US"/>
              <a:t>( Business Risk, Financial Risk,      			Liquidity Risk, Exchange Rate Risk, 			Country Risk)</a:t>
            </a:r>
          </a:p>
          <a:p>
            <a:pPr lvl="1">
              <a:lnSpc>
                <a:spcPct val="110000"/>
              </a:lnSpc>
              <a:defRPr/>
            </a:pPr>
            <a:r>
              <a:rPr lang="en-US">
                <a:cs typeface="Times New Roman" pitchFamily="18" charset="0"/>
              </a:rPr>
              <a:t>Systematic risk refers to the portion of an individual asset’s total variance attributable to the variability of the total market portfolio.</a:t>
            </a:r>
          </a:p>
          <a:p>
            <a:pPr lvl="1">
              <a:lnSpc>
                <a:spcPct val="130000"/>
              </a:lnSpc>
              <a:buFontTx/>
              <a:buNone/>
              <a:defRPr/>
            </a:pPr>
            <a:r>
              <a:rPr lang="en-US" i="1"/>
              <a:t> </a:t>
            </a:r>
            <a:r>
              <a:rPr lang="en-US">
                <a:cs typeface="Times New Roman" pitchFamily="18" charset="0"/>
              </a:rPr>
              <a:t>Risk Premium= </a:t>
            </a:r>
            <a:r>
              <a:rPr lang="en-US" i="1">
                <a:effectLst>
                  <a:outerShdw blurRad="38100" dist="38100" dir="2700000" algn="tl">
                    <a:srgbClr val="000000"/>
                  </a:outerShdw>
                </a:effectLst>
              </a:rPr>
              <a:t>f</a:t>
            </a:r>
            <a:r>
              <a:rPr lang="en-US" i="1"/>
              <a:t> </a:t>
            </a:r>
            <a:r>
              <a:rPr lang="en-US"/>
              <a:t>(Systematic Market Risk)</a:t>
            </a:r>
          </a:p>
        </p:txBody>
      </p:sp>
      <p:sp>
        <p:nvSpPr>
          <p:cNvPr id="317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923A531-AE16-40B1-9BD3-4296A7962018}" type="slidenum">
              <a:rPr lang="en-US"/>
              <a:pPr/>
              <a:t>29</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r>
              <a:rPr lang="en-US" b="1"/>
              <a:t>What Is An Investment?</a:t>
            </a:r>
            <a:endParaRPr lang="en-US"/>
          </a:p>
        </p:txBody>
      </p:sp>
      <p:sp>
        <p:nvSpPr>
          <p:cNvPr id="10244" name="Rectangle 3"/>
          <p:cNvSpPr>
            <a:spLocks noGrp="1" noChangeArrowheads="1"/>
          </p:cNvSpPr>
          <p:nvPr>
            <p:ph idx="1"/>
          </p:nvPr>
        </p:nvSpPr>
        <p:spPr>
          <a:xfrm>
            <a:off x="914400" y="1219200"/>
            <a:ext cx="8001000" cy="4953000"/>
          </a:xfrm>
        </p:spPr>
        <p:txBody>
          <a:bodyPr/>
          <a:lstStyle/>
          <a:p>
            <a:pPr eaLnBrk="1" hangingPunct="1"/>
            <a:r>
              <a:rPr lang="en-US"/>
              <a:t>Pure Rate of Interest </a:t>
            </a:r>
          </a:p>
          <a:p>
            <a:pPr lvl="1" eaLnBrk="1" hangingPunct="1"/>
            <a:r>
              <a:rPr lang="en-US"/>
              <a:t>It is the exchange rate between future consumption (future dollars)  and present consumption (current dollars).  Market forces determine this rate.  </a:t>
            </a:r>
          </a:p>
          <a:p>
            <a:pPr lvl="1" eaLnBrk="1" hangingPunct="1"/>
            <a:r>
              <a:rPr lang="en-US"/>
              <a:t>Example: If you can exchange $100 today for $104 next year, this rate is 4% (104/100-1).</a:t>
            </a:r>
          </a:p>
          <a:p>
            <a:pPr eaLnBrk="1" hangingPunct="1"/>
            <a:r>
              <a:rPr lang="en-US"/>
              <a:t>Pure Time Value of Money</a:t>
            </a:r>
          </a:p>
          <a:p>
            <a:pPr lvl="1" eaLnBrk="1" hangingPunct="1"/>
            <a:r>
              <a:rPr lang="en-US"/>
              <a:t>The fact that people are willing to pay more for the money borrowed and lenders desire to receive a surplus on their savings (money invested) gives rise to the value of time referred to as the pure time value of money.</a:t>
            </a:r>
          </a:p>
        </p:txBody>
      </p:sp>
      <p:sp>
        <p:nvSpPr>
          <p:cNvPr id="1024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E5674FFD-B67F-45FE-8FEE-EE2A0B3FFFC9}" type="slidenum">
              <a:rPr lang="en-US"/>
              <a:pPr/>
              <a:t>3</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a:t>Relationship Between Risk and Return</a:t>
            </a:r>
          </a:p>
        </p:txBody>
      </p:sp>
      <p:sp>
        <p:nvSpPr>
          <p:cNvPr id="32772" name="Rectangle 3"/>
          <p:cNvSpPr>
            <a:spLocks noGrp="1" noChangeArrowheads="1"/>
          </p:cNvSpPr>
          <p:nvPr>
            <p:ph type="body" sz="half" idx="1"/>
          </p:nvPr>
        </p:nvSpPr>
        <p:spPr>
          <a:xfrm>
            <a:off x="914400" y="1219200"/>
            <a:ext cx="8001000" cy="5257800"/>
          </a:xfrm>
        </p:spPr>
        <p:txBody>
          <a:bodyPr/>
          <a:lstStyle/>
          <a:p>
            <a:r>
              <a:rPr lang="en-US"/>
              <a:t>The Security Market Line (SML)</a:t>
            </a:r>
          </a:p>
          <a:p>
            <a:pPr lvl="1"/>
            <a:r>
              <a:rPr lang="en-US">
                <a:cs typeface="Times New Roman" pitchFamily="18" charset="0"/>
              </a:rPr>
              <a:t>It shows the relationship between risk and return for all risky assets in the capital market at a given time.</a:t>
            </a:r>
          </a:p>
          <a:p>
            <a:pPr lvl="1"/>
            <a:r>
              <a:rPr lang="en-US">
                <a:cs typeface="Times New Roman" pitchFamily="18" charset="0"/>
              </a:rPr>
              <a:t>Investors select investments that are consistent with their risk preferences.</a:t>
            </a:r>
          </a:p>
          <a:p>
            <a:pPr lvl="1">
              <a:buFontTx/>
              <a:buNone/>
            </a:pPr>
            <a:r>
              <a:rPr lang="en-US" sz="2000">
                <a:cs typeface="Times New Roman" pitchFamily="18" charset="0"/>
              </a:rPr>
              <a:t> </a:t>
            </a:r>
            <a:endParaRPr lang="en-US" sz="2000"/>
          </a:p>
        </p:txBody>
      </p:sp>
      <p:sp>
        <p:nvSpPr>
          <p:cNvPr id="32770"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C2462944-AB02-4E16-A028-3A553E56E25F}" type="slidenum">
              <a:rPr lang="en-US"/>
              <a:pPr/>
              <a:t>30</a:t>
            </a:fld>
            <a:endParaRPr lang="en-US"/>
          </a:p>
        </p:txBody>
      </p:sp>
      <p:grpSp>
        <p:nvGrpSpPr>
          <p:cNvPr id="32773" name="Group 30"/>
          <p:cNvGrpSpPr>
            <a:grpSpLocks/>
          </p:cNvGrpSpPr>
          <p:nvPr/>
        </p:nvGrpSpPr>
        <p:grpSpPr bwMode="auto">
          <a:xfrm>
            <a:off x="1600200" y="3657600"/>
            <a:ext cx="7162800" cy="2917825"/>
            <a:chOff x="1008" y="2304"/>
            <a:chExt cx="4512" cy="1838"/>
          </a:xfrm>
        </p:grpSpPr>
        <p:sp>
          <p:nvSpPr>
            <p:cNvPr id="32774" name="AutoShape 6"/>
            <p:cNvSpPr>
              <a:spLocks noChangeAspect="1" noChangeArrowheads="1" noTextEdit="1"/>
            </p:cNvSpPr>
            <p:nvPr/>
          </p:nvSpPr>
          <p:spPr bwMode="auto">
            <a:xfrm>
              <a:off x="1104" y="2325"/>
              <a:ext cx="4416" cy="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5" name="Line 8"/>
            <p:cNvSpPr>
              <a:spLocks noChangeShapeType="1"/>
            </p:cNvSpPr>
            <p:nvPr/>
          </p:nvSpPr>
          <p:spPr bwMode="auto">
            <a:xfrm flipV="1">
              <a:off x="1493" y="2524"/>
              <a:ext cx="1" cy="12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6" name="Line 9"/>
            <p:cNvSpPr>
              <a:spLocks noChangeShapeType="1"/>
            </p:cNvSpPr>
            <p:nvPr/>
          </p:nvSpPr>
          <p:spPr bwMode="auto">
            <a:xfrm>
              <a:off x="1493" y="3811"/>
              <a:ext cx="3212"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Rectangle 10"/>
            <p:cNvSpPr>
              <a:spLocks noChangeArrowheads="1"/>
            </p:cNvSpPr>
            <p:nvPr/>
          </p:nvSpPr>
          <p:spPr bwMode="auto">
            <a:xfrm>
              <a:off x="1248" y="2304"/>
              <a:ext cx="6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Expected</a:t>
              </a:r>
              <a:endParaRPr lang="en-US"/>
            </a:p>
          </p:txBody>
        </p:sp>
        <p:sp>
          <p:nvSpPr>
            <p:cNvPr id="32778" name="Rectangle 11"/>
            <p:cNvSpPr>
              <a:spLocks noChangeArrowheads="1"/>
            </p:cNvSpPr>
            <p:nvPr/>
          </p:nvSpPr>
          <p:spPr bwMode="auto">
            <a:xfrm>
              <a:off x="1920" y="2304"/>
              <a:ext cx="45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Return</a:t>
              </a:r>
              <a:endParaRPr lang="en-US"/>
            </a:p>
          </p:txBody>
        </p:sp>
        <p:sp>
          <p:nvSpPr>
            <p:cNvPr id="32779" name="Rectangle 12"/>
            <p:cNvSpPr>
              <a:spLocks noChangeArrowheads="1"/>
            </p:cNvSpPr>
            <p:nvPr/>
          </p:nvSpPr>
          <p:spPr bwMode="auto">
            <a:xfrm>
              <a:off x="4752" y="3744"/>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80" name="Rectangle 13"/>
            <p:cNvSpPr>
              <a:spLocks noChangeArrowheads="1"/>
            </p:cNvSpPr>
            <p:nvPr/>
          </p:nvSpPr>
          <p:spPr bwMode="auto">
            <a:xfrm>
              <a:off x="1824" y="3888"/>
              <a:ext cx="292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(business risk, etc., or systematic risk-beta)</a:t>
              </a:r>
              <a:endParaRPr lang="en-US"/>
            </a:p>
          </p:txBody>
        </p:sp>
        <p:sp>
          <p:nvSpPr>
            <p:cNvPr id="32781" name="Rectangle 14"/>
            <p:cNvSpPr>
              <a:spLocks noChangeArrowheads="1"/>
            </p:cNvSpPr>
            <p:nvPr/>
          </p:nvSpPr>
          <p:spPr bwMode="auto">
            <a:xfrm>
              <a:off x="1008" y="3504"/>
              <a:ext cx="42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NRFR</a:t>
              </a:r>
              <a:endParaRPr lang="en-US"/>
            </a:p>
          </p:txBody>
        </p:sp>
        <p:sp>
          <p:nvSpPr>
            <p:cNvPr id="32782" name="Rectangle 15"/>
            <p:cNvSpPr>
              <a:spLocks noChangeArrowheads="1"/>
            </p:cNvSpPr>
            <p:nvPr/>
          </p:nvSpPr>
          <p:spPr bwMode="auto">
            <a:xfrm>
              <a:off x="4510" y="2455"/>
              <a:ext cx="5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Security</a:t>
              </a:r>
              <a:endParaRPr lang="en-US"/>
            </a:p>
          </p:txBody>
        </p:sp>
        <p:sp>
          <p:nvSpPr>
            <p:cNvPr id="32783" name="Rectangle 16"/>
            <p:cNvSpPr>
              <a:spLocks noChangeArrowheads="1"/>
            </p:cNvSpPr>
            <p:nvPr/>
          </p:nvSpPr>
          <p:spPr bwMode="auto">
            <a:xfrm>
              <a:off x="4510" y="2607"/>
              <a:ext cx="79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Market Line</a:t>
              </a:r>
              <a:endParaRPr lang="en-US"/>
            </a:p>
          </p:txBody>
        </p:sp>
        <p:sp>
          <p:nvSpPr>
            <p:cNvPr id="32784" name="Line 17"/>
            <p:cNvSpPr>
              <a:spLocks noChangeShapeType="1"/>
            </p:cNvSpPr>
            <p:nvPr/>
          </p:nvSpPr>
          <p:spPr bwMode="auto">
            <a:xfrm flipV="1">
              <a:off x="1493" y="2827"/>
              <a:ext cx="3212" cy="757"/>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a:off x="2369" y="2524"/>
              <a:ext cx="1" cy="83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9"/>
            <p:cNvSpPr>
              <a:spLocks noChangeShapeType="1"/>
            </p:cNvSpPr>
            <p:nvPr/>
          </p:nvSpPr>
          <p:spPr bwMode="auto">
            <a:xfrm>
              <a:off x="3342" y="2524"/>
              <a:ext cx="1" cy="60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Rectangle 20"/>
            <p:cNvSpPr>
              <a:spLocks noChangeArrowheads="1"/>
            </p:cNvSpPr>
            <p:nvPr/>
          </p:nvSpPr>
          <p:spPr bwMode="auto">
            <a:xfrm>
              <a:off x="1785" y="2531"/>
              <a:ext cx="28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Low</a:t>
              </a:r>
              <a:endParaRPr lang="en-US"/>
            </a:p>
          </p:txBody>
        </p:sp>
        <p:sp>
          <p:nvSpPr>
            <p:cNvPr id="32788" name="Rectangle 21"/>
            <p:cNvSpPr>
              <a:spLocks noChangeArrowheads="1"/>
            </p:cNvSpPr>
            <p:nvPr/>
          </p:nvSpPr>
          <p:spPr bwMode="auto">
            <a:xfrm>
              <a:off x="1785" y="2683"/>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89" name="Rectangle 22"/>
            <p:cNvSpPr>
              <a:spLocks noChangeArrowheads="1"/>
            </p:cNvSpPr>
            <p:nvPr/>
          </p:nvSpPr>
          <p:spPr bwMode="auto">
            <a:xfrm>
              <a:off x="2564" y="2531"/>
              <a:ext cx="5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Average</a:t>
              </a:r>
              <a:endParaRPr lang="en-US"/>
            </a:p>
          </p:txBody>
        </p:sp>
        <p:sp>
          <p:nvSpPr>
            <p:cNvPr id="32790" name="Rectangle 23"/>
            <p:cNvSpPr>
              <a:spLocks noChangeArrowheads="1"/>
            </p:cNvSpPr>
            <p:nvPr/>
          </p:nvSpPr>
          <p:spPr bwMode="auto">
            <a:xfrm>
              <a:off x="2564" y="2683"/>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91" name="Rectangle 24"/>
            <p:cNvSpPr>
              <a:spLocks noChangeArrowheads="1"/>
            </p:cNvSpPr>
            <p:nvPr/>
          </p:nvSpPr>
          <p:spPr bwMode="auto">
            <a:xfrm>
              <a:off x="3537" y="2531"/>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High</a:t>
              </a:r>
              <a:endParaRPr lang="en-US"/>
            </a:p>
          </p:txBody>
        </p:sp>
        <p:sp>
          <p:nvSpPr>
            <p:cNvPr id="32792" name="Rectangle 25"/>
            <p:cNvSpPr>
              <a:spLocks noChangeArrowheads="1"/>
            </p:cNvSpPr>
            <p:nvPr/>
          </p:nvSpPr>
          <p:spPr bwMode="auto">
            <a:xfrm>
              <a:off x="3537" y="2683"/>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93" name="Line 26"/>
            <p:cNvSpPr>
              <a:spLocks noChangeShapeType="1"/>
            </p:cNvSpPr>
            <p:nvPr/>
          </p:nvSpPr>
          <p:spPr bwMode="auto">
            <a:xfrm>
              <a:off x="2661" y="3357"/>
              <a:ext cx="584"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7"/>
            <p:cNvSpPr>
              <a:spLocks noChangeShapeType="1"/>
            </p:cNvSpPr>
            <p:nvPr/>
          </p:nvSpPr>
          <p:spPr bwMode="auto">
            <a:xfrm flipV="1">
              <a:off x="3245" y="3205"/>
              <a:ext cx="1" cy="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Rectangle 28"/>
            <p:cNvSpPr>
              <a:spLocks noChangeArrowheads="1"/>
            </p:cNvSpPr>
            <p:nvPr/>
          </p:nvSpPr>
          <p:spPr bwMode="auto">
            <a:xfrm>
              <a:off x="3342" y="3288"/>
              <a:ext cx="15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The slope indicates the</a:t>
              </a:r>
              <a:endParaRPr lang="en-US"/>
            </a:p>
          </p:txBody>
        </p:sp>
        <p:sp>
          <p:nvSpPr>
            <p:cNvPr id="32796" name="Rectangle 29"/>
            <p:cNvSpPr>
              <a:spLocks noChangeArrowheads="1"/>
            </p:cNvSpPr>
            <p:nvPr/>
          </p:nvSpPr>
          <p:spPr bwMode="auto">
            <a:xfrm>
              <a:off x="3050" y="3440"/>
              <a:ext cx="20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required return per unit of risk</a:t>
              </a:r>
              <a:endParaRPr lang="en-US"/>
            </a:p>
          </p:txBody>
        </p:sp>
      </p:gr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dirty="0"/>
              <a:t>Relationship Between Risk and Return</a:t>
            </a:r>
          </a:p>
        </p:txBody>
      </p:sp>
      <p:sp>
        <p:nvSpPr>
          <p:cNvPr id="33796" name="Rectangle 3"/>
          <p:cNvSpPr>
            <a:spLocks noGrp="1" noChangeArrowheads="1"/>
          </p:cNvSpPr>
          <p:nvPr>
            <p:ph type="body" sz="half" idx="1"/>
          </p:nvPr>
        </p:nvSpPr>
        <p:spPr>
          <a:xfrm>
            <a:off x="914400" y="1219200"/>
            <a:ext cx="8001000" cy="5257800"/>
          </a:xfrm>
        </p:spPr>
        <p:txBody>
          <a:bodyPr/>
          <a:lstStyle/>
          <a:p>
            <a:r>
              <a:rPr lang="en-US" dirty="0"/>
              <a:t>Movement along the SML</a:t>
            </a:r>
          </a:p>
          <a:p>
            <a:pPr lvl="1"/>
            <a:r>
              <a:rPr lang="en-US" dirty="0">
                <a:cs typeface="Times New Roman" pitchFamily="18" charset="0"/>
              </a:rPr>
              <a:t>When the risk changes, the expected return will also change, moving along the SML.</a:t>
            </a:r>
          </a:p>
          <a:p>
            <a:pPr lvl="1"/>
            <a:r>
              <a:rPr lang="en-US" dirty="0">
                <a:cs typeface="Times New Roman" pitchFamily="18" charset="0"/>
              </a:rPr>
              <a:t>Risk premium:  </a:t>
            </a:r>
            <a:r>
              <a:rPr lang="en-US" i="1" dirty="0">
                <a:cs typeface="Times New Roman" pitchFamily="18" charset="0"/>
              </a:rPr>
              <a:t>RP</a:t>
            </a:r>
            <a:r>
              <a:rPr lang="en-US" i="1" baseline="-25000" dirty="0">
                <a:cs typeface="Times New Roman" pitchFamily="18" charset="0"/>
              </a:rPr>
              <a:t>I</a:t>
            </a:r>
            <a:r>
              <a:rPr lang="en-US" i="1" dirty="0">
                <a:cs typeface="Times New Roman" pitchFamily="18" charset="0"/>
              </a:rPr>
              <a:t> = E(</a:t>
            </a:r>
            <a:r>
              <a:rPr lang="en-US" i="1" dirty="0" err="1">
                <a:cs typeface="Times New Roman" pitchFamily="18" charset="0"/>
              </a:rPr>
              <a:t>R</a:t>
            </a:r>
            <a:r>
              <a:rPr lang="en-US" i="1" baseline="-25000" dirty="0" err="1">
                <a:cs typeface="Times New Roman" pitchFamily="18" charset="0"/>
              </a:rPr>
              <a:t>i</a:t>
            </a:r>
            <a:r>
              <a:rPr lang="en-US" i="1" dirty="0">
                <a:cs typeface="Times New Roman" pitchFamily="18" charset="0"/>
              </a:rPr>
              <a:t>) - NRFR</a:t>
            </a:r>
          </a:p>
          <a:p>
            <a:pPr lvl="1">
              <a:buFontTx/>
              <a:buNone/>
            </a:pPr>
            <a:r>
              <a:rPr lang="en-US" sz="2000" dirty="0">
                <a:cs typeface="Times New Roman" pitchFamily="18" charset="0"/>
              </a:rPr>
              <a:t> </a:t>
            </a:r>
            <a:endParaRPr lang="en-US" sz="2000" dirty="0"/>
          </a:p>
        </p:txBody>
      </p:sp>
      <p:sp>
        <p:nvSpPr>
          <p:cNvPr id="3379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A4846854-B246-4DC5-9CD0-025EB3733C61}" type="slidenum">
              <a:rPr lang="en-US"/>
              <a:pPr/>
              <a:t>31</a:t>
            </a:fld>
            <a:endParaRPr lang="en-US"/>
          </a:p>
        </p:txBody>
      </p:sp>
      <p:sp>
        <p:nvSpPr>
          <p:cNvPr id="33797" name="AutoShape 30"/>
          <p:cNvSpPr>
            <a:spLocks noChangeAspect="1" noChangeArrowheads="1" noTextEdit="1"/>
          </p:cNvSpPr>
          <p:nvPr/>
        </p:nvSpPr>
        <p:spPr bwMode="auto">
          <a:xfrm>
            <a:off x="1905000" y="3276600"/>
            <a:ext cx="6705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8" name="Line 32"/>
          <p:cNvSpPr>
            <a:spLocks noChangeShapeType="1"/>
          </p:cNvSpPr>
          <p:nvPr/>
        </p:nvSpPr>
        <p:spPr bwMode="auto">
          <a:xfrm flipV="1">
            <a:off x="2495550" y="3835400"/>
            <a:ext cx="1588" cy="20558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33"/>
          <p:cNvSpPr>
            <a:spLocks noChangeShapeType="1"/>
          </p:cNvSpPr>
          <p:nvPr/>
        </p:nvSpPr>
        <p:spPr bwMode="auto">
          <a:xfrm>
            <a:off x="2495550" y="5891213"/>
            <a:ext cx="48768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34"/>
          <p:cNvSpPr>
            <a:spLocks noChangeArrowheads="1"/>
          </p:cNvSpPr>
          <p:nvPr/>
        </p:nvSpPr>
        <p:spPr bwMode="auto">
          <a:xfrm>
            <a:off x="2057400" y="3505200"/>
            <a:ext cx="7270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dirty="0">
                <a:latin typeface="System" charset="0"/>
              </a:rPr>
              <a:t>Return</a:t>
            </a:r>
            <a:endParaRPr lang="en-US" dirty="0"/>
          </a:p>
        </p:txBody>
      </p:sp>
      <p:sp>
        <p:nvSpPr>
          <p:cNvPr id="33801" name="Rectangle 35"/>
          <p:cNvSpPr>
            <a:spLocks noChangeArrowheads="1"/>
          </p:cNvSpPr>
          <p:nvPr/>
        </p:nvSpPr>
        <p:spPr bwMode="auto">
          <a:xfrm>
            <a:off x="7543800" y="5638800"/>
            <a:ext cx="469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3802" name="Rectangle 36"/>
          <p:cNvSpPr>
            <a:spLocks noChangeArrowheads="1"/>
          </p:cNvSpPr>
          <p:nvPr/>
        </p:nvSpPr>
        <p:spPr bwMode="auto">
          <a:xfrm>
            <a:off x="2971800" y="6019800"/>
            <a:ext cx="4635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(business risk, etc., or systematic risk-beta)</a:t>
            </a:r>
            <a:endParaRPr lang="en-US"/>
          </a:p>
        </p:txBody>
      </p:sp>
      <p:sp>
        <p:nvSpPr>
          <p:cNvPr id="33803" name="Rectangle 37"/>
          <p:cNvSpPr>
            <a:spLocks noChangeArrowheads="1"/>
          </p:cNvSpPr>
          <p:nvPr/>
        </p:nvSpPr>
        <p:spPr bwMode="auto">
          <a:xfrm>
            <a:off x="1676400" y="5410200"/>
            <a:ext cx="671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NRFR</a:t>
            </a:r>
            <a:endParaRPr lang="en-US"/>
          </a:p>
        </p:txBody>
      </p:sp>
      <p:sp>
        <p:nvSpPr>
          <p:cNvPr id="33804" name="Rectangle 39"/>
          <p:cNvSpPr>
            <a:spLocks noChangeArrowheads="1"/>
          </p:cNvSpPr>
          <p:nvPr/>
        </p:nvSpPr>
        <p:spPr bwMode="auto">
          <a:xfrm>
            <a:off x="7467600" y="3886200"/>
            <a:ext cx="4968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SML</a:t>
            </a:r>
            <a:endParaRPr lang="en-US"/>
          </a:p>
        </p:txBody>
      </p:sp>
      <p:sp>
        <p:nvSpPr>
          <p:cNvPr id="33805" name="Line 40"/>
          <p:cNvSpPr>
            <a:spLocks noChangeShapeType="1"/>
          </p:cNvSpPr>
          <p:nvPr/>
        </p:nvSpPr>
        <p:spPr bwMode="auto">
          <a:xfrm flipV="1">
            <a:off x="2514600" y="4038600"/>
            <a:ext cx="4876800" cy="1208088"/>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Rectangle 41"/>
          <p:cNvSpPr>
            <a:spLocks noChangeArrowheads="1"/>
          </p:cNvSpPr>
          <p:nvPr/>
        </p:nvSpPr>
        <p:spPr bwMode="auto">
          <a:xfrm>
            <a:off x="1905000" y="3244850"/>
            <a:ext cx="1008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Expected</a:t>
            </a:r>
            <a:endParaRPr lang="en-US"/>
          </a:p>
        </p:txBody>
      </p:sp>
      <p:sp>
        <p:nvSpPr>
          <p:cNvPr id="33807" name="Oval 42"/>
          <p:cNvSpPr>
            <a:spLocks noChangeArrowheads="1"/>
          </p:cNvSpPr>
          <p:nvPr/>
        </p:nvSpPr>
        <p:spPr bwMode="auto">
          <a:xfrm>
            <a:off x="4876800" y="4572000"/>
            <a:ext cx="152400" cy="152400"/>
          </a:xfrm>
          <a:prstGeom prst="ellipse">
            <a:avLst/>
          </a:prstGeom>
          <a:solidFill>
            <a:srgbClr val="FF0000"/>
          </a:solidFill>
          <a:ln w="25400">
            <a:solidFill>
              <a:srgbClr val="FF0000"/>
            </a:solidFill>
            <a:round/>
            <a:headEnd/>
            <a:tailEnd/>
          </a:ln>
        </p:spPr>
        <p:txBody>
          <a:bodyPr/>
          <a:lstStyle/>
          <a:p>
            <a:endParaRPr lang="en-US"/>
          </a:p>
        </p:txBody>
      </p:sp>
      <p:sp>
        <p:nvSpPr>
          <p:cNvPr id="33808" name="Rectangle 43"/>
          <p:cNvSpPr>
            <a:spLocks noChangeArrowheads="1"/>
          </p:cNvSpPr>
          <p:nvPr/>
        </p:nvSpPr>
        <p:spPr bwMode="auto">
          <a:xfrm>
            <a:off x="5105400" y="4876800"/>
            <a:ext cx="29733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Movements along the curve</a:t>
            </a:r>
            <a:endParaRPr lang="en-US"/>
          </a:p>
        </p:txBody>
      </p:sp>
      <p:sp>
        <p:nvSpPr>
          <p:cNvPr id="33809" name="Rectangle 44"/>
          <p:cNvSpPr>
            <a:spLocks noChangeArrowheads="1"/>
          </p:cNvSpPr>
          <p:nvPr/>
        </p:nvSpPr>
        <p:spPr bwMode="auto">
          <a:xfrm>
            <a:off x="5156200" y="5178425"/>
            <a:ext cx="2770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that reflect changes in the</a:t>
            </a:r>
            <a:endParaRPr lang="en-US"/>
          </a:p>
        </p:txBody>
      </p:sp>
      <p:sp>
        <p:nvSpPr>
          <p:cNvPr id="33810" name="Rectangle 45"/>
          <p:cNvSpPr>
            <a:spLocks noChangeArrowheads="1"/>
          </p:cNvSpPr>
          <p:nvPr/>
        </p:nvSpPr>
        <p:spPr bwMode="auto">
          <a:xfrm>
            <a:off x="5181600" y="5486400"/>
            <a:ext cx="1692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 of the asset</a:t>
            </a:r>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1.9</a:t>
            </a:r>
          </a:p>
        </p:txBody>
      </p:sp>
      <p:sp>
        <p:nvSpPr>
          <p:cNvPr id="3" name="Footer Placeholder 2"/>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
        <p:nvSpPr>
          <p:cNvPr id="4" name="Slide Number Placeholder 3"/>
          <p:cNvSpPr>
            <a:spLocks noGrp="1"/>
          </p:cNvSpPr>
          <p:nvPr>
            <p:ph type="sldNum" sz="quarter" idx="11"/>
          </p:nvPr>
        </p:nvSpPr>
        <p:spPr/>
        <p:txBody>
          <a:bodyPr/>
          <a:lstStyle/>
          <a:p>
            <a:r>
              <a:rPr lang="en-US"/>
              <a:t>1-</a:t>
            </a:r>
            <a:fld id="{BF457F77-A677-40DB-910F-4BF9C49FBD58}" type="slidenum">
              <a:rPr lang="en-US" smtClean="0"/>
              <a:pPr/>
              <a:t>32</a:t>
            </a:fld>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93092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45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a:t>Relationship Between Risk and Return</a:t>
            </a:r>
          </a:p>
        </p:txBody>
      </p:sp>
      <p:sp>
        <p:nvSpPr>
          <p:cNvPr id="34820" name="Rectangle 3"/>
          <p:cNvSpPr>
            <a:spLocks noGrp="1" noChangeArrowheads="1"/>
          </p:cNvSpPr>
          <p:nvPr>
            <p:ph type="body" sz="half" idx="1"/>
          </p:nvPr>
        </p:nvSpPr>
        <p:spPr>
          <a:xfrm>
            <a:off x="914400" y="1219200"/>
            <a:ext cx="8001000" cy="5257800"/>
          </a:xfrm>
        </p:spPr>
        <p:txBody>
          <a:bodyPr/>
          <a:lstStyle/>
          <a:p>
            <a:r>
              <a:rPr lang="en-US"/>
              <a:t>Changes in the Slope of the SML</a:t>
            </a:r>
          </a:p>
          <a:p>
            <a:pPr lvl="1"/>
            <a:r>
              <a:rPr lang="en-US">
                <a:cs typeface="Times New Roman" pitchFamily="18" charset="0"/>
              </a:rPr>
              <a:t>When there is a change in the attitude of investors toward risk, the slope of the SML will also change.</a:t>
            </a:r>
          </a:p>
          <a:p>
            <a:pPr lvl="1"/>
            <a:r>
              <a:rPr lang="en-US">
                <a:cs typeface="Times New Roman" pitchFamily="18" charset="0"/>
              </a:rPr>
              <a:t>If investors become more risk averse, then the SML will have a steeper slope, indicating a higher risk premium, RP</a:t>
            </a:r>
            <a:r>
              <a:rPr lang="en-US" baseline="-25000">
                <a:cs typeface="Times New Roman" pitchFamily="18" charset="0"/>
              </a:rPr>
              <a:t>i</a:t>
            </a:r>
            <a:r>
              <a:rPr lang="en-US">
                <a:cs typeface="Times New Roman" pitchFamily="18" charset="0"/>
              </a:rPr>
              <a:t>, for the same risk level.</a:t>
            </a:r>
          </a:p>
          <a:p>
            <a:pPr lvl="1">
              <a:buFontTx/>
              <a:buNone/>
            </a:pPr>
            <a:r>
              <a:rPr lang="en-US" sz="2000">
                <a:cs typeface="Times New Roman" pitchFamily="18" charset="0"/>
              </a:rPr>
              <a:t> </a:t>
            </a:r>
            <a:endParaRPr lang="en-US" sz="2000"/>
          </a:p>
        </p:txBody>
      </p:sp>
      <p:sp>
        <p:nvSpPr>
          <p:cNvPr id="3481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1DAF6515-D82B-45A4-8E23-A202A1F2CB56}" type="slidenum">
              <a:rPr lang="en-US"/>
              <a:pPr/>
              <a:t>33</a:t>
            </a:fld>
            <a:endParaRPr lang="en-US"/>
          </a:p>
        </p:txBody>
      </p:sp>
      <p:grpSp>
        <p:nvGrpSpPr>
          <p:cNvPr id="34821" name="Group 39"/>
          <p:cNvGrpSpPr>
            <a:grpSpLocks/>
          </p:cNvGrpSpPr>
          <p:nvPr/>
        </p:nvGrpSpPr>
        <p:grpSpPr bwMode="auto">
          <a:xfrm>
            <a:off x="2133600" y="3962400"/>
            <a:ext cx="6324600" cy="2590800"/>
            <a:chOff x="1152" y="2496"/>
            <a:chExt cx="3984" cy="1632"/>
          </a:xfrm>
        </p:grpSpPr>
        <p:sp>
          <p:nvSpPr>
            <p:cNvPr id="34822" name="AutoShape 21"/>
            <p:cNvSpPr>
              <a:spLocks noChangeAspect="1" noChangeArrowheads="1" noTextEdit="1"/>
            </p:cNvSpPr>
            <p:nvPr/>
          </p:nvSpPr>
          <p:spPr bwMode="auto">
            <a:xfrm>
              <a:off x="1392" y="2496"/>
              <a:ext cx="3744"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3" name="Line 23"/>
            <p:cNvSpPr>
              <a:spLocks noChangeShapeType="1"/>
            </p:cNvSpPr>
            <p:nvPr/>
          </p:nvSpPr>
          <p:spPr bwMode="auto">
            <a:xfrm flipV="1">
              <a:off x="1745" y="2691"/>
              <a:ext cx="1" cy="126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24"/>
            <p:cNvSpPr>
              <a:spLocks noChangeShapeType="1"/>
            </p:cNvSpPr>
            <p:nvPr/>
          </p:nvSpPr>
          <p:spPr bwMode="auto">
            <a:xfrm>
              <a:off x="1745" y="3952"/>
              <a:ext cx="2916"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Rectangle 25"/>
            <p:cNvSpPr>
              <a:spLocks noChangeArrowheads="1"/>
            </p:cNvSpPr>
            <p:nvPr/>
          </p:nvSpPr>
          <p:spPr bwMode="auto">
            <a:xfrm>
              <a:off x="4704" y="3840"/>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4826" name="Rectangle 26"/>
            <p:cNvSpPr>
              <a:spLocks noChangeArrowheads="1"/>
            </p:cNvSpPr>
            <p:nvPr/>
          </p:nvSpPr>
          <p:spPr bwMode="auto">
            <a:xfrm>
              <a:off x="1248" y="3648"/>
              <a:ext cx="42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NRFR</a:t>
              </a:r>
              <a:endParaRPr lang="en-US"/>
            </a:p>
          </p:txBody>
        </p:sp>
        <p:sp>
          <p:nvSpPr>
            <p:cNvPr id="34827" name="Line 27"/>
            <p:cNvSpPr>
              <a:spLocks noChangeShapeType="1"/>
            </p:cNvSpPr>
            <p:nvPr/>
          </p:nvSpPr>
          <p:spPr bwMode="auto">
            <a:xfrm flipV="1">
              <a:off x="1745" y="3062"/>
              <a:ext cx="2563" cy="667"/>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Oval 28"/>
            <p:cNvSpPr>
              <a:spLocks noChangeArrowheads="1"/>
            </p:cNvSpPr>
            <p:nvPr/>
          </p:nvSpPr>
          <p:spPr bwMode="auto">
            <a:xfrm>
              <a:off x="3072" y="3312"/>
              <a:ext cx="144" cy="120"/>
            </a:xfrm>
            <a:prstGeom prst="ellipse">
              <a:avLst/>
            </a:prstGeom>
            <a:solidFill>
              <a:srgbClr val="FF0000"/>
            </a:solidFill>
            <a:ln w="23813">
              <a:solidFill>
                <a:srgbClr val="FF0000"/>
              </a:solidFill>
              <a:round/>
              <a:headEnd/>
              <a:tailEnd/>
            </a:ln>
          </p:spPr>
          <p:txBody>
            <a:bodyPr/>
            <a:lstStyle/>
            <a:p>
              <a:endParaRPr lang="en-US"/>
            </a:p>
          </p:txBody>
        </p:sp>
        <p:sp>
          <p:nvSpPr>
            <p:cNvPr id="34829" name="Rectangle 29"/>
            <p:cNvSpPr>
              <a:spLocks noChangeArrowheads="1"/>
            </p:cNvSpPr>
            <p:nvPr/>
          </p:nvSpPr>
          <p:spPr bwMode="auto">
            <a:xfrm>
              <a:off x="4131" y="3069"/>
              <a:ext cx="88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Original SML</a:t>
              </a:r>
              <a:endParaRPr lang="en-US"/>
            </a:p>
          </p:txBody>
        </p:sp>
        <p:sp>
          <p:nvSpPr>
            <p:cNvPr id="34830" name="Line 30"/>
            <p:cNvSpPr>
              <a:spLocks noChangeShapeType="1"/>
            </p:cNvSpPr>
            <p:nvPr/>
          </p:nvSpPr>
          <p:spPr bwMode="auto">
            <a:xfrm flipV="1">
              <a:off x="1745" y="2542"/>
              <a:ext cx="2298" cy="1187"/>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Oval 31"/>
            <p:cNvSpPr>
              <a:spLocks noChangeArrowheads="1"/>
            </p:cNvSpPr>
            <p:nvPr/>
          </p:nvSpPr>
          <p:spPr bwMode="auto">
            <a:xfrm>
              <a:off x="3070" y="2928"/>
              <a:ext cx="146" cy="133"/>
            </a:xfrm>
            <a:prstGeom prst="ellipse">
              <a:avLst/>
            </a:prstGeom>
            <a:solidFill>
              <a:srgbClr val="FF0000"/>
            </a:solidFill>
            <a:ln w="23813">
              <a:solidFill>
                <a:srgbClr val="FF0000"/>
              </a:solidFill>
              <a:round/>
              <a:headEnd/>
              <a:tailEnd/>
            </a:ln>
          </p:spPr>
          <p:txBody>
            <a:bodyPr/>
            <a:lstStyle/>
            <a:p>
              <a:endParaRPr lang="en-US"/>
            </a:p>
          </p:txBody>
        </p:sp>
        <p:sp>
          <p:nvSpPr>
            <p:cNvPr id="34832" name="Line 32"/>
            <p:cNvSpPr>
              <a:spLocks noChangeShapeType="1"/>
            </p:cNvSpPr>
            <p:nvPr/>
          </p:nvSpPr>
          <p:spPr bwMode="auto">
            <a:xfrm>
              <a:off x="3159" y="2987"/>
              <a:ext cx="1" cy="965"/>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33"/>
            <p:cNvSpPr>
              <a:spLocks noChangeShapeType="1"/>
            </p:cNvSpPr>
            <p:nvPr/>
          </p:nvSpPr>
          <p:spPr bwMode="auto">
            <a:xfrm>
              <a:off x="1745" y="3358"/>
              <a:ext cx="1414"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34"/>
            <p:cNvSpPr>
              <a:spLocks noChangeShapeType="1"/>
            </p:cNvSpPr>
            <p:nvPr/>
          </p:nvSpPr>
          <p:spPr bwMode="auto">
            <a:xfrm flipH="1">
              <a:off x="1745" y="2987"/>
              <a:ext cx="1414"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Rectangle 35"/>
            <p:cNvSpPr>
              <a:spLocks noChangeArrowheads="1"/>
            </p:cNvSpPr>
            <p:nvPr/>
          </p:nvSpPr>
          <p:spPr bwMode="auto">
            <a:xfrm>
              <a:off x="4043" y="2550"/>
              <a:ext cx="6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New SML</a:t>
              </a:r>
              <a:endParaRPr lang="en-US"/>
            </a:p>
          </p:txBody>
        </p:sp>
        <p:sp>
          <p:nvSpPr>
            <p:cNvPr id="34836" name="Rectangle 36"/>
            <p:cNvSpPr>
              <a:spLocks noChangeArrowheads="1"/>
            </p:cNvSpPr>
            <p:nvPr/>
          </p:nvSpPr>
          <p:spPr bwMode="auto">
            <a:xfrm>
              <a:off x="1392" y="3292"/>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 </a:t>
              </a:r>
              <a:r>
                <a:rPr lang="en-US" sz="1900" baseline="-25000">
                  <a:latin typeface="System" charset="0"/>
                </a:rPr>
                <a:t>m</a:t>
              </a:r>
              <a:endParaRPr lang="en-US" baseline="-25000"/>
            </a:p>
          </p:txBody>
        </p:sp>
        <p:sp>
          <p:nvSpPr>
            <p:cNvPr id="34837" name="Rectangle 37"/>
            <p:cNvSpPr>
              <a:spLocks noChangeArrowheads="1"/>
            </p:cNvSpPr>
            <p:nvPr/>
          </p:nvSpPr>
          <p:spPr bwMode="auto">
            <a:xfrm>
              <a:off x="1392" y="2921"/>
              <a:ext cx="26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 </a:t>
              </a:r>
              <a:r>
                <a:rPr lang="en-US" sz="1900" baseline="-25000">
                  <a:latin typeface="System" charset="0"/>
                </a:rPr>
                <a:t>m’</a:t>
              </a:r>
              <a:endParaRPr lang="en-US"/>
            </a:p>
          </p:txBody>
        </p:sp>
        <p:sp>
          <p:nvSpPr>
            <p:cNvPr id="34838" name="Rectangle 38"/>
            <p:cNvSpPr>
              <a:spLocks noChangeArrowheads="1"/>
            </p:cNvSpPr>
            <p:nvPr/>
          </p:nvSpPr>
          <p:spPr bwMode="auto">
            <a:xfrm>
              <a:off x="1152" y="2496"/>
              <a:ext cx="11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Expected Return</a:t>
              </a:r>
              <a:endParaRPr lang="en-US"/>
            </a:p>
          </p:txBody>
        </p:sp>
      </p:gr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a:t>Relationship Between Risk and Return</a:t>
            </a:r>
          </a:p>
        </p:txBody>
      </p:sp>
      <p:sp>
        <p:nvSpPr>
          <p:cNvPr id="35844" name="Rectangle 3"/>
          <p:cNvSpPr>
            <a:spLocks noGrp="1" noChangeArrowheads="1"/>
          </p:cNvSpPr>
          <p:nvPr>
            <p:ph type="body" sz="half" idx="1"/>
          </p:nvPr>
        </p:nvSpPr>
        <p:spPr>
          <a:xfrm>
            <a:off x="914400" y="1219200"/>
            <a:ext cx="8001000" cy="5257800"/>
          </a:xfrm>
        </p:spPr>
        <p:txBody>
          <a:bodyPr/>
          <a:lstStyle/>
          <a:p>
            <a:r>
              <a:rPr lang="en-US"/>
              <a:t>Changes in Market Condition or Inflation</a:t>
            </a:r>
          </a:p>
          <a:p>
            <a:pPr lvl="1"/>
            <a:r>
              <a:rPr lang="en-US">
                <a:cs typeface="Times New Roman" pitchFamily="18" charset="0"/>
              </a:rPr>
              <a:t>A change in the RRFR or the expected rate of inflation will cause a parallel shift in the SML.</a:t>
            </a:r>
          </a:p>
          <a:p>
            <a:pPr lvl="1"/>
            <a:r>
              <a:rPr lang="en-US">
                <a:cs typeface="Times New Roman" pitchFamily="18" charset="0"/>
              </a:rPr>
              <a:t>When nominal risk-free rate increases, the SML will shift up, implying a higher rate of return while still having the same risk premium.</a:t>
            </a:r>
            <a:endParaRPr lang="en-US" sz="2000"/>
          </a:p>
        </p:txBody>
      </p:sp>
      <p:sp>
        <p:nvSpPr>
          <p:cNvPr id="35842" name="Slide Number Placeholder 6"/>
          <p:cNvSpPr>
            <a:spLocks noGrp="1"/>
          </p:cNvSpPr>
          <p:nvPr>
            <p:ph type="sldNum" sz="quarter" idx="11"/>
          </p:nvPr>
        </p:nvSpPr>
        <p:spPr>
          <a:xfrm>
            <a:off x="8328024" y="6209507"/>
            <a:ext cx="739775"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t>1-</a:t>
            </a:r>
            <a:fld id="{99BB374E-DEC7-4CFC-9CEA-40AC27510F4B}" type="slidenum">
              <a:rPr lang="en-US"/>
              <a:pPr/>
              <a:t>34</a:t>
            </a:fld>
            <a:endParaRPr lang="en-US" dirty="0"/>
          </a:p>
        </p:txBody>
      </p:sp>
      <p:grpSp>
        <p:nvGrpSpPr>
          <p:cNvPr id="35845" name="Group 40"/>
          <p:cNvGrpSpPr>
            <a:grpSpLocks/>
          </p:cNvGrpSpPr>
          <p:nvPr/>
        </p:nvGrpSpPr>
        <p:grpSpPr bwMode="auto">
          <a:xfrm>
            <a:off x="2286000" y="3962400"/>
            <a:ext cx="6378575" cy="2532063"/>
            <a:chOff x="1392" y="2400"/>
            <a:chExt cx="4018" cy="1595"/>
          </a:xfrm>
        </p:grpSpPr>
        <p:sp useBgFill="1">
          <p:nvSpPr>
            <p:cNvPr id="35846" name="AutoShape 28"/>
            <p:cNvSpPr>
              <a:spLocks noChangeAspect="1" noChangeArrowheads="1" noTextEdit="1"/>
            </p:cNvSpPr>
            <p:nvPr/>
          </p:nvSpPr>
          <p:spPr bwMode="auto">
            <a:xfrm>
              <a:off x="1488" y="2467"/>
              <a:ext cx="3922" cy="151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7" name="Line 30"/>
            <p:cNvSpPr>
              <a:spLocks noChangeShapeType="1"/>
            </p:cNvSpPr>
            <p:nvPr/>
          </p:nvSpPr>
          <p:spPr bwMode="auto">
            <a:xfrm flipV="1">
              <a:off x="1889" y="2625"/>
              <a:ext cx="1" cy="119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31"/>
            <p:cNvSpPr>
              <a:spLocks noChangeShapeType="1"/>
            </p:cNvSpPr>
            <p:nvPr/>
          </p:nvSpPr>
          <p:spPr bwMode="auto">
            <a:xfrm>
              <a:off x="1889" y="3815"/>
              <a:ext cx="3028"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Rectangle 32"/>
            <p:cNvSpPr>
              <a:spLocks noChangeArrowheads="1"/>
            </p:cNvSpPr>
            <p:nvPr/>
          </p:nvSpPr>
          <p:spPr bwMode="auto">
            <a:xfrm>
              <a:off x="4458" y="3822"/>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Risk</a:t>
              </a:r>
              <a:endParaRPr lang="en-US"/>
            </a:p>
          </p:txBody>
        </p:sp>
        <p:sp>
          <p:nvSpPr>
            <p:cNvPr id="35850" name="Rectangle 33"/>
            <p:cNvSpPr>
              <a:spLocks noChangeArrowheads="1"/>
            </p:cNvSpPr>
            <p:nvPr/>
          </p:nvSpPr>
          <p:spPr bwMode="auto">
            <a:xfrm>
              <a:off x="1392" y="3552"/>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NRFR</a:t>
              </a:r>
              <a:endParaRPr lang="en-US"/>
            </a:p>
          </p:txBody>
        </p:sp>
        <p:sp>
          <p:nvSpPr>
            <p:cNvPr id="35851" name="Line 34"/>
            <p:cNvSpPr>
              <a:spLocks noChangeShapeType="1"/>
            </p:cNvSpPr>
            <p:nvPr/>
          </p:nvSpPr>
          <p:spPr bwMode="auto">
            <a:xfrm flipV="1">
              <a:off x="1889" y="2975"/>
              <a:ext cx="2661" cy="630"/>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Rectangle 35"/>
            <p:cNvSpPr>
              <a:spLocks noChangeArrowheads="1"/>
            </p:cNvSpPr>
            <p:nvPr/>
          </p:nvSpPr>
          <p:spPr bwMode="auto">
            <a:xfrm>
              <a:off x="4366" y="3025"/>
              <a:ext cx="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Original SML</a:t>
              </a:r>
              <a:endParaRPr lang="en-US"/>
            </a:p>
          </p:txBody>
        </p:sp>
        <p:sp>
          <p:nvSpPr>
            <p:cNvPr id="35853" name="Line 36"/>
            <p:cNvSpPr>
              <a:spLocks noChangeShapeType="1"/>
            </p:cNvSpPr>
            <p:nvPr/>
          </p:nvSpPr>
          <p:spPr bwMode="auto">
            <a:xfrm flipV="1">
              <a:off x="1889" y="2607"/>
              <a:ext cx="2661" cy="674"/>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Rectangle 37"/>
            <p:cNvSpPr>
              <a:spLocks noChangeArrowheads="1"/>
            </p:cNvSpPr>
            <p:nvPr/>
          </p:nvSpPr>
          <p:spPr bwMode="auto">
            <a:xfrm>
              <a:off x="4447" y="2632"/>
              <a:ext cx="6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New SML</a:t>
              </a:r>
              <a:endParaRPr lang="en-US"/>
            </a:p>
          </p:txBody>
        </p:sp>
        <p:sp>
          <p:nvSpPr>
            <p:cNvPr id="35855" name="Rectangle 38"/>
            <p:cNvSpPr>
              <a:spLocks noChangeArrowheads="1"/>
            </p:cNvSpPr>
            <p:nvPr/>
          </p:nvSpPr>
          <p:spPr bwMode="auto">
            <a:xfrm>
              <a:off x="1392" y="2400"/>
              <a:ext cx="10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Expected Return</a:t>
              </a:r>
              <a:endParaRPr lang="en-US"/>
            </a:p>
          </p:txBody>
        </p:sp>
        <p:sp>
          <p:nvSpPr>
            <p:cNvPr id="35856" name="Rectangle 39"/>
            <p:cNvSpPr>
              <a:spLocks noChangeArrowheads="1"/>
            </p:cNvSpPr>
            <p:nvPr/>
          </p:nvSpPr>
          <p:spPr bwMode="auto">
            <a:xfrm>
              <a:off x="1392" y="3216"/>
              <a:ext cx="4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NRFR'</a:t>
              </a:r>
              <a:endParaRPr lang="en-US"/>
            </a:p>
          </p:txBody>
        </p:sp>
      </p:gr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lnSpc>
                <a:spcPct val="80000"/>
              </a:lnSpc>
              <a:defRPr/>
            </a:pPr>
            <a:r>
              <a:rPr lang="en-US" b="1"/>
              <a:t>The Internet Investments Online</a:t>
            </a:r>
          </a:p>
        </p:txBody>
      </p:sp>
      <p:sp>
        <p:nvSpPr>
          <p:cNvPr id="36868" name="Rectangle 3"/>
          <p:cNvSpPr>
            <a:spLocks noGrp="1" noChangeArrowheads="1"/>
          </p:cNvSpPr>
          <p:nvPr>
            <p:ph sz="half" idx="1"/>
          </p:nvPr>
        </p:nvSpPr>
        <p:spPr>
          <a:xfrm>
            <a:off x="1066800" y="1371600"/>
            <a:ext cx="7315200" cy="5029200"/>
          </a:xfrm>
        </p:spPr>
        <p:txBody>
          <a:bodyPr/>
          <a:lstStyle/>
          <a:p>
            <a:pPr eaLnBrk="1" hangingPunct="1"/>
            <a:r>
              <a:rPr lang="en-US" sz="2000">
                <a:hlinkClick r:id="rId2"/>
              </a:rPr>
              <a:t>http://www.finpipe.com</a:t>
            </a:r>
            <a:endParaRPr lang="en-US" sz="2000"/>
          </a:p>
          <a:p>
            <a:pPr eaLnBrk="1" hangingPunct="1"/>
            <a:r>
              <a:rPr lang="en-US" sz="2000">
                <a:hlinkClick r:id="rId3"/>
              </a:rPr>
              <a:t>http://www.investorguide.com</a:t>
            </a:r>
            <a:endParaRPr lang="en-US" sz="2000"/>
          </a:p>
          <a:p>
            <a:pPr eaLnBrk="1" hangingPunct="1"/>
            <a:r>
              <a:rPr lang="en-US" sz="2000">
                <a:hlinkClick r:id="rId4"/>
              </a:rPr>
              <a:t>http://www.aaii.com</a:t>
            </a:r>
            <a:endParaRPr lang="en-US" sz="2000"/>
          </a:p>
          <a:p>
            <a:pPr eaLnBrk="1" hangingPunct="1"/>
            <a:r>
              <a:rPr lang="en-US" sz="2000">
                <a:hlinkClick r:id="rId5"/>
              </a:rPr>
              <a:t>http://www.economist.com</a:t>
            </a:r>
            <a:endParaRPr lang="en-US" sz="2000"/>
          </a:p>
          <a:p>
            <a:pPr eaLnBrk="1" hangingPunct="1"/>
            <a:r>
              <a:rPr lang="en-US" sz="2000">
                <a:hlinkClick r:id="rId6"/>
              </a:rPr>
              <a:t>http://online.wsj.com</a:t>
            </a:r>
            <a:endParaRPr lang="en-US" sz="2000"/>
          </a:p>
          <a:p>
            <a:pPr eaLnBrk="1" hangingPunct="1"/>
            <a:r>
              <a:rPr lang="en-US" sz="2000">
                <a:hlinkClick r:id="rId7"/>
              </a:rPr>
              <a:t>http://www.forbes.com</a:t>
            </a:r>
            <a:endParaRPr lang="en-US" sz="2000"/>
          </a:p>
          <a:p>
            <a:pPr eaLnBrk="1" hangingPunct="1"/>
            <a:r>
              <a:rPr lang="en-US" sz="2000">
                <a:hlinkClick r:id="rId8"/>
              </a:rPr>
              <a:t>http://www.barrons.com</a:t>
            </a:r>
            <a:endParaRPr lang="en-US" sz="2000"/>
          </a:p>
          <a:p>
            <a:pPr eaLnBrk="1" hangingPunct="1"/>
            <a:r>
              <a:rPr lang="en-US" sz="2000">
                <a:hlinkClick r:id="rId9"/>
              </a:rPr>
              <a:t>http://fisher.osu.edu/fin/journal/jofsites.htm</a:t>
            </a:r>
            <a:endParaRPr lang="en-US" sz="2000"/>
          </a:p>
          <a:p>
            <a:pPr eaLnBrk="1" hangingPunct="1"/>
            <a:r>
              <a:rPr lang="en-US" sz="2000">
                <a:hlinkClick r:id="rId10"/>
              </a:rPr>
              <a:t>http://www.ft.com</a:t>
            </a:r>
            <a:endParaRPr lang="en-US" sz="2000"/>
          </a:p>
          <a:p>
            <a:pPr eaLnBrk="1" hangingPunct="1"/>
            <a:r>
              <a:rPr lang="en-US" sz="2000">
                <a:hlinkClick r:id="rId11"/>
              </a:rPr>
              <a:t>http://www.fortune.com</a:t>
            </a:r>
            <a:endParaRPr lang="en-US" sz="2000"/>
          </a:p>
          <a:p>
            <a:pPr eaLnBrk="1" hangingPunct="1"/>
            <a:r>
              <a:rPr lang="en-US" sz="2000">
                <a:hlinkClick r:id="rId12"/>
              </a:rPr>
              <a:t>http://www.smartmoney.com</a:t>
            </a:r>
            <a:endParaRPr lang="en-US" sz="2000"/>
          </a:p>
          <a:p>
            <a:pPr eaLnBrk="1" hangingPunct="1"/>
            <a:r>
              <a:rPr lang="en-US" sz="2000">
                <a:hlinkClick r:id="rId13"/>
              </a:rPr>
              <a:t>http://www.worth.com</a:t>
            </a:r>
            <a:endParaRPr lang="en-US" sz="2000"/>
          </a:p>
          <a:p>
            <a:pPr eaLnBrk="1" hangingPunct="1"/>
            <a:r>
              <a:rPr lang="en-US" sz="2000">
                <a:hlinkClick r:id="rId14"/>
              </a:rPr>
              <a:t>http://money.cnn.com</a:t>
            </a:r>
            <a:endParaRPr lang="en-US" sz="2000"/>
          </a:p>
          <a:p>
            <a:pPr eaLnBrk="1" hangingPunct="1"/>
            <a:endParaRPr lang="en-US" sz="2000"/>
          </a:p>
        </p:txBody>
      </p:sp>
      <p:sp>
        <p:nvSpPr>
          <p:cNvPr id="36866"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704E201-2E80-439F-8132-3037E2981510}" type="slidenum">
              <a:rPr lang="en-US"/>
              <a:pPr/>
              <a:t>35</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r>
              <a:rPr lang="en-US" b="1"/>
              <a:t>What Is An Investment?</a:t>
            </a:r>
            <a:endParaRPr lang="en-US"/>
          </a:p>
        </p:txBody>
      </p:sp>
      <p:sp>
        <p:nvSpPr>
          <p:cNvPr id="11268" name="Rectangle 3"/>
          <p:cNvSpPr>
            <a:spLocks noGrp="1" noChangeArrowheads="1"/>
          </p:cNvSpPr>
          <p:nvPr>
            <p:ph idx="1"/>
          </p:nvPr>
        </p:nvSpPr>
        <p:spPr>
          <a:xfrm>
            <a:off x="914400" y="1219200"/>
            <a:ext cx="8001000" cy="4953000"/>
          </a:xfrm>
        </p:spPr>
        <p:txBody>
          <a:bodyPr/>
          <a:lstStyle/>
          <a:p>
            <a:pPr eaLnBrk="1" hangingPunct="1"/>
            <a:r>
              <a:rPr lang="en-US"/>
              <a:t>Other Factors Affecting Investment Value </a:t>
            </a:r>
          </a:p>
          <a:p>
            <a:pPr lvl="1" eaLnBrk="1" hangingPunct="1"/>
            <a:r>
              <a:rPr lang="en-US"/>
              <a:t>Inflation: If the future payment will be diminished in value because of inflation, then the investor will demand an interest rate higher than the pure time value of money to also cover the expected inflation expense.  </a:t>
            </a:r>
          </a:p>
          <a:p>
            <a:pPr lvl="1" eaLnBrk="1" hangingPunct="1"/>
            <a:r>
              <a:rPr lang="en-US"/>
              <a:t>Uncertainty: If the future payment from the investment is not certain, the investor will demand an interest rate that exceeds the pure time value of money plus the inflation rate to provide a risk premium to cover the investment risk Pure Time Value of Money.</a:t>
            </a:r>
          </a:p>
        </p:txBody>
      </p:sp>
      <p:sp>
        <p:nvSpPr>
          <p:cNvPr id="1126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8EFB5BFB-93A7-4406-9130-933702F146E8}" type="slidenum">
              <a:rPr lang="en-US"/>
              <a:pPr/>
              <a:t>4</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r>
              <a:rPr lang="en-US" b="1"/>
              <a:t>What Is An Investment?</a:t>
            </a:r>
            <a:endParaRPr lang="en-US"/>
          </a:p>
        </p:txBody>
      </p:sp>
      <p:sp>
        <p:nvSpPr>
          <p:cNvPr id="12292" name="Rectangle 3"/>
          <p:cNvSpPr>
            <a:spLocks noGrp="1" noChangeArrowheads="1"/>
          </p:cNvSpPr>
          <p:nvPr>
            <p:ph idx="1"/>
          </p:nvPr>
        </p:nvSpPr>
        <p:spPr>
          <a:xfrm>
            <a:off x="914400" y="1219200"/>
            <a:ext cx="8001000" cy="4953000"/>
          </a:xfrm>
        </p:spPr>
        <p:txBody>
          <a:bodyPr/>
          <a:lstStyle/>
          <a:p>
            <a:pPr eaLnBrk="1" hangingPunct="1"/>
            <a:r>
              <a:rPr lang="en-US" dirty="0"/>
              <a:t>The Notion of Required Rate of Return </a:t>
            </a:r>
          </a:p>
          <a:p>
            <a:pPr lvl="1" eaLnBrk="1" hangingPunct="1">
              <a:lnSpc>
                <a:spcPct val="110000"/>
              </a:lnSpc>
            </a:pPr>
            <a:r>
              <a:rPr lang="en-US" dirty="0"/>
              <a:t>The minimum rate of return an investor require on an investment, including the pure rate of interest and all other risk premiums to compensate the investor for taking the investment risk.  </a:t>
            </a:r>
          </a:p>
          <a:p>
            <a:pPr lvl="1" eaLnBrk="1" hangingPunct="1">
              <a:lnSpc>
                <a:spcPct val="110000"/>
              </a:lnSpc>
            </a:pPr>
            <a:r>
              <a:rPr lang="en-US" dirty="0"/>
              <a:t>Investors may expect to receive a rate of return different from the required rate of return, which is called expected rate of return.  What would occur if these two rates of returns are not the same?</a:t>
            </a:r>
          </a:p>
        </p:txBody>
      </p:sp>
      <p:sp>
        <p:nvSpPr>
          <p:cNvPr id="1229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30A307CB-F8D9-4C1C-BD93-9F449CDE7420}" type="slidenum">
              <a:rPr lang="en-US"/>
              <a:pPr/>
              <a:t>5</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US" b="1"/>
              <a:t>Historical Rates of Return</a:t>
            </a:r>
          </a:p>
        </p:txBody>
      </p:sp>
      <p:sp>
        <p:nvSpPr>
          <p:cNvPr id="13316" name="Rectangle 3"/>
          <p:cNvSpPr>
            <a:spLocks noGrp="1" noChangeArrowheads="1"/>
          </p:cNvSpPr>
          <p:nvPr>
            <p:ph type="body" sz="half" idx="1"/>
          </p:nvPr>
        </p:nvSpPr>
        <p:spPr>
          <a:xfrm>
            <a:off x="914400" y="1295400"/>
            <a:ext cx="8001000" cy="4876800"/>
          </a:xfrm>
        </p:spPr>
        <p:txBody>
          <a:bodyPr/>
          <a:lstStyle/>
          <a:p>
            <a:pPr eaLnBrk="1" hangingPunct="1">
              <a:tabLst>
                <a:tab pos="1371600" algn="l"/>
              </a:tabLst>
            </a:pPr>
            <a:r>
              <a:rPr lang="en-US" dirty="0"/>
              <a:t>Return over A Holding Period</a:t>
            </a:r>
          </a:p>
          <a:p>
            <a:pPr lvl="1" eaLnBrk="1" hangingPunct="1">
              <a:lnSpc>
                <a:spcPct val="110000"/>
              </a:lnSpc>
              <a:tabLst>
                <a:tab pos="1371600" algn="l"/>
              </a:tabLst>
            </a:pPr>
            <a:r>
              <a:rPr lang="en-US" dirty="0"/>
              <a:t>Holding Period Return (HPR)</a:t>
            </a:r>
          </a:p>
          <a:p>
            <a:pPr lvl="1" eaLnBrk="1" hangingPunct="1">
              <a:lnSpc>
                <a:spcPct val="110000"/>
              </a:lnSpc>
              <a:buFontTx/>
              <a:buNone/>
              <a:tabLst>
                <a:tab pos="1371600" algn="l"/>
              </a:tabLst>
            </a:pPr>
            <a:endParaRPr lang="en-US" dirty="0"/>
          </a:p>
          <a:p>
            <a:pPr lvl="1" eaLnBrk="1" hangingPunct="1">
              <a:lnSpc>
                <a:spcPct val="110000"/>
              </a:lnSpc>
              <a:tabLst>
                <a:tab pos="1371600" algn="l"/>
              </a:tabLst>
            </a:pPr>
            <a:endParaRPr lang="en-US" dirty="0"/>
          </a:p>
          <a:p>
            <a:pPr lvl="1" eaLnBrk="1" hangingPunct="1">
              <a:lnSpc>
                <a:spcPct val="110000"/>
              </a:lnSpc>
              <a:tabLst>
                <a:tab pos="1371600" algn="l"/>
              </a:tabLst>
            </a:pPr>
            <a:r>
              <a:rPr lang="en-US" dirty="0"/>
              <a:t>Holding Period Yield (HPY)</a:t>
            </a:r>
          </a:p>
          <a:p>
            <a:pPr lvl="1" eaLnBrk="1" hangingPunct="1">
              <a:lnSpc>
                <a:spcPct val="110000"/>
              </a:lnSpc>
              <a:buFontTx/>
              <a:buNone/>
              <a:tabLst>
                <a:tab pos="1371600" algn="l"/>
              </a:tabLst>
            </a:pPr>
            <a:r>
              <a:rPr lang="en-US" dirty="0"/>
              <a:t>		</a:t>
            </a:r>
            <a:r>
              <a:rPr lang="en-US" dirty="0">
                <a:latin typeface="Times New Roman" pitchFamily="18" charset="0"/>
              </a:rPr>
              <a:t>HPY=HPR-1</a:t>
            </a:r>
          </a:p>
          <a:p>
            <a:pPr lvl="1" eaLnBrk="1" hangingPunct="1">
              <a:lnSpc>
                <a:spcPct val="110000"/>
              </a:lnSpc>
              <a:tabLst>
                <a:tab pos="1371600" algn="l"/>
              </a:tabLst>
            </a:pPr>
            <a:r>
              <a:rPr lang="en-US" dirty="0"/>
              <a:t>Annual HPR and HPY</a:t>
            </a:r>
          </a:p>
          <a:p>
            <a:pPr lvl="1" eaLnBrk="1" hangingPunct="1">
              <a:lnSpc>
                <a:spcPct val="110000"/>
              </a:lnSpc>
              <a:buFontTx/>
              <a:buNone/>
              <a:tabLst>
                <a:tab pos="1371600" algn="l"/>
              </a:tabLst>
            </a:pPr>
            <a:r>
              <a:rPr lang="en-US" dirty="0"/>
              <a:t>		</a:t>
            </a:r>
            <a:r>
              <a:rPr lang="en-US" dirty="0">
                <a:latin typeface="Times New Roman" pitchFamily="18" charset="0"/>
              </a:rPr>
              <a:t>Annual HPR=HPR</a:t>
            </a:r>
            <a:r>
              <a:rPr lang="en-US" baseline="30000" dirty="0">
                <a:latin typeface="Times New Roman" pitchFamily="18" charset="0"/>
              </a:rPr>
              <a:t>1/n</a:t>
            </a:r>
            <a:endParaRPr lang="en-US" dirty="0">
              <a:latin typeface="Times New Roman" pitchFamily="18" charset="0"/>
            </a:endParaRPr>
          </a:p>
          <a:p>
            <a:pPr lvl="1" eaLnBrk="1" hangingPunct="1">
              <a:lnSpc>
                <a:spcPct val="110000"/>
              </a:lnSpc>
              <a:buFontTx/>
              <a:buNone/>
              <a:tabLst>
                <a:tab pos="1371600" algn="l"/>
              </a:tabLst>
            </a:pPr>
            <a:r>
              <a:rPr lang="en-US" dirty="0">
                <a:latin typeface="Times New Roman" pitchFamily="18" charset="0"/>
              </a:rPr>
              <a:t>		Annual HPY= Annual HPR -1=HPR</a:t>
            </a:r>
            <a:r>
              <a:rPr lang="en-US" baseline="30000" dirty="0">
                <a:latin typeface="Times New Roman" pitchFamily="18" charset="0"/>
              </a:rPr>
              <a:t>1/n </a:t>
            </a:r>
            <a:r>
              <a:rPr lang="en-US" dirty="0">
                <a:latin typeface="Times New Roman" pitchFamily="18" charset="0"/>
              </a:rPr>
              <a:t>– 1</a:t>
            </a:r>
          </a:p>
          <a:p>
            <a:pPr lvl="1" eaLnBrk="1" hangingPunct="1">
              <a:lnSpc>
                <a:spcPct val="110000"/>
              </a:lnSpc>
              <a:buFontTx/>
              <a:buNone/>
              <a:tabLst>
                <a:tab pos="1371600" algn="l"/>
              </a:tabLst>
            </a:pPr>
            <a:r>
              <a:rPr lang="en-US" dirty="0"/>
              <a:t>	</a:t>
            </a:r>
            <a:r>
              <a:rPr lang="en-US" sz="2000" dirty="0"/>
              <a:t>where n=number of years of the investment</a:t>
            </a:r>
            <a:endParaRPr lang="en-US" sz="2000" baseline="30000" dirty="0"/>
          </a:p>
        </p:txBody>
      </p:sp>
      <p:sp>
        <p:nvSpPr>
          <p:cNvPr id="1331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DFEF3E21-8774-494D-A36E-55B63F82FA91}" type="slidenum">
              <a:rPr lang="en-US"/>
              <a:pPr/>
              <a:t>6</a:t>
            </a:fld>
            <a:endParaRPr lang="en-US"/>
          </a:p>
        </p:txBody>
      </p:sp>
      <p:sp>
        <p:nvSpPr>
          <p:cNvPr id="467974" name="AutoShape 6"/>
          <p:cNvSpPr>
            <a:spLocks noChangeAspect="1" noChangeArrowheads="1" noTextEdit="1"/>
          </p:cNvSpPr>
          <p:nvPr/>
        </p:nvSpPr>
        <p:spPr bwMode="auto">
          <a:xfrm>
            <a:off x="2209800" y="2362200"/>
            <a:ext cx="5029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7976" name="Line 8"/>
          <p:cNvSpPr>
            <a:spLocks noChangeShapeType="1"/>
          </p:cNvSpPr>
          <p:nvPr/>
        </p:nvSpPr>
        <p:spPr bwMode="auto">
          <a:xfrm>
            <a:off x="3165475" y="2749550"/>
            <a:ext cx="40195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7977" name="Rectangle 9"/>
          <p:cNvSpPr>
            <a:spLocks noChangeArrowheads="1"/>
          </p:cNvSpPr>
          <p:nvPr/>
        </p:nvSpPr>
        <p:spPr bwMode="auto">
          <a:xfrm>
            <a:off x="5840413" y="2790825"/>
            <a:ext cx="1352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Investment</a:t>
            </a:r>
            <a:endParaRPr lang="en-US" sz="2400"/>
          </a:p>
        </p:txBody>
      </p:sp>
      <p:sp>
        <p:nvSpPr>
          <p:cNvPr id="467978" name="Rectangle 10"/>
          <p:cNvSpPr>
            <a:spLocks noChangeArrowheads="1"/>
          </p:cNvSpPr>
          <p:nvPr/>
        </p:nvSpPr>
        <p:spPr bwMode="auto">
          <a:xfrm>
            <a:off x="5695950"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79" name="Rectangle 11"/>
          <p:cNvSpPr>
            <a:spLocks noChangeArrowheads="1"/>
          </p:cNvSpPr>
          <p:nvPr/>
        </p:nvSpPr>
        <p:spPr bwMode="auto">
          <a:xfrm>
            <a:off x="5413375" y="2790825"/>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of</a:t>
            </a:r>
            <a:endParaRPr lang="en-US" sz="2400"/>
          </a:p>
        </p:txBody>
      </p:sp>
      <p:sp>
        <p:nvSpPr>
          <p:cNvPr id="467980" name="Rectangle 12"/>
          <p:cNvSpPr>
            <a:spLocks noChangeArrowheads="1"/>
          </p:cNvSpPr>
          <p:nvPr/>
        </p:nvSpPr>
        <p:spPr bwMode="auto">
          <a:xfrm>
            <a:off x="5273675"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1" name="Rectangle 13"/>
          <p:cNvSpPr>
            <a:spLocks noChangeArrowheads="1"/>
          </p:cNvSpPr>
          <p:nvPr/>
        </p:nvSpPr>
        <p:spPr bwMode="auto">
          <a:xfrm>
            <a:off x="4573588" y="2790825"/>
            <a:ext cx="727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Value</a:t>
            </a:r>
            <a:endParaRPr lang="en-US" sz="2400"/>
          </a:p>
        </p:txBody>
      </p:sp>
      <p:sp>
        <p:nvSpPr>
          <p:cNvPr id="467982" name="Rectangle 14"/>
          <p:cNvSpPr>
            <a:spLocks noChangeArrowheads="1"/>
          </p:cNvSpPr>
          <p:nvPr/>
        </p:nvSpPr>
        <p:spPr bwMode="auto">
          <a:xfrm>
            <a:off x="4429125"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3" name="Rectangle 15"/>
          <p:cNvSpPr>
            <a:spLocks noChangeArrowheads="1"/>
          </p:cNvSpPr>
          <p:nvPr/>
        </p:nvSpPr>
        <p:spPr bwMode="auto">
          <a:xfrm>
            <a:off x="3186113" y="2790825"/>
            <a:ext cx="12684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Beginning</a:t>
            </a:r>
            <a:endParaRPr lang="en-US" sz="2400"/>
          </a:p>
        </p:txBody>
      </p:sp>
      <p:sp>
        <p:nvSpPr>
          <p:cNvPr id="467984" name="Rectangle 16"/>
          <p:cNvSpPr>
            <a:spLocks noChangeArrowheads="1"/>
          </p:cNvSpPr>
          <p:nvPr/>
        </p:nvSpPr>
        <p:spPr bwMode="auto">
          <a:xfrm>
            <a:off x="5651500" y="2381250"/>
            <a:ext cx="1352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dirty="0">
                <a:latin typeface="Times New Roman" pitchFamily="18" charset="0"/>
              </a:rPr>
              <a:t>Investment</a:t>
            </a:r>
            <a:endParaRPr lang="en-US" sz="2400" dirty="0"/>
          </a:p>
        </p:txBody>
      </p:sp>
      <p:sp>
        <p:nvSpPr>
          <p:cNvPr id="467985" name="Rectangle 17"/>
          <p:cNvSpPr>
            <a:spLocks noChangeArrowheads="1"/>
          </p:cNvSpPr>
          <p:nvPr/>
        </p:nvSpPr>
        <p:spPr bwMode="auto">
          <a:xfrm>
            <a:off x="5505450"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6" name="Rectangle 18"/>
          <p:cNvSpPr>
            <a:spLocks noChangeArrowheads="1"/>
          </p:cNvSpPr>
          <p:nvPr/>
        </p:nvSpPr>
        <p:spPr bwMode="auto">
          <a:xfrm>
            <a:off x="5224463" y="2381250"/>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of</a:t>
            </a:r>
            <a:endParaRPr lang="en-US" sz="2400"/>
          </a:p>
        </p:txBody>
      </p:sp>
      <p:sp>
        <p:nvSpPr>
          <p:cNvPr id="467987" name="Rectangle 19"/>
          <p:cNvSpPr>
            <a:spLocks noChangeArrowheads="1"/>
          </p:cNvSpPr>
          <p:nvPr/>
        </p:nvSpPr>
        <p:spPr bwMode="auto">
          <a:xfrm>
            <a:off x="5083175"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8" name="Rectangle 20"/>
          <p:cNvSpPr>
            <a:spLocks noChangeArrowheads="1"/>
          </p:cNvSpPr>
          <p:nvPr/>
        </p:nvSpPr>
        <p:spPr bwMode="auto">
          <a:xfrm>
            <a:off x="4384675" y="2381250"/>
            <a:ext cx="727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dirty="0">
                <a:latin typeface="Times New Roman" pitchFamily="18" charset="0"/>
              </a:rPr>
              <a:t>Value</a:t>
            </a:r>
            <a:endParaRPr lang="en-US" sz="2400" dirty="0"/>
          </a:p>
        </p:txBody>
      </p:sp>
      <p:sp>
        <p:nvSpPr>
          <p:cNvPr id="467989" name="Rectangle 21"/>
          <p:cNvSpPr>
            <a:spLocks noChangeArrowheads="1"/>
          </p:cNvSpPr>
          <p:nvPr/>
        </p:nvSpPr>
        <p:spPr bwMode="auto">
          <a:xfrm>
            <a:off x="4238625"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90" name="Rectangle 22"/>
          <p:cNvSpPr>
            <a:spLocks noChangeArrowheads="1"/>
          </p:cNvSpPr>
          <p:nvPr/>
        </p:nvSpPr>
        <p:spPr bwMode="auto">
          <a:xfrm>
            <a:off x="3375025" y="2381250"/>
            <a:ext cx="879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Ending</a:t>
            </a:r>
            <a:endParaRPr lang="en-US" sz="2400"/>
          </a:p>
        </p:txBody>
      </p:sp>
      <p:sp>
        <p:nvSpPr>
          <p:cNvPr id="467991" name="Rectangle 23"/>
          <p:cNvSpPr>
            <a:spLocks noChangeArrowheads="1"/>
          </p:cNvSpPr>
          <p:nvPr/>
        </p:nvSpPr>
        <p:spPr bwMode="auto">
          <a:xfrm>
            <a:off x="2255838" y="2563813"/>
            <a:ext cx="593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dirty="0">
                <a:latin typeface="Times New Roman" pitchFamily="18" charset="0"/>
              </a:rPr>
              <a:t>HPR</a:t>
            </a:r>
            <a:endParaRPr lang="en-US" sz="2400" dirty="0"/>
          </a:p>
        </p:txBody>
      </p:sp>
      <p:sp>
        <p:nvSpPr>
          <p:cNvPr id="467992" name="Rectangle 24"/>
          <p:cNvSpPr>
            <a:spLocks noChangeArrowheads="1"/>
          </p:cNvSpPr>
          <p:nvPr/>
        </p:nvSpPr>
        <p:spPr bwMode="auto">
          <a:xfrm>
            <a:off x="2925763" y="2530475"/>
            <a:ext cx="166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Symbol" pitchFamily="18" charset="2"/>
              </a:rPr>
              <a:t>=</a:t>
            </a:r>
            <a:endParaRPr lang="en-US" sz="2400"/>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679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79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79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79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7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79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79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79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79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79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79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79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79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79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79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79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79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7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4" grpId="0" animBg="1"/>
      <p:bldP spid="467976" grpId="0" animBg="1"/>
      <p:bldP spid="467977" grpId="0"/>
      <p:bldP spid="467978" grpId="0"/>
      <p:bldP spid="467979" grpId="0"/>
      <p:bldP spid="467980" grpId="0"/>
      <p:bldP spid="467981" grpId="0"/>
      <p:bldP spid="467982" grpId="0"/>
      <p:bldP spid="467983" grpId="0"/>
      <p:bldP spid="467984" grpId="0"/>
      <p:bldP spid="467985" grpId="0"/>
      <p:bldP spid="467986" grpId="0"/>
      <p:bldP spid="467987" grpId="0"/>
      <p:bldP spid="467988" grpId="0"/>
      <p:bldP spid="467989" grpId="0"/>
      <p:bldP spid="467990" grpId="0"/>
      <p:bldP spid="467991" grpId="0"/>
      <p:bldP spid="4679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en-US" b="1"/>
              <a:t>Historical Rates of Return</a:t>
            </a:r>
          </a:p>
        </p:txBody>
      </p:sp>
      <p:sp>
        <p:nvSpPr>
          <p:cNvPr id="471063" name="AutoShape 23"/>
          <p:cNvSpPr>
            <a:spLocks noGrp="1" noChangeArrowheads="1"/>
          </p:cNvSpPr>
          <p:nvPr>
            <p:ph type="body" sz="half" idx="1"/>
          </p:nvPr>
        </p:nvSpPr>
        <p:spPr>
          <a:xfrm>
            <a:off x="1066800" y="1295400"/>
            <a:ext cx="7848600" cy="1905000"/>
          </a:xfrm>
          <a:prstGeom prst="roundRect">
            <a:avLst>
              <a:gd name="adj" fmla="val 16667"/>
            </a:avLst>
          </a:prstGeom>
          <a:noFill/>
          <a:ln w="12700">
            <a:solidFill>
              <a:srgbClr val="FF9900"/>
            </a:solidFill>
            <a:round/>
            <a:headEnd type="none" w="med" len="med"/>
            <a:tailEnd type="none" w="med" len="med"/>
          </a:ln>
        </p:spPr>
        <p:txBody>
          <a:bodyPr/>
          <a:lstStyle/>
          <a:p>
            <a:pPr marL="342900" indent="-342900" eaLnBrk="1" hangingPunct="1">
              <a:lnSpc>
                <a:spcPct val="110000"/>
              </a:lnSpc>
              <a:buFontTx/>
              <a:buNone/>
            </a:pPr>
            <a:r>
              <a:rPr lang="en-US" sz="2400"/>
              <a:t>Example: Assume that you invest $200 at the beginning of the year and get back $220 at the end of the year. What are the HPR and the HPY for your investment?</a:t>
            </a:r>
          </a:p>
        </p:txBody>
      </p:sp>
      <p:sp>
        <p:nvSpPr>
          <p:cNvPr id="1433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D43118E-7C44-4111-827C-418440AAC69A}" type="slidenum">
              <a:rPr lang="en-US"/>
              <a:pPr/>
              <a:t>7</a:t>
            </a:fld>
            <a:endParaRPr lang="en-US"/>
          </a:p>
        </p:txBody>
      </p:sp>
      <p:sp>
        <p:nvSpPr>
          <p:cNvPr id="471064" name="Rectangle 24"/>
          <p:cNvSpPr>
            <a:spLocks noChangeArrowheads="1"/>
          </p:cNvSpPr>
          <p:nvPr/>
        </p:nvSpPr>
        <p:spPr bwMode="auto">
          <a:xfrm>
            <a:off x="914400" y="3240088"/>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eaLnBrk="1" hangingPunct="1">
              <a:lnSpc>
                <a:spcPct val="120000"/>
              </a:lnSpc>
              <a:spcBef>
                <a:spcPct val="20000"/>
              </a:spcBef>
            </a:pPr>
            <a:r>
              <a:rPr lang="en-US" sz="2800"/>
              <a:t> HPR=Ending value / Beginning value</a:t>
            </a:r>
          </a:p>
          <a:p>
            <a:pPr marL="1143000" lvl="2" indent="-228600" eaLnBrk="1" hangingPunct="1">
              <a:lnSpc>
                <a:spcPct val="120000"/>
              </a:lnSpc>
              <a:spcBef>
                <a:spcPct val="20000"/>
              </a:spcBef>
            </a:pPr>
            <a:r>
              <a:rPr lang="en-US" sz="2800"/>
              <a:t>		=$220/200</a:t>
            </a:r>
          </a:p>
          <a:p>
            <a:pPr marL="1143000" lvl="2" indent="-228600" eaLnBrk="1" hangingPunct="1">
              <a:lnSpc>
                <a:spcPct val="120000"/>
              </a:lnSpc>
              <a:spcBef>
                <a:spcPct val="20000"/>
              </a:spcBef>
            </a:pPr>
            <a:r>
              <a:rPr lang="en-US" sz="2800"/>
              <a:t>		=1.1</a:t>
            </a:r>
          </a:p>
          <a:p>
            <a:pPr marL="1143000" lvl="2" indent="-228600" eaLnBrk="1" hangingPunct="1">
              <a:lnSpc>
                <a:spcPct val="120000"/>
              </a:lnSpc>
              <a:spcBef>
                <a:spcPct val="20000"/>
              </a:spcBef>
            </a:pPr>
            <a:r>
              <a:rPr lang="en-US" sz="2800"/>
              <a:t> HPY=HPR-1=1.1-1=0.1</a:t>
            </a:r>
          </a:p>
          <a:p>
            <a:pPr marL="1143000" lvl="2" indent="-228600" eaLnBrk="1" hangingPunct="1">
              <a:lnSpc>
                <a:spcPct val="120000"/>
              </a:lnSpc>
              <a:spcBef>
                <a:spcPct val="20000"/>
              </a:spcBef>
            </a:pPr>
            <a:r>
              <a:rPr lang="en-US" sz="2800"/>
              <a:t>		=10%</a:t>
            </a:r>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3" grpId="0" build="p" animBg="1"/>
      <p:bldP spid="4710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eaLnBrk="1" hangingPunct="1">
              <a:defRPr/>
            </a:pPr>
            <a:r>
              <a:rPr lang="en-US" b="1"/>
              <a:t>Historical Rates of Return</a:t>
            </a:r>
          </a:p>
        </p:txBody>
      </p:sp>
      <p:sp>
        <p:nvSpPr>
          <p:cNvPr id="473091" name="AutoShape 3"/>
          <p:cNvSpPr>
            <a:spLocks noGrp="1" noChangeArrowheads="1"/>
          </p:cNvSpPr>
          <p:nvPr>
            <p:ph type="body" sz="half" idx="1"/>
          </p:nvPr>
        </p:nvSpPr>
        <p:spPr>
          <a:xfrm>
            <a:off x="990600" y="1219200"/>
            <a:ext cx="7848600" cy="1676400"/>
          </a:xfrm>
          <a:prstGeom prst="roundRect">
            <a:avLst>
              <a:gd name="adj" fmla="val 16667"/>
            </a:avLst>
          </a:prstGeom>
          <a:noFill/>
          <a:ln w="12700">
            <a:solidFill>
              <a:srgbClr val="FF9900"/>
            </a:solidFill>
            <a:round/>
            <a:headEnd type="none" w="med" len="med"/>
            <a:tailEnd type="none" w="med" len="med"/>
          </a:ln>
        </p:spPr>
        <p:txBody>
          <a:bodyPr/>
          <a:lstStyle/>
          <a:p>
            <a:pPr marL="342900" indent="-342900" eaLnBrk="1" hangingPunct="1">
              <a:buFontTx/>
              <a:buNone/>
            </a:pPr>
            <a:r>
              <a:rPr lang="en-US" sz="2400"/>
              <a:t>Example: Your investment of $250 in Stock A is worth $350 in two years while the investment of $100 in Stock B is worth $120 in six months. What are the annual HPRs and the HPYs on these two stocks?</a:t>
            </a:r>
          </a:p>
        </p:txBody>
      </p:sp>
      <p:sp>
        <p:nvSpPr>
          <p:cNvPr id="1536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FDA70DF4-F747-4211-BD6E-DFC56BA996A4}" type="slidenum">
              <a:rPr lang="en-US"/>
              <a:pPr/>
              <a:t>8</a:t>
            </a:fld>
            <a:endParaRPr lang="en-US"/>
          </a:p>
        </p:txBody>
      </p:sp>
      <p:sp>
        <p:nvSpPr>
          <p:cNvPr id="473092" name="Rectangle 4"/>
          <p:cNvSpPr>
            <a:spLocks noChangeArrowheads="1"/>
          </p:cNvSpPr>
          <p:nvPr/>
        </p:nvSpPr>
        <p:spPr bwMode="auto">
          <a:xfrm>
            <a:off x="990600" y="3048000"/>
            <a:ext cx="800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Stock A</a:t>
            </a:r>
          </a:p>
          <a:p>
            <a:pPr marL="742950" lvl="1" indent="-285750" eaLnBrk="1" hangingPunct="1">
              <a:spcBef>
                <a:spcPct val="20000"/>
              </a:spcBef>
              <a:buFontTx/>
              <a:buChar char="–"/>
            </a:pPr>
            <a:r>
              <a:rPr lang="en-US" sz="2400"/>
              <a:t>Annual HPR=HPR</a:t>
            </a:r>
            <a:r>
              <a:rPr lang="en-US" sz="2400" baseline="30000"/>
              <a:t>1/n</a:t>
            </a:r>
            <a:r>
              <a:rPr lang="en-US" sz="2400"/>
              <a:t> = ($350/$250)</a:t>
            </a:r>
            <a:r>
              <a:rPr lang="en-US" sz="2400" baseline="30000"/>
              <a:t>1/2</a:t>
            </a:r>
            <a:r>
              <a:rPr lang="en-US" sz="2400"/>
              <a:t> =1.1832</a:t>
            </a:r>
          </a:p>
          <a:p>
            <a:pPr marL="742950" lvl="1" indent="-285750" eaLnBrk="1" hangingPunct="1">
              <a:spcBef>
                <a:spcPct val="20000"/>
              </a:spcBef>
              <a:buFontTx/>
              <a:buChar char="–"/>
            </a:pPr>
            <a:r>
              <a:rPr lang="en-US" sz="2400"/>
              <a:t>Annual HPY=Annual HPR-1=1.1832-1=18.32%</a:t>
            </a:r>
          </a:p>
          <a:p>
            <a:pPr marL="342900" indent="-342900" eaLnBrk="1" hangingPunct="1">
              <a:spcBef>
                <a:spcPct val="20000"/>
              </a:spcBef>
              <a:buFontTx/>
              <a:buChar char="•"/>
            </a:pPr>
            <a:r>
              <a:rPr lang="en-US" sz="2800"/>
              <a:t> Stock B</a:t>
            </a:r>
          </a:p>
          <a:p>
            <a:pPr marL="742950" lvl="1" indent="-285750" eaLnBrk="1" hangingPunct="1">
              <a:spcBef>
                <a:spcPct val="20000"/>
              </a:spcBef>
              <a:buFontTx/>
              <a:buChar char="–"/>
            </a:pPr>
            <a:r>
              <a:rPr lang="en-US" sz="2400"/>
              <a:t>Annual HPR=HPR</a:t>
            </a:r>
            <a:r>
              <a:rPr lang="en-US" sz="2400" baseline="30000"/>
              <a:t>1/n</a:t>
            </a:r>
            <a:r>
              <a:rPr lang="en-US" sz="2400"/>
              <a:t> = ($120/$100)</a:t>
            </a:r>
            <a:r>
              <a:rPr lang="en-US" sz="2400" baseline="30000"/>
              <a:t>1/0.5</a:t>
            </a:r>
            <a:r>
              <a:rPr lang="en-US" sz="2400"/>
              <a:t> =1.2544</a:t>
            </a:r>
          </a:p>
          <a:p>
            <a:pPr marL="742950" lvl="1" indent="-285750" eaLnBrk="1" hangingPunct="1">
              <a:spcBef>
                <a:spcPct val="20000"/>
              </a:spcBef>
              <a:buFontTx/>
              <a:buChar char="–"/>
            </a:pPr>
            <a:r>
              <a:rPr lang="en-US" sz="2400"/>
              <a:t>Annual HPY=Annual HPR-1=1.2544-1=25.44%</a:t>
            </a:r>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309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30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3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nimBg="1"/>
      <p:bldP spid="4730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defRPr/>
            </a:pPr>
            <a:r>
              <a:rPr lang="en-US" b="1"/>
              <a:t>Historical Rates of Return</a:t>
            </a:r>
          </a:p>
        </p:txBody>
      </p:sp>
      <p:sp>
        <p:nvSpPr>
          <p:cNvPr id="16388" name="Rectangle 6"/>
          <p:cNvSpPr>
            <a:spLocks noGrp="1" noChangeArrowheads="1"/>
          </p:cNvSpPr>
          <p:nvPr>
            <p:ph type="body" sz="half" idx="1"/>
          </p:nvPr>
        </p:nvSpPr>
        <p:spPr>
          <a:xfrm>
            <a:off x="914400" y="1219200"/>
            <a:ext cx="8001000" cy="4953000"/>
          </a:xfrm>
          <a:noFill/>
        </p:spPr>
        <p:txBody>
          <a:bodyPr/>
          <a:lstStyle/>
          <a:p>
            <a:pPr marL="342900" indent="-342900" eaLnBrk="1" hangingPunct="1">
              <a:lnSpc>
                <a:spcPct val="90000"/>
              </a:lnSpc>
            </a:pPr>
            <a:r>
              <a:rPr lang="en-US"/>
              <a:t>Computing Mean Historical Returns</a:t>
            </a:r>
          </a:p>
          <a:p>
            <a:pPr marL="742950" lvl="1" indent="-285750" eaLnBrk="1" hangingPunct="1">
              <a:lnSpc>
                <a:spcPct val="90000"/>
              </a:lnSpc>
              <a:buFontTx/>
              <a:buNone/>
            </a:pPr>
            <a:r>
              <a:rPr lang="en-US"/>
              <a:t>	Suppose you have a set of annual rates of return (HPYs or HPRs) for an investment. How do you measure the mean annual return?</a:t>
            </a:r>
          </a:p>
          <a:p>
            <a:pPr marL="742950" lvl="1" indent="-285750" eaLnBrk="1" hangingPunct="1">
              <a:lnSpc>
                <a:spcPct val="90000"/>
              </a:lnSpc>
            </a:pPr>
            <a:r>
              <a:rPr lang="en-US"/>
              <a:t>Arithmetic Mean Return (AM)</a:t>
            </a:r>
          </a:p>
          <a:p>
            <a:pPr marL="1143000" lvl="2" indent="-228600" eaLnBrk="1" hangingPunct="1">
              <a:lnSpc>
                <a:spcPct val="130000"/>
              </a:lnSpc>
              <a:buFontTx/>
              <a:buNone/>
            </a:pPr>
            <a:r>
              <a:rPr lang="en-US"/>
              <a:t>		</a:t>
            </a:r>
            <a:r>
              <a:rPr lang="en-US" sz="2400" b="1"/>
              <a:t>AM= </a:t>
            </a:r>
            <a:r>
              <a:rPr lang="en-US" sz="2400" b="1">
                <a:sym typeface="Symbol" pitchFamily="18" charset="2"/>
              </a:rPr>
              <a:t> </a:t>
            </a:r>
            <a:r>
              <a:rPr lang="en-US" sz="2400" b="1"/>
              <a:t>HPY / n</a:t>
            </a:r>
          </a:p>
          <a:p>
            <a:pPr marL="1143000" lvl="2" indent="-228600" eaLnBrk="1" hangingPunct="1">
              <a:buFontTx/>
              <a:buNone/>
            </a:pPr>
            <a:r>
              <a:rPr lang="en-US" sz="2000"/>
              <a:t>where </a:t>
            </a:r>
            <a:r>
              <a:rPr lang="en-US" sz="2000">
                <a:sym typeface="Symbol" pitchFamily="18" charset="2"/>
              </a:rPr>
              <a:t> </a:t>
            </a:r>
            <a:r>
              <a:rPr lang="en-US" sz="2000"/>
              <a:t>HPY=the sum of all the annual HPYs</a:t>
            </a:r>
          </a:p>
          <a:p>
            <a:pPr marL="1143000" lvl="2" indent="-228600" eaLnBrk="1" hangingPunct="1">
              <a:lnSpc>
                <a:spcPct val="90000"/>
              </a:lnSpc>
              <a:buFontTx/>
              <a:buNone/>
            </a:pPr>
            <a:r>
              <a:rPr lang="en-US" sz="2000"/>
              <a:t>	        n=number of years</a:t>
            </a:r>
          </a:p>
          <a:p>
            <a:pPr marL="742950" lvl="1" indent="-285750" eaLnBrk="1" hangingPunct="1">
              <a:lnSpc>
                <a:spcPct val="90000"/>
              </a:lnSpc>
            </a:pPr>
            <a:r>
              <a:rPr lang="en-US"/>
              <a:t>Geometric Mean Return (GM)</a:t>
            </a:r>
          </a:p>
          <a:p>
            <a:pPr marL="1143000" lvl="2" indent="-228600" eaLnBrk="1" hangingPunct="1">
              <a:lnSpc>
                <a:spcPct val="130000"/>
              </a:lnSpc>
              <a:buFontTx/>
              <a:buNone/>
            </a:pPr>
            <a:r>
              <a:rPr lang="en-US" sz="2400" b="1"/>
              <a:t>		GM= [</a:t>
            </a:r>
            <a:r>
              <a:rPr lang="en-US" sz="2400" b="1">
                <a:sym typeface="Symbol" pitchFamily="18" charset="2"/>
              </a:rPr>
              <a:t> </a:t>
            </a:r>
            <a:r>
              <a:rPr lang="en-US" sz="2400" b="1"/>
              <a:t>HPY] </a:t>
            </a:r>
            <a:r>
              <a:rPr lang="en-US" sz="2400" b="1" baseline="30000"/>
              <a:t>1/n </a:t>
            </a:r>
            <a:r>
              <a:rPr lang="en-US" sz="2400" b="1"/>
              <a:t>-1</a:t>
            </a:r>
            <a:endParaRPr lang="en-US" sz="2400" b="1" baseline="30000"/>
          </a:p>
          <a:p>
            <a:pPr marL="1143000" lvl="2" indent="-228600" eaLnBrk="1" hangingPunct="1">
              <a:buFontTx/>
              <a:buNone/>
            </a:pPr>
            <a:r>
              <a:rPr lang="en-US" sz="2000"/>
              <a:t>where </a:t>
            </a:r>
            <a:r>
              <a:rPr lang="en-US" sz="2000">
                <a:sym typeface="Symbol" pitchFamily="18" charset="2"/>
              </a:rPr>
              <a:t> </a:t>
            </a:r>
            <a:r>
              <a:rPr lang="en-US" sz="2000"/>
              <a:t>HPR=the product of all the annual HPRs</a:t>
            </a:r>
          </a:p>
          <a:p>
            <a:pPr marL="1143000" lvl="2" indent="-228600" eaLnBrk="1" hangingPunct="1">
              <a:lnSpc>
                <a:spcPct val="90000"/>
              </a:lnSpc>
              <a:buFontTx/>
              <a:buNone/>
            </a:pPr>
            <a:r>
              <a:rPr lang="en-US" sz="2000"/>
              <a:t>	        n=number of years</a:t>
            </a:r>
          </a:p>
          <a:p>
            <a:pPr marL="742950" lvl="1" indent="-285750" eaLnBrk="1" hangingPunct="1">
              <a:lnSpc>
                <a:spcPct val="90000"/>
              </a:lnSpc>
            </a:pPr>
            <a:endParaRPr lang="en-US"/>
          </a:p>
        </p:txBody>
      </p:sp>
      <p:sp>
        <p:nvSpPr>
          <p:cNvPr id="16386"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198B1973-19F7-452C-90E4-4BBD112F4D6F}" type="slidenum">
              <a:rPr lang="en-US"/>
              <a:pPr/>
              <a:t>9</a:t>
            </a:fld>
            <a:endParaRPr lang="en-US"/>
          </a:p>
        </p:txBody>
      </p:sp>
      <p:sp>
        <p:nvSpPr>
          <p:cNvPr id="2" name="Footer Placeholder 1"/>
          <p:cNvSpPr>
            <a:spLocks noGrp="1"/>
          </p:cNvSpPr>
          <p:nvPr>
            <p:ph type="ftr" sz="quarter" idx="10"/>
          </p:nvPr>
        </p:nvSpPr>
        <p:spPr/>
        <p:txBody>
          <a:bodyPr/>
          <a:lstStyle/>
          <a:p>
            <a:r>
              <a:rPr lang="en-US"/>
              <a:t>© 2012 Cengage Learning.  All Rights Reserved. May not scanned, copied or duplicated, or posted to a publicly accessible website, in whole or in part.</a:t>
            </a:r>
          </a:p>
          <a:p>
            <a:endParaRPr lang="en-US" dirty="0"/>
          </a:p>
        </p:txBody>
      </p:sp>
    </p:spTree>
  </p:cSld>
  <p:clrMapOvr>
    <a:masterClrMapping/>
  </p:clrMapOvr>
  <p:transition/>
</p:sld>
</file>

<file path=ppt/theme/theme1.xml><?xml version="1.0" encoding="utf-8"?>
<a:theme xmlns:a="http://schemas.openxmlformats.org/drawingml/2006/main" name="SampleChapter5.YulongMa">
  <a:themeElements>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SampleChapter5.Yulong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Chapter5.YulongMa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SampleChapter5.YulongMa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1-Test</Template>
  <TotalTime>3967</TotalTime>
  <Pages>8</Pages>
  <Words>3000</Words>
  <Application>Microsoft Office PowerPoint</Application>
  <PresentationFormat>Affichage à l'écran (4:3)</PresentationFormat>
  <Paragraphs>419</Paragraphs>
  <Slides>35</Slides>
  <Notes>13</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3</vt:i4>
      </vt:variant>
      <vt:variant>
        <vt:lpstr>Titres des diapositives</vt:lpstr>
      </vt:variant>
      <vt:variant>
        <vt:i4>35</vt:i4>
      </vt:variant>
    </vt:vector>
  </HeadingPairs>
  <TitlesOfParts>
    <vt:vector size="43" baseType="lpstr">
      <vt:lpstr>Arial</vt:lpstr>
      <vt:lpstr>Symbol</vt:lpstr>
      <vt:lpstr>System</vt:lpstr>
      <vt:lpstr>Times New Roman</vt:lpstr>
      <vt:lpstr>SampleChapter5.YulongMa</vt:lpstr>
      <vt:lpstr>Photo Editor Photo</vt:lpstr>
      <vt:lpstr>Equation</vt:lpstr>
      <vt:lpstr>Chart</vt:lpstr>
      <vt:lpstr>Chapter 1: The Investment Setting</vt:lpstr>
      <vt:lpstr>What Is An Investment?</vt:lpstr>
      <vt:lpstr>What Is An Investment?</vt:lpstr>
      <vt:lpstr>What Is An Investment?</vt:lpstr>
      <vt:lpstr>What Is An Investment?</vt:lpstr>
      <vt:lpstr>Historical Rates of Return</vt:lpstr>
      <vt:lpstr>Historical Rates of Return</vt:lpstr>
      <vt:lpstr>Historical Rates of Return</vt:lpstr>
      <vt:lpstr>Historical Rates of Return</vt:lpstr>
      <vt:lpstr>Historical Rates of Return</vt:lpstr>
      <vt:lpstr>Historical Rates of Return</vt:lpstr>
      <vt:lpstr>Historical Rates of Return</vt:lpstr>
      <vt:lpstr>Présentation PowerPoint</vt:lpstr>
      <vt:lpstr>Expected Rates of Return</vt:lpstr>
      <vt:lpstr>Expected Rates of Return</vt:lpstr>
      <vt:lpstr>     Probability Distributions</vt:lpstr>
      <vt:lpstr>     Probability Distributions</vt:lpstr>
      <vt:lpstr>     Probability Distributions</vt:lpstr>
      <vt:lpstr>Risk of Expected Return</vt:lpstr>
      <vt:lpstr>Risk of Expected Return</vt:lpstr>
      <vt:lpstr>Risk of Expected Return</vt:lpstr>
      <vt:lpstr>Risk of Historical Rates of Return</vt:lpstr>
      <vt:lpstr>Determinants of Required Returns</vt:lpstr>
      <vt:lpstr>Determinants of Required Returns</vt:lpstr>
      <vt:lpstr>Determinants of Required Returns</vt:lpstr>
      <vt:lpstr>Determinants of Required Returns</vt:lpstr>
      <vt:lpstr>Determinants of Required Returns</vt:lpstr>
      <vt:lpstr>Determinants of Required Returns</vt:lpstr>
      <vt:lpstr>Determinants of Required Returns</vt:lpstr>
      <vt:lpstr>Relationship Between Risk and Return</vt:lpstr>
      <vt:lpstr>Relationship Between Risk and Return</vt:lpstr>
      <vt:lpstr>Exhibit 1.9</vt:lpstr>
      <vt:lpstr>Relationship Between Risk and Return</vt:lpstr>
      <vt:lpstr>Relationship Between Risk and Return</vt:lpstr>
      <vt:lpstr>The Internet Investments Online</vt:lpstr>
    </vt:vector>
  </TitlesOfParts>
  <Company>Harcourt,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Presentation to accompany Investment Analysis &amp; Portfolio Management, 6e</dc:title>
  <dc:subject>The Investment Background</dc:subject>
  <dc:creator>Frank K. Reilly &amp; Keith C. Brown</dc:creator>
  <cp:keywords>Lecture</cp:keywords>
  <dc:description/>
  <cp:lastModifiedBy>H</cp:lastModifiedBy>
  <cp:revision>233</cp:revision>
  <cp:lastPrinted>1998-08-13T04:13:10Z</cp:lastPrinted>
  <dcterms:created xsi:type="dcterms:W3CDTF">1998-08-11T03:08:43Z</dcterms:created>
  <dcterms:modified xsi:type="dcterms:W3CDTF">2017-02-14T14:53:07Z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Harcourt, Inc.</vt:lpwstr>
  </property>
  <property fmtid="{D5CDD505-2E9C-101B-9397-08002B2CF9AE}" pid="3" name="Editor">
    <vt:lpwstr>Terri House</vt:lpwstr>
  </property>
  <property fmtid="{D5CDD505-2E9C-101B-9397-08002B2CF9AE}" pid="4" name="Project">
    <vt:lpwstr>Lecture Presentation Software</vt:lpwstr>
  </property>
  <property fmtid="{D5CDD505-2E9C-101B-9397-08002B2CF9AE}" pid="5" name="Language">
    <vt:lpwstr>English</vt:lpwstr>
  </property>
</Properties>
</file>