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18"/>
  </p:notesMasterIdLst>
  <p:handoutMasterIdLst>
    <p:handoutMasterId r:id="rId19"/>
  </p:handoutMasterIdLst>
  <p:sldIdLst>
    <p:sldId id="350" r:id="rId2"/>
    <p:sldId id="442" r:id="rId3"/>
    <p:sldId id="443" r:id="rId4"/>
    <p:sldId id="444" r:id="rId5"/>
    <p:sldId id="403" r:id="rId6"/>
    <p:sldId id="445" r:id="rId7"/>
    <p:sldId id="446" r:id="rId8"/>
    <p:sldId id="447" r:id="rId9"/>
    <p:sldId id="407" r:id="rId10"/>
    <p:sldId id="410" r:id="rId11"/>
    <p:sldId id="448" r:id="rId12"/>
    <p:sldId id="453" r:id="rId13"/>
    <p:sldId id="454" r:id="rId14"/>
    <p:sldId id="455" r:id="rId15"/>
    <p:sldId id="449" r:id="rId16"/>
    <p:sldId id="452" r:id="rId17"/>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AdvertisingMedium"/>
        <a:cs typeface="AdvertisingMedium"/>
      </a:defRPr>
    </a:lvl1pPr>
    <a:lvl2pPr marL="457200" algn="r" rtl="1" fontAlgn="base">
      <a:spcBef>
        <a:spcPct val="0"/>
      </a:spcBef>
      <a:spcAft>
        <a:spcPct val="0"/>
      </a:spcAft>
      <a:defRPr kern="1200">
        <a:solidFill>
          <a:schemeClr val="tx1"/>
        </a:solidFill>
        <a:latin typeface="Arial" pitchFamily="34" charset="0"/>
        <a:ea typeface="AdvertisingMedium"/>
        <a:cs typeface="AdvertisingMedium"/>
      </a:defRPr>
    </a:lvl2pPr>
    <a:lvl3pPr marL="914400" algn="r" rtl="1" fontAlgn="base">
      <a:spcBef>
        <a:spcPct val="0"/>
      </a:spcBef>
      <a:spcAft>
        <a:spcPct val="0"/>
      </a:spcAft>
      <a:defRPr kern="1200">
        <a:solidFill>
          <a:schemeClr val="tx1"/>
        </a:solidFill>
        <a:latin typeface="Arial" pitchFamily="34" charset="0"/>
        <a:ea typeface="AdvertisingMedium"/>
        <a:cs typeface="AdvertisingMedium"/>
      </a:defRPr>
    </a:lvl3pPr>
    <a:lvl4pPr marL="1371600" algn="r" rtl="1" fontAlgn="base">
      <a:spcBef>
        <a:spcPct val="0"/>
      </a:spcBef>
      <a:spcAft>
        <a:spcPct val="0"/>
      </a:spcAft>
      <a:defRPr kern="1200">
        <a:solidFill>
          <a:schemeClr val="tx1"/>
        </a:solidFill>
        <a:latin typeface="Arial" pitchFamily="34" charset="0"/>
        <a:ea typeface="AdvertisingMedium"/>
        <a:cs typeface="AdvertisingMedium"/>
      </a:defRPr>
    </a:lvl4pPr>
    <a:lvl5pPr marL="1828800" algn="r" rtl="1" fontAlgn="base">
      <a:spcBef>
        <a:spcPct val="0"/>
      </a:spcBef>
      <a:spcAft>
        <a:spcPct val="0"/>
      </a:spcAft>
      <a:defRPr kern="1200">
        <a:solidFill>
          <a:schemeClr val="tx1"/>
        </a:solidFill>
        <a:latin typeface="Arial" pitchFamily="34" charset="0"/>
        <a:ea typeface="AdvertisingMedium"/>
        <a:cs typeface="AdvertisingMedium"/>
      </a:defRPr>
    </a:lvl5pPr>
    <a:lvl6pPr marL="2286000" algn="r" defTabSz="914400" rtl="1" eaLnBrk="1" latinLnBrk="0" hangingPunct="1">
      <a:defRPr kern="1200">
        <a:solidFill>
          <a:schemeClr val="tx1"/>
        </a:solidFill>
        <a:latin typeface="Arial" pitchFamily="34" charset="0"/>
        <a:ea typeface="AdvertisingMedium"/>
        <a:cs typeface="AdvertisingMedium"/>
      </a:defRPr>
    </a:lvl6pPr>
    <a:lvl7pPr marL="2743200" algn="r" defTabSz="914400" rtl="1" eaLnBrk="1" latinLnBrk="0" hangingPunct="1">
      <a:defRPr kern="1200">
        <a:solidFill>
          <a:schemeClr val="tx1"/>
        </a:solidFill>
        <a:latin typeface="Arial" pitchFamily="34" charset="0"/>
        <a:ea typeface="AdvertisingMedium"/>
        <a:cs typeface="AdvertisingMedium"/>
      </a:defRPr>
    </a:lvl7pPr>
    <a:lvl8pPr marL="3200400" algn="r" defTabSz="914400" rtl="1" eaLnBrk="1" latinLnBrk="0" hangingPunct="1">
      <a:defRPr kern="1200">
        <a:solidFill>
          <a:schemeClr val="tx1"/>
        </a:solidFill>
        <a:latin typeface="Arial" pitchFamily="34" charset="0"/>
        <a:ea typeface="AdvertisingMedium"/>
        <a:cs typeface="AdvertisingMedium"/>
      </a:defRPr>
    </a:lvl8pPr>
    <a:lvl9pPr marL="3657600" algn="r" defTabSz="914400" rtl="1" eaLnBrk="1" latinLnBrk="0" hangingPunct="1">
      <a:defRPr kern="1200">
        <a:solidFill>
          <a:schemeClr val="tx1"/>
        </a:solidFill>
        <a:latin typeface="Arial" pitchFamily="34" charset="0"/>
        <a:ea typeface="AdvertisingMedium"/>
        <a:cs typeface="AdvertisingMedium"/>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8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1" autoAdjust="0"/>
    <p:restoredTop sz="94660"/>
  </p:normalViewPr>
  <p:slideViewPr>
    <p:cSldViewPr>
      <p:cViewPr varScale="1">
        <p:scale>
          <a:sx n="108" d="100"/>
          <a:sy n="108" d="100"/>
        </p:scale>
        <p:origin x="17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90"/>
    </p:cViewPr>
  </p:sorterViewPr>
  <p:notesViewPr>
    <p:cSldViewPr>
      <p:cViewPr varScale="1">
        <p:scale>
          <a:sx n="67" d="100"/>
          <a:sy n="67" d="100"/>
        </p:scale>
        <p:origin x="-327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ea typeface="+mn-ea"/>
                <a:cs typeface="+mn-cs"/>
              </a:defRPr>
            </a:lvl1pPr>
          </a:lstStyle>
          <a:p>
            <a:pPr>
              <a:defRPr/>
            </a:pPr>
            <a:fld id="{78688A23-0498-4086-9E1E-1C2984F927B9}" type="datetimeFigureOut">
              <a:rPr lang="en-US"/>
              <a:pPr>
                <a:defRPr/>
              </a:pPr>
              <a:t>9/2/2019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ea typeface="+mn-ea"/>
                <a:cs typeface="+mn-cs"/>
              </a:defRPr>
            </a:lvl1pPr>
          </a:lstStyle>
          <a:p>
            <a:pPr>
              <a:defRPr/>
            </a:pPr>
            <a:fld id="{5BD95E56-9D7F-4398-AF51-28C5D12EABE3}" type="slidenum">
              <a:rPr lang="en-US"/>
              <a:pPr>
                <a:defRPr/>
              </a:pPr>
              <a:t>‹#›</a:t>
            </a:fld>
            <a:endParaRPr lang="en-US"/>
          </a:p>
        </p:txBody>
      </p:sp>
      <p:pic>
        <p:nvPicPr>
          <p:cNvPr id="225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88" y="8459788"/>
            <a:ext cx="2698751"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129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ea typeface="+mn-ea"/>
                <a:cs typeface="+mn-cs"/>
              </a:defRPr>
            </a:lvl1pPr>
          </a:lstStyle>
          <a:p>
            <a:pPr>
              <a:defRPr/>
            </a:pPr>
            <a:fld id="{6779291B-7810-4A58-BF3D-1202E8404B1B}" type="datetimeFigureOut">
              <a:rPr lang="en-US"/>
              <a:pPr>
                <a:defRPr/>
              </a:pPr>
              <a:t>9/2/2019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ea typeface="+mn-ea"/>
                <a:cs typeface="+mn-cs"/>
              </a:defRPr>
            </a:lvl1pPr>
          </a:lstStyle>
          <a:p>
            <a:pPr>
              <a:defRPr/>
            </a:pPr>
            <a:fld id="{EDE90BDF-543C-4446-88DB-52490BB1BC91}" type="slidenum">
              <a:rPr lang="en-US"/>
              <a:pPr>
                <a:defRPr/>
              </a:pPr>
              <a:t>‹#›</a:t>
            </a:fld>
            <a:endParaRPr lang="en-US"/>
          </a:p>
        </p:txBody>
      </p:sp>
    </p:spTree>
    <p:extLst>
      <p:ext uri="{BB962C8B-B14F-4D97-AF65-F5344CB8AC3E}">
        <p14:creationId xmlns:p14="http://schemas.microsoft.com/office/powerpoint/2010/main" val="1918648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ar-SA"/>
          </a:p>
        </p:txBody>
      </p:sp>
      <p:sp>
        <p:nvSpPr>
          <p:cNvPr id="849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523AE9-A4D4-466E-8A38-61A4A2F11F9D}" type="slidenum">
              <a:rPr lang="en-US" smtClean="0">
                <a:ea typeface="AdvertisingMedium"/>
                <a:cs typeface="AdvertisingMedium"/>
              </a:rPr>
              <a:pPr fontAlgn="base">
                <a:spcBef>
                  <a:spcPct val="0"/>
                </a:spcBef>
                <a:spcAft>
                  <a:spcPct val="0"/>
                </a:spcAft>
                <a:defRPr/>
              </a:pPr>
              <a:t>1</a:t>
            </a:fld>
            <a:endParaRPr lang="en-US">
              <a:ea typeface="AdvertisingMedium"/>
              <a:cs typeface="AdvertisingMedium"/>
            </a:endParaRPr>
          </a:p>
        </p:txBody>
      </p:sp>
    </p:spTree>
    <p:extLst>
      <p:ext uri="{BB962C8B-B14F-4D97-AF65-F5344CB8AC3E}">
        <p14:creationId xmlns:p14="http://schemas.microsoft.com/office/powerpoint/2010/main" val="3870063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fld id="{8BB56ACC-2A25-4876-88A2-D2EC38C66C8A}" type="datetimeFigureOut">
              <a:rPr lang="en-US"/>
              <a:pPr>
                <a:defRPr/>
              </a:pPr>
              <a:t>9/2/2019</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A80710DC-908C-47C5-9E8A-DE94229D0A5A}" type="slidenum">
              <a:rPr lang="en-US"/>
              <a:pPr>
                <a:defRPr/>
              </a:pPr>
              <a:t>‹#›</a:t>
            </a:fld>
            <a:endParaRPr lang="en-US"/>
          </a:p>
        </p:txBody>
      </p:sp>
    </p:spTree>
    <p:extLst>
      <p:ext uri="{BB962C8B-B14F-4D97-AF65-F5344CB8AC3E}">
        <p14:creationId xmlns:p14="http://schemas.microsoft.com/office/powerpoint/2010/main" val="3906893734"/>
      </p:ext>
    </p:extLst>
  </p:cSld>
  <p:clrMapOvr>
    <a:masterClrMapping/>
  </p:clrMapOvr>
  <p:transition spd="med">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7AD5992F-0CBA-47FD-8818-A3F3FB707F15}" type="datetimeFigureOut">
              <a:rPr lang="en-US"/>
              <a:pPr>
                <a:defRPr/>
              </a:pPr>
              <a:t>9/2/2019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47D1A9FB-ACB1-443A-9D2A-99AC5B31FAC5}" type="slidenum">
              <a:rPr lang="en-US"/>
              <a:pPr>
                <a:defRPr/>
              </a:pPr>
              <a:t>‹#›</a:t>
            </a:fld>
            <a:endParaRPr lang="en-US"/>
          </a:p>
        </p:txBody>
      </p:sp>
    </p:spTree>
    <p:extLst>
      <p:ext uri="{BB962C8B-B14F-4D97-AF65-F5344CB8AC3E}">
        <p14:creationId xmlns:p14="http://schemas.microsoft.com/office/powerpoint/2010/main" val="446034596"/>
      </p:ext>
    </p:extLst>
  </p:cSld>
  <p:clrMapOvr>
    <a:masterClrMapping/>
  </p:clrMapOvr>
  <p:transition spd="med">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A5739CCA-BCC6-4A91-BD45-2D24F0D9BC79}" type="datetimeFigureOut">
              <a:rPr lang="en-US"/>
              <a:pPr>
                <a:defRPr/>
              </a:pPr>
              <a:t>9/2/2019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FB0907F-EC97-44A5-9193-4B73AC51DBD9}" type="slidenum">
              <a:rPr lang="en-US"/>
              <a:pPr>
                <a:defRPr/>
              </a:pPr>
              <a:t>‹#›</a:t>
            </a:fld>
            <a:endParaRPr lang="en-US"/>
          </a:p>
        </p:txBody>
      </p:sp>
    </p:spTree>
    <p:extLst>
      <p:ext uri="{BB962C8B-B14F-4D97-AF65-F5344CB8AC3E}">
        <p14:creationId xmlns:p14="http://schemas.microsoft.com/office/powerpoint/2010/main" val="2931657071"/>
      </p:ext>
    </p:extLst>
  </p:cSld>
  <p:clrMapOvr>
    <a:masterClrMapping/>
  </p:clrMapOvr>
  <p:transition spd="med">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0778ABD9-F3DF-453D-B1A2-EBC220D279BA}" type="datetimeFigureOut">
              <a:rPr lang="en-US"/>
              <a:pPr>
                <a:defRPr/>
              </a:pPr>
              <a:t>9/2/2019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E205220-65B7-4C08-8FC9-709867A8BC20}" type="slidenum">
              <a:rPr lang="en-US"/>
              <a:pPr>
                <a:defRPr/>
              </a:pPr>
              <a:t>‹#›</a:t>
            </a:fld>
            <a:endParaRPr lang="en-US"/>
          </a:p>
        </p:txBody>
      </p:sp>
    </p:spTree>
    <p:extLst>
      <p:ext uri="{BB962C8B-B14F-4D97-AF65-F5344CB8AC3E}">
        <p14:creationId xmlns:p14="http://schemas.microsoft.com/office/powerpoint/2010/main" val="2781982610"/>
      </p:ext>
    </p:extLst>
  </p:cSld>
  <p:clrMapOvr>
    <a:masterClrMapping/>
  </p:clrMapOvr>
  <p:transition spd="med">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F478CDEB-0043-47C9-BB8B-07950FE01A72}" type="datetimeFigureOut">
              <a:rPr lang="en-US"/>
              <a:pPr>
                <a:defRPr/>
              </a:pPr>
              <a:t>9/2/2019</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53BF2761-DC27-4369-BED7-6F4178CDB8EC}" type="slidenum">
              <a:rPr lang="en-US"/>
              <a:pPr>
                <a:defRPr/>
              </a:pPr>
              <a:t>‹#›</a:t>
            </a:fld>
            <a:endParaRPr lang="en-US"/>
          </a:p>
        </p:txBody>
      </p:sp>
    </p:spTree>
    <p:extLst>
      <p:ext uri="{BB962C8B-B14F-4D97-AF65-F5344CB8AC3E}">
        <p14:creationId xmlns:p14="http://schemas.microsoft.com/office/powerpoint/2010/main" val="3904431255"/>
      </p:ext>
    </p:extLst>
  </p:cSld>
  <p:clrMapOvr>
    <a:masterClrMapping/>
  </p:clrMapOvr>
  <p:transition spd="med">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fld id="{81ACD220-E16F-404F-BC6A-23850F886E77}" type="datetimeFigureOut">
              <a:rPr lang="en-US"/>
              <a:pPr>
                <a:defRPr/>
              </a:pPr>
              <a:t>9/2/2019</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FD626937-2DD9-4A61-BE2A-B0B37566D1E6}" type="slidenum">
              <a:rPr lang="en-US"/>
              <a:pPr>
                <a:defRPr/>
              </a:pPr>
              <a:t>‹#›</a:t>
            </a:fld>
            <a:endParaRPr lang="en-US"/>
          </a:p>
        </p:txBody>
      </p:sp>
    </p:spTree>
    <p:extLst>
      <p:ext uri="{BB962C8B-B14F-4D97-AF65-F5344CB8AC3E}">
        <p14:creationId xmlns:p14="http://schemas.microsoft.com/office/powerpoint/2010/main" val="2987839065"/>
      </p:ext>
    </p:extLst>
  </p:cSld>
  <p:clrMapOvr>
    <a:masterClrMapping/>
  </p:clrMapOvr>
  <p:transition spd="med">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FA8A408D-C1CD-4770-8BA9-7C6EDCB9CE1A}" type="datetimeFigureOut">
              <a:rPr lang="en-US"/>
              <a:pPr>
                <a:defRPr/>
              </a:pPr>
              <a:t>9/2/2019</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8ECDCD69-4CAE-4D24-8CFD-9F37520E7CD3}" type="slidenum">
              <a:rPr lang="en-US"/>
              <a:pPr>
                <a:defRPr/>
              </a:pPr>
              <a:t>‹#›</a:t>
            </a:fld>
            <a:endParaRPr lang="en-US"/>
          </a:p>
        </p:txBody>
      </p:sp>
    </p:spTree>
    <p:extLst>
      <p:ext uri="{BB962C8B-B14F-4D97-AF65-F5344CB8AC3E}">
        <p14:creationId xmlns:p14="http://schemas.microsoft.com/office/powerpoint/2010/main" val="276614482"/>
      </p:ext>
    </p:extLst>
  </p:cSld>
  <p:clrMapOvr>
    <a:masterClrMapping/>
  </p:clrMapOvr>
  <p:transition spd="med">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fld id="{2D1D8F63-91B3-432E-8A3D-A4BF30A6C79D}" type="datetimeFigureOut">
              <a:rPr lang="en-US"/>
              <a:pPr>
                <a:defRPr/>
              </a:pPr>
              <a:t>9/2/2019</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DD7CBE0B-C103-4694-B838-F7A3FEDC5C9F}" type="slidenum">
              <a:rPr lang="en-US"/>
              <a:pPr>
                <a:defRPr/>
              </a:pPr>
              <a:t>‹#›</a:t>
            </a:fld>
            <a:endParaRPr lang="en-US"/>
          </a:p>
        </p:txBody>
      </p:sp>
    </p:spTree>
    <p:extLst>
      <p:ext uri="{BB962C8B-B14F-4D97-AF65-F5344CB8AC3E}">
        <p14:creationId xmlns:p14="http://schemas.microsoft.com/office/powerpoint/2010/main" val="1673062893"/>
      </p:ext>
    </p:extLst>
  </p:cSld>
  <p:clrMapOvr>
    <a:masterClrMapping/>
  </p:clrMapOvr>
  <p:transition spd="med">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fld id="{143B0467-23F2-4D47-8EE2-361B6E73BD18}" type="datetimeFigureOut">
              <a:rPr lang="en-US"/>
              <a:pPr>
                <a:defRPr/>
              </a:pPr>
              <a:t>9/2/2019</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4F6F6A75-4F05-4624-8984-C136463F5893}" type="slidenum">
              <a:rPr lang="en-US"/>
              <a:pPr>
                <a:defRPr/>
              </a:pPr>
              <a:t>‹#›</a:t>
            </a:fld>
            <a:endParaRPr lang="en-US"/>
          </a:p>
        </p:txBody>
      </p:sp>
    </p:spTree>
    <p:extLst>
      <p:ext uri="{BB962C8B-B14F-4D97-AF65-F5344CB8AC3E}">
        <p14:creationId xmlns:p14="http://schemas.microsoft.com/office/powerpoint/2010/main" val="4149781495"/>
      </p:ext>
    </p:extLst>
  </p:cSld>
  <p:clrMapOvr>
    <a:masterClrMapping/>
  </p:clrMapOvr>
  <p:transition spd="med">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03CDCC8A-2099-45D9-B906-08D240DE65F5}" type="datetimeFigureOut">
              <a:rPr lang="en-US"/>
              <a:pPr>
                <a:defRPr/>
              </a:pPr>
              <a:t>9/2/2019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2665637-877F-49F5-8198-0B9F144C37EC}" type="slidenum">
              <a:rPr lang="en-US"/>
              <a:pPr>
                <a:defRPr/>
              </a:pPr>
              <a:t>‹#›</a:t>
            </a:fld>
            <a:endParaRPr lang="en-US"/>
          </a:p>
        </p:txBody>
      </p:sp>
    </p:spTree>
    <p:extLst>
      <p:ext uri="{BB962C8B-B14F-4D97-AF65-F5344CB8AC3E}">
        <p14:creationId xmlns:p14="http://schemas.microsoft.com/office/powerpoint/2010/main" val="1499150675"/>
      </p:ext>
    </p:extLst>
  </p:cSld>
  <p:clrMapOvr>
    <a:masterClrMapping/>
  </p:clrMapOvr>
  <p:transition spd="med">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gn="l" rtl="0">
              <a:lnSpc>
                <a:spcPts val="3000"/>
              </a:lnSpc>
              <a:spcBef>
                <a:spcPts val="600"/>
              </a:spcBef>
              <a:buClr>
                <a:schemeClr val="accent1"/>
              </a:buClr>
              <a:buSzPct val="80000"/>
              <a:buFont typeface="Wingdings 2"/>
              <a:buNone/>
              <a:defRPr/>
            </a:pPr>
            <a:endParaRPr lang="en-US" sz="3200">
              <a:latin typeface="+mn-lt"/>
              <a:ea typeface="+mn-ea"/>
              <a:cs typeface="+mn-cs"/>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45AFF988-C763-4FF8-88A2-215BD1793B81}" type="datetimeFigureOut">
              <a:rPr lang="en-US"/>
              <a:pPr>
                <a:defRPr/>
              </a:pPr>
              <a:t>9/2/2019</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E850D6F5-2895-42BF-8C4D-3EECF3CFB704}" type="slidenum">
              <a:rPr lang="en-US"/>
              <a:pPr>
                <a:defRPr/>
              </a:pPr>
              <a:t>‹#›</a:t>
            </a:fld>
            <a:endParaRPr lang="en-US"/>
          </a:p>
        </p:txBody>
      </p:sp>
    </p:spTree>
    <p:extLst>
      <p:ext uri="{BB962C8B-B14F-4D97-AF65-F5344CB8AC3E}">
        <p14:creationId xmlns:p14="http://schemas.microsoft.com/office/powerpoint/2010/main" val="1078839232"/>
      </p:ext>
    </p:extLst>
  </p:cSld>
  <p:clrMapOvr>
    <a:masterClrMapping/>
  </p:clrMapOvr>
  <p:transition spd="med">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a:t>Click to edit Master text styles</a:t>
            </a:r>
          </a:p>
          <a:p>
            <a:pPr lvl="1"/>
            <a:r>
              <a:rPr lang="en-US" altLang="ar-SA"/>
              <a:t>Second level</a:t>
            </a:r>
          </a:p>
          <a:p>
            <a:pPr lvl="2"/>
            <a:r>
              <a:rPr lang="en-US" altLang="ar-SA"/>
              <a:t>Third level</a:t>
            </a:r>
          </a:p>
          <a:p>
            <a:pPr lvl="3"/>
            <a:r>
              <a:rPr lang="en-US" altLang="ar-SA"/>
              <a:t>Fourth level</a:t>
            </a:r>
          </a:p>
          <a:p>
            <a:pPr lvl="4"/>
            <a:r>
              <a:rPr lang="en-US" altLang="ar-SA"/>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08C2E614-9FBE-4ADA-9760-87840EABCC65}" type="datetimeFigureOut">
              <a:rPr lang="en-US"/>
              <a:pPr>
                <a:defRPr/>
              </a:pPr>
              <a:t>9/2/2019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D7E08E90-77EF-47AE-8602-C19658302718}"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084" r:id="rId1"/>
    <p:sldLayoutId id="2147484079" r:id="rId2"/>
    <p:sldLayoutId id="2147484085" r:id="rId3"/>
    <p:sldLayoutId id="2147484080" r:id="rId4"/>
    <p:sldLayoutId id="2147484086" r:id="rId5"/>
    <p:sldLayoutId id="2147484081" r:id="rId6"/>
    <p:sldLayoutId id="2147484087" r:id="rId7"/>
    <p:sldLayoutId id="2147484088" r:id="rId8"/>
    <p:sldLayoutId id="2147484089" r:id="rId9"/>
    <p:sldLayoutId id="2147484082" r:id="rId10"/>
    <p:sldLayoutId id="2147484083" r:id="rId11"/>
  </p:sldLayoutIdLst>
  <p:transition spd="med">
    <p:comb dir="vert"/>
  </p:transition>
  <p:txStyles>
    <p:titleStyle>
      <a:lvl1pPr algn="l" rtl="1"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1" eaLnBrk="0" fontAlgn="base" hangingPunct="0">
        <a:spcBef>
          <a:spcPct val="0"/>
        </a:spcBef>
        <a:spcAft>
          <a:spcPct val="0"/>
        </a:spcAft>
        <a:defRPr sz="4300">
          <a:solidFill>
            <a:srgbClr val="572314"/>
          </a:solidFill>
          <a:latin typeface="Gill Sans MT" pitchFamily="34" charset="0"/>
        </a:defRPr>
      </a:lvl2pPr>
      <a:lvl3pPr algn="l" rtl="1" eaLnBrk="0" fontAlgn="base" hangingPunct="0">
        <a:spcBef>
          <a:spcPct val="0"/>
        </a:spcBef>
        <a:spcAft>
          <a:spcPct val="0"/>
        </a:spcAft>
        <a:defRPr sz="4300">
          <a:solidFill>
            <a:srgbClr val="572314"/>
          </a:solidFill>
          <a:latin typeface="Gill Sans MT" pitchFamily="34" charset="0"/>
        </a:defRPr>
      </a:lvl3pPr>
      <a:lvl4pPr algn="l" rtl="1" eaLnBrk="0" fontAlgn="base" hangingPunct="0">
        <a:spcBef>
          <a:spcPct val="0"/>
        </a:spcBef>
        <a:spcAft>
          <a:spcPct val="0"/>
        </a:spcAft>
        <a:defRPr sz="4300">
          <a:solidFill>
            <a:srgbClr val="572314"/>
          </a:solidFill>
          <a:latin typeface="Gill Sans MT" pitchFamily="34" charset="0"/>
        </a:defRPr>
      </a:lvl4pPr>
      <a:lvl5pPr algn="l" rtl="1" eaLnBrk="0" fontAlgn="base" hangingPunct="0">
        <a:spcBef>
          <a:spcPct val="0"/>
        </a:spcBef>
        <a:spcAft>
          <a:spcPct val="0"/>
        </a:spcAft>
        <a:defRPr sz="4300">
          <a:solidFill>
            <a:srgbClr val="572314"/>
          </a:solidFill>
          <a:latin typeface="Gill Sans MT" pitchFamily="34" charset="0"/>
        </a:defRPr>
      </a:lvl5pPr>
      <a:lvl6pPr marL="457200" algn="l" rtl="1" fontAlgn="base">
        <a:spcBef>
          <a:spcPct val="0"/>
        </a:spcBef>
        <a:spcAft>
          <a:spcPct val="0"/>
        </a:spcAft>
        <a:defRPr sz="4300">
          <a:solidFill>
            <a:srgbClr val="572314"/>
          </a:solidFill>
          <a:latin typeface="Gill Sans MT" pitchFamily="34" charset="0"/>
        </a:defRPr>
      </a:lvl6pPr>
      <a:lvl7pPr marL="914400" algn="l" rtl="1" fontAlgn="base">
        <a:spcBef>
          <a:spcPct val="0"/>
        </a:spcBef>
        <a:spcAft>
          <a:spcPct val="0"/>
        </a:spcAft>
        <a:defRPr sz="4300">
          <a:solidFill>
            <a:srgbClr val="572314"/>
          </a:solidFill>
          <a:latin typeface="Gill Sans MT" pitchFamily="34" charset="0"/>
        </a:defRPr>
      </a:lvl7pPr>
      <a:lvl8pPr marL="1371600" algn="l" rtl="1" fontAlgn="base">
        <a:spcBef>
          <a:spcPct val="0"/>
        </a:spcBef>
        <a:spcAft>
          <a:spcPct val="0"/>
        </a:spcAft>
        <a:defRPr sz="4300">
          <a:solidFill>
            <a:srgbClr val="572314"/>
          </a:solidFill>
          <a:latin typeface="Gill Sans MT" pitchFamily="34" charset="0"/>
        </a:defRPr>
      </a:lvl8pPr>
      <a:lvl9pPr marL="1828800" algn="l" rtl="1" fontAlgn="base">
        <a:spcBef>
          <a:spcPct val="0"/>
        </a:spcBef>
        <a:spcAft>
          <a:spcPct val="0"/>
        </a:spcAft>
        <a:defRPr sz="4300">
          <a:solidFill>
            <a:srgbClr val="572314"/>
          </a:solidFill>
          <a:latin typeface="Gill Sans MT" pitchFamily="34" charset="0"/>
        </a:defRPr>
      </a:lvl9pPr>
      <a:extLst/>
    </p:titleStyle>
    <p:bodyStyle>
      <a:lvl1pPr marL="365125" indent="-282575" algn="r" rtl="1"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r" rtl="1"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r" rtl="1"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r" rtl="1"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r" rtl="1"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214438" y="1571625"/>
            <a:ext cx="7643812" cy="235743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defRPr/>
            </a:pPr>
            <a:endParaRPr lang="en-US" sz="2800" b="1" dirty="0">
              <a:solidFill>
                <a:schemeClr val="tx1"/>
              </a:solidFill>
            </a:endParaRPr>
          </a:p>
          <a:p>
            <a:pPr algn="ctr" rtl="0">
              <a:defRPr/>
            </a:pPr>
            <a:r>
              <a:rPr lang="en-US" sz="2800" b="1" dirty="0">
                <a:solidFill>
                  <a:schemeClr val="tx2">
                    <a:lumMod val="60000"/>
                    <a:lumOff val="40000"/>
                  </a:schemeClr>
                </a:solidFill>
                <a:latin typeface="Cambria" panose="02040503050406030204" pitchFamily="18" charset="0"/>
                <a:cs typeface="Times New Roman" pitchFamily="18" charset="0"/>
              </a:rPr>
              <a:t>Chapter 1 </a:t>
            </a:r>
            <a:br>
              <a:rPr lang="en-US" sz="2800" b="1" dirty="0">
                <a:solidFill>
                  <a:schemeClr val="tx2">
                    <a:lumMod val="60000"/>
                    <a:lumOff val="40000"/>
                  </a:schemeClr>
                </a:solidFill>
                <a:latin typeface="Cambria" panose="02040503050406030204" pitchFamily="18" charset="0"/>
                <a:cs typeface="Times New Roman" pitchFamily="18" charset="0"/>
              </a:rPr>
            </a:br>
            <a:br>
              <a:rPr lang="en-US" sz="2800" b="1" dirty="0">
                <a:solidFill>
                  <a:schemeClr val="tx2">
                    <a:lumMod val="60000"/>
                    <a:lumOff val="40000"/>
                  </a:schemeClr>
                </a:solidFill>
                <a:latin typeface="Cambria" panose="02040503050406030204" pitchFamily="18" charset="0"/>
                <a:cs typeface="Times New Roman" pitchFamily="18" charset="0"/>
              </a:rPr>
            </a:br>
            <a:r>
              <a:rPr lang="en-US" sz="2800" b="1" dirty="0">
                <a:solidFill>
                  <a:schemeClr val="tx2">
                    <a:lumMod val="60000"/>
                    <a:lumOff val="40000"/>
                  </a:schemeClr>
                </a:solidFill>
                <a:latin typeface="Cambria" panose="02040503050406030204" pitchFamily="18" charset="0"/>
                <a:cs typeface="Times New Roman" pitchFamily="18" charset="0"/>
              </a:rPr>
              <a:t> Physics and Measurement</a:t>
            </a:r>
            <a:endParaRPr lang="en-US" sz="2800" b="1" dirty="0">
              <a:solidFill>
                <a:schemeClr val="tx1"/>
              </a:solidFill>
            </a:endParaRPr>
          </a:p>
          <a:p>
            <a:pPr algn="ctr" rtl="0">
              <a:defRPr/>
            </a:pPr>
            <a:endParaRPr lang="en-US" sz="2800" b="1" dirty="0">
              <a:solidFill>
                <a:schemeClr val="tx1"/>
              </a:solidFill>
            </a:endParaRPr>
          </a:p>
          <a:p>
            <a:pPr algn="ctr" rtl="0">
              <a:defRPr/>
            </a:pPr>
            <a:endParaRPr lang="en-US" sz="2800" b="1" dirty="0">
              <a:solidFill>
                <a:schemeClr val="tx1"/>
              </a:solidFill>
            </a:endParaRPr>
          </a:p>
          <a:p>
            <a:pPr algn="ctr" rtl="0">
              <a:defRPr/>
            </a:pPr>
            <a:endParaRPr lang="en-US" sz="2800" b="1" dirty="0">
              <a:solidFill>
                <a:schemeClr val="tx1"/>
              </a:solidFill>
            </a:endParaRPr>
          </a:p>
          <a:p>
            <a:pPr algn="ctr" rtl="0">
              <a:defRPr/>
            </a:pPr>
            <a:endParaRPr lang="ar-SA" sz="2800" b="1" dirty="0">
              <a:solidFill>
                <a:schemeClr val="tx1"/>
              </a:solidFill>
            </a:endParaRPr>
          </a:p>
        </p:txBody>
      </p:sp>
    </p:spTree>
  </p:cSld>
  <p:clrMapOvr>
    <a:masterClrMapping/>
  </p:clrMapOvr>
  <p:transition spd="med">
    <p:comb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 01T06.jpg                                                      000454C6smeagol                        B7464D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00" y="1052513"/>
            <a:ext cx="896620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a:bodyPr>
          <a:lstStyle/>
          <a:p>
            <a:r>
              <a:rPr lang="en-US" b="1" dirty="0">
                <a:latin typeface="Cambria" panose="02040503050406030204" pitchFamily="18" charset="0"/>
              </a:rPr>
              <a:t>1.4 Dimensional Analysis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268760"/>
                <a:ext cx="9144000" cy="5121275"/>
              </a:xfrm>
            </p:spPr>
            <p:txBody>
              <a:bodyPr>
                <a:noAutofit/>
              </a:bodyPr>
              <a:lstStyle/>
              <a:p>
                <a:pPr marL="0" indent="0" algn="l" rtl="0">
                  <a:buNone/>
                </a:pPr>
                <a:r>
                  <a:rPr lang="en-US" sz="2800" b="1" dirty="0">
                    <a:latin typeface="Cambria" panose="02040503050406030204" pitchFamily="18" charset="0"/>
                  </a:rPr>
                  <a:t>Example: </a:t>
                </a:r>
                <a:r>
                  <a:rPr lang="en-US" sz="2800" dirty="0">
                    <a:latin typeface="Cambria" panose="02040503050406030204" pitchFamily="18" charset="0"/>
                  </a:rPr>
                  <a:t>Use dimensional analysis to check the equation:</a:t>
                </a:r>
              </a:p>
              <a:p>
                <a:pPr marL="0" indent="0" algn="l" rtl="0">
                  <a:buNone/>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𝑥</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GB" sz="2800" b="0" i="1" smtClean="0">
                              <a:latin typeface="Cambria Math" panose="02040503050406030204" pitchFamily="18" charset="0"/>
                            </a:rPr>
                            <m:t>1</m:t>
                          </m:r>
                        </m:num>
                        <m:den>
                          <m:r>
                            <a:rPr lang="en-GB" sz="2800" b="0" i="1" smtClean="0">
                              <a:latin typeface="Cambria Math" panose="02040503050406030204" pitchFamily="18" charset="0"/>
                            </a:rPr>
                            <m:t>2</m:t>
                          </m:r>
                        </m:den>
                      </m:f>
                      <m:r>
                        <a:rPr lang="en-US" sz="2800" b="0" i="1" smtClean="0">
                          <a:latin typeface="Cambria Math" panose="02040503050406030204" pitchFamily="18" charset="0"/>
                        </a:rPr>
                        <m:t>𝑎</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𝑡</m:t>
                          </m:r>
                        </m:e>
                        <m:sup>
                          <m:r>
                            <a:rPr lang="en-US" sz="2800" b="0" i="1" smtClean="0">
                              <a:latin typeface="Cambria Math" panose="02040503050406030204" pitchFamily="18" charset="0"/>
                            </a:rPr>
                            <m:t>2</m:t>
                          </m:r>
                        </m:sup>
                      </m:sSup>
                    </m:oMath>
                  </m:oMathPara>
                </a14:m>
                <a:endParaRPr lang="en-US" sz="2800" dirty="0">
                  <a:latin typeface="Cambria" panose="02040503050406030204" pitchFamily="18" charset="0"/>
                </a:endParaRPr>
              </a:p>
              <a:p>
                <a:pPr algn="l" rtl="0"/>
                <a:r>
                  <a:rPr lang="en-US" sz="2800" b="1" i="1" dirty="0"/>
                  <a:t>Solution:</a:t>
                </a:r>
                <a:endParaRPr lang="en-US" sz="2800" dirty="0">
                  <a:latin typeface="Cambria" panose="02040503050406030204" pitchFamily="18" charset="0"/>
                </a:endParaRPr>
              </a:p>
              <a:p>
                <a:pPr marL="0" indent="0" algn="l" rtl="0">
                  <a:buNone/>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𝐿</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𝐿</m:t>
                          </m:r>
                        </m:num>
                        <m:den>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𝑇</m:t>
                              </m:r>
                            </m:e>
                            <m:sup>
                              <m:r>
                                <a:rPr lang="en-US" sz="2800" b="0" i="1" smtClean="0">
                                  <a:latin typeface="Cambria Math" panose="02040503050406030204" pitchFamily="18" charset="0"/>
                                </a:rPr>
                                <m:t>2</m:t>
                              </m:r>
                            </m:sup>
                          </m:sSup>
                        </m:den>
                      </m:f>
                      <m:r>
                        <a:rPr lang="en-US" sz="2800" b="0" i="1" smtClean="0">
                          <a:latin typeface="Cambria Math" panose="02040503050406030204" pitchFamily="18" charset="0"/>
                        </a:rPr>
                        <m:t>.</m:t>
                      </m:r>
                      <m:sSup>
                        <m:sSupPr>
                          <m:ctrlPr>
                            <a:rPr lang="en-US" sz="2800" i="1">
                              <a:latin typeface="Cambria Math" panose="02040503050406030204" pitchFamily="18" charset="0"/>
                            </a:rPr>
                          </m:ctrlPr>
                        </m:sSupPr>
                        <m:e>
                          <m:r>
                            <a:rPr lang="en-US" sz="2800" i="1">
                              <a:latin typeface="Cambria Math" panose="02040503050406030204" pitchFamily="18" charset="0"/>
                            </a:rPr>
                            <m:t>𝑇</m:t>
                          </m:r>
                        </m:e>
                        <m:sup>
                          <m:r>
                            <a:rPr lang="en-US" sz="2800" i="1">
                              <a:latin typeface="Cambria Math" panose="02040503050406030204" pitchFamily="18" charset="0"/>
                            </a:rPr>
                            <m:t>2</m:t>
                          </m:r>
                        </m:sup>
                      </m:sSup>
                      <m:r>
                        <a:rPr lang="en-US" sz="2800" b="0" i="1" smtClean="0">
                          <a:latin typeface="Cambria Math" panose="02040503050406030204" pitchFamily="18" charset="0"/>
                        </a:rPr>
                        <m:t>=</m:t>
                      </m:r>
                      <m:r>
                        <a:rPr lang="en-US" sz="2800" b="0" i="1" smtClean="0">
                          <a:latin typeface="Cambria Math" panose="02040503050406030204" pitchFamily="18" charset="0"/>
                        </a:rPr>
                        <m:t>𝐿</m:t>
                      </m:r>
                    </m:oMath>
                  </m:oMathPara>
                </a14:m>
                <a:endParaRPr lang="en-US" sz="2800" dirty="0">
                  <a:latin typeface="Cambria" panose="02040503050406030204" pitchFamily="18" charset="0"/>
                </a:endParaRPr>
              </a:p>
              <a:p>
                <a:pPr marL="0" indent="0" algn="l" rtl="0">
                  <a:buNone/>
                </a:pPr>
                <a:r>
                  <a:rPr lang="en-US" sz="2800" b="1" i="1" dirty="0"/>
                  <a:t>Example: </a:t>
                </a:r>
                <a:r>
                  <a:rPr lang="en-US" sz="2800" i="1" dirty="0"/>
                  <a:t>Show that  </a:t>
                </a:r>
                <a14:m>
                  <m:oMath xmlns:m="http://schemas.openxmlformats.org/officeDocument/2006/math">
                    <m:r>
                      <a:rPr lang="en-US" sz="2800" b="0" i="1" smtClean="0">
                        <a:latin typeface="Cambria Math" panose="02040503050406030204" pitchFamily="18" charset="0"/>
                      </a:rPr>
                      <m:t>𝑣</m:t>
                    </m:r>
                    <m:r>
                      <a:rPr lang="en-US" sz="2800" i="1">
                        <a:latin typeface="Cambria Math" panose="02040503050406030204" pitchFamily="18" charset="0"/>
                      </a:rPr>
                      <m:t>=</m:t>
                    </m:r>
                    <m:r>
                      <a:rPr lang="en-US" sz="2800" i="1" smtClean="0">
                        <a:latin typeface="Cambria Math" panose="02040503050406030204" pitchFamily="18" charset="0"/>
                      </a:rPr>
                      <m:t>𝑎</m:t>
                    </m:r>
                    <m:r>
                      <a:rPr lang="en-US" sz="2800" b="0" i="1" smtClean="0">
                        <a:latin typeface="Cambria Math" panose="02040503050406030204" pitchFamily="18" charset="0"/>
                      </a:rPr>
                      <m:t>𝑡</m:t>
                    </m:r>
                  </m:oMath>
                </a14:m>
                <a:r>
                  <a:rPr lang="en-US" sz="2800" i="1" dirty="0"/>
                  <a:t> is dimensionally correct.</a:t>
                </a:r>
                <a:endParaRPr lang="en-US" sz="2800" dirty="0"/>
              </a:p>
              <a:p>
                <a:pPr algn="l" rtl="0"/>
                <a:r>
                  <a:rPr lang="en-US" sz="2800" b="1" i="1" dirty="0"/>
                  <a:t>Solution</a:t>
                </a:r>
                <a:r>
                  <a:rPr lang="en-US" sz="2800" i="1" dirty="0"/>
                  <a:t>:</a:t>
                </a:r>
              </a:p>
              <a:p>
                <a:pPr marL="0" indent="0" algn="ctr" rtl="0">
                  <a:buNone/>
                </a:pPr>
                <a:r>
                  <a:rPr lang="en-US" sz="2800" dirty="0"/>
                  <a:t>L.H.S.:</a:t>
                </a:r>
                <a14:m>
                  <m:oMath xmlns:m="http://schemas.openxmlformats.org/officeDocument/2006/math">
                    <m:d>
                      <m:dPr>
                        <m:begChr m:val="["/>
                        <m:endChr m:val="]"/>
                        <m:ctrlPr>
                          <a:rPr lang="en-US" sz="2800" i="1" smtClean="0">
                            <a:latin typeface="Cambria Math" panose="02040503050406030204" pitchFamily="18" charset="0"/>
                          </a:rPr>
                        </m:ctrlPr>
                      </m:dPr>
                      <m:e>
                        <m:r>
                          <a:rPr lang="en-US" sz="2800" b="0" i="1" smtClean="0">
                            <a:latin typeface="Cambria Math" panose="02040503050406030204" pitchFamily="18" charset="0"/>
                          </a:rPr>
                          <m:t>𝑣</m:t>
                        </m:r>
                      </m:e>
                    </m:d>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𝐿</m:t>
                        </m:r>
                      </m:num>
                      <m:den>
                        <m:r>
                          <a:rPr lang="en-US" sz="2800" b="0" i="1" smtClean="0">
                            <a:latin typeface="Cambria Math" panose="02040503050406030204" pitchFamily="18" charset="0"/>
                          </a:rPr>
                          <m:t>𝑇</m:t>
                        </m:r>
                      </m:den>
                    </m:f>
                    <m:r>
                      <a:rPr lang="en-US" sz="2800" b="0" i="1" smtClean="0">
                        <a:latin typeface="Cambria Math" panose="02040503050406030204" pitchFamily="18" charset="0"/>
                      </a:rPr>
                      <m:t>  </m:t>
                    </m:r>
                    <m:r>
                      <a:rPr lang="en-US" sz="2800" b="0" i="1" smtClean="0">
                        <a:latin typeface="Cambria Math" panose="02040503050406030204" pitchFamily="18" charset="0"/>
                      </a:rPr>
                      <m:t>𝑎𝑛𝑑</m:t>
                    </m:r>
                    <m:r>
                      <a:rPr lang="en-US" sz="2800" b="0" i="1" smtClean="0">
                        <a:latin typeface="Cambria Math" panose="02040503050406030204" pitchFamily="18" charset="0"/>
                      </a:rPr>
                      <m:t> </m:t>
                    </m:r>
                    <m:r>
                      <a:rPr lang="en-GB" sz="2800" b="0" i="1" smtClean="0">
                        <a:latin typeface="Cambria Math" panose="02040503050406030204" pitchFamily="18" charset="0"/>
                      </a:rPr>
                      <m:t>𝑅</m:t>
                    </m:r>
                    <m:r>
                      <a:rPr lang="en-US" sz="2800" b="0" i="1" smtClean="0">
                        <a:latin typeface="Cambria Math" panose="02040503050406030204" pitchFamily="18" charset="0"/>
                      </a:rPr>
                      <m:t>.</m:t>
                    </m:r>
                    <m:r>
                      <a:rPr lang="en-US" sz="2800" b="0" i="1" smtClean="0">
                        <a:latin typeface="Cambria Math" panose="02040503050406030204" pitchFamily="18" charset="0"/>
                      </a:rPr>
                      <m:t>𝐻</m:t>
                    </m:r>
                    <m:r>
                      <a:rPr lang="en-US" sz="2800" b="0" i="1" smtClean="0">
                        <a:latin typeface="Cambria Math" panose="02040503050406030204" pitchFamily="18" charset="0"/>
                      </a:rPr>
                      <m:t>.</m:t>
                    </m:r>
                    <m:r>
                      <a:rPr lang="en-US" sz="2800" b="0" i="1" smtClean="0">
                        <a:latin typeface="Cambria Math" panose="02040503050406030204" pitchFamily="18" charset="0"/>
                      </a:rPr>
                      <m:t>𝑆</m:t>
                    </m:r>
                    <m:r>
                      <a:rPr lang="en-US" sz="2800" b="0" i="1" smtClean="0">
                        <a:latin typeface="Cambria Math" panose="02040503050406030204" pitchFamily="18" charset="0"/>
                      </a:rPr>
                      <m:t> </m:t>
                    </m:r>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𝑎𝑡</m:t>
                        </m:r>
                      </m:e>
                    </m:d>
                    <m:r>
                      <a:rPr lang="en-US" sz="2800" b="0" i="1" smtClean="0">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𝐿</m:t>
                        </m:r>
                      </m:num>
                      <m:den>
                        <m:sSup>
                          <m:sSupPr>
                            <m:ctrlPr>
                              <a:rPr lang="en-US" sz="2800" i="1">
                                <a:latin typeface="Cambria Math" panose="02040503050406030204" pitchFamily="18" charset="0"/>
                              </a:rPr>
                            </m:ctrlPr>
                          </m:sSupPr>
                          <m:e>
                            <m:r>
                              <a:rPr lang="en-US" sz="2800" i="1">
                                <a:latin typeface="Cambria Math" panose="02040503050406030204" pitchFamily="18" charset="0"/>
                              </a:rPr>
                              <m:t>𝑇</m:t>
                            </m:r>
                          </m:e>
                          <m:sup>
                            <m:r>
                              <a:rPr lang="en-US" sz="2800" i="1">
                                <a:latin typeface="Cambria Math" panose="02040503050406030204" pitchFamily="18" charset="0"/>
                              </a:rPr>
                              <m:t>2</m:t>
                            </m:r>
                          </m:sup>
                        </m:sSup>
                      </m:den>
                    </m:f>
                    <m:r>
                      <a:rPr lang="en-US" sz="2800" b="0" i="1" smtClean="0">
                        <a:latin typeface="Cambria Math" panose="02040503050406030204" pitchFamily="18" charset="0"/>
                      </a:rPr>
                      <m:t>.</m:t>
                    </m:r>
                    <m:r>
                      <a:rPr lang="en-US" sz="2800" b="0" i="1" smtClean="0">
                        <a:latin typeface="Cambria Math" panose="02040503050406030204" pitchFamily="18" charset="0"/>
                      </a:rPr>
                      <m:t>𝑇</m:t>
                    </m:r>
                    <m:r>
                      <a:rPr lang="en-US" sz="2800" i="1" smtClean="0">
                        <a:latin typeface="Cambria Math" panose="02040503050406030204" pitchFamily="18" charset="0"/>
                      </a:rPr>
                      <m:t> </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𝐿</m:t>
                        </m:r>
                      </m:num>
                      <m:den>
                        <m:r>
                          <a:rPr lang="en-US" sz="2800" b="0" i="1" smtClean="0">
                            <a:latin typeface="Cambria Math" panose="02040503050406030204" pitchFamily="18" charset="0"/>
                          </a:rPr>
                          <m:t>𝑇</m:t>
                        </m:r>
                      </m:den>
                    </m:f>
                  </m:oMath>
                </a14:m>
                <a:endParaRPr lang="en-US" sz="2800" b="0" dirty="0"/>
              </a:p>
              <a:p>
                <a:pPr marL="0" indent="0" algn="ctr" rtl="0">
                  <a:buNone/>
                </a:pPr>
                <a:r>
                  <a:rPr lang="en-US" sz="2800" i="1" dirty="0"/>
                  <a:t>L.H.S=R.H.S</a:t>
                </a:r>
              </a:p>
              <a:p>
                <a:pPr marL="0" indent="0" algn="ctr" rtl="0">
                  <a:buNone/>
                </a:pPr>
                <a:r>
                  <a:rPr lang="en-US" sz="2800" i="1" dirty="0"/>
                  <a:t>So the equation is dimensionally correct</a:t>
                </a:r>
                <a:endParaRPr lang="en-US" sz="2800" dirty="0"/>
              </a:p>
              <a:p>
                <a:pPr marL="0" indent="0" algn="l" rtl="0">
                  <a:buNone/>
                </a:pPr>
                <a:endParaRPr lang="en-US" sz="2800" dirty="0">
                  <a:latin typeface="Cambria" panose="020405030504060302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268760"/>
                <a:ext cx="9144000" cy="5121275"/>
              </a:xfrm>
              <a:blipFill rotWithShape="0">
                <a:blip r:embed="rId2"/>
                <a:stretch>
                  <a:fillRect l="-1333" t="-1190" b="-6905"/>
                </a:stretch>
              </a:blipFill>
            </p:spPr>
            <p:txBody>
              <a:bodyPr/>
              <a:lstStyle/>
              <a:p>
                <a:r>
                  <a:rPr lang="ar-SA">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11</a:t>
            </a:fld>
            <a:endParaRPr lang="en-US"/>
          </a:p>
        </p:txBody>
      </p:sp>
    </p:spTree>
    <p:extLst>
      <p:ext uri="{BB962C8B-B14F-4D97-AF65-F5344CB8AC3E}">
        <p14:creationId xmlns:p14="http://schemas.microsoft.com/office/powerpoint/2010/main" val="2780252391"/>
      </p:ext>
    </p:extLst>
  </p:cSld>
  <p:clrMapOvr>
    <a:masterClrMapping/>
  </p:clrMapOvr>
  <p:transition spd="med">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4625"/>
            <a:ext cx="8460432" cy="4464496"/>
          </a:xfrm>
        </p:spPr>
        <p:txBody>
          <a:bodyPr/>
          <a:lstStyle/>
          <a:p>
            <a:pPr algn="just" rtl="0">
              <a:buFont typeface="Wingdings" panose="05000000000000000000" pitchFamily="2" charset="2"/>
              <a:buChar char="Ø"/>
            </a:pPr>
            <a:r>
              <a:rPr lang="en-GB" sz="2400" dirty="0"/>
              <a:t> </a:t>
            </a:r>
            <a:r>
              <a:rPr lang="en-GB" sz="2400" b="1" dirty="0"/>
              <a:t>Example 1.3: </a:t>
            </a:r>
            <a:r>
              <a:rPr lang="en-GB" sz="2400" dirty="0"/>
              <a:t>Suppose we are told that the acceleration a of a particle moving with uniform speed v in a circle of radius r is proportional to some power of r, say </a:t>
            </a:r>
            <a:r>
              <a:rPr lang="en-GB" sz="2400" dirty="0" err="1"/>
              <a:t>r</a:t>
            </a:r>
            <a:r>
              <a:rPr lang="en-GB" sz="2400" baseline="30000" dirty="0" err="1"/>
              <a:t>n</a:t>
            </a:r>
            <a:r>
              <a:rPr lang="en-GB" sz="2400" dirty="0"/>
              <a:t>, and some power of v, say </a:t>
            </a:r>
            <a:r>
              <a:rPr lang="en-GB" sz="2400" dirty="0" err="1"/>
              <a:t>v</a:t>
            </a:r>
            <a:r>
              <a:rPr lang="en-GB" sz="2400" baseline="30000" dirty="0" err="1"/>
              <a:t>m</a:t>
            </a:r>
            <a:r>
              <a:rPr lang="en-GB" sz="2400" dirty="0"/>
              <a:t>. Determine the values of n and m and write the simplest form of an equation for the acceleration.</a:t>
            </a:r>
          </a:p>
          <a:p>
            <a:pPr marL="82550" indent="0" algn="just" rtl="0">
              <a:buNone/>
            </a:pPr>
            <a:r>
              <a:rPr lang="en-GB" sz="2400" b="1" dirty="0"/>
              <a:t>Solution: </a:t>
            </a:r>
            <a:r>
              <a:rPr lang="en-GB" sz="2400" dirty="0"/>
              <a:t>Let us take a to be: </a:t>
            </a:r>
          </a:p>
          <a:p>
            <a:pPr marL="82550" indent="0" algn="ctr" rtl="0">
              <a:buNone/>
            </a:pPr>
            <a:r>
              <a:rPr lang="en-GB" sz="2400" dirty="0"/>
              <a:t>a = k </a:t>
            </a:r>
            <a:r>
              <a:rPr lang="en-GB" sz="2400" dirty="0" err="1"/>
              <a:t>r</a:t>
            </a:r>
            <a:r>
              <a:rPr lang="en-GB" sz="2400" baseline="30000" dirty="0" err="1"/>
              <a:t>n</a:t>
            </a:r>
            <a:r>
              <a:rPr lang="en-GB" sz="2400" baseline="30000" dirty="0"/>
              <a:t> </a:t>
            </a:r>
            <a:r>
              <a:rPr lang="en-GB" sz="2400" dirty="0" err="1"/>
              <a:t>v</a:t>
            </a:r>
            <a:r>
              <a:rPr lang="en-GB" sz="2400" baseline="30000" dirty="0" err="1"/>
              <a:t>m</a:t>
            </a:r>
            <a:r>
              <a:rPr lang="en-GB" sz="2400" dirty="0"/>
              <a:t> </a:t>
            </a:r>
          </a:p>
          <a:p>
            <a:pPr marL="82550" indent="0" algn="just" rtl="0">
              <a:buNone/>
            </a:pPr>
            <a:r>
              <a:rPr lang="en-GB" sz="2400" dirty="0"/>
              <a:t>where k is a dimensionless constant of proportionality. Knowing the dimensions of a, r, and v, we see that the dimensional equation must be:</a:t>
            </a:r>
          </a:p>
          <a:p>
            <a:pPr marL="82550" indent="0" algn="l" rtl="0">
              <a:buNone/>
            </a:pPr>
            <a:r>
              <a:rPr lang="en-GB" sz="2400" dirty="0"/>
              <a:t> </a:t>
            </a:r>
            <a:endParaRPr lang="ar-SA" sz="2400" dirty="0"/>
          </a:p>
        </p:txBody>
      </p:sp>
      <p:pic>
        <p:nvPicPr>
          <p:cNvPr id="4" name="Picture 3"/>
          <p:cNvPicPr>
            <a:picLocks noChangeAspect="1"/>
          </p:cNvPicPr>
          <p:nvPr/>
        </p:nvPicPr>
        <p:blipFill>
          <a:blip r:embed="rId2"/>
          <a:stretch>
            <a:fillRect/>
          </a:stretch>
        </p:blipFill>
        <p:spPr>
          <a:xfrm>
            <a:off x="5292080" y="4088207"/>
            <a:ext cx="2376264" cy="636937"/>
          </a:xfrm>
          <a:prstGeom prst="rect">
            <a:avLst/>
          </a:prstGeom>
        </p:spPr>
      </p:pic>
      <p:pic>
        <p:nvPicPr>
          <p:cNvPr id="5" name="Picture 4"/>
          <p:cNvPicPr>
            <a:picLocks noChangeAspect="1"/>
          </p:cNvPicPr>
          <p:nvPr/>
        </p:nvPicPr>
        <p:blipFill>
          <a:blip r:embed="rId3"/>
          <a:stretch>
            <a:fillRect/>
          </a:stretch>
        </p:blipFill>
        <p:spPr>
          <a:xfrm>
            <a:off x="971600" y="4797152"/>
            <a:ext cx="6273917" cy="2376264"/>
          </a:xfrm>
          <a:prstGeom prst="rect">
            <a:avLst/>
          </a:prstGeom>
        </p:spPr>
      </p:pic>
    </p:spTree>
    <p:extLst>
      <p:ext uri="{BB962C8B-B14F-4D97-AF65-F5344CB8AC3E}">
        <p14:creationId xmlns:p14="http://schemas.microsoft.com/office/powerpoint/2010/main" val="4078390705"/>
      </p:ext>
    </p:extLst>
  </p:cSld>
  <p:clrMapOvr>
    <a:masterClrMapping/>
  </p:clrMapOvr>
  <p:transition spd="med">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 (H.W)</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512" y="1268760"/>
                <a:ext cx="8964488" cy="5509975"/>
              </a:xfrm>
            </p:spPr>
            <p:txBody>
              <a:bodyPr>
                <a:noAutofit/>
              </a:bodyPr>
              <a:lstStyle/>
              <a:p>
                <a:pPr algn="l" rtl="0"/>
                <a:r>
                  <a:rPr lang="en-US" sz="2400" b="1" dirty="0"/>
                  <a:t>Section 1.4 Dimensional Analysis</a:t>
                </a:r>
              </a:p>
              <a:p>
                <a:pPr algn="l" rtl="0"/>
                <a:endParaRPr lang="en-US" sz="2400" b="1" dirty="0"/>
              </a:p>
              <a:p>
                <a:pPr marL="0" indent="0" algn="l" rtl="0">
                  <a:buNone/>
                </a:pPr>
                <a:r>
                  <a:rPr lang="en-US" b="1" dirty="0"/>
                  <a:t>13. </a:t>
                </a:r>
                <a:r>
                  <a:rPr lang="en-US" dirty="0"/>
                  <a:t>The position of a particle moving under uniform acceleration is some function of time and the acceleration. Suppose we write this position</a:t>
                </a:r>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m:t>
                      </m:r>
                      <m:r>
                        <a:rPr lang="en-US" b="0" i="1" smtClean="0">
                          <a:latin typeface="Cambria Math" panose="02040503050406030204" pitchFamily="18" charset="0"/>
                        </a:rPr>
                        <m:t>=</m:t>
                      </m:r>
                      <m:r>
                        <a:rPr lang="en-US" b="0" i="1" smtClean="0">
                          <a:latin typeface="Cambria Math" panose="02040503050406030204" pitchFamily="18" charset="0"/>
                        </a:rPr>
                        <m:t>𝑘</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𝑎</m:t>
                          </m:r>
                        </m:e>
                        <m:sup>
                          <m:r>
                            <a:rPr lang="en-US" b="0" i="1" smtClean="0">
                              <a:latin typeface="Cambria Math" panose="02040503050406030204" pitchFamily="18" charset="0"/>
                            </a:rPr>
                            <m:t>𝑚</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𝑛</m:t>
                          </m:r>
                        </m:sup>
                      </m:sSup>
                    </m:oMath>
                  </m:oMathPara>
                </a14:m>
                <a:endParaRPr lang="en-US" dirty="0"/>
              </a:p>
              <a:p>
                <a:pPr marL="0" indent="0" algn="l" rtl="0">
                  <a:buNone/>
                </a:pPr>
                <a:r>
                  <a:rPr lang="en-US" dirty="0"/>
                  <a:t>where </a:t>
                </a:r>
                <a:r>
                  <a:rPr lang="en-US" i="1" dirty="0"/>
                  <a:t>k </a:t>
                </a:r>
                <a:r>
                  <a:rPr lang="en-US" dirty="0"/>
                  <a:t>is a dimensionless constant. Show by dimensional analysis that this expression is satisfied if </a:t>
                </a:r>
                <a:r>
                  <a:rPr lang="en-US" i="1" dirty="0"/>
                  <a:t>m </a:t>
                </a:r>
                <a:r>
                  <a:rPr lang="en-US" dirty="0"/>
                  <a:t>= 1 and </a:t>
                </a:r>
                <a:r>
                  <a:rPr lang="en-US" i="1" dirty="0"/>
                  <a:t>n =</a:t>
                </a:r>
                <a:r>
                  <a:rPr lang="en-US" dirty="0"/>
                  <a:t> 2. Can this analysis give the value of </a:t>
                </a:r>
                <a:r>
                  <a:rPr lang="en-US" i="1" dirty="0"/>
                  <a:t>k</a:t>
                </a:r>
                <a:r>
                  <a:rPr lang="en-US" dirty="0"/>
                  <a:t>?</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512" y="1268760"/>
                <a:ext cx="8964488" cy="5509975"/>
              </a:xfrm>
              <a:blipFill rotWithShape="0">
                <a:blip r:embed="rId2"/>
                <a:stretch>
                  <a:fillRect l="-1700" t="-774" b="-2323"/>
                </a:stretch>
              </a:blipFill>
            </p:spPr>
            <p:txBody>
              <a:bodyPr/>
              <a:lstStyle/>
              <a:p>
                <a:r>
                  <a:rPr lang="ar-SA">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13</a:t>
            </a:fld>
            <a:endParaRPr lang="en-US" dirty="0"/>
          </a:p>
        </p:txBody>
      </p:sp>
    </p:spTree>
    <p:extLst>
      <p:ext uri="{BB962C8B-B14F-4D97-AF65-F5344CB8AC3E}">
        <p14:creationId xmlns:p14="http://schemas.microsoft.com/office/powerpoint/2010/main" val="2514393851"/>
      </p:ext>
    </p:extLst>
  </p:cSld>
  <p:clrMapOvr>
    <a:masterClrMapping/>
  </p:clrMapOvr>
  <p:transition spd="med">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512" y="1268760"/>
                <a:ext cx="8964488" cy="5509975"/>
              </a:xfrm>
            </p:spPr>
            <p:txBody>
              <a:bodyPr>
                <a:noAutofit/>
              </a:bodyPr>
              <a:lstStyle/>
              <a:p>
                <a:pPr algn="just" rtl="0"/>
                <a:r>
                  <a:rPr lang="en-US" sz="2400" b="1" dirty="0"/>
                  <a:t>Section 1.4 Dimensional Analysis</a:t>
                </a:r>
              </a:p>
              <a:p>
                <a:pPr algn="just" rtl="0"/>
                <a:endParaRPr lang="en-US" sz="2400" b="1" dirty="0"/>
              </a:p>
              <a:p>
                <a:pPr marL="0" indent="0" algn="just" rtl="0">
                  <a:buNone/>
                </a:pPr>
                <a:r>
                  <a:rPr lang="en-US" b="1" dirty="0"/>
                  <a:t>15. </a:t>
                </a:r>
                <a:r>
                  <a:rPr lang="en-US" dirty="0"/>
                  <a:t>The position of a particle moving under uniform</a:t>
                </a:r>
              </a:p>
              <a:p>
                <a:pPr marL="0" indent="0" algn="just" rtl="0">
                  <a:buNone/>
                </a:pPr>
                <a:endParaRPr lang="en-US" sz="2400" dirty="0"/>
              </a:p>
              <a:p>
                <a:pPr marL="0" indent="0" algn="just" rtl="0">
                  <a:buNone/>
                </a:pPr>
                <a:r>
                  <a:rPr lang="en-US" dirty="0"/>
                  <a:t>Which of the following equations are dimensionally correct?</a:t>
                </a:r>
              </a:p>
              <a:p>
                <a:pPr marL="514350" indent="-514350" algn="just" rtl="0">
                  <a:buAutoNum type="alphaLcParenR"/>
                </a:pP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𝑓</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𝑎𝑥</m:t>
                    </m:r>
                  </m:oMath>
                </a14:m>
                <a:endParaRPr lang="en-US" dirty="0"/>
              </a:p>
              <a:p>
                <a:pPr marL="514350" indent="-514350" algn="just" rtl="0">
                  <a:buAutoNum type="alphaLcParenR"/>
                </a:pPr>
                <a14:m>
                  <m:oMath xmlns:m="http://schemas.openxmlformats.org/officeDocument/2006/math">
                    <m:r>
                      <a:rPr lang="en-US" b="0" i="1" smtClean="0">
                        <a:latin typeface="Cambria Math" panose="02040503050406030204" pitchFamily="18" charset="0"/>
                      </a:rPr>
                      <m:t>𝑦</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rPr>
                          <m:t>𝑚</m:t>
                        </m:r>
                      </m:e>
                    </m:d>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cos</m:t>
                        </m:r>
                      </m:fName>
                      <m:e>
                        <m:d>
                          <m:dPr>
                            <m:ctrlPr>
                              <a:rPr lang="en-US" b="0" i="1" smtClean="0">
                                <a:latin typeface="Cambria Math" panose="02040503050406030204" pitchFamily="18" charset="0"/>
                              </a:rPr>
                            </m:ctrlPr>
                          </m:dPr>
                          <m:e>
                            <m:r>
                              <a:rPr lang="en-US" b="0" i="1" smtClean="0">
                                <a:latin typeface="Cambria Math" panose="02040503050406030204" pitchFamily="18" charset="0"/>
                              </a:rPr>
                              <m:t>𝑘𝑥</m:t>
                            </m:r>
                          </m:e>
                        </m:d>
                      </m:e>
                    </m:func>
                    <m:r>
                      <a:rPr lang="en-US" b="0" i="1" smtClean="0">
                        <a:latin typeface="Cambria Math" panose="02040503050406030204" pitchFamily="18" charset="0"/>
                      </a:rPr>
                      <m:t>, </m:t>
                    </m:r>
                    <m:r>
                      <a:rPr lang="en-US" b="0" i="1" smtClean="0">
                        <a:latin typeface="Cambria Math" panose="02040503050406030204" pitchFamily="18" charset="0"/>
                      </a:rPr>
                      <m:t>𝑤</m:t>
                    </m:r>
                    <m:r>
                      <a:rPr lang="en-US" b="0" i="1" smtClean="0">
                        <a:latin typeface="Cambria Math" panose="02040503050406030204" pitchFamily="18" charset="0"/>
                      </a:rPr>
                      <m:t>h</m:t>
                    </m:r>
                    <m:r>
                      <a:rPr lang="en-US" b="0" i="1" smtClean="0">
                        <a:latin typeface="Cambria Math" panose="02040503050406030204" pitchFamily="18" charset="0"/>
                      </a:rPr>
                      <m:t>𝑒𝑟𝑒</m:t>
                    </m:r>
                    <m:r>
                      <a:rPr lang="en-US" b="0" i="1" smtClean="0">
                        <a:latin typeface="Cambria Math" panose="02040503050406030204" pitchFamily="18" charset="0"/>
                      </a:rPr>
                      <m:t> </m:t>
                    </m:r>
                    <m:r>
                      <a:rPr lang="en-US" b="0" i="1" smtClean="0">
                        <a:latin typeface="Cambria Math" panose="02040503050406030204" pitchFamily="18" charset="0"/>
                      </a:rPr>
                      <m:t>𝑘</m:t>
                    </m:r>
                    <m:r>
                      <a:rPr lang="en-US" b="0" i="1" smtClean="0">
                        <a:latin typeface="Cambria Math" panose="02040503050406030204" pitchFamily="18" charset="0"/>
                      </a:rPr>
                      <m:t>=</m:t>
                    </m:r>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m:t>
                        </m:r>
                        <m:r>
                          <a:rPr lang="en-US" b="0" i="1" smtClean="0">
                            <a:latin typeface="Cambria Math" panose="02040503050406030204" pitchFamily="18" charset="0"/>
                          </a:rPr>
                          <m:t>1</m:t>
                        </m:r>
                      </m:sup>
                    </m:sSup>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512" y="1268760"/>
                <a:ext cx="8964488" cy="5509975"/>
              </a:xfrm>
              <a:blipFill rotWithShape="0">
                <a:blip r:embed="rId2"/>
                <a:stretch>
                  <a:fillRect l="-1700" t="-774" r="-1700"/>
                </a:stretch>
              </a:blipFill>
            </p:spPr>
            <p:txBody>
              <a:bodyPr/>
              <a:lstStyle/>
              <a:p>
                <a:r>
                  <a:rPr lang="ar-SA">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14</a:t>
            </a:fld>
            <a:endParaRPr lang="en-US" dirty="0"/>
          </a:p>
        </p:txBody>
      </p:sp>
    </p:spTree>
    <p:extLst>
      <p:ext uri="{BB962C8B-B14F-4D97-AF65-F5344CB8AC3E}">
        <p14:creationId xmlns:p14="http://schemas.microsoft.com/office/powerpoint/2010/main" val="3757619318"/>
      </p:ext>
    </p:extLst>
  </p:cSld>
  <p:clrMapOvr>
    <a:masterClrMapping/>
  </p:clrMapOvr>
  <p:transition spd="med">
    <p:comb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a:bodyPr>
          <a:lstStyle/>
          <a:p>
            <a:r>
              <a:rPr lang="en-US" b="1" dirty="0">
                <a:latin typeface="Cambria" panose="02040503050406030204" pitchFamily="18" charset="0"/>
              </a:rPr>
              <a:t>1.5 Conversion of Units</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15</a:t>
            </a:fld>
            <a:endParaRPr lang="en-US"/>
          </a:p>
        </p:txBody>
      </p:sp>
      <p:sp>
        <p:nvSpPr>
          <p:cNvPr id="11" name="Rectangle 3"/>
          <p:cNvSpPr txBox="1">
            <a:spLocks noChangeArrowheads="1"/>
          </p:cNvSpPr>
          <p:nvPr/>
        </p:nvSpPr>
        <p:spPr bwMode="auto">
          <a:xfrm>
            <a:off x="971600" y="2423188"/>
            <a:ext cx="8686800" cy="414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r" rtl="1"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r" rtl="1"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r" rtl="1"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r" rtl="1"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r" rtl="1"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l" rtl="0" eaLnBrk="1" hangingPunct="1"/>
            <a:r>
              <a:rPr lang="en-US" altLang="zh-CN" sz="2400" dirty="0">
                <a:ea typeface="宋体" pitchFamily="2" charset="-122"/>
              </a:rPr>
              <a:t>U.S. customary system: foot, slug, second</a:t>
            </a:r>
          </a:p>
          <a:p>
            <a:pPr algn="l" rtl="0" eaLnBrk="1" hangingPunct="1"/>
            <a:r>
              <a:rPr lang="en-US" altLang="zh-CN" sz="2400" dirty="0" err="1">
                <a:ea typeface="宋体" pitchFamily="2" charset="-122"/>
              </a:rPr>
              <a:t>Cgs</a:t>
            </a:r>
            <a:r>
              <a:rPr lang="en-US" altLang="zh-CN" sz="2400" dirty="0">
                <a:ea typeface="宋体" pitchFamily="2" charset="-122"/>
              </a:rPr>
              <a:t> system: cm, gram, second</a:t>
            </a:r>
          </a:p>
          <a:p>
            <a:pPr algn="l" rtl="0" eaLnBrk="1" hangingPunct="1"/>
            <a:r>
              <a:rPr lang="en-US" altLang="zh-CN" sz="2400" dirty="0">
                <a:ea typeface="宋体" pitchFamily="2" charset="-122"/>
              </a:rPr>
              <a:t>We will use SI units in this course, but it is useful to know conversions between systems.</a:t>
            </a:r>
            <a:endParaRPr lang="en-US" sz="2400" dirty="0"/>
          </a:p>
          <a:p>
            <a:pPr lvl="1" algn="l" rtl="0" eaLnBrk="1" hangingPunct="1"/>
            <a:r>
              <a:rPr lang="en-US" altLang="zh-CN" sz="2000" dirty="0">
                <a:ea typeface="宋体" pitchFamily="2" charset="-122"/>
              </a:rPr>
              <a:t>1 mile = 1609 m = 1.609 km        1 </a:t>
            </a:r>
            <a:r>
              <a:rPr lang="en-US" altLang="zh-CN" sz="2000" dirty="0" err="1">
                <a:ea typeface="宋体" pitchFamily="2" charset="-122"/>
              </a:rPr>
              <a:t>ft</a:t>
            </a:r>
            <a:r>
              <a:rPr lang="en-US" altLang="zh-CN" sz="2000" dirty="0">
                <a:ea typeface="宋体" pitchFamily="2" charset="-122"/>
              </a:rPr>
              <a:t> = 0.3048 m = 30.48 cm</a:t>
            </a:r>
            <a:endParaRPr lang="en-US" sz="2000" dirty="0"/>
          </a:p>
          <a:p>
            <a:pPr lvl="1" algn="l" rtl="0" eaLnBrk="1" hangingPunct="1"/>
            <a:r>
              <a:rPr lang="en-US" altLang="zh-CN" sz="2000" dirty="0">
                <a:ea typeface="宋体" pitchFamily="2" charset="-122"/>
              </a:rPr>
              <a:t>1 m = 39.37 in. = 3.281 </a:t>
            </a:r>
            <a:r>
              <a:rPr lang="en-US" altLang="zh-CN" sz="2000" dirty="0" err="1">
                <a:ea typeface="宋体" pitchFamily="2" charset="-122"/>
              </a:rPr>
              <a:t>ft</a:t>
            </a:r>
            <a:r>
              <a:rPr lang="en-US" altLang="zh-CN" sz="2000" dirty="0">
                <a:ea typeface="宋体" pitchFamily="2" charset="-122"/>
              </a:rPr>
              <a:t>            1 in. = 0.0254 m = 2.54 cm</a:t>
            </a:r>
          </a:p>
          <a:p>
            <a:pPr lvl="1" algn="l" rtl="0" eaLnBrk="1" hangingPunct="1"/>
            <a:r>
              <a:rPr lang="en-US" altLang="zh-CN" sz="2000" dirty="0">
                <a:ea typeface="宋体" pitchFamily="2" charset="-122"/>
              </a:rPr>
              <a:t>1 </a:t>
            </a:r>
            <a:r>
              <a:rPr lang="en-US" altLang="zh-CN" sz="2000" dirty="0" err="1">
                <a:ea typeface="宋体" pitchFamily="2" charset="-122"/>
              </a:rPr>
              <a:t>lb</a:t>
            </a:r>
            <a:r>
              <a:rPr lang="en-US" altLang="zh-CN" sz="2000" dirty="0">
                <a:ea typeface="宋体" pitchFamily="2" charset="-122"/>
              </a:rPr>
              <a:t> = 0.465 kg	1 </a:t>
            </a:r>
            <a:r>
              <a:rPr lang="en-US" altLang="zh-CN" sz="2000" dirty="0" err="1">
                <a:ea typeface="宋体" pitchFamily="2" charset="-122"/>
              </a:rPr>
              <a:t>oz</a:t>
            </a:r>
            <a:r>
              <a:rPr lang="en-US" altLang="zh-CN" sz="2000" dirty="0">
                <a:ea typeface="宋体" pitchFamily="2" charset="-122"/>
              </a:rPr>
              <a:t> = 28.35 g	 1 slug = 14.59 kg</a:t>
            </a:r>
          </a:p>
          <a:p>
            <a:pPr lvl="1" algn="l" rtl="0" eaLnBrk="1" hangingPunct="1"/>
            <a:r>
              <a:rPr lang="en-US" altLang="zh-CN" sz="2000" dirty="0">
                <a:ea typeface="宋体" pitchFamily="2" charset="-122"/>
              </a:rPr>
              <a:t>1 day = </a:t>
            </a:r>
            <a:r>
              <a:rPr lang="en-US" altLang="zh-CN" sz="2000" dirty="0">
                <a:ea typeface="宋体" pitchFamily="2" charset="-122"/>
                <a:cs typeface="Tahoma" pitchFamily="34" charset="0"/>
              </a:rPr>
              <a:t>24 hours = 24 * 60 minutes = 24 * 60 * 60 seconds </a:t>
            </a:r>
            <a:endParaRPr lang="en-US" sz="2000" dirty="0"/>
          </a:p>
          <a:p>
            <a:pPr lvl="1" algn="l" rtl="0" eaLnBrk="1" hangingPunct="1"/>
            <a:endParaRPr lang="en-US" altLang="zh-CN" sz="2000" dirty="0">
              <a:ea typeface="宋体" pitchFamily="2" charset="-122"/>
            </a:endParaRPr>
          </a:p>
          <a:p>
            <a:pPr lvl="1" algn="l" rtl="0" eaLnBrk="1" hangingPunct="1"/>
            <a:r>
              <a:rPr lang="en-US" altLang="zh-CN" sz="2000" dirty="0">
                <a:ea typeface="宋体" pitchFamily="2" charset="-122"/>
              </a:rPr>
              <a:t>More can be found in Appendices A &amp; D in your textbook.</a:t>
            </a:r>
          </a:p>
        </p:txBody>
      </p:sp>
      <p:sp>
        <p:nvSpPr>
          <p:cNvPr id="12" name="Rectangle 2"/>
          <p:cNvSpPr txBox="1">
            <a:spLocks noChangeArrowheads="1"/>
          </p:cNvSpPr>
          <p:nvPr/>
        </p:nvSpPr>
        <p:spPr>
          <a:xfrm>
            <a:off x="1565325" y="1203616"/>
            <a:ext cx="7499350" cy="1143000"/>
          </a:xfrm>
          <a:prstGeom prst="rect">
            <a:avLst/>
          </a:prstGeom>
        </p:spPr>
        <p:txBody>
          <a:bodyPr anchor="ctr">
            <a:normAutofit/>
          </a:bodyPr>
          <a:lstStyle>
            <a:lvl1pPr algn="l" rtl="1"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1" eaLnBrk="0" fontAlgn="base" hangingPunct="0">
              <a:spcBef>
                <a:spcPct val="0"/>
              </a:spcBef>
              <a:spcAft>
                <a:spcPct val="0"/>
              </a:spcAft>
              <a:defRPr sz="4300">
                <a:solidFill>
                  <a:srgbClr val="572314"/>
                </a:solidFill>
                <a:latin typeface="Gill Sans MT" pitchFamily="34" charset="0"/>
              </a:defRPr>
            </a:lvl2pPr>
            <a:lvl3pPr algn="l" rtl="1" eaLnBrk="0" fontAlgn="base" hangingPunct="0">
              <a:spcBef>
                <a:spcPct val="0"/>
              </a:spcBef>
              <a:spcAft>
                <a:spcPct val="0"/>
              </a:spcAft>
              <a:defRPr sz="4300">
                <a:solidFill>
                  <a:srgbClr val="572314"/>
                </a:solidFill>
                <a:latin typeface="Gill Sans MT" pitchFamily="34" charset="0"/>
              </a:defRPr>
            </a:lvl3pPr>
            <a:lvl4pPr algn="l" rtl="1" eaLnBrk="0" fontAlgn="base" hangingPunct="0">
              <a:spcBef>
                <a:spcPct val="0"/>
              </a:spcBef>
              <a:spcAft>
                <a:spcPct val="0"/>
              </a:spcAft>
              <a:defRPr sz="4300">
                <a:solidFill>
                  <a:srgbClr val="572314"/>
                </a:solidFill>
                <a:latin typeface="Gill Sans MT" pitchFamily="34" charset="0"/>
              </a:defRPr>
            </a:lvl4pPr>
            <a:lvl5pPr algn="l" rtl="1" eaLnBrk="0" fontAlgn="base" hangingPunct="0">
              <a:spcBef>
                <a:spcPct val="0"/>
              </a:spcBef>
              <a:spcAft>
                <a:spcPct val="0"/>
              </a:spcAft>
              <a:defRPr sz="4300">
                <a:solidFill>
                  <a:srgbClr val="572314"/>
                </a:solidFill>
                <a:latin typeface="Gill Sans MT" pitchFamily="34" charset="0"/>
              </a:defRPr>
            </a:lvl5pPr>
            <a:lvl6pPr marL="457200" algn="l" rtl="1" fontAlgn="base">
              <a:spcBef>
                <a:spcPct val="0"/>
              </a:spcBef>
              <a:spcAft>
                <a:spcPct val="0"/>
              </a:spcAft>
              <a:defRPr sz="4300">
                <a:solidFill>
                  <a:srgbClr val="572314"/>
                </a:solidFill>
                <a:latin typeface="Gill Sans MT" pitchFamily="34" charset="0"/>
              </a:defRPr>
            </a:lvl6pPr>
            <a:lvl7pPr marL="914400" algn="l" rtl="1" fontAlgn="base">
              <a:spcBef>
                <a:spcPct val="0"/>
              </a:spcBef>
              <a:spcAft>
                <a:spcPct val="0"/>
              </a:spcAft>
              <a:defRPr sz="4300">
                <a:solidFill>
                  <a:srgbClr val="572314"/>
                </a:solidFill>
                <a:latin typeface="Gill Sans MT" pitchFamily="34" charset="0"/>
              </a:defRPr>
            </a:lvl7pPr>
            <a:lvl8pPr marL="1371600" algn="l" rtl="1" fontAlgn="base">
              <a:spcBef>
                <a:spcPct val="0"/>
              </a:spcBef>
              <a:spcAft>
                <a:spcPct val="0"/>
              </a:spcAft>
              <a:defRPr sz="4300">
                <a:solidFill>
                  <a:srgbClr val="572314"/>
                </a:solidFill>
                <a:latin typeface="Gill Sans MT" pitchFamily="34" charset="0"/>
              </a:defRPr>
            </a:lvl8pPr>
            <a:lvl9pPr marL="1828800" algn="l" rtl="1" fontAlgn="base">
              <a:spcBef>
                <a:spcPct val="0"/>
              </a:spcBef>
              <a:spcAft>
                <a:spcPct val="0"/>
              </a:spcAft>
              <a:defRPr sz="4300">
                <a:solidFill>
                  <a:srgbClr val="572314"/>
                </a:solidFill>
                <a:latin typeface="Gill Sans MT" pitchFamily="34" charset="0"/>
              </a:defRPr>
            </a:lvl9pPr>
            <a:extLst/>
          </a:lstStyle>
          <a:p>
            <a:pPr eaLnBrk="1" hangingPunct="1"/>
            <a:r>
              <a:rPr lang="en-US" altLang="zh-CN">
                <a:ea typeface="宋体" pitchFamily="2" charset="-122"/>
              </a:rPr>
              <a:t>Other Unit System</a:t>
            </a:r>
            <a:endParaRPr lang="en-US" dirty="0"/>
          </a:p>
        </p:txBody>
      </p:sp>
    </p:spTree>
    <p:extLst>
      <p:ext uri="{BB962C8B-B14F-4D97-AF65-F5344CB8AC3E}">
        <p14:creationId xmlns:p14="http://schemas.microsoft.com/office/powerpoint/2010/main" val="997865797"/>
      </p:ext>
    </p:extLst>
  </p:cSld>
  <p:clrMapOvr>
    <a:masterClrMapping/>
  </p:clrMapOvr>
  <p:transition spd="med">
    <p:comb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algn="l" rtl="0"/>
            <a:r>
              <a:rPr lang="en-US" sz="3000" b="1" dirty="0"/>
              <a:t>Section 1.5 Conversion of Units</a:t>
            </a:r>
          </a:p>
          <a:p>
            <a:pPr marL="0" indent="0" algn="l" rtl="0">
              <a:buNone/>
            </a:pPr>
            <a:r>
              <a:rPr lang="en-US" sz="3000" b="1" dirty="0"/>
              <a:t>21. </a:t>
            </a:r>
            <a:r>
              <a:rPr lang="en-US" sz="3000" dirty="0"/>
              <a:t>A rectangular building lot is 100 </a:t>
            </a:r>
            <a:r>
              <a:rPr lang="en-US" sz="3000" dirty="0" err="1"/>
              <a:t>ft</a:t>
            </a:r>
            <a:r>
              <a:rPr lang="en-US" sz="3000" dirty="0"/>
              <a:t> by 150 ft. Determine the area of this lot in m</a:t>
            </a:r>
            <a:r>
              <a:rPr lang="en-US" sz="3000" baseline="30000" dirty="0"/>
              <a:t>2</a:t>
            </a:r>
            <a:r>
              <a:rPr lang="en-US" sz="3000" dirty="0"/>
              <a:t>.</a:t>
            </a:r>
          </a:p>
          <a:p>
            <a:pPr marL="0" indent="0" algn="l" rtl="0">
              <a:buNone/>
            </a:pPr>
            <a:r>
              <a:rPr lang="en-US" sz="3000" dirty="0"/>
              <a:t>……………………………………………………………</a:t>
            </a:r>
            <a:r>
              <a:rPr lang="en-US" sz="3000" b="1" dirty="0"/>
              <a:t>25. </a:t>
            </a:r>
            <a:r>
              <a:rPr lang="en-US" sz="3000" dirty="0"/>
              <a:t>A solid piece of lead has a mass of 23.94 g and a volume of 2.10 cm</a:t>
            </a:r>
            <a:r>
              <a:rPr lang="en-US" sz="3000" baseline="30000" dirty="0"/>
              <a:t>3</a:t>
            </a:r>
            <a:r>
              <a:rPr lang="en-US" sz="3000" dirty="0"/>
              <a:t>. From these data, calculate the density of lead in SI units (kg/m</a:t>
            </a:r>
            <a:r>
              <a:rPr lang="en-US" sz="3000" baseline="30000" dirty="0"/>
              <a:t>3</a:t>
            </a:r>
            <a:r>
              <a:rPr lang="en-US" sz="3000" dirty="0"/>
              <a:t>).</a:t>
            </a:r>
          </a:p>
          <a:p>
            <a:pPr marL="0" indent="0" algn="l" rtl="0">
              <a:buNone/>
            </a:pPr>
            <a:r>
              <a:rPr lang="en-US" sz="3000" dirty="0"/>
              <a:t>……………………………………………………………</a:t>
            </a:r>
            <a:r>
              <a:rPr lang="en-US" sz="3000" b="1" dirty="0"/>
              <a:t>31. </a:t>
            </a:r>
            <a:r>
              <a:rPr lang="en-US" sz="3000" dirty="0"/>
              <a:t>One gallon of paint (volume=3.78 ×10</a:t>
            </a:r>
            <a:r>
              <a:rPr lang="en-US" sz="3000" baseline="30000" dirty="0"/>
              <a:t>-3</a:t>
            </a:r>
            <a:r>
              <a:rPr lang="en-US" sz="3000" dirty="0"/>
              <a:t> m</a:t>
            </a:r>
            <a:r>
              <a:rPr lang="en-US" sz="3000" baseline="30000" dirty="0"/>
              <a:t>3</a:t>
            </a:r>
            <a:r>
              <a:rPr lang="en-US" sz="3000" dirty="0"/>
              <a:t>) covers an area of 25.0 m</a:t>
            </a:r>
            <a:r>
              <a:rPr lang="en-US" sz="3000" baseline="30000" dirty="0"/>
              <a:t>2</a:t>
            </a:r>
            <a:r>
              <a:rPr lang="en-US" sz="3000" dirty="0"/>
              <a:t>. What is the thickness of the paint on the wall?</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16</a:t>
            </a:fld>
            <a:endParaRPr lang="en-US" dirty="0"/>
          </a:p>
        </p:txBody>
      </p:sp>
    </p:spTree>
    <p:extLst>
      <p:ext uri="{BB962C8B-B14F-4D97-AF65-F5344CB8AC3E}">
        <p14:creationId xmlns:p14="http://schemas.microsoft.com/office/powerpoint/2010/main" val="870193673"/>
      </p:ext>
    </p:extLst>
  </p:cSld>
  <p:clrMapOvr>
    <a:masterClrMapping/>
  </p:clrMapOvr>
  <p:transition spd="med">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LECTURE OUTLINE  </a:t>
            </a:r>
          </a:p>
        </p:txBody>
      </p:sp>
      <p:sp>
        <p:nvSpPr>
          <p:cNvPr id="3" name="Content Placeholder 2"/>
          <p:cNvSpPr>
            <a:spLocks noGrp="1"/>
          </p:cNvSpPr>
          <p:nvPr>
            <p:ph idx="1"/>
          </p:nvPr>
        </p:nvSpPr>
        <p:spPr>
          <a:xfrm>
            <a:off x="827584" y="1268760"/>
            <a:ext cx="8964488" cy="5509975"/>
          </a:xfrm>
        </p:spPr>
        <p:txBody>
          <a:bodyPr>
            <a:noAutofit/>
          </a:bodyPr>
          <a:lstStyle/>
          <a:p>
            <a:pPr algn="l" rtl="0"/>
            <a:r>
              <a:rPr lang="en-US" sz="3600" dirty="0">
                <a:latin typeface="Cambria" panose="02040503050406030204" pitchFamily="18" charset="0"/>
              </a:rPr>
              <a:t>1.1 Standards of Length, Mass, and Time</a:t>
            </a:r>
          </a:p>
          <a:p>
            <a:pPr algn="l" rtl="0"/>
            <a:r>
              <a:rPr lang="en-GB" sz="3600" dirty="0">
                <a:latin typeface="Cambria" panose="02040503050406030204" pitchFamily="18" charset="0"/>
              </a:rPr>
              <a:t>1.3 Density and Atomic Mass</a:t>
            </a:r>
            <a:endParaRPr lang="en-US" sz="3600" dirty="0">
              <a:latin typeface="Cambria" panose="02040503050406030204" pitchFamily="18" charset="0"/>
            </a:endParaRPr>
          </a:p>
          <a:p>
            <a:pPr algn="l" rtl="0"/>
            <a:r>
              <a:rPr lang="en-US" sz="3600" dirty="0">
                <a:latin typeface="Cambria" panose="02040503050406030204" pitchFamily="18" charset="0"/>
              </a:rPr>
              <a:t>1.4 Dimensional Analysis</a:t>
            </a:r>
          </a:p>
          <a:p>
            <a:pPr algn="l" rtl="0"/>
            <a:r>
              <a:rPr lang="en-US" sz="3600" dirty="0">
                <a:latin typeface="Cambria" panose="02040503050406030204" pitchFamily="18" charset="0"/>
              </a:rPr>
              <a:t>1.5 Conversion of Units</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a:t>
            </a:fld>
            <a:endParaRPr lang="en-US"/>
          </a:p>
        </p:txBody>
      </p:sp>
    </p:spTree>
    <p:extLst>
      <p:ext uri="{BB962C8B-B14F-4D97-AF65-F5344CB8AC3E}">
        <p14:creationId xmlns:p14="http://schemas.microsoft.com/office/powerpoint/2010/main" val="1005329021"/>
      </p:ext>
    </p:extLst>
  </p:cSld>
  <p:clrMapOvr>
    <a:masterClrMapping/>
  </p:clrMapOvr>
  <p:transition spd="med">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fontScale="90000"/>
          </a:bodyPr>
          <a:lstStyle/>
          <a:p>
            <a:r>
              <a:rPr lang="en-US" b="1" dirty="0">
                <a:latin typeface="Cambria" panose="02040503050406030204" pitchFamily="18" charset="0"/>
              </a:rPr>
              <a:t>1.1 Standards of Length, Mass, and Time</a:t>
            </a:r>
          </a:p>
        </p:txBody>
      </p:sp>
      <p:sp>
        <p:nvSpPr>
          <p:cNvPr id="3" name="Content Placeholder 2"/>
          <p:cNvSpPr>
            <a:spLocks noGrp="1"/>
          </p:cNvSpPr>
          <p:nvPr>
            <p:ph idx="1"/>
          </p:nvPr>
        </p:nvSpPr>
        <p:spPr>
          <a:xfrm>
            <a:off x="1010145" y="1268760"/>
            <a:ext cx="8170367" cy="5513040"/>
          </a:xfrm>
        </p:spPr>
        <p:txBody>
          <a:bodyPr>
            <a:noAutofit/>
          </a:bodyPr>
          <a:lstStyle/>
          <a:p>
            <a:pPr marL="0" indent="0" algn="l" rtl="0">
              <a:lnSpc>
                <a:spcPct val="150000"/>
              </a:lnSpc>
              <a:buNone/>
            </a:pPr>
            <a:r>
              <a:rPr lang="en-US" sz="2400" dirty="0">
                <a:latin typeface="Cambria" panose="02040503050406030204" pitchFamily="18" charset="0"/>
              </a:rPr>
              <a:t>In mechanics, there are three basic quantities: length, mass, and time</a:t>
            </a:r>
          </a:p>
          <a:p>
            <a:pPr algn="l" rtl="0"/>
            <a:r>
              <a:rPr lang="en-US" sz="2400" dirty="0">
                <a:latin typeface="Cambria" panose="02040503050406030204" pitchFamily="18" charset="0"/>
              </a:rPr>
              <a:t>All other quantities in mechanics can be expressed in terms of these three.</a:t>
            </a:r>
          </a:p>
          <a:p>
            <a:pPr algn="l" rtl="0"/>
            <a:r>
              <a:rPr lang="en-US" sz="2400" dirty="0">
                <a:latin typeface="Cambria" panose="02040503050406030204" pitchFamily="18" charset="0"/>
              </a:rPr>
              <a:t>In1960, an international committee established a set of standards for the fundamental quantities of science. It is called the SI (</a:t>
            </a:r>
            <a:r>
              <a:rPr lang="en-US" sz="2400" dirty="0" err="1">
                <a:latin typeface="Cambria" panose="02040503050406030204" pitchFamily="18" charset="0"/>
              </a:rPr>
              <a:t>Système</a:t>
            </a:r>
            <a:r>
              <a:rPr lang="en-US" sz="2400" dirty="0">
                <a:latin typeface="Cambria" panose="02040503050406030204" pitchFamily="18" charset="0"/>
              </a:rPr>
              <a:t> International)</a:t>
            </a:r>
          </a:p>
          <a:p>
            <a:pPr algn="l" rtl="0"/>
            <a:r>
              <a:rPr lang="en-US" sz="2400" dirty="0">
                <a:latin typeface="Cambria" panose="02040503050406030204" pitchFamily="18" charset="0"/>
              </a:rPr>
              <a:t>In the SI: </a:t>
            </a:r>
          </a:p>
          <a:p>
            <a:pPr algn="l" rtl="0">
              <a:buFont typeface="Wingdings" panose="05000000000000000000" pitchFamily="2" charset="2"/>
              <a:buChar char="Ø"/>
            </a:pPr>
            <a:r>
              <a:rPr lang="en-US" dirty="0">
                <a:latin typeface="Cambria" panose="02040503050406030204" pitchFamily="18" charset="0"/>
              </a:rPr>
              <a:t>Units of length: </a:t>
            </a:r>
            <a:r>
              <a:rPr lang="en-US" b="1" dirty="0">
                <a:latin typeface="Cambria" panose="02040503050406030204" pitchFamily="18" charset="0"/>
              </a:rPr>
              <a:t>meter (m)</a:t>
            </a:r>
          </a:p>
          <a:p>
            <a:pPr algn="l" rtl="0">
              <a:buFont typeface="Wingdings" panose="05000000000000000000" pitchFamily="2" charset="2"/>
              <a:buChar char="Ø"/>
            </a:pPr>
            <a:r>
              <a:rPr lang="en-US" dirty="0">
                <a:latin typeface="Cambria" panose="02040503050406030204" pitchFamily="18" charset="0"/>
              </a:rPr>
              <a:t>Units of mass  : </a:t>
            </a:r>
            <a:r>
              <a:rPr lang="en-US" b="1" dirty="0">
                <a:latin typeface="Cambria" panose="02040503050406030204" pitchFamily="18" charset="0"/>
              </a:rPr>
              <a:t>kilogram (Kg)</a:t>
            </a:r>
          </a:p>
          <a:p>
            <a:pPr algn="l" rtl="0">
              <a:buFont typeface="Wingdings" panose="05000000000000000000" pitchFamily="2" charset="2"/>
              <a:buChar char="Ø"/>
            </a:pPr>
            <a:r>
              <a:rPr lang="en-US" dirty="0">
                <a:latin typeface="Cambria" panose="02040503050406030204" pitchFamily="18" charset="0"/>
              </a:rPr>
              <a:t>Units of time   : </a:t>
            </a:r>
            <a:r>
              <a:rPr lang="en-US" b="1" dirty="0">
                <a:latin typeface="Cambria" panose="02040503050406030204" pitchFamily="18" charset="0"/>
              </a:rPr>
              <a:t>second</a:t>
            </a:r>
            <a:r>
              <a:rPr lang="en-US" dirty="0">
                <a:latin typeface="Cambria" panose="02040503050406030204" pitchFamily="18" charset="0"/>
              </a:rPr>
              <a:t> (s)</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3</a:t>
            </a:fld>
            <a:endParaRPr lang="en-US"/>
          </a:p>
        </p:txBody>
      </p:sp>
    </p:spTree>
    <p:extLst>
      <p:ext uri="{BB962C8B-B14F-4D97-AF65-F5344CB8AC3E}">
        <p14:creationId xmlns:p14="http://schemas.microsoft.com/office/powerpoint/2010/main" val="1832640238"/>
      </p:ext>
    </p:extLst>
  </p:cSld>
  <p:clrMapOvr>
    <a:masterClrMapping/>
  </p:clrMapOvr>
  <p:transition spd="med">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32656"/>
            <a:ext cx="7890842" cy="5915744"/>
          </a:xfrm>
        </p:spPr>
        <p:txBody>
          <a:bodyPr/>
          <a:lstStyle/>
          <a:p>
            <a:endParaRPr lang="en-US" dirty="0">
              <a:latin typeface="Cambria" panose="02040503050406030204" pitchFamily="18" charset="0"/>
            </a:endParaRPr>
          </a:p>
          <a:p>
            <a:pPr algn="just" rtl="0"/>
            <a:r>
              <a:rPr lang="en-US" dirty="0">
                <a:latin typeface="Cambria" panose="02040503050406030204" pitchFamily="18" charset="0"/>
              </a:rPr>
              <a:t>In many situations, you may have to derive or check a specific equation. A useful and powerful procedure called dimensional analysis can be used to assist in the derivation or to check your final expression.</a:t>
            </a:r>
          </a:p>
          <a:p>
            <a:pPr algn="just" rtl="0"/>
            <a:r>
              <a:rPr lang="en-US" dirty="0">
                <a:latin typeface="Cambria" panose="02040503050406030204" pitchFamily="18" charset="0"/>
              </a:rPr>
              <a:t>As a simple method: </a:t>
            </a:r>
          </a:p>
          <a:p>
            <a:pPr marL="0" indent="0" algn="just" rtl="0">
              <a:buNone/>
            </a:pPr>
            <a:r>
              <a:rPr lang="en-US" dirty="0">
                <a:latin typeface="Cambria" panose="02040503050406030204" pitchFamily="18" charset="0"/>
              </a:rPr>
              <a:t>          Left Hand Side must = Right Hand Side </a:t>
            </a:r>
          </a:p>
          <a:p>
            <a:pPr algn="l" rtl="0"/>
            <a:endParaRPr lang="ar-SA" dirty="0"/>
          </a:p>
        </p:txBody>
      </p:sp>
    </p:spTree>
    <p:extLst>
      <p:ext uri="{BB962C8B-B14F-4D97-AF65-F5344CB8AC3E}">
        <p14:creationId xmlns:p14="http://schemas.microsoft.com/office/powerpoint/2010/main" val="3155658425"/>
      </p:ext>
    </p:extLst>
  </p:cSld>
  <p:clrMapOvr>
    <a:masterClrMapping/>
  </p:clrMapOvr>
  <p:transition spd="med">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19445601"/>
              </p:ext>
            </p:extLst>
          </p:nvPr>
        </p:nvGraphicFramePr>
        <p:xfrm>
          <a:off x="2071688" y="500063"/>
          <a:ext cx="6072187" cy="6694483"/>
        </p:xfrm>
        <a:graphic>
          <a:graphicData uri="http://schemas.openxmlformats.org/drawingml/2006/table">
            <a:tbl>
              <a:tblPr/>
              <a:tblGrid>
                <a:gridCol w="1276238">
                  <a:extLst>
                    <a:ext uri="{9D8B030D-6E8A-4147-A177-3AD203B41FA5}">
                      <a16:colId xmlns:a16="http://schemas.microsoft.com/office/drawing/2014/main" val="20000"/>
                    </a:ext>
                  </a:extLst>
                </a:gridCol>
                <a:gridCol w="1400407">
                  <a:extLst>
                    <a:ext uri="{9D8B030D-6E8A-4147-A177-3AD203B41FA5}">
                      <a16:colId xmlns:a16="http://schemas.microsoft.com/office/drawing/2014/main" val="20001"/>
                    </a:ext>
                  </a:extLst>
                </a:gridCol>
                <a:gridCol w="1911229">
                  <a:extLst>
                    <a:ext uri="{9D8B030D-6E8A-4147-A177-3AD203B41FA5}">
                      <a16:colId xmlns:a16="http://schemas.microsoft.com/office/drawing/2014/main" val="20002"/>
                    </a:ext>
                  </a:extLst>
                </a:gridCol>
                <a:gridCol w="1484313">
                  <a:extLst>
                    <a:ext uri="{9D8B030D-6E8A-4147-A177-3AD203B41FA5}">
                      <a16:colId xmlns:a16="http://schemas.microsoft.com/office/drawing/2014/main" val="20003"/>
                    </a:ext>
                  </a:extLst>
                </a:gridCol>
              </a:tblGrid>
              <a:tr h="431787">
                <a:tc>
                  <a:txBody>
                    <a:bodyPr/>
                    <a:lstStyle/>
                    <a:p>
                      <a:pPr algn="ctr" rtl="1">
                        <a:lnSpc>
                          <a:spcPct val="115000"/>
                        </a:lnSpc>
                        <a:spcAft>
                          <a:spcPts val="0"/>
                        </a:spcAft>
                      </a:pPr>
                      <a:r>
                        <a:rPr lang="en-US" sz="2000" b="1" dirty="0">
                          <a:latin typeface="NewBaskerville-Bold"/>
                          <a:ea typeface="Times New Roman"/>
                          <a:cs typeface="NewBaskerville-Bold"/>
                        </a:rPr>
                        <a:t>Power</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2000" b="1" dirty="0">
                          <a:latin typeface="NewBaskerville-Bold"/>
                          <a:ea typeface="Times New Roman"/>
                          <a:cs typeface="NewBaskerville-Bold"/>
                        </a:rPr>
                        <a:t>Prefix</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NewBaskerville-Bold"/>
                          <a:ea typeface="Times New Roman"/>
                          <a:cs typeface="NewBaskerville-Bold"/>
                        </a:rPr>
                        <a:t>Abbreviation</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18</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err="1">
                          <a:latin typeface="NewBaskerville-Roman"/>
                          <a:ea typeface="Times New Roman"/>
                          <a:cs typeface="NewBaskerville-Roman"/>
                        </a:rPr>
                        <a:t>Exa</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E</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15</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Peta</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P</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83802">
                <a:tc>
                  <a:txBody>
                    <a:bodyPr/>
                    <a:lstStyle/>
                    <a:p>
                      <a:pPr algn="ctr" rtl="0">
                        <a:lnSpc>
                          <a:spcPct val="100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12</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0000"/>
                        </a:lnSpc>
                        <a:spcAft>
                          <a:spcPts val="0"/>
                        </a:spcAft>
                      </a:pPr>
                      <a:r>
                        <a:rPr lang="en-US" sz="2000" dirty="0" err="1">
                          <a:latin typeface="NewBaskerville-Roman"/>
                          <a:ea typeface="Times New Roman"/>
                          <a:cs typeface="NewBaskerville-Roman"/>
                        </a:rPr>
                        <a:t>Tera</a:t>
                      </a:r>
                      <a:r>
                        <a:rPr lang="en-US" sz="2000" dirty="0">
                          <a:latin typeface="Calibri"/>
                          <a:ea typeface="Times New Roman"/>
                          <a:cs typeface="Arial"/>
                        </a:rPr>
                        <a:t> or </a:t>
                      </a:r>
                      <a:r>
                        <a:rPr lang="en-US" sz="2000" dirty="0" err="1">
                          <a:latin typeface="Calibri"/>
                          <a:ea typeface="Times New Roman"/>
                          <a:cs typeface="Arial"/>
                        </a:rPr>
                        <a:t>Viga</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0000"/>
                        </a:lnSpc>
                        <a:spcAft>
                          <a:spcPts val="0"/>
                        </a:spcAft>
                      </a:pPr>
                      <a:r>
                        <a:rPr lang="en-US" sz="2000" b="1" dirty="0">
                          <a:latin typeface="Calibri"/>
                          <a:ea typeface="Times New Roman"/>
                          <a:cs typeface="Arial"/>
                        </a:rPr>
                        <a:t>T or V</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9</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Giga</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G</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6</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Mega</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M</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3</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Kilo</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K</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Deca</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D</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0659">
                <a:tc>
                  <a:txBody>
                    <a:bodyPr/>
                    <a:lstStyle/>
                    <a:p>
                      <a:pPr algn="ctr" rtl="0">
                        <a:lnSpc>
                          <a:spcPct val="115000"/>
                        </a:lnSpc>
                        <a:spcAft>
                          <a:spcPts val="0"/>
                        </a:spcAft>
                      </a:pPr>
                      <a:r>
                        <a:rPr lang="en-US" sz="2400" b="1" dirty="0">
                          <a:latin typeface="Calibri"/>
                          <a:ea typeface="Times New Roman"/>
                          <a:cs typeface="Arial"/>
                        </a:rPr>
                        <a:t>10</a:t>
                      </a:r>
                      <a:r>
                        <a:rPr lang="en-US" sz="2400" b="1" baseline="30000" dirty="0">
                          <a:latin typeface="Calibri"/>
                          <a:ea typeface="Times New Roman"/>
                          <a:cs typeface="Arial"/>
                        </a:rPr>
                        <a:t>0</a:t>
                      </a:r>
                      <a:r>
                        <a:rPr lang="en-US" sz="2400" b="1" dirty="0">
                          <a:latin typeface="Calibri"/>
                          <a:ea typeface="Times New Roman"/>
                          <a:cs typeface="Arial"/>
                        </a:rPr>
                        <a:t> =1</a:t>
                      </a: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err="1">
                          <a:latin typeface="Calibri"/>
                          <a:ea typeface="Times New Roman"/>
                          <a:cs typeface="Arial"/>
                        </a:rPr>
                        <a:t>xxxxxxxx</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deci</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d</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-2</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centi</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c</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-3</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milli</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m</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-6</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micro</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Arial"/>
                          <a:ea typeface="Times New Roman"/>
                          <a:cs typeface="Arial"/>
                        </a:rPr>
                        <a:t>µ</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-9</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nano</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n</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-12</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pico</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p</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-15</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femto</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f</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350549">
                <a:tc>
                  <a:txBody>
                    <a:bodyPr/>
                    <a:lstStyle/>
                    <a:p>
                      <a:pPr algn="ctr" rtl="0">
                        <a:lnSpc>
                          <a:spcPct val="115000"/>
                        </a:lnSpc>
                        <a:spcAft>
                          <a:spcPts val="0"/>
                        </a:spcAft>
                      </a:pPr>
                      <a:r>
                        <a:rPr lang="en-US" sz="2000" dirty="0">
                          <a:latin typeface="Calibri"/>
                          <a:ea typeface="Times New Roman"/>
                          <a:cs typeface="Arial"/>
                        </a:rPr>
                        <a:t>10</a:t>
                      </a:r>
                      <a:r>
                        <a:rPr lang="en-US" sz="2000" baseline="30000" dirty="0">
                          <a:latin typeface="Calibri"/>
                          <a:ea typeface="Times New Roman"/>
                          <a:cs typeface="Arial"/>
                        </a:rPr>
                        <a:t>-18</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NewBaskerville-Roman"/>
                          <a:ea typeface="Times New Roman"/>
                          <a:cs typeface="NewBaskerville-Roman"/>
                        </a:rPr>
                        <a:t>atto</a:t>
                      </a: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latin typeface="Calibri"/>
                          <a:ea typeface="Times New Roman"/>
                          <a:cs typeface="Arial"/>
                        </a:rPr>
                        <a:t>a</a:t>
                      </a: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350549">
                <a:tc>
                  <a:txBody>
                    <a:bodyPr/>
                    <a:lstStyle/>
                    <a:p>
                      <a:pPr algn="l" rtl="0">
                        <a:lnSpc>
                          <a:spcPct val="115000"/>
                        </a:lnSpc>
                        <a:spcAft>
                          <a:spcPts val="0"/>
                        </a:spcAft>
                      </a:pP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200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endParaRPr lang="en-US" sz="20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600" dirty="0">
                        <a:latin typeface="Calibri"/>
                        <a:ea typeface="Times New Roman"/>
                        <a:cs typeface="Arial"/>
                      </a:endParaRPr>
                    </a:p>
                  </a:txBody>
                  <a:tcPr marL="36474" marR="364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11363" name="Rectangle 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AdvertisingMedium"/>
                <a:cs typeface="AdvertisingMedium"/>
              </a:defRPr>
            </a:lvl1pPr>
            <a:lvl2pPr marL="742950" indent="-285750" eaLnBrk="0" hangingPunct="0">
              <a:defRPr>
                <a:solidFill>
                  <a:schemeClr val="tx1"/>
                </a:solidFill>
                <a:latin typeface="Arial" pitchFamily="34" charset="0"/>
                <a:ea typeface="AdvertisingMedium"/>
                <a:cs typeface="AdvertisingMedium"/>
              </a:defRPr>
            </a:lvl2pPr>
            <a:lvl3pPr marL="1143000" indent="-228600" eaLnBrk="0" hangingPunct="0">
              <a:defRPr>
                <a:solidFill>
                  <a:schemeClr val="tx1"/>
                </a:solidFill>
                <a:latin typeface="Arial" pitchFamily="34" charset="0"/>
                <a:ea typeface="AdvertisingMedium"/>
                <a:cs typeface="AdvertisingMedium"/>
              </a:defRPr>
            </a:lvl3pPr>
            <a:lvl4pPr marL="1600200" indent="-228600" eaLnBrk="0" hangingPunct="0">
              <a:defRPr>
                <a:solidFill>
                  <a:schemeClr val="tx1"/>
                </a:solidFill>
                <a:latin typeface="Arial" pitchFamily="34" charset="0"/>
                <a:ea typeface="AdvertisingMedium"/>
                <a:cs typeface="AdvertisingMedium"/>
              </a:defRPr>
            </a:lvl4pPr>
            <a:lvl5pPr marL="2057400" indent="-228600" eaLnBrk="0" hangingPunct="0">
              <a:defRPr>
                <a:solidFill>
                  <a:schemeClr val="tx1"/>
                </a:solidFill>
                <a:latin typeface="Arial" pitchFamily="34" charset="0"/>
                <a:ea typeface="AdvertisingMedium"/>
                <a:cs typeface="AdvertisingMedium"/>
              </a:defRPr>
            </a:lvl5pPr>
            <a:lvl6pPr marL="2514600" indent="-228600" eaLnBrk="0" fontAlgn="base" hangingPunct="0">
              <a:spcBef>
                <a:spcPct val="0"/>
              </a:spcBef>
              <a:spcAft>
                <a:spcPct val="0"/>
              </a:spcAft>
              <a:defRPr>
                <a:solidFill>
                  <a:schemeClr val="tx1"/>
                </a:solidFill>
                <a:latin typeface="Arial" pitchFamily="34" charset="0"/>
                <a:ea typeface="AdvertisingMedium"/>
                <a:cs typeface="AdvertisingMedium"/>
              </a:defRPr>
            </a:lvl6pPr>
            <a:lvl7pPr marL="2971800" indent="-228600" eaLnBrk="0" fontAlgn="base" hangingPunct="0">
              <a:spcBef>
                <a:spcPct val="0"/>
              </a:spcBef>
              <a:spcAft>
                <a:spcPct val="0"/>
              </a:spcAft>
              <a:defRPr>
                <a:solidFill>
                  <a:schemeClr val="tx1"/>
                </a:solidFill>
                <a:latin typeface="Arial" pitchFamily="34" charset="0"/>
                <a:ea typeface="AdvertisingMedium"/>
                <a:cs typeface="AdvertisingMedium"/>
              </a:defRPr>
            </a:lvl7pPr>
            <a:lvl8pPr marL="3429000" indent="-228600" eaLnBrk="0" fontAlgn="base" hangingPunct="0">
              <a:spcBef>
                <a:spcPct val="0"/>
              </a:spcBef>
              <a:spcAft>
                <a:spcPct val="0"/>
              </a:spcAft>
              <a:defRPr>
                <a:solidFill>
                  <a:schemeClr val="tx1"/>
                </a:solidFill>
                <a:latin typeface="Arial" pitchFamily="34" charset="0"/>
                <a:ea typeface="AdvertisingMedium"/>
                <a:cs typeface="AdvertisingMedium"/>
              </a:defRPr>
            </a:lvl8pPr>
            <a:lvl9pPr marL="3886200" indent="-228600" eaLnBrk="0" fontAlgn="base" hangingPunct="0">
              <a:spcBef>
                <a:spcPct val="0"/>
              </a:spcBef>
              <a:spcAft>
                <a:spcPct val="0"/>
              </a:spcAft>
              <a:defRPr>
                <a:solidFill>
                  <a:schemeClr val="tx1"/>
                </a:solidFill>
                <a:latin typeface="Arial" pitchFamily="34" charset="0"/>
                <a:ea typeface="AdvertisingMedium"/>
                <a:cs typeface="AdvertisingMedium"/>
              </a:defRPr>
            </a:lvl9pPr>
          </a:lstStyle>
          <a:p>
            <a:pPr algn="ctr" rtl="0"/>
            <a:r>
              <a:rPr lang="en-US" altLang="ar-SA" sz="2000" b="1">
                <a:latin typeface="Calibri" pitchFamily="34" charset="0"/>
                <a:ea typeface="Times New Roman" pitchFamily="18" charset="0"/>
                <a:cs typeface="NewBaskerville-Bold" charset="0"/>
              </a:rPr>
              <a:t>Some Prefixes for Powers Used with “Metric” (SI and cgs) Units</a:t>
            </a:r>
            <a:endParaRPr lang="en-US" altLang="ar-SA">
              <a:ea typeface="Times New Roman" pitchFamily="18" charset="0"/>
              <a:cs typeface="NewBaskerville-Bold" charset="0"/>
            </a:endParaRPr>
          </a:p>
        </p:txBody>
      </p:sp>
    </p:spTree>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3000" fill="hold"/>
                                        <p:tgtEl>
                                          <p:spTgt spid="4"/>
                                        </p:tgtEl>
                                        <p:attrNameLst>
                                          <p:attrName>ppt_x</p:attrName>
                                        </p:attrNameLst>
                                      </p:cBhvr>
                                      <p:tavLst>
                                        <p:tav tm="0">
                                          <p:val>
                                            <p:strVal val="#ppt_x"/>
                                          </p:val>
                                        </p:tav>
                                        <p:tav tm="100000">
                                          <p:val>
                                            <p:strVal val="#ppt_x"/>
                                          </p:val>
                                        </p:tav>
                                      </p:tavLst>
                                    </p:anim>
                                    <p:anim calcmode="lin" valueType="num">
                                      <p:cBhvr additive="base">
                                        <p:cTn id="14"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a:bodyPr>
          <a:lstStyle/>
          <a:p>
            <a:r>
              <a:rPr lang="en-US" b="1" dirty="0">
                <a:latin typeface="Cambria" panose="02040503050406030204" pitchFamily="18" charset="0"/>
              </a:rPr>
              <a:t>1.3 Density and Atomic Mass</a:t>
            </a:r>
          </a:p>
        </p:txBody>
      </p:sp>
      <p:sp>
        <p:nvSpPr>
          <p:cNvPr id="3" name="Content Placeholder 2"/>
          <p:cNvSpPr>
            <a:spLocks noGrp="1"/>
          </p:cNvSpPr>
          <p:nvPr>
            <p:ph idx="1"/>
          </p:nvPr>
        </p:nvSpPr>
        <p:spPr>
          <a:xfrm>
            <a:off x="1010145" y="1268760"/>
            <a:ext cx="8170367" cy="5513040"/>
          </a:xfrm>
        </p:spPr>
        <p:txBody>
          <a:bodyPr>
            <a:noAutofit/>
          </a:bodyPr>
          <a:lstStyle/>
          <a:p>
            <a:pPr marL="342900" indent="-342900" algn="l" rtl="0">
              <a:lnSpc>
                <a:spcPct val="150000"/>
              </a:lnSpc>
            </a:pPr>
            <a:r>
              <a:rPr lang="en-GB" sz="2000" dirty="0">
                <a:latin typeface="Cambria" panose="02040503050406030204" pitchFamily="18" charset="0"/>
              </a:rPr>
              <a:t>The density of a substance is deﬁned as its mass per unit volume:</a:t>
            </a:r>
            <a:r>
              <a:rPr lang="en-GB" sz="2000" b="1" dirty="0">
                <a:latin typeface="Cambria" panose="02040503050406030204" pitchFamily="18" charset="0"/>
              </a:rPr>
              <a:t>                </a:t>
            </a:r>
            <a:r>
              <a:rPr lang="el-GR" sz="2000" b="1" dirty="0">
                <a:latin typeface="Calibri" panose="020F0502020204030204" pitchFamily="34" charset="0"/>
              </a:rPr>
              <a:t>ρ </a:t>
            </a:r>
            <a:r>
              <a:rPr lang="en-GB" sz="2000" b="1" dirty="0">
                <a:latin typeface="Calibri" panose="020F0502020204030204" pitchFamily="34" charset="0"/>
              </a:rPr>
              <a:t>= </a:t>
            </a:r>
            <a:r>
              <a:rPr lang="en-GB" sz="2000" b="1" dirty="0">
                <a:latin typeface="Cambria" panose="02040503050406030204" pitchFamily="18" charset="0"/>
              </a:rPr>
              <a:t>m/V</a:t>
            </a:r>
          </a:p>
          <a:p>
            <a:pPr marL="342900" indent="-342900" algn="l" rtl="0">
              <a:lnSpc>
                <a:spcPct val="150000"/>
              </a:lnSpc>
            </a:pPr>
            <a:r>
              <a:rPr lang="en-GB" sz="2000" dirty="0">
                <a:latin typeface="Cambria" panose="02040503050406030204" pitchFamily="18" charset="0"/>
              </a:rPr>
              <a:t>Different substances have different densities mainly because of differences in their atomic masses and atomic arrangements. </a:t>
            </a:r>
          </a:p>
          <a:p>
            <a:pPr marL="342900" indent="-342900" algn="l" rtl="0">
              <a:lnSpc>
                <a:spcPct val="150000"/>
              </a:lnSpc>
            </a:pPr>
            <a:r>
              <a:rPr lang="en-GB" sz="2000" dirty="0">
                <a:latin typeface="Cambria" panose="02040503050406030204" pitchFamily="18" charset="0"/>
              </a:rPr>
              <a:t>The numbers of protons and neutrons in the nucleus of an atom of an element are related to the atomic mass of the element, which is deﬁned as the mass of a single atom of the element measured in atomic mass units (u) where: </a:t>
            </a:r>
          </a:p>
          <a:p>
            <a:pPr marL="0" indent="0" algn="ctr" rtl="0">
              <a:lnSpc>
                <a:spcPct val="150000"/>
              </a:lnSpc>
              <a:buNone/>
            </a:pPr>
            <a:r>
              <a:rPr lang="en-GB" sz="2400" dirty="0">
                <a:latin typeface="Cambria" panose="02040503050406030204" pitchFamily="18" charset="0"/>
              </a:rPr>
              <a:t>1 u = 1.660 538 7 × 10 </a:t>
            </a:r>
            <a:r>
              <a:rPr lang="en-GB" sz="2400" baseline="30000" dirty="0">
                <a:latin typeface="Cambria" panose="02040503050406030204" pitchFamily="18" charset="0"/>
              </a:rPr>
              <a:t>-27</a:t>
            </a:r>
            <a:r>
              <a:rPr lang="en-GB" sz="2400" dirty="0">
                <a:latin typeface="Cambria" panose="02040503050406030204" pitchFamily="18" charset="0"/>
              </a:rPr>
              <a:t> kg.</a:t>
            </a:r>
          </a:p>
          <a:p>
            <a:pPr marL="342900" indent="-342900" algn="l" rtl="0">
              <a:lnSpc>
                <a:spcPct val="150000"/>
              </a:lnSpc>
            </a:pPr>
            <a:endParaRPr lang="en-US" dirty="0">
              <a:latin typeface="Cambria" panose="02040503050406030204" pitchFamily="18" charset="0"/>
            </a:endParaRP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6</a:t>
            </a:fld>
            <a:endParaRPr lang="en-US"/>
          </a:p>
        </p:txBody>
      </p:sp>
    </p:spTree>
    <p:extLst>
      <p:ext uri="{BB962C8B-B14F-4D97-AF65-F5344CB8AC3E}">
        <p14:creationId xmlns:p14="http://schemas.microsoft.com/office/powerpoint/2010/main" val="876367163"/>
      </p:ext>
    </p:extLst>
  </p:cSld>
  <p:clrMapOvr>
    <a:masterClrMapping/>
  </p:clrMapOvr>
  <p:transition spd="med">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15616" y="24474"/>
                <a:ext cx="7499350" cy="4800600"/>
              </a:xfrm>
            </p:spPr>
            <p:txBody>
              <a:bodyPr/>
              <a:lstStyle/>
              <a:p>
                <a:pPr algn="l" rtl="0"/>
                <a:r>
                  <a:rPr lang="en-GB" sz="2400" dirty="0"/>
                  <a:t> As an Example: the atomic mass of lead is 207 u and that of </a:t>
                </a:r>
                <a:r>
                  <a:rPr lang="en-GB" sz="2400" dirty="0" err="1"/>
                  <a:t>aluminum</a:t>
                </a:r>
                <a:r>
                  <a:rPr lang="en-GB" sz="2400" dirty="0"/>
                  <a:t> is 27.0 u.</a:t>
                </a:r>
              </a:p>
              <a:p>
                <a:pPr algn="l" rtl="0"/>
                <a:endParaRPr lang="en-GB" sz="2400" dirty="0"/>
              </a:p>
              <a:p>
                <a:pPr algn="just" rtl="0">
                  <a:buFont typeface="Wingdings" panose="05000000000000000000" pitchFamily="2" charset="2"/>
                  <a:buChar char="Ø"/>
                </a:pPr>
                <a:r>
                  <a:rPr lang="en-GB" sz="2400" dirty="0"/>
                  <a:t> </a:t>
                </a:r>
                <a:r>
                  <a:rPr lang="en-GB" sz="2400" b="1" dirty="0"/>
                  <a:t>Example 1.1: </a:t>
                </a:r>
                <a:r>
                  <a:rPr lang="en-GB" sz="2400" dirty="0"/>
                  <a:t>A solid cube of </a:t>
                </a:r>
                <a:r>
                  <a:rPr lang="en-GB" sz="2400" dirty="0" err="1"/>
                  <a:t>aluminum</a:t>
                </a:r>
                <a:r>
                  <a:rPr lang="en-GB" sz="2400" dirty="0"/>
                  <a:t> (density 2.70 g/cm</a:t>
                </a:r>
                <a:r>
                  <a:rPr lang="en-GB" sz="2400" baseline="30000" dirty="0"/>
                  <a:t>3</a:t>
                </a:r>
                <a:r>
                  <a:rPr lang="en-GB" sz="2400" dirty="0"/>
                  <a:t>) has a volume of 0.200 cm</a:t>
                </a:r>
                <a:r>
                  <a:rPr lang="en-GB" sz="2400" baseline="30000" dirty="0"/>
                  <a:t>3</a:t>
                </a:r>
                <a:r>
                  <a:rPr lang="en-GB" sz="2400" dirty="0"/>
                  <a:t>. It is known that 27.0 g of </a:t>
                </a:r>
                <a:r>
                  <a:rPr lang="en-GB" sz="2400" dirty="0" err="1"/>
                  <a:t>aluminum</a:t>
                </a:r>
                <a:r>
                  <a:rPr lang="en-GB" sz="2400" dirty="0"/>
                  <a:t> contains 6.02 ×10</a:t>
                </a:r>
                <a:r>
                  <a:rPr lang="en-GB" sz="2400" baseline="30000" dirty="0"/>
                  <a:t>23</a:t>
                </a:r>
                <a:r>
                  <a:rPr lang="en-GB" sz="2400" dirty="0"/>
                  <a:t> atoms. How many </a:t>
                </a:r>
                <a:r>
                  <a:rPr lang="en-GB" sz="2400" dirty="0" err="1"/>
                  <a:t>aluminum</a:t>
                </a:r>
                <a:r>
                  <a:rPr lang="en-GB" sz="2400" dirty="0"/>
                  <a:t> atoms are contained in the cube?</a:t>
                </a:r>
              </a:p>
              <a:p>
                <a:pPr marL="82550" indent="0" algn="just" rtl="0">
                  <a:buNone/>
                </a:pPr>
                <a:r>
                  <a:rPr lang="en-GB" sz="2400" b="1" dirty="0"/>
                  <a:t>Solution:</a:t>
                </a:r>
                <a:r>
                  <a:rPr lang="en-GB" sz="2400" dirty="0"/>
                  <a:t> Because density equals mass per unit volume, the mass of the cube is:</a:t>
                </a:r>
              </a:p>
              <a:p>
                <a:pPr marL="82550" indent="0" algn="l" rtl="0">
                  <a:buNone/>
                </a:pPr>
                <a:endParaRPr lang="en-GB" sz="2400" dirty="0"/>
              </a:p>
              <a:p>
                <a:pPr marL="82550" indent="0" algn="ctr" rtl="0">
                  <a:buNone/>
                </a:pPr>
                <a:r>
                  <a:rPr lang="en-GB" sz="2800" dirty="0"/>
                  <a:t>m = </a:t>
                </a:r>
                <a:r>
                  <a:rPr lang="el-GR" sz="2800" dirty="0">
                    <a:latin typeface="Calibri" panose="020F0502020204030204" pitchFamily="34" charset="0"/>
                  </a:rPr>
                  <a:t>ρ</a:t>
                </a:r>
                <a:r>
                  <a:rPr lang="en-GB" sz="2800" dirty="0"/>
                  <a:t> V = (2.70 g/cm</a:t>
                </a:r>
                <a:r>
                  <a:rPr lang="en-GB" sz="2800" baseline="30000" dirty="0"/>
                  <a:t>3</a:t>
                </a:r>
                <a:r>
                  <a:rPr lang="en-GB" sz="2800" dirty="0"/>
                  <a:t>)(0.200 cm</a:t>
                </a:r>
                <a:r>
                  <a:rPr lang="en-GB" sz="2800" baseline="30000" dirty="0"/>
                  <a:t>3</a:t>
                </a:r>
                <a:r>
                  <a:rPr lang="en-GB" sz="2800" dirty="0"/>
                  <a:t>) = 0.540 g</a:t>
                </a:r>
              </a:p>
              <a:p>
                <a:pPr marL="82550" indent="0" algn="ctr" rtl="0">
                  <a:buNone/>
                </a:pPr>
                <a:r>
                  <a:rPr lang="en-GB" sz="2800" b="0" dirty="0"/>
                  <a:t>,</a:t>
                </a:r>
                <a14:m>
                  <m:oMath xmlns:m="http://schemas.openxmlformats.org/officeDocument/2006/math">
                    <m:r>
                      <a:rPr lang="en-GB" sz="3600" b="0" i="1" smtClean="0">
                        <a:latin typeface="Cambria Math" panose="02040503050406030204" pitchFamily="18" charset="0"/>
                      </a:rPr>
                      <m:t>𝑁</m:t>
                    </m:r>
                    <m:r>
                      <a:rPr lang="en-GB" sz="3600" b="0" i="1" smtClean="0">
                        <a:latin typeface="Cambria Math" panose="02040503050406030204" pitchFamily="18" charset="0"/>
                      </a:rPr>
                      <m:t>=</m:t>
                    </m:r>
                    <m:f>
                      <m:fPr>
                        <m:ctrlPr>
                          <a:rPr lang="en-GB" sz="3600" b="0" i="1" smtClean="0">
                            <a:latin typeface="Cambria Math" panose="02040503050406030204" pitchFamily="18" charset="0"/>
                          </a:rPr>
                        </m:ctrlPr>
                      </m:fPr>
                      <m:num>
                        <m:r>
                          <a:rPr lang="en-GB" sz="3600" b="0" i="1" smtClean="0">
                            <a:latin typeface="Cambria Math" panose="02040503050406030204" pitchFamily="18" charset="0"/>
                          </a:rPr>
                          <m:t>𝑚</m:t>
                        </m:r>
                        <m:r>
                          <a:rPr lang="en-GB" sz="3600" b="0" i="1" smtClean="0">
                            <a:latin typeface="Cambria Math" panose="02040503050406030204" pitchFamily="18" charset="0"/>
                          </a:rPr>
                          <m:t> </m:t>
                        </m:r>
                        <m:sSub>
                          <m:sSubPr>
                            <m:ctrlPr>
                              <a:rPr lang="en-GB" sz="3600" b="0" i="1" smtClean="0">
                                <a:latin typeface="Cambria Math" panose="02040503050406030204" pitchFamily="18" charset="0"/>
                              </a:rPr>
                            </m:ctrlPr>
                          </m:sSubPr>
                          <m:e>
                            <m:r>
                              <a:rPr lang="en-GB" sz="3600" b="0" i="1" smtClean="0">
                                <a:latin typeface="Cambria Math" panose="02040503050406030204" pitchFamily="18" charset="0"/>
                              </a:rPr>
                              <m:t>𝑁</m:t>
                            </m:r>
                          </m:e>
                          <m:sub>
                            <m:r>
                              <a:rPr lang="en-GB" sz="3600" b="0" i="1" smtClean="0">
                                <a:latin typeface="Cambria Math" panose="02040503050406030204" pitchFamily="18" charset="0"/>
                              </a:rPr>
                              <m:t>𝐴</m:t>
                            </m:r>
                          </m:sub>
                        </m:sSub>
                      </m:num>
                      <m:den>
                        <m:sSub>
                          <m:sSubPr>
                            <m:ctrlPr>
                              <a:rPr lang="en-GB" sz="3600" b="0" i="1" smtClean="0">
                                <a:latin typeface="Cambria Math" panose="02040503050406030204" pitchFamily="18" charset="0"/>
                              </a:rPr>
                            </m:ctrlPr>
                          </m:sSubPr>
                          <m:e>
                            <m:r>
                              <a:rPr lang="en-GB" sz="3600" b="0" i="1" smtClean="0">
                                <a:latin typeface="Cambria Math" panose="02040503050406030204" pitchFamily="18" charset="0"/>
                              </a:rPr>
                              <m:t>𝑀</m:t>
                            </m:r>
                          </m:e>
                          <m:sub>
                            <m:r>
                              <a:rPr lang="en-GB" sz="3600" b="0" i="1" smtClean="0">
                                <a:latin typeface="Cambria Math" panose="02040503050406030204" pitchFamily="18" charset="0"/>
                              </a:rPr>
                              <m:t>𝑤</m:t>
                            </m:r>
                          </m:sub>
                        </m:sSub>
                        <m:r>
                          <a:rPr lang="en-GB" sz="3600" b="0" i="1" smtClean="0">
                            <a:latin typeface="Cambria Math" panose="02040503050406030204" pitchFamily="18" charset="0"/>
                          </a:rPr>
                          <m:t> </m:t>
                        </m:r>
                      </m:den>
                    </m:f>
                    <m:r>
                      <a:rPr lang="en-GB" sz="3600" b="0" i="1" smtClean="0">
                        <a:latin typeface="Cambria Math" panose="02040503050406030204" pitchFamily="18" charset="0"/>
                      </a:rPr>
                      <m:t>=</m:t>
                    </m:r>
                    <m:f>
                      <m:fPr>
                        <m:ctrlPr>
                          <a:rPr lang="en-GB" sz="3600" b="0" i="1" smtClean="0">
                            <a:latin typeface="Cambria Math" panose="02040503050406030204" pitchFamily="18" charset="0"/>
                          </a:rPr>
                        </m:ctrlPr>
                      </m:fPr>
                      <m:num>
                        <m:r>
                          <a:rPr lang="en-GB" sz="3600" b="0" i="1" smtClean="0">
                            <a:latin typeface="Cambria Math" panose="02040503050406030204" pitchFamily="18" charset="0"/>
                          </a:rPr>
                          <m:t>0</m:t>
                        </m:r>
                        <m:r>
                          <a:rPr lang="en-GB" sz="3600" b="0" i="1" smtClean="0">
                            <a:latin typeface="Cambria Math" panose="02040503050406030204" pitchFamily="18" charset="0"/>
                          </a:rPr>
                          <m:t>.</m:t>
                        </m:r>
                        <m:r>
                          <a:rPr lang="en-GB" sz="3600" b="0" i="1" smtClean="0">
                            <a:latin typeface="Cambria Math" panose="02040503050406030204" pitchFamily="18" charset="0"/>
                          </a:rPr>
                          <m:t>540</m:t>
                        </m:r>
                        <m:r>
                          <a:rPr lang="en-GB" sz="3600" b="0" i="1" smtClean="0">
                            <a:latin typeface="Cambria Math" panose="02040503050406030204" pitchFamily="18" charset="0"/>
                          </a:rPr>
                          <m:t>×</m:t>
                        </m:r>
                        <m:r>
                          <a:rPr lang="en-GB" sz="3600" b="0" i="1" smtClean="0">
                            <a:latin typeface="Cambria Math" panose="02040503050406030204" pitchFamily="18" charset="0"/>
                          </a:rPr>
                          <m:t>6</m:t>
                        </m:r>
                        <m:r>
                          <a:rPr lang="en-GB" sz="3600" b="0" i="1" smtClean="0">
                            <a:latin typeface="Cambria Math" panose="02040503050406030204" pitchFamily="18" charset="0"/>
                          </a:rPr>
                          <m:t>.</m:t>
                        </m:r>
                        <m:r>
                          <a:rPr lang="en-GB" sz="3600" b="0" i="1" smtClean="0">
                            <a:latin typeface="Cambria Math" panose="02040503050406030204" pitchFamily="18" charset="0"/>
                          </a:rPr>
                          <m:t>02</m:t>
                        </m:r>
                        <m:r>
                          <a:rPr lang="en-GB" sz="3600" b="0" i="1" smtClean="0">
                            <a:latin typeface="Cambria Math" panose="02040503050406030204" pitchFamily="18" charset="0"/>
                          </a:rPr>
                          <m:t>×</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10</m:t>
                            </m:r>
                          </m:e>
                          <m:sup>
                            <m:r>
                              <a:rPr lang="en-GB" sz="3600" b="0" i="1" smtClean="0">
                                <a:latin typeface="Cambria Math" panose="02040503050406030204" pitchFamily="18" charset="0"/>
                              </a:rPr>
                              <m:t>23</m:t>
                            </m:r>
                          </m:sup>
                        </m:sSup>
                        <m:r>
                          <a:rPr lang="en-GB" sz="3600" b="0" i="1" smtClean="0">
                            <a:latin typeface="Cambria Math" panose="02040503050406030204" pitchFamily="18" charset="0"/>
                          </a:rPr>
                          <m:t> </m:t>
                        </m:r>
                      </m:num>
                      <m:den>
                        <m:r>
                          <a:rPr lang="en-GB" sz="3600" b="0" i="1" smtClean="0">
                            <a:latin typeface="Cambria Math" panose="02040503050406030204" pitchFamily="18" charset="0"/>
                          </a:rPr>
                          <m:t>27</m:t>
                        </m:r>
                        <m:r>
                          <a:rPr lang="en-GB" sz="3600" b="0" i="1" smtClean="0">
                            <a:latin typeface="Cambria Math" panose="02040503050406030204" pitchFamily="18" charset="0"/>
                          </a:rPr>
                          <m:t>.</m:t>
                        </m:r>
                        <m:r>
                          <a:rPr lang="en-GB" sz="3600" b="0" i="1" smtClean="0">
                            <a:latin typeface="Cambria Math" panose="02040503050406030204" pitchFamily="18" charset="0"/>
                          </a:rPr>
                          <m:t>0</m:t>
                        </m:r>
                        <m:r>
                          <a:rPr lang="en-GB" sz="3600" b="0" i="1" smtClean="0">
                            <a:latin typeface="Cambria Math" panose="02040503050406030204" pitchFamily="18" charset="0"/>
                          </a:rPr>
                          <m:t> </m:t>
                        </m:r>
                      </m:den>
                    </m:f>
                    <m:r>
                      <a:rPr lang="en-GB" sz="3600" b="0" i="1" smtClean="0">
                        <a:latin typeface="Cambria Math" panose="02040503050406030204" pitchFamily="18" charset="0"/>
                      </a:rPr>
                      <m:t>     =      </m:t>
                    </m:r>
                    <m:r>
                      <a:rPr lang="en-GB" sz="3600" b="0" i="1" smtClean="0">
                        <a:latin typeface="Cambria Math" panose="02040503050406030204" pitchFamily="18" charset="0"/>
                      </a:rPr>
                      <m:t>1</m:t>
                    </m:r>
                    <m:r>
                      <a:rPr lang="en-GB" sz="3600" b="0" i="1" smtClean="0">
                        <a:latin typeface="Cambria Math" panose="02040503050406030204" pitchFamily="18" charset="0"/>
                      </a:rPr>
                      <m:t>.</m:t>
                    </m:r>
                    <m:r>
                      <a:rPr lang="en-GB" sz="3600" b="0" i="1" smtClean="0">
                        <a:latin typeface="Cambria Math" panose="02040503050406030204" pitchFamily="18" charset="0"/>
                      </a:rPr>
                      <m:t>20</m:t>
                    </m:r>
                    <m:r>
                      <a:rPr lang="en-GB" sz="3600" b="0" i="1" smtClean="0">
                        <a:latin typeface="Cambria Math" panose="02040503050406030204" pitchFamily="18" charset="0"/>
                        <a:ea typeface="Cambria Math" panose="02040503050406030204" pitchFamily="18" charset="0"/>
                      </a:rPr>
                      <m:t>×</m:t>
                    </m:r>
                    <m:sSup>
                      <m:sSupPr>
                        <m:ctrlPr>
                          <a:rPr lang="en-GB" sz="3600" b="0" i="1" smtClean="0">
                            <a:latin typeface="Cambria Math" panose="02040503050406030204" pitchFamily="18" charset="0"/>
                            <a:ea typeface="Cambria Math" panose="02040503050406030204" pitchFamily="18" charset="0"/>
                          </a:rPr>
                        </m:ctrlPr>
                      </m:sSupPr>
                      <m:e>
                        <m:r>
                          <a:rPr lang="en-GB" sz="3600" b="0" i="1" smtClean="0">
                            <a:latin typeface="Cambria Math" panose="02040503050406030204" pitchFamily="18" charset="0"/>
                            <a:ea typeface="Cambria Math" panose="02040503050406030204" pitchFamily="18" charset="0"/>
                          </a:rPr>
                          <m:t>10</m:t>
                        </m:r>
                      </m:e>
                      <m:sup>
                        <m:r>
                          <a:rPr lang="en-GB" sz="3600" b="0" i="1" smtClean="0">
                            <a:latin typeface="Cambria Math" panose="02040503050406030204" pitchFamily="18" charset="0"/>
                            <a:ea typeface="Cambria Math" panose="02040503050406030204" pitchFamily="18" charset="0"/>
                          </a:rPr>
                          <m:t>22</m:t>
                        </m:r>
                      </m:sup>
                    </m:sSup>
                    <m:r>
                      <a:rPr lang="en-GB" sz="3600" b="0" i="1" smtClean="0">
                        <a:latin typeface="Cambria Math" panose="02040503050406030204" pitchFamily="18" charset="0"/>
                        <a:ea typeface="Cambria Math" panose="02040503050406030204" pitchFamily="18" charset="0"/>
                      </a:rPr>
                      <m:t>𝑎𝑡𝑜𝑚𝑠</m:t>
                    </m:r>
                  </m:oMath>
                </a14:m>
                <a:r>
                  <a:rPr lang="en-GB" sz="2800" dirty="0"/>
                  <a:t> </a:t>
                </a:r>
                <a:endParaRPr lang="ar-SA"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15616" y="24474"/>
                <a:ext cx="7499350" cy="4800600"/>
              </a:xfrm>
              <a:blipFill rotWithShape="0">
                <a:blip r:embed="rId2"/>
                <a:stretch>
                  <a:fillRect l="-81" t="-888" r="-1301" b="-31726"/>
                </a:stretch>
              </a:blipFill>
            </p:spPr>
            <p:txBody>
              <a:bodyPr/>
              <a:lstStyle/>
              <a:p>
                <a:r>
                  <a:rPr lang="ar-SA">
                    <a:noFill/>
                  </a:rPr>
                  <a:t> </a:t>
                </a:r>
              </a:p>
            </p:txBody>
          </p:sp>
        </mc:Fallback>
      </mc:AlternateContent>
    </p:spTree>
    <p:extLst>
      <p:ext uri="{BB962C8B-B14F-4D97-AF65-F5344CB8AC3E}">
        <p14:creationId xmlns:p14="http://schemas.microsoft.com/office/powerpoint/2010/main" val="2973630562"/>
      </p:ext>
    </p:extLst>
  </p:cSld>
  <p:clrMapOvr>
    <a:masterClrMapping/>
  </p:clrMapOvr>
  <p:transition spd="med">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a:bodyPr>
          <a:lstStyle/>
          <a:p>
            <a:r>
              <a:rPr lang="en-US" b="1" dirty="0">
                <a:latin typeface="Cambria" panose="02040503050406030204" pitchFamily="18" charset="0"/>
              </a:rPr>
              <a:t>1.4 Dimensional Analysis</a:t>
            </a:r>
          </a:p>
        </p:txBody>
      </p:sp>
      <p:sp>
        <p:nvSpPr>
          <p:cNvPr id="3" name="Content Placeholder 2"/>
          <p:cNvSpPr>
            <a:spLocks noGrp="1"/>
          </p:cNvSpPr>
          <p:nvPr>
            <p:ph idx="1"/>
          </p:nvPr>
        </p:nvSpPr>
        <p:spPr>
          <a:xfrm>
            <a:off x="107504" y="1268760"/>
            <a:ext cx="9144000" cy="5121275"/>
          </a:xfrm>
        </p:spPr>
        <p:txBody>
          <a:bodyPr>
            <a:noAutofit/>
          </a:bodyPr>
          <a:lstStyle/>
          <a:p>
            <a:pPr algn="l" rtl="0"/>
            <a:r>
              <a:rPr lang="en-US" sz="2800" b="1" dirty="0">
                <a:latin typeface="Cambria" panose="02040503050406030204" pitchFamily="18" charset="0"/>
              </a:rPr>
              <a:t>Dimension: </a:t>
            </a:r>
            <a:r>
              <a:rPr lang="en-US" sz="2800" dirty="0">
                <a:latin typeface="Cambria" panose="02040503050406030204" pitchFamily="18" charset="0"/>
              </a:rPr>
              <a:t>it denotes the physical nature of a quantity</a:t>
            </a:r>
          </a:p>
          <a:p>
            <a:pPr algn="l" rtl="0"/>
            <a:r>
              <a:rPr lang="en-US" sz="2800" b="1" dirty="0">
                <a:latin typeface="Cambria" panose="02040503050406030204" pitchFamily="18" charset="0"/>
              </a:rPr>
              <a:t>Example: </a:t>
            </a:r>
            <a:r>
              <a:rPr lang="en-US" sz="2800" dirty="0">
                <a:latin typeface="Cambria" panose="02040503050406030204" pitchFamily="18" charset="0"/>
              </a:rPr>
              <a:t>distance: could be in meters, yards, or micrometers. But over all it is: a </a:t>
            </a:r>
            <a:r>
              <a:rPr lang="en-US" sz="2800" b="1" dirty="0">
                <a:latin typeface="Cambria" panose="02040503050406030204" pitchFamily="18" charset="0"/>
              </a:rPr>
              <a:t>length.</a:t>
            </a:r>
          </a:p>
          <a:p>
            <a:pPr algn="l" rtl="0"/>
            <a:r>
              <a:rPr lang="en-GB" sz="2800" b="1" dirty="0">
                <a:latin typeface="Cambria" panose="02040503050406030204" pitchFamily="18" charset="0"/>
              </a:rPr>
              <a:t> </a:t>
            </a:r>
            <a:r>
              <a:rPr lang="en-US" altLang="ar-SA" sz="2800" b="1" dirty="0">
                <a:latin typeface="Times New Roman" pitchFamily="18" charset="0"/>
                <a:cs typeface="Times New Roman" pitchFamily="18" charset="0"/>
              </a:rPr>
              <a:t>In 1960, an international committee agreed on a standard system of units for the fundamental quantities of science, called SI  (</a:t>
            </a:r>
            <a:r>
              <a:rPr lang="en-US" altLang="ar-SA" sz="2800" b="1" dirty="0" err="1">
                <a:latin typeface="Times New Roman" pitchFamily="18" charset="0"/>
                <a:cs typeface="Times New Roman" pitchFamily="18" charset="0"/>
              </a:rPr>
              <a:t>Syst</a:t>
            </a:r>
            <a:r>
              <a:rPr lang="en-US" altLang="ar-SA" sz="2800" b="1" dirty="0" err="1">
                <a:latin typeface="Calibri" pitchFamily="34" charset="0"/>
                <a:cs typeface="Times New Roman" pitchFamily="18" charset="0"/>
              </a:rPr>
              <a:t>è</a:t>
            </a:r>
            <a:r>
              <a:rPr lang="en-US" altLang="ar-SA" sz="2800" b="1" dirty="0" err="1">
                <a:latin typeface="Times New Roman" pitchFamily="18" charset="0"/>
                <a:cs typeface="Times New Roman" pitchFamily="18" charset="0"/>
              </a:rPr>
              <a:t>me</a:t>
            </a:r>
            <a:r>
              <a:rPr lang="en-US" altLang="ar-SA" sz="2800" b="1" dirty="0">
                <a:latin typeface="Times New Roman" pitchFamily="18" charset="0"/>
                <a:cs typeface="Times New Roman" pitchFamily="18" charset="0"/>
              </a:rPr>
              <a:t> International). Its units of length (meter), mass (kilogram) and time are the meter (second):(</a:t>
            </a:r>
            <a:r>
              <a:rPr lang="en-US" altLang="ar-SA" sz="2800" b="1" dirty="0" err="1">
                <a:latin typeface="Times New Roman" pitchFamily="18" charset="0"/>
                <a:cs typeface="Times New Roman" pitchFamily="18" charset="0"/>
              </a:rPr>
              <a:t>mks</a:t>
            </a:r>
            <a:r>
              <a:rPr lang="en-US" altLang="ar-SA" sz="2800" b="1" dirty="0">
                <a:latin typeface="Times New Roman" pitchFamily="18" charset="0"/>
                <a:cs typeface="Times New Roman" pitchFamily="18" charset="0"/>
              </a:rPr>
              <a:t> units).</a:t>
            </a:r>
            <a:endParaRPr lang="en-US" altLang="ar-SA" sz="2800" i="1" dirty="0"/>
          </a:p>
          <a:p>
            <a:pPr algn="l" rtl="0"/>
            <a:r>
              <a:rPr lang="en-US" sz="2800" b="1" dirty="0">
                <a:latin typeface="Cambria" panose="02040503050406030204" pitchFamily="18" charset="0"/>
              </a:rPr>
              <a:t>Symbols we are going to use are:</a:t>
            </a:r>
          </a:p>
          <a:p>
            <a:pPr algn="l" rtl="0">
              <a:buFont typeface="Wingdings" panose="05000000000000000000" pitchFamily="2" charset="2"/>
              <a:buChar char="Ø"/>
            </a:pPr>
            <a:r>
              <a:rPr lang="en-US" sz="2800" dirty="0">
                <a:latin typeface="Cambria" panose="02040503050406030204" pitchFamily="18" charset="0"/>
              </a:rPr>
              <a:t>dimension of length: </a:t>
            </a:r>
            <a:r>
              <a:rPr lang="en-US" sz="2800" b="1" dirty="0">
                <a:latin typeface="Cambria" panose="02040503050406030204" pitchFamily="18" charset="0"/>
              </a:rPr>
              <a:t>[L]</a:t>
            </a:r>
            <a:endParaRPr lang="en-US" sz="2800" dirty="0">
              <a:latin typeface="Cambria" panose="02040503050406030204" pitchFamily="18" charset="0"/>
            </a:endParaRPr>
          </a:p>
          <a:p>
            <a:pPr algn="l" rtl="0">
              <a:buFont typeface="Wingdings" panose="05000000000000000000" pitchFamily="2" charset="2"/>
              <a:buChar char="Ø"/>
            </a:pPr>
            <a:r>
              <a:rPr lang="en-US" sz="2800" dirty="0">
                <a:latin typeface="Cambria" panose="02040503050406030204" pitchFamily="18" charset="0"/>
              </a:rPr>
              <a:t>dimension of mass: </a:t>
            </a:r>
            <a:r>
              <a:rPr lang="en-US" sz="2800" b="1" dirty="0">
                <a:latin typeface="Cambria" panose="02040503050406030204" pitchFamily="18" charset="0"/>
              </a:rPr>
              <a:t>[M]</a:t>
            </a:r>
            <a:endParaRPr lang="en-US" sz="2800" dirty="0">
              <a:latin typeface="Cambria" panose="02040503050406030204" pitchFamily="18" charset="0"/>
            </a:endParaRPr>
          </a:p>
          <a:p>
            <a:pPr algn="l" rtl="0">
              <a:buFont typeface="Wingdings" panose="05000000000000000000" pitchFamily="2" charset="2"/>
              <a:buChar char="Ø"/>
            </a:pPr>
            <a:r>
              <a:rPr lang="en-US" sz="2800" dirty="0">
                <a:latin typeface="Cambria" panose="02040503050406030204" pitchFamily="18" charset="0"/>
              </a:rPr>
              <a:t>dimension of time: </a:t>
            </a:r>
            <a:r>
              <a:rPr lang="en-US" sz="2800" b="1" dirty="0">
                <a:latin typeface="Cambria" panose="02040503050406030204" pitchFamily="18" charset="0"/>
              </a:rPr>
              <a:t>[T] </a:t>
            </a:r>
            <a:endParaRPr lang="en-US" sz="2800" dirty="0">
              <a:latin typeface="Cambria" panose="02040503050406030204" pitchFamily="18" charset="0"/>
            </a:endParaRPr>
          </a:p>
          <a:p>
            <a:pPr algn="l" rtl="0"/>
            <a:endParaRPr lang="en-US" dirty="0">
              <a:latin typeface="Cambria" panose="02040503050406030204" pitchFamily="18" charset="0"/>
            </a:endParaRPr>
          </a:p>
          <a:p>
            <a:endParaRPr lang="en-US" dirty="0">
              <a:latin typeface="Cambria" panose="02040503050406030204" pitchFamily="18" charset="0"/>
            </a:endParaRP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8</a:t>
            </a:fld>
            <a:endParaRPr lang="en-US"/>
          </a:p>
        </p:txBody>
      </p:sp>
    </p:spTree>
    <p:extLst>
      <p:ext uri="{BB962C8B-B14F-4D97-AF65-F5344CB8AC3E}">
        <p14:creationId xmlns:p14="http://schemas.microsoft.com/office/powerpoint/2010/main" val="2513228708"/>
      </p:ext>
    </p:extLst>
  </p:cSld>
  <p:clrMapOvr>
    <a:masterClrMapping/>
  </p:clrMapOvr>
  <p:transition spd="med">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3" y="115888"/>
            <a:ext cx="7604125" cy="1152525"/>
          </a:xfrm>
        </p:spPr>
        <p:txBody>
          <a:bodyPr>
            <a:normAutofit fontScale="90000"/>
          </a:bodyPr>
          <a:lstStyle/>
          <a:p>
            <a:pPr indent="457200" algn="ctr" rtl="0">
              <a:defRPr/>
            </a:pPr>
            <a:br>
              <a:rPr lang="en-US" sz="2000" b="1" dirty="0">
                <a:solidFill>
                  <a:schemeClr val="tx1"/>
                </a:solidFill>
                <a:effectLst/>
                <a:latin typeface="Times New Roman" pitchFamily="18" charset="0"/>
                <a:ea typeface="Times New Roman" pitchFamily="18" charset="0"/>
                <a:cs typeface="Times New Roman" pitchFamily="18" charset="0"/>
              </a:rPr>
            </a:br>
            <a:br>
              <a:rPr lang="en-US" sz="2000" b="1" dirty="0">
                <a:solidFill>
                  <a:schemeClr val="tx1"/>
                </a:solidFill>
                <a:effectLst/>
                <a:latin typeface="Times New Roman" pitchFamily="18" charset="0"/>
                <a:ea typeface="Times New Roman" pitchFamily="18" charset="0"/>
                <a:cs typeface="Times New Roman" pitchFamily="18" charset="0"/>
              </a:rPr>
            </a:br>
            <a:endParaRPr lang="ar-SA" dirty="0"/>
          </a:p>
        </p:txBody>
      </p:sp>
      <p:graphicFrame>
        <p:nvGraphicFramePr>
          <p:cNvPr id="5" name="Table 4"/>
          <p:cNvGraphicFramePr>
            <a:graphicFrameLocks noGrp="1"/>
          </p:cNvGraphicFramePr>
          <p:nvPr>
            <p:extLst>
              <p:ext uri="{D42A27DB-BD31-4B8C-83A1-F6EECF244321}">
                <p14:modId xmlns:p14="http://schemas.microsoft.com/office/powerpoint/2010/main" val="357009076"/>
              </p:ext>
            </p:extLst>
          </p:nvPr>
        </p:nvGraphicFramePr>
        <p:xfrm>
          <a:off x="1259632" y="692150"/>
          <a:ext cx="7704856" cy="5638662"/>
        </p:xfrm>
        <a:graphic>
          <a:graphicData uri="http://schemas.openxmlformats.org/drawingml/2006/table">
            <a:tbl>
              <a:tblPr firstRow="1" firstCol="1" bandRow="1">
                <a:tableStyleId>{5C22544A-7EE6-4342-B048-85BDC9FD1C3A}</a:tableStyleId>
              </a:tblPr>
              <a:tblGrid>
                <a:gridCol w="1896838">
                  <a:extLst>
                    <a:ext uri="{9D8B030D-6E8A-4147-A177-3AD203B41FA5}">
                      <a16:colId xmlns:a16="http://schemas.microsoft.com/office/drawing/2014/main" val="20000"/>
                    </a:ext>
                  </a:extLst>
                </a:gridCol>
                <a:gridCol w="2084004">
                  <a:extLst>
                    <a:ext uri="{9D8B030D-6E8A-4147-A177-3AD203B41FA5}">
                      <a16:colId xmlns:a16="http://schemas.microsoft.com/office/drawing/2014/main" val="20001"/>
                    </a:ext>
                  </a:extLst>
                </a:gridCol>
                <a:gridCol w="2027771">
                  <a:extLst>
                    <a:ext uri="{9D8B030D-6E8A-4147-A177-3AD203B41FA5}">
                      <a16:colId xmlns:a16="http://schemas.microsoft.com/office/drawing/2014/main" val="20002"/>
                    </a:ext>
                  </a:extLst>
                </a:gridCol>
                <a:gridCol w="1696243">
                  <a:extLst>
                    <a:ext uri="{9D8B030D-6E8A-4147-A177-3AD203B41FA5}">
                      <a16:colId xmlns:a16="http://schemas.microsoft.com/office/drawing/2014/main" val="20003"/>
                    </a:ext>
                  </a:extLst>
                </a:gridCol>
              </a:tblGrid>
              <a:tr h="684076">
                <a:tc>
                  <a:txBody>
                    <a:bodyPr/>
                    <a:lstStyle/>
                    <a:p>
                      <a:pPr algn="ctr" rtl="0">
                        <a:lnSpc>
                          <a:spcPct val="115000"/>
                        </a:lnSpc>
                        <a:spcAft>
                          <a:spcPts val="0"/>
                        </a:spcAft>
                      </a:pPr>
                      <a:r>
                        <a:rPr lang="en-US" sz="1700" dirty="0">
                          <a:effectLst/>
                        </a:rPr>
                        <a:t>Quantity</a:t>
                      </a:r>
                      <a:endParaRPr lang="en-US" sz="900" dirty="0">
                        <a:effectLst/>
                        <a:latin typeface="Calibri"/>
                        <a:ea typeface="Times New Roman"/>
                        <a:cs typeface="Arial"/>
                      </a:endParaRPr>
                    </a:p>
                  </a:txBody>
                  <a:tcPr marL="58703" marR="58703" marT="0" marB="0"/>
                </a:tc>
                <a:tc>
                  <a:txBody>
                    <a:bodyPr/>
                    <a:lstStyle/>
                    <a:p>
                      <a:pPr algn="ctr" rtl="0">
                        <a:lnSpc>
                          <a:spcPct val="115000"/>
                        </a:lnSpc>
                        <a:spcAft>
                          <a:spcPts val="0"/>
                        </a:spcAft>
                      </a:pPr>
                      <a:r>
                        <a:rPr lang="en-US" sz="1700">
                          <a:effectLst/>
                        </a:rPr>
                        <a:t>Abbreviation</a:t>
                      </a:r>
                      <a:endParaRPr lang="en-US" sz="900">
                        <a:effectLst/>
                        <a:latin typeface="Calibri"/>
                        <a:ea typeface="Times New Roman"/>
                        <a:cs typeface="Arial"/>
                      </a:endParaRPr>
                    </a:p>
                  </a:txBody>
                  <a:tcPr marL="58703" marR="58703" marT="0" marB="0"/>
                </a:tc>
                <a:tc>
                  <a:txBody>
                    <a:bodyPr/>
                    <a:lstStyle/>
                    <a:p>
                      <a:pPr algn="ctr" rtl="0">
                        <a:lnSpc>
                          <a:spcPct val="115000"/>
                        </a:lnSpc>
                        <a:spcAft>
                          <a:spcPts val="0"/>
                        </a:spcAft>
                      </a:pPr>
                      <a:r>
                        <a:rPr lang="en-US" sz="1700" dirty="0">
                          <a:effectLst/>
                        </a:rPr>
                        <a:t>Unit</a:t>
                      </a:r>
                      <a:endParaRPr lang="en-US" sz="900" dirty="0">
                        <a:effectLst/>
                        <a:latin typeface="Calibri"/>
                        <a:ea typeface="Times New Roman"/>
                        <a:cs typeface="Arial"/>
                      </a:endParaRPr>
                    </a:p>
                  </a:txBody>
                  <a:tcPr marL="58703" marR="58703" marT="0" marB="0"/>
                </a:tc>
                <a:tc>
                  <a:txBody>
                    <a:bodyPr/>
                    <a:lstStyle/>
                    <a:p>
                      <a:pPr algn="ctr" rtl="0">
                        <a:lnSpc>
                          <a:spcPct val="115000"/>
                        </a:lnSpc>
                        <a:spcAft>
                          <a:spcPts val="0"/>
                        </a:spcAft>
                      </a:pPr>
                      <a:r>
                        <a:rPr lang="en-US" sz="1700" dirty="0">
                          <a:effectLst/>
                        </a:rPr>
                        <a:t> </a:t>
                      </a:r>
                      <a:endParaRPr lang="en-US" sz="900" dirty="0">
                        <a:effectLst/>
                        <a:latin typeface="Calibri"/>
                        <a:ea typeface="Times New Roman"/>
                        <a:cs typeface="Arial"/>
                      </a:endParaRPr>
                    </a:p>
                  </a:txBody>
                  <a:tcPr marL="58703" marR="58703" marT="0" marB="0"/>
                </a:tc>
                <a:extLst>
                  <a:ext uri="{0D108BD9-81ED-4DB2-BD59-A6C34878D82A}">
                    <a16:rowId xmlns:a16="http://schemas.microsoft.com/office/drawing/2014/main" val="10000"/>
                  </a:ext>
                </a:extLst>
              </a:tr>
              <a:tr h="684076">
                <a:tc>
                  <a:txBody>
                    <a:bodyPr/>
                    <a:lstStyle/>
                    <a:p>
                      <a:pPr algn="ctr" rtl="0">
                        <a:lnSpc>
                          <a:spcPct val="115000"/>
                        </a:lnSpc>
                        <a:spcAft>
                          <a:spcPts val="0"/>
                        </a:spcAft>
                      </a:pPr>
                      <a:r>
                        <a:rPr lang="en-US" sz="1700">
                          <a:effectLst/>
                        </a:rPr>
                        <a:t>Length or</a:t>
                      </a:r>
                      <a:endParaRPr lang="en-US" sz="900">
                        <a:effectLst/>
                      </a:endParaRPr>
                    </a:p>
                    <a:p>
                      <a:pPr algn="ctr" rtl="0">
                        <a:lnSpc>
                          <a:spcPct val="115000"/>
                        </a:lnSpc>
                        <a:spcAft>
                          <a:spcPts val="0"/>
                        </a:spcAft>
                      </a:pPr>
                      <a:r>
                        <a:rPr lang="en-US" sz="1700">
                          <a:effectLst/>
                        </a:rPr>
                        <a:t>Distance</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rPr>
                        <a:t>Ɩ, x, d, r, h</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m</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 </a:t>
                      </a:r>
                      <a:endParaRPr lang="en-US" sz="2400">
                        <a:effectLst/>
                        <a:latin typeface="Calibri"/>
                        <a:ea typeface="Times New Roman"/>
                        <a:cs typeface="Arial"/>
                      </a:endParaRPr>
                    </a:p>
                  </a:txBody>
                  <a:tcPr marL="58703" marR="58703" marT="0" marB="0"/>
                </a:tc>
                <a:extLst>
                  <a:ext uri="{0D108BD9-81ED-4DB2-BD59-A6C34878D82A}">
                    <a16:rowId xmlns:a16="http://schemas.microsoft.com/office/drawing/2014/main" val="10001"/>
                  </a:ext>
                </a:extLst>
              </a:tr>
              <a:tr h="342038">
                <a:tc>
                  <a:txBody>
                    <a:bodyPr/>
                    <a:lstStyle/>
                    <a:p>
                      <a:pPr algn="ctr" rtl="0">
                        <a:lnSpc>
                          <a:spcPct val="115000"/>
                        </a:lnSpc>
                        <a:spcAft>
                          <a:spcPts val="0"/>
                        </a:spcAft>
                      </a:pPr>
                      <a:r>
                        <a:rPr lang="en-US" sz="1700">
                          <a:effectLst/>
                        </a:rPr>
                        <a:t>Mass</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m</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Kg</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 </a:t>
                      </a:r>
                      <a:endParaRPr lang="en-US" sz="2400">
                        <a:effectLst/>
                        <a:latin typeface="Calibri"/>
                        <a:ea typeface="Times New Roman"/>
                        <a:cs typeface="Arial"/>
                      </a:endParaRPr>
                    </a:p>
                  </a:txBody>
                  <a:tcPr marL="58703" marR="58703" marT="0" marB="0"/>
                </a:tc>
                <a:extLst>
                  <a:ext uri="{0D108BD9-81ED-4DB2-BD59-A6C34878D82A}">
                    <a16:rowId xmlns:a16="http://schemas.microsoft.com/office/drawing/2014/main" val="10002"/>
                  </a:ext>
                </a:extLst>
              </a:tr>
              <a:tr h="342038">
                <a:tc>
                  <a:txBody>
                    <a:bodyPr/>
                    <a:lstStyle/>
                    <a:p>
                      <a:pPr algn="ctr" rtl="0">
                        <a:lnSpc>
                          <a:spcPct val="115000"/>
                        </a:lnSpc>
                        <a:spcAft>
                          <a:spcPts val="0"/>
                        </a:spcAft>
                      </a:pPr>
                      <a:r>
                        <a:rPr lang="en-US" sz="1700">
                          <a:effectLst/>
                        </a:rPr>
                        <a:t>time</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t</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S</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 </a:t>
                      </a:r>
                      <a:endParaRPr lang="en-US" sz="2400">
                        <a:effectLst/>
                        <a:latin typeface="Calibri"/>
                        <a:ea typeface="Times New Roman"/>
                        <a:cs typeface="Arial"/>
                      </a:endParaRPr>
                    </a:p>
                  </a:txBody>
                  <a:tcPr marL="58703" marR="58703" marT="0" marB="0"/>
                </a:tc>
                <a:extLst>
                  <a:ext uri="{0D108BD9-81ED-4DB2-BD59-A6C34878D82A}">
                    <a16:rowId xmlns:a16="http://schemas.microsoft.com/office/drawing/2014/main" val="10003"/>
                  </a:ext>
                </a:extLst>
              </a:tr>
              <a:tr h="342038">
                <a:tc>
                  <a:txBody>
                    <a:bodyPr/>
                    <a:lstStyle/>
                    <a:p>
                      <a:pPr algn="ctr" rtl="0">
                        <a:lnSpc>
                          <a:spcPct val="115000"/>
                        </a:lnSpc>
                        <a:spcAft>
                          <a:spcPts val="0"/>
                        </a:spcAft>
                      </a:pPr>
                      <a:r>
                        <a:rPr lang="en-US" sz="1700">
                          <a:effectLst/>
                        </a:rPr>
                        <a:t> </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 </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rPr>
                        <a:t> </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 </a:t>
                      </a:r>
                      <a:endParaRPr lang="en-US" sz="2400">
                        <a:effectLst/>
                        <a:latin typeface="Calibri"/>
                        <a:ea typeface="Times New Roman"/>
                        <a:cs typeface="Arial"/>
                      </a:endParaRPr>
                    </a:p>
                  </a:txBody>
                  <a:tcPr marL="58703" marR="58703" marT="0" marB="0"/>
                </a:tc>
                <a:extLst>
                  <a:ext uri="{0D108BD9-81ED-4DB2-BD59-A6C34878D82A}">
                    <a16:rowId xmlns:a16="http://schemas.microsoft.com/office/drawing/2014/main" val="10004"/>
                  </a:ext>
                </a:extLst>
              </a:tr>
              <a:tr h="342038">
                <a:tc>
                  <a:txBody>
                    <a:bodyPr/>
                    <a:lstStyle/>
                    <a:p>
                      <a:pPr algn="ctr" rtl="0">
                        <a:lnSpc>
                          <a:spcPct val="115000"/>
                        </a:lnSpc>
                        <a:spcAft>
                          <a:spcPts val="0"/>
                        </a:spcAft>
                      </a:pPr>
                      <a:r>
                        <a:rPr lang="en-US" sz="1700" dirty="0">
                          <a:effectLst/>
                        </a:rPr>
                        <a:t>Force</a:t>
                      </a:r>
                      <a:endParaRPr lang="en-US" sz="9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F= mg</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N</a:t>
                      </a:r>
                      <a:r>
                        <a:rPr lang="en-US" sz="2400" dirty="0">
                          <a:effectLst/>
                        </a:rPr>
                        <a:t>ewton </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kg m/s</a:t>
                      </a:r>
                      <a:r>
                        <a:rPr lang="en-US" sz="2400" baseline="30000">
                          <a:effectLst/>
                        </a:rPr>
                        <a:t>2</a:t>
                      </a:r>
                      <a:endParaRPr lang="en-US" sz="2400">
                        <a:effectLst/>
                        <a:latin typeface="Calibri"/>
                        <a:ea typeface="Times New Roman"/>
                        <a:cs typeface="Arial"/>
                      </a:endParaRPr>
                    </a:p>
                  </a:txBody>
                  <a:tcPr marL="58703" marR="58703" marT="0" marB="0"/>
                </a:tc>
                <a:extLst>
                  <a:ext uri="{0D108BD9-81ED-4DB2-BD59-A6C34878D82A}">
                    <a16:rowId xmlns:a16="http://schemas.microsoft.com/office/drawing/2014/main" val="10005"/>
                  </a:ext>
                </a:extLst>
              </a:tr>
              <a:tr h="684076">
                <a:tc>
                  <a:txBody>
                    <a:bodyPr/>
                    <a:lstStyle/>
                    <a:p>
                      <a:pPr algn="ctr" rtl="0">
                        <a:lnSpc>
                          <a:spcPct val="115000"/>
                        </a:lnSpc>
                        <a:spcAft>
                          <a:spcPts val="0"/>
                        </a:spcAft>
                      </a:pPr>
                      <a:r>
                        <a:rPr lang="en-US" sz="1700">
                          <a:effectLst/>
                        </a:rPr>
                        <a:t>Capacitance</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C</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F</a:t>
                      </a:r>
                      <a:r>
                        <a:rPr lang="en-US" sz="2400" dirty="0">
                          <a:effectLst/>
                        </a:rPr>
                        <a:t>arad</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rPr>
                        <a:t> </a:t>
                      </a:r>
                      <a:endParaRPr lang="en-US" sz="2400" dirty="0">
                        <a:effectLst/>
                        <a:latin typeface="Calibri"/>
                        <a:ea typeface="Times New Roman"/>
                        <a:cs typeface="Arial"/>
                      </a:endParaRPr>
                    </a:p>
                  </a:txBody>
                  <a:tcPr marL="58703" marR="58703" marT="0" marB="0"/>
                </a:tc>
                <a:extLst>
                  <a:ext uri="{0D108BD9-81ED-4DB2-BD59-A6C34878D82A}">
                    <a16:rowId xmlns:a16="http://schemas.microsoft.com/office/drawing/2014/main" val="10006"/>
                  </a:ext>
                </a:extLst>
              </a:tr>
              <a:tr h="342038">
                <a:tc>
                  <a:txBody>
                    <a:bodyPr/>
                    <a:lstStyle/>
                    <a:p>
                      <a:pPr algn="ctr" rtl="0">
                        <a:lnSpc>
                          <a:spcPct val="115000"/>
                        </a:lnSpc>
                        <a:spcAft>
                          <a:spcPts val="0"/>
                        </a:spcAft>
                      </a:pPr>
                      <a:r>
                        <a:rPr lang="en-US" sz="1700">
                          <a:effectLst/>
                        </a:rPr>
                        <a:t>Charge</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Q, q</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C</a:t>
                      </a:r>
                      <a:r>
                        <a:rPr lang="en-US" sz="2400" dirty="0">
                          <a:effectLst/>
                        </a:rPr>
                        <a:t>oulomb</a:t>
                      </a:r>
                      <a:endParaRPr lang="en-US" sz="2400" dirty="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rPr>
                        <a:t> </a:t>
                      </a:r>
                      <a:endParaRPr lang="en-US" sz="2400" dirty="0">
                        <a:effectLst/>
                        <a:latin typeface="Calibri"/>
                        <a:ea typeface="Times New Roman"/>
                        <a:cs typeface="Arial"/>
                      </a:endParaRPr>
                    </a:p>
                  </a:txBody>
                  <a:tcPr marL="58703" marR="58703" marT="0" marB="0"/>
                </a:tc>
                <a:extLst>
                  <a:ext uri="{0D108BD9-81ED-4DB2-BD59-A6C34878D82A}">
                    <a16:rowId xmlns:a16="http://schemas.microsoft.com/office/drawing/2014/main" val="10007"/>
                  </a:ext>
                </a:extLst>
              </a:tr>
              <a:tr h="684076">
                <a:tc>
                  <a:txBody>
                    <a:bodyPr/>
                    <a:lstStyle/>
                    <a:p>
                      <a:pPr algn="ctr" rtl="0">
                        <a:lnSpc>
                          <a:spcPct val="115000"/>
                        </a:lnSpc>
                        <a:spcAft>
                          <a:spcPts val="0"/>
                        </a:spcAft>
                      </a:pPr>
                      <a:r>
                        <a:rPr lang="en-US" sz="1700">
                          <a:effectLst/>
                        </a:rPr>
                        <a:t>Temperature</a:t>
                      </a:r>
                      <a:endParaRPr lang="en-US" sz="9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a:effectLst/>
                        </a:rPr>
                        <a:t>T</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kumimoji="0" lang="en-US" sz="2400" kern="1200" baseline="30000" dirty="0" err="1">
                          <a:solidFill>
                            <a:schemeClr val="dk1"/>
                          </a:solidFill>
                          <a:effectLst/>
                          <a:latin typeface="+mn-lt"/>
                          <a:ea typeface="+mn-ea"/>
                          <a:cs typeface="+mn-cs"/>
                        </a:rPr>
                        <a:t>o</a:t>
                      </a:r>
                      <a:r>
                        <a:rPr kumimoji="0" lang="en-US" sz="2400" kern="1200" dirty="0" err="1">
                          <a:solidFill>
                            <a:schemeClr val="dk1"/>
                          </a:solidFill>
                          <a:effectLst/>
                          <a:latin typeface="+mn-lt"/>
                          <a:ea typeface="+mn-ea"/>
                          <a:cs typeface="+mn-cs"/>
                        </a:rPr>
                        <a:t>C</a:t>
                      </a:r>
                      <a:r>
                        <a:rPr lang="en-US" sz="2400" dirty="0">
                          <a:effectLst/>
                        </a:rPr>
                        <a:t>, </a:t>
                      </a:r>
                      <a:r>
                        <a:rPr kumimoji="0" lang="en-US" sz="2400" kern="1200" dirty="0">
                          <a:solidFill>
                            <a:schemeClr val="dk1"/>
                          </a:solidFill>
                          <a:effectLst/>
                          <a:highlight>
                            <a:srgbClr val="FFFF00"/>
                          </a:highlight>
                          <a:latin typeface="+mn-lt"/>
                          <a:ea typeface="+mn-ea"/>
                          <a:cs typeface="+mn-cs"/>
                        </a:rPr>
                        <a:t>K</a:t>
                      </a:r>
                      <a:r>
                        <a:rPr lang="en-US" sz="2400" dirty="0">
                          <a:effectLst/>
                        </a:rPr>
                        <a:t>, </a:t>
                      </a:r>
                      <a:r>
                        <a:rPr lang="en-US" sz="2400" baseline="30000" dirty="0" err="1">
                          <a:effectLst/>
                        </a:rPr>
                        <a:t>o</a:t>
                      </a:r>
                      <a:r>
                        <a:rPr lang="en-US" sz="2400" dirty="0" err="1">
                          <a:effectLst/>
                        </a:rPr>
                        <a:t>F</a:t>
                      </a:r>
                      <a:r>
                        <a:rPr lang="en-US" sz="2400" dirty="0">
                          <a:effectLst/>
                        </a:rPr>
                        <a:t> </a:t>
                      </a:r>
                      <a:endParaRPr lang="en-US" sz="2400" dirty="0">
                        <a:effectLst/>
                        <a:latin typeface="Calibri"/>
                        <a:ea typeface="Times New Roman"/>
                        <a:cs typeface="Arial"/>
                      </a:endParaRPr>
                    </a:p>
                  </a:txBody>
                  <a:tcPr marL="58703" marR="58703" marT="0" marB="0">
                    <a:noFill/>
                  </a:tcPr>
                </a:tc>
                <a:tc>
                  <a:txBody>
                    <a:bodyPr/>
                    <a:lstStyle/>
                    <a:p>
                      <a:pPr algn="ctr" rtl="0">
                        <a:lnSpc>
                          <a:spcPct val="100000"/>
                        </a:lnSpc>
                        <a:spcAft>
                          <a:spcPts val="0"/>
                        </a:spcAft>
                      </a:pPr>
                      <a:r>
                        <a:rPr lang="en-US" sz="2400" dirty="0">
                          <a:effectLst/>
                        </a:rPr>
                        <a:t> </a:t>
                      </a:r>
                      <a:endParaRPr lang="en-US" sz="2400" dirty="0">
                        <a:effectLst/>
                        <a:latin typeface="Calibri"/>
                        <a:ea typeface="Times New Roman"/>
                        <a:cs typeface="Arial"/>
                      </a:endParaRPr>
                    </a:p>
                  </a:txBody>
                  <a:tcPr marL="58703" marR="58703" marT="0" marB="0"/>
                </a:tc>
                <a:extLst>
                  <a:ext uri="{0D108BD9-81ED-4DB2-BD59-A6C34878D82A}">
                    <a16:rowId xmlns:a16="http://schemas.microsoft.com/office/drawing/2014/main" val="10008"/>
                  </a:ext>
                </a:extLst>
              </a:tr>
              <a:tr h="684076">
                <a:tc>
                  <a:txBody>
                    <a:bodyPr/>
                    <a:lstStyle/>
                    <a:p>
                      <a:pPr algn="ctr" rtl="0">
                        <a:lnSpc>
                          <a:spcPct val="115000"/>
                        </a:lnSpc>
                        <a:spcAft>
                          <a:spcPts val="0"/>
                        </a:spcAft>
                      </a:pPr>
                      <a:r>
                        <a:rPr lang="en-US" sz="1700">
                          <a:effectLst/>
                        </a:rPr>
                        <a:t>Energy</a:t>
                      </a:r>
                      <a:endParaRPr lang="en-US" sz="900">
                        <a:effectLst/>
                        <a:latin typeface="Calibri"/>
                        <a:ea typeface="Times New Roman"/>
                        <a:cs typeface="Arial"/>
                      </a:endParaRPr>
                    </a:p>
                  </a:txBody>
                  <a:tcPr marL="58703" marR="58703" marT="0" marB="0"/>
                </a:tc>
                <a:tc>
                  <a:txBody>
                    <a:bodyPr/>
                    <a:lstStyle/>
                    <a:p>
                      <a:pPr indent="457200" algn="l" rtl="0">
                        <a:lnSpc>
                          <a:spcPct val="100000"/>
                        </a:lnSpc>
                        <a:spcAft>
                          <a:spcPts val="0"/>
                        </a:spcAft>
                      </a:pPr>
                      <a:r>
                        <a:rPr lang="en-US" sz="2400">
                          <a:effectLst/>
                        </a:rPr>
                        <a:t>K (KE),</a:t>
                      </a:r>
                    </a:p>
                    <a:p>
                      <a:pPr indent="457200" algn="l" rtl="0">
                        <a:lnSpc>
                          <a:spcPct val="100000"/>
                        </a:lnSpc>
                        <a:spcAft>
                          <a:spcPts val="0"/>
                        </a:spcAft>
                      </a:pPr>
                      <a:r>
                        <a:rPr lang="en-US" sz="2400">
                          <a:effectLst/>
                        </a:rPr>
                        <a:t> U (PE)</a:t>
                      </a:r>
                      <a:endParaRPr lang="en-US" sz="2400">
                        <a:effectLst/>
                        <a:latin typeface="Calibri"/>
                        <a:ea typeface="Times New Roman"/>
                        <a:cs typeface="Arial"/>
                      </a:endParaRPr>
                    </a:p>
                  </a:txBody>
                  <a:tcPr marL="58703" marR="58703" marT="0" marB="0"/>
                </a:tc>
                <a:tc>
                  <a:txBody>
                    <a:bodyPr/>
                    <a:lstStyle/>
                    <a:p>
                      <a:pPr algn="ctr" rtl="0">
                        <a:lnSpc>
                          <a:spcPct val="100000"/>
                        </a:lnSpc>
                        <a:spcAft>
                          <a:spcPts val="0"/>
                        </a:spcAft>
                      </a:pPr>
                      <a:r>
                        <a:rPr lang="en-US" sz="2400" dirty="0">
                          <a:effectLst/>
                          <a:highlight>
                            <a:srgbClr val="FFFF00"/>
                          </a:highlight>
                        </a:rPr>
                        <a:t>J</a:t>
                      </a:r>
                      <a:r>
                        <a:rPr lang="en-US" sz="2400" dirty="0">
                          <a:effectLst/>
                        </a:rPr>
                        <a:t>oule</a:t>
                      </a:r>
                      <a:endParaRPr lang="en-US" sz="2400" dirty="0">
                        <a:effectLst/>
                        <a:latin typeface="Calibri"/>
                        <a:ea typeface="Times New Roman"/>
                        <a:cs typeface="Arial"/>
                      </a:endParaRPr>
                    </a:p>
                  </a:txBody>
                  <a:tcPr marL="58703" marR="58703" marT="0" marB="0"/>
                </a:tc>
                <a:tc>
                  <a:txBody>
                    <a:bodyPr/>
                    <a:lstStyle/>
                    <a:p>
                      <a:pPr marL="45085" algn="ctr" rtl="0">
                        <a:lnSpc>
                          <a:spcPct val="100000"/>
                        </a:lnSpc>
                        <a:spcAft>
                          <a:spcPts val="0"/>
                        </a:spcAft>
                      </a:pPr>
                      <a:r>
                        <a:rPr lang="en-US" sz="2400" dirty="0">
                          <a:effectLst/>
                        </a:rPr>
                        <a:t>kg m</a:t>
                      </a:r>
                      <a:r>
                        <a:rPr lang="en-US" sz="2400" baseline="30000" dirty="0">
                          <a:effectLst/>
                        </a:rPr>
                        <a:t>2</a:t>
                      </a:r>
                      <a:r>
                        <a:rPr lang="en-US" sz="2400" dirty="0">
                          <a:effectLst/>
                        </a:rPr>
                        <a:t>/s</a:t>
                      </a:r>
                      <a:r>
                        <a:rPr lang="en-US" sz="2400" baseline="30000" dirty="0">
                          <a:effectLst/>
                        </a:rPr>
                        <a:t>2</a:t>
                      </a:r>
                      <a:endParaRPr lang="en-US" sz="2400" dirty="0">
                        <a:effectLst/>
                        <a:latin typeface="Calibri"/>
                        <a:ea typeface="Times New Roman"/>
                        <a:cs typeface="Arial"/>
                      </a:endParaRPr>
                    </a:p>
                  </a:txBody>
                  <a:tcPr marL="58703" marR="58703" marT="0" marB="0"/>
                </a:tc>
                <a:extLst>
                  <a:ext uri="{0D108BD9-81ED-4DB2-BD59-A6C34878D82A}">
                    <a16:rowId xmlns:a16="http://schemas.microsoft.com/office/drawing/2014/main" val="10009"/>
                  </a:ext>
                </a:extLst>
              </a:tr>
              <a:tr h="342038">
                <a:tc>
                  <a:txBody>
                    <a:bodyPr/>
                    <a:lstStyle/>
                    <a:p>
                      <a:pPr algn="ctr" rtl="0">
                        <a:lnSpc>
                          <a:spcPct val="115000"/>
                        </a:lnSpc>
                        <a:spcAft>
                          <a:spcPts val="0"/>
                        </a:spcAft>
                      </a:pPr>
                      <a:r>
                        <a:rPr lang="en-US" sz="1700">
                          <a:effectLst/>
                        </a:rPr>
                        <a:t> </a:t>
                      </a:r>
                      <a:endParaRPr lang="en-US" sz="900">
                        <a:effectLst/>
                        <a:latin typeface="Calibri"/>
                        <a:ea typeface="Times New Roman"/>
                        <a:cs typeface="Arial"/>
                      </a:endParaRPr>
                    </a:p>
                  </a:txBody>
                  <a:tcPr marL="58703" marR="58703" marT="0" marB="0"/>
                </a:tc>
                <a:tc>
                  <a:txBody>
                    <a:bodyPr/>
                    <a:lstStyle/>
                    <a:p>
                      <a:pPr algn="ctr" rtl="0">
                        <a:lnSpc>
                          <a:spcPct val="115000"/>
                        </a:lnSpc>
                        <a:spcAft>
                          <a:spcPts val="0"/>
                        </a:spcAft>
                      </a:pPr>
                      <a:r>
                        <a:rPr lang="en-US" sz="1700">
                          <a:effectLst/>
                        </a:rPr>
                        <a:t> </a:t>
                      </a:r>
                      <a:endParaRPr lang="en-US" sz="900">
                        <a:effectLst/>
                        <a:latin typeface="Calibri"/>
                        <a:ea typeface="Times New Roman"/>
                        <a:cs typeface="Arial"/>
                      </a:endParaRPr>
                    </a:p>
                  </a:txBody>
                  <a:tcPr marL="58703" marR="58703" marT="0" marB="0"/>
                </a:tc>
                <a:tc>
                  <a:txBody>
                    <a:bodyPr/>
                    <a:lstStyle/>
                    <a:p>
                      <a:pPr algn="ctr" rtl="0">
                        <a:lnSpc>
                          <a:spcPct val="115000"/>
                        </a:lnSpc>
                        <a:spcAft>
                          <a:spcPts val="0"/>
                        </a:spcAft>
                      </a:pPr>
                      <a:r>
                        <a:rPr lang="en-US" sz="1700" dirty="0">
                          <a:effectLst/>
                        </a:rPr>
                        <a:t> </a:t>
                      </a:r>
                      <a:endParaRPr lang="en-US" sz="900" dirty="0">
                        <a:effectLst/>
                        <a:latin typeface="Calibri"/>
                        <a:ea typeface="Times New Roman"/>
                        <a:cs typeface="Arial"/>
                      </a:endParaRPr>
                    </a:p>
                  </a:txBody>
                  <a:tcPr marL="58703" marR="58703" marT="0" marB="0"/>
                </a:tc>
                <a:tc>
                  <a:txBody>
                    <a:bodyPr/>
                    <a:lstStyle/>
                    <a:p>
                      <a:pPr algn="ctr" rtl="0">
                        <a:lnSpc>
                          <a:spcPct val="115000"/>
                        </a:lnSpc>
                        <a:spcAft>
                          <a:spcPts val="0"/>
                        </a:spcAft>
                      </a:pPr>
                      <a:r>
                        <a:rPr lang="en-US" sz="1700" dirty="0">
                          <a:effectLst/>
                        </a:rPr>
                        <a:t> </a:t>
                      </a:r>
                      <a:endParaRPr lang="en-US" sz="900" dirty="0">
                        <a:effectLst/>
                        <a:latin typeface="Calibri"/>
                        <a:ea typeface="Times New Roman"/>
                        <a:cs typeface="Arial"/>
                      </a:endParaRPr>
                    </a:p>
                  </a:txBody>
                  <a:tcPr marL="58703" marR="58703" marT="0" marB="0"/>
                </a:tc>
                <a:extLst>
                  <a:ext uri="{0D108BD9-81ED-4DB2-BD59-A6C34878D82A}">
                    <a16:rowId xmlns:a16="http://schemas.microsoft.com/office/drawing/2014/main" val="10010"/>
                  </a:ext>
                </a:extLst>
              </a:tr>
            </a:tbl>
          </a:graphicData>
        </a:graphic>
      </p:graphicFrame>
    </p:spTree>
  </p:cSld>
  <p:clrMapOvr>
    <a:masterClrMapping/>
  </p:clrMapOvr>
  <p:transition spd="med">
    <p:comb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12070</TotalTime>
  <Words>987</Words>
  <Application>Microsoft Office PowerPoint</Application>
  <PresentationFormat>On-screen Show (4:3)</PresentationFormat>
  <Paragraphs>194</Paragraphs>
  <Slides>16</Slides>
  <Notes>1</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16</vt:i4>
      </vt:variant>
    </vt:vector>
  </HeadingPairs>
  <TitlesOfParts>
    <vt:vector size="32" baseType="lpstr">
      <vt:lpstr>宋体</vt:lpstr>
      <vt:lpstr>AdvertisingMedium</vt:lpstr>
      <vt:lpstr>Arial</vt:lpstr>
      <vt:lpstr>Calibri</vt:lpstr>
      <vt:lpstr>Cambria</vt:lpstr>
      <vt:lpstr>Cambria Math</vt:lpstr>
      <vt:lpstr>Gill Sans MT</vt:lpstr>
      <vt:lpstr>Majalla UI</vt:lpstr>
      <vt:lpstr>NewBaskerville-Bold</vt:lpstr>
      <vt:lpstr>NewBaskerville-Roman</vt:lpstr>
      <vt:lpstr>Tahoma</vt:lpstr>
      <vt:lpstr>Times New Roman</vt:lpstr>
      <vt:lpstr>Verdana</vt:lpstr>
      <vt:lpstr>Wingdings</vt:lpstr>
      <vt:lpstr>Wingdings 2</vt:lpstr>
      <vt:lpstr>Solstice</vt:lpstr>
      <vt:lpstr>PowerPoint Presentation</vt:lpstr>
      <vt:lpstr>LECTURE OUTLINE  </vt:lpstr>
      <vt:lpstr>1.1 Standards of Length, Mass, and Time</vt:lpstr>
      <vt:lpstr>PowerPoint Presentation</vt:lpstr>
      <vt:lpstr>PowerPoint Presentation</vt:lpstr>
      <vt:lpstr>1.3 Density and Atomic Mass</vt:lpstr>
      <vt:lpstr>PowerPoint Presentation</vt:lpstr>
      <vt:lpstr>1.4 Dimensional Analysis</vt:lpstr>
      <vt:lpstr>  </vt:lpstr>
      <vt:lpstr>PowerPoint Presentation</vt:lpstr>
      <vt:lpstr>1.4 Dimensional Analysis</vt:lpstr>
      <vt:lpstr>PowerPoint Presentation</vt:lpstr>
      <vt:lpstr>PROBLEMS (H.W)</vt:lpstr>
      <vt:lpstr>PROBLEMS</vt:lpstr>
      <vt:lpstr>1.5 Conversion of Units</vt:lpstr>
      <vt:lpstr>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Reem Al-Tuwirqi</dc:creator>
  <cp:lastModifiedBy>Dell</cp:lastModifiedBy>
  <cp:revision>202</cp:revision>
  <dcterms:created xsi:type="dcterms:W3CDTF">2011-03-16T17:22:27Z</dcterms:created>
  <dcterms:modified xsi:type="dcterms:W3CDTF">2019-09-02T18:27:10Z</dcterms:modified>
</cp:coreProperties>
</file>