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3" r:id="rId1"/>
  </p:sldMasterIdLst>
  <p:notesMasterIdLst>
    <p:notesMasterId r:id="rId9"/>
  </p:notesMasterIdLst>
  <p:handoutMasterIdLst>
    <p:handoutMasterId r:id="rId10"/>
  </p:handoutMasterIdLst>
  <p:sldIdLst>
    <p:sldId id="405" r:id="rId2"/>
    <p:sldId id="441" r:id="rId3"/>
    <p:sldId id="419" r:id="rId4"/>
    <p:sldId id="421" r:id="rId5"/>
    <p:sldId id="422" r:id="rId6"/>
    <p:sldId id="423" r:id="rId7"/>
    <p:sldId id="424" r:id="rId8"/>
  </p:sldIdLst>
  <p:sldSz cx="9144000" cy="6858000" type="screen4x3"/>
  <p:notesSz cx="6858000" cy="9144000"/>
  <p:defaultTextStyle>
    <a:defPPr>
      <a:defRPr lang="en-US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AdvertisingMedium"/>
        <a:cs typeface="AdvertisingMedium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AdvertisingMedium"/>
        <a:cs typeface="AdvertisingMedium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AdvertisingMedium"/>
        <a:cs typeface="AdvertisingMedium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AdvertisingMedium"/>
        <a:cs typeface="AdvertisingMedium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AdvertisingMedium"/>
        <a:cs typeface="AdvertisingMedium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AdvertisingMedium"/>
        <a:cs typeface="AdvertisingMedium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AdvertisingMedium"/>
        <a:cs typeface="AdvertisingMedium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AdvertisingMedium"/>
        <a:cs typeface="AdvertisingMedium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AdvertisingMedium"/>
        <a:cs typeface="AdvertisingMedium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08C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61" autoAdjust="0"/>
    <p:restoredTop sz="94660"/>
  </p:normalViewPr>
  <p:slideViewPr>
    <p:cSldViewPr>
      <p:cViewPr varScale="1">
        <p:scale>
          <a:sx n="74" d="100"/>
          <a:sy n="74" d="100"/>
        </p:scale>
        <p:origin x="108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90"/>
    </p:cViewPr>
  </p:sorterViewPr>
  <p:notesViewPr>
    <p:cSldViewPr>
      <p:cViewPr varScale="1">
        <p:scale>
          <a:sx n="67" d="100"/>
          <a:sy n="67" d="100"/>
        </p:scale>
        <p:origin x="-3276" y="-11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rtl="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78688A23-0498-4086-9E1E-1C2984F927B9}" type="datetimeFigureOut">
              <a:rPr lang="en-US"/>
              <a:pPr>
                <a:defRPr/>
              </a:pPr>
              <a:t>6/6/2024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rtl="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BD95E56-9D7F-4398-AF51-28C5D12EAB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253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988" y="8459788"/>
            <a:ext cx="2698751" cy="681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371291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rtl="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6779291B-7810-4A58-BF3D-1202E8404B1B}" type="datetimeFigureOut">
              <a:rPr lang="en-US"/>
              <a:pPr>
                <a:defRPr/>
              </a:pPr>
              <a:t>6/6/2024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rtl="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DE90BDF-543C-4446-88DB-52490BB1BC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6484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12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val 13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BB56ACC-2A25-4876-88A2-D2EC38C66C8A}" type="datetimeFigureOut">
              <a:rPr lang="en-US"/>
              <a:pPr>
                <a:defRPr/>
              </a:pPr>
              <a:t>6/6/2024</a:t>
            </a:fld>
            <a:endParaRPr lang="en-US"/>
          </a:p>
        </p:txBody>
      </p:sp>
      <p:sp>
        <p:nvSpPr>
          <p:cNvPr id="7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80710DC-908C-47C5-9E8A-DE94229D0A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893734"/>
      </p:ext>
    </p:extLst>
  </p:cSld>
  <p:clrMapOvr>
    <a:masterClrMapping/>
  </p:clrMapOvr>
  <p:transition spd="med">
    <p:comb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D5992F-0CBA-47FD-8818-A3F3FB707F15}" type="datetimeFigureOut">
              <a:rPr lang="en-US"/>
              <a:pPr>
                <a:defRPr/>
              </a:pPr>
              <a:t>6/6/2024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D1A9FB-ACB1-443A-9D2A-99AC5B31FA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034596"/>
      </p:ext>
    </p:extLst>
  </p:cSld>
  <p:clrMapOvr>
    <a:masterClrMapping/>
  </p:clrMapOvr>
  <p:transition spd="med">
    <p:comb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739CCA-BCC6-4A91-BD45-2D24F0D9BC79}" type="datetimeFigureOut">
              <a:rPr lang="en-US"/>
              <a:pPr>
                <a:defRPr/>
              </a:pPr>
              <a:t>6/6/2024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B0907F-EC97-44A5-9193-4B73AC51DB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657071"/>
      </p:ext>
    </p:extLst>
  </p:cSld>
  <p:clrMapOvr>
    <a:masterClrMapping/>
  </p:clrMapOvr>
  <p:transition spd="med">
    <p:comb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78ABD9-F3DF-453D-B1A2-EBC220D279BA}" type="datetimeFigureOut">
              <a:rPr lang="en-US"/>
              <a:pPr>
                <a:defRPr/>
              </a:pPr>
              <a:t>6/6/2024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205220-65B7-4C08-8FC9-709867A8BC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982610"/>
      </p:ext>
    </p:extLst>
  </p:cSld>
  <p:clrMapOvr>
    <a:masterClrMapping/>
  </p:clrMapOvr>
  <p:transition spd="med">
    <p:comb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13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val 1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val 1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478CDEB-0043-47C9-BB8B-07950FE01A72}" type="datetimeFigureOut">
              <a:rPr lang="en-US"/>
              <a:pPr>
                <a:defRPr/>
              </a:pPr>
              <a:t>6/6/2024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3BF2761-DC27-4369-BED7-6F4178CDB8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431255"/>
      </p:ext>
    </p:extLst>
  </p:cSld>
  <p:clrMapOvr>
    <a:masterClrMapping/>
  </p:clrMapOvr>
  <p:transition spd="med">
    <p:comb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ACD220-E16F-404F-BC6A-23850F886E77}" type="datetimeFigureOut">
              <a:rPr lang="en-US"/>
              <a:pPr>
                <a:defRPr/>
              </a:pPr>
              <a:t>6/6/2024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626937-2DD9-4A61-BE2A-B0B37566D1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839065"/>
      </p:ext>
    </p:extLst>
  </p:cSld>
  <p:clrMapOvr>
    <a:masterClrMapping/>
  </p:clrMapOvr>
  <p:transition spd="med">
    <p:comb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A8A408D-C1CD-4770-8BA9-7C6EDCB9CE1A}" type="datetimeFigureOut">
              <a:rPr lang="en-US"/>
              <a:pPr>
                <a:defRPr/>
              </a:pPr>
              <a:t>6/6/2024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ECDCD69-4CAE-4D24-8CFD-9F37520E7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14482"/>
      </p:ext>
    </p:extLst>
  </p:cSld>
  <p:clrMapOvr>
    <a:masterClrMapping/>
  </p:clrMapOvr>
  <p:transition spd="med">
    <p:comb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1D8F63-91B3-432E-8A3D-A4BF30A6C79D}" type="datetimeFigureOut">
              <a:rPr lang="en-US"/>
              <a:pPr>
                <a:defRPr/>
              </a:pPr>
              <a:t>6/6/2024</a:t>
            </a:fld>
            <a:endParaRPr lang="en-US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CBE0B-C103-4694-B838-F7A3FEDC5C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062893"/>
      </p:ext>
    </p:extLst>
  </p:cSld>
  <p:clrMapOvr>
    <a:masterClrMapping/>
  </p:clrMapOvr>
  <p:transition spd="med">
    <p:comb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Rectangle 13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43B0467-23F2-4D47-8EE2-361B6E73BD18}" type="datetimeFigureOut">
              <a:rPr lang="en-US"/>
              <a:pPr>
                <a:defRPr/>
              </a:pPr>
              <a:t>6/6/2024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F6F6A75-4F05-4624-8984-C136463F58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781495"/>
      </p:ext>
    </p:extLst>
  </p:cSld>
  <p:clrMapOvr>
    <a:masterClrMapping/>
  </p:clrMapOvr>
  <p:transition spd="med">
    <p:comb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3CDCC8A-2099-45D9-B906-08D240DE65F5}" type="datetimeFigureOut">
              <a:rPr lang="en-US"/>
              <a:pPr>
                <a:defRPr/>
              </a:pPr>
              <a:t>6/6/2024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2665637-877F-49F5-8198-0B9F144C37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150675"/>
      </p:ext>
    </p:extLst>
  </p:cSld>
  <p:clrMapOvr>
    <a:masterClrMapping/>
  </p:clrMapOvr>
  <p:transition spd="med">
    <p:comb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2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/>
          <a:p>
            <a:pPr indent="-283464" algn="l" rtl="0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  <a:ea typeface="+mn-ea"/>
              <a:cs typeface="+mn-cs"/>
            </a:endParaRPr>
          </a:p>
        </p:txBody>
      </p:sp>
      <p:sp>
        <p:nvSpPr>
          <p:cNvPr id="6" name="Flowchart: Process 13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Flowchart: Process 15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5AFF988-C763-4FF8-88A2-215BD1793B81}" type="datetimeFigureOut">
              <a:rPr lang="en-US"/>
              <a:pPr>
                <a:defRPr/>
              </a:pPr>
              <a:t>6/6/2024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850D6F5-2895-42BF-8C4D-3EECF3CFB7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839232"/>
      </p:ext>
    </p:extLst>
  </p:cSld>
  <p:clrMapOvr>
    <a:masterClrMapping/>
  </p:clrMapOvr>
  <p:transition spd="med">
    <p:comb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33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ar-SA"/>
              <a:t>Click to edit Master text styles</a:t>
            </a:r>
          </a:p>
          <a:p>
            <a:pPr lvl="1"/>
            <a:r>
              <a:rPr lang="en-US" altLang="ar-SA"/>
              <a:t>Second level</a:t>
            </a:r>
          </a:p>
          <a:p>
            <a:pPr lvl="2"/>
            <a:r>
              <a:rPr lang="en-US" altLang="ar-SA"/>
              <a:t>Third level</a:t>
            </a:r>
          </a:p>
          <a:p>
            <a:pPr lvl="3"/>
            <a:r>
              <a:rPr lang="en-US" altLang="ar-SA"/>
              <a:t>Fourth level</a:t>
            </a:r>
          </a:p>
          <a:p>
            <a:pPr lvl="4"/>
            <a:r>
              <a:rPr lang="en-US" altLang="ar-SA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fld id="{08C2E614-9FBE-4ADA-9760-87840EABCC65}" type="datetimeFigureOut">
              <a:rPr lang="en-US"/>
              <a:pPr>
                <a:defRPr/>
              </a:pPr>
              <a:t>6/6/2024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D7E08E90-77EF-47AE-8602-C196583027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4" r:id="rId1"/>
    <p:sldLayoutId id="2147484079" r:id="rId2"/>
    <p:sldLayoutId id="2147484085" r:id="rId3"/>
    <p:sldLayoutId id="2147484080" r:id="rId4"/>
    <p:sldLayoutId id="2147484086" r:id="rId5"/>
    <p:sldLayoutId id="2147484081" r:id="rId6"/>
    <p:sldLayoutId id="2147484087" r:id="rId7"/>
    <p:sldLayoutId id="2147484088" r:id="rId8"/>
    <p:sldLayoutId id="2147484089" r:id="rId9"/>
    <p:sldLayoutId id="2147484082" r:id="rId10"/>
    <p:sldLayoutId id="2147484083" r:id="rId11"/>
  </p:sldLayoutIdLst>
  <p:transition spd="med">
    <p:comb dir="vert"/>
  </p:transition>
  <p:txStyles>
    <p:titleStyle>
      <a:lvl1pPr algn="l" rtl="1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1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2pPr>
      <a:lvl3pPr algn="l" rtl="1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3pPr>
      <a:lvl4pPr algn="l" rtl="1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4pPr>
      <a:lvl5pPr algn="l" rtl="1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9pPr>
      <a:extLst/>
    </p:titleStyle>
    <p:bodyStyle>
      <a:lvl1pPr marL="365125" indent="-282575" algn="r" rtl="1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r" rtl="1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r" rtl="1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r" rtl="1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r" rtl="1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1835150" y="765175"/>
            <a:ext cx="6408738" cy="1143000"/>
          </a:xfrm>
          <a:ln cap="flat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ar-SA" sz="4400" dirty="0">
                <a:solidFill>
                  <a:schemeClr val="tx2">
                    <a:satMod val="130000"/>
                  </a:schemeClr>
                </a:solidFill>
              </a:rPr>
              <a:t>بسم الله الرحمن الرحيم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1331913" y="2636838"/>
            <a:ext cx="7429500" cy="3384550"/>
          </a:xfrm>
        </p:spPr>
        <p:txBody>
          <a:bodyPr/>
          <a:lstStyle/>
          <a:p>
            <a:pPr algn="ctr" rtl="0" eaLnBrk="1" hangingPunct="1">
              <a:buFont typeface="Arial" pitchFamily="34" charset="0"/>
              <a:buNone/>
            </a:pPr>
            <a:r>
              <a:rPr lang="en-US" altLang="ar-SA" sz="3600" dirty="0">
                <a:latin typeface="Adobe Garamond Pro Bold" pitchFamily="18" charset="0"/>
              </a:rPr>
              <a:t>Dr. </a:t>
            </a:r>
            <a:r>
              <a:rPr lang="en-US" sz="3600" dirty="0">
                <a:latin typeface="Adobe Garamond Pro Bold" pitchFamily="18" charset="0"/>
              </a:rPr>
              <a:t>BANDAR ALI AL-ASBAHI </a:t>
            </a:r>
          </a:p>
          <a:p>
            <a:pPr algn="ctr" rtl="0" eaLnBrk="1" hangingPunct="1">
              <a:buFont typeface="Arial" pitchFamily="34" charset="0"/>
              <a:buNone/>
            </a:pPr>
            <a:r>
              <a:rPr lang="en-US" sz="3600" dirty="0">
                <a:latin typeface="Adobe Garamond Pro Bold" pitchFamily="18" charset="0"/>
              </a:rPr>
              <a:t>Office: 2A24 ( B4 ) </a:t>
            </a:r>
          </a:p>
          <a:p>
            <a:pPr algn="ctr" rtl="0" eaLnBrk="1" hangingPunct="1">
              <a:buFont typeface="Arial" pitchFamily="34" charset="0"/>
              <a:buNone/>
            </a:pPr>
            <a:endParaRPr lang="en-US" altLang="ar-SA" sz="3600" dirty="0"/>
          </a:p>
          <a:p>
            <a:pPr algn="ctr" rtl="0" eaLnBrk="1" hangingPunct="1">
              <a:buFont typeface="Arial" pitchFamily="34" charset="0"/>
              <a:buNone/>
            </a:pPr>
            <a:r>
              <a:rPr lang="en-US" altLang="ar-SA" sz="3600" dirty="0"/>
              <a:t>Prof. of Physics </a:t>
            </a:r>
          </a:p>
          <a:p>
            <a:pPr algn="ctr" rtl="0" eaLnBrk="1" hangingPunct="1">
              <a:buFont typeface="Arial" pitchFamily="34" charset="0"/>
              <a:buNone/>
            </a:pPr>
            <a:r>
              <a:rPr lang="en-US" altLang="ar-SA" sz="3600" dirty="0"/>
              <a:t>(</a:t>
            </a:r>
            <a:r>
              <a:rPr lang="en-US" sz="3600" dirty="0"/>
              <a:t>Nanotechnology and OLEDs)</a:t>
            </a:r>
            <a:endParaRPr lang="ar-SA" altLang="ar-SA" sz="3600" dirty="0"/>
          </a:p>
        </p:txBody>
      </p:sp>
    </p:spTree>
  </p:cSld>
  <p:clrMapOvr>
    <a:masterClrMapping/>
  </p:clrMapOvr>
  <p:transition spd="med">
    <p:cover dir="r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3357563"/>
            <a:ext cx="9144000" cy="3240087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>
            <a:normAutofit fontScale="90000"/>
          </a:bodyPr>
          <a:lstStyle/>
          <a:p>
            <a:pPr rtl="0">
              <a:defRPr/>
            </a:pPr>
            <a:br>
              <a:rPr lang="en-US" sz="2800" b="1" dirty="0">
                <a:solidFill>
                  <a:schemeClr val="tx1"/>
                </a:solidFill>
              </a:rPr>
            </a:br>
            <a:br>
              <a:rPr lang="en-US" sz="2800" b="1" dirty="0">
                <a:solidFill>
                  <a:schemeClr val="tx1"/>
                </a:solidFill>
              </a:rPr>
            </a:br>
            <a:br>
              <a:rPr lang="en-US" sz="2800" b="1" dirty="0">
                <a:solidFill>
                  <a:schemeClr val="tx1"/>
                </a:solidFill>
              </a:rPr>
            </a:br>
            <a:br>
              <a:rPr lang="en-US" sz="2800" b="1" dirty="0">
                <a:solidFill>
                  <a:schemeClr val="tx1"/>
                </a:solidFill>
              </a:rPr>
            </a:br>
            <a:r>
              <a:rPr lang="en-US" sz="2800" b="1" dirty="0">
                <a:solidFill>
                  <a:schemeClr val="tx1"/>
                </a:solidFill>
              </a:rPr>
              <a:t>            </a:t>
            </a:r>
            <a:r>
              <a:rPr lang="en-US" sz="4000" b="1" dirty="0">
                <a:solidFill>
                  <a:schemeClr val="tx1"/>
                </a:solidFill>
              </a:rPr>
              <a:t>PHYS 110  (General Physics 1)</a:t>
            </a:r>
            <a:br>
              <a:rPr lang="en-US" sz="4000" b="1" dirty="0">
                <a:solidFill>
                  <a:schemeClr val="tx1"/>
                </a:solidFill>
              </a:rPr>
            </a:br>
            <a:br>
              <a:rPr lang="en-US" sz="3600" b="1" dirty="0">
                <a:solidFill>
                  <a:schemeClr val="tx1"/>
                </a:solidFill>
              </a:rPr>
            </a:br>
            <a:r>
              <a:rPr lang="en-US" sz="4000" b="1" dirty="0">
                <a:solidFill>
                  <a:schemeClr val="tx1"/>
                </a:solidFill>
              </a:rPr>
              <a:t>Section: </a:t>
            </a:r>
            <a:r>
              <a:rPr lang="en-US" sz="4000" b="1" dirty="0">
                <a:solidFill>
                  <a:srgbClr val="FF0000"/>
                </a:solidFill>
              </a:rPr>
              <a:t>39901  </a:t>
            </a:r>
            <a:r>
              <a:rPr lang="en-US" sz="3600" b="1" dirty="0">
                <a:solidFill>
                  <a:schemeClr val="tx1"/>
                </a:solidFill>
              </a:rPr>
              <a:t> (10-10:50  A015 B5)</a:t>
            </a:r>
            <a:br>
              <a:rPr lang="en-US" sz="3600" b="1" dirty="0">
                <a:solidFill>
                  <a:schemeClr val="tx1"/>
                </a:solidFill>
              </a:rPr>
            </a:br>
            <a:br>
              <a:rPr lang="en-US" sz="3600" b="1" dirty="0">
                <a:solidFill>
                  <a:schemeClr val="tx1"/>
                </a:solidFill>
              </a:rPr>
            </a:br>
            <a:r>
              <a:rPr lang="en-US" sz="3600" b="1" dirty="0">
                <a:solidFill>
                  <a:schemeClr val="tx1"/>
                </a:solidFill>
              </a:rPr>
              <a:t>                      </a:t>
            </a:r>
            <a:r>
              <a:rPr lang="en-US" sz="4000" b="1" dirty="0">
                <a:solidFill>
                  <a:srgbClr val="FF0000"/>
                </a:solidFill>
              </a:rPr>
              <a:t>  </a:t>
            </a:r>
            <a:br>
              <a:rPr lang="en-US" sz="3600" b="1" dirty="0">
                <a:solidFill>
                  <a:schemeClr val="tx1"/>
                </a:solidFill>
              </a:rPr>
            </a:br>
            <a:br>
              <a:rPr lang="en-US" sz="2800" b="1" dirty="0">
                <a:solidFill>
                  <a:schemeClr val="tx1"/>
                </a:solidFill>
              </a:rPr>
            </a:br>
            <a:endParaRPr lang="ar-SA" sz="2800" b="1" dirty="0">
              <a:solidFill>
                <a:schemeClr val="tx1"/>
              </a:solidFill>
            </a:endParaRPr>
          </a:p>
        </p:txBody>
      </p:sp>
      <p:pic>
        <p:nvPicPr>
          <p:cNvPr id="921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260350"/>
            <a:ext cx="7724775" cy="189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2112963"/>
            <a:ext cx="5600700" cy="77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6140450" y="2155825"/>
            <a:ext cx="3003550" cy="7286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en-US" sz="3200" b="1" dirty="0">
                <a:solidFill>
                  <a:schemeClr val="tx1"/>
                </a:solidFill>
              </a:rPr>
              <a:t>   6</a:t>
            </a:r>
            <a:r>
              <a:rPr lang="en-US" sz="3200" b="1" baseline="30000" dirty="0">
                <a:solidFill>
                  <a:schemeClr val="tx1"/>
                </a:solidFill>
              </a:rPr>
              <a:t>th</a:t>
            </a:r>
            <a:r>
              <a:rPr lang="en-US" sz="3200" b="1" dirty="0">
                <a:solidFill>
                  <a:schemeClr val="tx1"/>
                </a:solidFill>
              </a:rPr>
              <a:t> Edition</a:t>
            </a:r>
            <a:endParaRPr lang="ar-SA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5337333"/>
      </p:ext>
    </p:extLst>
  </p:cSld>
  <p:clrMapOvr>
    <a:masterClrMapping/>
  </p:clrMapOvr>
  <p:transition spd="med">
    <p:comb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/>
          </p:cNvSpPr>
          <p:nvPr/>
        </p:nvSpPr>
        <p:spPr>
          <a:xfrm>
            <a:off x="0" y="0"/>
            <a:ext cx="9144000" cy="14176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anchor="ctr">
            <a:normAutofit/>
          </a:bodyPr>
          <a:lstStyle/>
          <a:p>
            <a:pPr algn="ctr">
              <a:defRPr/>
            </a:pPr>
            <a:r>
              <a:rPr lang="en-US" sz="3600" b="1" cap="all" dirty="0">
                <a:solidFill>
                  <a:srgbClr val="800080"/>
                </a:solidFill>
                <a:latin typeface="+mj-lt"/>
                <a:ea typeface="+mj-ea"/>
                <a:cs typeface="Times New Roman" pitchFamily="18" charset="0"/>
              </a:rPr>
              <a:t>110 </a:t>
            </a:r>
            <a:r>
              <a:rPr lang="ar-SA" sz="3600" b="1" cap="all" dirty="0">
                <a:solidFill>
                  <a:srgbClr val="800080"/>
                </a:solidFill>
                <a:latin typeface="+mj-lt"/>
                <a:ea typeface="+mj-ea"/>
                <a:cs typeface="+mj-cs"/>
              </a:rPr>
              <a:t>فيز (فيزياء عامة </a:t>
            </a:r>
            <a:r>
              <a:rPr lang="en-GB" sz="3600" b="1" cap="all" dirty="0">
                <a:solidFill>
                  <a:srgbClr val="800080"/>
                </a:solidFill>
                <a:latin typeface="+mj-lt"/>
                <a:ea typeface="+mj-ea"/>
                <a:cs typeface="+mj-cs"/>
              </a:rPr>
              <a:t>1</a:t>
            </a:r>
            <a:r>
              <a:rPr lang="ar-SA" sz="3600" b="1" cap="all" dirty="0">
                <a:solidFill>
                  <a:srgbClr val="800080"/>
                </a:solidFill>
                <a:latin typeface="+mj-lt"/>
                <a:ea typeface="+mj-ea"/>
                <a:cs typeface="+mj-cs"/>
              </a:rPr>
              <a:t>)</a:t>
            </a:r>
            <a:endParaRPr lang="en-US" sz="3600" b="1" cap="all" dirty="0">
              <a:solidFill>
                <a:srgbClr val="800080"/>
              </a:solidFill>
              <a:latin typeface="+mj-lt"/>
              <a:ea typeface="+mj-ea"/>
              <a:cs typeface="Times New Roman" pitchFamily="18" charset="0"/>
            </a:endParaRPr>
          </a:p>
        </p:txBody>
      </p:sp>
      <p:sp>
        <p:nvSpPr>
          <p:cNvPr id="4" name="Rectangle 3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/>
            </a:pPr>
            <a:r>
              <a:rPr lang="ar-SA" sz="3200" dirty="0">
                <a:solidFill>
                  <a:schemeClr val="hlink"/>
                </a:solidFill>
                <a:latin typeface="+mn-lt"/>
                <a:cs typeface="+mn-cs"/>
              </a:rPr>
              <a:t>الكتب المقررة في الجزء النظري: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/>
            </a:pPr>
            <a:endParaRPr lang="ar-SA" sz="3200" dirty="0">
              <a:solidFill>
                <a:schemeClr val="hlink"/>
              </a:solidFill>
              <a:latin typeface="+mn-lt"/>
              <a:cs typeface="+mn-cs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/>
            </a:pPr>
            <a:endParaRPr lang="ar-SA" sz="3200" dirty="0">
              <a:solidFill>
                <a:schemeClr val="hlink"/>
              </a:solidFill>
              <a:latin typeface="+mn-lt"/>
              <a:cs typeface="+mn-cs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/>
            </a:pPr>
            <a:endParaRPr lang="ar-SA" sz="3200" dirty="0">
              <a:solidFill>
                <a:schemeClr val="hlink"/>
              </a:solidFill>
              <a:latin typeface="+mn-lt"/>
              <a:cs typeface="+mn-cs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/>
            </a:pPr>
            <a:endParaRPr lang="ar-SA" sz="3200" dirty="0">
              <a:solidFill>
                <a:schemeClr val="hlink"/>
              </a:solidFill>
              <a:latin typeface="+mn-lt"/>
              <a:cs typeface="+mn-cs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/>
            </a:pPr>
            <a:endParaRPr lang="ar-SA" sz="3200" dirty="0">
              <a:solidFill>
                <a:schemeClr val="hlink"/>
              </a:solidFill>
              <a:latin typeface="+mn-lt"/>
              <a:cs typeface="+mn-cs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/>
            </a:pPr>
            <a:endParaRPr lang="ar-SA" sz="3200" dirty="0">
              <a:solidFill>
                <a:schemeClr val="folHlink"/>
              </a:solidFill>
              <a:latin typeface="+mn-lt"/>
              <a:cs typeface="+mn-cs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/>
            </a:pPr>
            <a:r>
              <a:rPr lang="ar-SA" sz="3200" dirty="0">
                <a:solidFill>
                  <a:srgbClr val="FF0000"/>
                </a:solidFill>
                <a:latin typeface="+mn-lt"/>
                <a:cs typeface="+mn-cs"/>
              </a:rPr>
              <a:t>عدد المحاضرات: 3 ساعات في الأسبوع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/>
            </a:pPr>
            <a:r>
              <a:rPr lang="ar-SA" sz="3200" dirty="0">
                <a:solidFill>
                  <a:srgbClr val="FF0000"/>
                </a:solidFill>
                <a:latin typeface="+mn-lt"/>
                <a:cs typeface="+mn-cs"/>
              </a:rPr>
              <a:t>العملي: ساعتان في الأسبوع  </a:t>
            </a:r>
            <a:endParaRPr lang="en-US" sz="3200" dirty="0">
              <a:solidFill>
                <a:srgbClr val="FF0000"/>
              </a:solidFill>
              <a:latin typeface="+mn-lt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8219994"/>
              </p:ext>
            </p:extLst>
          </p:nvPr>
        </p:nvGraphicFramePr>
        <p:xfrm>
          <a:off x="1115616" y="2204864"/>
          <a:ext cx="7787382" cy="2827020"/>
        </p:xfrm>
        <a:graphic>
          <a:graphicData uri="http://schemas.openxmlformats.org/drawingml/2006/table">
            <a:tbl>
              <a:tblPr rtl="1"/>
              <a:tblGrid>
                <a:gridCol w="77873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96654">
                <a:tc>
                  <a:txBody>
                    <a:bodyPr/>
                    <a:lstStyle/>
                    <a:p>
                      <a:pPr rtl="0"/>
                      <a:endParaRPr lang="ar-SA" sz="2400" dirty="0"/>
                    </a:p>
                  </a:txBody>
                  <a:tcPr marL="66675" marR="66675" marT="66675" marB="66675" anchor="ctr">
                    <a:lnL>
                      <a:noFill/>
                    </a:lnL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7642">
                <a:tc>
                  <a:txBody>
                    <a:bodyPr/>
                    <a:lstStyle/>
                    <a:p>
                      <a:pPr rtl="0"/>
                      <a:r>
                        <a:rPr lang="en-GB" sz="2400" b="1" dirty="0"/>
                        <a:t>Textbooks and References: : </a:t>
                      </a:r>
                      <a:r>
                        <a:rPr lang="ar-SA" sz="2400" b="1" dirty="0"/>
                        <a:t>الكتب والمراجع المقررة</a:t>
                      </a:r>
                      <a:endParaRPr lang="ar-SA" sz="2400" dirty="0"/>
                    </a:p>
                    <a:p>
                      <a:pPr rtl="0">
                        <a:buFont typeface="+mj-lt"/>
                        <a:buAutoNum type="arabicPeriod"/>
                      </a:pPr>
                      <a:r>
                        <a:rPr lang="en-GB" sz="2400" dirty="0"/>
                        <a:t>Physics for Scientists and Engineers, by R. A. </a:t>
                      </a:r>
                      <a:r>
                        <a:rPr lang="en-GB" sz="2400" dirty="0" err="1"/>
                        <a:t>Serway</a:t>
                      </a:r>
                      <a:r>
                        <a:rPr lang="en-GB" sz="2400" dirty="0"/>
                        <a:t>, Publisher: Saunders College Publication.</a:t>
                      </a:r>
                    </a:p>
                    <a:p>
                      <a:pPr rtl="1">
                        <a:buFont typeface="+mj-lt"/>
                        <a:buAutoNum type="arabicPeriod"/>
                      </a:pPr>
                      <a:r>
                        <a:rPr lang="ar-SA" sz="2400" dirty="0"/>
                        <a:t>الفيزياء العامة للجامعات (الميكانيكا ـ الخواص الميكانيكية للمادة ـ الحرارة)، تأليف: د. خضر محمد الشيباني و د. أسامة أحمد العاني ، الناشر: دار الخريجي للنشر والتوزيع.</a:t>
                      </a:r>
                    </a:p>
                    <a:p>
                      <a:pPr rtl="1"/>
                      <a:r>
                        <a:rPr lang="ar-SA" sz="2400" dirty="0"/>
                        <a:t> </a:t>
                      </a:r>
                    </a:p>
                  </a:txBody>
                  <a:tcPr marL="66675" marR="66675" marT="66675" marB="66675" anchor="ctr">
                    <a:lnL>
                      <a:noFill/>
                    </a:lnL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7144404"/>
      </p:ext>
    </p:extLst>
  </p:cSld>
  <p:clrMapOvr>
    <a:masterClrMapping/>
  </p:clrMapOvr>
  <p:transition spd="med">
    <p:comb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Clr>
                <a:schemeClr val="accent1"/>
              </a:buClr>
              <a:buSzPct val="70000"/>
              <a:buFont typeface="Wingdings 2" pitchFamily="18" charset="2"/>
              <a:buChar char=""/>
            </a:pPr>
            <a:r>
              <a:rPr lang="ar-SA">
                <a:solidFill>
                  <a:schemeClr val="hlink"/>
                </a:solidFill>
              </a:rPr>
              <a:t>الكتاب المقرر في الجزء العملي:</a:t>
            </a:r>
          </a:p>
          <a:p>
            <a:pPr eaLnBrk="1" hangingPunct="1">
              <a:lnSpc>
                <a:spcPct val="90000"/>
              </a:lnSpc>
              <a:buClr>
                <a:schemeClr val="accent1"/>
              </a:buClr>
              <a:buSzPct val="70000"/>
              <a:buFont typeface="Wingdings 2" pitchFamily="18" charset="2"/>
              <a:buChar char=""/>
            </a:pPr>
            <a:r>
              <a:rPr lang="ar-SA">
                <a:solidFill>
                  <a:schemeClr val="hlink"/>
                </a:solidFill>
              </a:rPr>
              <a:t>الفيزياء التجريبية للسنوات الجامعية الأولى</a:t>
            </a:r>
          </a:p>
          <a:p>
            <a:pPr eaLnBrk="1" hangingPunct="1">
              <a:lnSpc>
                <a:spcPct val="90000"/>
              </a:lnSpc>
              <a:buClr>
                <a:schemeClr val="accent1"/>
              </a:buClr>
              <a:buSzPct val="70000"/>
              <a:buFont typeface="Wingdings 2" pitchFamily="18" charset="2"/>
              <a:buChar char=""/>
            </a:pPr>
            <a:r>
              <a:rPr lang="ar-SA">
                <a:solidFill>
                  <a:schemeClr val="accent2"/>
                </a:solidFill>
              </a:rPr>
              <a:t>المؤلف: إبراهيم العقيل وآخرين</a:t>
            </a:r>
          </a:p>
          <a:p>
            <a:pPr eaLnBrk="1" hangingPunct="1">
              <a:lnSpc>
                <a:spcPct val="90000"/>
              </a:lnSpc>
              <a:buClr>
                <a:schemeClr val="accent1"/>
              </a:buClr>
              <a:buSzPct val="70000"/>
              <a:buFont typeface="Wingdings 2" pitchFamily="18" charset="2"/>
              <a:buChar char=""/>
            </a:pPr>
            <a:r>
              <a:rPr lang="ar-SA">
                <a:solidFill>
                  <a:schemeClr val="folHlink"/>
                </a:solidFill>
              </a:rPr>
              <a:t>الناشر: دار الخريجي للنشر والتوزيع</a:t>
            </a:r>
          </a:p>
          <a:p>
            <a:pPr eaLnBrk="1" hangingPunct="1">
              <a:lnSpc>
                <a:spcPct val="90000"/>
              </a:lnSpc>
              <a:buClr>
                <a:schemeClr val="accent1"/>
              </a:buClr>
              <a:buSzPct val="70000"/>
              <a:buFont typeface="Wingdings 2" pitchFamily="18" charset="2"/>
              <a:buChar char=""/>
            </a:pPr>
            <a:endParaRPr lang="ar-SA">
              <a:solidFill>
                <a:schemeClr val="folHlink"/>
              </a:solidFill>
            </a:endParaRPr>
          </a:p>
          <a:p>
            <a:pPr eaLnBrk="1" hangingPunct="1">
              <a:lnSpc>
                <a:spcPct val="90000"/>
              </a:lnSpc>
              <a:buClr>
                <a:schemeClr val="accent1"/>
              </a:buClr>
              <a:buSzPct val="70000"/>
              <a:buFont typeface="Wingdings 2" pitchFamily="18" charset="2"/>
              <a:buChar char=""/>
            </a:pPr>
            <a:r>
              <a:rPr lang="ar-SA">
                <a:solidFill>
                  <a:srgbClr val="FF0000"/>
                </a:solidFill>
              </a:rPr>
              <a:t>ساعتان كل أسبوع</a:t>
            </a:r>
            <a:endParaRPr lang="en-US">
              <a:solidFill>
                <a:srgbClr val="FF0000"/>
              </a:solidFill>
              <a:cs typeface="Arial" pitchFamily="34" charset="0"/>
            </a:endParaRPr>
          </a:p>
          <a:p>
            <a:pPr eaLnBrk="1" hangingPunct="1"/>
            <a:endParaRPr lang="ar-SA"/>
          </a:p>
        </p:txBody>
      </p:sp>
      <p:sp>
        <p:nvSpPr>
          <p:cNvPr id="4" name="Rectangle 2"/>
          <p:cNvSpPr txBox="1">
            <a:spLocks/>
          </p:cNvSpPr>
          <p:nvPr/>
        </p:nvSpPr>
        <p:spPr>
          <a:xfrm>
            <a:off x="0" y="0"/>
            <a:ext cx="9144000" cy="14176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anchor="ctr">
            <a:normAutofit/>
          </a:bodyPr>
          <a:lstStyle/>
          <a:p>
            <a:pPr algn="ctr">
              <a:defRPr/>
            </a:pPr>
            <a:r>
              <a:rPr lang="en-US" sz="3600" b="1" cap="all" dirty="0">
                <a:solidFill>
                  <a:srgbClr val="800080"/>
                </a:solidFill>
                <a:latin typeface="+mj-lt"/>
                <a:ea typeface="+mj-ea"/>
                <a:cs typeface="Times New Roman" pitchFamily="18" charset="0"/>
              </a:rPr>
              <a:t>110 </a:t>
            </a:r>
            <a:r>
              <a:rPr lang="ar-SA" sz="3600" b="1" cap="all" dirty="0">
                <a:solidFill>
                  <a:srgbClr val="800080"/>
                </a:solidFill>
                <a:latin typeface="+mj-lt"/>
                <a:ea typeface="+mj-ea"/>
                <a:cs typeface="+mj-cs"/>
              </a:rPr>
              <a:t>فيز (فيزياء عامة </a:t>
            </a:r>
            <a:r>
              <a:rPr lang="en-GB" sz="3600" b="1" cap="all" dirty="0">
                <a:solidFill>
                  <a:srgbClr val="800080"/>
                </a:solidFill>
                <a:latin typeface="+mj-lt"/>
                <a:ea typeface="+mj-ea"/>
                <a:cs typeface="+mj-cs"/>
              </a:rPr>
              <a:t>1</a:t>
            </a:r>
            <a:r>
              <a:rPr lang="ar-SA" sz="3600" b="1" cap="all" dirty="0">
                <a:solidFill>
                  <a:srgbClr val="800080"/>
                </a:solidFill>
                <a:latin typeface="+mj-lt"/>
                <a:ea typeface="+mj-ea"/>
                <a:cs typeface="+mj-cs"/>
              </a:rPr>
              <a:t>)</a:t>
            </a:r>
            <a:endParaRPr lang="en-US" sz="3600" b="1" cap="all" dirty="0">
              <a:solidFill>
                <a:srgbClr val="800080"/>
              </a:solidFill>
              <a:latin typeface="+mj-lt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1815920"/>
      </p:ext>
    </p:extLst>
  </p:cSld>
  <p:clrMapOvr>
    <a:masterClrMapping/>
  </p:clrMapOvr>
  <p:transition spd="med">
    <p:comb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5" descr="scan0008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928926" y="1386586"/>
            <a:ext cx="3712782" cy="5400000"/>
          </a:xfrm>
        </p:spPr>
      </p:pic>
      <p:sp>
        <p:nvSpPr>
          <p:cNvPr id="6" name="Rectangle 2"/>
          <p:cNvSpPr txBox="1">
            <a:spLocks/>
          </p:cNvSpPr>
          <p:nvPr/>
        </p:nvSpPr>
        <p:spPr>
          <a:xfrm>
            <a:off x="0" y="0"/>
            <a:ext cx="9144000" cy="14176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anchor="ctr">
            <a:normAutofit/>
          </a:bodyPr>
          <a:lstStyle/>
          <a:p>
            <a:pPr algn="ctr">
              <a:defRPr/>
            </a:pPr>
            <a:r>
              <a:rPr lang="en-US" sz="3600" b="1" cap="all" dirty="0">
                <a:solidFill>
                  <a:srgbClr val="800080"/>
                </a:solidFill>
                <a:latin typeface="+mj-lt"/>
                <a:ea typeface="+mj-ea"/>
                <a:cs typeface="Times New Roman" pitchFamily="18" charset="0"/>
              </a:rPr>
              <a:t>110 </a:t>
            </a:r>
            <a:r>
              <a:rPr lang="ar-SA" sz="3600" b="1" cap="all" dirty="0">
                <a:solidFill>
                  <a:srgbClr val="800080"/>
                </a:solidFill>
                <a:latin typeface="+mj-lt"/>
                <a:ea typeface="+mj-ea"/>
                <a:cs typeface="+mj-cs"/>
              </a:rPr>
              <a:t>فيز (فيزياء عامة </a:t>
            </a:r>
            <a:r>
              <a:rPr lang="en-GB" sz="3600" b="1" cap="all" dirty="0">
                <a:solidFill>
                  <a:srgbClr val="800080"/>
                </a:solidFill>
                <a:latin typeface="+mj-lt"/>
                <a:ea typeface="+mj-ea"/>
                <a:cs typeface="+mj-cs"/>
              </a:rPr>
              <a:t>1</a:t>
            </a:r>
            <a:r>
              <a:rPr lang="ar-SA" sz="3600" b="1" cap="all" dirty="0">
                <a:solidFill>
                  <a:srgbClr val="800080"/>
                </a:solidFill>
                <a:latin typeface="+mj-lt"/>
                <a:ea typeface="+mj-ea"/>
                <a:cs typeface="+mj-cs"/>
              </a:rPr>
              <a:t>)</a:t>
            </a:r>
            <a:endParaRPr lang="en-US" sz="3600" b="1" cap="all" dirty="0">
              <a:solidFill>
                <a:srgbClr val="800080"/>
              </a:solidFill>
              <a:latin typeface="+mj-lt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0148488"/>
      </p:ext>
    </p:extLst>
  </p:cSld>
  <p:clrMapOvr>
    <a:masterClrMapping/>
  </p:clrMapOvr>
  <p:transition spd="med">
    <p:comb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785786" y="-24"/>
            <a:ext cx="8229600" cy="439718"/>
          </a:xfrm>
        </p:spPr>
        <p:txBody>
          <a:bodyPr/>
          <a:lstStyle/>
          <a:p>
            <a:pPr algn="r"/>
            <a:r>
              <a:rPr lang="ar-SA" sz="2000" u="sng" dirty="0">
                <a:solidFill>
                  <a:srgbClr val="7030A0"/>
                </a:solidFill>
              </a:rPr>
              <a:t>الأجزاء المطلوبة من الكتاب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7930594"/>
              </p:ext>
            </p:extLst>
          </p:nvPr>
        </p:nvGraphicFramePr>
        <p:xfrm>
          <a:off x="1187623" y="1962810"/>
          <a:ext cx="7827762" cy="4562534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8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4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671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2434">
                <a:tc>
                  <a:txBody>
                    <a:bodyPr/>
                    <a:lstStyle/>
                    <a:p>
                      <a:pPr algn="l" rtl="0"/>
                      <a:r>
                        <a:rPr lang="en-GB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Chapter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GB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Topic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GB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Section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4867">
                <a:tc>
                  <a:txBody>
                    <a:bodyPr/>
                    <a:lstStyle/>
                    <a:p>
                      <a:pPr algn="ctr" rtl="0"/>
                      <a:r>
                        <a:rPr lang="en-GB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ar-SA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GB" sz="20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Physics and Measurement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GB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1.1, 1.3</a:t>
                      </a:r>
                      <a:r>
                        <a:rPr lang="ar-SA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GB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1.4</a:t>
                      </a:r>
                      <a:r>
                        <a:rPr lang="ar-SA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GB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</a:t>
                      </a:r>
                      <a:endParaRPr lang="ar-SA" sz="20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4867">
                <a:tc>
                  <a:txBody>
                    <a:bodyPr/>
                    <a:lstStyle/>
                    <a:p>
                      <a:pPr algn="ctr" rtl="0"/>
                      <a:r>
                        <a:rPr lang="en-GB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ar-SA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GB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Motion in One Dimension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GB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2.1, 2.2,</a:t>
                      </a:r>
                      <a:r>
                        <a:rPr lang="en-GB" sz="20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2.3,</a:t>
                      </a:r>
                      <a:r>
                        <a:rPr lang="en-GB" sz="20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2.4,</a:t>
                      </a:r>
                      <a:r>
                        <a:rPr lang="en-GB" sz="20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2.6,</a:t>
                      </a:r>
                      <a:r>
                        <a:rPr lang="en-GB" sz="20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</a:t>
                      </a:r>
                      <a:endParaRPr lang="ar-SA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2434">
                <a:tc>
                  <a:txBody>
                    <a:bodyPr/>
                    <a:lstStyle/>
                    <a:p>
                      <a:pPr algn="ctr" rtl="0"/>
                      <a:r>
                        <a:rPr lang="en-GB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ar-SA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GB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Vectors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GB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3.2,</a:t>
                      </a:r>
                      <a:r>
                        <a:rPr lang="ar-SA" sz="20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3.3, 3.4</a:t>
                      </a:r>
                      <a:endParaRPr lang="ar-SA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2434">
                <a:tc>
                  <a:txBody>
                    <a:bodyPr/>
                    <a:lstStyle/>
                    <a:p>
                      <a:pPr algn="ctr" rtl="0"/>
                      <a:r>
                        <a:rPr lang="en-GB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ar-SA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GB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 Laws of Motion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GB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5.1 to 5.7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2434">
                <a:tc>
                  <a:txBody>
                    <a:bodyPr/>
                    <a:lstStyle/>
                    <a:p>
                      <a:pPr algn="ctr" rtl="0"/>
                      <a:r>
                        <a:rPr lang="en-GB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ar-SA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GB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Energy of a System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GB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7.1 to 7.8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2434">
                <a:tc>
                  <a:txBody>
                    <a:bodyPr/>
                    <a:lstStyle/>
                    <a:p>
                      <a:pPr algn="ctr" rtl="0"/>
                      <a:r>
                        <a:rPr lang="en-GB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ar-SA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GB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Conservation of Energy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GB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8.1 to 8.5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04867">
                <a:tc>
                  <a:txBody>
                    <a:bodyPr/>
                    <a:lstStyle/>
                    <a:p>
                      <a:pPr algn="ctr" rtl="0"/>
                      <a:r>
                        <a:rPr lang="en-GB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ar-SA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GB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Static Equilibrium and Elasticity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GB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12.4</a:t>
                      </a:r>
                      <a:endParaRPr lang="ar-SA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2434">
                <a:tc>
                  <a:txBody>
                    <a:bodyPr/>
                    <a:lstStyle/>
                    <a:p>
                      <a:pPr algn="ctr" rtl="0"/>
                      <a:r>
                        <a:rPr lang="en-GB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ar-SA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GB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Fluid Mechanics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GB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14.1 to 14.6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2434">
                <a:tc>
                  <a:txBody>
                    <a:bodyPr/>
                    <a:lstStyle/>
                    <a:p>
                      <a:pPr algn="ctr" rtl="0"/>
                      <a:r>
                        <a:rPr lang="en-GB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ar-SA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GB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Temperature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GB" sz="20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19.1 to 19.4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04867">
                <a:tc>
                  <a:txBody>
                    <a:bodyPr/>
                    <a:lstStyle/>
                    <a:p>
                      <a:pPr algn="ctr" rtl="0"/>
                      <a:r>
                        <a:rPr lang="en-GB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ar-SA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GB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 first law of</a:t>
                      </a:r>
                      <a:br>
                        <a:rPr lang="en-GB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GB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thermodynamics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GB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20.1 to 20.7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1208735" y="561454"/>
            <a:ext cx="811579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GB" b="1" dirty="0"/>
              <a:t>Physics 110 Syllabus</a:t>
            </a:r>
            <a:br>
              <a:rPr lang="en-GB" b="1" dirty="0"/>
            </a:br>
            <a:r>
              <a:rPr lang="en-GB" b="1" dirty="0"/>
              <a:t>Textbook: Physics for scientists and engineers, 6th edition, by </a:t>
            </a:r>
            <a:r>
              <a:rPr lang="en-GB" b="1" dirty="0" err="1"/>
              <a:t>Serway</a:t>
            </a:r>
            <a:r>
              <a:rPr lang="en-GB" b="1" dirty="0"/>
              <a:t> and Jewett.</a:t>
            </a:r>
          </a:p>
          <a:p>
            <a:pPr algn="l" rtl="0"/>
            <a:r>
              <a:rPr lang="en-GB" b="1" dirty="0"/>
              <a:t>Course structure :</a:t>
            </a:r>
            <a:endParaRPr lang="ar-SA" b="1" dirty="0"/>
          </a:p>
        </p:txBody>
      </p:sp>
    </p:spTree>
    <p:extLst>
      <p:ext uri="{BB962C8B-B14F-4D97-AF65-F5344CB8AC3E}">
        <p14:creationId xmlns:p14="http://schemas.microsoft.com/office/powerpoint/2010/main" val="747745726"/>
      </p:ext>
    </p:extLst>
  </p:cSld>
  <p:clrMapOvr>
    <a:masterClrMapping/>
  </p:clrMapOvr>
  <p:transition spd="med">
    <p:comb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214290"/>
            <a:ext cx="8329642" cy="6143668"/>
          </a:xfrm>
        </p:spPr>
        <p:txBody>
          <a:bodyPr/>
          <a:lstStyle/>
          <a:p>
            <a:pPr>
              <a:buNone/>
            </a:pPr>
            <a:r>
              <a:rPr lang="ar-SA" dirty="0">
                <a:solidFill>
                  <a:srgbClr val="FF0000"/>
                </a:solidFill>
              </a:rPr>
              <a:t>توزيع الدرجات: </a:t>
            </a:r>
            <a:endParaRPr lang="en-US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None/>
            </a:pPr>
            <a:r>
              <a:rPr lang="ar-SA" sz="2400" b="1" dirty="0">
                <a:solidFill>
                  <a:srgbClr val="7030A0"/>
                </a:solidFill>
              </a:rPr>
              <a:t>الإختبار الفصلي الأول </a:t>
            </a:r>
            <a:r>
              <a:rPr lang="en-US" sz="2400" b="1" dirty="0">
                <a:solidFill>
                  <a:srgbClr val="7030A0"/>
                </a:solidFill>
              </a:rPr>
              <a:t>15</a:t>
            </a:r>
            <a:r>
              <a:rPr lang="ar-SA" sz="2400" b="1" dirty="0">
                <a:solidFill>
                  <a:srgbClr val="7030A0"/>
                </a:solidFill>
              </a:rPr>
              <a:t> درجة.</a:t>
            </a:r>
            <a:endParaRPr lang="en-US" sz="2400" b="1" dirty="0">
              <a:solidFill>
                <a:srgbClr val="7030A0"/>
              </a:solidFill>
            </a:endParaRPr>
          </a:p>
          <a:p>
            <a:pPr>
              <a:lnSpc>
                <a:spcPct val="150000"/>
              </a:lnSpc>
              <a:buNone/>
            </a:pPr>
            <a:r>
              <a:rPr lang="ar-SA" sz="2400" b="1" dirty="0">
                <a:solidFill>
                  <a:srgbClr val="00B050"/>
                </a:solidFill>
              </a:rPr>
              <a:t>الإختبار الفصلي الثاني </a:t>
            </a:r>
            <a:r>
              <a:rPr lang="en-US" sz="2400" b="1" dirty="0">
                <a:solidFill>
                  <a:srgbClr val="00B050"/>
                </a:solidFill>
              </a:rPr>
              <a:t>15</a:t>
            </a:r>
            <a:r>
              <a:rPr lang="ar-SA" sz="2400" b="1" dirty="0">
                <a:solidFill>
                  <a:srgbClr val="00B050"/>
                </a:solidFill>
              </a:rPr>
              <a:t> درجة .</a:t>
            </a:r>
            <a:endParaRPr lang="en-US" sz="2400" b="1" dirty="0">
              <a:solidFill>
                <a:srgbClr val="00B050"/>
              </a:solidFill>
            </a:endParaRPr>
          </a:p>
          <a:p>
            <a:pPr>
              <a:lnSpc>
                <a:spcPct val="150000"/>
              </a:lnSpc>
              <a:buNone/>
            </a:pPr>
            <a:r>
              <a:rPr lang="ar-SA" sz="2400" b="1" dirty="0">
                <a:solidFill>
                  <a:srgbClr val="FFC000"/>
                </a:solidFill>
              </a:rPr>
              <a:t>العملي </a:t>
            </a:r>
            <a:r>
              <a:rPr lang="en-US" sz="2400" b="1" dirty="0">
                <a:solidFill>
                  <a:srgbClr val="FFC000"/>
                </a:solidFill>
              </a:rPr>
              <a:t>30</a:t>
            </a:r>
            <a:r>
              <a:rPr lang="ar-SA" sz="2400" b="1" dirty="0">
                <a:solidFill>
                  <a:srgbClr val="FFC000"/>
                </a:solidFill>
              </a:rPr>
              <a:t> درجة: </a:t>
            </a:r>
            <a:r>
              <a:rPr lang="en-US" sz="2400" b="1" dirty="0">
                <a:solidFill>
                  <a:srgbClr val="FFC000"/>
                </a:solidFill>
              </a:rPr>
              <a:t> 10</a:t>
            </a:r>
            <a:r>
              <a:rPr lang="ar-SA" sz="2400" b="1" dirty="0">
                <a:solidFill>
                  <a:srgbClr val="FFC000"/>
                </a:solidFill>
              </a:rPr>
              <a:t>درجة على التقارير و </a:t>
            </a:r>
            <a:r>
              <a:rPr lang="en-US" sz="2400" b="1" dirty="0">
                <a:solidFill>
                  <a:srgbClr val="FFC000"/>
                </a:solidFill>
              </a:rPr>
              <a:t>20</a:t>
            </a:r>
            <a:r>
              <a:rPr lang="ar-SA" sz="2400" b="1" dirty="0">
                <a:solidFill>
                  <a:srgbClr val="FFC000"/>
                </a:solidFill>
              </a:rPr>
              <a:t> درجة على الاختبار</a:t>
            </a:r>
            <a:endParaRPr lang="en-US" sz="2400" b="1" dirty="0">
              <a:solidFill>
                <a:srgbClr val="FFC000"/>
              </a:solidFill>
            </a:endParaRPr>
          </a:p>
          <a:p>
            <a:pPr>
              <a:lnSpc>
                <a:spcPct val="150000"/>
              </a:lnSpc>
              <a:buNone/>
            </a:pPr>
            <a:r>
              <a:rPr lang="ar-SA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النهائي </a:t>
            </a: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40</a:t>
            </a:r>
            <a:r>
              <a:rPr lang="ar-SA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درجة وفي كامل الأجزاء الثلاثة</a:t>
            </a:r>
          </a:p>
          <a:p>
            <a:pPr>
              <a:lnSpc>
                <a:spcPct val="200000"/>
              </a:lnSpc>
              <a:buNone/>
            </a:pPr>
            <a:r>
              <a:rPr lang="ar-SA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_______________________________________________</a:t>
            </a: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484026584"/>
      </p:ext>
    </p:extLst>
  </p:cSld>
  <p:clrMapOvr>
    <a:masterClrMapping/>
  </p:clrMapOvr>
  <p:transition spd="med">
    <p:comb dir="vert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12005</TotalTime>
  <Words>329</Words>
  <Application>Microsoft Office PowerPoint</Application>
  <PresentationFormat>On-screen Show (4:3)</PresentationFormat>
  <Paragraphs>72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7" baseType="lpstr">
      <vt:lpstr>Adobe Garamond Pro Bold</vt:lpstr>
      <vt:lpstr>AdvertisingMedium</vt:lpstr>
      <vt:lpstr>Arial</vt:lpstr>
      <vt:lpstr>Calibri</vt:lpstr>
      <vt:lpstr>Gill Sans MT</vt:lpstr>
      <vt:lpstr>Majalla UI</vt:lpstr>
      <vt:lpstr>Times New Roman</vt:lpstr>
      <vt:lpstr>Verdana</vt:lpstr>
      <vt:lpstr>Wingdings 2</vt:lpstr>
      <vt:lpstr>Solstice</vt:lpstr>
      <vt:lpstr>بسم الله الرحمن الرحيم</vt:lpstr>
      <vt:lpstr>                PHYS 110  (General Physics 1)  Section: 39901   (10-10:50  A015 B5)                            </vt:lpstr>
      <vt:lpstr>PowerPoint Presentation</vt:lpstr>
      <vt:lpstr>PowerPoint Presentation</vt:lpstr>
      <vt:lpstr>PowerPoint Presentation</vt:lpstr>
      <vt:lpstr>الأجزاء المطلوبة من الكتاب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Reem Al-Tuwirqi</dc:creator>
  <cp:lastModifiedBy>Bandar Al-Asbahi</cp:lastModifiedBy>
  <cp:revision>199</cp:revision>
  <dcterms:created xsi:type="dcterms:W3CDTF">2011-03-16T17:22:27Z</dcterms:created>
  <dcterms:modified xsi:type="dcterms:W3CDTF">2024-06-06T09:37:38Z</dcterms:modified>
</cp:coreProperties>
</file>