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6" r:id="rId2"/>
    <p:sldId id="406" r:id="rId3"/>
    <p:sldId id="366" r:id="rId4"/>
    <p:sldId id="367" r:id="rId5"/>
    <p:sldId id="368" r:id="rId6"/>
    <p:sldId id="369" r:id="rId7"/>
    <p:sldId id="370" r:id="rId8"/>
    <p:sldId id="371" r:id="rId9"/>
    <p:sldId id="372" r:id="rId10"/>
    <p:sldId id="407" r:id="rId11"/>
    <p:sldId id="408" r:id="rId12"/>
    <p:sldId id="409" r:id="rId13"/>
    <p:sldId id="410" r:id="rId14"/>
    <p:sldId id="373" r:id="rId15"/>
    <p:sldId id="374" r:id="rId16"/>
    <p:sldId id="376" r:id="rId17"/>
    <p:sldId id="375" r:id="rId18"/>
    <p:sldId id="377" r:id="rId19"/>
    <p:sldId id="378" r:id="rId20"/>
    <p:sldId id="379" r:id="rId21"/>
    <p:sldId id="380" r:id="rId22"/>
    <p:sldId id="381" r:id="rId23"/>
    <p:sldId id="411" r:id="rId24"/>
    <p:sldId id="412" r:id="rId25"/>
    <p:sldId id="404" r:id="rId26"/>
    <p:sldId id="384" r:id="rId27"/>
    <p:sldId id="385" r:id="rId28"/>
    <p:sldId id="403" r:id="rId29"/>
    <p:sldId id="397" r:id="rId30"/>
    <p:sldId id="386" r:id="rId31"/>
    <p:sldId id="413" r:id="rId32"/>
    <p:sldId id="405" r:id="rId33"/>
    <p:sldId id="396" r:id="rId34"/>
    <p:sldId id="387" r:id="rId35"/>
    <p:sldId id="388" r:id="rId36"/>
    <p:sldId id="392" r:id="rId37"/>
    <p:sldId id="414" r:id="rId38"/>
    <p:sldId id="398" r:id="rId39"/>
    <p:sldId id="399" r:id="rId40"/>
    <p:sldId id="400"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0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BA028-4E11-4E3E-BBE2-9B0A0B696E38}" type="datetimeFigureOut">
              <a:rPr lang="en-IN" smtClean="0"/>
              <a:pPr/>
              <a:t>10/6/16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150E4-0297-4A7F-8180-54F0F53BA3E4}" type="slidenum">
              <a:rPr lang="en-IN" smtClean="0"/>
              <a:pPr/>
              <a:t>‹#›</a:t>
            </a:fld>
            <a:endParaRPr lang="en-IN"/>
          </a:p>
        </p:txBody>
      </p:sp>
    </p:spTree>
    <p:extLst>
      <p:ext uri="{BB962C8B-B14F-4D97-AF65-F5344CB8AC3E}">
        <p14:creationId xmlns:p14="http://schemas.microsoft.com/office/powerpoint/2010/main" val="3907852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35820-99F2-4CBF-BF5E-3D3DF3CEBF24}" type="slidenum">
              <a:rPr lang="en-US"/>
              <a:pPr/>
              <a:t>36</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531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C8D95ED-8C30-4C83-A261-23A02FC41F77}" type="datetime1">
              <a:rPr lang="en-US" smtClean="0"/>
              <a:pPr/>
              <a:t>10/6/16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Dr. Lakshmi Kalyanaraman</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E1655D-C3DD-4C86-B24E-224BC8435CDC}" type="datetime1">
              <a:rPr lang="en-US" smtClean="0"/>
              <a:pPr/>
              <a:t>10/6/16</a:t>
            </a:fld>
            <a:endParaRPr lang="en-US"/>
          </a:p>
        </p:txBody>
      </p:sp>
      <p:sp>
        <p:nvSpPr>
          <p:cNvPr id="5" name="Footer Placeholder 4"/>
          <p:cNvSpPr>
            <a:spLocks noGrp="1"/>
          </p:cNvSpPr>
          <p:nvPr>
            <p:ph type="ftr" sz="quarter" idx="11"/>
          </p:nvPr>
        </p:nvSpPr>
        <p:spPr/>
        <p:txBody>
          <a:bodyPr/>
          <a:lstStyle>
            <a:extLst/>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D570102-4544-40E4-B75C-3C09F3B722F5}" type="datetime1">
              <a:rPr lang="en-US" smtClean="0"/>
              <a:pPr/>
              <a:t>10/6/16</a:t>
            </a:fld>
            <a:endParaRPr lang="en-US"/>
          </a:p>
        </p:txBody>
      </p:sp>
      <p:sp>
        <p:nvSpPr>
          <p:cNvPr id="5" name="Footer Placeholder 4"/>
          <p:cNvSpPr>
            <a:spLocks noGrp="1"/>
          </p:cNvSpPr>
          <p:nvPr>
            <p:ph type="ftr" sz="quarter" idx="11"/>
          </p:nvPr>
        </p:nvSpPr>
        <p:spPr/>
        <p:txBody>
          <a:bodyPr/>
          <a:lstStyle>
            <a:extLst/>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500BF9-4623-46D8-8077-FB54BB37FEA3}" type="datetime1">
              <a:rPr lang="en-US" smtClean="0"/>
              <a:pPr/>
              <a:t>10/6/16</a:t>
            </a:fld>
            <a:endParaRPr lang="en-US"/>
          </a:p>
        </p:txBody>
      </p:sp>
      <p:sp>
        <p:nvSpPr>
          <p:cNvPr id="5" name="Footer Placeholder 4"/>
          <p:cNvSpPr>
            <a:spLocks noGrp="1"/>
          </p:cNvSpPr>
          <p:nvPr>
            <p:ph type="ftr" sz="quarter" idx="11"/>
          </p:nvPr>
        </p:nvSpPr>
        <p:spPr/>
        <p:txBody>
          <a:bodyPr/>
          <a:lstStyle>
            <a:extLst/>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73DC66F-B296-4065-9019-F6900EF50B0F}" type="datetime1">
              <a:rPr lang="en-US" smtClean="0"/>
              <a:pPr/>
              <a:t>10/6/16</a:t>
            </a:fld>
            <a:endParaRPr lang="en-US"/>
          </a:p>
        </p:txBody>
      </p:sp>
      <p:sp>
        <p:nvSpPr>
          <p:cNvPr id="5" name="Footer Placeholder 4"/>
          <p:cNvSpPr>
            <a:spLocks noGrp="1"/>
          </p:cNvSpPr>
          <p:nvPr>
            <p:ph type="ftr" sz="quarter" idx="11"/>
          </p:nvPr>
        </p:nvSpPr>
        <p:spPr/>
        <p:txBody>
          <a:bodyPr/>
          <a:lstStyle>
            <a:extLst/>
          </a:lstStyle>
          <a:p>
            <a:r>
              <a:rPr lang="en-US" smtClean="0"/>
              <a:t>Dr. Lakshmi Kalyanaraman</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B620F6-B7EF-4EE7-8A5D-C2AB6ACF26CF}" type="datetime1">
              <a:rPr lang="en-US" smtClean="0"/>
              <a:pPr/>
              <a:t>10/6/16</a:t>
            </a:fld>
            <a:endParaRPr lang="en-US"/>
          </a:p>
        </p:txBody>
      </p:sp>
      <p:sp>
        <p:nvSpPr>
          <p:cNvPr id="6" name="Footer Placeholder 5"/>
          <p:cNvSpPr>
            <a:spLocks noGrp="1"/>
          </p:cNvSpPr>
          <p:nvPr>
            <p:ph type="ftr" sz="quarter" idx="11"/>
          </p:nvPr>
        </p:nvSpPr>
        <p:spPr/>
        <p:txBody>
          <a:bodyPr/>
          <a:lstStyle>
            <a:extLst/>
          </a:lstStyle>
          <a:p>
            <a:r>
              <a:rPr lang="en-US" smtClean="0"/>
              <a:t>Dr. Lakshmi Kalyanaraman</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62FAED-0FA8-45FB-B868-58037E145152}" type="datetime1">
              <a:rPr lang="en-US" smtClean="0"/>
              <a:pPr/>
              <a:t>10/6/16</a:t>
            </a:fld>
            <a:endParaRPr lang="en-US"/>
          </a:p>
        </p:txBody>
      </p:sp>
      <p:sp>
        <p:nvSpPr>
          <p:cNvPr id="8" name="Footer Placeholder 7"/>
          <p:cNvSpPr>
            <a:spLocks noGrp="1"/>
          </p:cNvSpPr>
          <p:nvPr>
            <p:ph type="ftr" sz="quarter" idx="11"/>
          </p:nvPr>
        </p:nvSpPr>
        <p:spPr/>
        <p:txBody>
          <a:bodyPr/>
          <a:lstStyle>
            <a:extLst/>
          </a:lstStyle>
          <a:p>
            <a:r>
              <a:rPr lang="en-US" smtClean="0"/>
              <a:t>Dr. Lakshmi Kalyanaraman</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CA338D8-276B-4B00-ACD1-F779A9522FF9}" type="datetime1">
              <a:rPr lang="en-US" smtClean="0"/>
              <a:pPr/>
              <a:t>10/6/16</a:t>
            </a:fld>
            <a:endParaRPr lang="en-US"/>
          </a:p>
        </p:txBody>
      </p:sp>
      <p:sp>
        <p:nvSpPr>
          <p:cNvPr id="4" name="Footer Placeholder 3"/>
          <p:cNvSpPr>
            <a:spLocks noGrp="1"/>
          </p:cNvSpPr>
          <p:nvPr>
            <p:ph type="ftr" sz="quarter" idx="11"/>
          </p:nvPr>
        </p:nvSpPr>
        <p:spPr/>
        <p:txBody>
          <a:bodyPr/>
          <a:lstStyle>
            <a:extLst/>
          </a:lstStyle>
          <a:p>
            <a:r>
              <a:rPr lang="en-US" smtClean="0"/>
              <a:t>Dr. Lakshmi Kalyanaraman</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5120A1-773A-4E10-B5D6-07BACB23FC84}" type="datetime1">
              <a:rPr lang="en-US" smtClean="0"/>
              <a:pPr/>
              <a:t>10/6/16</a:t>
            </a:fld>
            <a:endParaRPr lang="en-US"/>
          </a:p>
        </p:txBody>
      </p:sp>
      <p:sp>
        <p:nvSpPr>
          <p:cNvPr id="3" name="Footer Placeholder 2"/>
          <p:cNvSpPr>
            <a:spLocks noGrp="1"/>
          </p:cNvSpPr>
          <p:nvPr>
            <p:ph type="ftr" sz="quarter" idx="11"/>
          </p:nvPr>
        </p:nvSpPr>
        <p:spPr/>
        <p:txBody>
          <a:bodyPr/>
          <a:lstStyle>
            <a:extLst/>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7FA0667-8830-47E3-AC5A-B46DFC0611F7}" type="datetime1">
              <a:rPr lang="en-US" smtClean="0"/>
              <a:pPr/>
              <a:t>10/6/16</a:t>
            </a:fld>
            <a:endParaRPr lang="en-US"/>
          </a:p>
        </p:txBody>
      </p:sp>
      <p:sp>
        <p:nvSpPr>
          <p:cNvPr id="6" name="Footer Placeholder 5"/>
          <p:cNvSpPr>
            <a:spLocks noGrp="1"/>
          </p:cNvSpPr>
          <p:nvPr>
            <p:ph type="ftr" sz="quarter" idx="11"/>
          </p:nvPr>
        </p:nvSpPr>
        <p:spPr/>
        <p:txBody>
          <a:bodyPr/>
          <a:lstStyle>
            <a:extLst/>
          </a:lstStyle>
          <a:p>
            <a:r>
              <a:rPr lang="en-US" smtClean="0"/>
              <a:t>Dr. Lakshmi Kalyanaraman</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C21ABE2-6023-4A46-9C97-263DF1F55DB8}" type="datetime1">
              <a:rPr lang="en-US" smtClean="0"/>
              <a:pPr/>
              <a:t>10/6/16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Dr. Lakshmi Kalyanaraman</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F3C315-3C49-4114-A0C4-8C9F0A53872F}" type="datetime1">
              <a:rPr lang="en-US" smtClean="0"/>
              <a:pPr/>
              <a:t>10/6/16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Dr. Lakshmi Kalyanaraman</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rgbClr val="002060"/>
                </a:solidFill>
              </a:rPr>
              <a:t>Stock Markets</a:t>
            </a:r>
            <a:endParaRPr lang="en-IN" dirty="0">
              <a:solidFill>
                <a:srgbClr val="002060"/>
              </a:solidFill>
            </a:endParaRPr>
          </a:p>
        </p:txBody>
      </p:sp>
      <p:sp>
        <p:nvSpPr>
          <p:cNvPr id="3" name="Subtitle 2"/>
          <p:cNvSpPr>
            <a:spLocks noGrp="1"/>
          </p:cNvSpPr>
          <p:nvPr>
            <p:ph type="subTitle" idx="1"/>
          </p:nvPr>
        </p:nvSpPr>
        <p:spPr/>
        <p:txBody>
          <a:bodyPr/>
          <a:lstStyle/>
          <a:p>
            <a:r>
              <a:rPr lang="en-US" b="1" dirty="0" smtClean="0">
                <a:solidFill>
                  <a:schemeClr val="tx1"/>
                </a:solidFill>
              </a:rPr>
              <a:t>Chapter 8</a:t>
            </a:r>
            <a:endParaRPr lang="en-IN" b="1"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Lakshmi Kalyanaraman</a:t>
            </a:r>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Investors can partially avoid this double taxation effect by holding stocks in growth firms that reinvest most of their earnings to finance growth rather than paying larger dividends. </a:t>
            </a:r>
            <a:endParaRPr lang="en-US" dirty="0" smtClean="0"/>
          </a:p>
          <a:p>
            <a:r>
              <a:rPr lang="en-US" dirty="0" smtClean="0"/>
              <a:t>earnings </a:t>
            </a:r>
            <a:r>
              <a:rPr lang="en-US" dirty="0"/>
              <a:t>growth leads to stock price increases. </a:t>
            </a:r>
            <a:r>
              <a:rPr lang="en-US" dirty="0" smtClean="0"/>
              <a:t>And stockholders </a:t>
            </a:r>
            <a:r>
              <a:rPr lang="en-US" dirty="0"/>
              <a:t>can sell their stock for a profit and pay </a:t>
            </a:r>
            <a:r>
              <a:rPr lang="en-US" b="1" i="1" dirty="0">
                <a:solidFill>
                  <a:srgbClr val="FF0000"/>
                </a:solidFill>
              </a:rPr>
              <a:t>capital gains taxes </a:t>
            </a:r>
            <a:r>
              <a:rPr lang="en-US" dirty="0"/>
              <a:t>rather than </a:t>
            </a:r>
            <a:r>
              <a:rPr lang="en-US" b="1" i="1" dirty="0">
                <a:solidFill>
                  <a:srgbClr val="FF0000"/>
                </a:solidFill>
              </a:rPr>
              <a:t>ordinary income taxes </a:t>
            </a:r>
            <a:r>
              <a:rPr lang="en-US" dirty="0"/>
              <a:t>on dividend income. </a:t>
            </a:r>
            <a:endParaRPr lang="en-US" dirty="0" smtClean="0"/>
          </a:p>
          <a:p>
            <a:r>
              <a:rPr lang="en-US" dirty="0" smtClean="0"/>
              <a:t>Under </a:t>
            </a:r>
            <a:r>
              <a:rPr lang="en-US" dirty="0"/>
              <a:t>current tax laws, </a:t>
            </a:r>
            <a:r>
              <a:rPr lang="en-US" b="1" dirty="0">
                <a:solidFill>
                  <a:srgbClr val="FF0000"/>
                </a:solidFill>
              </a:rPr>
              <a:t>capital gains tax rates are lower than ordinary income tax rat</a:t>
            </a:r>
            <a:r>
              <a:rPr lang="en-US" dirty="0">
                <a:solidFill>
                  <a:srgbClr val="FF0000"/>
                </a:solidFill>
              </a:rPr>
              <a:t>es. </a:t>
            </a:r>
            <a:endParaRPr lang="en-US" dirty="0" smtClean="0">
              <a:solidFill>
                <a:srgbClr val="FF0000"/>
              </a:solidFill>
            </a:endParaRPr>
          </a:p>
          <a:p>
            <a:r>
              <a:rPr lang="en-US" dirty="0" smtClean="0"/>
              <a:t>The </a:t>
            </a:r>
            <a:r>
              <a:rPr lang="en-US" dirty="0"/>
              <a:t>capital gains tax rate depends on several things, including the holding period of the investment, the investor’s income level, and any tax-code changes made during the holding period.</a:t>
            </a:r>
            <a:endParaRPr lang="en-US" dirty="0">
              <a:solidFill>
                <a:srgbClr val="FF0000"/>
              </a:solidFill>
            </a:endParaRPr>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itle 4"/>
          <p:cNvSpPr>
            <a:spLocks noGrp="1"/>
          </p:cNvSpPr>
          <p:nvPr>
            <p:ph type="title"/>
          </p:nvPr>
        </p:nvSpPr>
        <p:spPr/>
        <p:txBody>
          <a:bodyPr/>
          <a:lstStyle/>
          <a:p>
            <a:r>
              <a:rPr lang="en-US" dirty="0" smtClean="0"/>
              <a:t>DOUBLE TAXATION ISSUE</a:t>
            </a:r>
            <a:endParaRPr lang="en-US" dirty="0"/>
          </a:p>
        </p:txBody>
      </p:sp>
    </p:spTree>
    <p:extLst>
      <p:ext uri="{BB962C8B-B14F-4D97-AF65-F5344CB8AC3E}">
        <p14:creationId xmlns:p14="http://schemas.microsoft.com/office/powerpoint/2010/main" val="11715930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410200"/>
          </a:xfrm>
        </p:spPr>
        <p:txBody>
          <a:bodyPr>
            <a:normAutofit/>
          </a:bodyPr>
          <a:lstStyle/>
          <a:p>
            <a:r>
              <a:rPr lang="en-US" dirty="0"/>
              <a:t>A corporation has after- (corporate) tax earnings that would allow a $2 dividend per share to be paid to its stockholders</a:t>
            </a:r>
            <a:r>
              <a:rPr lang="en-US" dirty="0" smtClean="0"/>
              <a:t>. </a:t>
            </a:r>
            <a:r>
              <a:rPr lang="en-US" dirty="0"/>
              <a:t>If these dividends are paid, the firm will be unable to invest in new projects, and its stock price, currently $50 per share, probably would not change. The return to the firm’s stockholders in this case is: </a:t>
            </a:r>
          </a:p>
          <a:p>
            <a:r>
              <a:rPr lang="en-US" dirty="0"/>
              <a:t>Capital gains = (</a:t>
            </a:r>
            <a:r>
              <a:rPr lang="en-US" dirty="0" smtClean="0"/>
              <a:t>$50-$50)/50 </a:t>
            </a:r>
            <a:r>
              <a:rPr lang="en-US" dirty="0"/>
              <a:t>= 0</a:t>
            </a:r>
            <a:r>
              <a:rPr lang="en-US" dirty="0" smtClean="0"/>
              <a:t>%</a:t>
            </a:r>
            <a:endParaRPr lang="en-US" dirty="0"/>
          </a:p>
          <a:p>
            <a:r>
              <a:rPr lang="en-US" dirty="0"/>
              <a:t>Dividend income = </a:t>
            </a:r>
            <a:r>
              <a:rPr lang="en-US" dirty="0" smtClean="0"/>
              <a:t>2/50 </a:t>
            </a:r>
            <a:r>
              <a:rPr lang="en-US" dirty="0"/>
              <a:t>= </a:t>
            </a:r>
            <a:r>
              <a:rPr lang="en-US" dirty="0" smtClean="0"/>
              <a:t>4%</a:t>
            </a:r>
            <a:endParaRPr lang="en-US" dirty="0"/>
          </a:p>
          <a:p>
            <a:r>
              <a:rPr lang="en-US" dirty="0"/>
              <a:t>Return = </a:t>
            </a:r>
            <a:r>
              <a:rPr lang="en-US" dirty="0" smtClean="0"/>
              <a:t>0%+ 4% </a:t>
            </a:r>
            <a:r>
              <a:rPr lang="en-US" dirty="0"/>
              <a:t>= </a:t>
            </a:r>
            <a:r>
              <a:rPr lang="en-US" dirty="0" smtClean="0"/>
              <a:t>4%</a:t>
            </a:r>
            <a:endParaRPr lang="en-IN" dirty="0"/>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6517506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rmAutofit/>
          </a:bodyPr>
          <a:lstStyle/>
          <a:p>
            <a:r>
              <a:rPr lang="en-US" dirty="0"/>
              <a:t>Suppose a stockholder bought the stock at the beginning of the year (at $50) and sold it at the end of the year (at $50). The stockholder’s ordinary income tax rate is 30 percent and the capital gains tax rate is 20 percent</a:t>
            </a:r>
            <a:r>
              <a:rPr lang="en-US" dirty="0" smtClean="0"/>
              <a:t>.) </a:t>
            </a:r>
            <a:r>
              <a:rPr lang="en-US" dirty="0"/>
              <a:t>The return to the stockholder in this case is all in the form of ordinary income (dividends). Thus, the after-tax rate of return to the stockholder </a:t>
            </a:r>
            <a:r>
              <a:rPr lang="en-US" dirty="0" smtClean="0"/>
              <a:t>is:</a:t>
            </a:r>
          </a:p>
          <a:p>
            <a:endParaRPr lang="en-US" dirty="0"/>
          </a:p>
          <a:p>
            <a:r>
              <a:rPr lang="en-US" dirty="0" smtClean="0"/>
              <a:t>4%(1-0.30) = 2.8%</a:t>
            </a:r>
            <a:endParaRPr lang="en-US" dirty="0"/>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638300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9144000" cy="5257800"/>
          </a:xfrm>
        </p:spPr>
        <p:txBody>
          <a:bodyPr>
            <a:normAutofit lnSpcReduction="10000"/>
          </a:bodyPr>
          <a:lstStyle/>
          <a:p>
            <a:r>
              <a:rPr lang="en-US" dirty="0"/>
              <a:t>Alternatively, rather than pay dividends, the firm can use the earnings to invest in new projects that will increase the overall value of the firm such that the stock price will rise to $52 per share. The return to the firm’s stockholders in this case is: </a:t>
            </a:r>
          </a:p>
          <a:p>
            <a:r>
              <a:rPr lang="en-US" dirty="0"/>
              <a:t>Capital gains = ($</a:t>
            </a:r>
            <a:r>
              <a:rPr lang="en-US" dirty="0" smtClean="0"/>
              <a:t>52-</a:t>
            </a:r>
            <a:r>
              <a:rPr lang="en-US" dirty="0"/>
              <a:t>$50)/50 = </a:t>
            </a:r>
            <a:r>
              <a:rPr lang="en-US" dirty="0" smtClean="0"/>
              <a:t>4%</a:t>
            </a:r>
            <a:endParaRPr lang="en-US" dirty="0"/>
          </a:p>
          <a:p>
            <a:r>
              <a:rPr lang="en-US" dirty="0"/>
              <a:t>Dividend income = </a:t>
            </a:r>
            <a:r>
              <a:rPr lang="en-US" dirty="0" smtClean="0"/>
              <a:t>0/</a:t>
            </a:r>
            <a:r>
              <a:rPr lang="en-US" dirty="0"/>
              <a:t>50 = </a:t>
            </a:r>
            <a:r>
              <a:rPr lang="en-US" dirty="0" smtClean="0"/>
              <a:t>0%</a:t>
            </a:r>
            <a:endParaRPr lang="en-US" dirty="0"/>
          </a:p>
          <a:p>
            <a:r>
              <a:rPr lang="en-US" dirty="0"/>
              <a:t>Return = </a:t>
            </a:r>
            <a:r>
              <a:rPr lang="en-US" dirty="0" smtClean="0"/>
              <a:t>4%</a:t>
            </a:r>
            <a:r>
              <a:rPr lang="en-US" dirty="0"/>
              <a:t>+ </a:t>
            </a:r>
            <a:r>
              <a:rPr lang="en-US" dirty="0" smtClean="0"/>
              <a:t>0% </a:t>
            </a:r>
            <a:r>
              <a:rPr lang="en-US" dirty="0"/>
              <a:t>= 4</a:t>
            </a:r>
            <a:r>
              <a:rPr lang="en-US" dirty="0" smtClean="0"/>
              <a:t>%</a:t>
            </a:r>
          </a:p>
          <a:p>
            <a:r>
              <a:rPr lang="en-US" dirty="0"/>
              <a:t>the return to the stockholder is all in the form of capital gains and is taxed at </a:t>
            </a:r>
            <a:r>
              <a:rPr lang="en-US" dirty="0" smtClean="0"/>
              <a:t>20%. </a:t>
            </a:r>
          </a:p>
          <a:p>
            <a:r>
              <a:rPr lang="en-US" dirty="0" smtClean="0"/>
              <a:t>after</a:t>
            </a:r>
            <a:r>
              <a:rPr lang="en-US" dirty="0"/>
              <a:t>-tax rate of return to the stockholder is </a:t>
            </a:r>
            <a:endParaRPr lang="en-US" dirty="0" smtClean="0"/>
          </a:p>
          <a:p>
            <a:pPr marL="109728" indent="0">
              <a:buNone/>
            </a:pPr>
            <a:r>
              <a:rPr lang="en-US" dirty="0" smtClean="0"/>
              <a:t>                          4% (1 - 􏰀0.20</a:t>
            </a:r>
            <a:r>
              <a:rPr lang="en-US" dirty="0"/>
              <a:t>) </a:t>
            </a:r>
            <a:r>
              <a:rPr lang="en-US" dirty="0" smtClean="0"/>
              <a:t>=􏰁 </a:t>
            </a:r>
            <a:r>
              <a:rPr lang="en-US" dirty="0"/>
              <a:t>3.2%. </a:t>
            </a:r>
          </a:p>
          <a:p>
            <a:endParaRPr lang="en-IN" dirty="0"/>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603470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919472"/>
          </a:xfrm>
        </p:spPr>
        <p:txBody>
          <a:bodyPr>
            <a:normAutofit lnSpcReduction="10000"/>
          </a:bodyPr>
          <a:lstStyle/>
          <a:p>
            <a:r>
              <a:rPr lang="en-US" dirty="0" smtClean="0"/>
              <a:t>In the event of bankruptcy, they have </a:t>
            </a:r>
            <a:r>
              <a:rPr lang="en-US" b="1" i="1" dirty="0" smtClean="0">
                <a:solidFill>
                  <a:srgbClr val="FF0000"/>
                </a:solidFill>
              </a:rPr>
              <a:t>residual claim:</a:t>
            </a:r>
            <a:r>
              <a:rPr lang="en-US" i="1" dirty="0" smtClean="0">
                <a:solidFill>
                  <a:srgbClr val="FF0000"/>
                </a:solidFill>
              </a:rPr>
              <a:t> </a:t>
            </a:r>
            <a:r>
              <a:rPr lang="en-US" dirty="0" smtClean="0"/>
              <a:t>In </a:t>
            </a:r>
            <a:r>
              <a:rPr lang="en-US" dirty="0"/>
              <a:t>the event of </a:t>
            </a:r>
            <a:r>
              <a:rPr lang="en-US" dirty="0" smtClean="0"/>
              <a:t>liquidation</a:t>
            </a:r>
            <a:r>
              <a:rPr lang="en-US" dirty="0"/>
              <a:t>, common </a:t>
            </a:r>
            <a:r>
              <a:rPr lang="en-US" dirty="0" smtClean="0"/>
              <a:t>stockholders </a:t>
            </a:r>
            <a:r>
              <a:rPr lang="en-US" dirty="0"/>
              <a:t>have the lowest priority in terms of any cash distribution. </a:t>
            </a:r>
            <a:r>
              <a:rPr lang="en-US" dirty="0" smtClean="0"/>
              <a:t>After all senior claims are paid:</a:t>
            </a:r>
          </a:p>
          <a:p>
            <a:r>
              <a:rPr lang="en-US" dirty="0" smtClean="0"/>
              <a:t>Creditors such as employees</a:t>
            </a:r>
          </a:p>
          <a:p>
            <a:r>
              <a:rPr lang="en-US" dirty="0" smtClean="0"/>
              <a:t>Bondholders</a:t>
            </a:r>
          </a:p>
          <a:p>
            <a:r>
              <a:rPr lang="en-US" dirty="0" smtClean="0"/>
              <a:t>Government for taxes</a:t>
            </a:r>
          </a:p>
          <a:p>
            <a:r>
              <a:rPr lang="en-US" dirty="0" smtClean="0"/>
              <a:t>Preferred stockholders</a:t>
            </a:r>
          </a:p>
          <a:p>
            <a:r>
              <a:rPr lang="en-US" dirty="0" smtClean="0"/>
              <a:t>Common stockholders</a:t>
            </a:r>
          </a:p>
          <a:p>
            <a:r>
              <a:rPr lang="en-US" dirty="0" smtClean="0"/>
              <a:t>Hence, </a:t>
            </a:r>
            <a:r>
              <a:rPr lang="en-US" b="1" i="1" dirty="0" smtClean="0">
                <a:solidFill>
                  <a:srgbClr val="C00000"/>
                </a:solidFill>
              </a:rPr>
              <a:t>common stock is riskier than bonds</a:t>
            </a: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4"/>
          <p:cNvSpPr>
            <a:spLocks noGrp="1"/>
          </p:cNvSpPr>
          <p:nvPr>
            <p:ph type="title"/>
          </p:nvPr>
        </p:nvSpPr>
        <p:spPr/>
        <p:txBody>
          <a:bodyPr>
            <a:normAutofit/>
          </a:bodyPr>
          <a:lstStyle/>
          <a:p>
            <a:r>
              <a:rPr lang="en-US" sz="3600" dirty="0" smtClean="0"/>
              <a:t>Residual Claims</a:t>
            </a:r>
            <a:endParaRPr lang="en-IN" sz="36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i="1" dirty="0">
                <a:solidFill>
                  <a:srgbClr val="FF0000"/>
                </a:solidFill>
              </a:rPr>
              <a:t>limited liability </a:t>
            </a:r>
            <a:endParaRPr lang="en-US" i="1" dirty="0">
              <a:solidFill>
                <a:srgbClr val="FF0000"/>
              </a:solidFill>
            </a:endParaRPr>
          </a:p>
          <a:p>
            <a:r>
              <a:rPr lang="en-US" dirty="0"/>
              <a:t>No matter what financial difficulties the issuing corporation </a:t>
            </a:r>
            <a:r>
              <a:rPr lang="en-US" dirty="0" smtClean="0"/>
              <a:t>encounters</a:t>
            </a:r>
            <a:r>
              <a:rPr lang="en-US" dirty="0"/>
              <a:t>, neither it nor its creditors can seek </a:t>
            </a:r>
            <a:r>
              <a:rPr lang="en-US" dirty="0" smtClean="0"/>
              <a:t>repayment </a:t>
            </a:r>
            <a:r>
              <a:rPr lang="en-US" dirty="0"/>
              <a:t>from the firm’s common stockholders. This implies that </a:t>
            </a:r>
            <a:r>
              <a:rPr lang="en-US" dirty="0" smtClean="0"/>
              <a:t>common </a:t>
            </a:r>
            <a:r>
              <a:rPr lang="en-US" dirty="0"/>
              <a:t>stockholders’ </a:t>
            </a:r>
            <a:r>
              <a:rPr lang="en-US" dirty="0" smtClean="0"/>
              <a:t>losses </a:t>
            </a:r>
            <a:r>
              <a:rPr lang="en-US" dirty="0"/>
              <a:t>are limited to the original amount of their investment. </a:t>
            </a:r>
          </a:p>
          <a:p>
            <a:endParaRPr lang="en-US" b="1" i="1" dirty="0" smtClean="0">
              <a:solidFill>
                <a:srgbClr val="C00000"/>
              </a:solidFill>
            </a:endParaRPr>
          </a:p>
          <a:p>
            <a:r>
              <a:rPr lang="en-US" b="1" i="1" dirty="0" smtClean="0">
                <a:solidFill>
                  <a:srgbClr val="C00000"/>
                </a:solidFill>
              </a:rPr>
              <a:t>Losses limited to original investment </a:t>
            </a:r>
            <a:r>
              <a:rPr lang="en-US" dirty="0" smtClean="0"/>
              <a:t>if firm’s assets fall less than debt in case of corporation </a:t>
            </a:r>
          </a:p>
          <a:p>
            <a:r>
              <a:rPr lang="en-US" dirty="0" smtClean="0"/>
              <a:t>Unlike sole proprietorship and partnership ownership interests – </a:t>
            </a:r>
            <a:r>
              <a:rPr lang="en-US" b="1" i="1" dirty="0" smtClean="0">
                <a:solidFill>
                  <a:srgbClr val="C00000"/>
                </a:solidFill>
              </a:rPr>
              <a:t>Unlimited liability</a:t>
            </a:r>
          </a:p>
          <a:p>
            <a:r>
              <a:rPr lang="en-US" b="1" i="1" dirty="0" smtClean="0">
                <a:solidFill>
                  <a:srgbClr val="C00000"/>
                </a:solidFill>
              </a:rPr>
              <a:t>Shareholders’ wealth outside ownership claims unaffected</a:t>
            </a:r>
          </a:p>
          <a:p>
            <a:endParaRPr lang="en-US" dirty="0" smtClean="0"/>
          </a:p>
          <a:p>
            <a:endParaRPr lang="en-US" dirty="0" smtClean="0"/>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itle 4"/>
          <p:cNvSpPr>
            <a:spLocks noGrp="1"/>
          </p:cNvSpPr>
          <p:nvPr>
            <p:ph type="title"/>
          </p:nvPr>
        </p:nvSpPr>
        <p:spPr/>
        <p:txBody>
          <a:bodyPr>
            <a:normAutofit/>
          </a:bodyPr>
          <a:lstStyle/>
          <a:p>
            <a:r>
              <a:rPr lang="en-US" sz="3600" dirty="0" smtClean="0"/>
              <a:t>Limited Liability</a:t>
            </a:r>
            <a:endParaRPr lang="en-IN" sz="36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Voting</a:t>
            </a:r>
            <a:r>
              <a:rPr lang="en-US" sz="3600" dirty="0" smtClean="0">
                <a:solidFill>
                  <a:schemeClr val="tx1"/>
                </a:solidFill>
              </a:rPr>
              <a:t> </a:t>
            </a:r>
            <a:r>
              <a:rPr lang="en-US" sz="3600" b="1" dirty="0" smtClean="0">
                <a:solidFill>
                  <a:schemeClr val="tx1"/>
                </a:solidFill>
              </a:rPr>
              <a:t>Rights</a:t>
            </a:r>
            <a:endParaRPr lang="en-IN" sz="3600" b="1" dirty="0">
              <a:solidFill>
                <a:schemeClr val="tx1"/>
              </a:solidFill>
            </a:endParaRPr>
          </a:p>
        </p:txBody>
      </p:sp>
      <p:sp>
        <p:nvSpPr>
          <p:cNvPr id="3" name="Content Placeholder 2"/>
          <p:cNvSpPr>
            <a:spLocks noGrp="1"/>
          </p:cNvSpPr>
          <p:nvPr>
            <p:ph idx="1"/>
          </p:nvPr>
        </p:nvSpPr>
        <p:spPr/>
        <p:txBody>
          <a:bodyPr>
            <a:noAutofit/>
          </a:bodyPr>
          <a:lstStyle/>
          <a:p>
            <a:r>
              <a:rPr lang="en-US" sz="2800" dirty="0" smtClean="0"/>
              <a:t>No control over firm’s daily activities – overseen by managers in the interest of stockholders and bond holders</a:t>
            </a:r>
          </a:p>
          <a:p>
            <a:r>
              <a:rPr lang="en-US" sz="2800" dirty="0" smtClean="0"/>
              <a:t>Common stockholders control the firm’s activities indirectly by exercising their </a:t>
            </a:r>
            <a:r>
              <a:rPr lang="en-US" sz="2800" b="1" i="1" dirty="0" smtClean="0">
                <a:solidFill>
                  <a:srgbClr val="C00000"/>
                </a:solidFill>
              </a:rPr>
              <a:t>voting rights</a:t>
            </a:r>
            <a:r>
              <a:rPr lang="en-US" sz="2800" dirty="0" smtClean="0"/>
              <a:t> in the election of the board of directors</a:t>
            </a:r>
          </a:p>
          <a:p>
            <a:r>
              <a:rPr lang="en-US" sz="2800" dirty="0" smtClean="0"/>
              <a:t>Normally </a:t>
            </a:r>
            <a:r>
              <a:rPr lang="en-US" sz="2800" b="1" i="1" dirty="0" smtClean="0">
                <a:solidFill>
                  <a:srgbClr val="C00000"/>
                </a:solidFill>
              </a:rPr>
              <a:t>one vote per share </a:t>
            </a:r>
            <a:r>
              <a:rPr lang="en-US" sz="2800" dirty="0" smtClean="0"/>
              <a:t>of common stock.</a:t>
            </a:r>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2400" dirty="0" smtClean="0"/>
              <a:t>Have two classes of common shares outstanding, with different voting rights assigned to each class.</a:t>
            </a:r>
          </a:p>
          <a:p>
            <a:pPr>
              <a:lnSpc>
                <a:spcPct val="90000"/>
              </a:lnSpc>
            </a:pPr>
            <a:r>
              <a:rPr lang="en-US" sz="2400" b="1" i="1" dirty="0" smtClean="0">
                <a:solidFill>
                  <a:srgbClr val="C00000"/>
                </a:solidFill>
              </a:rPr>
              <a:t>One class has limited number of votes </a:t>
            </a:r>
            <a:r>
              <a:rPr lang="en-US" sz="2400" dirty="0" smtClean="0"/>
              <a:t>per share than the other</a:t>
            </a:r>
          </a:p>
          <a:p>
            <a:r>
              <a:rPr lang="en-US" sz="2400" dirty="0" smtClean="0"/>
              <a:t>For example, class A may have one-tenth vote per share while class B one vote per share</a:t>
            </a:r>
          </a:p>
          <a:p>
            <a:r>
              <a:rPr lang="en-US" sz="2400" dirty="0" smtClean="0"/>
              <a:t>Or Class A may elect 20% of board and class B 80%</a:t>
            </a:r>
          </a:p>
          <a:p>
            <a:pPr marL="109728" indent="0">
              <a:buNone/>
            </a:pP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itle 4"/>
          <p:cNvSpPr>
            <a:spLocks noGrp="1"/>
          </p:cNvSpPr>
          <p:nvPr>
            <p:ph type="title"/>
          </p:nvPr>
        </p:nvSpPr>
        <p:spPr/>
        <p:txBody>
          <a:bodyPr>
            <a:normAutofit/>
          </a:bodyPr>
          <a:lstStyle/>
          <a:p>
            <a:r>
              <a:rPr lang="en-US" sz="3600" dirty="0" smtClean="0"/>
              <a:t>Dual class firms</a:t>
            </a:r>
            <a:endParaRPr lang="en-IN"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10200"/>
          </a:xfrm>
        </p:spPr>
        <p:txBody>
          <a:bodyPr>
            <a:noAutofit/>
          </a:bodyPr>
          <a:lstStyle/>
          <a:p>
            <a:r>
              <a:rPr lang="en-US" sz="2400" dirty="0" smtClean="0"/>
              <a:t>In straight voting, election for one director at a time</a:t>
            </a:r>
          </a:p>
          <a:p>
            <a:r>
              <a:rPr lang="en-US" sz="2400" dirty="0" smtClean="0"/>
              <a:t>In cumulative voting, all directors up for election voted at the same time</a:t>
            </a:r>
          </a:p>
          <a:p>
            <a:r>
              <a:rPr lang="en-US" sz="2400" dirty="0" smtClean="0"/>
              <a:t>Number of votes = Number of shares held × Number of directors to be elected</a:t>
            </a:r>
          </a:p>
          <a:p>
            <a:r>
              <a:rPr lang="en-US" sz="2400" dirty="0" smtClean="0"/>
              <a:t>A shareholder may assign all votes to a single candidate or may spread over more than one</a:t>
            </a:r>
          </a:p>
          <a:p>
            <a:r>
              <a:rPr lang="en-US" sz="2400" dirty="0" smtClean="0"/>
              <a:t>Candidates with highest total votes get elected</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Title 4"/>
          <p:cNvSpPr>
            <a:spLocks noGrp="1"/>
          </p:cNvSpPr>
          <p:nvPr>
            <p:ph type="title"/>
          </p:nvPr>
        </p:nvSpPr>
        <p:spPr>
          <a:xfrm>
            <a:off x="304800" y="228600"/>
            <a:ext cx="8229600" cy="1143000"/>
          </a:xfrm>
        </p:spPr>
        <p:txBody>
          <a:bodyPr>
            <a:normAutofit/>
          </a:bodyPr>
          <a:lstStyle/>
          <a:p>
            <a:r>
              <a:rPr lang="en-US" sz="3600" dirty="0" smtClean="0"/>
              <a:t>Cumulative Voting</a:t>
            </a:r>
            <a:endParaRPr lang="en-IN"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shareholders not attending the meeting</a:t>
            </a:r>
          </a:p>
          <a:p>
            <a:r>
              <a:rPr lang="en-US" dirty="0" smtClean="0"/>
              <a:t>Proxy returned to the issuing firm allows shareholders to vote by absentee ballot or authorize a representative to vote on their behalf</a:t>
            </a: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itle 4"/>
          <p:cNvSpPr>
            <a:spLocks noGrp="1"/>
          </p:cNvSpPr>
          <p:nvPr>
            <p:ph type="title"/>
          </p:nvPr>
        </p:nvSpPr>
        <p:spPr/>
        <p:txBody>
          <a:bodyPr>
            <a:normAutofit/>
          </a:bodyPr>
          <a:lstStyle/>
          <a:p>
            <a:r>
              <a:rPr lang="en-US" sz="3600" dirty="0" smtClean="0"/>
              <a:t>Proxy Votes</a:t>
            </a:r>
            <a:endParaRPr lang="en-IN"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description of equity or stock securities and the markets in which they trade. </a:t>
            </a:r>
          </a:p>
          <a:p>
            <a:r>
              <a:rPr lang="en-US" sz="2800" dirty="0"/>
              <a:t>description of the different types of corporate stock.</a:t>
            </a:r>
          </a:p>
          <a:p>
            <a:r>
              <a:rPr lang="en-US" sz="2800" dirty="0"/>
              <a:t>how they are sold to the public and then traded; first in primary markets and then in secondary markets. </a:t>
            </a:r>
          </a:p>
          <a:p>
            <a:r>
              <a:rPr lang="en-US" sz="2800" dirty="0"/>
              <a:t>the major stock market indexes. </a:t>
            </a:r>
          </a:p>
          <a:p>
            <a:r>
              <a:rPr lang="en-US" dirty="0" smtClean="0"/>
              <a:t>Form of markets.</a:t>
            </a:r>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itle 4"/>
          <p:cNvSpPr>
            <a:spLocks noGrp="1"/>
          </p:cNvSpPr>
          <p:nvPr>
            <p:ph type="title"/>
          </p:nvPr>
        </p:nvSpPr>
        <p:spPr/>
        <p:txBody>
          <a:bodyPr/>
          <a:lstStyle/>
          <a:p>
            <a:r>
              <a:rPr lang="en-US" dirty="0" smtClean="0"/>
              <a:t>Chapter Overview</a:t>
            </a:r>
            <a:endParaRPr lang="en-US" dirty="0"/>
          </a:p>
        </p:txBody>
      </p:sp>
    </p:spTree>
    <p:extLst>
      <p:ext uri="{BB962C8B-B14F-4D97-AF65-F5344CB8AC3E}">
        <p14:creationId xmlns:p14="http://schemas.microsoft.com/office/powerpoint/2010/main" val="20283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i="1" dirty="0" smtClean="0">
                <a:solidFill>
                  <a:srgbClr val="C00000"/>
                </a:solidFill>
              </a:rPr>
              <a:t>Hybrid</a:t>
            </a:r>
            <a:r>
              <a:rPr lang="en-US" dirty="0" smtClean="0"/>
              <a:t> between bond and common stock</a:t>
            </a:r>
          </a:p>
          <a:p>
            <a:r>
              <a:rPr lang="en-US" dirty="0" smtClean="0"/>
              <a:t>Like common stock represents ownership right</a:t>
            </a:r>
          </a:p>
          <a:p>
            <a:r>
              <a:rPr lang="en-US" dirty="0" smtClean="0"/>
              <a:t>Like bond carries a fixed periodic (dividend) payment</a:t>
            </a:r>
          </a:p>
          <a:p>
            <a:r>
              <a:rPr lang="en-US" b="1" i="1" dirty="0" smtClean="0">
                <a:solidFill>
                  <a:srgbClr val="C00000"/>
                </a:solidFill>
              </a:rPr>
              <a:t>Senior to common stock </a:t>
            </a:r>
            <a:r>
              <a:rPr lang="en-US" dirty="0" smtClean="0"/>
              <a:t>but </a:t>
            </a:r>
            <a:r>
              <a:rPr lang="en-US" b="1" i="1" dirty="0" smtClean="0">
                <a:solidFill>
                  <a:srgbClr val="C00000"/>
                </a:solidFill>
              </a:rPr>
              <a:t>junior to bonds</a:t>
            </a:r>
          </a:p>
          <a:p>
            <a:r>
              <a:rPr lang="en-US" dirty="0"/>
              <a:t>preferred stockholders are paid only when profits have been generated and all debt holders have been paid (but before common stockholders are paid) </a:t>
            </a:r>
          </a:p>
          <a:p>
            <a:endParaRPr lang="en-US" b="1" i="1" dirty="0" smtClean="0">
              <a:solidFill>
                <a:srgbClr val="C00000"/>
              </a:solidFill>
            </a:endParaRPr>
          </a:p>
          <a:p>
            <a:r>
              <a:rPr lang="en-US" dirty="0" smtClean="0"/>
              <a:t>In case of insufficient profits and missing dividends, no bankruptcy can be forced</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itle 4"/>
          <p:cNvSpPr>
            <a:spLocks noGrp="1"/>
          </p:cNvSpPr>
          <p:nvPr>
            <p:ph type="title"/>
          </p:nvPr>
        </p:nvSpPr>
        <p:spPr/>
        <p:txBody>
          <a:bodyPr>
            <a:normAutofit/>
          </a:bodyPr>
          <a:lstStyle/>
          <a:p>
            <a:r>
              <a:rPr lang="en-US" sz="3600" dirty="0" smtClean="0"/>
              <a:t>Preferred Stock</a:t>
            </a:r>
            <a:endParaRPr lang="en-IN"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Generally </a:t>
            </a:r>
            <a:r>
              <a:rPr lang="en-US" sz="2800" b="1" i="1" dirty="0" smtClean="0">
                <a:solidFill>
                  <a:srgbClr val="C00000"/>
                </a:solidFill>
              </a:rPr>
              <a:t>does not have voting rights </a:t>
            </a:r>
            <a:r>
              <a:rPr lang="en-US" sz="2800" dirty="0" smtClean="0"/>
              <a:t>unless dividend payments are missed</a:t>
            </a:r>
          </a:p>
          <a:p>
            <a:r>
              <a:rPr lang="en-US" sz="2800" dirty="0" smtClean="0"/>
              <a:t>Dividends only in case of profits</a:t>
            </a:r>
          </a:p>
          <a:p>
            <a:r>
              <a:rPr lang="en-US" sz="2800" dirty="0" smtClean="0"/>
              <a:t>Cumulative vs. noncumulative </a:t>
            </a:r>
          </a:p>
          <a:p>
            <a:r>
              <a:rPr lang="en-US" sz="2800" b="1" i="1" dirty="0" smtClean="0">
                <a:solidFill>
                  <a:srgbClr val="C00000"/>
                </a:solidFill>
              </a:rPr>
              <a:t>Cumulative</a:t>
            </a:r>
            <a:r>
              <a:rPr lang="en-US" sz="2800" dirty="0" smtClean="0"/>
              <a:t> – missed dividends go into arrears and must be paid before any common stock dividends</a:t>
            </a:r>
          </a:p>
          <a:p>
            <a:r>
              <a:rPr lang="en-US" sz="2800" b="1" i="1" dirty="0" smtClean="0">
                <a:solidFill>
                  <a:srgbClr val="C00000"/>
                </a:solidFill>
              </a:rPr>
              <a:t>Noncumulative</a:t>
            </a:r>
            <a:r>
              <a:rPr lang="en-US" sz="2800" dirty="0" smtClean="0"/>
              <a:t> – missed dividends do not go into arrears and never paid</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itle 4"/>
          <p:cNvSpPr>
            <a:spLocks noGrp="1"/>
          </p:cNvSpPr>
          <p:nvPr>
            <p:ph type="title"/>
          </p:nvPr>
        </p:nvSpPr>
        <p:spPr/>
        <p:txBody>
          <a:bodyPr>
            <a:normAutofit/>
          </a:bodyPr>
          <a:lstStyle/>
          <a:p>
            <a:r>
              <a:rPr lang="en-US" sz="3600" dirty="0" smtClean="0"/>
              <a:t>Preferred Stock</a:t>
            </a:r>
            <a:endParaRPr lang="en-IN"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solidFill>
                  <a:srgbClr val="C00000"/>
                </a:solidFill>
              </a:rPr>
              <a:t>Nonparticipating </a:t>
            </a:r>
            <a:r>
              <a:rPr lang="en-US" dirty="0" smtClean="0"/>
              <a:t>– dividend fixed regardless of profits</a:t>
            </a:r>
          </a:p>
          <a:p>
            <a:r>
              <a:rPr lang="en-US" b="1" i="1" dirty="0" smtClean="0">
                <a:solidFill>
                  <a:srgbClr val="C00000"/>
                </a:solidFill>
              </a:rPr>
              <a:t>Participating </a:t>
            </a:r>
            <a:r>
              <a:rPr lang="en-US" dirty="0" smtClean="0"/>
              <a:t>– dividends more in exceptionally profitable years</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Title 4"/>
          <p:cNvSpPr>
            <a:spLocks noGrp="1"/>
          </p:cNvSpPr>
          <p:nvPr>
            <p:ph type="title"/>
          </p:nvPr>
        </p:nvSpPr>
        <p:spPr/>
        <p:txBody>
          <a:bodyPr>
            <a:normAutofit/>
          </a:bodyPr>
          <a:lstStyle/>
          <a:p>
            <a:r>
              <a:rPr lang="en-US" sz="3600" dirty="0" smtClean="0"/>
              <a:t>Preferred Stock</a:t>
            </a:r>
            <a:endParaRPr lang="en-IN"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Corporations find preferred stock beneficial as a source of funds because, unlike </a:t>
            </a:r>
            <a:r>
              <a:rPr lang="en-US" dirty="0" smtClean="0"/>
              <a:t>coupon </a:t>
            </a:r>
            <a:r>
              <a:rPr lang="en-US" dirty="0"/>
              <a:t>interest on a bond issue, dividends on preferred stock can be missed without fear of bankruptcy proceedings. </a:t>
            </a:r>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Title 4"/>
          <p:cNvSpPr>
            <a:spLocks noGrp="1"/>
          </p:cNvSpPr>
          <p:nvPr>
            <p:ph type="title"/>
          </p:nvPr>
        </p:nvSpPr>
        <p:spPr/>
        <p:txBody>
          <a:bodyPr/>
          <a:lstStyle/>
          <a:p>
            <a:r>
              <a:rPr lang="en-US" sz="4400" dirty="0">
                <a:solidFill>
                  <a:schemeClr val="tx1"/>
                </a:solidFill>
              </a:rPr>
              <a:t>Advantages to Corporation</a:t>
            </a:r>
            <a:endParaRPr lang="en-US" dirty="0"/>
          </a:p>
        </p:txBody>
      </p:sp>
    </p:spTree>
    <p:extLst>
      <p:ext uri="{BB962C8B-B14F-4D97-AF65-F5344CB8AC3E}">
        <p14:creationId xmlns:p14="http://schemas.microsoft.com/office/powerpoint/2010/main" val="759663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a:t>
            </a:r>
            <a:r>
              <a:rPr lang="en-US" dirty="0"/>
              <a:t>a preferred dividend payment is missed, new investors may be reluctant to make investments in the firm. Thus, firms are generally unable to raise any new capital until all missed dividend payments are paid on preferred stock </a:t>
            </a:r>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Title 4"/>
          <p:cNvSpPr>
            <a:spLocks noGrp="1"/>
          </p:cNvSpPr>
          <p:nvPr>
            <p:ph type="title"/>
          </p:nvPr>
        </p:nvSpPr>
        <p:spPr/>
        <p:txBody>
          <a:bodyPr>
            <a:normAutofit fontScale="90000"/>
          </a:bodyPr>
          <a:lstStyle/>
          <a:p>
            <a:r>
              <a:rPr lang="en-US" dirty="0" smtClean="0"/>
              <a:t>Drawbacks of Preferred Stocks</a:t>
            </a:r>
            <a:endParaRPr lang="en-US" dirty="0"/>
          </a:p>
        </p:txBody>
      </p:sp>
    </p:spTree>
    <p:extLst>
      <p:ext uri="{BB962C8B-B14F-4D97-AF65-F5344CB8AC3E}">
        <p14:creationId xmlns:p14="http://schemas.microsoft.com/office/powerpoint/2010/main" val="4269497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Markets in which </a:t>
            </a:r>
            <a:r>
              <a:rPr lang="en-US" b="1" i="1" dirty="0" smtClean="0">
                <a:solidFill>
                  <a:srgbClr val="C00000"/>
                </a:solidFill>
              </a:rPr>
              <a:t>corporations</a:t>
            </a:r>
            <a:r>
              <a:rPr lang="en-US" dirty="0" smtClean="0"/>
              <a:t> raise funds through new issues of securities – both </a:t>
            </a:r>
            <a:r>
              <a:rPr lang="en-US" b="1" i="1" dirty="0" smtClean="0">
                <a:solidFill>
                  <a:srgbClr val="C00000"/>
                </a:solidFill>
              </a:rPr>
              <a:t>ownership and debt securities</a:t>
            </a:r>
          </a:p>
          <a:p>
            <a:r>
              <a:rPr lang="en-US" b="1" i="1" dirty="0" smtClean="0">
                <a:solidFill>
                  <a:srgbClr val="C00000"/>
                </a:solidFill>
              </a:rPr>
              <a:t>Government </a:t>
            </a:r>
            <a:r>
              <a:rPr lang="en-US" dirty="0" smtClean="0"/>
              <a:t>raises funds through issue of </a:t>
            </a:r>
            <a:r>
              <a:rPr lang="en-US" b="1" i="1" dirty="0" smtClean="0">
                <a:solidFill>
                  <a:srgbClr val="C00000"/>
                </a:solidFill>
              </a:rPr>
              <a:t>debt securities</a:t>
            </a:r>
            <a:endParaRPr lang="ar-sa" b="1" i="1" dirty="0" smtClean="0">
              <a:solidFill>
                <a:srgbClr val="C00000"/>
              </a:solidFill>
            </a:endParaRPr>
          </a:p>
          <a:p>
            <a:endParaRPr lang="en-IN" b="1" i="1" dirty="0">
              <a:solidFill>
                <a:srgbClr val="C00000"/>
              </a:solidFill>
            </a:endParaRP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Title 4"/>
          <p:cNvSpPr>
            <a:spLocks noGrp="1"/>
          </p:cNvSpPr>
          <p:nvPr>
            <p:ph type="title"/>
          </p:nvPr>
        </p:nvSpPr>
        <p:spPr/>
        <p:txBody>
          <a:bodyPr/>
          <a:lstStyle/>
          <a:p>
            <a:r>
              <a:rPr lang="en-US" dirty="0" smtClean="0"/>
              <a:t>Primary Markets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Corporations raise funds through new issues of securities</a:t>
            </a:r>
            <a:endParaRPr lang="ar-sa" dirty="0" smtClean="0"/>
          </a:p>
          <a:p>
            <a:r>
              <a:rPr lang="en-US" dirty="0"/>
              <a:t>Before common stock can </a:t>
            </a:r>
            <a:r>
              <a:rPr lang="en-US" dirty="0" smtClean="0"/>
              <a:t>be, </a:t>
            </a:r>
            <a:r>
              <a:rPr lang="en-US" dirty="0"/>
              <a:t>shares must be authorized by a majority vote of both the board of directors and the firm’s existing common stockholders </a:t>
            </a:r>
          </a:p>
          <a:p>
            <a:endParaRPr lang="en-US" dirty="0" smtClean="0"/>
          </a:p>
          <a:p>
            <a:pPr>
              <a:lnSpc>
                <a:spcPct val="90000"/>
              </a:lnSpc>
            </a:pPr>
            <a:r>
              <a:rPr lang="en-US" sz="2800" dirty="0" smtClean="0"/>
              <a:t>Most of the time through </a:t>
            </a:r>
            <a:r>
              <a:rPr lang="en-US" sz="2800" b="1" i="1" dirty="0" smtClean="0">
                <a:solidFill>
                  <a:srgbClr val="C00000"/>
                </a:solidFill>
              </a:rPr>
              <a:t>investment banks</a:t>
            </a:r>
          </a:p>
          <a:p>
            <a:pPr>
              <a:lnSpc>
                <a:spcPct val="90000"/>
              </a:lnSpc>
            </a:pPr>
            <a:r>
              <a:rPr lang="en-US" sz="2800" dirty="0" smtClean="0"/>
              <a:t>Investment banks act as distribution agents in </a:t>
            </a:r>
            <a:r>
              <a:rPr lang="en-US" sz="2800" b="1" i="1" dirty="0" smtClean="0">
                <a:solidFill>
                  <a:srgbClr val="C00000"/>
                </a:solidFill>
              </a:rPr>
              <a:t>best efforts underwriting</a:t>
            </a:r>
          </a:p>
          <a:p>
            <a:pPr>
              <a:lnSpc>
                <a:spcPct val="90000"/>
              </a:lnSpc>
            </a:pPr>
            <a:r>
              <a:rPr lang="en-US" sz="2800" dirty="0" smtClean="0"/>
              <a:t>Underwriter does not guarantee a price to the issuer</a:t>
            </a:r>
          </a:p>
          <a:p>
            <a:pPr>
              <a:lnSpc>
                <a:spcPct val="90000"/>
              </a:lnSpc>
            </a:pPr>
            <a:r>
              <a:rPr lang="en-US" sz="2800" dirty="0" smtClean="0"/>
              <a:t>Acts as a distribution agent for a fee</a:t>
            </a:r>
          </a:p>
          <a:p>
            <a:pPr>
              <a:lnSpc>
                <a:spcPct val="90000"/>
              </a:lnSpc>
            </a:pPr>
            <a:r>
              <a:rPr lang="en-US" sz="2800" b="1" i="1" dirty="0" smtClean="0">
                <a:solidFill>
                  <a:srgbClr val="C00000"/>
                </a:solidFill>
              </a:rPr>
              <a:t>Risk of sale on corporation</a:t>
            </a:r>
          </a:p>
          <a:p>
            <a:endParaRPr lang="en-US" dirty="0" smtClean="0"/>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itle 4"/>
          <p:cNvSpPr>
            <a:spLocks noGrp="1"/>
          </p:cNvSpPr>
          <p:nvPr>
            <p:ph type="title"/>
          </p:nvPr>
        </p:nvSpPr>
        <p:spPr/>
        <p:txBody>
          <a:bodyPr>
            <a:normAutofit/>
          </a:bodyPr>
          <a:lstStyle/>
          <a:p>
            <a:r>
              <a:rPr lang="en-US" sz="3600" dirty="0" smtClean="0"/>
              <a:t>Primary Markets</a:t>
            </a:r>
            <a:endParaRPr lang="en-IN"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sz="2800" dirty="0" smtClean="0"/>
              <a:t>Investment banks act as principals in </a:t>
            </a:r>
            <a:r>
              <a:rPr lang="en-US" sz="2800" b="1" i="1" dirty="0" smtClean="0">
                <a:solidFill>
                  <a:srgbClr val="C00000"/>
                </a:solidFill>
              </a:rPr>
              <a:t>firm commitment underwriting</a:t>
            </a:r>
          </a:p>
          <a:p>
            <a:pPr>
              <a:lnSpc>
                <a:spcPct val="90000"/>
              </a:lnSpc>
            </a:pPr>
            <a:r>
              <a:rPr lang="en-US" sz="2800" b="1" i="1" dirty="0" smtClean="0">
                <a:solidFill>
                  <a:srgbClr val="C00000"/>
                </a:solidFill>
              </a:rPr>
              <a:t>Guarantees a price to the corporation </a:t>
            </a:r>
            <a:r>
              <a:rPr lang="en-US" sz="2800" dirty="0" smtClean="0"/>
              <a:t>for the newly issued securities</a:t>
            </a:r>
          </a:p>
          <a:p>
            <a:pPr>
              <a:lnSpc>
                <a:spcPct val="90000"/>
              </a:lnSpc>
            </a:pPr>
            <a:r>
              <a:rPr lang="en-US" sz="2800" dirty="0" smtClean="0"/>
              <a:t>Underwriter buys the whole stock from the issuer for a guaranteed price called </a:t>
            </a:r>
            <a:r>
              <a:rPr lang="en-US" sz="2800" b="1" i="1" dirty="0" smtClean="0">
                <a:solidFill>
                  <a:srgbClr val="C00000"/>
                </a:solidFill>
              </a:rPr>
              <a:t>net proceeds</a:t>
            </a:r>
          </a:p>
          <a:p>
            <a:pPr>
              <a:lnSpc>
                <a:spcPct val="90000"/>
              </a:lnSpc>
            </a:pPr>
            <a:r>
              <a:rPr lang="en-US" sz="2800" dirty="0" smtClean="0"/>
              <a:t>Resells them to investors at </a:t>
            </a:r>
            <a:r>
              <a:rPr lang="en-US" sz="2800" b="1" i="1" dirty="0" smtClean="0">
                <a:solidFill>
                  <a:srgbClr val="C00000"/>
                </a:solidFill>
              </a:rPr>
              <a:t>a higher price </a:t>
            </a:r>
            <a:r>
              <a:rPr lang="en-US" sz="2800" dirty="0" smtClean="0"/>
              <a:t>called the </a:t>
            </a:r>
            <a:r>
              <a:rPr lang="en-US" sz="2800" b="1" i="1" dirty="0" smtClean="0">
                <a:solidFill>
                  <a:srgbClr val="C00000"/>
                </a:solidFill>
              </a:rPr>
              <a:t>gross proceeds</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Title 4"/>
          <p:cNvSpPr>
            <a:spLocks noGrp="1"/>
          </p:cNvSpPr>
          <p:nvPr>
            <p:ph type="title"/>
          </p:nvPr>
        </p:nvSpPr>
        <p:spPr/>
        <p:txBody>
          <a:bodyPr>
            <a:normAutofit/>
          </a:bodyPr>
          <a:lstStyle/>
          <a:p>
            <a:r>
              <a:rPr lang="en-US" sz="3600" dirty="0" smtClean="0"/>
              <a:t>Primary Markets</a:t>
            </a:r>
            <a:endParaRPr lang="en-IN"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nSpc>
                <a:spcPct val="90000"/>
              </a:lnSpc>
              <a:buFontTx/>
              <a:buNone/>
            </a:pPr>
            <a:r>
              <a:rPr lang="en-US" b="1" dirty="0" smtClean="0"/>
              <a:t>Underwriter’s spread = Gross proceeds – Net proceeds</a:t>
            </a:r>
          </a:p>
          <a:p>
            <a:pPr lvl="1">
              <a:lnSpc>
                <a:spcPct val="90000"/>
              </a:lnSpc>
              <a:buFontTx/>
              <a:buNone/>
            </a:pPr>
            <a:r>
              <a:rPr lang="en-US" b="1" i="1" dirty="0" smtClean="0">
                <a:solidFill>
                  <a:srgbClr val="C00000"/>
                </a:solidFill>
              </a:rPr>
              <a:t>Underwriter’s compensation for risk and expenses is underwriter’s spread</a:t>
            </a:r>
          </a:p>
          <a:p>
            <a:pPr lvl="1">
              <a:lnSpc>
                <a:spcPct val="90000"/>
              </a:lnSpc>
              <a:buFontTx/>
              <a:buNone/>
            </a:pPr>
            <a:endParaRPr lang="en-US" b="1" dirty="0" smtClean="0"/>
          </a:p>
          <a:p>
            <a:pPr>
              <a:lnSpc>
                <a:spcPct val="90000"/>
              </a:lnSpc>
            </a:pPr>
            <a:r>
              <a:rPr lang="en-US" sz="2400" dirty="0" smtClean="0"/>
              <a:t>Gross proceeds – price at which the investment bank sells the stock to investors</a:t>
            </a:r>
          </a:p>
          <a:p>
            <a:pPr>
              <a:lnSpc>
                <a:spcPct val="90000"/>
              </a:lnSpc>
            </a:pPr>
            <a:r>
              <a:rPr lang="en-US" sz="2400" dirty="0" smtClean="0"/>
              <a:t>Net proceeds – guaranteed price at which the investment bank purchases the stock from the issuer</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Title 4"/>
          <p:cNvSpPr>
            <a:spLocks noGrp="1"/>
          </p:cNvSpPr>
          <p:nvPr>
            <p:ph type="title"/>
          </p:nvPr>
        </p:nvSpPr>
        <p:spPr/>
        <p:txBody>
          <a:bodyPr>
            <a:normAutofit/>
          </a:bodyPr>
          <a:lstStyle/>
          <a:p>
            <a:r>
              <a:rPr lang="en-US" sz="3600" dirty="0" smtClean="0"/>
              <a:t>Primary Markets</a:t>
            </a:r>
            <a:endParaRPr lang="en-IN"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90000"/>
              </a:lnSpc>
            </a:pPr>
            <a:r>
              <a:rPr lang="en-US" sz="2400" dirty="0" smtClean="0"/>
              <a:t>A </a:t>
            </a:r>
            <a:r>
              <a:rPr lang="en-US" sz="2400" b="1" i="1" dirty="0" smtClean="0">
                <a:solidFill>
                  <a:srgbClr val="C00000"/>
                </a:solidFill>
              </a:rPr>
              <a:t>syndicate</a:t>
            </a:r>
            <a:r>
              <a:rPr lang="en-US" sz="2400" dirty="0" smtClean="0"/>
              <a:t> is a group of investment banks working in concert to issue stock;</a:t>
            </a:r>
          </a:p>
          <a:p>
            <a:pPr>
              <a:lnSpc>
                <a:spcPct val="90000"/>
              </a:lnSpc>
            </a:pPr>
            <a:r>
              <a:rPr lang="en-US" sz="2400" dirty="0" smtClean="0"/>
              <a:t>Originating house - the lead underwriter who negotiates with the issuing company on behalf of the syndicate</a:t>
            </a:r>
            <a:endParaRPr lang="en-IN" dirty="0" smtClean="0"/>
          </a:p>
          <a:p>
            <a:r>
              <a:rPr lang="en-IN" dirty="0"/>
              <a:t>Shares of stock issued through a syndicate of invest- ment banks spreads the risk associated with the sale of the stock among several investment banks. </a:t>
            </a:r>
            <a:endParaRPr lang="ar-sa" dirty="0" smtClean="0"/>
          </a:p>
          <a:p>
            <a:r>
              <a:rPr lang="en-US" dirty="0"/>
              <a:t>A syndicate also results in a larger pool of potential outside investors, increasing the probability of a successful sale and widening the scope of the investor base </a:t>
            </a:r>
          </a:p>
          <a:p>
            <a:endParaRPr lang="en-IN" dirty="0"/>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itle 4"/>
          <p:cNvSpPr>
            <a:spLocks noGrp="1"/>
          </p:cNvSpPr>
          <p:nvPr>
            <p:ph type="title"/>
          </p:nvPr>
        </p:nvSpPr>
        <p:spPr/>
        <p:txBody>
          <a:bodyPr>
            <a:normAutofit/>
          </a:bodyPr>
          <a:lstStyle/>
          <a:p>
            <a:r>
              <a:rPr lang="en-US" sz="3600" dirty="0" smtClean="0"/>
              <a:t>Primary Markets</a:t>
            </a:r>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1"/>
                </a:solidFill>
              </a:rPr>
              <a:t>Stock Markets</a:t>
            </a:r>
            <a:endParaRPr lang="en-IN" sz="3600" b="1" dirty="0">
              <a:solidFill>
                <a:schemeClr val="tx1"/>
              </a:solidFill>
            </a:endParaRPr>
          </a:p>
        </p:txBody>
      </p:sp>
      <p:sp>
        <p:nvSpPr>
          <p:cNvPr id="3" name="Content Placeholder 2"/>
          <p:cNvSpPr>
            <a:spLocks noGrp="1"/>
          </p:cNvSpPr>
          <p:nvPr>
            <p:ph idx="1"/>
          </p:nvPr>
        </p:nvSpPr>
        <p:spPr/>
        <p:txBody>
          <a:bodyPr>
            <a:normAutofit/>
          </a:bodyPr>
          <a:lstStyle/>
          <a:p>
            <a:pPr algn="just"/>
            <a:r>
              <a:rPr lang="en-US" dirty="0" smtClean="0"/>
              <a:t>Allows suppliers of funds (investors) to efficiently and cheaply transfer funds to users of funds (corporations and government) in exchange for financial claims</a:t>
            </a:r>
          </a:p>
          <a:p>
            <a:endParaRPr lang="en-IN"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solidFill>
                  <a:schemeClr val="tx1"/>
                </a:solidFill>
              </a:rPr>
              <a:t>Primary Markets</a:t>
            </a:r>
            <a:endParaRPr lang="en-IN" sz="3600" b="1" dirty="0">
              <a:solidFill>
                <a:schemeClr val="tx1"/>
              </a:solidFill>
            </a:endParaRPr>
          </a:p>
        </p:txBody>
      </p:sp>
      <p:sp>
        <p:nvSpPr>
          <p:cNvPr id="3" name="Content Placeholder 2"/>
          <p:cNvSpPr>
            <a:spLocks noGrp="1"/>
          </p:cNvSpPr>
          <p:nvPr>
            <p:ph idx="1"/>
          </p:nvPr>
        </p:nvSpPr>
        <p:spPr>
          <a:xfrm>
            <a:off x="457200" y="1219200"/>
            <a:ext cx="8229600" cy="5257800"/>
          </a:xfrm>
        </p:spPr>
        <p:txBody>
          <a:bodyPr>
            <a:noAutofit/>
          </a:bodyPr>
          <a:lstStyle/>
          <a:p>
            <a:pPr>
              <a:lnSpc>
                <a:spcPct val="90000"/>
              </a:lnSpc>
            </a:pPr>
            <a:r>
              <a:rPr lang="en-US" sz="2800" dirty="0" smtClean="0"/>
              <a:t>An </a:t>
            </a:r>
            <a:r>
              <a:rPr lang="en-US" sz="2800" b="1" i="1" dirty="0" smtClean="0">
                <a:solidFill>
                  <a:srgbClr val="C00000"/>
                </a:solidFill>
              </a:rPr>
              <a:t>initial public offering (IPO) </a:t>
            </a:r>
            <a:r>
              <a:rPr lang="en-US" sz="2800" dirty="0" smtClean="0"/>
              <a:t>is the first public issue of financial instruments by a firm</a:t>
            </a:r>
          </a:p>
          <a:p>
            <a:pPr>
              <a:lnSpc>
                <a:spcPct val="90000"/>
              </a:lnSpc>
            </a:pPr>
            <a:r>
              <a:rPr lang="en-US" sz="2800" dirty="0" smtClean="0"/>
              <a:t>A </a:t>
            </a:r>
            <a:r>
              <a:rPr lang="en-US" sz="2800" b="1" i="1" dirty="0" smtClean="0">
                <a:solidFill>
                  <a:srgbClr val="C00000"/>
                </a:solidFill>
              </a:rPr>
              <a:t>seasoned offering </a:t>
            </a:r>
            <a:r>
              <a:rPr lang="en-US" sz="2800" dirty="0" smtClean="0"/>
              <a:t>is the sale of additional securities by a firm whose securities are already traded in secondary markets</a:t>
            </a:r>
            <a:endParaRPr lang="ar-sa" sz="2800" dirty="0" smtClean="0"/>
          </a:p>
          <a:p>
            <a:pPr marL="109728" indent="0">
              <a:lnSpc>
                <a:spcPct val="90000"/>
              </a:lnSpc>
              <a:buNone/>
            </a:pPr>
            <a:endParaRPr lang="en-US" sz="2800" dirty="0" smtClean="0"/>
          </a:p>
          <a:p>
            <a:pPr lvl="1">
              <a:lnSpc>
                <a:spcPct val="90000"/>
              </a:lnSpc>
            </a:pPr>
            <a:r>
              <a:rPr lang="en-US" sz="2400" b="1" i="1" dirty="0" smtClean="0">
                <a:solidFill>
                  <a:srgbClr val="C00000"/>
                </a:solidFill>
              </a:rPr>
              <a:t>preemptive rights </a:t>
            </a:r>
            <a:r>
              <a:rPr lang="en-US" sz="2400" dirty="0" smtClean="0"/>
              <a:t>give existing stockholders right in which new shares must be offered to them and give them ability to maintain their proportional ownership</a:t>
            </a:r>
          </a:p>
          <a:p>
            <a:endParaRPr lang="en-IN" sz="3600"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This means that before a seasoned offering of stock can be sold to outsiders, the new shares must first be offered to existing shareholders in such a way that they can maintain their proportional ownership in the corporation </a:t>
            </a:r>
          </a:p>
          <a:p>
            <a:endParaRPr lang="ar-sa" dirty="0" smtClean="0"/>
          </a:p>
          <a:p>
            <a:r>
              <a:rPr lang="en-US" dirty="0" smtClean="0"/>
              <a:t>A </a:t>
            </a:r>
            <a:r>
              <a:rPr lang="en-US" dirty="0"/>
              <a:t>“rights offering” generally allows existing stockholders to purchase shares at a price slightly below the market price </a:t>
            </a:r>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3513095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solidFill>
                  <a:srgbClr val="C00000"/>
                </a:solidFill>
              </a:rPr>
              <a:t>Public sale </a:t>
            </a:r>
            <a:r>
              <a:rPr lang="en-US" dirty="0" smtClean="0"/>
              <a:t>– stock issue offered to general investing public</a:t>
            </a:r>
          </a:p>
          <a:p>
            <a:r>
              <a:rPr lang="en-US" b="1" i="1" dirty="0" smtClean="0">
                <a:solidFill>
                  <a:srgbClr val="C00000"/>
                </a:solidFill>
              </a:rPr>
              <a:t>Private placement </a:t>
            </a:r>
            <a:r>
              <a:rPr lang="en-US" dirty="0" smtClean="0"/>
              <a:t>– stock sold to a limited number of large investors</a:t>
            </a: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Title 4"/>
          <p:cNvSpPr>
            <a:spLocks noGrp="1"/>
          </p:cNvSpPr>
          <p:nvPr>
            <p:ph type="title"/>
          </p:nvPr>
        </p:nvSpPr>
        <p:spPr/>
        <p:txBody>
          <a:bodyPr/>
          <a:lstStyle/>
          <a:p>
            <a:r>
              <a:rPr lang="en-US" sz="4400" dirty="0" smtClean="0">
                <a:solidFill>
                  <a:schemeClr val="tx1"/>
                </a:solidFill>
              </a:rPr>
              <a:t>Primary Markets</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solidFill>
                  <a:schemeClr val="tx1"/>
                </a:solidFill>
              </a:rPr>
              <a:t>Primary Markets</a:t>
            </a:r>
            <a:endParaRPr lang="en-IN" sz="3600" b="1" dirty="0">
              <a:solidFill>
                <a:schemeClr val="tx1"/>
              </a:solidFill>
            </a:endParaRPr>
          </a:p>
        </p:txBody>
      </p:sp>
      <p:sp>
        <p:nvSpPr>
          <p:cNvPr id="3" name="Content Placeholder 2"/>
          <p:cNvSpPr>
            <a:spLocks noGrp="1"/>
          </p:cNvSpPr>
          <p:nvPr>
            <p:ph idx="1"/>
          </p:nvPr>
        </p:nvSpPr>
        <p:spPr>
          <a:xfrm>
            <a:off x="457200" y="1219200"/>
            <a:ext cx="8229600" cy="5257800"/>
          </a:xfrm>
        </p:spPr>
        <p:txBody>
          <a:bodyPr>
            <a:noAutofit/>
          </a:bodyPr>
          <a:lstStyle/>
          <a:p>
            <a:pPr>
              <a:lnSpc>
                <a:spcPct val="90000"/>
              </a:lnSpc>
            </a:pPr>
            <a:r>
              <a:rPr lang="en-US" sz="2800" dirty="0" smtClean="0"/>
              <a:t>A </a:t>
            </a:r>
            <a:r>
              <a:rPr lang="en-US" sz="2800" b="1" i="1" dirty="0" smtClean="0">
                <a:solidFill>
                  <a:srgbClr val="C00000"/>
                </a:solidFill>
              </a:rPr>
              <a:t>red herring prospectus</a:t>
            </a:r>
            <a:r>
              <a:rPr lang="en-US" sz="2800" dirty="0" smtClean="0"/>
              <a:t> is a preliminary version of the prospectus that describes a new security issue</a:t>
            </a:r>
          </a:p>
          <a:p>
            <a:pPr>
              <a:lnSpc>
                <a:spcPct val="90000"/>
              </a:lnSpc>
            </a:pPr>
            <a:r>
              <a:rPr lang="en-US" sz="2800" b="1" i="1" dirty="0" smtClean="0">
                <a:solidFill>
                  <a:srgbClr val="C00000"/>
                </a:solidFill>
              </a:rPr>
              <a:t>Shelf registration</a:t>
            </a:r>
            <a:r>
              <a:rPr lang="en-US" sz="2800" dirty="0" smtClean="0"/>
              <a:t> allows firms to offer multiple issues of stock over a two-year period with only one registration statement</a:t>
            </a:r>
          </a:p>
          <a:p>
            <a:endParaRPr lang="en-IN" sz="3600"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Secondary Stock Markets</a:t>
            </a:r>
            <a:endParaRPr lang="en-IN" b="1" dirty="0">
              <a:solidFill>
                <a:schemeClr val="tx1"/>
              </a:solidFill>
            </a:endParaRPr>
          </a:p>
        </p:txBody>
      </p:sp>
      <p:sp>
        <p:nvSpPr>
          <p:cNvPr id="3" name="Content Placeholder 2"/>
          <p:cNvSpPr>
            <a:spLocks noGrp="1"/>
          </p:cNvSpPr>
          <p:nvPr>
            <p:ph idx="1"/>
          </p:nvPr>
        </p:nvSpPr>
        <p:spPr/>
        <p:txBody>
          <a:bodyPr>
            <a:normAutofit/>
          </a:bodyPr>
          <a:lstStyle/>
          <a:p>
            <a:r>
              <a:rPr lang="en-US" b="1" i="1" dirty="0" smtClean="0">
                <a:solidFill>
                  <a:srgbClr val="C00000"/>
                </a:solidFill>
              </a:rPr>
              <a:t>Stocks once issued are traded</a:t>
            </a:r>
          </a:p>
          <a:p>
            <a:r>
              <a:rPr lang="en-US" dirty="0" smtClean="0"/>
              <a:t>Bought and sold by investors</a:t>
            </a:r>
          </a:p>
          <a:p>
            <a:r>
              <a:rPr lang="en-US" b="1" i="1" dirty="0" smtClean="0">
                <a:solidFill>
                  <a:srgbClr val="C00000"/>
                </a:solidFill>
              </a:rPr>
              <a:t>Securities brokers </a:t>
            </a:r>
            <a:r>
              <a:rPr lang="en-US" dirty="0" smtClean="0"/>
              <a:t>– intermediaries</a:t>
            </a:r>
          </a:p>
          <a:p>
            <a:r>
              <a:rPr lang="en-US" sz="2800" dirty="0" smtClean="0"/>
              <a:t>The U.S. has three major stock markets</a:t>
            </a:r>
          </a:p>
          <a:p>
            <a:pPr lvl="1"/>
            <a:r>
              <a:rPr lang="en-US" sz="2400" dirty="0" smtClean="0"/>
              <a:t>the </a:t>
            </a:r>
            <a:r>
              <a:rPr lang="en-US" sz="2400" b="1" dirty="0" smtClean="0"/>
              <a:t>New York Stock Exchange Euro next (NYSE Euro next)</a:t>
            </a:r>
          </a:p>
          <a:p>
            <a:pPr lvl="1"/>
            <a:r>
              <a:rPr lang="en-US" sz="2400" dirty="0" smtClean="0"/>
              <a:t>the </a:t>
            </a:r>
            <a:r>
              <a:rPr lang="en-US" sz="2400" b="1" dirty="0" smtClean="0"/>
              <a:t>National Association of Securities Dealers Automated Quotation (NASDAQ)</a:t>
            </a:r>
          </a:p>
          <a:p>
            <a:pPr lvl="1"/>
            <a:r>
              <a:rPr lang="en-US" sz="2400" dirty="0" smtClean="0"/>
              <a:t>the </a:t>
            </a:r>
            <a:r>
              <a:rPr lang="en-US" sz="2400" b="1" dirty="0" smtClean="0"/>
              <a:t>American Stock Exchange (AMEX)</a:t>
            </a:r>
          </a:p>
          <a:p>
            <a:pPr lvl="1"/>
            <a:endParaRPr lang="en-US" sz="2400" b="1" dirty="0" smtClean="0"/>
          </a:p>
          <a:p>
            <a:pPr lvl="1"/>
            <a:endParaRPr lang="en-US" sz="2400" b="1" dirty="0" smtClean="0"/>
          </a:p>
          <a:p>
            <a:endParaRPr lang="en-US" dirty="0" smtClean="0"/>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Secondary Market Transactions</a:t>
            </a:r>
            <a:endParaRPr lang="en-IN"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b="1" i="1" dirty="0" smtClean="0">
                <a:solidFill>
                  <a:srgbClr val="FF0000"/>
                </a:solidFill>
              </a:rPr>
              <a:t>Market order</a:t>
            </a:r>
          </a:p>
          <a:p>
            <a:r>
              <a:rPr lang="en-US" dirty="0" smtClean="0"/>
              <a:t>Is when an investor makes a market order through a broker to buy or sell an investment immediately at the best available current price. Market order is the default option and is likely to be executed because it does not contain restrictions on the price or the time frame in which the order can be executed. </a:t>
            </a:r>
          </a:p>
          <a:p>
            <a:r>
              <a:rPr lang="en-US" dirty="0" smtClean="0"/>
              <a:t>It provides immediate liquidity.</a:t>
            </a:r>
          </a:p>
          <a:p>
            <a:r>
              <a:rPr lang="en-US" b="1" i="1" dirty="0" smtClean="0">
                <a:solidFill>
                  <a:srgbClr val="C00000"/>
                </a:solidFill>
              </a:rPr>
              <a:t>Limit </a:t>
            </a:r>
            <a:r>
              <a:rPr lang="en-US" b="1" i="1" dirty="0" smtClean="0">
                <a:solidFill>
                  <a:srgbClr val="C00000"/>
                </a:solidFill>
              </a:rPr>
              <a:t>order</a:t>
            </a:r>
            <a:r>
              <a:rPr lang="en-US" dirty="0" smtClean="0">
                <a:solidFill>
                  <a:srgbClr val="C00000"/>
                </a:solidFill>
              </a:rPr>
              <a:t> </a:t>
            </a:r>
            <a:r>
              <a:rPr lang="en-US" dirty="0" smtClean="0"/>
              <a:t>– to transact at a specified price</a:t>
            </a:r>
          </a:p>
          <a:p>
            <a:r>
              <a:rPr lang="en-US" dirty="0" smtClean="0"/>
              <a:t>Left with a specialist to be </a:t>
            </a:r>
            <a:r>
              <a:rPr lang="en-US" dirty="0" smtClean="0"/>
              <a:t>executed</a:t>
            </a:r>
            <a:endParaRPr lang="en-US" dirty="0" smtClean="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62500" lnSpcReduction="20000"/>
          </a:bodyPr>
          <a:lstStyle/>
          <a:p>
            <a:r>
              <a:rPr lang="en-US" sz="3400" dirty="0"/>
              <a:t>the </a:t>
            </a:r>
            <a:r>
              <a:rPr lang="en-US" sz="3400" i="1" dirty="0"/>
              <a:t>current </a:t>
            </a:r>
            <a:r>
              <a:rPr lang="en-US" sz="3400" dirty="0"/>
              <a:t>market price of a stock equals the present value of its expected future dividends (or the </a:t>
            </a:r>
            <a:r>
              <a:rPr lang="en-US" sz="3400" i="1" dirty="0"/>
              <a:t>fair </a:t>
            </a:r>
            <a:r>
              <a:rPr lang="en-US" sz="3400" dirty="0"/>
              <a:t>market value of the security)</a:t>
            </a:r>
            <a:r>
              <a:rPr lang="en-US" sz="3400" dirty="0" smtClean="0"/>
              <a:t>.</a:t>
            </a:r>
          </a:p>
          <a:p>
            <a:pPr marL="109728" indent="0">
              <a:buNone/>
            </a:pPr>
            <a:r>
              <a:rPr lang="en-US" sz="3400" dirty="0" smtClean="0"/>
              <a:t> </a:t>
            </a:r>
          </a:p>
          <a:p>
            <a:r>
              <a:rPr lang="en-US" sz="3400" dirty="0"/>
              <a:t>When market traders determine that a stock is undervalued </a:t>
            </a:r>
            <a:r>
              <a:rPr lang="en-US" sz="3400" dirty="0" smtClean="0"/>
              <a:t>( </a:t>
            </a:r>
            <a:r>
              <a:rPr lang="en-US" sz="3400" dirty="0"/>
              <a:t>the current price of the stock is less than its fair present value), they will purchase the </a:t>
            </a:r>
            <a:r>
              <a:rPr lang="en-US" sz="3400" dirty="0" smtClean="0"/>
              <a:t>stock,</a:t>
            </a:r>
            <a:r>
              <a:rPr lang="en-US" sz="3400" dirty="0"/>
              <a:t> thus driving its price </a:t>
            </a:r>
            <a:r>
              <a:rPr lang="en-US" sz="3400" dirty="0" smtClean="0"/>
              <a:t>up.</a:t>
            </a:r>
          </a:p>
          <a:p>
            <a:pPr marL="109728" indent="0">
              <a:buNone/>
            </a:pPr>
            <a:endParaRPr lang="en-US" sz="3400" dirty="0" smtClean="0"/>
          </a:p>
          <a:p>
            <a:pPr marL="109728" indent="0">
              <a:buNone/>
            </a:pPr>
            <a:endParaRPr lang="en-US" sz="3400" dirty="0" smtClean="0"/>
          </a:p>
          <a:p>
            <a:r>
              <a:rPr lang="en-US" sz="3400" dirty="0"/>
              <a:t>when market traders determine that a stock is overvalued (i.e., its current price is greater than its fair present value), they will sell the stock, resulting in a price decline. </a:t>
            </a:r>
            <a:endParaRPr lang="en-US" sz="3400" dirty="0"/>
          </a:p>
          <a:p>
            <a:endParaRPr lang="en-US" dirty="0" smtClean="0"/>
          </a:p>
          <a:p>
            <a:endParaRPr lang="en-US" dirty="0"/>
          </a:p>
          <a:p>
            <a:endParaRPr lang="en-US" dirty="0" smtClean="0"/>
          </a:p>
          <a:p>
            <a:r>
              <a:rPr lang="en-US" dirty="0" smtClean="0"/>
              <a:t> </a:t>
            </a:r>
            <a:endParaRPr lang="en-US" dirty="0"/>
          </a:p>
          <a:p>
            <a:endParaRPr lang="en-US" dirty="0"/>
          </a:p>
          <a:p>
            <a:endParaRPr lang="en-US" dirty="0" smtClean="0"/>
          </a:p>
        </p:txBody>
      </p:sp>
      <p:sp>
        <p:nvSpPr>
          <p:cNvPr id="5" name="Footer Placeholder 5"/>
          <p:cNvSpPr>
            <a:spLocks noGrp="1"/>
          </p:cNvSpPr>
          <p:nvPr>
            <p:ph type="ftr" sz="quarter" idx="11"/>
          </p:nvPr>
        </p:nvSpPr>
        <p:spPr/>
        <p:txBody>
          <a:bodyPr/>
          <a:lstStyle/>
          <a:p>
            <a:r>
              <a:rPr lang="en-US" smtClean="0"/>
              <a:t>Dr. Lakshmi Kalyanaraman</a:t>
            </a:r>
            <a:endParaRPr lang="en-US" dirty="0"/>
          </a:p>
        </p:txBody>
      </p:sp>
      <p:sp>
        <p:nvSpPr>
          <p:cNvPr id="4" name="Slide Number Placeholder 4"/>
          <p:cNvSpPr>
            <a:spLocks noGrp="1"/>
          </p:cNvSpPr>
          <p:nvPr>
            <p:ph type="sldNum" sz="quarter" idx="12"/>
          </p:nvPr>
        </p:nvSpPr>
        <p:spPr/>
        <p:txBody>
          <a:bodyPr/>
          <a:lstStyle/>
          <a:p>
            <a:r>
              <a:rPr lang="en-US" dirty="0" smtClean="0"/>
              <a:t>52</a:t>
            </a:r>
            <a:endParaRPr lang="en-US" dirty="0"/>
          </a:p>
        </p:txBody>
      </p:sp>
      <p:sp>
        <p:nvSpPr>
          <p:cNvPr id="273410" name="Rectangle 2"/>
          <p:cNvSpPr>
            <a:spLocks noGrp="1" noChangeArrowheads="1"/>
          </p:cNvSpPr>
          <p:nvPr>
            <p:ph type="title"/>
          </p:nvPr>
        </p:nvSpPr>
        <p:spPr>
          <a:ln/>
        </p:spPr>
        <p:txBody>
          <a:bodyPr/>
          <a:lstStyle/>
          <a:p>
            <a:r>
              <a:rPr lang="en-US" sz="3600" dirty="0" smtClean="0">
                <a:solidFill>
                  <a:schemeClr val="tx1"/>
                </a:solidFill>
              </a:rPr>
              <a:t>Market efficiency</a:t>
            </a:r>
            <a:endParaRPr lang="en-US" sz="3600" b="1"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degree to which financial security prices adjust to “news” and the degree (and speed) with which stock prices reflect information about the firm and factors that affect firm value is referred to as </a:t>
            </a:r>
            <a:r>
              <a:rPr lang="en-US" b="1" dirty="0"/>
              <a:t>market efficiency </a:t>
            </a:r>
            <a:endParaRPr lang="en-US" b="1" dirty="0" smtClean="0"/>
          </a:p>
          <a:p>
            <a:r>
              <a:rPr lang="en-US" b="1" dirty="0" smtClean="0"/>
              <a:t>It has three measures:</a:t>
            </a:r>
          </a:p>
          <a:p>
            <a:r>
              <a:rPr lang="en-US" dirty="0"/>
              <a:t>weak </a:t>
            </a:r>
            <a:r>
              <a:rPr lang="en-US" dirty="0" smtClean="0"/>
              <a:t>form</a:t>
            </a:r>
          </a:p>
          <a:p>
            <a:r>
              <a:rPr lang="en-US" dirty="0" smtClean="0"/>
              <a:t> </a:t>
            </a:r>
            <a:r>
              <a:rPr lang="en-US" dirty="0" err="1"/>
              <a:t>semistrong</a:t>
            </a:r>
            <a:r>
              <a:rPr lang="en-US" dirty="0"/>
              <a:t> </a:t>
            </a:r>
            <a:r>
              <a:rPr lang="en-US" dirty="0" smtClean="0"/>
              <a:t>form</a:t>
            </a:r>
          </a:p>
          <a:p>
            <a:r>
              <a:rPr lang="en-US" dirty="0" smtClean="0"/>
              <a:t>  </a:t>
            </a:r>
            <a:r>
              <a:rPr lang="en-US" dirty="0"/>
              <a:t>strong </a:t>
            </a:r>
            <a:r>
              <a:rPr lang="en-US" dirty="0" smtClean="0"/>
              <a:t>form</a:t>
            </a:r>
            <a:endParaRPr lang="en-US" dirty="0"/>
          </a:p>
          <a:p>
            <a:endParaRPr lang="en-US"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Title 4"/>
          <p:cNvSpPr>
            <a:spLocks noGrp="1"/>
          </p:cNvSpPr>
          <p:nvPr>
            <p:ph type="title"/>
          </p:nvPr>
        </p:nvSpPr>
        <p:spPr/>
        <p:txBody>
          <a:bodyPr/>
          <a:lstStyle/>
          <a:p>
            <a:r>
              <a:rPr lang="en-US" dirty="0" smtClean="0"/>
              <a:t>Market Efficiency </a:t>
            </a:r>
            <a:endParaRPr lang="en-US" dirty="0"/>
          </a:p>
        </p:txBody>
      </p:sp>
    </p:spTree>
    <p:extLst>
      <p:ext uri="{BB962C8B-B14F-4D97-AF65-F5344CB8AC3E}">
        <p14:creationId xmlns:p14="http://schemas.microsoft.com/office/powerpoint/2010/main" val="730993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Current stock prices reflect all historic price and volume </a:t>
            </a:r>
            <a:r>
              <a:rPr lang="en-US" dirty="0" smtClean="0"/>
              <a:t>information so investors cannot use past </a:t>
            </a:r>
            <a:r>
              <a:rPr lang="en-US" dirty="0" smtClean="0"/>
              <a:t>price information to make excess return.</a:t>
            </a:r>
            <a:endParaRPr lang="en-US" dirty="0" smtClean="0"/>
          </a:p>
          <a:p>
            <a:r>
              <a:rPr lang="en-US" dirty="0" smtClean="0"/>
              <a:t>Old news and trends are already impounded in historic prices and are of no use in predicting today’s or future stock prices</a:t>
            </a:r>
          </a:p>
          <a:p>
            <a:r>
              <a:rPr lang="en-US" b="1" i="1" dirty="0" smtClean="0"/>
              <a:t>Investors cannot make more than fair return by using information based on historic price movements</a:t>
            </a:r>
          </a:p>
          <a:p>
            <a:r>
              <a:rPr lang="en-US" dirty="0" smtClean="0"/>
              <a:t>However, with public and private information, investors can make more than fair return</a:t>
            </a: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Title 4"/>
          <p:cNvSpPr>
            <a:spLocks noGrp="1"/>
          </p:cNvSpPr>
          <p:nvPr>
            <p:ph type="title"/>
          </p:nvPr>
        </p:nvSpPr>
        <p:spPr/>
        <p:txBody>
          <a:bodyPr>
            <a:normAutofit/>
          </a:bodyPr>
          <a:lstStyle/>
          <a:p>
            <a:r>
              <a:rPr lang="en-US" sz="3600" dirty="0" smtClean="0"/>
              <a:t>Weak form</a:t>
            </a:r>
            <a:endParaRPr lang="en-IN" sz="3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public information arrives about a company, it is immediately impounded</a:t>
            </a:r>
          </a:p>
          <a:p>
            <a:r>
              <a:rPr lang="en-US" b="1" i="1" dirty="0" smtClean="0">
                <a:solidFill>
                  <a:srgbClr val="C00000"/>
                </a:solidFill>
              </a:rPr>
              <a:t>Investors cannot make more than fair return using public news releases</a:t>
            </a:r>
          </a:p>
          <a:p>
            <a:r>
              <a:rPr lang="en-US" dirty="0" smtClean="0"/>
              <a:t>Since historic information is a subset of all public information, hence already reflected on share prices</a:t>
            </a:r>
          </a:p>
          <a:p>
            <a:r>
              <a:rPr lang="en-US" dirty="0" smtClean="0"/>
              <a:t>However, with private information, investors can make more than fair return</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itle 4"/>
          <p:cNvSpPr>
            <a:spLocks noGrp="1"/>
          </p:cNvSpPr>
          <p:nvPr>
            <p:ph type="title"/>
          </p:nvPr>
        </p:nvSpPr>
        <p:spPr/>
        <p:txBody>
          <a:bodyPr>
            <a:normAutofit/>
          </a:bodyPr>
          <a:lstStyle/>
          <a:p>
            <a:r>
              <a:rPr lang="en-US" sz="3600" dirty="0" err="1" smtClean="0"/>
              <a:t>Semistrong</a:t>
            </a:r>
            <a:r>
              <a:rPr lang="en-US" sz="3600" dirty="0" smtClean="0"/>
              <a:t> form</a:t>
            </a: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Common stock and preferred stock</a:t>
            </a:r>
          </a:p>
          <a:p>
            <a:r>
              <a:rPr lang="en-US" dirty="0" smtClean="0"/>
              <a:t>All public corporations offer common stock but many do not offer preferred stock</a:t>
            </a:r>
          </a:p>
          <a:p>
            <a:r>
              <a:rPr lang="en-US" dirty="0" smtClean="0"/>
              <a:t>Both offer two part rate of return</a:t>
            </a:r>
          </a:p>
          <a:p>
            <a:r>
              <a:rPr lang="en-US" b="1" i="1" dirty="0" smtClean="0">
                <a:solidFill>
                  <a:srgbClr val="C00000"/>
                </a:solidFill>
              </a:rPr>
              <a:t>Capital gains </a:t>
            </a:r>
            <a:r>
              <a:rPr lang="en-US" dirty="0" smtClean="0"/>
              <a:t>if the stock appreciates in price over time</a:t>
            </a:r>
          </a:p>
          <a:p>
            <a:r>
              <a:rPr lang="en-US" dirty="0" smtClean="0"/>
              <a:t>Periodic </a:t>
            </a:r>
            <a:r>
              <a:rPr lang="en-US" b="1" i="1" dirty="0" smtClean="0">
                <a:solidFill>
                  <a:srgbClr val="C00000"/>
                </a:solidFill>
              </a:rPr>
              <a:t>dividend</a:t>
            </a:r>
            <a:r>
              <a:rPr lang="en-US" dirty="0" smtClean="0"/>
              <a:t> payments</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Title 4"/>
          <p:cNvSpPr>
            <a:spLocks noGrp="1"/>
          </p:cNvSpPr>
          <p:nvPr>
            <p:ph type="title"/>
          </p:nvPr>
        </p:nvSpPr>
        <p:spPr/>
        <p:txBody>
          <a:bodyPr>
            <a:normAutofit fontScale="90000"/>
          </a:bodyPr>
          <a:lstStyle/>
          <a:p>
            <a:r>
              <a:rPr lang="en-US" sz="3600" dirty="0" smtClean="0"/>
              <a:t>Stock Market Securities – Corporate Stock</a:t>
            </a:r>
            <a:endParaRPr lang="en-IN"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Stock prices reflect both public and private information</a:t>
            </a:r>
          </a:p>
          <a:p>
            <a:r>
              <a:rPr lang="en-US" b="1" i="1" dirty="0" smtClean="0">
                <a:solidFill>
                  <a:srgbClr val="C00000"/>
                </a:solidFill>
              </a:rPr>
              <a:t>There is no set of information that allows investors to make more than fair return</a:t>
            </a:r>
          </a:p>
          <a:p>
            <a:r>
              <a:rPr lang="en-US" b="1" i="1" dirty="0" smtClean="0">
                <a:solidFill>
                  <a:srgbClr val="C00000"/>
                </a:solidFill>
              </a:rPr>
              <a:t>Insider trading </a:t>
            </a:r>
            <a:r>
              <a:rPr lang="en-US" dirty="0" smtClean="0"/>
              <a:t>– laws prohibit investors from trading on the basis of private information.</a:t>
            </a: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
        <p:nvSpPr>
          <p:cNvPr id="5" name="Title 4"/>
          <p:cNvSpPr>
            <a:spLocks noGrp="1"/>
          </p:cNvSpPr>
          <p:nvPr>
            <p:ph type="title"/>
          </p:nvPr>
        </p:nvSpPr>
        <p:spPr/>
        <p:txBody>
          <a:bodyPr>
            <a:normAutofit/>
          </a:bodyPr>
          <a:lstStyle/>
          <a:p>
            <a:r>
              <a:rPr lang="en-US" sz="3600" dirty="0" smtClean="0"/>
              <a:t>Strong form</a:t>
            </a:r>
            <a:endParaRPr lang="en-IN"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Title 4"/>
          <p:cNvSpPr>
            <a:spLocks noGrp="1"/>
          </p:cNvSpPr>
          <p:nvPr>
            <p:ph type="title"/>
          </p:nvPr>
        </p:nvSpPr>
        <p:spPr/>
        <p:txBody>
          <a:bodyPr>
            <a:normAutofit/>
          </a:bodyPr>
          <a:lstStyle/>
          <a:p>
            <a:r>
              <a:rPr lang="en-US" sz="3600" dirty="0" smtClean="0"/>
              <a:t>Stock Returns</a:t>
            </a:r>
            <a:endParaRPr lang="en-IN" sz="3600" dirty="0"/>
          </a:p>
        </p:txBody>
      </p:sp>
      <p:graphicFrame>
        <p:nvGraphicFramePr>
          <p:cNvPr id="1026" name="Object 2"/>
          <p:cNvGraphicFramePr>
            <a:graphicFrameLocks noGrp="1" noChangeAspect="1"/>
          </p:cNvGraphicFramePr>
          <p:nvPr>
            <p:ph idx="1"/>
            <p:extLst>
              <p:ext uri="{D42A27DB-BD31-4B8C-83A1-F6EECF244321}">
                <p14:modId xmlns:p14="http://schemas.microsoft.com/office/powerpoint/2010/main" val="2458590615"/>
              </p:ext>
            </p:extLst>
          </p:nvPr>
        </p:nvGraphicFramePr>
        <p:xfrm>
          <a:off x="2133600" y="1828800"/>
          <a:ext cx="4572000" cy="1066800"/>
        </p:xfrm>
        <a:graphic>
          <a:graphicData uri="http://schemas.openxmlformats.org/presentationml/2006/ole">
            <mc:AlternateContent xmlns:mc="http://schemas.openxmlformats.org/markup-compatibility/2006">
              <mc:Choice xmlns:v="urn:schemas-microsoft-com:vml" Requires="v">
                <p:oleObj spid="_x0000_s1038" name="Equation" r:id="rId3" imgW="1409400" imgH="520560" progId="Equation.3">
                  <p:embed/>
                </p:oleObj>
              </mc:Choice>
              <mc:Fallback>
                <p:oleObj name="Equation" r:id="rId3" imgW="1409400" imgH="5205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828800"/>
                        <a:ext cx="457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ectangle 6"/>
          <p:cNvSpPr/>
          <p:nvPr/>
        </p:nvSpPr>
        <p:spPr>
          <a:xfrm>
            <a:off x="1524000" y="3810000"/>
            <a:ext cx="6705600" cy="2438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buFontTx/>
              <a:buNone/>
            </a:pPr>
            <a:r>
              <a:rPr lang="en-US" sz="2000" i="1" dirty="0" smtClean="0">
                <a:solidFill>
                  <a:schemeClr val="tx1"/>
                </a:solidFill>
              </a:rPr>
              <a:t>P</a:t>
            </a:r>
            <a:r>
              <a:rPr lang="en-US" sz="2000" i="1" baseline="-25000" dirty="0" smtClean="0">
                <a:solidFill>
                  <a:schemeClr val="tx1"/>
                </a:solidFill>
              </a:rPr>
              <a:t>t</a:t>
            </a:r>
            <a:r>
              <a:rPr lang="en-US" sz="2000" i="1" dirty="0" smtClean="0">
                <a:solidFill>
                  <a:schemeClr val="tx1"/>
                </a:solidFill>
              </a:rPr>
              <a:t> </a:t>
            </a:r>
            <a:r>
              <a:rPr lang="en-US" sz="2000" dirty="0" smtClean="0">
                <a:solidFill>
                  <a:schemeClr val="tx1"/>
                </a:solidFill>
              </a:rPr>
              <a:t>= stock price at time </a:t>
            </a:r>
            <a:r>
              <a:rPr lang="en-US" sz="2000" i="1" dirty="0" smtClean="0">
                <a:solidFill>
                  <a:schemeClr val="tx1"/>
                </a:solidFill>
              </a:rPr>
              <a:t>t</a:t>
            </a:r>
          </a:p>
          <a:p>
            <a:pPr lvl="2">
              <a:buFontTx/>
              <a:buNone/>
            </a:pPr>
            <a:r>
              <a:rPr lang="en-US" sz="2000" i="1" dirty="0" err="1" smtClean="0">
                <a:solidFill>
                  <a:schemeClr val="tx1"/>
                </a:solidFill>
              </a:rPr>
              <a:t>D</a:t>
            </a:r>
            <a:r>
              <a:rPr lang="en-US" sz="2000" i="1" baseline="-25000" dirty="0" err="1" smtClean="0">
                <a:solidFill>
                  <a:schemeClr val="tx1"/>
                </a:solidFill>
              </a:rPr>
              <a:t>t</a:t>
            </a:r>
            <a:r>
              <a:rPr lang="en-US" sz="2000" dirty="0" smtClean="0">
                <a:solidFill>
                  <a:schemeClr val="tx1"/>
                </a:solidFill>
              </a:rPr>
              <a:t> = dividends paid over time </a:t>
            </a:r>
            <a:r>
              <a:rPr lang="en-US" sz="2000" i="1" dirty="0" smtClean="0">
                <a:solidFill>
                  <a:schemeClr val="tx1"/>
                </a:solidFill>
              </a:rPr>
              <a:t>t – </a:t>
            </a:r>
            <a:r>
              <a:rPr lang="en-US" sz="2000" dirty="0" smtClean="0">
                <a:solidFill>
                  <a:schemeClr val="tx1"/>
                </a:solidFill>
              </a:rPr>
              <a:t>1 to </a:t>
            </a:r>
            <a:r>
              <a:rPr lang="en-US" sz="2000" i="1" dirty="0" smtClean="0">
                <a:solidFill>
                  <a:schemeClr val="tx1"/>
                </a:solidFill>
              </a:rPr>
              <a:t>t</a:t>
            </a:r>
          </a:p>
          <a:p>
            <a:pPr lvl="2">
              <a:buFontTx/>
              <a:buNone/>
            </a:pPr>
            <a:r>
              <a:rPr lang="en-US" sz="2000" dirty="0" smtClean="0">
                <a:solidFill>
                  <a:schemeClr val="tx1"/>
                </a:solidFill>
              </a:rPr>
              <a:t>(</a:t>
            </a:r>
            <a:r>
              <a:rPr lang="en-US" sz="2000" i="1" dirty="0" smtClean="0">
                <a:solidFill>
                  <a:schemeClr val="tx1"/>
                </a:solidFill>
              </a:rPr>
              <a:t>P</a:t>
            </a:r>
            <a:r>
              <a:rPr lang="en-US" sz="2000" i="1" baseline="-25000" dirty="0" smtClean="0">
                <a:solidFill>
                  <a:schemeClr val="tx1"/>
                </a:solidFill>
              </a:rPr>
              <a:t>t</a:t>
            </a:r>
            <a:r>
              <a:rPr lang="en-US" sz="2000" i="1" dirty="0" smtClean="0">
                <a:solidFill>
                  <a:schemeClr val="tx1"/>
                </a:solidFill>
              </a:rPr>
              <a:t> – P</a:t>
            </a:r>
            <a:r>
              <a:rPr lang="en-US" sz="2000" i="1" baseline="-25000" dirty="0" smtClean="0">
                <a:solidFill>
                  <a:schemeClr val="tx1"/>
                </a:solidFill>
              </a:rPr>
              <a:t>t – </a:t>
            </a:r>
            <a:r>
              <a:rPr lang="en-US" sz="2000" baseline="-25000" dirty="0" smtClean="0">
                <a:solidFill>
                  <a:schemeClr val="tx1"/>
                </a:solidFill>
              </a:rPr>
              <a:t>1</a:t>
            </a:r>
            <a:r>
              <a:rPr lang="en-US" sz="2000" dirty="0" smtClean="0">
                <a:solidFill>
                  <a:schemeClr val="tx1"/>
                </a:solidFill>
              </a:rPr>
              <a:t>) / </a:t>
            </a:r>
            <a:r>
              <a:rPr lang="en-US" sz="2000" i="1" dirty="0" smtClean="0">
                <a:solidFill>
                  <a:schemeClr val="tx1"/>
                </a:solidFill>
              </a:rPr>
              <a:t>P</a:t>
            </a:r>
            <a:r>
              <a:rPr lang="en-US" sz="2000" i="1" baseline="-25000" dirty="0" smtClean="0">
                <a:solidFill>
                  <a:schemeClr val="tx1"/>
                </a:solidFill>
              </a:rPr>
              <a:t>t – </a:t>
            </a:r>
            <a:r>
              <a:rPr lang="en-US" sz="2000" baseline="-25000" dirty="0" smtClean="0">
                <a:solidFill>
                  <a:schemeClr val="tx1"/>
                </a:solidFill>
              </a:rPr>
              <a:t>1</a:t>
            </a:r>
            <a:r>
              <a:rPr lang="en-US" sz="2000" dirty="0" smtClean="0">
                <a:solidFill>
                  <a:schemeClr val="tx1"/>
                </a:solidFill>
              </a:rPr>
              <a:t> = capital gain over time </a:t>
            </a:r>
            <a:r>
              <a:rPr lang="en-US" sz="2000" i="1" dirty="0" smtClean="0">
                <a:solidFill>
                  <a:schemeClr val="tx1"/>
                </a:solidFill>
              </a:rPr>
              <a:t>t – </a:t>
            </a:r>
            <a:r>
              <a:rPr lang="en-US" sz="2000" dirty="0" smtClean="0">
                <a:solidFill>
                  <a:schemeClr val="tx1"/>
                </a:solidFill>
              </a:rPr>
              <a:t>1 to </a:t>
            </a:r>
            <a:r>
              <a:rPr lang="en-US" sz="2000" i="1" dirty="0" smtClean="0">
                <a:solidFill>
                  <a:schemeClr val="tx1"/>
                </a:solidFill>
              </a:rPr>
              <a:t>t</a:t>
            </a:r>
          </a:p>
          <a:p>
            <a:pPr lvl="2">
              <a:buFontTx/>
              <a:buNone/>
            </a:pPr>
            <a:r>
              <a:rPr lang="en-US" sz="2000" i="1" dirty="0" err="1" smtClean="0">
                <a:solidFill>
                  <a:schemeClr val="tx1"/>
                </a:solidFill>
              </a:rPr>
              <a:t>D</a:t>
            </a:r>
            <a:r>
              <a:rPr lang="en-US" sz="2000" i="1" baseline="-25000" dirty="0" err="1" smtClean="0">
                <a:solidFill>
                  <a:schemeClr val="tx1"/>
                </a:solidFill>
              </a:rPr>
              <a:t>t</a:t>
            </a:r>
            <a:r>
              <a:rPr lang="en-US" sz="2000" i="1" baseline="-25000" dirty="0" smtClean="0">
                <a:solidFill>
                  <a:schemeClr val="tx1"/>
                </a:solidFill>
              </a:rPr>
              <a:t> </a:t>
            </a:r>
            <a:r>
              <a:rPr lang="en-US" sz="2000" dirty="0" smtClean="0">
                <a:solidFill>
                  <a:schemeClr val="tx1"/>
                </a:solidFill>
              </a:rPr>
              <a:t>/ </a:t>
            </a:r>
            <a:r>
              <a:rPr lang="en-US" sz="2000" i="1" dirty="0" smtClean="0">
                <a:solidFill>
                  <a:schemeClr val="tx1"/>
                </a:solidFill>
              </a:rPr>
              <a:t>P</a:t>
            </a:r>
            <a:r>
              <a:rPr lang="en-US" sz="2000" i="1" baseline="-25000" dirty="0" smtClean="0">
                <a:solidFill>
                  <a:schemeClr val="tx1"/>
                </a:solidFill>
              </a:rPr>
              <a:t>t – </a:t>
            </a:r>
            <a:r>
              <a:rPr lang="en-US" sz="2000" baseline="-25000" dirty="0" smtClean="0">
                <a:solidFill>
                  <a:schemeClr val="tx1"/>
                </a:solidFill>
              </a:rPr>
              <a:t>1 </a:t>
            </a:r>
            <a:r>
              <a:rPr lang="en-US" sz="2000" dirty="0" smtClean="0">
                <a:solidFill>
                  <a:schemeClr val="tx1"/>
                </a:solidFill>
              </a:rPr>
              <a:t>= return from dividends paid over time </a:t>
            </a:r>
            <a:r>
              <a:rPr lang="en-US" sz="2000" i="1" dirty="0" smtClean="0">
                <a:solidFill>
                  <a:schemeClr val="tx1"/>
                </a:solidFill>
              </a:rPr>
              <a:t>t – </a:t>
            </a:r>
            <a:r>
              <a:rPr lang="en-US" sz="2000" dirty="0" smtClean="0">
                <a:solidFill>
                  <a:schemeClr val="tx1"/>
                </a:solidFill>
              </a:rPr>
              <a:t>1 to </a:t>
            </a:r>
            <a:r>
              <a:rPr lang="en-US" sz="2000" i="1" dirty="0" smtClean="0">
                <a:solidFill>
                  <a:schemeClr val="tx1"/>
                </a:solidFill>
              </a:rPr>
              <a:t>t</a:t>
            </a:r>
            <a:endParaRPr lang="en-US" sz="2000" i="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Suppose you owned a stock over the last year.  You originally bought the stock for $40 and just sold it for $45.  The stock also paid an annual dividend of $4 on the last day of the year. What is your return on this investment?</a:t>
            </a:r>
          </a:p>
          <a:p>
            <a:r>
              <a:rPr lang="en-US" dirty="0" smtClean="0"/>
              <a:t>Capital gains = ($45-$40)/40 = 12.5%</a:t>
            </a:r>
          </a:p>
          <a:p>
            <a:r>
              <a:rPr lang="en-US" dirty="0" smtClean="0"/>
              <a:t>Dividend income = 4/40 = 10%</a:t>
            </a:r>
          </a:p>
          <a:p>
            <a:r>
              <a:rPr lang="en-US" dirty="0" smtClean="0"/>
              <a:t>Return = 12.5% + 10% = 22.5%</a:t>
            </a:r>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itle 4"/>
          <p:cNvSpPr>
            <a:spLocks noGrp="1"/>
          </p:cNvSpPr>
          <p:nvPr>
            <p:ph type="title"/>
          </p:nvPr>
        </p:nvSpPr>
        <p:spPr/>
        <p:txBody>
          <a:bodyPr>
            <a:normAutofit/>
          </a:bodyPr>
          <a:lstStyle/>
          <a:p>
            <a:r>
              <a:rPr lang="en-US" sz="3600" dirty="0" smtClean="0"/>
              <a:t>Stock Returns</a:t>
            </a: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Fundamental ownership claim in a public or private corporation</a:t>
            </a:r>
          </a:p>
          <a:p>
            <a:r>
              <a:rPr lang="en-US" b="1" i="1" dirty="0" smtClean="0">
                <a:solidFill>
                  <a:srgbClr val="C00000"/>
                </a:solidFill>
              </a:rPr>
              <a:t>Characteristics</a:t>
            </a:r>
          </a:p>
          <a:p>
            <a:r>
              <a:rPr lang="en-US" dirty="0" smtClean="0"/>
              <a:t>1. Discretionary dividend payments</a:t>
            </a:r>
          </a:p>
          <a:p>
            <a:r>
              <a:rPr lang="en-US" dirty="0" smtClean="0"/>
              <a:t>2. Residual claim status</a:t>
            </a:r>
          </a:p>
          <a:p>
            <a:r>
              <a:rPr lang="en-US" dirty="0" smtClean="0"/>
              <a:t>3. Limited liability</a:t>
            </a:r>
          </a:p>
          <a:p>
            <a:r>
              <a:rPr lang="en-US" dirty="0" smtClean="0"/>
              <a:t>4. Voting rights</a:t>
            </a:r>
          </a:p>
          <a:p>
            <a:endParaRPr lang="en-IN" dirty="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itle 4"/>
          <p:cNvSpPr>
            <a:spLocks noGrp="1"/>
          </p:cNvSpPr>
          <p:nvPr>
            <p:ph type="title"/>
          </p:nvPr>
        </p:nvSpPr>
        <p:spPr/>
        <p:txBody>
          <a:bodyPr>
            <a:normAutofit/>
          </a:bodyPr>
          <a:lstStyle/>
          <a:p>
            <a:r>
              <a:rPr lang="en-US" sz="3600" dirty="0" smtClean="0"/>
              <a:t>Common Stock</a:t>
            </a:r>
            <a:endParaRPr lang="en-IN"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i="1" dirty="0" smtClean="0">
                <a:solidFill>
                  <a:srgbClr val="C00000"/>
                </a:solidFill>
              </a:rPr>
              <a:t>Unlimited</a:t>
            </a:r>
            <a:r>
              <a:rPr lang="en-US" dirty="0" smtClean="0"/>
              <a:t> if firm highly profitable</a:t>
            </a:r>
          </a:p>
          <a:p>
            <a:r>
              <a:rPr lang="en-US" b="1" i="1" dirty="0" smtClean="0">
                <a:solidFill>
                  <a:srgbClr val="C00000"/>
                </a:solidFill>
              </a:rPr>
              <a:t>No guaranteed </a:t>
            </a:r>
            <a:r>
              <a:rPr lang="en-US" dirty="0" smtClean="0"/>
              <a:t>dividend rights even if firm profitable, growing firms</a:t>
            </a:r>
          </a:p>
          <a:p>
            <a:r>
              <a:rPr lang="en-US" dirty="0" smtClean="0"/>
              <a:t>Corporation </a:t>
            </a:r>
            <a:r>
              <a:rPr lang="en-US" b="1" i="1" dirty="0" smtClean="0">
                <a:solidFill>
                  <a:srgbClr val="C00000"/>
                </a:solidFill>
              </a:rPr>
              <a:t>does not default </a:t>
            </a:r>
            <a:r>
              <a:rPr lang="en-US" dirty="0" smtClean="0"/>
              <a:t>if dividends are missed and common stock holders have </a:t>
            </a:r>
            <a:r>
              <a:rPr lang="en-US" b="1" i="1" dirty="0" smtClean="0">
                <a:solidFill>
                  <a:srgbClr val="C00000"/>
                </a:solidFill>
              </a:rPr>
              <a:t>no legal recourse (not like interest payment on debt)</a:t>
            </a:r>
          </a:p>
          <a:p>
            <a:r>
              <a:rPr lang="en-US" dirty="0" smtClean="0">
                <a:solidFill>
                  <a:schemeClr val="tx1">
                    <a:lumMod val="95000"/>
                    <a:lumOff val="5000"/>
                  </a:schemeClr>
                </a:solidFill>
              </a:rPr>
              <a:t>Profitable firm may </a:t>
            </a:r>
            <a:r>
              <a:rPr lang="en-US" b="1" i="1" dirty="0" smtClean="0">
                <a:solidFill>
                  <a:srgbClr val="C00000"/>
                </a:solidFill>
              </a:rPr>
              <a:t>reinvest profits</a:t>
            </a:r>
          </a:p>
          <a:p>
            <a:r>
              <a:rPr lang="en-US" b="1" i="1" dirty="0" smtClean="0">
                <a:solidFill>
                  <a:srgbClr val="C00000"/>
                </a:solidFill>
              </a:rPr>
              <a:t>Payment and size decided by Board of directors </a:t>
            </a:r>
            <a:r>
              <a:rPr lang="en-US" dirty="0" smtClean="0"/>
              <a:t>elected by shareholders</a:t>
            </a:r>
          </a:p>
          <a:p>
            <a:r>
              <a:rPr lang="en-US" b="1" i="1" dirty="0" smtClean="0">
                <a:solidFill>
                  <a:srgbClr val="C00000"/>
                </a:solidFill>
              </a:rPr>
              <a:t>Taxed twice </a:t>
            </a:r>
            <a:r>
              <a:rPr lang="en-US" dirty="0" smtClean="0"/>
              <a:t>– firm level and personal level</a:t>
            </a:r>
          </a:p>
          <a:p>
            <a:endParaRPr lang="en-US" dirty="0" smtClean="0"/>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itle 4"/>
          <p:cNvSpPr>
            <a:spLocks noGrp="1"/>
          </p:cNvSpPr>
          <p:nvPr>
            <p:ph type="title"/>
          </p:nvPr>
        </p:nvSpPr>
        <p:spPr/>
        <p:txBody>
          <a:bodyPr>
            <a:normAutofit/>
          </a:bodyPr>
          <a:lstStyle/>
          <a:p>
            <a:r>
              <a:rPr lang="en-US" sz="3600" dirty="0" smtClean="0"/>
              <a:t>Dividends</a:t>
            </a:r>
            <a:endParaRPr lang="en-IN"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Affects both components of return</a:t>
            </a:r>
          </a:p>
          <a:p>
            <a:r>
              <a:rPr lang="en-US" dirty="0" smtClean="0"/>
              <a:t>Dividend, </a:t>
            </a:r>
            <a:r>
              <a:rPr lang="en-US" dirty="0" err="1" smtClean="0"/>
              <a:t>Dt</a:t>
            </a:r>
            <a:r>
              <a:rPr lang="en-US" dirty="0" smtClean="0"/>
              <a:t>/Pt-1, decreases</a:t>
            </a:r>
          </a:p>
          <a:p>
            <a:r>
              <a:rPr lang="en-US" dirty="0" smtClean="0"/>
              <a:t>Capital gains , (Pt – Pt-1)/Pt-1, increases</a:t>
            </a:r>
          </a:p>
          <a:p>
            <a:r>
              <a:rPr lang="en-US" b="1" i="1" dirty="0" smtClean="0">
                <a:solidFill>
                  <a:srgbClr val="C00000"/>
                </a:solidFill>
              </a:rPr>
              <a:t>What is the impact of non-payment of dividends on stock returns?</a:t>
            </a:r>
            <a:endParaRPr lang="en-IN" b="1" i="1" dirty="0">
              <a:solidFill>
                <a:srgbClr val="C00000"/>
              </a:solidFill>
            </a:endParaRPr>
          </a:p>
        </p:txBody>
      </p:sp>
      <p:sp>
        <p:nvSpPr>
          <p:cNvPr id="3" name="Footer Placeholder 2"/>
          <p:cNvSpPr>
            <a:spLocks noGrp="1"/>
          </p:cNvSpPr>
          <p:nvPr>
            <p:ph type="ftr" sz="quarter" idx="11"/>
          </p:nvPr>
        </p:nvSpPr>
        <p:spPr/>
        <p:txBody>
          <a:bodyPr/>
          <a:lstStyle/>
          <a:p>
            <a:r>
              <a:rPr lang="en-US" smtClean="0"/>
              <a:t>Dr. Lakshmi Kalyanaraman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itle 4"/>
          <p:cNvSpPr>
            <a:spLocks noGrp="1"/>
          </p:cNvSpPr>
          <p:nvPr>
            <p:ph type="title"/>
          </p:nvPr>
        </p:nvSpPr>
        <p:spPr/>
        <p:txBody>
          <a:bodyPr>
            <a:normAutofit/>
          </a:bodyPr>
          <a:lstStyle/>
          <a:p>
            <a:r>
              <a:rPr lang="en-US" sz="3600" dirty="0" smtClean="0"/>
              <a:t>Reinvestment of earnings</a:t>
            </a:r>
            <a:endParaRPr lang="en-IN"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4436</TotalTime>
  <Words>2580</Words>
  <Application>Microsoft Macintosh PowerPoint</Application>
  <PresentationFormat>On-screen Show (4:3)</PresentationFormat>
  <Paragraphs>289</Paragraphs>
  <Slides>40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Concourse</vt:lpstr>
      <vt:lpstr>Equation</vt:lpstr>
      <vt:lpstr>Stock Markets</vt:lpstr>
      <vt:lpstr>Chapter Overview</vt:lpstr>
      <vt:lpstr>Stock Markets</vt:lpstr>
      <vt:lpstr>Stock Market Securities – Corporate Stock</vt:lpstr>
      <vt:lpstr>Stock Returns</vt:lpstr>
      <vt:lpstr>Stock Returns</vt:lpstr>
      <vt:lpstr>Common Stock</vt:lpstr>
      <vt:lpstr>Dividends</vt:lpstr>
      <vt:lpstr>Reinvestment of earnings</vt:lpstr>
      <vt:lpstr>DOUBLE TAXATION ISSUE</vt:lpstr>
      <vt:lpstr>PowerPoint Presentation</vt:lpstr>
      <vt:lpstr>PowerPoint Presentation</vt:lpstr>
      <vt:lpstr>PowerPoint Presentation</vt:lpstr>
      <vt:lpstr>Residual Claims</vt:lpstr>
      <vt:lpstr>Limited Liability</vt:lpstr>
      <vt:lpstr>Voting Rights</vt:lpstr>
      <vt:lpstr>Dual class firms</vt:lpstr>
      <vt:lpstr>Cumulative Voting</vt:lpstr>
      <vt:lpstr>Proxy Votes</vt:lpstr>
      <vt:lpstr>Preferred Stock</vt:lpstr>
      <vt:lpstr>Preferred Stock</vt:lpstr>
      <vt:lpstr>Preferred Stock</vt:lpstr>
      <vt:lpstr>Advantages to Corporation</vt:lpstr>
      <vt:lpstr>Drawbacks of Preferred Stocks</vt:lpstr>
      <vt:lpstr>Primary Markets</vt:lpstr>
      <vt:lpstr>Primary Markets</vt:lpstr>
      <vt:lpstr>Primary Markets</vt:lpstr>
      <vt:lpstr>Primary Markets</vt:lpstr>
      <vt:lpstr>Primary Markets</vt:lpstr>
      <vt:lpstr>Primary Markets</vt:lpstr>
      <vt:lpstr>PowerPoint Presentation</vt:lpstr>
      <vt:lpstr>Primary Markets</vt:lpstr>
      <vt:lpstr>Primary Markets</vt:lpstr>
      <vt:lpstr>Secondary Stock Markets</vt:lpstr>
      <vt:lpstr>Secondary Market Transactions</vt:lpstr>
      <vt:lpstr>Market efficiency</vt:lpstr>
      <vt:lpstr>Market Efficiency </vt:lpstr>
      <vt:lpstr>Weak form</vt:lpstr>
      <vt:lpstr>Semistrong form</vt:lpstr>
      <vt:lpstr>Strong form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Overview of Financial Markets</dc:title>
  <dc:creator>NITZ</dc:creator>
  <cp:lastModifiedBy>Nouf Alabdulkarim</cp:lastModifiedBy>
  <cp:revision>141</cp:revision>
  <dcterms:created xsi:type="dcterms:W3CDTF">2006-08-16T00:00:00Z</dcterms:created>
  <dcterms:modified xsi:type="dcterms:W3CDTF">2016-10-08T19:15:34Z</dcterms:modified>
</cp:coreProperties>
</file>