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65" r:id="rId7"/>
    <p:sldId id="266" r:id="rId8"/>
    <p:sldId id="267" r:id="rId9"/>
    <p:sldId id="268" r:id="rId10"/>
    <p:sldId id="269" r:id="rId11"/>
    <p:sldId id="270" r:id="rId12"/>
    <p:sldId id="271" r:id="rId13"/>
    <p:sldId id="276" r:id="rId14"/>
    <p:sldId id="272" r:id="rId15"/>
    <p:sldId id="277" r:id="rId16"/>
    <p:sldId id="273" r:id="rId17"/>
    <p:sldId id="274" r:id="rId18"/>
    <p:sldId id="275" r:id="rId19"/>
    <p:sldId id="278" r:id="rId20"/>
    <p:sldId id="280" r:id="rId21"/>
    <p:sldId id="281" r:id="rId22"/>
    <p:sldId id="282" r:id="rId23"/>
    <p:sldId id="283" r:id="rId24"/>
    <p:sldId id="284" r:id="rId25"/>
    <p:sldId id="285" r:id="rId26"/>
    <p:sldId id="286" r:id="rId27"/>
    <p:sldId id="287" r:id="rId28"/>
    <p:sldId id="288" r:id="rId2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7853A5-0493-4E5A-A512-4581A7047075}"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DDFF38-46A6-4354-9F4E-F1587B24A47C}"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7BF2C1-BCF1-42A0-9659-F43304D420EB}"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6553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fld id="{2900E916-10E9-4684-9657-02713DB730FC}"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E6C543-9B44-43ED-9BCC-1052C134EDA2}"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0732C-6E73-4932-A4F0-E4F5FBB60B47}"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BB4C99-7EE6-4EE9-8060-CBCC985391DF}"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C036EAA-43F0-4BD3-8D66-085E997AE46B}"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6E90CC-67CD-4590-BB07-AFADF9A2EA2A}"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F17992C-6B42-46C2-B9FF-617B7833F8CB}"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0A7349-2CB5-4D5F-9069-8EAE8E7586A5}"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DBDD5A-4930-4BBC-A167-4F50F5EB42DB}"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D15A2E99-056A-41AA-B34E-2DFDB2251F56}"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Database Security</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b="1"/>
              <a:t>Creating Users</a:t>
            </a:r>
            <a:r>
              <a:rPr lang="en-US" sz="4000"/>
              <a:t/>
            </a:r>
            <a:br>
              <a:rPr lang="en-US" sz="4000"/>
            </a:br>
            <a:endParaRPr lang="en-US" sz="4000"/>
          </a:p>
        </p:txBody>
      </p:sp>
      <p:sp>
        <p:nvSpPr>
          <p:cNvPr id="21507" name="Rectangle 3"/>
          <p:cNvSpPr>
            <a:spLocks noGrp="1" noChangeArrowheads="1"/>
          </p:cNvSpPr>
          <p:nvPr>
            <p:ph type="body" idx="1"/>
          </p:nvPr>
        </p:nvSpPr>
        <p:spPr/>
        <p:txBody>
          <a:bodyPr/>
          <a:lstStyle/>
          <a:p>
            <a:pPr algn="l" rtl="0">
              <a:lnSpc>
                <a:spcPct val="90000"/>
              </a:lnSpc>
            </a:pPr>
            <a:r>
              <a:rPr lang="en-US"/>
              <a:t>The DBA creates the user by executing the CREATE USER statement. </a:t>
            </a:r>
          </a:p>
          <a:p>
            <a:pPr algn="l" rtl="0">
              <a:lnSpc>
                <a:spcPct val="90000"/>
              </a:lnSpc>
            </a:pPr>
            <a:r>
              <a:rPr lang="en-US"/>
              <a:t>The user does not have any privileges at this point.</a:t>
            </a:r>
          </a:p>
          <a:p>
            <a:pPr algn="l" rtl="0">
              <a:lnSpc>
                <a:spcPct val="90000"/>
              </a:lnSpc>
            </a:pPr>
            <a:r>
              <a:rPr lang="en-US"/>
              <a:t> The DBA can then grant privileges to that user. </a:t>
            </a:r>
          </a:p>
          <a:p>
            <a:pPr algn="l" rtl="0">
              <a:lnSpc>
                <a:spcPct val="90000"/>
              </a:lnSpc>
            </a:pPr>
            <a:r>
              <a:rPr lang="en-US"/>
              <a:t>These privileges determine what the </a:t>
            </a:r>
            <a:br>
              <a:rPr lang="en-US"/>
            </a:br>
            <a:r>
              <a:rPr lang="en-US"/>
              <a:t>user can do at the database level.</a:t>
            </a:r>
            <a:br>
              <a:rPr lang="en-US"/>
            </a:b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b="1"/>
              <a:t>Creating Users</a:t>
            </a:r>
            <a:r>
              <a:rPr lang="en-US" sz="4000"/>
              <a:t/>
            </a:r>
            <a:br>
              <a:rPr lang="en-US" sz="4000"/>
            </a:br>
            <a:endParaRPr lang="en-US" sz="4000"/>
          </a:p>
        </p:txBody>
      </p:sp>
      <p:sp>
        <p:nvSpPr>
          <p:cNvPr id="22531" name="Rectangle 3"/>
          <p:cNvSpPr>
            <a:spLocks noGrp="1" noChangeArrowheads="1"/>
          </p:cNvSpPr>
          <p:nvPr>
            <p:ph type="body" idx="1"/>
          </p:nvPr>
        </p:nvSpPr>
        <p:spPr>
          <a:xfrm>
            <a:off x="457200" y="1600200"/>
            <a:ext cx="8229600" cy="4781550"/>
          </a:xfrm>
        </p:spPr>
        <p:txBody>
          <a:bodyPr/>
          <a:lstStyle/>
          <a:p>
            <a:pPr algn="l" rtl="0">
              <a:lnSpc>
                <a:spcPct val="80000"/>
              </a:lnSpc>
            </a:pPr>
            <a:r>
              <a:rPr lang="en-US" sz="2000" dirty="0"/>
              <a:t>The syntax for creating a user is:</a:t>
            </a:r>
          </a:p>
          <a:p>
            <a:pPr algn="l" rtl="0">
              <a:lnSpc>
                <a:spcPct val="80000"/>
              </a:lnSpc>
              <a:buFontTx/>
              <a:buNone/>
            </a:pPr>
            <a:r>
              <a:rPr lang="en-US" sz="2000" b="1" dirty="0"/>
              <a:t>CREATE USER </a:t>
            </a:r>
            <a:r>
              <a:rPr lang="en-US" sz="2000" b="1" dirty="0" err="1">
                <a:solidFill>
                  <a:schemeClr val="accent2"/>
                </a:solidFill>
              </a:rPr>
              <a:t>user</a:t>
            </a:r>
            <a:endParaRPr lang="en-US" sz="2000" b="1" dirty="0">
              <a:solidFill>
                <a:schemeClr val="accent2"/>
              </a:solidFill>
            </a:endParaRPr>
          </a:p>
          <a:p>
            <a:pPr algn="l" rtl="0">
              <a:lnSpc>
                <a:spcPct val="80000"/>
              </a:lnSpc>
              <a:buFontTx/>
              <a:buNone/>
            </a:pPr>
            <a:r>
              <a:rPr lang="en-US" sz="2000" b="1" dirty="0"/>
              <a:t>IDENTIFIED BY   </a:t>
            </a:r>
            <a:r>
              <a:rPr lang="en-US" sz="2000" b="1" dirty="0" smtClean="0">
                <a:solidFill>
                  <a:schemeClr val="accent2"/>
                </a:solidFill>
              </a:rPr>
              <a:t>password</a:t>
            </a:r>
          </a:p>
          <a:p>
            <a:pPr algn="l" rtl="0">
              <a:lnSpc>
                <a:spcPct val="80000"/>
              </a:lnSpc>
              <a:buFontTx/>
              <a:buNone/>
            </a:pPr>
            <a:r>
              <a:rPr lang="en-US" sz="2000" b="1" dirty="0" smtClean="0"/>
              <a:t>DEFAULT TABLESPACE system</a:t>
            </a:r>
          </a:p>
          <a:p>
            <a:pPr algn="l" rtl="0">
              <a:lnSpc>
                <a:spcPct val="80000"/>
              </a:lnSpc>
              <a:buFontTx/>
              <a:buNone/>
            </a:pPr>
            <a:r>
              <a:rPr lang="en-US" altLang="zh-CN" sz="2000" b="1" dirty="0" smtClean="0">
                <a:ea typeface="SimSun" pitchFamily="2" charset="-122"/>
              </a:rPr>
              <a:t>TEMPORARY    TABLESPACE temp</a:t>
            </a:r>
          </a:p>
          <a:p>
            <a:pPr algn="l" rtl="0">
              <a:lnSpc>
                <a:spcPct val="80000"/>
              </a:lnSpc>
              <a:buFontTx/>
              <a:buNone/>
            </a:pPr>
            <a:r>
              <a:rPr lang="en-US" sz="2000" b="1" dirty="0" smtClean="0"/>
              <a:t>QUOTA UNLIMITED on system;</a:t>
            </a:r>
            <a:endParaRPr lang="en-US" sz="2000" b="1" dirty="0">
              <a:solidFill>
                <a:schemeClr val="accent2"/>
              </a:solidFill>
            </a:endParaRPr>
          </a:p>
          <a:p>
            <a:pPr algn="l" rtl="0">
              <a:lnSpc>
                <a:spcPct val="80000"/>
              </a:lnSpc>
              <a:buFontTx/>
              <a:buNone/>
            </a:pPr>
            <a:endParaRPr lang="en-US" sz="2000" dirty="0"/>
          </a:p>
          <a:p>
            <a:pPr algn="l" rtl="0">
              <a:lnSpc>
                <a:spcPct val="80000"/>
              </a:lnSpc>
            </a:pPr>
            <a:r>
              <a:rPr lang="en-US" sz="2000" dirty="0"/>
              <a:t>Example:</a:t>
            </a:r>
          </a:p>
          <a:p>
            <a:pPr algn="l" rtl="0">
              <a:lnSpc>
                <a:spcPct val="80000"/>
              </a:lnSpc>
              <a:buFontTx/>
              <a:buNone/>
            </a:pPr>
            <a:r>
              <a:rPr lang="en-US" sz="2000" b="1" dirty="0"/>
              <a:t>CREATE USER </a:t>
            </a:r>
            <a:r>
              <a:rPr lang="en-US" sz="2000" b="1" dirty="0" smtClean="0"/>
              <a:t>demo</a:t>
            </a:r>
            <a:endParaRPr lang="en-US" sz="2000" b="1" dirty="0"/>
          </a:p>
          <a:p>
            <a:pPr algn="l" rtl="0">
              <a:lnSpc>
                <a:spcPct val="80000"/>
              </a:lnSpc>
              <a:buFontTx/>
              <a:buNone/>
            </a:pPr>
            <a:r>
              <a:rPr lang="en-US" sz="2000" b="1" dirty="0"/>
              <a:t>IDENTIFIED BY   </a:t>
            </a:r>
            <a:r>
              <a:rPr lang="en-US" sz="2000" b="1" dirty="0" smtClean="0"/>
              <a:t>demo</a:t>
            </a:r>
          </a:p>
          <a:p>
            <a:pPr algn="l" rtl="0">
              <a:lnSpc>
                <a:spcPct val="80000"/>
              </a:lnSpc>
              <a:buFontTx/>
              <a:buNone/>
            </a:pPr>
            <a:r>
              <a:rPr lang="en-US" sz="2000" b="1" dirty="0" smtClean="0"/>
              <a:t>DEFAULT TABLESPACE system</a:t>
            </a:r>
          </a:p>
          <a:p>
            <a:pPr algn="l" rtl="0">
              <a:lnSpc>
                <a:spcPct val="80000"/>
              </a:lnSpc>
              <a:buFontTx/>
              <a:buNone/>
            </a:pPr>
            <a:r>
              <a:rPr lang="en-US" altLang="zh-CN" sz="2000" b="1" dirty="0" smtClean="0">
                <a:ea typeface="SimSun" pitchFamily="2" charset="-122"/>
              </a:rPr>
              <a:t>TEMPORARY    TABLESPACE temp</a:t>
            </a:r>
          </a:p>
          <a:p>
            <a:pPr algn="l" rtl="0">
              <a:lnSpc>
                <a:spcPct val="80000"/>
              </a:lnSpc>
              <a:buFontTx/>
              <a:buNone/>
            </a:pPr>
            <a:r>
              <a:rPr lang="en-US" sz="2000" b="1" dirty="0" smtClean="0"/>
              <a:t>QUOTA UNLIMITED on system;</a:t>
            </a:r>
            <a:endParaRPr lang="en-US" sz="2000" b="1" dirty="0"/>
          </a:p>
          <a:p>
            <a:pPr algn="l" rtl="0">
              <a:lnSpc>
                <a:spcPct val="80000"/>
              </a:lnSpc>
              <a:buFontTx/>
              <a:buNone/>
            </a:pPr>
            <a:r>
              <a:rPr lang="en-US" sz="2000" dirty="0"/>
              <a:t/>
            </a:r>
            <a:br>
              <a:rPr lang="en-US" sz="2000" dirty="0"/>
            </a:br>
            <a:r>
              <a:rPr lang="en-US" sz="2000" b="1" dirty="0"/>
              <a:t>User created.</a:t>
            </a:r>
            <a:r>
              <a:rPr lang="en-US" sz="2000" dirty="0"/>
              <a:t/>
            </a:r>
            <a:br>
              <a:rPr lang="en-US" sz="2000" dirty="0"/>
            </a:b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b="1" dirty="0"/>
              <a:t>User System Privileges</a:t>
            </a:r>
            <a:r>
              <a:rPr lang="en-US" sz="4000" dirty="0"/>
              <a:t/>
            </a:r>
            <a:br>
              <a:rPr lang="en-US" sz="4000" dirty="0"/>
            </a:br>
            <a:endParaRPr lang="en-US" sz="4000" dirty="0"/>
          </a:p>
        </p:txBody>
      </p:sp>
      <p:sp>
        <p:nvSpPr>
          <p:cNvPr id="23555" name="Rectangle 3"/>
          <p:cNvSpPr>
            <a:spLocks noGrp="1" noChangeArrowheads="1"/>
          </p:cNvSpPr>
          <p:nvPr>
            <p:ph type="body" idx="1"/>
          </p:nvPr>
        </p:nvSpPr>
        <p:spPr/>
        <p:txBody>
          <a:bodyPr/>
          <a:lstStyle/>
          <a:p>
            <a:pPr algn="l" rtl="0">
              <a:lnSpc>
                <a:spcPct val="90000"/>
              </a:lnSpc>
            </a:pPr>
            <a:r>
              <a:rPr lang="en-US" sz="2400"/>
              <a:t>Once a user is created, the DBA can grant specific </a:t>
            </a:r>
            <a:br>
              <a:rPr lang="en-US" sz="2400"/>
            </a:br>
            <a:r>
              <a:rPr lang="en-US" sz="2400" b="1"/>
              <a:t>system privileges to a user.</a:t>
            </a:r>
            <a:r>
              <a:rPr lang="en-US" sz="2400"/>
              <a:t/>
            </a:r>
            <a:br>
              <a:rPr lang="en-US" sz="2400"/>
            </a:br>
            <a:r>
              <a:rPr lang="en-US" sz="2400" b="1"/>
              <a:t>GRANT </a:t>
            </a:r>
            <a:r>
              <a:rPr lang="en-US" sz="2400" b="1">
                <a:solidFill>
                  <a:schemeClr val="accent2"/>
                </a:solidFill>
              </a:rPr>
              <a:t>privilege </a:t>
            </a:r>
            <a:r>
              <a:rPr lang="en-US" sz="2400"/>
              <a:t/>
            </a:r>
            <a:br>
              <a:rPr lang="en-US" sz="2400"/>
            </a:br>
            <a:r>
              <a:rPr lang="en-US" sz="2400" b="1"/>
              <a:t>TO </a:t>
            </a:r>
            <a:r>
              <a:rPr lang="en-US" sz="2400" b="1">
                <a:solidFill>
                  <a:schemeClr val="accent2"/>
                </a:solidFill>
              </a:rPr>
              <a:t>user</a:t>
            </a:r>
            <a:r>
              <a:rPr lang="en-US" sz="2400" b="1"/>
              <a:t>;</a:t>
            </a:r>
            <a:r>
              <a:rPr lang="en-US" sz="2400"/>
              <a:t/>
            </a:r>
            <a:br>
              <a:rPr lang="en-US" sz="2400"/>
            </a:br>
            <a:r>
              <a:rPr lang="en-US" sz="2400"/>
              <a:t>• An application developer, for example, may have </a:t>
            </a:r>
            <a:br>
              <a:rPr lang="en-US" sz="2400"/>
            </a:br>
            <a:r>
              <a:rPr lang="en-US" sz="2400" b="1"/>
              <a:t>the following system privileges:</a:t>
            </a:r>
            <a:r>
              <a:rPr lang="en-US" sz="2400"/>
              <a:t/>
            </a:r>
            <a:br>
              <a:rPr lang="en-US" sz="2400"/>
            </a:br>
            <a:r>
              <a:rPr lang="en-US" sz="2400"/>
              <a:t>– CREATE SESSION</a:t>
            </a:r>
            <a:br>
              <a:rPr lang="en-US" sz="2400"/>
            </a:br>
            <a:r>
              <a:rPr lang="en-US" sz="2400"/>
              <a:t>– CREATE TABLE</a:t>
            </a:r>
            <a:br>
              <a:rPr lang="en-US" sz="2400"/>
            </a:br>
            <a:r>
              <a:rPr lang="en-US" sz="2400"/>
              <a:t>– CREATE SEQUENCE</a:t>
            </a:r>
            <a:br>
              <a:rPr lang="en-US" sz="2400"/>
            </a:br>
            <a:r>
              <a:rPr lang="en-US" sz="2400"/>
              <a:t>– CREATE VIEW</a:t>
            </a:r>
            <a:br>
              <a:rPr lang="en-US" sz="2400"/>
            </a:br>
            <a:r>
              <a:rPr lang="en-US" sz="2400"/>
              <a:t>– CREATE PROCEDURE</a:t>
            </a:r>
            <a:br>
              <a:rPr lang="en-US" sz="2400"/>
            </a:b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User System Privileges</a:t>
            </a:r>
            <a:endParaRPr lang="en-US" dirty="0"/>
          </a:p>
        </p:txBody>
      </p:sp>
      <p:sp>
        <p:nvSpPr>
          <p:cNvPr id="3" name="Content Placeholder 2"/>
          <p:cNvSpPr>
            <a:spLocks noGrp="1"/>
          </p:cNvSpPr>
          <p:nvPr>
            <p:ph idx="1"/>
          </p:nvPr>
        </p:nvSpPr>
        <p:spPr/>
        <p:txBody>
          <a:bodyPr/>
          <a:lstStyle/>
          <a:p>
            <a:endParaRPr lang="en-US"/>
          </a:p>
        </p:txBody>
      </p:sp>
      <p:pic>
        <p:nvPicPr>
          <p:cNvPr id="28674" name="Picture 2"/>
          <p:cNvPicPr>
            <a:picLocks noChangeAspect="1" noChangeArrowheads="1"/>
          </p:cNvPicPr>
          <p:nvPr/>
        </p:nvPicPr>
        <p:blipFill>
          <a:blip r:embed="rId2" cstate="print"/>
          <a:srcRect/>
          <a:stretch>
            <a:fillRect/>
          </a:stretch>
        </p:blipFill>
        <p:spPr bwMode="auto">
          <a:xfrm>
            <a:off x="395536" y="1844825"/>
            <a:ext cx="8280920" cy="352839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a:t>Granting System Privileges</a:t>
            </a:r>
          </a:p>
        </p:txBody>
      </p:sp>
      <p:sp>
        <p:nvSpPr>
          <p:cNvPr id="24579" name="Rectangle 3"/>
          <p:cNvSpPr>
            <a:spLocks noGrp="1" noChangeArrowheads="1"/>
          </p:cNvSpPr>
          <p:nvPr>
            <p:ph type="body" idx="1"/>
          </p:nvPr>
        </p:nvSpPr>
        <p:spPr/>
        <p:txBody>
          <a:bodyPr/>
          <a:lstStyle/>
          <a:p>
            <a:pPr algn="l" rtl="0"/>
            <a:r>
              <a:rPr lang="en-US" b="1" dirty="0"/>
              <a:t>The DBA can grant a user specific system privileges.</a:t>
            </a:r>
            <a:r>
              <a:rPr lang="en-US" dirty="0"/>
              <a:t/>
            </a:r>
            <a:br>
              <a:rPr lang="en-US" dirty="0"/>
            </a:br>
            <a:r>
              <a:rPr lang="en-US" dirty="0"/>
              <a:t>Example:</a:t>
            </a:r>
          </a:p>
          <a:p>
            <a:pPr algn="l" rtl="0"/>
            <a:r>
              <a:rPr lang="en-US" b="1" dirty="0">
                <a:latin typeface="Arabic Typesetting" pitchFamily="66" charset="-78"/>
                <a:cs typeface="Arabic Typesetting" pitchFamily="66" charset="-78"/>
              </a:rPr>
              <a:t>GRANT create session, create table, </a:t>
            </a:r>
            <a:r>
              <a:rPr lang="en-US" dirty="0">
                <a:latin typeface="Arabic Typesetting" pitchFamily="66" charset="-78"/>
                <a:cs typeface="Arabic Typesetting" pitchFamily="66" charset="-78"/>
              </a:rPr>
              <a:t/>
            </a:r>
            <a:br>
              <a:rPr lang="en-US" dirty="0">
                <a:latin typeface="Arabic Typesetting" pitchFamily="66" charset="-78"/>
                <a:cs typeface="Arabic Typesetting" pitchFamily="66" charset="-78"/>
              </a:rPr>
            </a:br>
            <a:r>
              <a:rPr lang="en-US" b="1" dirty="0">
                <a:latin typeface="Arabic Typesetting" pitchFamily="66" charset="-78"/>
                <a:cs typeface="Arabic Typesetting" pitchFamily="66" charset="-78"/>
              </a:rPr>
              <a:t>create sequence, create view</a:t>
            </a:r>
            <a:r>
              <a:rPr lang="en-US" dirty="0">
                <a:latin typeface="Arabic Typesetting" pitchFamily="66" charset="-78"/>
                <a:cs typeface="Arabic Typesetting" pitchFamily="66" charset="-78"/>
              </a:rPr>
              <a:t/>
            </a:r>
            <a:br>
              <a:rPr lang="en-US" dirty="0">
                <a:latin typeface="Arabic Typesetting" pitchFamily="66" charset="-78"/>
                <a:cs typeface="Arabic Typesetting" pitchFamily="66" charset="-78"/>
              </a:rPr>
            </a:br>
            <a:r>
              <a:rPr lang="en-US" b="1" dirty="0">
                <a:latin typeface="Arabic Typesetting" pitchFamily="66" charset="-78"/>
                <a:cs typeface="Arabic Typesetting" pitchFamily="66" charset="-78"/>
              </a:rPr>
              <a:t>TO </a:t>
            </a:r>
            <a:r>
              <a:rPr lang="en-US" b="1" dirty="0" smtClean="0">
                <a:latin typeface="Arabic Typesetting" pitchFamily="66" charset="-78"/>
                <a:cs typeface="Arabic Typesetting" pitchFamily="66" charset="-78"/>
              </a:rPr>
              <a:t>Demo;</a:t>
            </a:r>
            <a:r>
              <a:rPr lang="en-US" dirty="0"/>
              <a:t/>
            </a:r>
            <a:br>
              <a:rPr lang="en-US" dirty="0"/>
            </a:br>
            <a:r>
              <a:rPr lang="en-US" dirty="0"/>
              <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9698" name="Picture 2"/>
          <p:cNvPicPr>
            <a:picLocks noGrp="1" noChangeAspect="1" noChangeArrowheads="1"/>
          </p:cNvPicPr>
          <p:nvPr>
            <p:ph idx="1"/>
          </p:nvPr>
        </p:nvPicPr>
        <p:blipFill>
          <a:blip r:embed="rId2" cstate="print"/>
          <a:srcRect/>
          <a:stretch>
            <a:fillRect/>
          </a:stretch>
        </p:blipFill>
        <p:spPr bwMode="auto">
          <a:xfrm>
            <a:off x="323528" y="260648"/>
            <a:ext cx="8424936" cy="633670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b="1"/>
              <a:t>What Is a Role?</a:t>
            </a:r>
            <a:r>
              <a:rPr lang="en-US" sz="4000"/>
              <a:t/>
            </a:r>
            <a:br>
              <a:rPr lang="en-US" sz="4000"/>
            </a:br>
            <a:endParaRPr lang="en-US" sz="4000"/>
          </a:p>
        </p:txBody>
      </p:sp>
      <p:sp>
        <p:nvSpPr>
          <p:cNvPr id="25603" name="Rectangle 3"/>
          <p:cNvSpPr>
            <a:spLocks noGrp="1" noChangeArrowheads="1"/>
          </p:cNvSpPr>
          <p:nvPr>
            <p:ph type="body" idx="1"/>
          </p:nvPr>
        </p:nvSpPr>
        <p:spPr/>
        <p:txBody>
          <a:bodyPr/>
          <a:lstStyle/>
          <a:p>
            <a:pPr algn="l" rtl="0"/>
            <a:r>
              <a:rPr lang="en-US"/>
              <a:t>A role is a named group of related privileges that can be granted to the user. </a:t>
            </a:r>
          </a:p>
          <a:p>
            <a:pPr algn="l" rtl="0"/>
            <a:r>
              <a:rPr lang="en-US"/>
              <a:t>This method makes it easier to revoke and maintain privileges.</a:t>
            </a:r>
          </a:p>
          <a:p>
            <a:pPr algn="l" rtl="0"/>
            <a:r>
              <a:rPr lang="en-US"/>
              <a:t>user can have access to several roles, and several users can be assigned the same role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b="1"/>
              <a:t>Creating and Assigning a Role</a:t>
            </a:r>
            <a:r>
              <a:rPr lang="en-US" sz="4000"/>
              <a:t/>
            </a:r>
            <a:br>
              <a:rPr lang="en-US" sz="4000"/>
            </a:br>
            <a:endParaRPr lang="en-US" sz="4000"/>
          </a:p>
        </p:txBody>
      </p:sp>
      <p:sp>
        <p:nvSpPr>
          <p:cNvPr id="26627" name="Rectangle 3"/>
          <p:cNvSpPr>
            <a:spLocks noGrp="1" noChangeArrowheads="1"/>
          </p:cNvSpPr>
          <p:nvPr>
            <p:ph type="body" idx="1"/>
          </p:nvPr>
        </p:nvSpPr>
        <p:spPr/>
        <p:txBody>
          <a:bodyPr/>
          <a:lstStyle/>
          <a:p>
            <a:pPr algn="l" rtl="0"/>
            <a:r>
              <a:rPr lang="en-US"/>
              <a:t>First, the DBA must create the role. Then the DBA can assign privileges to the role and users to the role.</a:t>
            </a:r>
            <a:br>
              <a:rPr lang="en-US"/>
            </a:br>
            <a:r>
              <a:rPr lang="en-US" b="1"/>
              <a:t>Syntax</a:t>
            </a:r>
            <a:r>
              <a:rPr lang="en-US"/>
              <a:t/>
            </a:r>
            <a:br>
              <a:rPr lang="en-US"/>
            </a:br>
            <a:r>
              <a:rPr lang="en-US"/>
              <a:t>CREATE   ROLE   </a:t>
            </a:r>
            <a:r>
              <a:rPr lang="en-US">
                <a:solidFill>
                  <a:schemeClr val="accent2"/>
                </a:solidFill>
              </a:rPr>
              <a:t>role</a:t>
            </a:r>
            <a:r>
              <a:rPr lang="en-US"/>
              <a:t>;</a:t>
            </a:r>
            <a:br>
              <a:rPr lang="en-US"/>
            </a:b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404813"/>
            <a:ext cx="8229600" cy="1143000"/>
          </a:xfrm>
        </p:spPr>
        <p:txBody>
          <a:bodyPr/>
          <a:lstStyle/>
          <a:p>
            <a:r>
              <a:rPr lang="en-US" sz="4000" b="1"/>
              <a:t>Creating and Granting Privileges to a Role</a:t>
            </a:r>
            <a:r>
              <a:rPr lang="en-US" sz="4000"/>
              <a:t/>
            </a:r>
            <a:br>
              <a:rPr lang="en-US" sz="4000"/>
            </a:br>
            <a:endParaRPr lang="en-US" sz="4000"/>
          </a:p>
        </p:txBody>
      </p:sp>
      <p:sp>
        <p:nvSpPr>
          <p:cNvPr id="27651" name="Rectangle 3"/>
          <p:cNvSpPr>
            <a:spLocks noGrp="1" noChangeArrowheads="1"/>
          </p:cNvSpPr>
          <p:nvPr>
            <p:ph type="body" idx="1"/>
          </p:nvPr>
        </p:nvSpPr>
        <p:spPr/>
        <p:txBody>
          <a:bodyPr/>
          <a:lstStyle/>
          <a:p>
            <a:pPr algn="l" rtl="0">
              <a:lnSpc>
                <a:spcPct val="90000"/>
              </a:lnSpc>
            </a:pPr>
            <a:r>
              <a:rPr lang="en-US" sz="2800"/>
              <a:t>Create a role</a:t>
            </a:r>
            <a:br>
              <a:rPr lang="en-US" sz="2800"/>
            </a:br>
            <a:r>
              <a:rPr lang="en-US" sz="2800" b="1"/>
              <a:t>CREATE ROLE manager;</a:t>
            </a:r>
            <a:r>
              <a:rPr lang="en-US" sz="2800"/>
              <a:t/>
            </a:r>
            <a:br>
              <a:rPr lang="en-US" sz="2800"/>
            </a:br>
            <a:endParaRPr lang="en-US" sz="2800"/>
          </a:p>
          <a:p>
            <a:pPr algn="l" rtl="0">
              <a:lnSpc>
                <a:spcPct val="90000"/>
              </a:lnSpc>
            </a:pPr>
            <a:r>
              <a:rPr lang="en-US" sz="2800"/>
              <a:t>Grant privileges to a role</a:t>
            </a:r>
            <a:br>
              <a:rPr lang="en-US" sz="2800"/>
            </a:br>
            <a:r>
              <a:rPr lang="en-US" sz="2800" b="1"/>
              <a:t>GRANT create table, create view </a:t>
            </a:r>
            <a:r>
              <a:rPr lang="en-US" sz="2800"/>
              <a:t/>
            </a:r>
            <a:br>
              <a:rPr lang="en-US" sz="2800"/>
            </a:br>
            <a:r>
              <a:rPr lang="en-US" sz="2800" b="1"/>
              <a:t>TO manager; </a:t>
            </a:r>
            <a:r>
              <a:rPr lang="en-US" sz="2800"/>
              <a:t/>
            </a:r>
            <a:br>
              <a:rPr lang="en-US" sz="2800"/>
            </a:br>
            <a:endParaRPr lang="en-US" sz="2800"/>
          </a:p>
          <a:p>
            <a:pPr algn="l" rtl="0">
              <a:lnSpc>
                <a:spcPct val="90000"/>
              </a:lnSpc>
            </a:pPr>
            <a:r>
              <a:rPr lang="en-US" sz="2800"/>
              <a:t>Grant a role to users</a:t>
            </a:r>
            <a:br>
              <a:rPr lang="en-US" sz="2800"/>
            </a:br>
            <a:r>
              <a:rPr lang="en-US" sz="2800" b="1"/>
              <a:t>GRANT manager TO Maha, Nora;     </a:t>
            </a:r>
            <a:r>
              <a:rPr lang="en-US" sz="2800"/>
              <a:t/>
            </a:r>
            <a:br>
              <a:rPr lang="en-US" sz="2800"/>
            </a:br>
            <a:endParaRPr lang="en-US" sz="2800"/>
          </a:p>
          <a:p>
            <a:pPr algn="l" rtl="0">
              <a:lnSpc>
                <a:spcPct val="90000"/>
              </a:lnSpc>
            </a:pPr>
            <a:endParaRPr lang="en-US" sz="2800"/>
          </a:p>
        </p:txBody>
      </p:sp>
      <p:sp>
        <p:nvSpPr>
          <p:cNvPr id="4" name="Rounded Rectangle 3"/>
          <p:cNvSpPr/>
          <p:nvPr/>
        </p:nvSpPr>
        <p:spPr bwMode="auto">
          <a:xfrm>
            <a:off x="785786" y="2000240"/>
            <a:ext cx="4786346" cy="571504"/>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charset="0"/>
              <a:cs typeface="Arial" charset="0"/>
            </a:endParaRPr>
          </a:p>
        </p:txBody>
      </p:sp>
      <p:sp>
        <p:nvSpPr>
          <p:cNvPr id="5" name="Rounded Rectangle 4"/>
          <p:cNvSpPr/>
          <p:nvPr/>
        </p:nvSpPr>
        <p:spPr bwMode="auto">
          <a:xfrm>
            <a:off x="642910" y="3286124"/>
            <a:ext cx="5857916" cy="785818"/>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charset="0"/>
              <a:cs typeface="Arial" charset="0"/>
            </a:endParaRPr>
          </a:p>
        </p:txBody>
      </p:sp>
      <p:sp>
        <p:nvSpPr>
          <p:cNvPr id="6" name="Rounded Rectangle 5"/>
          <p:cNvSpPr/>
          <p:nvPr/>
        </p:nvSpPr>
        <p:spPr bwMode="auto">
          <a:xfrm>
            <a:off x="857224" y="4786322"/>
            <a:ext cx="5857916" cy="785818"/>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714356"/>
            <a:ext cx="8229600" cy="540504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Database Security</a:t>
            </a:r>
          </a:p>
        </p:txBody>
      </p:sp>
      <p:sp>
        <p:nvSpPr>
          <p:cNvPr id="4099" name="Rectangle 3"/>
          <p:cNvSpPr>
            <a:spLocks noGrp="1" noChangeArrowheads="1"/>
          </p:cNvSpPr>
          <p:nvPr>
            <p:ph type="body" idx="1"/>
          </p:nvPr>
        </p:nvSpPr>
        <p:spPr/>
        <p:txBody>
          <a:bodyPr/>
          <a:lstStyle/>
          <a:p>
            <a:pPr algn="l" rtl="0"/>
            <a:r>
              <a:rPr lang="en-US"/>
              <a:t>Multi-user database systems like Oracle include security to control how the database is accessed and used for example security Mechanisms:</a:t>
            </a:r>
          </a:p>
          <a:p>
            <a:pPr lvl="1" algn="l" rtl="0"/>
            <a:r>
              <a:rPr lang="en-US"/>
              <a:t>Prevent unauthorized database access</a:t>
            </a:r>
          </a:p>
          <a:p>
            <a:pPr lvl="1" algn="l" rtl="0"/>
            <a:r>
              <a:rPr lang="en-US"/>
              <a:t>Prevent unauthorized access to schema objects</a:t>
            </a:r>
          </a:p>
          <a:p>
            <a:pPr lvl="1" algn="l" rtl="0"/>
            <a:r>
              <a:rPr lang="en-US"/>
              <a:t>Control disk usage </a:t>
            </a:r>
          </a:p>
          <a:p>
            <a:pPr lvl="1" algn="l" rtl="0"/>
            <a:r>
              <a:rPr lang="en-US"/>
              <a:t>Audit user actions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b="1"/>
              <a:t>Object Privileges</a:t>
            </a:r>
            <a:r>
              <a:rPr lang="en-US" sz="4000"/>
              <a:t/>
            </a:r>
            <a:br>
              <a:rPr lang="en-US" sz="4000"/>
            </a:br>
            <a:endParaRPr lang="en-US" sz="4000"/>
          </a:p>
        </p:txBody>
      </p:sp>
      <p:sp>
        <p:nvSpPr>
          <p:cNvPr id="7173" name="Rectangle 5"/>
          <p:cNvSpPr>
            <a:spLocks noGrp="1" noChangeArrowheads="1"/>
          </p:cNvSpPr>
          <p:nvPr>
            <p:ph type="body" idx="1"/>
          </p:nvPr>
        </p:nvSpPr>
        <p:spPr/>
        <p:txBody>
          <a:bodyPr/>
          <a:lstStyle/>
          <a:p>
            <a:pPr marL="609600" indent="-609600" algn="l" rtl="0"/>
            <a:r>
              <a:rPr lang="en-US" sz="2800"/>
              <a:t>An object privilege is a privilege or right to perform a particular action on a specific (object) table, view, sequence, or procedure </a:t>
            </a:r>
          </a:p>
          <a:p>
            <a:pPr marL="609600" indent="-609600" algn="l" rtl="0"/>
            <a:r>
              <a:rPr lang="en-US" sz="2800"/>
              <a:t> Each object has a particular set of grantable privileges. The table in the next slide lists the privileges for various objects </a:t>
            </a:r>
          </a:p>
          <a:p>
            <a:pPr marL="609600" indent="-609600" algn="l" rtl="0">
              <a:buFontTx/>
              <a:buNone/>
            </a:pPr>
            <a:endParaRPr lang="en-US" sz="2800"/>
          </a:p>
          <a:p>
            <a:pPr marL="609600" indent="-609600" algn="l">
              <a:buFontTx/>
              <a:buNone/>
            </a:pPr>
            <a:r>
              <a:rPr lang="en-US" sz="28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Object Privileges</a:t>
            </a:r>
          </a:p>
        </p:txBody>
      </p:sp>
      <p:sp>
        <p:nvSpPr>
          <p:cNvPr id="10243" name="Rectangle 3"/>
          <p:cNvSpPr>
            <a:spLocks noGrp="1" noChangeArrowheads="1"/>
          </p:cNvSpPr>
          <p:nvPr>
            <p:ph type="body" idx="1"/>
          </p:nvPr>
        </p:nvSpPr>
        <p:spPr/>
        <p:txBody>
          <a:bodyPr/>
          <a:lstStyle/>
          <a:p>
            <a:pPr marL="609600" indent="-609600" algn="l">
              <a:buFontTx/>
              <a:buNone/>
            </a:pPr>
            <a:endParaRPr lang="en-US"/>
          </a:p>
        </p:txBody>
      </p:sp>
      <p:pic>
        <p:nvPicPr>
          <p:cNvPr id="10244" name="Picture 4" descr="op"/>
          <p:cNvPicPr>
            <a:picLocks noChangeAspect="1" noChangeArrowheads="1"/>
          </p:cNvPicPr>
          <p:nvPr/>
        </p:nvPicPr>
        <p:blipFill>
          <a:blip r:embed="rId2"/>
          <a:srcRect/>
          <a:stretch>
            <a:fillRect/>
          </a:stretch>
        </p:blipFill>
        <p:spPr bwMode="auto">
          <a:xfrm>
            <a:off x="468313" y="1557338"/>
            <a:ext cx="8207375" cy="456723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188913"/>
            <a:ext cx="8229600" cy="1143000"/>
          </a:xfrm>
        </p:spPr>
        <p:txBody>
          <a:bodyPr/>
          <a:lstStyle/>
          <a:p>
            <a:r>
              <a:rPr lang="en-US" b="1"/>
              <a:t/>
            </a:r>
            <a:br>
              <a:rPr lang="en-US" b="1"/>
            </a:br>
            <a:r>
              <a:rPr lang="en-US" b="1"/>
              <a:t>Object Privileges</a:t>
            </a:r>
            <a:br>
              <a:rPr lang="en-US" b="1"/>
            </a:br>
            <a:r>
              <a:rPr lang="en-US" sz="4000"/>
              <a:t/>
            </a:r>
            <a:br>
              <a:rPr lang="en-US" sz="4000"/>
            </a:br>
            <a:endParaRPr lang="en-US" sz="4000"/>
          </a:p>
        </p:txBody>
      </p:sp>
      <p:sp>
        <p:nvSpPr>
          <p:cNvPr id="16387" name="Rectangle 3"/>
          <p:cNvSpPr>
            <a:spLocks noGrp="1" noChangeArrowheads="1"/>
          </p:cNvSpPr>
          <p:nvPr>
            <p:ph type="body" idx="1"/>
          </p:nvPr>
        </p:nvSpPr>
        <p:spPr>
          <a:xfrm>
            <a:off x="395288" y="1125538"/>
            <a:ext cx="8229600" cy="5111750"/>
          </a:xfrm>
        </p:spPr>
        <p:txBody>
          <a:bodyPr/>
          <a:lstStyle/>
          <a:p>
            <a:pPr algn="l" rtl="0">
              <a:lnSpc>
                <a:spcPct val="80000"/>
              </a:lnSpc>
            </a:pPr>
            <a:r>
              <a:rPr lang="en-US" sz="2800"/>
              <a:t>Object privileges vary from object to object.</a:t>
            </a:r>
          </a:p>
          <a:p>
            <a:pPr algn="l" rtl="0">
              <a:lnSpc>
                <a:spcPct val="80000"/>
              </a:lnSpc>
            </a:pPr>
            <a:r>
              <a:rPr lang="en-US" sz="2800"/>
              <a:t> An owner has all the privileges on the object.</a:t>
            </a:r>
          </a:p>
          <a:p>
            <a:pPr algn="l" rtl="0">
              <a:lnSpc>
                <a:spcPct val="80000"/>
              </a:lnSpc>
            </a:pPr>
            <a:r>
              <a:rPr lang="en-US" sz="2800"/>
              <a:t> An owner can give specific privileges on that </a:t>
            </a:r>
            <a:r>
              <a:rPr lang="en-US" sz="2800" b="1"/>
              <a:t>owner’s object.</a:t>
            </a:r>
          </a:p>
          <a:p>
            <a:pPr algn="l" rtl="0">
              <a:lnSpc>
                <a:spcPct val="80000"/>
              </a:lnSpc>
            </a:pPr>
            <a:r>
              <a:rPr lang="en-US" sz="2800" b="1"/>
              <a:t>Syntax:</a:t>
            </a:r>
          </a:p>
          <a:p>
            <a:pPr algn="l" rtl="0">
              <a:lnSpc>
                <a:spcPct val="80000"/>
              </a:lnSpc>
              <a:buFontTx/>
              <a:buNone/>
            </a:pPr>
            <a:r>
              <a:rPr lang="en-US" sz="2400" b="1"/>
              <a:t>GRANT </a:t>
            </a:r>
            <a:r>
              <a:rPr lang="en-US" sz="2400" b="1">
                <a:solidFill>
                  <a:schemeClr val="accent2"/>
                </a:solidFill>
              </a:rPr>
              <a:t>object_privilege</a:t>
            </a:r>
            <a:r>
              <a:rPr lang="en-US" sz="2400" b="1"/>
              <a:t> </a:t>
            </a:r>
            <a:r>
              <a:rPr lang="en-US" sz="2400" b="1">
                <a:solidFill>
                  <a:schemeClr val="accent2"/>
                </a:solidFill>
              </a:rPr>
              <a:t>[(columns)]</a:t>
            </a:r>
            <a:r>
              <a:rPr lang="en-US" sz="2400">
                <a:solidFill>
                  <a:schemeClr val="accent2"/>
                </a:solidFill>
              </a:rPr>
              <a:t> </a:t>
            </a:r>
            <a:br>
              <a:rPr lang="en-US" sz="2400">
                <a:solidFill>
                  <a:schemeClr val="accent2"/>
                </a:solidFill>
              </a:rPr>
            </a:br>
            <a:r>
              <a:rPr lang="en-US" sz="2400" b="1"/>
              <a:t>ON </a:t>
            </a:r>
            <a:r>
              <a:rPr lang="en-US" sz="2400" b="1">
                <a:solidFill>
                  <a:schemeClr val="accent2"/>
                </a:solidFill>
              </a:rPr>
              <a:t>object</a:t>
            </a:r>
            <a:r>
              <a:rPr lang="en-US" sz="2400">
                <a:solidFill>
                  <a:schemeClr val="accent2"/>
                </a:solidFill>
              </a:rPr>
              <a:t/>
            </a:r>
            <a:br>
              <a:rPr lang="en-US" sz="2400">
                <a:solidFill>
                  <a:schemeClr val="accent2"/>
                </a:solidFill>
              </a:rPr>
            </a:br>
            <a:r>
              <a:rPr lang="en-US" sz="2400" b="1"/>
              <a:t>TO </a:t>
            </a:r>
            <a:r>
              <a:rPr lang="en-US" sz="2400" b="1">
                <a:solidFill>
                  <a:schemeClr val="accent2"/>
                </a:solidFill>
              </a:rPr>
              <a:t>user</a:t>
            </a:r>
            <a:r>
              <a:rPr lang="en-US" sz="2400">
                <a:solidFill>
                  <a:schemeClr val="accent2"/>
                </a:solidFill>
              </a:rPr>
              <a:t/>
            </a:r>
            <a:br>
              <a:rPr lang="en-US" sz="2400">
                <a:solidFill>
                  <a:schemeClr val="accent2"/>
                </a:solidFill>
              </a:rPr>
            </a:br>
            <a:r>
              <a:rPr lang="en-US" sz="2400" b="1"/>
              <a:t>[WITH GRANT OPTION];</a:t>
            </a:r>
            <a:r>
              <a:rPr lang="en-US" sz="2400"/>
              <a:t> </a:t>
            </a:r>
          </a:p>
          <a:p>
            <a:pPr algn="l" rtl="0">
              <a:lnSpc>
                <a:spcPct val="80000"/>
              </a:lnSpc>
            </a:pPr>
            <a:r>
              <a:rPr lang="en-US" sz="2400"/>
              <a:t>If the grant includes WITH GRANT OPTION, then the grantee can further grant the object privilege to other users; otherwise, the grantee can use the privilege but cannot grant it to other users.</a:t>
            </a:r>
            <a:br>
              <a:rPr lang="en-US" sz="2400"/>
            </a:br>
            <a:endParaRPr lang="en-US" sz="2800"/>
          </a:p>
          <a:p>
            <a:pPr algn="l" rtl="0">
              <a:lnSpc>
                <a:spcPct val="80000"/>
              </a:lnSpc>
            </a:pPr>
            <a:endParaRPr lang="en-US" sz="2800"/>
          </a:p>
          <a:p>
            <a:pPr algn="l" rtl="0">
              <a:lnSpc>
                <a:spcPct val="80000"/>
              </a:lnSpc>
            </a:pPr>
            <a:endParaRPr 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b="1"/>
              <a:t>Granting Object Privileges</a:t>
            </a:r>
            <a:br>
              <a:rPr lang="en-US" sz="4000" b="1"/>
            </a:br>
            <a:endParaRPr lang="en-US" sz="4000" b="1"/>
          </a:p>
        </p:txBody>
      </p:sp>
      <p:sp>
        <p:nvSpPr>
          <p:cNvPr id="17411" name="Rectangle 3"/>
          <p:cNvSpPr>
            <a:spLocks noGrp="1" noChangeArrowheads="1"/>
          </p:cNvSpPr>
          <p:nvPr>
            <p:ph type="body" idx="1"/>
          </p:nvPr>
        </p:nvSpPr>
        <p:spPr/>
        <p:txBody>
          <a:bodyPr/>
          <a:lstStyle/>
          <a:p>
            <a:pPr algn="l" rtl="0">
              <a:lnSpc>
                <a:spcPct val="90000"/>
              </a:lnSpc>
            </a:pPr>
            <a:r>
              <a:rPr lang="en-US" sz="2400" dirty="0"/>
              <a:t>Grant query privileges on the EMPLOYEES table.</a:t>
            </a:r>
            <a:br>
              <a:rPr lang="en-US" sz="2400" dirty="0"/>
            </a:br>
            <a:r>
              <a:rPr lang="en-US" sz="2400" b="1" dirty="0"/>
              <a:t>GRANT  select</a:t>
            </a:r>
            <a:r>
              <a:rPr lang="en-US" sz="2400" dirty="0"/>
              <a:t/>
            </a:r>
            <a:br>
              <a:rPr lang="en-US" sz="2400" dirty="0"/>
            </a:br>
            <a:r>
              <a:rPr lang="en-US" sz="2400" b="1" dirty="0"/>
              <a:t>ON     employees</a:t>
            </a:r>
            <a:r>
              <a:rPr lang="en-US" sz="2400" dirty="0"/>
              <a:t/>
            </a:r>
            <a:br>
              <a:rPr lang="en-US" sz="2400" dirty="0"/>
            </a:br>
            <a:r>
              <a:rPr lang="en-US" sz="2400" b="1" dirty="0"/>
              <a:t>TO     </a:t>
            </a:r>
            <a:r>
              <a:rPr lang="en-US" sz="2400" b="1" dirty="0" err="1"/>
              <a:t>norah</a:t>
            </a:r>
            <a:r>
              <a:rPr lang="en-US" sz="2400" b="1" dirty="0"/>
              <a:t>, </a:t>
            </a:r>
            <a:r>
              <a:rPr lang="en-US" sz="2400" b="1" dirty="0" err="1"/>
              <a:t>sarah</a:t>
            </a:r>
            <a:r>
              <a:rPr lang="en-US" sz="2400" b="1" dirty="0"/>
              <a:t>;</a:t>
            </a:r>
            <a:r>
              <a:rPr lang="en-US" sz="2400" dirty="0"/>
              <a:t/>
            </a:r>
            <a:br>
              <a:rPr lang="en-US" sz="2400" dirty="0"/>
            </a:br>
            <a:r>
              <a:rPr lang="en-US" sz="2400" dirty="0"/>
              <a:t/>
            </a:r>
            <a:br>
              <a:rPr lang="en-US" sz="2400" dirty="0"/>
            </a:br>
            <a:r>
              <a:rPr lang="en-US" sz="2400" dirty="0"/>
              <a:t>• Grant privileges to update </a:t>
            </a:r>
            <a:r>
              <a:rPr lang="en-US" sz="2400" u="sng" dirty="0"/>
              <a:t>specific</a:t>
            </a:r>
            <a:r>
              <a:rPr lang="en-US" sz="2400" dirty="0"/>
              <a:t> columns to </a:t>
            </a:r>
            <a:br>
              <a:rPr lang="en-US" sz="2400" dirty="0"/>
            </a:br>
            <a:r>
              <a:rPr lang="en-US" sz="2400" b="1" dirty="0"/>
              <a:t>users and roles. </a:t>
            </a:r>
            <a:r>
              <a:rPr lang="en-US" sz="2400" dirty="0"/>
              <a:t/>
            </a:r>
            <a:br>
              <a:rPr lang="en-US" sz="2400" dirty="0"/>
            </a:br>
            <a:r>
              <a:rPr lang="en-US" sz="2400" b="1" dirty="0"/>
              <a:t>GRANT  update (</a:t>
            </a:r>
            <a:r>
              <a:rPr lang="en-US" sz="2400" b="1" dirty="0" err="1"/>
              <a:t>department_name</a:t>
            </a:r>
            <a:r>
              <a:rPr lang="en-US" sz="2400" b="1" dirty="0"/>
              <a:t>, </a:t>
            </a:r>
            <a:r>
              <a:rPr lang="en-US" sz="2400" b="1" dirty="0" err="1"/>
              <a:t>location_id</a:t>
            </a:r>
            <a:r>
              <a:rPr lang="en-US" sz="2400" b="1" dirty="0"/>
              <a:t>)</a:t>
            </a:r>
            <a:r>
              <a:rPr lang="en-US" sz="2400" dirty="0"/>
              <a:t/>
            </a:r>
            <a:br>
              <a:rPr lang="en-US" sz="2400" dirty="0"/>
            </a:br>
            <a:r>
              <a:rPr lang="en-US" sz="2400" b="1" dirty="0"/>
              <a:t>ON     departments</a:t>
            </a:r>
            <a:r>
              <a:rPr lang="en-US" sz="2400" dirty="0"/>
              <a:t/>
            </a:r>
            <a:br>
              <a:rPr lang="en-US" sz="2400" dirty="0"/>
            </a:br>
            <a:r>
              <a:rPr lang="en-US" sz="2400" b="1" dirty="0"/>
              <a:t>TO </a:t>
            </a:r>
            <a:r>
              <a:rPr lang="en-US" sz="2400" b="1" dirty="0" smtClean="0"/>
              <a:t>demo, </a:t>
            </a:r>
            <a:r>
              <a:rPr lang="en-US" sz="2400" b="1" dirty="0"/>
              <a:t>manager;</a:t>
            </a:r>
            <a:r>
              <a:rPr lang="en-US" sz="2400" dirty="0"/>
              <a:t/>
            </a:r>
            <a:br>
              <a:rPr lang="en-US" sz="2400" dirty="0"/>
            </a:b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549275"/>
            <a:ext cx="8229600" cy="1143000"/>
          </a:xfrm>
        </p:spPr>
        <p:txBody>
          <a:bodyPr/>
          <a:lstStyle/>
          <a:p>
            <a:r>
              <a:rPr lang="en-US" sz="3200" b="1"/>
              <a:t>Using the WITH GRANT OPTION and </a:t>
            </a:r>
            <a:br>
              <a:rPr lang="en-US" sz="3200" b="1"/>
            </a:br>
            <a:r>
              <a:rPr lang="en-US" sz="3200" b="1"/>
              <a:t>PUBLIC Keywords</a:t>
            </a:r>
            <a:br>
              <a:rPr lang="en-US" sz="3200" b="1"/>
            </a:br>
            <a:r>
              <a:rPr lang="en-US" sz="3200"/>
              <a:t/>
            </a:r>
            <a:br>
              <a:rPr lang="en-US" sz="3200"/>
            </a:br>
            <a:endParaRPr lang="en-US" sz="3200"/>
          </a:p>
        </p:txBody>
      </p:sp>
      <p:sp>
        <p:nvSpPr>
          <p:cNvPr id="18435" name="Rectangle 3"/>
          <p:cNvSpPr>
            <a:spLocks noGrp="1" noChangeArrowheads="1"/>
          </p:cNvSpPr>
          <p:nvPr>
            <p:ph type="body" idx="1"/>
          </p:nvPr>
        </p:nvSpPr>
        <p:spPr/>
        <p:txBody>
          <a:bodyPr/>
          <a:lstStyle/>
          <a:p>
            <a:pPr algn="l" rtl="0">
              <a:lnSpc>
                <a:spcPct val="90000"/>
              </a:lnSpc>
            </a:pPr>
            <a:r>
              <a:rPr lang="en-US" sz="2400" dirty="0"/>
              <a:t>Give a user authority to pass along privileges.</a:t>
            </a:r>
            <a:br>
              <a:rPr lang="en-US" sz="2400" dirty="0"/>
            </a:br>
            <a:r>
              <a:rPr lang="en-US" sz="2400" b="1" dirty="0"/>
              <a:t>GRANT  select, insert</a:t>
            </a:r>
            <a:r>
              <a:rPr lang="en-US" sz="2400" dirty="0"/>
              <a:t/>
            </a:r>
            <a:br>
              <a:rPr lang="en-US" sz="2400" dirty="0"/>
            </a:br>
            <a:r>
              <a:rPr lang="en-US" sz="2400" b="1" dirty="0"/>
              <a:t>ON     departments</a:t>
            </a:r>
            <a:r>
              <a:rPr lang="en-US" sz="2400" dirty="0"/>
              <a:t/>
            </a:r>
            <a:br>
              <a:rPr lang="en-US" sz="2400" dirty="0"/>
            </a:br>
            <a:r>
              <a:rPr lang="en-US" sz="2400" b="1" dirty="0"/>
              <a:t>TO </a:t>
            </a:r>
            <a:r>
              <a:rPr lang="en-US" sz="2400" b="1" dirty="0" smtClean="0"/>
              <a:t>demo</a:t>
            </a:r>
            <a:r>
              <a:rPr lang="en-US" sz="2400" dirty="0"/>
              <a:t/>
            </a:r>
            <a:br>
              <a:rPr lang="en-US" sz="2400" dirty="0"/>
            </a:br>
            <a:r>
              <a:rPr lang="en-US" sz="2400" b="1" dirty="0"/>
              <a:t>WITH   GRANT OPTION;</a:t>
            </a:r>
            <a:r>
              <a:rPr lang="en-US" sz="2400" dirty="0"/>
              <a:t/>
            </a:r>
            <a:br>
              <a:rPr lang="en-US" sz="2400" dirty="0"/>
            </a:br>
            <a:r>
              <a:rPr lang="en-US" sz="2400" dirty="0"/>
              <a:t/>
            </a:r>
            <a:br>
              <a:rPr lang="en-US" sz="2400" dirty="0"/>
            </a:br>
            <a:r>
              <a:rPr lang="en-US" sz="2400" dirty="0"/>
              <a:t>• Allow all users on the system to query data from </a:t>
            </a:r>
            <a:br>
              <a:rPr lang="en-US" sz="2400" dirty="0"/>
            </a:br>
            <a:r>
              <a:rPr lang="en-US" sz="2400" b="1" dirty="0"/>
              <a:t>Alice’s DEPARTMENTS table.</a:t>
            </a:r>
            <a:r>
              <a:rPr lang="en-US" sz="2400" dirty="0"/>
              <a:t/>
            </a:r>
            <a:br>
              <a:rPr lang="en-US" sz="2400" dirty="0"/>
            </a:br>
            <a:r>
              <a:rPr lang="en-US" sz="2400" b="1" dirty="0"/>
              <a:t>GRANT  select</a:t>
            </a:r>
            <a:r>
              <a:rPr lang="en-US" sz="2400" dirty="0"/>
              <a:t/>
            </a:r>
            <a:br>
              <a:rPr lang="en-US" sz="2400" dirty="0"/>
            </a:br>
            <a:r>
              <a:rPr lang="en-US" sz="2400" b="1" dirty="0"/>
              <a:t>ON </a:t>
            </a:r>
            <a:r>
              <a:rPr lang="en-US" sz="2400" b="1" dirty="0" err="1"/>
              <a:t>alice.departments</a:t>
            </a:r>
            <a:r>
              <a:rPr lang="en-US" sz="2400" dirty="0"/>
              <a:t/>
            </a:r>
            <a:br>
              <a:rPr lang="en-US" sz="2400" dirty="0"/>
            </a:br>
            <a:r>
              <a:rPr lang="en-US" sz="2400" b="1" dirty="0"/>
              <a:t>TO PUBLIC;</a:t>
            </a:r>
            <a:r>
              <a:rPr lang="en-US" sz="2400" dirty="0"/>
              <a:t/>
            </a:r>
            <a:br>
              <a:rPr lang="en-US" sz="2400" dirty="0"/>
            </a:br>
            <a:r>
              <a:rPr lang="en-US" sz="2400" dirty="0"/>
              <a:t/>
            </a:r>
            <a:br>
              <a:rPr lang="en-US" sz="2400" dirty="0"/>
            </a:b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Guidelines</a:t>
            </a:r>
          </a:p>
        </p:txBody>
      </p:sp>
      <p:sp>
        <p:nvSpPr>
          <p:cNvPr id="29699" name="Rectangle 3"/>
          <p:cNvSpPr>
            <a:spLocks noGrp="1" noChangeArrowheads="1"/>
          </p:cNvSpPr>
          <p:nvPr>
            <p:ph type="body" idx="1"/>
          </p:nvPr>
        </p:nvSpPr>
        <p:spPr/>
        <p:txBody>
          <a:bodyPr/>
          <a:lstStyle/>
          <a:p>
            <a:pPr algn="l" rtl="0"/>
            <a:r>
              <a:rPr lang="en-US" sz="2800"/>
              <a:t>To grant privileges on an object, the object must be in your own schema, or you must have been granted the object privileges WITH GRANT OPTION .</a:t>
            </a:r>
            <a:br>
              <a:rPr lang="en-US" sz="2800"/>
            </a:br>
            <a:r>
              <a:rPr lang="en-US" sz="2800"/>
              <a:t>• An object owner can grant any object privilege on the object to any other user or role of the database.</a:t>
            </a:r>
            <a:br>
              <a:rPr lang="en-US" sz="2800"/>
            </a:br>
            <a:r>
              <a:rPr lang="en-US" sz="2800"/>
              <a:t>• The owner of an object automatically acquires all object privileges on that object.</a:t>
            </a:r>
            <a:br>
              <a:rPr lang="en-US" sz="2800"/>
            </a:br>
            <a:endParaRPr 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b="1"/>
              <a:t>How to Revoke Object Privileges</a:t>
            </a:r>
            <a:r>
              <a:rPr lang="en-US"/>
              <a:t/>
            </a:r>
            <a:br>
              <a:rPr lang="en-US"/>
            </a:br>
            <a:endParaRPr lang="en-US"/>
          </a:p>
        </p:txBody>
      </p:sp>
      <p:sp>
        <p:nvSpPr>
          <p:cNvPr id="21507" name="Rectangle 3"/>
          <p:cNvSpPr>
            <a:spLocks noGrp="1" noChangeArrowheads="1"/>
          </p:cNvSpPr>
          <p:nvPr>
            <p:ph type="body" idx="1"/>
          </p:nvPr>
        </p:nvSpPr>
        <p:spPr/>
        <p:txBody>
          <a:bodyPr/>
          <a:lstStyle/>
          <a:p>
            <a:pPr algn="l" rtl="0"/>
            <a:r>
              <a:rPr lang="en-US"/>
              <a:t>Remove privileges granted to other users by using the REVOKE statement. When you use the REVOKEstatement you prevent the user from doing specific actions depending on the privileges you revoke from the user.</a:t>
            </a:r>
          </a:p>
          <a:p>
            <a:pPr algn="l" rtl="0">
              <a:buFontTx/>
              <a:buNone/>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476250"/>
            <a:ext cx="8229600" cy="1152525"/>
          </a:xfrm>
        </p:spPr>
        <p:txBody>
          <a:bodyPr/>
          <a:lstStyle/>
          <a:p>
            <a:r>
              <a:rPr lang="en-US" sz="3600" b="1"/>
              <a:t>How to Revoke Object Privileges</a:t>
            </a:r>
            <a:r>
              <a:rPr lang="en-US"/>
              <a:t/>
            </a:r>
            <a:br>
              <a:rPr lang="en-US"/>
            </a:br>
            <a:r>
              <a:rPr lang="en-US" sz="4000"/>
              <a:t/>
            </a:r>
            <a:br>
              <a:rPr lang="en-US" sz="4000"/>
            </a:br>
            <a:endParaRPr lang="en-US" sz="4000"/>
          </a:p>
        </p:txBody>
      </p:sp>
      <p:sp>
        <p:nvSpPr>
          <p:cNvPr id="22531" name="Rectangle 3"/>
          <p:cNvSpPr>
            <a:spLocks noGrp="1" noChangeArrowheads="1"/>
          </p:cNvSpPr>
          <p:nvPr>
            <p:ph type="body" idx="1"/>
          </p:nvPr>
        </p:nvSpPr>
        <p:spPr>
          <a:xfrm>
            <a:off x="457200" y="1600200"/>
            <a:ext cx="8229600" cy="4781550"/>
          </a:xfrm>
        </p:spPr>
        <p:txBody>
          <a:bodyPr/>
          <a:lstStyle/>
          <a:p>
            <a:pPr algn="l" rtl="0">
              <a:lnSpc>
                <a:spcPct val="80000"/>
              </a:lnSpc>
            </a:pPr>
            <a:r>
              <a:rPr lang="en-US" sz="4000" b="1" dirty="0"/>
              <a:t>Syntax:</a:t>
            </a:r>
          </a:p>
          <a:p>
            <a:pPr algn="l" rtl="0">
              <a:lnSpc>
                <a:spcPct val="80000"/>
              </a:lnSpc>
              <a:buFontTx/>
              <a:buNone/>
            </a:pPr>
            <a:r>
              <a:rPr lang="en-US" sz="4000" b="1" dirty="0"/>
              <a:t>   REVOKE </a:t>
            </a:r>
            <a:r>
              <a:rPr lang="en-US" sz="4000" b="1" dirty="0">
                <a:solidFill>
                  <a:schemeClr val="accent2"/>
                </a:solidFill>
              </a:rPr>
              <a:t>privilege ,ALL</a:t>
            </a:r>
          </a:p>
          <a:p>
            <a:pPr algn="l" rtl="0">
              <a:lnSpc>
                <a:spcPct val="80000"/>
              </a:lnSpc>
              <a:buFontTx/>
              <a:buNone/>
            </a:pPr>
            <a:r>
              <a:rPr lang="en-US" sz="4000" b="1" dirty="0"/>
              <a:t>   ON </a:t>
            </a:r>
            <a:r>
              <a:rPr lang="en-US" sz="4000" b="1" dirty="0">
                <a:solidFill>
                  <a:schemeClr val="accent2"/>
                </a:solidFill>
              </a:rPr>
              <a:t>object</a:t>
            </a:r>
            <a:r>
              <a:rPr lang="en-US" sz="4000" dirty="0">
                <a:solidFill>
                  <a:schemeClr val="accent2"/>
                </a:solidFill>
              </a:rPr>
              <a:t/>
            </a:r>
            <a:br>
              <a:rPr lang="en-US" sz="4000" dirty="0">
                <a:solidFill>
                  <a:schemeClr val="accent2"/>
                </a:solidFill>
              </a:rPr>
            </a:br>
            <a:r>
              <a:rPr lang="en-US" sz="4000" b="1" dirty="0"/>
              <a:t>FROM   </a:t>
            </a:r>
            <a:r>
              <a:rPr lang="en-US" sz="4000" b="1" dirty="0" err="1">
                <a:solidFill>
                  <a:schemeClr val="accent2"/>
                </a:solidFill>
              </a:rPr>
              <a:t>user,role,PUBLIC</a:t>
            </a:r>
            <a:r>
              <a:rPr lang="en-US" sz="4000" b="1" dirty="0"/>
              <a:t>;</a:t>
            </a:r>
            <a:r>
              <a:rPr lang="en-US" sz="4000" dirty="0"/>
              <a:t/>
            </a:r>
            <a:br>
              <a:rPr lang="en-US" sz="4000" dirty="0"/>
            </a:br>
            <a:r>
              <a:rPr lang="en-US" sz="2800" dirty="0"/>
              <a:t>Example:</a:t>
            </a:r>
          </a:p>
          <a:p>
            <a:pPr algn="l" rtl="0">
              <a:lnSpc>
                <a:spcPct val="80000"/>
              </a:lnSpc>
              <a:buFontTx/>
              <a:buNone/>
            </a:pPr>
            <a:r>
              <a:rPr lang="en-US" sz="2800" b="1" dirty="0"/>
              <a:t>REVOKE  select, insert</a:t>
            </a:r>
            <a:br>
              <a:rPr lang="en-US" sz="2800" b="1" dirty="0"/>
            </a:br>
            <a:r>
              <a:rPr lang="en-US" sz="2800" b="1" dirty="0"/>
              <a:t>ON      departments</a:t>
            </a:r>
            <a:br>
              <a:rPr lang="en-US" sz="2800" b="1" dirty="0"/>
            </a:br>
            <a:r>
              <a:rPr lang="en-US" sz="2800" b="1" dirty="0"/>
              <a:t>FROM </a:t>
            </a:r>
            <a:r>
              <a:rPr lang="en-US" sz="2800" b="1" dirty="0" smtClean="0"/>
              <a:t>demo;</a:t>
            </a:r>
            <a:r>
              <a:rPr lang="en-US" sz="2800" b="1" dirty="0"/>
              <a:t/>
            </a:r>
            <a:br>
              <a:rPr lang="en-US" sz="2800" b="1" dirty="0"/>
            </a:br>
            <a:r>
              <a:rPr lang="en-US" sz="2800" b="1" dirty="0"/>
              <a:t/>
            </a:r>
            <a:br>
              <a:rPr lang="en-US" sz="2800" b="1" dirty="0"/>
            </a:br>
            <a:endParaRPr lang="en-US" sz="28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600" b="1"/>
              <a:t>How to Revoke Object Privileges</a:t>
            </a:r>
            <a:r>
              <a:rPr lang="en-US"/>
              <a:t/>
            </a:r>
            <a:br>
              <a:rPr lang="en-US"/>
            </a:br>
            <a:endParaRPr lang="en-US"/>
          </a:p>
        </p:txBody>
      </p:sp>
      <p:sp>
        <p:nvSpPr>
          <p:cNvPr id="28675" name="Rectangle 3"/>
          <p:cNvSpPr>
            <a:spLocks noGrp="1" noChangeArrowheads="1"/>
          </p:cNvSpPr>
          <p:nvPr>
            <p:ph type="body" idx="1"/>
          </p:nvPr>
        </p:nvSpPr>
        <p:spPr/>
        <p:txBody>
          <a:bodyPr/>
          <a:lstStyle/>
          <a:p>
            <a:pPr algn="l" rtl="0">
              <a:lnSpc>
                <a:spcPct val="90000"/>
              </a:lnSpc>
            </a:pPr>
            <a:r>
              <a:rPr lang="en-US" sz="2400"/>
              <a:t>Privileges granted to others through the WITH </a:t>
            </a:r>
            <a:r>
              <a:rPr lang="en-US" sz="2400" b="1"/>
              <a:t>GRANT OPTION clause are also revoked.</a:t>
            </a:r>
            <a:endParaRPr lang="en-US" sz="2400"/>
          </a:p>
          <a:p>
            <a:pPr algn="l" rtl="0">
              <a:lnSpc>
                <a:spcPct val="90000"/>
              </a:lnSpc>
            </a:pPr>
            <a:r>
              <a:rPr lang="en-US" sz="2400"/>
              <a:t>For example, if user A grants SELECT privilege on a table to user B including the WITH GRANT OPTION</a:t>
            </a:r>
            <a:br>
              <a:rPr lang="en-US" sz="2400"/>
            </a:br>
            <a:r>
              <a:rPr lang="en-US" sz="2400"/>
              <a:t>clause, user B can grant to user C the SELECT privilege with the WITH GRANT OPTION clause as well, </a:t>
            </a:r>
            <a:br>
              <a:rPr lang="en-US" sz="2400"/>
            </a:br>
            <a:r>
              <a:rPr lang="en-US" sz="2400"/>
              <a:t>and user C can then grant to user D the SELECT privilege. If user A revokes privilege from user B, then the privileges granted to users C and D are also revoked.</a:t>
            </a:r>
            <a:br>
              <a:rPr lang="en-US" sz="2400"/>
            </a:br>
            <a:endParaRPr lang="en-US" sz="2400"/>
          </a:p>
          <a:p>
            <a:pPr algn="l" rtl="0">
              <a:lnSpc>
                <a:spcPct val="90000"/>
              </a:lnSpc>
            </a:pP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2771775" y="1916113"/>
            <a:ext cx="3240088" cy="1081087"/>
          </a:xfrm>
          <a:prstGeom prst="rect">
            <a:avLst/>
          </a:prstGeom>
          <a:noFill/>
          <a:ln w="9525">
            <a:solidFill>
              <a:schemeClr val="tx1"/>
            </a:solidFill>
            <a:miter lim="800000"/>
            <a:headEnd/>
            <a:tailEnd/>
          </a:ln>
          <a:effectLst/>
        </p:spPr>
        <p:txBody>
          <a:bodyPr wrap="none" anchor="ctr"/>
          <a:lstStyle/>
          <a:p>
            <a:endParaRPr lang="en-US"/>
          </a:p>
        </p:txBody>
      </p:sp>
      <p:sp>
        <p:nvSpPr>
          <p:cNvPr id="6149" name="Text Box 5"/>
          <p:cNvSpPr txBox="1">
            <a:spLocks noChangeArrowheads="1"/>
          </p:cNvSpPr>
          <p:nvPr/>
        </p:nvSpPr>
        <p:spPr bwMode="auto">
          <a:xfrm>
            <a:off x="3059113" y="2276475"/>
            <a:ext cx="2592387" cy="396875"/>
          </a:xfrm>
          <a:prstGeom prst="rect">
            <a:avLst/>
          </a:prstGeom>
          <a:noFill/>
          <a:ln w="9525">
            <a:noFill/>
            <a:miter lim="800000"/>
            <a:headEnd/>
            <a:tailEnd/>
          </a:ln>
          <a:effectLst/>
        </p:spPr>
        <p:txBody>
          <a:bodyPr>
            <a:spAutoFit/>
          </a:bodyPr>
          <a:lstStyle/>
          <a:p>
            <a:pPr algn="ctr">
              <a:spcBef>
                <a:spcPct val="50000"/>
              </a:spcBef>
            </a:pPr>
            <a:r>
              <a:rPr lang="en-US" sz="2000" b="1"/>
              <a:t>Database security</a:t>
            </a:r>
            <a:r>
              <a:rPr lang="en-US"/>
              <a:t> </a:t>
            </a:r>
          </a:p>
        </p:txBody>
      </p:sp>
      <p:sp>
        <p:nvSpPr>
          <p:cNvPr id="6150" name="Line 6"/>
          <p:cNvSpPr>
            <a:spLocks noChangeShapeType="1"/>
          </p:cNvSpPr>
          <p:nvPr/>
        </p:nvSpPr>
        <p:spPr bwMode="auto">
          <a:xfrm flipH="1">
            <a:off x="3348038" y="2997200"/>
            <a:ext cx="936625" cy="1295400"/>
          </a:xfrm>
          <a:prstGeom prst="line">
            <a:avLst/>
          </a:prstGeom>
          <a:noFill/>
          <a:ln w="9525">
            <a:solidFill>
              <a:schemeClr val="tx1"/>
            </a:solidFill>
            <a:round/>
            <a:headEnd/>
            <a:tailEnd type="triangle" w="med" len="med"/>
          </a:ln>
          <a:effectLst/>
        </p:spPr>
        <p:txBody>
          <a:bodyPr/>
          <a:lstStyle/>
          <a:p>
            <a:endParaRPr lang="en-US"/>
          </a:p>
        </p:txBody>
      </p:sp>
      <p:sp>
        <p:nvSpPr>
          <p:cNvPr id="6151" name="Line 7"/>
          <p:cNvSpPr>
            <a:spLocks noChangeShapeType="1"/>
          </p:cNvSpPr>
          <p:nvPr/>
        </p:nvSpPr>
        <p:spPr bwMode="auto">
          <a:xfrm>
            <a:off x="4356100" y="2997200"/>
            <a:ext cx="1008063" cy="1223963"/>
          </a:xfrm>
          <a:prstGeom prst="line">
            <a:avLst/>
          </a:prstGeom>
          <a:noFill/>
          <a:ln w="9525">
            <a:solidFill>
              <a:schemeClr val="tx1"/>
            </a:solidFill>
            <a:round/>
            <a:headEnd/>
            <a:tailEnd type="triangle" w="med" len="med"/>
          </a:ln>
          <a:effectLst/>
        </p:spPr>
        <p:txBody>
          <a:bodyPr/>
          <a:lstStyle/>
          <a:p>
            <a:endParaRPr lang="en-US"/>
          </a:p>
        </p:txBody>
      </p:sp>
      <p:sp>
        <p:nvSpPr>
          <p:cNvPr id="6152" name="Rectangle 8"/>
          <p:cNvSpPr>
            <a:spLocks noChangeArrowheads="1"/>
          </p:cNvSpPr>
          <p:nvPr/>
        </p:nvSpPr>
        <p:spPr bwMode="auto">
          <a:xfrm>
            <a:off x="4643438" y="4437063"/>
            <a:ext cx="3240087" cy="1081087"/>
          </a:xfrm>
          <a:prstGeom prst="rect">
            <a:avLst/>
          </a:prstGeom>
          <a:noFill/>
          <a:ln w="9525">
            <a:solidFill>
              <a:schemeClr val="tx1"/>
            </a:solidFill>
            <a:miter lim="800000"/>
            <a:headEnd/>
            <a:tailEnd/>
          </a:ln>
          <a:effectLst/>
        </p:spPr>
        <p:txBody>
          <a:bodyPr wrap="none" anchor="ctr"/>
          <a:lstStyle/>
          <a:p>
            <a:endParaRPr lang="en-US"/>
          </a:p>
        </p:txBody>
      </p:sp>
      <p:sp>
        <p:nvSpPr>
          <p:cNvPr id="6153" name="Rectangle 9"/>
          <p:cNvSpPr>
            <a:spLocks noChangeArrowheads="1"/>
          </p:cNvSpPr>
          <p:nvPr/>
        </p:nvSpPr>
        <p:spPr bwMode="auto">
          <a:xfrm>
            <a:off x="684213" y="4437063"/>
            <a:ext cx="3240087" cy="1081087"/>
          </a:xfrm>
          <a:prstGeom prst="rect">
            <a:avLst/>
          </a:prstGeom>
          <a:noFill/>
          <a:ln w="9525">
            <a:solidFill>
              <a:schemeClr val="tx1"/>
            </a:solidFill>
            <a:miter lim="800000"/>
            <a:headEnd/>
            <a:tailEnd/>
          </a:ln>
          <a:effectLst/>
        </p:spPr>
        <p:txBody>
          <a:bodyPr wrap="none" anchor="ctr"/>
          <a:lstStyle/>
          <a:p>
            <a:endParaRPr lang="en-US"/>
          </a:p>
        </p:txBody>
      </p:sp>
      <p:sp>
        <p:nvSpPr>
          <p:cNvPr id="6154" name="Text Box 10"/>
          <p:cNvSpPr txBox="1">
            <a:spLocks noChangeArrowheads="1"/>
          </p:cNvSpPr>
          <p:nvPr/>
        </p:nvSpPr>
        <p:spPr bwMode="auto">
          <a:xfrm>
            <a:off x="5003800" y="4797425"/>
            <a:ext cx="2592388" cy="396875"/>
          </a:xfrm>
          <a:prstGeom prst="rect">
            <a:avLst/>
          </a:prstGeom>
          <a:noFill/>
          <a:ln w="9525">
            <a:noFill/>
            <a:miter lim="800000"/>
            <a:headEnd/>
            <a:tailEnd/>
          </a:ln>
          <a:effectLst/>
        </p:spPr>
        <p:txBody>
          <a:bodyPr>
            <a:spAutoFit/>
          </a:bodyPr>
          <a:lstStyle/>
          <a:p>
            <a:pPr algn="ctr">
              <a:spcBef>
                <a:spcPct val="50000"/>
              </a:spcBef>
            </a:pPr>
            <a:r>
              <a:rPr lang="en-US" sz="2000" b="1"/>
              <a:t>system security</a:t>
            </a:r>
            <a:r>
              <a:rPr lang="en-US"/>
              <a:t> </a:t>
            </a:r>
          </a:p>
        </p:txBody>
      </p:sp>
      <p:sp>
        <p:nvSpPr>
          <p:cNvPr id="6155" name="Text Box 11"/>
          <p:cNvSpPr txBox="1">
            <a:spLocks noChangeArrowheads="1"/>
          </p:cNvSpPr>
          <p:nvPr/>
        </p:nvSpPr>
        <p:spPr bwMode="auto">
          <a:xfrm>
            <a:off x="971550" y="4797425"/>
            <a:ext cx="2592388" cy="396875"/>
          </a:xfrm>
          <a:prstGeom prst="rect">
            <a:avLst/>
          </a:prstGeom>
          <a:noFill/>
          <a:ln w="9525">
            <a:noFill/>
            <a:miter lim="800000"/>
            <a:headEnd/>
            <a:tailEnd/>
          </a:ln>
          <a:effectLst/>
        </p:spPr>
        <p:txBody>
          <a:bodyPr>
            <a:spAutoFit/>
          </a:bodyPr>
          <a:lstStyle/>
          <a:p>
            <a:pPr algn="ctr">
              <a:spcBef>
                <a:spcPct val="50000"/>
              </a:spcBef>
            </a:pPr>
            <a:r>
              <a:rPr lang="en-US" sz="2000" b="1"/>
              <a:t>Data security</a:t>
            </a:r>
            <a:r>
              <a:rPr lang="en-U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System Security</a:t>
            </a:r>
          </a:p>
        </p:txBody>
      </p:sp>
      <p:sp>
        <p:nvSpPr>
          <p:cNvPr id="7173" name="Rectangle 5"/>
          <p:cNvSpPr>
            <a:spLocks noGrp="1" noChangeArrowheads="1"/>
          </p:cNvSpPr>
          <p:nvPr>
            <p:ph type="body" idx="1"/>
          </p:nvPr>
        </p:nvSpPr>
        <p:spPr/>
        <p:txBody>
          <a:bodyPr/>
          <a:lstStyle/>
          <a:p>
            <a:pPr marL="609600" indent="-609600" algn="l">
              <a:buFontTx/>
              <a:buNone/>
            </a:pPr>
            <a:r>
              <a:rPr lang="en-US"/>
              <a:t>covers access and use of the database at the system level, such  as:</a:t>
            </a:r>
          </a:p>
          <a:p>
            <a:pPr marL="609600" indent="-609600" algn="l" rtl="0"/>
            <a:r>
              <a:rPr lang="en-US"/>
              <a:t> the username and password</a:t>
            </a:r>
          </a:p>
          <a:p>
            <a:pPr marL="609600" indent="-609600" algn="l" rtl="0"/>
            <a:r>
              <a:rPr lang="en-US"/>
              <a:t> the disk space allocated to users, </a:t>
            </a:r>
          </a:p>
          <a:p>
            <a:pPr marL="609600" indent="-609600" algn="l" rtl="0"/>
            <a:r>
              <a:rPr lang="en-US"/>
              <a:t>and the system operations that users can perform </a:t>
            </a:r>
          </a:p>
          <a:p>
            <a:pPr marL="609600" indent="-609600" algn="l">
              <a:buFontTx/>
              <a:buNone/>
            </a:pPr>
            <a:endParaRPr lang="en-US"/>
          </a:p>
          <a:p>
            <a:pPr marL="609600" indent="-609600" algn="l">
              <a:buFontTx/>
              <a:buNone/>
            </a:pPr>
            <a:r>
              <a:rPr lang="en-US"/>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Data security</a:t>
            </a:r>
          </a:p>
        </p:txBody>
      </p:sp>
      <p:sp>
        <p:nvSpPr>
          <p:cNvPr id="10243" name="Rectangle 3"/>
          <p:cNvSpPr>
            <a:spLocks noGrp="1" noChangeArrowheads="1"/>
          </p:cNvSpPr>
          <p:nvPr>
            <p:ph type="body" idx="1"/>
          </p:nvPr>
        </p:nvSpPr>
        <p:spPr/>
        <p:txBody>
          <a:bodyPr/>
          <a:lstStyle/>
          <a:p>
            <a:pPr marL="609600" indent="-609600" algn="l">
              <a:buFontTx/>
              <a:buNone/>
            </a:pPr>
            <a:r>
              <a:rPr lang="en-US"/>
              <a:t>covers access and use of the database objects and the actions that those users can have on the objects such as selecting data from a table or retrieving a value from a sequence</a:t>
            </a:r>
          </a:p>
          <a:p>
            <a:pPr marL="609600" indent="-609600" algn="l">
              <a:buFontTx/>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b="1"/>
              <a:t>Privileges</a:t>
            </a:r>
            <a:r>
              <a:rPr lang="en-US" sz="4000"/>
              <a:t/>
            </a:r>
            <a:br>
              <a:rPr lang="en-US" sz="4000"/>
            </a:br>
            <a:endParaRPr lang="en-US" sz="4000"/>
          </a:p>
        </p:txBody>
      </p:sp>
      <p:sp>
        <p:nvSpPr>
          <p:cNvPr id="16387" name="Rectangle 3"/>
          <p:cNvSpPr>
            <a:spLocks noGrp="1" noChangeArrowheads="1"/>
          </p:cNvSpPr>
          <p:nvPr>
            <p:ph type="body" idx="1"/>
          </p:nvPr>
        </p:nvSpPr>
        <p:spPr/>
        <p:txBody>
          <a:bodyPr/>
          <a:lstStyle/>
          <a:p>
            <a:pPr algn="l" rtl="0"/>
            <a:r>
              <a:rPr lang="en-US" sz="2800" b="1"/>
              <a:t>Privileges</a:t>
            </a:r>
            <a:r>
              <a:rPr lang="en-US" sz="2800"/>
              <a:t> are the right to execute particular SQL statements. The database administrator (DBA) is a high-level user with the ability to grant users access to the database and its objects </a:t>
            </a:r>
          </a:p>
          <a:p>
            <a:pPr algn="l" rtl="0"/>
            <a:r>
              <a:rPr lang="en-US" sz="2800"/>
              <a:t>System privileges: Gaining access to the database</a:t>
            </a:r>
          </a:p>
          <a:p>
            <a:pPr algn="l" rtl="0"/>
            <a:r>
              <a:rPr lang="en-US" sz="2800"/>
              <a:t>Object privileges: Manipulating the content of the </a:t>
            </a:r>
            <a:br>
              <a:rPr lang="en-US" sz="2800"/>
            </a:br>
            <a:r>
              <a:rPr lang="en-US" sz="2800" b="1"/>
              <a:t>database objects</a:t>
            </a:r>
            <a:r>
              <a:rPr lang="en-US" sz="2800"/>
              <a:t/>
            </a:r>
            <a:br>
              <a:rPr lang="en-US" sz="2800"/>
            </a:br>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schema</a:t>
            </a:r>
          </a:p>
        </p:txBody>
      </p:sp>
      <p:sp>
        <p:nvSpPr>
          <p:cNvPr id="17411" name="Rectangle 3"/>
          <p:cNvSpPr>
            <a:spLocks noGrp="1" noChangeArrowheads="1"/>
          </p:cNvSpPr>
          <p:nvPr>
            <p:ph type="body" idx="1"/>
          </p:nvPr>
        </p:nvSpPr>
        <p:spPr/>
        <p:txBody>
          <a:bodyPr/>
          <a:lstStyle/>
          <a:p>
            <a:pPr algn="l" rtl="0"/>
            <a:r>
              <a:rPr lang="en-US" dirty="0"/>
              <a:t>A schema is a collection of objects, such as tables, views, and </a:t>
            </a:r>
            <a:r>
              <a:rPr lang="en-US" dirty="0" smtClean="0"/>
              <a:t>sequences</a:t>
            </a:r>
            <a:r>
              <a:rPr lang="en-US" dirty="0"/>
              <a:t>. </a:t>
            </a:r>
          </a:p>
          <a:p>
            <a:pPr algn="l" rtl="0"/>
            <a:r>
              <a:rPr lang="en-US" dirty="0"/>
              <a:t>The schema is owned by a database user and has the same name as that user.</a:t>
            </a:r>
            <a:br>
              <a:rPr lang="en-US" dirty="0"/>
            </a:br>
            <a:endParaRPr lang="en-US" dirty="0"/>
          </a:p>
          <a:p>
            <a:pPr algn="l">
              <a:buFontTx/>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b="1"/>
              <a:t>System Privileges</a:t>
            </a:r>
            <a:r>
              <a:rPr lang="en-US" sz="4000"/>
              <a:t/>
            </a:r>
            <a:br>
              <a:rPr lang="en-US" sz="4000"/>
            </a:br>
            <a:endParaRPr lang="en-US" sz="4000"/>
          </a:p>
        </p:txBody>
      </p:sp>
      <p:sp>
        <p:nvSpPr>
          <p:cNvPr id="18435" name="Rectangle 3"/>
          <p:cNvSpPr>
            <a:spLocks noGrp="1" noChangeArrowheads="1"/>
          </p:cNvSpPr>
          <p:nvPr>
            <p:ph type="body" idx="1"/>
          </p:nvPr>
        </p:nvSpPr>
        <p:spPr/>
        <p:txBody>
          <a:bodyPr/>
          <a:lstStyle/>
          <a:p>
            <a:pPr algn="l" rtl="0"/>
            <a:r>
              <a:rPr lang="en-US"/>
              <a:t>More than 100 privileges are available.</a:t>
            </a:r>
            <a:br>
              <a:rPr lang="en-US"/>
            </a:br>
            <a:r>
              <a:rPr lang="en-US"/>
              <a:t>• The database administrator has high-level system </a:t>
            </a:r>
            <a:br>
              <a:rPr lang="en-US"/>
            </a:br>
            <a:r>
              <a:rPr lang="en-US" b="1"/>
              <a:t>privileges for tasks such as:</a:t>
            </a:r>
            <a:r>
              <a:rPr lang="en-US"/>
              <a:t/>
            </a:r>
            <a:br>
              <a:rPr lang="en-US"/>
            </a:br>
            <a:r>
              <a:rPr lang="en-US"/>
              <a:t>– Creating new users</a:t>
            </a:r>
            <a:br>
              <a:rPr lang="en-US"/>
            </a:br>
            <a:r>
              <a:rPr lang="en-US"/>
              <a:t>– Removing users</a:t>
            </a:r>
            <a:br>
              <a:rPr lang="en-US"/>
            </a:br>
            <a:r>
              <a:rPr lang="en-US"/>
              <a:t>– Removing tables</a:t>
            </a:r>
            <a:br>
              <a:rPr lang="en-US"/>
            </a:br>
            <a:r>
              <a:rPr lang="en-US"/>
              <a:t>– Backing up tables</a:t>
            </a:r>
            <a:br>
              <a:rPr lang="en-US"/>
            </a:b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31" name="Group 75"/>
          <p:cNvGraphicFramePr>
            <a:graphicFrameLocks noGrp="1"/>
          </p:cNvGraphicFramePr>
          <p:nvPr>
            <p:ph idx="1"/>
          </p:nvPr>
        </p:nvGraphicFramePr>
        <p:xfrm>
          <a:off x="395288" y="188913"/>
          <a:ext cx="8229600" cy="6484938"/>
        </p:xfrm>
        <a:graphic>
          <a:graphicData uri="http://schemas.openxmlformats.org/drawingml/2006/table">
            <a:tbl>
              <a:tblPr rtl="1"/>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444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Operations Authorized </a:t>
                      </a:r>
                      <a:r>
                        <a:rPr kumimoji="0" lang="en-US" sz="2400" b="0" i="0" u="none" strike="noStrike" cap="none" normalizeH="0" baseline="0" smtClean="0">
                          <a:ln>
                            <a:noFill/>
                          </a:ln>
                          <a:solidFill>
                            <a:schemeClr val="tx1"/>
                          </a:solidFill>
                          <a:effectLst/>
                          <a:latin typeface="Arial" charset="0"/>
                          <a:cs typeface="Arial" charset="0"/>
                        </a:rPr>
                        <a:t/>
                      </a:r>
                      <a:br>
                        <a:rPr kumimoji="0" lang="en-US" sz="2400" b="0" i="0" u="none" strike="noStrike" cap="none" normalizeH="0" baseline="0" smtClean="0">
                          <a:ln>
                            <a:noFill/>
                          </a:ln>
                          <a:solidFill>
                            <a:schemeClr val="tx1"/>
                          </a:solidFill>
                          <a:effectLst/>
                          <a:latin typeface="Arial" charset="0"/>
                          <a:cs typeface="Arial" charset="0"/>
                        </a:rPr>
                      </a:br>
                      <a:endParaRPr kumimoji="0" lang="en-US" sz="2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System Privilege</a:t>
                      </a:r>
                      <a:r>
                        <a:rPr kumimoji="0" lang="en-US" sz="2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95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create other Oracle users (a privilege required </a:t>
                      </a:r>
                      <a:br>
                        <a:rPr kumimoji="0" lang="en-US" sz="2000" b="0" i="0" u="none" strike="noStrike" cap="none" normalizeH="0" baseline="0" smtClean="0">
                          <a:ln>
                            <a:noFill/>
                          </a:ln>
                          <a:solidFill>
                            <a:schemeClr val="tx1"/>
                          </a:solidFill>
                          <a:effectLst/>
                          <a:latin typeface="Arial" charset="0"/>
                          <a:cs typeface="Arial" charset="0"/>
                        </a:rPr>
                      </a:br>
                      <a:r>
                        <a:rPr kumimoji="0" lang="en-US" sz="2000" b="0" i="0" u="none" strike="noStrike" cap="none" normalizeH="0" baseline="0" smtClean="0">
                          <a:ln>
                            <a:noFill/>
                          </a:ln>
                          <a:solidFill>
                            <a:schemeClr val="tx1"/>
                          </a:solidFill>
                          <a:effectLst/>
                          <a:latin typeface="Arial" charset="0"/>
                          <a:cs typeface="Arial" charset="0"/>
                        </a:rPr>
                        <a:t>for a DBA role).</a:t>
                      </a:r>
                      <a:r>
                        <a:rPr kumimoji="0" lang="en-US" sz="2800" b="0" i="0" u="none" strike="noStrike" cap="none" normalizeH="0" baseline="0" smtClean="0">
                          <a:ln>
                            <a:noFill/>
                          </a:ln>
                          <a:solidFill>
                            <a:schemeClr val="tx1"/>
                          </a:solidFill>
                          <a:effectLst/>
                          <a:latin typeface="Arial" charset="0"/>
                          <a:cs typeface="Arial" charset="0"/>
                        </a:rPr>
                        <a:t> </a:t>
                      </a:r>
                      <a:br>
                        <a:rPr kumimoji="0" lang="en-US" sz="2800" b="0" i="0" u="none" strike="noStrike" cap="none" normalizeH="0" baseline="0" smtClean="0">
                          <a:ln>
                            <a:noFill/>
                          </a:ln>
                          <a:solidFill>
                            <a:schemeClr val="tx1"/>
                          </a:solidFill>
                          <a:effectLst/>
                          <a:latin typeface="Arial" charset="0"/>
                          <a:cs typeface="Arial" charset="0"/>
                        </a:rPr>
                      </a:b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CREATE USER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4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drop another user</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DROP USER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drop a table in any schema</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DROP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back up any table in any schema with the export utility</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BACKUP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4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create tables in any schema. </a:t>
                      </a:r>
                      <a:br>
                        <a:rPr kumimoji="0" lang="en-US" sz="2000" b="0" i="0" u="none" strike="noStrike" cap="none" normalizeH="0" baseline="0" smtClean="0">
                          <a:ln>
                            <a:noFill/>
                          </a:ln>
                          <a:solidFill>
                            <a:schemeClr val="tx1"/>
                          </a:solidFill>
                          <a:effectLst/>
                          <a:latin typeface="Arial" charset="0"/>
                          <a:cs typeface="Arial" charset="0"/>
                        </a:rPr>
                      </a:b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CREATE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81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query tables, views, or snapshots in any schema</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SELECT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518</TotalTime>
  <Words>742</Words>
  <Application>Microsoft Office PowerPoint</Application>
  <PresentationFormat>عرض على الشاشة (4:3)</PresentationFormat>
  <Paragraphs>107</Paragraphs>
  <Slides>28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28</vt:i4>
      </vt:variant>
    </vt:vector>
  </HeadingPairs>
  <TitlesOfParts>
    <vt:vector size="32" baseType="lpstr">
      <vt:lpstr>SimSun</vt:lpstr>
      <vt:lpstr>Arabic Typesetting</vt:lpstr>
      <vt:lpstr>Arial</vt:lpstr>
      <vt:lpstr>تصميم افتراضي</vt:lpstr>
      <vt:lpstr>Database Security</vt:lpstr>
      <vt:lpstr>Database Security</vt:lpstr>
      <vt:lpstr>عرض تقديمي في PowerPoint</vt:lpstr>
      <vt:lpstr>System Security</vt:lpstr>
      <vt:lpstr>Data security</vt:lpstr>
      <vt:lpstr>Privileges </vt:lpstr>
      <vt:lpstr>schema</vt:lpstr>
      <vt:lpstr>System Privileges </vt:lpstr>
      <vt:lpstr>عرض تقديمي في PowerPoint</vt:lpstr>
      <vt:lpstr>Creating Users </vt:lpstr>
      <vt:lpstr>Creating Users </vt:lpstr>
      <vt:lpstr>User System Privileges </vt:lpstr>
      <vt:lpstr>User System Privileges</vt:lpstr>
      <vt:lpstr>Granting System Privileges</vt:lpstr>
      <vt:lpstr>عرض تقديمي في PowerPoint</vt:lpstr>
      <vt:lpstr>What Is a Role? </vt:lpstr>
      <vt:lpstr>Creating and Assigning a Role </vt:lpstr>
      <vt:lpstr>Creating and Granting Privileges to a Role </vt:lpstr>
      <vt:lpstr>عرض تقديمي في PowerPoint</vt:lpstr>
      <vt:lpstr>Object Privileges </vt:lpstr>
      <vt:lpstr>Object Privileges</vt:lpstr>
      <vt:lpstr> Object Privileges  </vt:lpstr>
      <vt:lpstr>Granting Object Privileges </vt:lpstr>
      <vt:lpstr>Using the WITH GRANT OPTION and  PUBLIC Keywords  </vt:lpstr>
      <vt:lpstr>Guidelines</vt:lpstr>
      <vt:lpstr>How to Revoke Object Privileges </vt:lpstr>
      <vt:lpstr>How to Revoke Object Privileges  </vt:lpstr>
      <vt:lpstr>How to Revoke Object Privileges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Security</dc:title>
  <dc:creator>accer</dc:creator>
  <cp:lastModifiedBy>Sara</cp:lastModifiedBy>
  <cp:revision>41</cp:revision>
  <dcterms:created xsi:type="dcterms:W3CDTF">2008-02-19T08:08:01Z</dcterms:created>
  <dcterms:modified xsi:type="dcterms:W3CDTF">2017-03-27T21:32:10Z</dcterms:modified>
</cp:coreProperties>
</file>