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 id="2147483709" r:id="rId2"/>
    <p:sldMasterId id="2147483721" r:id="rId3"/>
  </p:sldMasterIdLst>
  <p:notesMasterIdLst>
    <p:notesMasterId r:id="rId27"/>
  </p:notesMasterIdLst>
  <p:handoutMasterIdLst>
    <p:handoutMasterId r:id="rId28"/>
  </p:handoutMasterIdLst>
  <p:sldIdLst>
    <p:sldId id="296" r:id="rId4"/>
    <p:sldId id="279" r:id="rId5"/>
    <p:sldId id="276" r:id="rId6"/>
    <p:sldId id="277" r:id="rId7"/>
    <p:sldId id="278" r:id="rId8"/>
    <p:sldId id="305" r:id="rId9"/>
    <p:sldId id="300" r:id="rId10"/>
    <p:sldId id="281" r:id="rId11"/>
    <p:sldId id="282" r:id="rId12"/>
    <p:sldId id="280" r:id="rId13"/>
    <p:sldId id="301" r:id="rId14"/>
    <p:sldId id="283" r:id="rId15"/>
    <p:sldId id="284" r:id="rId16"/>
    <p:sldId id="306" r:id="rId17"/>
    <p:sldId id="307" r:id="rId18"/>
    <p:sldId id="285" r:id="rId19"/>
    <p:sldId id="288" r:id="rId20"/>
    <p:sldId id="289" r:id="rId21"/>
    <p:sldId id="292" r:id="rId22"/>
    <p:sldId id="293" r:id="rId23"/>
    <p:sldId id="302" r:id="rId24"/>
    <p:sldId id="303" r:id="rId25"/>
    <p:sldId id="274" r:id="rId26"/>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r" defTabSz="914400" rtl="1" eaLnBrk="1" latinLnBrk="0" hangingPunct="1">
      <a:defRPr kern="1200">
        <a:solidFill>
          <a:schemeClr val="tx1"/>
        </a:solidFill>
        <a:latin typeface="Arial" pitchFamily="34" charset="0"/>
        <a:ea typeface="MS PGothic" pitchFamily="34" charset="-128"/>
        <a:cs typeface="+mn-cs"/>
      </a:defRPr>
    </a:lvl6pPr>
    <a:lvl7pPr marL="2743200" algn="r" defTabSz="914400" rtl="1" eaLnBrk="1" latinLnBrk="0" hangingPunct="1">
      <a:defRPr kern="1200">
        <a:solidFill>
          <a:schemeClr val="tx1"/>
        </a:solidFill>
        <a:latin typeface="Arial" pitchFamily="34" charset="0"/>
        <a:ea typeface="MS PGothic" pitchFamily="34" charset="-128"/>
        <a:cs typeface="+mn-cs"/>
      </a:defRPr>
    </a:lvl7pPr>
    <a:lvl8pPr marL="3200400" algn="r" defTabSz="914400" rtl="1" eaLnBrk="1" latinLnBrk="0" hangingPunct="1">
      <a:defRPr kern="1200">
        <a:solidFill>
          <a:schemeClr val="tx1"/>
        </a:solidFill>
        <a:latin typeface="Arial" pitchFamily="34" charset="0"/>
        <a:ea typeface="MS PGothic" pitchFamily="34" charset="-128"/>
        <a:cs typeface="+mn-cs"/>
      </a:defRPr>
    </a:lvl8pPr>
    <a:lvl9pPr marL="3657600" algn="r" defTabSz="914400" rtl="1"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82" autoAdjust="0"/>
  </p:normalViewPr>
  <p:slideViewPr>
    <p:cSldViewPr>
      <p:cViewPr>
        <p:scale>
          <a:sx n="75" d="100"/>
          <a:sy n="75" d="100"/>
        </p:scale>
        <p:origin x="-9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8" d="100"/>
          <a:sy n="128" d="100"/>
        </p:scale>
        <p:origin x="-1144" y="-10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89997231-F6D0-4162-B9F3-CB737BBC0669}" type="datetimeFigureOut">
              <a:rPr lang="ar-SA" smtClean="0"/>
              <a:pPr/>
              <a:t>5/17/1435</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6705BCAA-4D7E-440C-8AF2-4F1A6E46743B}"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ea typeface="+mn-ea"/>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ea typeface="+mn-ea"/>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ea typeface="+mn-ea"/>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a typeface="ＭＳ Ｐゴシック" pitchFamily="34" charset="-128"/>
              </a:defRPr>
            </a:lvl1pPr>
          </a:lstStyle>
          <a:p>
            <a:pPr>
              <a:defRPr/>
            </a:pPr>
            <a:fld id="{910332FD-45D2-47D5-820A-8733802604E7}"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5633DA2-CF21-4716-8A97-1851985B4497}" type="slidenum">
              <a:rPr lang="en-AU">
                <a:ea typeface="MS PGothic" pitchFamily="34" charset="-128"/>
              </a:rPr>
              <a:pPr/>
              <a:t>1</a:t>
            </a:fld>
            <a:endParaRPr lang="en-AU">
              <a:ea typeface="MS PGothic" pitchFamily="34" charset="-128"/>
            </a:endParaRPr>
          </a:p>
        </p:txBody>
      </p:sp>
      <p:sp>
        <p:nvSpPr>
          <p:cNvPr id="39939" name="Rectangle 1026"/>
          <p:cNvSpPr>
            <a:spLocks noGrp="1" noRot="1" noChangeAspect="1" noChangeArrowheads="1" noTextEdit="1"/>
          </p:cNvSpPr>
          <p:nvPr>
            <p:ph type="sldImg"/>
          </p:nvPr>
        </p:nvSpPr>
        <p:spPr>
          <a:solidFill>
            <a:srgbClr val="FFFFFF"/>
          </a:solidFill>
          <a:ln/>
        </p:spPr>
      </p:sp>
      <p:sp>
        <p:nvSpPr>
          <p:cNvPr id="39940" name="Rectangle 1027"/>
          <p:cNvSpPr>
            <a:spLocks noGrp="1" noChangeArrowheads="1"/>
          </p:cNvSpPr>
          <p:nvPr>
            <p:ph type="body" idx="1"/>
          </p:nvPr>
        </p:nvSpPr>
        <p:spPr>
          <a:noFill/>
          <a:ln/>
        </p:spPr>
        <p:txBody>
          <a:bodyPr/>
          <a:lstStyle/>
          <a:p>
            <a:pPr eaLnBrk="1" hangingPunct="1"/>
            <a:r>
              <a:rPr lang="en-US" smtClean="0">
                <a:latin typeface="Arial" pitchFamily="34" charset="0"/>
              </a:rPr>
              <a:t>Lecture slides by Lawrie Brown for “Cryptography and Network Security”, 5/e, by William Stallings, Chapter 9 – “</a:t>
            </a:r>
            <a:r>
              <a:rPr lang="en-AU" smtClean="0">
                <a:latin typeface="Arial" pitchFamily="34" charset="0"/>
              </a:rPr>
              <a:t>Public Key Cryptography and RSA</a:t>
            </a:r>
            <a:r>
              <a:rPr lang="en-US" smtClean="0">
                <a:latin typeface="Arial" pitchFamily="34" charset="0"/>
              </a:rPr>
              <a:t>”.</a:t>
            </a:r>
            <a:endParaRPr lang="en-AU" smtClean="0">
              <a:latin typeface="Arial" pitchFamily="34" charset="0"/>
            </a:endParaRPr>
          </a:p>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r>
              <a:rPr lang="en-US" dirty="0" smtClean="0">
                <a:latin typeface="Arial" pitchFamily="34" charset="0"/>
              </a:rPr>
              <a:t>The requirements boil down to the need for a trap-door one-way function. A one-way function is one that maps a domain into a range such that every function value has a unique inverse, with the condition that the calculation of the function is easy whereas the calculation of the inverse is infeasible:</a:t>
            </a:r>
          </a:p>
          <a:p>
            <a:pPr lvl="1" eaLnBrk="1" hangingPunct="1"/>
            <a:r>
              <a:rPr lang="en-US" dirty="0" smtClean="0">
                <a:latin typeface="Arial" pitchFamily="34" charset="0"/>
              </a:rPr>
              <a:t>Y = f(X) easy  </a:t>
            </a:r>
          </a:p>
          <a:p>
            <a:pPr lvl="1" eaLnBrk="1" hangingPunct="1"/>
            <a:r>
              <a:rPr lang="en-US" dirty="0" smtClean="0">
                <a:latin typeface="Arial" pitchFamily="34" charset="0"/>
              </a:rPr>
              <a:t>X = f</a:t>
            </a:r>
            <a:r>
              <a:rPr lang="en-US" baseline="30000" dirty="0" smtClean="0">
                <a:latin typeface="Arial" pitchFamily="34" charset="0"/>
              </a:rPr>
              <a:t>–1</a:t>
            </a:r>
            <a:r>
              <a:rPr lang="en-US" dirty="0" smtClean="0">
                <a:latin typeface="Arial" pitchFamily="34" charset="0"/>
              </a:rPr>
              <a:t>(Y) infeasible</a:t>
            </a:r>
          </a:p>
          <a:p>
            <a:pPr eaLnBrk="1" hangingPunct="1"/>
            <a:r>
              <a:rPr lang="en-US" dirty="0" smtClean="0">
                <a:latin typeface="Arial" pitchFamily="34" charset="0"/>
              </a:rPr>
              <a:t>Generally, </a:t>
            </a:r>
            <a:r>
              <a:rPr lang="en-US" i="1" dirty="0" smtClean="0">
                <a:latin typeface="Arial" pitchFamily="34" charset="0"/>
              </a:rPr>
              <a:t>easy </a:t>
            </a:r>
            <a:r>
              <a:rPr lang="en-US" dirty="0" smtClean="0">
                <a:latin typeface="Arial" pitchFamily="34" charset="0"/>
              </a:rPr>
              <a:t>is defined to mean a problem that can be solved in polynomial time as a function of input length. The term </a:t>
            </a:r>
            <a:r>
              <a:rPr lang="en-US" i="1" dirty="0" smtClean="0">
                <a:latin typeface="Arial" pitchFamily="34" charset="0"/>
              </a:rPr>
              <a:t>infeasible </a:t>
            </a:r>
            <a:r>
              <a:rPr lang="en-US" dirty="0" smtClean="0">
                <a:latin typeface="Arial" pitchFamily="34" charset="0"/>
              </a:rPr>
              <a:t>is a much fuzzier concept. In general, we can say a problem</a:t>
            </a:r>
          </a:p>
          <a:p>
            <a:pPr eaLnBrk="1" hangingPunct="1"/>
            <a:r>
              <a:rPr lang="en-US" dirty="0" smtClean="0">
                <a:latin typeface="Arial" pitchFamily="34" charset="0"/>
              </a:rPr>
              <a:t>Now consider a trap-door one-way function, which is easy to calculate in one direction and infeasible to calculate in the other direction unless certain additional information is known. With the additional information the inverse can be calculated in polynomial time. We can summarize as follows: A trap-door one-way function is a family of invertible functions </a:t>
            </a:r>
            <a:r>
              <a:rPr lang="en-US" dirty="0" err="1" smtClean="0">
                <a:latin typeface="Arial" pitchFamily="34" charset="0"/>
              </a:rPr>
              <a:t>f</a:t>
            </a:r>
            <a:r>
              <a:rPr lang="en-US" baseline="-25000" dirty="0" err="1" smtClean="0">
                <a:latin typeface="Arial" pitchFamily="34" charset="0"/>
              </a:rPr>
              <a:t>k</a:t>
            </a:r>
            <a:r>
              <a:rPr lang="en-US" dirty="0" smtClean="0">
                <a:latin typeface="Arial" pitchFamily="34" charset="0"/>
              </a:rPr>
              <a:t>, such that:</a:t>
            </a:r>
          </a:p>
          <a:p>
            <a:pPr lvl="1" eaLnBrk="1" hangingPunct="1"/>
            <a:r>
              <a:rPr lang="en-US" dirty="0" smtClean="0">
                <a:latin typeface="Arial" pitchFamily="34" charset="0"/>
              </a:rPr>
              <a:t>Y = </a:t>
            </a:r>
            <a:r>
              <a:rPr lang="en-US" dirty="0" err="1" smtClean="0">
                <a:latin typeface="Arial" pitchFamily="34" charset="0"/>
              </a:rPr>
              <a:t>f</a:t>
            </a:r>
            <a:r>
              <a:rPr lang="en-US" baseline="-25000" dirty="0" err="1" smtClean="0">
                <a:latin typeface="Arial" pitchFamily="34" charset="0"/>
              </a:rPr>
              <a:t>k</a:t>
            </a:r>
            <a:r>
              <a:rPr lang="en-US" dirty="0" smtClean="0">
                <a:latin typeface="Arial" pitchFamily="34" charset="0"/>
              </a:rPr>
              <a:t>(X) easy, if k and X are known</a:t>
            </a:r>
          </a:p>
          <a:p>
            <a:pPr lvl="1" eaLnBrk="1" hangingPunct="1"/>
            <a:r>
              <a:rPr lang="en-US" dirty="0" smtClean="0">
                <a:latin typeface="Arial" pitchFamily="34" charset="0"/>
              </a:rPr>
              <a:t>X = f</a:t>
            </a:r>
            <a:r>
              <a:rPr lang="en-US" baseline="-25000" dirty="0" smtClean="0">
                <a:latin typeface="Arial" pitchFamily="34" charset="0"/>
              </a:rPr>
              <a:t>k</a:t>
            </a:r>
            <a:r>
              <a:rPr lang="en-US" baseline="30000" dirty="0" smtClean="0">
                <a:latin typeface="Arial" pitchFamily="34" charset="0"/>
              </a:rPr>
              <a:t>–1</a:t>
            </a:r>
            <a:r>
              <a:rPr lang="en-US" dirty="0" smtClean="0">
                <a:latin typeface="Arial" pitchFamily="34" charset="0"/>
              </a:rPr>
              <a:t>(Y) easy, if k and Y are known</a:t>
            </a:r>
          </a:p>
          <a:p>
            <a:pPr lvl="1" eaLnBrk="1" hangingPunct="1"/>
            <a:r>
              <a:rPr lang="en-US" dirty="0" smtClean="0">
                <a:latin typeface="Arial" pitchFamily="34" charset="0"/>
              </a:rPr>
              <a:t>X = f</a:t>
            </a:r>
            <a:r>
              <a:rPr lang="en-US" baseline="-25000" dirty="0" smtClean="0">
                <a:latin typeface="Arial" pitchFamily="34" charset="0"/>
              </a:rPr>
              <a:t>k</a:t>
            </a:r>
            <a:r>
              <a:rPr lang="en-US" baseline="30000" dirty="0" smtClean="0">
                <a:latin typeface="Arial" pitchFamily="34" charset="0"/>
              </a:rPr>
              <a:t>–1</a:t>
            </a:r>
            <a:r>
              <a:rPr lang="en-US" dirty="0" smtClean="0">
                <a:latin typeface="Arial" pitchFamily="34" charset="0"/>
              </a:rPr>
              <a:t>(Y) infeasible, if Y known but k not known</a:t>
            </a:r>
          </a:p>
          <a:p>
            <a:pPr eaLnBrk="1" hangingPunct="1"/>
            <a:r>
              <a:rPr lang="en-US" dirty="0" smtClean="0">
                <a:latin typeface="Arial" pitchFamily="34" charset="0"/>
              </a:rPr>
              <a:t>Thus, the development of a practical public-key scheme depends on discovery of a suitable trap-door one-way function.  </a:t>
            </a:r>
          </a:p>
        </p:txBody>
      </p:sp>
      <p:sp>
        <p:nvSpPr>
          <p:cNvPr id="49156" name="Slide Number Placeholder 3"/>
          <p:cNvSpPr>
            <a:spLocks noGrp="1"/>
          </p:cNvSpPr>
          <p:nvPr>
            <p:ph type="sldNum" sz="quarter" idx="5"/>
          </p:nvPr>
        </p:nvSpPr>
        <p:spPr>
          <a:noFill/>
        </p:spPr>
        <p:txBody>
          <a:bodyPr/>
          <a:lstStyle/>
          <a:p>
            <a:fld id="{D81C5442-7300-4DD8-8F27-865AA014609E}" type="slidenum">
              <a:rPr lang="en-AU">
                <a:ea typeface="MS PGothic" pitchFamily="34" charset="-128"/>
              </a:rPr>
              <a:pPr/>
              <a:t>11</a:t>
            </a:fld>
            <a:endParaRPr lang="en-AU">
              <a:ea typeface="MS PGothic"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6DEB08B-E647-4E46-9245-47050A9DFCCE}" type="slidenum">
              <a:rPr lang="en-AU">
                <a:ea typeface="MS PGothic" pitchFamily="34" charset="-128"/>
              </a:rPr>
              <a:pPr/>
              <a:t>12</a:t>
            </a:fld>
            <a:endParaRPr lang="en-AU">
              <a:ea typeface="MS PGothic" pitchFamily="34"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AU" smtClean="0">
                <a:latin typeface="Arial" pitchFamily="34" charset="0"/>
              </a:rPr>
              <a:t>Public key schemes are no more or less secure than private key schemes - in both cases the size of the key determines the security.  </a:t>
            </a:r>
            <a:r>
              <a:rPr lang="en-US" smtClean="0">
                <a:latin typeface="Arial" pitchFamily="34" charset="0"/>
              </a:rPr>
              <a:t>As with symmetric encryption, a public-key encryption scheme is vulnerable to a brute-force attack. The countermeasure is the same: Use large keys. However, there is a tradeoff to be considered. Public-key systems depend on the use of some sort of invertible mathematical function. The complexity of calculating these functions may not scale linearly with the number of bits in the key but grow more rapidly than that. Thus, the key size must be large enough to make brute-force attack impractical but small enough for practical encryption and decryption. In practice, the key sizes that have been proposed do make brute-force attack impractical but result in encryption/decryption speeds that are too slow for general-purpose use. Instead, as was mentioned earlier, public-key encryption is currently confined to key management and signature applications.  Another form of attack is to find some way to compute the private key given the public key. To date, it has not been mathematically proven that this form of attack is infeasible for a particular public-key algorithm.</a:t>
            </a:r>
            <a:endParaRPr lang="en-AU" smtClean="0">
              <a:latin typeface="Arial" pitchFamily="34" charset="0"/>
            </a:endParaRPr>
          </a:p>
          <a:p>
            <a:pPr eaLnBrk="1" hangingPunct="1"/>
            <a:r>
              <a:rPr lang="en-AU" smtClean="0">
                <a:latin typeface="Arial" pitchFamily="34" charset="0"/>
              </a:rPr>
              <a:t>Note also that you can't compare key sizes - a 64-bit private key scheme has very roughly similar security to a 512-bit RSA - both could be broken given sufficient resources. But with public key schemes at least there is usually a firmer theoretical basis for determining the security since its based on well-known and well studied number theory problems.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0BBAE6B-E628-4D3B-B658-187AB8037312}" type="slidenum">
              <a:rPr lang="en-AU">
                <a:ea typeface="MS PGothic" pitchFamily="34" charset="-128"/>
              </a:rPr>
              <a:pPr/>
              <a:t>13</a:t>
            </a:fld>
            <a:endParaRPr lang="en-AU">
              <a:ea typeface="MS PGothic" pitchFamily="34" charset="-128"/>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AU" smtClean="0">
                <a:latin typeface="Arial" pitchFamily="34" charset="0"/>
              </a:rPr>
              <a:t>RSA is the best known, and by far the most widely used general public key encryption algorithm, and was first published by Rivest, Shamir &amp; Adleman of MIT in 1978 [RIVE78]. </a:t>
            </a:r>
            <a:r>
              <a:rPr lang="en-US" smtClean="0">
                <a:latin typeface="Arial" pitchFamily="34" charset="0"/>
              </a:rPr>
              <a:t>The Rivest-Shamir-Adleman (RSA) scheme has since that time reigned supreme as the most widely accepted and implemented general-purpose approach to public-key encryption. </a:t>
            </a:r>
            <a:r>
              <a:rPr lang="en-US" smtClean="0">
                <a:latin typeface="Times-Roman" charset="0"/>
              </a:rPr>
              <a:t>It is </a:t>
            </a:r>
            <a:r>
              <a:rPr lang="en-AU" smtClean="0">
                <a:latin typeface="Arial" pitchFamily="34" charset="0"/>
              </a:rPr>
              <a:t>based on exponentiation in a finite (Galois) field over integers modulo a prime, using </a:t>
            </a:r>
            <a:r>
              <a:rPr lang="en-US" smtClean="0">
                <a:latin typeface="Arial" pitchFamily="34" charset="0"/>
              </a:rPr>
              <a:t>large integers (eg. 1024 bits)</a:t>
            </a:r>
            <a:r>
              <a:rPr lang="en-AU" smtClean="0">
                <a:latin typeface="Arial" pitchFamily="34" charset="0"/>
              </a:rPr>
              <a:t>. Its security is due to the cost of factoring large numbers.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221AC8EB-6625-4F39-8E81-7F3310776B66}" type="slidenum">
              <a:rPr lang="en-AU">
                <a:ea typeface="MS PGothic" pitchFamily="34" charset="-128"/>
              </a:rPr>
              <a:pPr/>
              <a:t>16</a:t>
            </a:fld>
            <a:endParaRPr lang="en-AU">
              <a:ea typeface="MS PGothic" pitchFamily="34" charset="-128"/>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AU" smtClean="0">
                <a:latin typeface="Arial" pitchFamily="34" charset="0"/>
              </a:rPr>
              <a:t>The required moduls and exponent values are chosen during key setup. RSA key setup is done once (rarely) when a user establishes (or replaces) their public key, using the steps as shown. The exponent e is usually fairly small, just must be relatively prime to ø(n). Need to compute its inverse mod ø(n) to find d. It is critically important that the factors p &amp; q of the modulus n are kept secret, since if they become known, the system can be broken. Note that different users will have different moduli n.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D5E20D4-6437-4C22-9FF3-CB44FCB9AD67}" type="slidenum">
              <a:rPr lang="en-AU">
                <a:ea typeface="MS PGothic" pitchFamily="34" charset="-128"/>
              </a:rPr>
              <a:pPr/>
              <a:t>17</a:t>
            </a:fld>
            <a:endParaRPr lang="en-AU">
              <a:ea typeface="MS PGothic" pitchFamily="34"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latin typeface="Arial" pitchFamily="34" charset="0"/>
              </a:rPr>
              <a:t>Stallings provides an example of RSA key generation using “trivial” sized numbers.</a:t>
            </a:r>
          </a:p>
          <a:p>
            <a:pPr eaLnBrk="1" hangingPunct="1"/>
            <a:r>
              <a:rPr lang="en-US" smtClean="0">
                <a:latin typeface="Arial" pitchFamily="34" charset="0"/>
              </a:rPr>
              <a:t>Selecting primes requires the use of a primality test.</a:t>
            </a:r>
          </a:p>
          <a:p>
            <a:pPr eaLnBrk="1" hangingPunct="1"/>
            <a:r>
              <a:rPr lang="en-US" smtClean="0">
                <a:latin typeface="Arial" pitchFamily="34" charset="0"/>
              </a:rPr>
              <a:t>Finding d as inverse of e mod </a:t>
            </a:r>
            <a:r>
              <a:rPr lang="en-AU" smtClean="0">
                <a:latin typeface="Courier New" pitchFamily="49" charset="0"/>
              </a:rPr>
              <a:t>ø(</a:t>
            </a:r>
            <a:r>
              <a:rPr lang="en-AU" i="1" smtClean="0">
                <a:latin typeface="Courier New" pitchFamily="49" charset="0"/>
              </a:rPr>
              <a:t>n) </a:t>
            </a:r>
            <a:r>
              <a:rPr lang="en-AU" smtClean="0">
                <a:latin typeface="Arial" pitchFamily="34" charset="0"/>
                <a:cs typeface="Arial" pitchFamily="34" charset="0"/>
              </a:rPr>
              <a:t>requires use of Euclid’s Inverse algorithm (see Ch4)</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31AD1CA-DAED-4CAE-AEBE-C6E0FE42FA54}" type="slidenum">
              <a:rPr lang="en-AU">
                <a:ea typeface="MS PGothic" pitchFamily="34" charset="-128"/>
              </a:rPr>
              <a:pPr/>
              <a:t>18</a:t>
            </a:fld>
            <a:endParaRPr lang="en-AU">
              <a:ea typeface="MS PGothic" pitchFamily="34"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AU" smtClean="0">
                <a:latin typeface="Arial" pitchFamily="34" charset="0"/>
              </a:rPr>
              <a:t>Then show that the encryption and decryption operations are simple exponentiations mod 187.</a:t>
            </a:r>
          </a:p>
          <a:p>
            <a:pPr eaLnBrk="1" hangingPunct="1"/>
            <a:r>
              <a:rPr lang="en-AU" smtClean="0">
                <a:latin typeface="Arial" pitchFamily="34" charset="0"/>
              </a:rPr>
              <a:t>Rather than having to laborious repeatedly multiply, can use the "square and multiply" algorithm with modulo reductions to implement all exponentiations quickly and efficiently (see next).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370E44A-DF5A-4124-9EAC-DCF8CDDDEC8D}" type="slidenum">
              <a:rPr lang="en-AU">
                <a:ea typeface="MS PGothic" pitchFamily="34" charset="-128"/>
              </a:rPr>
              <a:pPr/>
              <a:t>19</a:t>
            </a:fld>
            <a:endParaRPr lang="en-AU">
              <a:ea typeface="MS PGothic"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Before the application of the public-key cryptosystem, each participant must generate a pair of keys, which requires finding primes and computing inverses. Both the prime generation and the derivation of a suitable pair of inverse exponents may involve trying a number of alternatives. Typically make random guesses for a possible p or q, and check using a probabalistic primality test whether the guessed number is indeed prime. If not, try again. Note that the prime number theorem shows that the average number of guesses needed is not too large. Then compute decryption exponent d using Euclid’s Inverse Algorithm, which is quite efficient.</a:t>
            </a:r>
            <a:endParaRPr lang="en-AU" smtClean="0">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9B7A8F0-58C6-4190-9211-1BBCD9C0F457}" type="slidenum">
              <a:rPr lang="en-AU">
                <a:ea typeface="MS PGothic" pitchFamily="34" charset="-128"/>
              </a:rPr>
              <a:pPr/>
              <a:t>20</a:t>
            </a:fld>
            <a:endParaRPr lang="en-AU">
              <a:ea typeface="MS PGothic" pitchFamily="34" charset="-128"/>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Note some possible possible approaches to attacking the RSA algorithm, as shown.</a:t>
            </a:r>
          </a:p>
          <a:p>
            <a:pPr eaLnBrk="1" hangingPunct="1"/>
            <a:r>
              <a:rPr lang="en-US" smtClean="0">
                <a:latin typeface="Arial" pitchFamily="34" charset="0"/>
                <a:cs typeface="Arial" pitchFamily="34" charset="0"/>
              </a:rPr>
              <a:t>The defense against the brute-force approach is the same for RSA as for other cryptosystems, namely, use a large key space. Thus the larger the number of bits in d, the better. However because the calculations involved both in key generation and in encryption/decryption are complex, the larger the size of the key, the slower the system will run.</a:t>
            </a:r>
          </a:p>
          <a:p>
            <a:pPr eaLnBrk="1" hangingPunct="1"/>
            <a:r>
              <a:rPr lang="en-US" smtClean="0">
                <a:latin typeface="Arial" pitchFamily="34" charset="0"/>
                <a:cs typeface="Arial" pitchFamily="34" charset="0"/>
              </a:rPr>
              <a:t>Will now review the other possible types of attacks.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r>
              <a:rPr lang="en-US" smtClean="0">
                <a:latin typeface="Arial" pitchFamily="34" charset="0"/>
              </a:rPr>
              <a:t>Stallings Table 9.5 shows the progress in factoring to date. The level of effort is measured in MIPS-years: a million-instructions-per-second processor running for one year, which is about 3 x 10</a:t>
            </a:r>
            <a:r>
              <a:rPr lang="en-US" baseline="30000" smtClean="0">
                <a:latin typeface="Arial" pitchFamily="34" charset="0"/>
              </a:rPr>
              <a:t>13</a:t>
            </a:r>
            <a:r>
              <a:rPr lang="en-US" smtClean="0">
                <a:latin typeface="Arial" pitchFamily="34" charset="0"/>
              </a:rPr>
              <a:t> instructions executed. A 1 GHz Pentium is about a 250-MIPS machine. </a:t>
            </a:r>
          </a:p>
        </p:txBody>
      </p:sp>
      <p:sp>
        <p:nvSpPr>
          <p:cNvPr id="64516" name="Slide Number Placeholder 3"/>
          <p:cNvSpPr>
            <a:spLocks noGrp="1"/>
          </p:cNvSpPr>
          <p:nvPr>
            <p:ph type="sldNum" sz="quarter" idx="5"/>
          </p:nvPr>
        </p:nvSpPr>
        <p:spPr>
          <a:noFill/>
        </p:spPr>
        <p:txBody>
          <a:bodyPr/>
          <a:lstStyle/>
          <a:p>
            <a:fld id="{AC67520A-0242-4A30-8DE1-DCC558147860}" type="slidenum">
              <a:rPr lang="en-AU">
                <a:ea typeface="MS PGothic" pitchFamily="34" charset="-128"/>
              </a:rPr>
              <a:pPr/>
              <a:t>21</a:t>
            </a:fld>
            <a:endParaRPr lang="en-AU">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r>
              <a:rPr lang="en-US" smtClean="0">
                <a:latin typeface="Arial" pitchFamily="34" charset="0"/>
              </a:rPr>
              <a:t>The threat to larger key sizes is twofold: the continuing increase in computing power, and the continuing refinement of factoring algorithms. We have seen that the move to a different algorithm resulted in a tremendous speedup. We can expect further refinements in the GNFS, and the use of an even better algorithm is also a possibility. In fact, a related algorithm, the special number field sieve (SNFS), can factor numbers with a specialized form considerably faster than the generalized number field sieve. Stallings Figure 9.9 compares the performance of the two algorithms. It is reasonable to expect a breakthrough that would enable a general factoring performance in about the same time as SNFS, or even better.</a:t>
            </a:r>
          </a:p>
        </p:txBody>
      </p:sp>
      <p:sp>
        <p:nvSpPr>
          <p:cNvPr id="65540" name="Slide Number Placeholder 3"/>
          <p:cNvSpPr>
            <a:spLocks noGrp="1"/>
          </p:cNvSpPr>
          <p:nvPr>
            <p:ph type="sldNum" sz="quarter" idx="5"/>
          </p:nvPr>
        </p:nvSpPr>
        <p:spPr>
          <a:noFill/>
        </p:spPr>
        <p:txBody>
          <a:bodyPr/>
          <a:lstStyle/>
          <a:p>
            <a:fld id="{7958A58F-C75B-4EFB-9BBA-92813FFF09C2}" type="slidenum">
              <a:rPr lang="en-AU">
                <a:ea typeface="MS PGothic" pitchFamily="34" charset="-128"/>
              </a:rPr>
              <a:pPr/>
              <a:t>22</a:t>
            </a:fld>
            <a:endParaRPr lang="en-AU">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E2AA110-A69B-40A9-9A30-2D8436C5E8FE}" type="slidenum">
              <a:rPr lang="en-AU">
                <a:ea typeface="MS PGothic" pitchFamily="34" charset="-128"/>
              </a:rPr>
              <a:pPr/>
              <a:t>2</a:t>
            </a:fld>
            <a:endParaRPr lang="en-AU">
              <a:ea typeface="MS PGothic" pitchFamily="34"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The concept of public-key cryptography evolved from an attempt to attack two of the most difficult problems associated with symmetric encryption: key distribution and digital signatures. The first problem is that of key distribution, which under  symmetric encryption requires either (1) that two communicants already share a key, which somehow has been distributed to them; or (2) the use of a key distribution center. This seemed to negated the very essence of cryptography: the ability to maintain total secrecy over your own communication. The second was that of "digital signatures." If the use of cryptography was to become widespread, not just in military situations but for commercial and private purposes, then electronic messages and documents would need the equivalent of signatures used in paper documents. </a:t>
            </a:r>
          </a:p>
          <a:p>
            <a:pPr eaLnBrk="1" hangingPunct="1"/>
            <a:r>
              <a:rPr lang="en-AU" smtClean="0">
                <a:latin typeface="Arial" pitchFamily="34" charset="0"/>
                <a:cs typeface="Arial" pitchFamily="34" charset="0"/>
              </a:rPr>
              <a:t>The idea of public key schemes, and the first practical scheme, which was for key distribution only, was published in 1976 by Diffie &amp; Hellman. The concept had been previously described in a classified report in 1970 by James Ellis (UK CESG) - and subsequently declassified </a:t>
            </a:r>
            <a:r>
              <a:rPr lang="en-US" smtClean="0">
                <a:latin typeface="Arial" pitchFamily="34" charset="0"/>
                <a:cs typeface="Arial" pitchFamily="34" charset="0"/>
              </a:rPr>
              <a:t>[ELLI99]. </a:t>
            </a:r>
            <a:r>
              <a:rPr lang="en-AU" smtClean="0">
                <a:latin typeface="Arial" pitchFamily="34" charset="0"/>
                <a:cs typeface="Arial" pitchFamily="34" charset="0"/>
              </a:rPr>
              <a:t>Its interesting to note that they discovered RSA first, then Diffie-Hellman, opposite to the order of public discovery! There is also a claim that the NSA knew of the concept in the mid-60’s [SIMM93].</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C852571F-353E-4757-BC11-64C036EEA73D}" type="slidenum">
              <a:rPr lang="en-AU">
                <a:ea typeface="MS PGothic" pitchFamily="34" charset="-128"/>
              </a:rPr>
              <a:pPr/>
              <a:t>23</a:t>
            </a:fld>
            <a:endParaRPr lang="en-AU">
              <a:ea typeface="MS PGothic" pitchFamily="34" charset="-128"/>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latin typeface="Arial" pitchFamily="34" charset="0"/>
              </a:rPr>
              <a:t>Chapter 9 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B02EB22-50CF-49FA-8237-1416C3095A55}" type="slidenum">
              <a:rPr lang="en-AU">
                <a:ea typeface="MS PGothic" pitchFamily="34" charset="-128"/>
              </a:rPr>
              <a:pPr/>
              <a:t>3</a:t>
            </a:fld>
            <a:endParaRPr lang="en-AU">
              <a:ea typeface="MS PGothic" pitchFamily="34" charset="-128"/>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AU" smtClean="0">
                <a:latin typeface="Arial" pitchFamily="34" charset="0"/>
                <a:cs typeface="Arial" pitchFamily="34" charset="0"/>
              </a:rPr>
              <a:t>Will now discuss the radically different </a:t>
            </a:r>
            <a:r>
              <a:rPr lang="en-AU" b="1" smtClean="0">
                <a:latin typeface="Arial" pitchFamily="34" charset="0"/>
                <a:cs typeface="Arial" pitchFamily="34" charset="0"/>
              </a:rPr>
              <a:t>public key</a:t>
            </a:r>
            <a:r>
              <a:rPr lang="en-AU" smtClean="0">
                <a:latin typeface="Arial" pitchFamily="34" charset="0"/>
                <a:cs typeface="Arial" pitchFamily="34" charset="0"/>
              </a:rPr>
              <a:t> systems, in which </a:t>
            </a:r>
            <a:r>
              <a:rPr lang="en-AU" b="1" smtClean="0">
                <a:latin typeface="Arial" pitchFamily="34" charset="0"/>
                <a:cs typeface="Arial" pitchFamily="34" charset="0"/>
              </a:rPr>
              <a:t>two keys</a:t>
            </a:r>
            <a:r>
              <a:rPr lang="en-AU" smtClean="0">
                <a:latin typeface="Arial" pitchFamily="34" charset="0"/>
                <a:cs typeface="Arial" pitchFamily="34" charset="0"/>
              </a:rPr>
              <a:t> are used. </a:t>
            </a:r>
            <a:r>
              <a:rPr lang="en-US" smtClean="0">
                <a:latin typeface="Arial" pitchFamily="34" charset="0"/>
                <a:cs typeface="Arial" pitchFamily="34" charset="0"/>
              </a:rPr>
              <a:t>Public-key cryptography provides a radical departure from all that has gone before. The development of public-key cryptography is the greatest and perhaps the only true revolution in the entire history of cryptography. It is asymmetric, involving the use of two separate keys, in contrast to symmetric encryption, that uses only one key. </a:t>
            </a:r>
            <a:r>
              <a:rPr lang="en-AU" smtClean="0">
                <a:latin typeface="Arial" pitchFamily="34" charset="0"/>
                <a:cs typeface="Arial" pitchFamily="34" charset="0"/>
              </a:rPr>
              <a:t>Anyone knowing the public key can encrypt messages or verify signatures, but </a:t>
            </a:r>
            <a:r>
              <a:rPr lang="en-AU" b="1" smtClean="0">
                <a:latin typeface="Arial" pitchFamily="34" charset="0"/>
                <a:cs typeface="Arial" pitchFamily="34" charset="0"/>
              </a:rPr>
              <a:t>cannot</a:t>
            </a:r>
            <a:r>
              <a:rPr lang="en-AU" smtClean="0">
                <a:latin typeface="Arial" pitchFamily="34" charset="0"/>
                <a:cs typeface="Arial" pitchFamily="34" charset="0"/>
              </a:rPr>
              <a:t> decrypt messages or create signatures, counter-intuitive though this may seem. </a:t>
            </a:r>
            <a:r>
              <a:rPr lang="en-US" smtClean="0">
                <a:latin typeface="Arial" pitchFamily="34" charset="0"/>
                <a:cs typeface="Arial" pitchFamily="34" charset="0"/>
              </a:rPr>
              <a:t>The use of two keys has profound consequences in the areas of confidentiality, key distribution, and authentication. </a:t>
            </a:r>
            <a:r>
              <a:rPr lang="en-AU" smtClean="0">
                <a:latin typeface="Arial" pitchFamily="34" charset="0"/>
                <a:cs typeface="Arial" pitchFamily="34" charset="0"/>
              </a:rPr>
              <a:t>It works by the clever use of number theory problems that are easy one way but hard the other. Note that public key schemes are neither more nor less secure than private key (security depends on the key size for both), nor do they replace private key schemes (they are too slow to do so), rather they complement them. Both also have issues with key distribution, requiring the use of some suitable protocol.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F627FBA-AC9D-4E3A-BE08-0171F987B51A}" type="slidenum">
              <a:rPr lang="en-AU">
                <a:ea typeface="MS PGothic" pitchFamily="34" charset="-128"/>
              </a:rPr>
              <a:pPr/>
              <a:t>4</a:t>
            </a:fld>
            <a:endParaRPr lang="en-AU">
              <a:ea typeface="MS PGothic" pitchFamily="34" charset="-128"/>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latin typeface="Arial" pitchFamily="34" charset="0"/>
              </a:rPr>
              <a:t>Asymmetric algorithms rely on one key for encryption and a different but related key for decryption. These algorithms have the following important characteristic:   </a:t>
            </a:r>
          </a:p>
          <a:p>
            <a:pPr eaLnBrk="1" hangingPunct="1"/>
            <a:r>
              <a:rPr lang="en-US" smtClean="0">
                <a:latin typeface="Arial" pitchFamily="34" charset="0"/>
              </a:rPr>
              <a:t>• It is computationally infeasible to determine the decryption key given only knowledge of the cryptographic algorithm and the encryption key. </a:t>
            </a:r>
          </a:p>
          <a:p>
            <a:pPr eaLnBrk="1" hangingPunct="1"/>
            <a:r>
              <a:rPr lang="en-US" smtClean="0">
                <a:latin typeface="Arial" pitchFamily="34" charset="0"/>
              </a:rPr>
              <a:t>In addition, some algorithms, such as RSA, also exhibit the following characteristic:</a:t>
            </a:r>
          </a:p>
          <a:p>
            <a:pPr eaLnBrk="1" hangingPunct="1"/>
            <a:r>
              <a:rPr lang="en-US" smtClean="0">
                <a:latin typeface="Arial" pitchFamily="34" charset="0"/>
              </a:rPr>
              <a:t>• Either of the two related keys can be used for encryption, with the other used for decryption. </a:t>
            </a:r>
            <a:endParaRPr lang="en-AU" smtClean="0">
              <a:latin typeface="Arial" pitchFamily="34" charset="0"/>
            </a:endParaRPr>
          </a:p>
          <a:p>
            <a:pPr eaLnBrk="1" hangingPunct="1"/>
            <a:r>
              <a:rPr lang="en-AU" smtClean="0">
                <a:latin typeface="Arial" pitchFamily="34" charset="0"/>
              </a:rPr>
              <a:t>Anyone knowing the public key can encrypt messages or verify signatures, but </a:t>
            </a:r>
            <a:r>
              <a:rPr lang="en-AU" b="1" smtClean="0">
                <a:latin typeface="Arial" pitchFamily="34" charset="0"/>
              </a:rPr>
              <a:t>cannot</a:t>
            </a:r>
            <a:r>
              <a:rPr lang="en-AU" smtClean="0">
                <a:latin typeface="Arial" pitchFamily="34" charset="0"/>
              </a:rPr>
              <a:t> decrypt messages or create signatures, thanks to some clever use of number theory.</a:t>
            </a:r>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F1141A0-EE9F-4C31-A2E3-9463144EF66C}" type="slidenum">
              <a:rPr lang="en-AU">
                <a:ea typeface="MS PGothic" pitchFamily="34" charset="-128"/>
              </a:rPr>
              <a:pPr/>
              <a:t>5</a:t>
            </a:fld>
            <a:endParaRPr lang="en-AU">
              <a:ea typeface="MS PGothic" pitchFamily="34" charset="-128"/>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685800" y="4343400"/>
            <a:ext cx="5486400" cy="4495800"/>
          </a:xfrm>
          <a:noFill/>
          <a:ln/>
        </p:spPr>
        <p:txBody>
          <a:bodyPr/>
          <a:lstStyle/>
          <a:p>
            <a:pPr eaLnBrk="1" hangingPunct="1"/>
            <a:r>
              <a:rPr lang="en-US" smtClean="0">
                <a:latin typeface="Arial" pitchFamily="34" charset="0"/>
                <a:cs typeface="Arial" pitchFamily="34" charset="0"/>
              </a:rPr>
              <a:t>Stallings Figure 9.1a “</a:t>
            </a:r>
            <a:r>
              <a:rPr lang="en-AU" smtClean="0">
                <a:latin typeface="Arial" pitchFamily="34" charset="0"/>
                <a:cs typeface="Arial" pitchFamily="34" charset="0"/>
              </a:rPr>
              <a:t>Public-Key Cryptography”, shows tha</a:t>
            </a:r>
            <a:r>
              <a:rPr lang="en-US" smtClean="0">
                <a:latin typeface="Arial" pitchFamily="34" charset="0"/>
                <a:cs typeface="Arial" pitchFamily="34" charset="0"/>
              </a:rPr>
              <a:t>t a public-key encryption scheme has six ingredients: </a:t>
            </a:r>
          </a:p>
          <a:p>
            <a:pPr eaLnBrk="1" hangingPunct="1"/>
            <a:r>
              <a:rPr lang="en-US" smtClean="0">
                <a:latin typeface="Arial" pitchFamily="34" charset="0"/>
                <a:cs typeface="Arial" pitchFamily="34" charset="0"/>
              </a:rPr>
              <a:t>• Plaintext: the readable message /data fed into the algorithm as input. </a:t>
            </a:r>
          </a:p>
          <a:p>
            <a:pPr eaLnBrk="1" hangingPunct="1"/>
            <a:r>
              <a:rPr lang="en-US" smtClean="0">
                <a:latin typeface="Arial" pitchFamily="34" charset="0"/>
                <a:cs typeface="Arial" pitchFamily="34" charset="0"/>
              </a:rPr>
              <a:t>• Encryption algorithm: performs various transformations on the plaintext. </a:t>
            </a:r>
          </a:p>
          <a:p>
            <a:pPr eaLnBrk="1" hangingPunct="1"/>
            <a:r>
              <a:rPr lang="en-US" smtClean="0">
                <a:latin typeface="Arial" pitchFamily="34" charset="0"/>
                <a:cs typeface="Arial" pitchFamily="34" charset="0"/>
              </a:rPr>
              <a:t>• Public and private keys: a pair of keys selected so that if one is used for encryption, the other is used for decryption. The exact transformations performed by the algorithm depend on the public or private key that is provided as input. </a:t>
            </a:r>
          </a:p>
          <a:p>
            <a:pPr eaLnBrk="1" hangingPunct="1"/>
            <a:r>
              <a:rPr lang="en-US" smtClean="0">
                <a:latin typeface="Arial" pitchFamily="34" charset="0"/>
                <a:cs typeface="Arial" pitchFamily="34" charset="0"/>
              </a:rPr>
              <a:t>• Ciphertext: the scrambled message produced as output. It depends on the plaintext and the key. For a given message, two different keys will produce two different ciphertexts. </a:t>
            </a:r>
          </a:p>
          <a:p>
            <a:pPr eaLnBrk="1" hangingPunct="1"/>
            <a:r>
              <a:rPr lang="en-US" smtClean="0">
                <a:latin typeface="Arial" pitchFamily="34" charset="0"/>
                <a:cs typeface="Arial" pitchFamily="34" charset="0"/>
              </a:rPr>
              <a:t>• Decryption algorithm: accepts the ciphertext and matching key and produces the original plaintext. </a:t>
            </a:r>
          </a:p>
          <a:p>
            <a:pPr eaLnBrk="1" hangingPunct="1"/>
            <a:r>
              <a:rPr lang="en-AU" smtClean="0">
                <a:latin typeface="Arial" pitchFamily="34" charset="0"/>
                <a:cs typeface="Arial" pitchFamily="34" charset="0"/>
              </a:rPr>
              <a:t>Consider the following analogy using padlocked boxes: traditional schemes involve the sender putting a message in a box and locking it, sending that to the receiver, and somehow securely also sending them the key to unlock the box. The radical advance in public key schemes was to turn this around, the receiver sends an </a:t>
            </a:r>
            <a:r>
              <a:rPr lang="en-AU" b="1" smtClean="0">
                <a:latin typeface="Arial" pitchFamily="34" charset="0"/>
                <a:cs typeface="Arial" pitchFamily="34" charset="0"/>
              </a:rPr>
              <a:t>unlocked box</a:t>
            </a:r>
            <a:r>
              <a:rPr lang="en-AU" smtClean="0">
                <a:latin typeface="Arial" pitchFamily="34" charset="0"/>
                <a:cs typeface="Arial" pitchFamily="34" charset="0"/>
              </a:rPr>
              <a:t> (their public key) to the sender, who puts the message in the box and locks it (easy - and having locked it cannot get at the message), and sends the locked box to the receiver who can unlock it (also easy), having the (private) key. An attacker would have to pick the lock on the box (hard).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AF95CAE8-081A-4CCB-A5AB-258C2D977419}" type="slidenum">
              <a:rPr lang="en-AU">
                <a:ea typeface="MS PGothic" pitchFamily="34" charset="-128"/>
              </a:rPr>
              <a:pPr/>
              <a:t>7</a:t>
            </a:fld>
            <a:endParaRPr lang="en-AU">
              <a:ea typeface="MS PGothic" pitchFamily="3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685800" y="4343400"/>
            <a:ext cx="5486400" cy="4495800"/>
          </a:xfrm>
          <a:noFill/>
          <a:ln/>
        </p:spPr>
        <p:txBody>
          <a:bodyPr/>
          <a:lstStyle/>
          <a:p>
            <a:pPr eaLnBrk="1" hangingPunct="1"/>
            <a:r>
              <a:rPr lang="en-US" smtClean="0">
                <a:latin typeface="Arial" pitchFamily="34" charset="0"/>
                <a:cs typeface="Arial" pitchFamily="34" charset="0"/>
              </a:rPr>
              <a:t>Stallings </a:t>
            </a:r>
            <a:r>
              <a:rPr lang="en-US" smtClean="0">
                <a:latin typeface="Arial" pitchFamily="34" charset="0"/>
              </a:rPr>
              <a:t>Table 9.2 summarizes some of the important aspects of symmetric and public-key encryption. To discriminate between the two, we refer to the key used in symmetric encryption as a </a:t>
            </a:r>
            <a:r>
              <a:rPr lang="en-US" b="1" smtClean="0">
                <a:latin typeface="Arial" pitchFamily="34" charset="0"/>
              </a:rPr>
              <a:t>secret key</a:t>
            </a:r>
            <a:r>
              <a:rPr lang="en-US" smtClean="0">
                <a:latin typeface="Arial" pitchFamily="34" charset="0"/>
              </a:rPr>
              <a:t>. The two keys used for asymmetric encryption are referred to as the </a:t>
            </a:r>
            <a:r>
              <a:rPr lang="en-US" b="1" smtClean="0">
                <a:latin typeface="Arial" pitchFamily="34" charset="0"/>
              </a:rPr>
              <a:t>public key </a:t>
            </a:r>
            <a:r>
              <a:rPr lang="en-US" smtClean="0">
                <a:latin typeface="Arial" pitchFamily="34" charset="0"/>
              </a:rPr>
              <a:t>and the </a:t>
            </a:r>
            <a:r>
              <a:rPr lang="en-US" b="1" smtClean="0">
                <a:latin typeface="Arial" pitchFamily="34" charset="0"/>
              </a:rPr>
              <a:t>private key. </a:t>
            </a:r>
            <a:r>
              <a:rPr lang="en-US" smtClean="0">
                <a:latin typeface="Arial" pitchFamily="34" charset="0"/>
              </a:rPr>
              <a:t>Invariably, the private key is kept secret, but it is referred to as a private key rather than a secret key to avoid confusion with symmetric encryption.</a:t>
            </a:r>
            <a:endParaRPr lang="en-AU"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1F88A81-B964-41E8-BF56-02535F8445D8}" type="slidenum">
              <a:rPr lang="en-AU">
                <a:ea typeface="MS PGothic" pitchFamily="34" charset="-128"/>
              </a:rPr>
              <a:pPr/>
              <a:t>8</a:t>
            </a:fld>
            <a:endParaRPr lang="en-AU">
              <a:ea typeface="MS PGothic" pitchFamily="34"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Stallings Figure 9.4 “</a:t>
            </a:r>
            <a:r>
              <a:rPr lang="en-AU" smtClean="0">
                <a:latin typeface="Arial" pitchFamily="34" charset="0"/>
                <a:cs typeface="Arial" pitchFamily="34" charset="0"/>
              </a:rPr>
              <a:t>Public-Key Cryptosystems: Secrecy and Authentication” illustrates </a:t>
            </a:r>
            <a:r>
              <a:rPr lang="en-US" smtClean="0">
                <a:latin typeface="Arial" pitchFamily="34" charset="0"/>
                <a:cs typeface="Arial" pitchFamily="34" charset="0"/>
              </a:rPr>
              <a:t>the essential elements of a public-key encryption scheme.</a:t>
            </a:r>
          </a:p>
          <a:p>
            <a:pPr eaLnBrk="1" hangingPunct="1"/>
            <a:r>
              <a:rPr lang="en-US" smtClean="0">
                <a:latin typeface="Arial" pitchFamily="34" charset="0"/>
                <a:cs typeface="Arial" pitchFamily="34" charset="0"/>
              </a:rPr>
              <a:t>Note that public-key schemes can be used for either secrecy or authentication, or both (as shown here). There is some source A that produces a message in plaintext X The M elements of X are letters in some finite alphabet. The message is intended for destination B. B generates a related pair of keys: a public key, PUb, and a private key, PRb. PRb is known only to B, whereas PUb is publicly available and therefore accessible by A.  With the message X and the encryption key PUb as input, A forms the ciphertext </a:t>
            </a:r>
            <a:r>
              <a:rPr lang="en-US" i="1" smtClean="0">
                <a:latin typeface="Arial" pitchFamily="34" charset="0"/>
                <a:cs typeface="Arial" pitchFamily="34" charset="0"/>
              </a:rPr>
              <a:t>Y = E(PUb, X)</a:t>
            </a:r>
            <a:r>
              <a:rPr lang="en-US" smtClean="0">
                <a:latin typeface="Arial" pitchFamily="34" charset="0"/>
                <a:cs typeface="Arial" pitchFamily="34" charset="0"/>
              </a:rPr>
              <a:t> The intended receiver, in possession of the matching private key, is able to invert the transformation:  </a:t>
            </a:r>
            <a:r>
              <a:rPr lang="en-US" i="1" smtClean="0">
                <a:latin typeface="Arial" pitchFamily="34" charset="0"/>
                <a:cs typeface="Arial" pitchFamily="34" charset="0"/>
              </a:rPr>
              <a:t>X = D(PRb, Y)</a:t>
            </a:r>
            <a:r>
              <a:rPr lang="en-US" smtClean="0">
                <a:latin typeface="Arial" pitchFamily="34" charset="0"/>
                <a:cs typeface="Arial" pitchFamily="34" charset="0"/>
              </a:rPr>
              <a:t> An adversary, observing </a:t>
            </a:r>
            <a:r>
              <a:rPr lang="en-US" i="1" smtClean="0">
                <a:latin typeface="Arial" pitchFamily="34" charset="0"/>
                <a:cs typeface="Arial" pitchFamily="34" charset="0"/>
              </a:rPr>
              <a:t>Y </a:t>
            </a:r>
            <a:r>
              <a:rPr lang="en-US" smtClean="0">
                <a:latin typeface="Arial" pitchFamily="34" charset="0"/>
                <a:cs typeface="Arial" pitchFamily="34" charset="0"/>
              </a:rPr>
              <a:t>and having access to PUb, but not having access to PRb or X, must attempt to recover X and/or PRb. This provides confidentiality. Can also use a public-key encryption to provide authentication:  </a:t>
            </a:r>
            <a:r>
              <a:rPr lang="en-US" i="1" smtClean="0">
                <a:latin typeface="Arial" pitchFamily="34" charset="0"/>
                <a:cs typeface="Arial" pitchFamily="34" charset="0"/>
              </a:rPr>
              <a:t>Y = E(PRa, X);  X = D(PUa, Y) </a:t>
            </a:r>
            <a:r>
              <a:rPr lang="en-US" smtClean="0">
                <a:latin typeface="Arial" pitchFamily="34" charset="0"/>
              </a:rPr>
              <a:t>To provide both the authentication function and confidentiality have a double use of the public-key scheme (as shown here):  </a:t>
            </a:r>
            <a:r>
              <a:rPr lang="en-US" i="1" smtClean="0">
                <a:latin typeface="Arial" pitchFamily="34" charset="0"/>
              </a:rPr>
              <a:t>Z = E(PUb, E(PRa, X)) X = D(PUa, D(PRb, Z)) </a:t>
            </a:r>
            <a:r>
              <a:rPr lang="en-US" smtClean="0">
                <a:latin typeface="Arial" pitchFamily="34" charset="0"/>
                <a:cs typeface="Arial" pitchFamily="34" charset="0"/>
              </a:rPr>
              <a:t> In this case, separate key pairs are used for each of these purposes. The receiver owns and creates secrecy keys, sender owns and creates authentication keys.</a:t>
            </a:r>
          </a:p>
          <a:p>
            <a:pPr eaLnBrk="1" hangingPunct="1"/>
            <a:r>
              <a:rPr lang="en-US" smtClean="0">
                <a:latin typeface="Arial" pitchFamily="34" charset="0"/>
                <a:cs typeface="Arial" pitchFamily="34" charset="0"/>
              </a:rPr>
              <a:t>In practice typically DO NOT do this, because of the computational cost of public-key schemes. Rather encrypt a session key which is then used with a block cipher to encrypt the actual message, and separately sign a hash of the message as a digital signature - this will be discussed more later.</a:t>
            </a:r>
            <a:endParaRPr lang="en-AU"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B766A1C2-96FC-446F-AAD4-8B4ACBAE6892}" type="slidenum">
              <a:rPr lang="en-AU">
                <a:ea typeface="MS PGothic" pitchFamily="34" charset="-128"/>
              </a:rPr>
              <a:pPr/>
              <a:t>9</a:t>
            </a:fld>
            <a:endParaRPr lang="en-AU">
              <a:ea typeface="MS PGothic" pitchFamily="34" charset="-128"/>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latin typeface="Arial" pitchFamily="34" charset="0"/>
                <a:cs typeface="Arial" pitchFamily="34" charset="0"/>
              </a:rPr>
              <a:t>Public-key systems are characterized by the use of a cryptographic type of algorithm with two keys. Depending on the application, the sender uses either the sender’s private key or the receiver’s public key, or both, to perform some type of cryptographic function. In broad terms, we can classify the use of public-key cryptosystems into the three categories:</a:t>
            </a:r>
          </a:p>
          <a:p>
            <a:pPr eaLnBrk="1" hangingPunct="1"/>
            <a:r>
              <a:rPr lang="en-US" smtClean="0">
                <a:latin typeface="Arial" pitchFamily="34" charset="0"/>
                <a:cs typeface="Arial" pitchFamily="34" charset="0"/>
              </a:rPr>
              <a:t>• Encryption/decryption: The sender encrypts a message with the recipient’s public key. </a:t>
            </a:r>
          </a:p>
          <a:p>
            <a:pPr eaLnBrk="1" hangingPunct="1"/>
            <a:r>
              <a:rPr lang="en-US" smtClean="0">
                <a:latin typeface="Arial" pitchFamily="34" charset="0"/>
                <a:cs typeface="Arial" pitchFamily="34" charset="0"/>
              </a:rPr>
              <a:t>• Digital signature: The sender “signs” a message with its private key, either to the whole message or to a small block of data that is a function of the message. </a:t>
            </a:r>
          </a:p>
          <a:p>
            <a:pPr eaLnBrk="1" hangingPunct="1"/>
            <a:r>
              <a:rPr lang="en-US" smtClean="0">
                <a:latin typeface="Arial" pitchFamily="34" charset="0"/>
                <a:cs typeface="Arial" pitchFamily="34" charset="0"/>
              </a:rPr>
              <a:t>• Key exchange: Two sides cooperate to exchange a session key. Several different approaches are possible, involving the private key(s) of one or both parties.</a:t>
            </a:r>
          </a:p>
          <a:p>
            <a:pPr eaLnBrk="1" hangingPunct="1"/>
            <a:r>
              <a:rPr lang="en-US" smtClean="0">
                <a:latin typeface="Arial" pitchFamily="34" charset="0"/>
                <a:cs typeface="Arial" pitchFamily="34" charset="0"/>
              </a:rPr>
              <a:t>Some algorithms are suitable for all three applications, whereas others can be used only for one or two of these applications. Stallings Table 9.3 (shown here) indicates the applications supported by the algorithms discussed in this book.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86B338D-A098-4737-BDB0-367AB1086501}" type="slidenum">
              <a:rPr lang="en-AU">
                <a:ea typeface="MS PGothic" pitchFamily="34" charset="-128"/>
              </a:rPr>
              <a:pPr/>
              <a:t>10</a:t>
            </a:fld>
            <a:endParaRPr lang="en-AU">
              <a:ea typeface="MS PGothic" pitchFamily="34"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latin typeface="Arial" pitchFamily="34" charset="0"/>
              </a:rPr>
              <a:t>The cryptosystem illustrated in Figures 9.2 through 9.4 depends on a cryptographic algorithm based on two related keys. Diffie and Hellman postulated this system without demonstrating that such algorithms exist. However, they did lay out the conditions that such algorithms must fulfill:   </a:t>
            </a:r>
          </a:p>
          <a:p>
            <a:pPr eaLnBrk="1" hangingPunct="1">
              <a:buFontTx/>
              <a:buAutoNum type="arabicPeriod"/>
            </a:pPr>
            <a:r>
              <a:rPr lang="en-US" smtClean="0">
                <a:latin typeface="Arial" pitchFamily="34" charset="0"/>
              </a:rPr>
              <a:t>It is computationally easy for a party B to generate a pair (public key </a:t>
            </a:r>
            <a:r>
              <a:rPr lang="en-US" i="1" smtClean="0">
                <a:latin typeface="Arial" pitchFamily="34" charset="0"/>
              </a:rPr>
              <a:t>PUb, </a:t>
            </a:r>
            <a:r>
              <a:rPr lang="en-US" smtClean="0">
                <a:latin typeface="Arial" pitchFamily="34" charset="0"/>
              </a:rPr>
              <a:t>private key PRb</a:t>
            </a:r>
            <a:r>
              <a:rPr lang="en-US" i="1" smtClean="0">
                <a:latin typeface="Arial" pitchFamily="34" charset="0"/>
              </a:rPr>
              <a:t>). </a:t>
            </a:r>
            <a:endParaRPr lang="en-US" smtClean="0">
              <a:latin typeface="Times-Roman" charset="0"/>
            </a:endParaRPr>
          </a:p>
          <a:p>
            <a:pPr eaLnBrk="1" hangingPunct="1">
              <a:buFontTx/>
              <a:buAutoNum type="arabicPeriod"/>
            </a:pPr>
            <a:r>
              <a:rPr lang="en-US" smtClean="0">
                <a:latin typeface="Arial" pitchFamily="34" charset="0"/>
              </a:rPr>
              <a:t>It is computationally easy for a sender A, knowing the public key and the message to be encrypted, </a:t>
            </a:r>
            <a:r>
              <a:rPr lang="en-US" i="1" smtClean="0">
                <a:latin typeface="Arial" pitchFamily="34" charset="0"/>
              </a:rPr>
              <a:t>M</a:t>
            </a:r>
            <a:r>
              <a:rPr lang="en-US" smtClean="0">
                <a:latin typeface="Arial" pitchFamily="34" charset="0"/>
              </a:rPr>
              <a:t>, to generate the corresponding ciphertext:      C = E(PUb, M)  </a:t>
            </a:r>
          </a:p>
          <a:p>
            <a:pPr eaLnBrk="1" hangingPunct="1">
              <a:buFontTx/>
              <a:buAutoNum type="arabicPeriod"/>
            </a:pPr>
            <a:r>
              <a:rPr lang="en-US" smtClean="0">
                <a:latin typeface="Arial" pitchFamily="34" charset="0"/>
              </a:rPr>
              <a:t>It is computationally easy for the receiver B to decrypt the resulting ciphertext using the private key to recover the original message:                M = D(PRb, C) = D[PRb, E(PUb, M)</a:t>
            </a:r>
          </a:p>
          <a:p>
            <a:pPr eaLnBrk="1" hangingPunct="1">
              <a:buFontTx/>
              <a:buAutoNum type="arabicPeriod"/>
            </a:pPr>
            <a:r>
              <a:rPr lang="en-US" smtClean="0">
                <a:latin typeface="Arial" pitchFamily="34" charset="0"/>
              </a:rPr>
              <a:t>It is computationally infeasible for an adversary, knowing the public key, Pb, to determine the private key, PRb</a:t>
            </a:r>
          </a:p>
          <a:p>
            <a:pPr eaLnBrk="1" hangingPunct="1">
              <a:buFontTx/>
              <a:buAutoNum type="arabicPeriod"/>
            </a:pPr>
            <a:r>
              <a:rPr lang="en-US" smtClean="0">
                <a:latin typeface="Arial" pitchFamily="34" charset="0"/>
              </a:rPr>
              <a:t>It is computationally infeasible for an adversary, knowing the public key, Pb, and a ciphertext, C, to recover the original message, M.</a:t>
            </a:r>
          </a:p>
          <a:p>
            <a:pPr eaLnBrk="1" hangingPunct="1">
              <a:buFontTx/>
              <a:buAutoNum type="arabicPeriod"/>
            </a:pPr>
            <a:r>
              <a:rPr lang="en-US" smtClean="0">
                <a:latin typeface="Arial" pitchFamily="34" charset="0"/>
              </a:rPr>
              <a:t>(optional) The two keys can be applied in either order:  </a:t>
            </a:r>
          </a:p>
          <a:p>
            <a:pPr eaLnBrk="1" hangingPunct="1"/>
            <a:r>
              <a:rPr lang="en-US" smtClean="0">
                <a:latin typeface="Arial" pitchFamily="34" charset="0"/>
              </a:rPr>
              <a:t>	M = D[PU , E(PR, M)] = D[PR, E(PU, M)]</a:t>
            </a:r>
            <a:endParaRPr lang="en-US" smtClean="0">
              <a:latin typeface="Times-Roman" charset="0"/>
            </a:endParaRPr>
          </a:p>
          <a:p>
            <a:pPr eaLnBrk="1" hangingPunct="1"/>
            <a:r>
              <a:rPr lang="en-US" smtClean="0">
                <a:latin typeface="Arial" pitchFamily="34" charset="0"/>
              </a:rPr>
              <a:t>These are formidable requirements, as evidenced by the fact that only a few algorithms (RSA, elliptic curve cryptography, Diffie-Hellman, DSS) have received widespread acceptance in the several decades since the concept of public-key cryptography was proposed.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ea typeface="ＭＳ Ｐゴシック" pitchFamily="34" charset="-128"/>
            </a:endParaRPr>
          </a:p>
        </p:txBody>
      </p:sp>
      <p:sp>
        <p:nvSpPr>
          <p:cNvPr id="181251" name="Rectangle 3"/>
          <p:cNvSpPr>
            <a:spLocks noGrp="1" noChangeArrowheads="1"/>
          </p:cNvSpPr>
          <p:nvPr>
            <p:ph type="ctrTitle" sz="quarter"/>
          </p:nvPr>
        </p:nvSpPr>
        <p:spPr>
          <a:xfrm>
            <a:off x="381000" y="2286000"/>
            <a:ext cx="7772400" cy="1143000"/>
          </a:xfrm>
        </p:spPr>
        <p:txBody>
          <a:bodyPr/>
          <a:lstStyle>
            <a:lvl1pPr>
              <a:defRPr/>
            </a:lvl1pPr>
          </a:lstStyle>
          <a:p>
            <a:pPr lvl="0"/>
            <a:r>
              <a:rPr lang="en-US" noProof="0" smtClean="0"/>
              <a:t>Click to edit Master title style</a:t>
            </a:r>
            <a:endParaRPr lang="en-GB" noProof="0" smtClean="0"/>
          </a:p>
        </p:txBody>
      </p:sp>
      <p:sp>
        <p:nvSpPr>
          <p:cNvPr id="18125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US" noProof="0" smtClean="0"/>
              <a:t>Click to edit Master subtitle style</a:t>
            </a:r>
            <a:endParaRPr lang="en-GB" noProof="0" smtClean="0"/>
          </a:p>
        </p:txBody>
      </p:sp>
      <p:sp>
        <p:nvSpPr>
          <p:cNvPr id="5" name="Rectangle 5"/>
          <p:cNvSpPr>
            <a:spLocks noGrp="1" noChangeArrowheads="1"/>
          </p:cNvSpPr>
          <p:nvPr>
            <p:ph type="sldNum" sz="quarter" idx="10"/>
          </p:nvPr>
        </p:nvSpPr>
        <p:spPr>
          <a:xfrm>
            <a:off x="6858000" y="6248400"/>
            <a:ext cx="1905000" cy="457200"/>
          </a:xfrm>
        </p:spPr>
        <p:txBody>
          <a:bodyPr/>
          <a:lstStyle>
            <a:lvl1pPr>
              <a:defRPr smtClean="0"/>
            </a:lvl1pPr>
          </a:lstStyle>
          <a:p>
            <a:pPr>
              <a:defRPr/>
            </a:pPr>
            <a:fld id="{A6C810E8-F878-4417-B8B0-DC6507F92BC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B04AD5C-0CF6-47C0-A160-DE8FB061A7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0B7C5FC-B21E-4172-86E8-AC9BA3E4C96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ea typeface="ＭＳ Ｐゴシック" pitchFamily="34" charset="-128"/>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US" noProof="0" smtClean="0"/>
              <a:t>Click to edit Master title style</a:t>
            </a:r>
            <a:endParaRPr lang="en-GB" noProof="0" smtClean="0"/>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US" noProof="0" smtClean="0"/>
              <a:t>Click to edit Master subtitle style</a:t>
            </a:r>
            <a:endParaRPr lang="en-GB" noProof="0" smtClean="0"/>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EC0A747F-BA21-4BB8-8429-267A3658D006}"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1E75F69B-C4CC-43EC-8644-B99908D66996}"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5FB47081-FFF4-40F0-8E7D-D0621847A727}"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4F73207A-0AF4-4322-AB1B-F495E5B547E8}"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E10D5BEE-111B-429B-BA30-2427B14A2A2E}"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7E3B258-583D-47F6-A704-079058F10D7A}"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BE04EA92-8068-414A-ADA3-7A5C6F81CC69}"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F75D5D1C-6509-41BB-BCDA-014F6B57F2C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B1D13A8-B7EF-46F7-B0DB-6D9819469B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24731CDC-229B-4DC6-BF52-353295C7FE82}"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0847415-CCE4-4B68-9E9C-6790A68B8DC8}"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917BF4B3-860A-4CD2-B420-9DBA5D563526}"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a typeface="ＭＳ Ｐゴシック" pitchFamily="34" charset="-128"/>
            </a:endParaRPr>
          </a:p>
        </p:txBody>
      </p:sp>
      <p:sp>
        <p:nvSpPr>
          <p:cNvPr id="183299" name="Rectangle 3"/>
          <p:cNvSpPr>
            <a:spLocks noGrp="1" noChangeArrowheads="1"/>
          </p:cNvSpPr>
          <p:nvPr>
            <p:ph type="ctrTitle" sz="quarter"/>
          </p:nvPr>
        </p:nvSpPr>
        <p:spPr>
          <a:xfrm>
            <a:off x="381000" y="2286000"/>
            <a:ext cx="7772400" cy="1143000"/>
          </a:xfrm>
        </p:spPr>
        <p:txBody>
          <a:bodyPr/>
          <a:lstStyle>
            <a:lvl1pPr>
              <a:defRPr/>
            </a:lvl1pPr>
          </a:lstStyle>
          <a:p>
            <a:pPr lvl="0"/>
            <a:r>
              <a:rPr lang="en-US" noProof="0" smtClean="0"/>
              <a:t>Click to edit Master title style</a:t>
            </a:r>
            <a:endParaRPr lang="en-GB" noProof="0" smtClean="0"/>
          </a:p>
        </p:txBody>
      </p:sp>
      <p:sp>
        <p:nvSpPr>
          <p:cNvPr id="183300"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pPr lvl="0"/>
            <a:r>
              <a:rPr lang="en-US" noProof="0" smtClean="0"/>
              <a:t>Click to edit Master subtitle style</a:t>
            </a:r>
            <a:endParaRPr lang="en-GB" noProof="0" smtClean="0"/>
          </a:p>
        </p:txBody>
      </p:sp>
      <p:sp>
        <p:nvSpPr>
          <p:cNvPr id="5" name="Rectangle 5"/>
          <p:cNvSpPr>
            <a:spLocks noGrp="1" noChangeArrowheads="1"/>
          </p:cNvSpPr>
          <p:nvPr>
            <p:ph type="sldNum" sz="quarter" idx="10"/>
          </p:nvPr>
        </p:nvSpPr>
        <p:spPr>
          <a:xfrm>
            <a:off x="6858000" y="6248400"/>
            <a:ext cx="1905000" cy="457200"/>
          </a:xfrm>
        </p:spPr>
        <p:txBody>
          <a:bodyPr/>
          <a:lstStyle>
            <a:lvl1pPr>
              <a:defRPr/>
            </a:lvl1pPr>
          </a:lstStyle>
          <a:p>
            <a:pPr>
              <a:defRPr/>
            </a:pPr>
            <a:fld id="{5DF5A500-F36F-4850-8B67-A6B3A5264B86}"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0669D195-D102-4E95-946B-BA68EBEF9191}"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4E212BB3-9C6A-4A57-977C-1267F4252523}"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E0D3537B-8301-45C7-8AD6-88B7EEC0F72B}"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951F3268-F6BB-40BD-9898-FFEF2A14A148}"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8BA0FE2B-8551-454E-B6C0-197DF86F5725}"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8544A133-5231-4488-9922-3A5AAA14FE84}"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4914127-1F58-44FD-A30D-B2F1F1D316A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127FDEE0-7C6C-43C4-AB28-F4BE0952A6F9}"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1B2CCF5-C0DB-4835-A749-038E40EE4EC4}"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58A92CA-14E9-4694-A6CC-1B18FE7170D0}"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66700"/>
            <a:ext cx="2095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34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10D1EF8-9D76-46B9-8CDD-E5C4688C9E3F}"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3505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7522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E7EA45E0-4E63-41E0-8A11-10FB26B090A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6D24577A-3773-4E08-A7B6-FB1A79D3B0E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97912EE1-E305-49B4-B610-FEB092CE89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3195472A-62A0-4502-B2DA-635D855E82D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3A00A0B3-02D4-47CF-9C03-A8B03DA6B46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79E8715-E51F-441F-8D02-D3B1C5F6B8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ea typeface="ＭＳ Ｐゴシック" pitchFamily="34" charset="-128"/>
            </a:endParaRPr>
          </a:p>
        </p:txBody>
      </p:sp>
      <p:sp>
        <p:nvSpPr>
          <p:cNvPr id="1027"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GB" smtClean="0"/>
          </a:p>
        </p:txBody>
      </p:sp>
      <p:sp>
        <p:nvSpPr>
          <p:cNvPr id="1028"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80229"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smtClean="0">
                <a:ea typeface="ＭＳ Ｐゴシック" pitchFamily="34" charset="-128"/>
              </a:defRPr>
            </a:lvl1pPr>
          </a:lstStyle>
          <a:p>
            <a:pPr>
              <a:defRPr/>
            </a:pPr>
            <a:fld id="{96368418-FAFE-4E0A-92E4-7AA5E420C91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6"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Times New Roman" pitchFamily="18" charset="0"/>
        </a:defRPr>
      </a:lvl2pPr>
      <a:lvl3pPr algn="l" rtl="0" fontAlgn="base">
        <a:spcBef>
          <a:spcPct val="0"/>
        </a:spcBef>
        <a:spcAft>
          <a:spcPct val="0"/>
        </a:spcAft>
        <a:defRPr sz="3200">
          <a:solidFill>
            <a:schemeClr val="tx2"/>
          </a:solidFill>
          <a:latin typeface="Times New Roman" pitchFamily="18" charset="0"/>
        </a:defRPr>
      </a:lvl3pPr>
      <a:lvl4pPr algn="l" rtl="0" fontAlgn="base">
        <a:spcBef>
          <a:spcPct val="0"/>
        </a:spcBef>
        <a:spcAft>
          <a:spcPct val="0"/>
        </a:spcAft>
        <a:defRPr sz="3200">
          <a:solidFill>
            <a:schemeClr val="tx2"/>
          </a:solidFill>
          <a:latin typeface="Times New Roman" pitchFamily="18" charset="0"/>
        </a:defRPr>
      </a:lvl4pPr>
      <a:lvl5pPr algn="l" rtl="0" fontAlgn="base">
        <a:spcBef>
          <a:spcPct val="0"/>
        </a:spcBef>
        <a:spcAft>
          <a:spcPct val="0"/>
        </a:spcAft>
        <a:defRPr sz="3200">
          <a:solidFill>
            <a:schemeClr val="tx2"/>
          </a:solidFill>
          <a:latin typeface="Times New Roman" pitchFamily="18" charset="0"/>
        </a:defRPr>
      </a:lvl5pPr>
      <a:lvl6pPr marL="457200" algn="l" rtl="0" eaLnBrk="1" fontAlgn="base" hangingPunct="1">
        <a:spcBef>
          <a:spcPct val="0"/>
        </a:spcBef>
        <a:spcAft>
          <a:spcPct val="0"/>
        </a:spcAft>
        <a:defRPr sz="3200">
          <a:solidFill>
            <a:schemeClr val="tx2"/>
          </a:solidFill>
          <a:latin typeface="Times New Roman" pitchFamily="18" charset="0"/>
        </a:defRPr>
      </a:lvl6pPr>
      <a:lvl7pPr marL="914400" algn="l" rtl="0" eaLnBrk="1" fontAlgn="base" hangingPunct="1">
        <a:spcBef>
          <a:spcPct val="0"/>
        </a:spcBef>
        <a:spcAft>
          <a:spcPct val="0"/>
        </a:spcAft>
        <a:defRPr sz="3200">
          <a:solidFill>
            <a:schemeClr val="tx2"/>
          </a:solidFill>
          <a:latin typeface="Times New Roman" pitchFamily="18" charset="0"/>
        </a:defRPr>
      </a:lvl7pPr>
      <a:lvl8pPr marL="1371600" algn="l" rtl="0" eaLnBrk="1" fontAlgn="base" hangingPunct="1">
        <a:spcBef>
          <a:spcPct val="0"/>
        </a:spcBef>
        <a:spcAft>
          <a:spcPct val="0"/>
        </a:spcAft>
        <a:defRPr sz="3200">
          <a:solidFill>
            <a:schemeClr val="tx2"/>
          </a:solidFill>
          <a:latin typeface="Times New Roman" pitchFamily="18" charset="0"/>
        </a:defRPr>
      </a:lvl8pPr>
      <a:lvl9pPr marL="1828800" algn="l" rtl="0" eaLnBrk="1" fontAlgn="base" hangingPunct="1">
        <a:spcBef>
          <a:spcPct val="0"/>
        </a:spcBef>
        <a:spcAft>
          <a:spcPct val="0"/>
        </a:spcAft>
        <a:defRPr sz="32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75000"/>
        <a:buFont typeface="Monotype Sorts"/>
        <a:buChar char="u"/>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000">
          <a:solidFill>
            <a:schemeClr val="tx1"/>
          </a:solidFill>
          <a:latin typeface="+mn-lt"/>
        </a:defRPr>
      </a:lvl3pPr>
      <a:lvl4pPr marL="1600200" indent="-228600" algn="l" rtl="0" fontAlgn="base">
        <a:spcBef>
          <a:spcPct val="20000"/>
        </a:spcBef>
        <a:spcAft>
          <a:spcPct val="0"/>
        </a:spcAft>
        <a:buClr>
          <a:schemeClr val="accent2"/>
        </a:buClr>
        <a:buSzPct val="65000"/>
        <a:buFont typeface="Monotype Sorts"/>
        <a:buChar char="u"/>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ea typeface="ＭＳ Ｐゴシック" pitchFamily="34" charset="-128"/>
            </a:endParaRPr>
          </a:p>
        </p:txBody>
      </p:sp>
      <p:sp>
        <p:nvSpPr>
          <p:cNvPr id="2051"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GB" smtClean="0"/>
          </a:p>
        </p:txBody>
      </p:sp>
      <p:sp>
        <p:nvSpPr>
          <p:cNvPr id="2052"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ea typeface="ＭＳ Ｐゴシック" pitchFamily="34" charset="-128"/>
              </a:defRPr>
            </a:lvl1pPr>
          </a:lstStyle>
          <a:p>
            <a:pPr>
              <a:defRPr/>
            </a:pPr>
            <a:fld id="{1D0D2BEF-995C-4D18-9918-700ACCE328E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67"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Times New Roman" pitchFamily="18" charset="0"/>
        </a:defRPr>
      </a:lvl2pPr>
      <a:lvl3pPr algn="l" rtl="0" fontAlgn="base">
        <a:spcBef>
          <a:spcPct val="0"/>
        </a:spcBef>
        <a:spcAft>
          <a:spcPct val="0"/>
        </a:spcAft>
        <a:defRPr sz="3200">
          <a:solidFill>
            <a:schemeClr val="tx2"/>
          </a:solidFill>
          <a:latin typeface="Times New Roman" pitchFamily="18" charset="0"/>
        </a:defRPr>
      </a:lvl3pPr>
      <a:lvl4pPr algn="l" rtl="0" fontAlgn="base">
        <a:spcBef>
          <a:spcPct val="0"/>
        </a:spcBef>
        <a:spcAft>
          <a:spcPct val="0"/>
        </a:spcAft>
        <a:defRPr sz="3200">
          <a:solidFill>
            <a:schemeClr val="tx2"/>
          </a:solidFill>
          <a:latin typeface="Times New Roman" pitchFamily="18" charset="0"/>
        </a:defRPr>
      </a:lvl4pPr>
      <a:lvl5pPr algn="l" rtl="0" fontAlgn="base">
        <a:spcBef>
          <a:spcPct val="0"/>
        </a:spcBef>
        <a:spcAft>
          <a:spcPct val="0"/>
        </a:spcAft>
        <a:defRPr sz="3200">
          <a:solidFill>
            <a:schemeClr val="tx2"/>
          </a:solidFill>
          <a:latin typeface="Times New Roman" pitchFamily="18" charset="0"/>
        </a:defRPr>
      </a:lvl5pPr>
      <a:lvl6pPr marL="457200" algn="l" rtl="0" eaLnBrk="1" fontAlgn="base" hangingPunct="1">
        <a:spcBef>
          <a:spcPct val="0"/>
        </a:spcBef>
        <a:spcAft>
          <a:spcPct val="0"/>
        </a:spcAft>
        <a:defRPr sz="3200">
          <a:solidFill>
            <a:schemeClr val="tx2"/>
          </a:solidFill>
          <a:latin typeface="Times New Roman" pitchFamily="18" charset="0"/>
        </a:defRPr>
      </a:lvl6pPr>
      <a:lvl7pPr marL="914400" algn="l" rtl="0" eaLnBrk="1" fontAlgn="base" hangingPunct="1">
        <a:spcBef>
          <a:spcPct val="0"/>
        </a:spcBef>
        <a:spcAft>
          <a:spcPct val="0"/>
        </a:spcAft>
        <a:defRPr sz="3200">
          <a:solidFill>
            <a:schemeClr val="tx2"/>
          </a:solidFill>
          <a:latin typeface="Times New Roman" pitchFamily="18" charset="0"/>
        </a:defRPr>
      </a:lvl7pPr>
      <a:lvl8pPr marL="1371600" algn="l" rtl="0" eaLnBrk="1" fontAlgn="base" hangingPunct="1">
        <a:spcBef>
          <a:spcPct val="0"/>
        </a:spcBef>
        <a:spcAft>
          <a:spcPct val="0"/>
        </a:spcAft>
        <a:defRPr sz="3200">
          <a:solidFill>
            <a:schemeClr val="tx2"/>
          </a:solidFill>
          <a:latin typeface="Times New Roman" pitchFamily="18" charset="0"/>
        </a:defRPr>
      </a:lvl8pPr>
      <a:lvl9pPr marL="1828800" algn="l" rtl="0" eaLnBrk="1" fontAlgn="base" hangingPunct="1">
        <a:spcBef>
          <a:spcPct val="0"/>
        </a:spcBef>
        <a:spcAft>
          <a:spcPct val="0"/>
        </a:spcAft>
        <a:defRPr sz="32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75000"/>
        <a:buFont typeface="Monotype Sorts"/>
        <a:buChar char="u"/>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000">
          <a:solidFill>
            <a:schemeClr val="tx1"/>
          </a:solidFill>
          <a:latin typeface="+mn-lt"/>
        </a:defRPr>
      </a:lvl3pPr>
      <a:lvl4pPr marL="1600200" indent="-228600" algn="l" rtl="0" fontAlgn="base">
        <a:spcBef>
          <a:spcPct val="20000"/>
        </a:spcBef>
        <a:spcAft>
          <a:spcPct val="0"/>
        </a:spcAft>
        <a:buClr>
          <a:schemeClr val="accent2"/>
        </a:buClr>
        <a:buSzPct val="65000"/>
        <a:buFont typeface="Monotype Sorts"/>
        <a:buChar char="u"/>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0" y="1371600"/>
            <a:ext cx="8026400" cy="0"/>
          </a:xfrm>
          <a:prstGeom prst="line">
            <a:avLst/>
          </a:prstGeom>
          <a:noFill/>
          <a:ln w="50800">
            <a:solidFill>
              <a:schemeClr val="accent2"/>
            </a:solidFill>
            <a:round/>
            <a:headEnd type="none" w="sm" len="sm"/>
            <a:tailEnd type="none" w="sm" len="sm"/>
          </a:ln>
          <a:effectLst/>
        </p:spPr>
        <p:txBody>
          <a:bodyPr wrap="none" anchor="ctr"/>
          <a:lstStyle/>
          <a:p>
            <a:pPr>
              <a:defRPr/>
            </a:pPr>
            <a:endParaRPr lang="en-US">
              <a:solidFill>
                <a:srgbClr val="000066"/>
              </a:solidFill>
              <a:ea typeface="ＭＳ Ｐゴシック" pitchFamily="34" charset="-128"/>
            </a:endParaRPr>
          </a:p>
        </p:txBody>
      </p:sp>
      <p:sp>
        <p:nvSpPr>
          <p:cNvPr id="3075" name="Rectangle 3"/>
          <p:cNvSpPr>
            <a:spLocks noGrp="1" noChangeArrowheads="1"/>
          </p:cNvSpPr>
          <p:nvPr>
            <p:ph type="title"/>
          </p:nvPr>
        </p:nvSpPr>
        <p:spPr bwMode="auto">
          <a:xfrm>
            <a:off x="381000" y="266700"/>
            <a:ext cx="7772400" cy="11049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endParaRPr lang="en-GB" smtClean="0"/>
          </a:p>
        </p:txBody>
      </p:sp>
      <p:sp>
        <p:nvSpPr>
          <p:cNvPr id="3076" name="Rectangle 4"/>
          <p:cNvSpPr>
            <a:spLocks noGrp="1" noChangeArrowheads="1"/>
          </p:cNvSpPr>
          <p:nvPr>
            <p:ph type="body" idx="1"/>
          </p:nvPr>
        </p:nvSpPr>
        <p:spPr bwMode="auto">
          <a:xfrm>
            <a:off x="1035050" y="1676400"/>
            <a:ext cx="772795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82277" name="Rectangle 5"/>
          <p:cNvSpPr>
            <a:spLocks noGrp="1" noChangeArrowheads="1"/>
          </p:cNvSpPr>
          <p:nvPr>
            <p:ph type="sldNum" sz="quarter" idx="4"/>
          </p:nvPr>
        </p:nvSpPr>
        <p:spPr bwMode="auto">
          <a:xfrm>
            <a:off x="6858000" y="6172200"/>
            <a:ext cx="1905000" cy="457200"/>
          </a:xfrm>
          <a:prstGeom prst="rect">
            <a:avLst/>
          </a:prstGeom>
          <a:noFill/>
          <a:ln>
            <a:noFill/>
          </a:ln>
          <a:effectLst/>
          <a:extLst>
            <a:ext uri="{909E8E84-426E-40DD-AFC4-6F175D3DCCD1}"/>
            <a:ext uri="{91240B29-F687-4F45-9708-019B960494DF}"/>
            <a:ext uri="{AF507438-7753-43E0-B8FC-AC1667EBCBE1}"/>
          </a:extLst>
        </p:spPr>
        <p:txBody>
          <a:bodyPr vert="horz" wrap="none" lIns="92075" tIns="46038" rIns="92075" bIns="46038" numCol="1" anchor="ctr" anchorCtr="0" compatLnSpc="1">
            <a:prstTxWarp prst="textNoShape">
              <a:avLst/>
            </a:prstTxWarp>
          </a:bodyPr>
          <a:lstStyle>
            <a:lvl1pPr algn="r">
              <a:defRPr sz="1400">
                <a:solidFill>
                  <a:srgbClr val="000066"/>
                </a:solidFill>
                <a:ea typeface="ＭＳ Ｐゴシック" pitchFamily="34" charset="-128"/>
              </a:defRPr>
            </a:lvl1pPr>
          </a:lstStyle>
          <a:p>
            <a:pPr>
              <a:defRPr/>
            </a:pPr>
            <a:fld id="{9F107E2E-FBDA-4EFA-BF0A-A07083B906A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68"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hdr="0" ftr="0" dt="0"/>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Times New Roman" pitchFamily="18" charset="0"/>
        </a:defRPr>
      </a:lvl2pPr>
      <a:lvl3pPr algn="l" rtl="0" fontAlgn="base">
        <a:spcBef>
          <a:spcPct val="0"/>
        </a:spcBef>
        <a:spcAft>
          <a:spcPct val="0"/>
        </a:spcAft>
        <a:defRPr sz="3200">
          <a:solidFill>
            <a:schemeClr val="tx2"/>
          </a:solidFill>
          <a:latin typeface="Times New Roman" pitchFamily="18" charset="0"/>
        </a:defRPr>
      </a:lvl3pPr>
      <a:lvl4pPr algn="l" rtl="0" fontAlgn="base">
        <a:spcBef>
          <a:spcPct val="0"/>
        </a:spcBef>
        <a:spcAft>
          <a:spcPct val="0"/>
        </a:spcAft>
        <a:defRPr sz="3200">
          <a:solidFill>
            <a:schemeClr val="tx2"/>
          </a:solidFill>
          <a:latin typeface="Times New Roman" pitchFamily="18" charset="0"/>
        </a:defRPr>
      </a:lvl4pPr>
      <a:lvl5pPr algn="l" rtl="0" fontAlgn="base">
        <a:spcBef>
          <a:spcPct val="0"/>
        </a:spcBef>
        <a:spcAft>
          <a:spcPct val="0"/>
        </a:spcAft>
        <a:defRPr sz="3200">
          <a:solidFill>
            <a:schemeClr val="tx2"/>
          </a:solidFill>
          <a:latin typeface="Times New Roman" pitchFamily="18" charset="0"/>
        </a:defRPr>
      </a:lvl5pPr>
      <a:lvl6pPr marL="457200" algn="l" rtl="0" eaLnBrk="1" fontAlgn="base" hangingPunct="1">
        <a:spcBef>
          <a:spcPct val="0"/>
        </a:spcBef>
        <a:spcAft>
          <a:spcPct val="0"/>
        </a:spcAft>
        <a:defRPr sz="3200">
          <a:solidFill>
            <a:schemeClr val="tx2"/>
          </a:solidFill>
          <a:latin typeface="Times New Roman" pitchFamily="18" charset="0"/>
        </a:defRPr>
      </a:lvl6pPr>
      <a:lvl7pPr marL="914400" algn="l" rtl="0" eaLnBrk="1" fontAlgn="base" hangingPunct="1">
        <a:spcBef>
          <a:spcPct val="0"/>
        </a:spcBef>
        <a:spcAft>
          <a:spcPct val="0"/>
        </a:spcAft>
        <a:defRPr sz="3200">
          <a:solidFill>
            <a:schemeClr val="tx2"/>
          </a:solidFill>
          <a:latin typeface="Times New Roman" pitchFamily="18" charset="0"/>
        </a:defRPr>
      </a:lvl7pPr>
      <a:lvl8pPr marL="1371600" algn="l" rtl="0" eaLnBrk="1" fontAlgn="base" hangingPunct="1">
        <a:spcBef>
          <a:spcPct val="0"/>
        </a:spcBef>
        <a:spcAft>
          <a:spcPct val="0"/>
        </a:spcAft>
        <a:defRPr sz="3200">
          <a:solidFill>
            <a:schemeClr val="tx2"/>
          </a:solidFill>
          <a:latin typeface="Times New Roman" pitchFamily="18" charset="0"/>
        </a:defRPr>
      </a:lvl8pPr>
      <a:lvl9pPr marL="1828800" algn="l" rtl="0" eaLnBrk="1" fontAlgn="base" hangingPunct="1">
        <a:spcBef>
          <a:spcPct val="0"/>
        </a:spcBef>
        <a:spcAft>
          <a:spcPct val="0"/>
        </a:spcAft>
        <a:defRPr sz="32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SzPct val="75000"/>
        <a:buFont typeface="Monotype Sorts"/>
        <a:buChar char="u"/>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000">
          <a:solidFill>
            <a:schemeClr val="tx1"/>
          </a:solidFill>
          <a:latin typeface="+mn-lt"/>
        </a:defRPr>
      </a:lvl3pPr>
      <a:lvl4pPr marL="1600200" indent="-228600" algn="l" rtl="0" fontAlgn="base">
        <a:spcBef>
          <a:spcPct val="20000"/>
        </a:spcBef>
        <a:spcAft>
          <a:spcPct val="0"/>
        </a:spcAft>
        <a:buClr>
          <a:schemeClr val="accent2"/>
        </a:buClr>
        <a:buSzPct val="65000"/>
        <a:buFont typeface="Monotype Sorts"/>
        <a:buChar char="u"/>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838200" y="457200"/>
            <a:ext cx="7848600" cy="2765425"/>
          </a:xfrm>
        </p:spPr>
        <p:txBody>
          <a:bodyPr/>
          <a:lstStyle/>
          <a:p>
            <a:r>
              <a:rPr lang="en-US" smtClean="0">
                <a:ea typeface="MS PGothic" pitchFamily="34" charset="-128"/>
              </a:rPr>
              <a:t>Cryptography and Network Security</a:t>
            </a:r>
            <a:br>
              <a:rPr lang="en-US" smtClean="0">
                <a:ea typeface="MS PGothic" pitchFamily="34" charset="-128"/>
              </a:rPr>
            </a:br>
            <a:r>
              <a:rPr lang="en-US" smtClean="0">
                <a:ea typeface="MS PGothic" pitchFamily="34" charset="-128"/>
              </a:rPr>
              <a:t>Chapter 9 -  </a:t>
            </a:r>
            <a:r>
              <a:rPr lang="en-AU" smtClean="0"/>
              <a:t>Public-Key Cryptography</a:t>
            </a:r>
            <a:endParaRPr lang="en-AU" smtClean="0">
              <a:ea typeface="MS PGothic" pitchFamily="34" charset="-128"/>
            </a:endParaRPr>
          </a:p>
        </p:txBody>
      </p:sp>
      <p:sp>
        <p:nvSpPr>
          <p:cNvPr id="7171" name="Rectangle 3"/>
          <p:cNvSpPr>
            <a:spLocks noGrp="1" noChangeArrowheads="1"/>
          </p:cNvSpPr>
          <p:nvPr>
            <p:ph type="subTitle" sz="quarter" idx="1"/>
          </p:nvPr>
        </p:nvSpPr>
        <p:spPr>
          <a:xfrm>
            <a:off x="1371600" y="3657600"/>
            <a:ext cx="6400800" cy="2671763"/>
          </a:xfrm>
        </p:spPr>
        <p:txBody>
          <a:bodyPr/>
          <a:lstStyle/>
          <a:p>
            <a:pPr>
              <a:buFont typeface="Wingdings" pitchFamily="2" charset="2"/>
              <a:buNone/>
            </a:pPr>
            <a:r>
              <a:rPr lang="en-US" smtClean="0">
                <a:ea typeface="MS PGothic" pitchFamily="34" charset="-128"/>
              </a:rPr>
              <a:t>Fifth Edition</a:t>
            </a:r>
          </a:p>
          <a:p>
            <a:pPr>
              <a:buFont typeface="Wingdings" pitchFamily="2" charset="2"/>
              <a:buNone/>
            </a:pPr>
            <a:r>
              <a:rPr lang="en-US" smtClean="0">
                <a:ea typeface="MS PGothic" pitchFamily="34" charset="-128"/>
              </a:rPr>
              <a:t>by William Stallings	</a:t>
            </a:r>
          </a:p>
          <a:p>
            <a:pPr>
              <a:buFont typeface="Wingdings" pitchFamily="2" charset="2"/>
              <a:buNone/>
            </a:pPr>
            <a:endParaRPr lang="en-US" smtClean="0">
              <a:ea typeface="MS PGothic" pitchFamily="34" charset="-128"/>
            </a:endParaRPr>
          </a:p>
          <a:p>
            <a:pPr>
              <a:buFont typeface="Wingdings" pitchFamily="2" charset="2"/>
              <a:buNone/>
            </a:pPr>
            <a:r>
              <a:rPr lang="en-US" smtClean="0">
                <a:ea typeface="MS PGothic" pitchFamily="34" charset="-128"/>
              </a:rPr>
              <a:t>Lecture slides by Lawrie Brown</a:t>
            </a:r>
            <a:endParaRPr lang="en-AU" smtClean="0">
              <a:ea typeface="MS PGothic"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AU" smtClean="0"/>
              <a:t>Public-Key Requirements</a:t>
            </a:r>
          </a:p>
        </p:txBody>
      </p:sp>
      <p:sp>
        <p:nvSpPr>
          <p:cNvPr id="16387" name="Rectangle 3"/>
          <p:cNvSpPr>
            <a:spLocks noGrp="1" noChangeArrowheads="1"/>
          </p:cNvSpPr>
          <p:nvPr>
            <p:ph idx="1"/>
          </p:nvPr>
        </p:nvSpPr>
        <p:spPr/>
        <p:txBody>
          <a:bodyPr/>
          <a:lstStyle/>
          <a:p>
            <a:pPr lvl="1"/>
            <a:r>
              <a:rPr lang="en-US" sz="2000" smtClean="0">
                <a:ea typeface="MS PGothic" pitchFamily="34" charset="-128"/>
              </a:rPr>
              <a:t>Computationally easy for B to generate pair (PU</a:t>
            </a:r>
            <a:r>
              <a:rPr lang="en-US" sz="2000" baseline="-25000" smtClean="0">
                <a:ea typeface="MS PGothic" pitchFamily="34" charset="-128"/>
              </a:rPr>
              <a:t>b</a:t>
            </a:r>
            <a:r>
              <a:rPr lang="en-US" sz="2000" smtClean="0">
                <a:ea typeface="MS PGothic" pitchFamily="34" charset="-128"/>
              </a:rPr>
              <a:t>,PR</a:t>
            </a:r>
            <a:r>
              <a:rPr lang="en-US" sz="2000" baseline="-25000" smtClean="0">
                <a:ea typeface="MS PGothic" pitchFamily="34" charset="-128"/>
              </a:rPr>
              <a:t>b</a:t>
            </a:r>
            <a:r>
              <a:rPr lang="en-US" sz="2000" smtClean="0">
                <a:ea typeface="MS PGothic" pitchFamily="34" charset="-128"/>
              </a:rPr>
              <a:t>)</a:t>
            </a:r>
          </a:p>
          <a:p>
            <a:pPr lvl="1"/>
            <a:r>
              <a:rPr lang="en-US" sz="2000" smtClean="0">
                <a:ea typeface="MS PGothic" pitchFamily="34" charset="-128"/>
              </a:rPr>
              <a:t>Computationally easy for A, knowing PU</a:t>
            </a:r>
            <a:r>
              <a:rPr lang="en-US" sz="1600" smtClean="0">
                <a:ea typeface="MS PGothic" pitchFamily="34" charset="-128"/>
              </a:rPr>
              <a:t>b</a:t>
            </a:r>
            <a:r>
              <a:rPr lang="en-US" sz="2000" smtClean="0">
                <a:ea typeface="MS PGothic" pitchFamily="34" charset="-128"/>
              </a:rPr>
              <a:t> and message M, to generate ciphertext:</a:t>
            </a:r>
          </a:p>
          <a:p>
            <a:pPr lvl="1"/>
            <a:endParaRPr lang="en-US" sz="2000" smtClean="0">
              <a:ea typeface="MS PGothic" pitchFamily="34" charset="-128"/>
            </a:endParaRPr>
          </a:p>
          <a:p>
            <a:pPr lvl="1"/>
            <a:r>
              <a:rPr lang="en-US" sz="2000" smtClean="0">
                <a:ea typeface="MS PGothic" pitchFamily="34" charset="-128"/>
              </a:rPr>
              <a:t>Computationally easy for B to decrypt ciphertext using</a:t>
            </a:r>
          </a:p>
          <a:p>
            <a:pPr lvl="1"/>
            <a:r>
              <a:rPr lang="en-US" sz="2000" smtClean="0">
                <a:ea typeface="MS PGothic" pitchFamily="34" charset="-128"/>
              </a:rPr>
              <a:t>PR</a:t>
            </a:r>
            <a:r>
              <a:rPr lang="en-US" sz="1600" smtClean="0">
                <a:ea typeface="MS PGothic" pitchFamily="34" charset="-128"/>
              </a:rPr>
              <a:t>b</a:t>
            </a:r>
            <a:r>
              <a:rPr lang="en-US" sz="2000" smtClean="0">
                <a:ea typeface="MS PGothic" pitchFamily="34" charset="-128"/>
              </a:rPr>
              <a:t>:</a:t>
            </a:r>
          </a:p>
          <a:p>
            <a:pPr lvl="1">
              <a:buFontTx/>
              <a:buNone/>
            </a:pPr>
            <a:endParaRPr lang="en-US" sz="2000" smtClean="0">
              <a:ea typeface="MS PGothic" pitchFamily="34" charset="-128"/>
            </a:endParaRPr>
          </a:p>
          <a:p>
            <a:pPr lvl="1"/>
            <a:r>
              <a:rPr lang="en-US" sz="2000" smtClean="0">
                <a:ea typeface="MS PGothic" pitchFamily="34" charset="-128"/>
              </a:rPr>
              <a:t>computationally infeasible for attacker, knowing PU</a:t>
            </a:r>
            <a:r>
              <a:rPr lang="en-US" sz="2000" baseline="-25000" smtClean="0">
                <a:ea typeface="MS PGothic" pitchFamily="34" charset="-128"/>
              </a:rPr>
              <a:t>b</a:t>
            </a:r>
            <a:r>
              <a:rPr lang="en-US" sz="2000" smtClean="0">
                <a:ea typeface="MS PGothic" pitchFamily="34" charset="-128"/>
              </a:rPr>
              <a:t> and C, to determine PR</a:t>
            </a:r>
            <a:r>
              <a:rPr lang="en-US" sz="2000" baseline="-25000" smtClean="0">
                <a:ea typeface="MS PGothic" pitchFamily="34" charset="-128"/>
              </a:rPr>
              <a:t>b</a:t>
            </a:r>
            <a:endParaRPr lang="en-US" sz="2000" smtClean="0">
              <a:ea typeface="MS PGothic" pitchFamily="34" charset="-128"/>
            </a:endParaRPr>
          </a:p>
          <a:p>
            <a:pPr lvl="1"/>
            <a:r>
              <a:rPr lang="en-US" sz="2000" smtClean="0">
                <a:ea typeface="MS PGothic" pitchFamily="34" charset="-128"/>
              </a:rPr>
              <a:t>Computationally infeasible for attacher, knowing PU</a:t>
            </a:r>
            <a:r>
              <a:rPr lang="en-US" sz="2000" baseline="-25000" smtClean="0">
                <a:ea typeface="MS PGothic" pitchFamily="34" charset="-128"/>
              </a:rPr>
              <a:t>b</a:t>
            </a:r>
            <a:r>
              <a:rPr lang="en-US" sz="2000" smtClean="0">
                <a:ea typeface="MS PGothic" pitchFamily="34" charset="-128"/>
              </a:rPr>
              <a:t> and C, to determine M</a:t>
            </a:r>
          </a:p>
          <a:p>
            <a:pPr lvl="1"/>
            <a:r>
              <a:rPr lang="en-US" sz="2000" smtClean="0">
                <a:ea typeface="MS PGothic" pitchFamily="34" charset="-128"/>
              </a:rPr>
              <a:t> (Optional) Two keys can be applied in either order:</a:t>
            </a:r>
          </a:p>
          <a:p>
            <a:pPr lvl="1"/>
            <a:endParaRPr lang="en-AU" sz="2000" smtClean="0">
              <a:ea typeface="MS PGothic" pitchFamily="34" charset="-128"/>
            </a:endParaRPr>
          </a:p>
        </p:txBody>
      </p:sp>
      <p:pic>
        <p:nvPicPr>
          <p:cNvPr id="16388" name="Picture 5"/>
          <p:cNvPicPr>
            <a:picLocks noChangeAspect="1" noChangeArrowheads="1"/>
          </p:cNvPicPr>
          <p:nvPr/>
        </p:nvPicPr>
        <p:blipFill>
          <a:blip r:embed="rId3"/>
          <a:srcRect/>
          <a:stretch>
            <a:fillRect/>
          </a:stretch>
        </p:blipFill>
        <p:spPr bwMode="auto">
          <a:xfrm>
            <a:off x="3924300" y="2708275"/>
            <a:ext cx="1885950" cy="400050"/>
          </a:xfrm>
          <a:prstGeom prst="rect">
            <a:avLst/>
          </a:prstGeom>
          <a:noFill/>
          <a:ln w="9525">
            <a:noFill/>
            <a:miter lim="800000"/>
            <a:headEnd/>
            <a:tailEnd/>
          </a:ln>
        </p:spPr>
      </p:pic>
      <p:pic>
        <p:nvPicPr>
          <p:cNvPr id="16389" name="Picture 6"/>
          <p:cNvPicPr>
            <a:picLocks noChangeAspect="1" noChangeArrowheads="1"/>
          </p:cNvPicPr>
          <p:nvPr/>
        </p:nvPicPr>
        <p:blipFill>
          <a:blip r:embed="rId4"/>
          <a:srcRect/>
          <a:stretch>
            <a:fillRect/>
          </a:stretch>
        </p:blipFill>
        <p:spPr bwMode="auto">
          <a:xfrm>
            <a:off x="2916238" y="3716338"/>
            <a:ext cx="3562350" cy="409575"/>
          </a:xfrm>
          <a:prstGeom prst="rect">
            <a:avLst/>
          </a:prstGeom>
          <a:noFill/>
          <a:ln w="9525">
            <a:noFill/>
            <a:miter lim="800000"/>
            <a:headEnd/>
            <a:tailEnd/>
          </a:ln>
        </p:spPr>
      </p:pic>
      <p:pic>
        <p:nvPicPr>
          <p:cNvPr id="16390" name="Picture 7"/>
          <p:cNvPicPr>
            <a:picLocks noChangeAspect="1" noChangeArrowheads="1"/>
          </p:cNvPicPr>
          <p:nvPr/>
        </p:nvPicPr>
        <p:blipFill>
          <a:blip r:embed="rId5"/>
          <a:srcRect/>
          <a:stretch>
            <a:fillRect/>
          </a:stretch>
        </p:blipFill>
        <p:spPr bwMode="auto">
          <a:xfrm>
            <a:off x="2555875" y="6021388"/>
            <a:ext cx="4229100" cy="2667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AU" smtClean="0">
                <a:ea typeface="MS PGothic" pitchFamily="34" charset="-128"/>
              </a:rPr>
              <a:t>Public-Key Requirements</a:t>
            </a:r>
            <a:endParaRPr lang="en-US" smtClean="0">
              <a:ea typeface="MS PGothic" pitchFamily="34" charset="-128"/>
            </a:endParaRPr>
          </a:p>
        </p:txBody>
      </p:sp>
      <p:sp>
        <p:nvSpPr>
          <p:cNvPr id="17411" name="Content Placeholder 2"/>
          <p:cNvSpPr>
            <a:spLocks noGrp="1"/>
          </p:cNvSpPr>
          <p:nvPr>
            <p:ph idx="1"/>
          </p:nvPr>
        </p:nvSpPr>
        <p:spPr>
          <a:xfrm>
            <a:off x="457200" y="1371600"/>
            <a:ext cx="8229600" cy="5105400"/>
          </a:xfrm>
        </p:spPr>
        <p:txBody>
          <a:bodyPr/>
          <a:lstStyle/>
          <a:p>
            <a:r>
              <a:rPr lang="en-US" smtClean="0">
                <a:ea typeface="MS PGothic" pitchFamily="34" charset="-128"/>
              </a:rPr>
              <a:t>need a trapdoor one-way function</a:t>
            </a:r>
          </a:p>
          <a:p>
            <a:r>
              <a:rPr lang="en-US" smtClean="0">
                <a:ea typeface="MS PGothic" pitchFamily="34" charset="-128"/>
              </a:rPr>
              <a:t>one-way function has</a:t>
            </a:r>
          </a:p>
          <a:p>
            <a:pPr lvl="1"/>
            <a:r>
              <a:rPr lang="en-US" sz="2400" smtClean="0">
                <a:ea typeface="MS PGothic" pitchFamily="34" charset="-128"/>
              </a:rPr>
              <a:t>Y = f(X) easy  </a:t>
            </a:r>
          </a:p>
          <a:p>
            <a:pPr lvl="1"/>
            <a:r>
              <a:rPr lang="en-US" sz="2400" smtClean="0">
                <a:ea typeface="MS PGothic" pitchFamily="34" charset="-128"/>
              </a:rPr>
              <a:t>X = f</a:t>
            </a:r>
            <a:r>
              <a:rPr lang="en-US" sz="2400" baseline="30000" smtClean="0">
                <a:ea typeface="MS PGothic" pitchFamily="34" charset="-128"/>
              </a:rPr>
              <a:t>–1</a:t>
            </a:r>
            <a:r>
              <a:rPr lang="en-US" sz="2400" smtClean="0">
                <a:ea typeface="MS PGothic" pitchFamily="34" charset="-128"/>
              </a:rPr>
              <a:t>(Y) infeasible</a:t>
            </a:r>
          </a:p>
          <a:p>
            <a:r>
              <a:rPr lang="en-US" smtClean="0">
                <a:ea typeface="MS PGothic" pitchFamily="34" charset="-128"/>
              </a:rPr>
              <a:t>a trap-door one-way function has</a:t>
            </a:r>
          </a:p>
          <a:p>
            <a:pPr lvl="1"/>
            <a:r>
              <a:rPr lang="en-US" sz="2400" smtClean="0">
                <a:ea typeface="MS PGothic" pitchFamily="34" charset="-128"/>
              </a:rPr>
              <a:t>Y = f</a:t>
            </a:r>
            <a:r>
              <a:rPr lang="en-US" sz="2400" baseline="-25000" smtClean="0">
                <a:ea typeface="MS PGothic" pitchFamily="34" charset="-128"/>
              </a:rPr>
              <a:t>k</a:t>
            </a:r>
            <a:r>
              <a:rPr lang="en-US" sz="2400" smtClean="0">
                <a:ea typeface="MS PGothic" pitchFamily="34" charset="-128"/>
              </a:rPr>
              <a:t>(X) easy, if k and X are known</a:t>
            </a:r>
          </a:p>
          <a:p>
            <a:pPr lvl="1"/>
            <a:r>
              <a:rPr lang="en-US" sz="2400" smtClean="0">
                <a:ea typeface="MS PGothic" pitchFamily="34" charset="-128"/>
              </a:rPr>
              <a:t>X = f</a:t>
            </a:r>
            <a:r>
              <a:rPr lang="en-US" sz="2400" baseline="-25000" smtClean="0">
                <a:ea typeface="MS PGothic" pitchFamily="34" charset="-128"/>
              </a:rPr>
              <a:t>k</a:t>
            </a:r>
            <a:r>
              <a:rPr lang="en-US" sz="2400" baseline="30000" smtClean="0">
                <a:ea typeface="MS PGothic" pitchFamily="34" charset="-128"/>
              </a:rPr>
              <a:t>–1</a:t>
            </a:r>
            <a:r>
              <a:rPr lang="en-US" sz="2400" smtClean="0">
                <a:ea typeface="MS PGothic" pitchFamily="34" charset="-128"/>
              </a:rPr>
              <a:t>(Y) easy, if k and Y are known</a:t>
            </a:r>
          </a:p>
          <a:p>
            <a:pPr lvl="1"/>
            <a:r>
              <a:rPr lang="en-US" sz="2400" smtClean="0">
                <a:ea typeface="MS PGothic" pitchFamily="34" charset="-128"/>
              </a:rPr>
              <a:t>X = f</a:t>
            </a:r>
            <a:r>
              <a:rPr lang="en-US" sz="2400" baseline="-25000" smtClean="0">
                <a:ea typeface="MS PGothic" pitchFamily="34" charset="-128"/>
              </a:rPr>
              <a:t>k</a:t>
            </a:r>
            <a:r>
              <a:rPr lang="en-US" sz="2400" baseline="30000" smtClean="0">
                <a:ea typeface="MS PGothic" pitchFamily="34" charset="-128"/>
              </a:rPr>
              <a:t>–1</a:t>
            </a:r>
            <a:r>
              <a:rPr lang="en-US" sz="2400" smtClean="0">
                <a:ea typeface="MS PGothic" pitchFamily="34" charset="-128"/>
              </a:rPr>
              <a:t>(Y) infeasible, if Y known but k not known</a:t>
            </a:r>
          </a:p>
          <a:p>
            <a:r>
              <a:rPr lang="en-US" smtClean="0">
                <a:ea typeface="MS PGothic" pitchFamily="34" charset="-128"/>
              </a:rPr>
              <a:t>a practical public-key scheme depends on a suitable trap-door one-way function</a:t>
            </a:r>
          </a:p>
          <a:p>
            <a:pPr lvl="1"/>
            <a:endParaRPr lang="en-US" smtClean="0">
              <a:ea typeface="MS PGothic" pitchFamily="34" charset="-128"/>
            </a:endParaRPr>
          </a:p>
          <a:p>
            <a:pPr lvl="2"/>
            <a:endParaRPr lang="en-US" smtClean="0">
              <a:ea typeface="MS PGothic"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 y="277813"/>
            <a:ext cx="8839200" cy="1139825"/>
          </a:xfrm>
        </p:spPr>
        <p:txBody>
          <a:bodyPr/>
          <a:lstStyle/>
          <a:p>
            <a:r>
              <a:rPr lang="en-AU" smtClean="0"/>
              <a:t>Security of Public Key Schemes</a:t>
            </a:r>
          </a:p>
        </p:txBody>
      </p:sp>
      <p:sp>
        <p:nvSpPr>
          <p:cNvPr id="18435" name="Rectangle 3"/>
          <p:cNvSpPr>
            <a:spLocks noGrp="1" noChangeArrowheads="1"/>
          </p:cNvSpPr>
          <p:nvPr>
            <p:ph idx="1"/>
          </p:nvPr>
        </p:nvSpPr>
        <p:spPr>
          <a:xfrm>
            <a:off x="468313" y="1412875"/>
            <a:ext cx="8229600" cy="5040313"/>
          </a:xfrm>
        </p:spPr>
        <p:txBody>
          <a:bodyPr/>
          <a:lstStyle/>
          <a:p>
            <a:pPr>
              <a:lnSpc>
                <a:spcPct val="90000"/>
              </a:lnSpc>
              <a:buFont typeface="Wingdings" pitchFamily="2" charset="2"/>
              <a:buChar char="Ø"/>
            </a:pPr>
            <a:r>
              <a:rPr lang="en-US" sz="2000" b="1" dirty="0" smtClean="0"/>
              <a:t>Brute Force Attacks</a:t>
            </a:r>
          </a:p>
          <a:p>
            <a:pPr lvl="1">
              <a:lnSpc>
                <a:spcPct val="90000"/>
              </a:lnSpc>
              <a:buFont typeface="Wingdings" pitchFamily="2" charset="2"/>
              <a:buChar char="Ø"/>
            </a:pPr>
            <a:r>
              <a:rPr lang="en-US" sz="2000" dirty="0" smtClean="0"/>
              <a:t>Use </a:t>
            </a:r>
            <a:r>
              <a:rPr lang="en-US" sz="2000" dirty="0" smtClean="0"/>
              <a:t>large key to avoid brute force attacks</a:t>
            </a:r>
          </a:p>
          <a:p>
            <a:pPr lvl="1">
              <a:lnSpc>
                <a:spcPct val="90000"/>
              </a:lnSpc>
              <a:buFont typeface="Wingdings" pitchFamily="2" charset="2"/>
              <a:buChar char="Ø"/>
            </a:pPr>
            <a:r>
              <a:rPr lang="en-US" sz="2000" dirty="0" smtClean="0"/>
              <a:t>Public </a:t>
            </a:r>
            <a:r>
              <a:rPr lang="en-US" sz="2000" dirty="0" smtClean="0"/>
              <a:t>key algorithms less </a:t>
            </a:r>
            <a:r>
              <a:rPr lang="en-US" sz="2000" dirty="0" smtClean="0"/>
              <a:t>efficient </a:t>
            </a:r>
            <a:r>
              <a:rPr lang="en-US" sz="2000" dirty="0" smtClean="0"/>
              <a:t>with larger keys</a:t>
            </a:r>
          </a:p>
          <a:p>
            <a:pPr lvl="1">
              <a:lnSpc>
                <a:spcPct val="90000"/>
              </a:lnSpc>
              <a:buFont typeface="Wingdings" pitchFamily="2" charset="2"/>
              <a:buChar char="Ø"/>
            </a:pPr>
            <a:r>
              <a:rPr lang="en-US" sz="2000" dirty="0" smtClean="0"/>
              <a:t>Public-key </a:t>
            </a:r>
            <a:r>
              <a:rPr lang="en-US" sz="2000" dirty="0" smtClean="0"/>
              <a:t>cryptography mainly used for </a:t>
            </a:r>
            <a:r>
              <a:rPr lang="en-US" sz="2000" dirty="0" smtClean="0"/>
              <a:t>key management </a:t>
            </a:r>
            <a:r>
              <a:rPr lang="en-US" sz="2000" dirty="0" smtClean="0"/>
              <a:t>and </a:t>
            </a:r>
            <a:r>
              <a:rPr lang="en-US" sz="2000" dirty="0" smtClean="0"/>
              <a:t>signatures</a:t>
            </a:r>
          </a:p>
          <a:p>
            <a:pPr lvl="1">
              <a:lnSpc>
                <a:spcPct val="90000"/>
              </a:lnSpc>
              <a:buNone/>
            </a:pPr>
            <a:endParaRPr lang="en-US" sz="2000" dirty="0" smtClean="0"/>
          </a:p>
          <a:p>
            <a:pPr>
              <a:lnSpc>
                <a:spcPct val="90000"/>
              </a:lnSpc>
              <a:buFont typeface="Wingdings" pitchFamily="2" charset="2"/>
              <a:buChar char="Ø"/>
            </a:pPr>
            <a:r>
              <a:rPr lang="en-US" sz="2000" b="1" dirty="0" smtClean="0"/>
              <a:t>Compute Private Key from Public </a:t>
            </a:r>
            <a:r>
              <a:rPr lang="en-US" sz="2000" b="1" dirty="0" smtClean="0"/>
              <a:t>Key</a:t>
            </a:r>
          </a:p>
          <a:p>
            <a:pPr lvl="1">
              <a:lnSpc>
                <a:spcPct val="90000"/>
              </a:lnSpc>
              <a:buFont typeface="Wingdings" pitchFamily="2" charset="2"/>
              <a:buChar char="Ø"/>
            </a:pPr>
            <a:r>
              <a:rPr lang="en-US" sz="2000" dirty="0" smtClean="0"/>
              <a:t>No </a:t>
            </a:r>
            <a:r>
              <a:rPr lang="en-US" sz="2000" dirty="0" smtClean="0"/>
              <a:t>known feasible methods using standard </a:t>
            </a:r>
            <a:r>
              <a:rPr lang="en-US" sz="2000" dirty="0" smtClean="0"/>
              <a:t>computing</a:t>
            </a:r>
          </a:p>
          <a:p>
            <a:pPr lvl="1">
              <a:lnSpc>
                <a:spcPct val="90000"/>
              </a:lnSpc>
              <a:buNone/>
            </a:pPr>
            <a:endParaRPr lang="en-US" sz="2000" dirty="0" smtClean="0"/>
          </a:p>
          <a:p>
            <a:pPr>
              <a:lnSpc>
                <a:spcPct val="90000"/>
              </a:lnSpc>
              <a:buFont typeface="Wingdings" pitchFamily="2" charset="2"/>
              <a:buChar char="Ø"/>
            </a:pPr>
            <a:r>
              <a:rPr lang="en-US" sz="2000" b="1" u="sng" dirty="0" smtClean="0"/>
              <a:t>Probable-Message Attack</a:t>
            </a:r>
          </a:p>
          <a:p>
            <a:pPr lvl="1">
              <a:lnSpc>
                <a:spcPct val="90000"/>
              </a:lnSpc>
              <a:buFont typeface="Wingdings" pitchFamily="2" charset="2"/>
              <a:buChar char="Ø"/>
            </a:pPr>
            <a:r>
              <a:rPr lang="en-US" sz="2000" dirty="0" smtClean="0"/>
              <a:t>Encrypt </a:t>
            </a:r>
            <a:r>
              <a:rPr lang="en-US" sz="2000" dirty="0" smtClean="0"/>
              <a:t>all possible </a:t>
            </a:r>
            <a:r>
              <a:rPr lang="en-US" sz="2000" dirty="0" smtClean="0"/>
              <a:t>M' </a:t>
            </a:r>
            <a:r>
              <a:rPr lang="en-US" sz="2000" dirty="0" smtClean="0"/>
              <a:t>using </a:t>
            </a:r>
            <a:r>
              <a:rPr lang="en-US" sz="2000" dirty="0" err="1" smtClean="0"/>
              <a:t>PU</a:t>
            </a:r>
            <a:r>
              <a:rPr lang="en-US" sz="2000" baseline="-25000" dirty="0" err="1" smtClean="0"/>
              <a:t>b</a:t>
            </a:r>
            <a:r>
              <a:rPr lang="en-US" sz="2000" dirty="0" err="1" smtClean="0"/>
              <a:t>|for</a:t>
            </a:r>
            <a:r>
              <a:rPr lang="en-US" sz="2000" dirty="0" smtClean="0"/>
              <a:t> the </a:t>
            </a:r>
            <a:r>
              <a:rPr lang="en-US" sz="2000" dirty="0" err="1" smtClean="0"/>
              <a:t>C'that</a:t>
            </a:r>
            <a:r>
              <a:rPr lang="en-US" sz="2000" dirty="0" smtClean="0"/>
              <a:t> matches </a:t>
            </a:r>
            <a:r>
              <a:rPr lang="en-US" sz="2000" dirty="0" smtClean="0"/>
              <a:t>C, attacker knows </a:t>
            </a:r>
            <a:r>
              <a:rPr lang="en-US" sz="2000" dirty="0" smtClean="0"/>
              <a:t>M</a:t>
            </a:r>
          </a:p>
          <a:p>
            <a:pPr lvl="1">
              <a:lnSpc>
                <a:spcPct val="90000"/>
              </a:lnSpc>
              <a:buFont typeface="Wingdings" pitchFamily="2" charset="2"/>
              <a:buChar char="Ø"/>
            </a:pPr>
            <a:r>
              <a:rPr lang="en-US" sz="2000" dirty="0" smtClean="0"/>
              <a:t> </a:t>
            </a:r>
            <a:r>
              <a:rPr lang="en-US" sz="2000" dirty="0" smtClean="0"/>
              <a:t>Only feasible of M is </a:t>
            </a:r>
            <a:r>
              <a:rPr lang="en-US" sz="2000" dirty="0" smtClean="0"/>
              <a:t>short</a:t>
            </a:r>
          </a:p>
          <a:p>
            <a:pPr lvl="1">
              <a:lnSpc>
                <a:spcPct val="90000"/>
              </a:lnSpc>
              <a:buFont typeface="Wingdings" pitchFamily="2" charset="2"/>
              <a:buChar char="Ø"/>
            </a:pPr>
            <a:r>
              <a:rPr lang="en-US" sz="2000" dirty="0" smtClean="0"/>
              <a:t> </a:t>
            </a:r>
            <a:r>
              <a:rPr lang="en-US" sz="2000" dirty="0" smtClean="0"/>
              <a:t>Solution for short messages: append random bits </a:t>
            </a:r>
            <a:r>
              <a:rPr lang="en-US" sz="2000" dirty="0" smtClean="0"/>
              <a:t>to make </a:t>
            </a:r>
            <a:r>
              <a:rPr lang="en-US" sz="2000" dirty="0" smtClean="0"/>
              <a:t>it longer</a:t>
            </a:r>
            <a:endParaRPr lang="en-AU"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ea typeface="MS PGothic" pitchFamily="34" charset="-128"/>
              </a:rPr>
              <a:t>RSA</a:t>
            </a:r>
            <a:endParaRPr lang="en-AU" smtClean="0">
              <a:ea typeface="MS PGothic" pitchFamily="34" charset="-128"/>
            </a:endParaRPr>
          </a:p>
        </p:txBody>
      </p:sp>
      <p:sp>
        <p:nvSpPr>
          <p:cNvPr id="19459" name="Rectangle 3"/>
          <p:cNvSpPr>
            <a:spLocks noGrp="1" noChangeArrowheads="1"/>
          </p:cNvSpPr>
          <p:nvPr>
            <p:ph idx="1"/>
          </p:nvPr>
        </p:nvSpPr>
        <p:spPr>
          <a:xfrm>
            <a:off x="457200" y="1676400"/>
            <a:ext cx="8458200" cy="4454525"/>
          </a:xfrm>
        </p:spPr>
        <p:txBody>
          <a:bodyPr/>
          <a:lstStyle/>
          <a:p>
            <a:pPr>
              <a:buFont typeface="Wingdings" pitchFamily="2" charset="2"/>
              <a:buChar char="Ø"/>
            </a:pPr>
            <a:r>
              <a:rPr lang="en-US" smtClean="0"/>
              <a:t>Ron Rivest, Adi Shamir and Len Adleman</a:t>
            </a:r>
          </a:p>
          <a:p>
            <a:pPr>
              <a:buFont typeface="Wingdings" pitchFamily="2" charset="2"/>
              <a:buChar char="Ø"/>
            </a:pPr>
            <a:r>
              <a:rPr lang="en-US" smtClean="0"/>
              <a:t>Created in 1978; RSA Security sells related products</a:t>
            </a:r>
          </a:p>
          <a:p>
            <a:pPr>
              <a:buFont typeface="Wingdings" pitchFamily="2" charset="2"/>
              <a:buChar char="Ø"/>
            </a:pPr>
            <a:r>
              <a:rPr lang="en-US" smtClean="0"/>
              <a:t>Most widely used public-key algorithm</a:t>
            </a:r>
          </a:p>
          <a:p>
            <a:pPr>
              <a:buFont typeface="Wingdings" pitchFamily="2" charset="2"/>
              <a:buChar char="Ø"/>
            </a:pPr>
            <a:r>
              <a:rPr lang="en-US" smtClean="0"/>
              <a:t>Block cipher: plaintext and ciphertext are integers</a:t>
            </a:r>
            <a:endParaRPr lang="en-AU" sz="2400" smtClean="0">
              <a:ea typeface="MS PGothic"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RSA Algorithm</a:t>
            </a:r>
            <a:endParaRPr lang="en-US" dirty="0"/>
          </a:p>
        </p:txBody>
      </p:sp>
      <p:sp>
        <p:nvSpPr>
          <p:cNvPr id="3" name="Content Placeholder 2"/>
          <p:cNvSpPr>
            <a:spLocks noGrp="1"/>
          </p:cNvSpPr>
          <p:nvPr>
            <p:ph idx="1"/>
          </p:nvPr>
        </p:nvSpPr>
        <p:spPr/>
        <p:txBody>
          <a:bodyPr/>
          <a:lstStyle/>
          <a:p>
            <a:r>
              <a:rPr lang="en-US" sz="2000" dirty="0" smtClean="0"/>
              <a:t>Plaintext encrypted in blocks, each block binary </a:t>
            </a:r>
            <a:r>
              <a:rPr lang="en-US" sz="2000" dirty="0" smtClean="0"/>
              <a:t>value less </a:t>
            </a:r>
            <a:r>
              <a:rPr lang="en-US" sz="2000" dirty="0" smtClean="0"/>
              <a:t>than n</a:t>
            </a:r>
          </a:p>
          <a:p>
            <a:r>
              <a:rPr lang="en-US" sz="2000" dirty="0" smtClean="0"/>
              <a:t>In </a:t>
            </a:r>
            <a:r>
              <a:rPr lang="en-US" sz="2000" dirty="0" smtClean="0"/>
              <a:t>practice, block size </a:t>
            </a:r>
            <a:r>
              <a:rPr lang="en-US" sz="2000" dirty="0" err="1" smtClean="0"/>
              <a:t>i</a:t>
            </a:r>
            <a:r>
              <a:rPr lang="en-US" sz="2000" dirty="0" smtClean="0"/>
              <a:t> bits where 2</a:t>
            </a:r>
            <a:r>
              <a:rPr lang="en-US" sz="2000" baseline="30000" dirty="0" smtClean="0"/>
              <a:t>i </a:t>
            </a:r>
            <a:r>
              <a:rPr lang="en-US" sz="2000" dirty="0" smtClean="0"/>
              <a:t>&lt; n </a:t>
            </a:r>
            <a:r>
              <a:rPr lang="en-US" sz="2000" dirty="0" smtClean="0"/>
              <a:t>&lt;= 2</a:t>
            </a:r>
            <a:r>
              <a:rPr lang="en-US" sz="2000" baseline="30000" dirty="0" smtClean="0"/>
              <a:t>i+1</a:t>
            </a:r>
            <a:r>
              <a:rPr lang="en-US" sz="2000" dirty="0" smtClean="0"/>
              <a:t>; n </a:t>
            </a:r>
            <a:r>
              <a:rPr lang="en-US" sz="2000" dirty="0" smtClean="0"/>
              <a:t>is 1024 </a:t>
            </a:r>
            <a:r>
              <a:rPr lang="en-US" sz="2000" dirty="0" smtClean="0"/>
              <a:t>bits</a:t>
            </a:r>
          </a:p>
          <a:p>
            <a:r>
              <a:rPr lang="en-US" sz="2000" dirty="0" smtClean="0"/>
              <a:t>Encryption </a:t>
            </a:r>
            <a:r>
              <a:rPr lang="en-US" sz="2000" dirty="0" smtClean="0"/>
              <a:t>of plaintext M:</a:t>
            </a:r>
          </a:p>
          <a:p>
            <a:pPr algn="ctr">
              <a:buNone/>
            </a:pPr>
            <a:r>
              <a:rPr lang="en-US" sz="2000" b="1" dirty="0" smtClean="0">
                <a:solidFill>
                  <a:srgbClr val="C00000"/>
                </a:solidFill>
                <a:latin typeface="Courier New" pitchFamily="49" charset="0"/>
                <a:cs typeface="Courier New" pitchFamily="49" charset="0"/>
              </a:rPr>
              <a:t>C = M</a:t>
            </a:r>
            <a:r>
              <a:rPr lang="en-US" sz="2000" b="1" baseline="30000" dirty="0" smtClean="0">
                <a:solidFill>
                  <a:srgbClr val="C00000"/>
                </a:solidFill>
                <a:latin typeface="Courier New" pitchFamily="49" charset="0"/>
                <a:cs typeface="Courier New" pitchFamily="49" charset="0"/>
              </a:rPr>
              <a:t>e</a:t>
            </a:r>
            <a:r>
              <a:rPr lang="en-US" sz="2000" b="1" dirty="0" smtClean="0">
                <a:solidFill>
                  <a:srgbClr val="C00000"/>
                </a:solidFill>
                <a:latin typeface="Courier New" pitchFamily="49" charset="0"/>
                <a:cs typeface="Courier New" pitchFamily="49" charset="0"/>
              </a:rPr>
              <a:t> mod n</a:t>
            </a:r>
          </a:p>
          <a:p>
            <a:r>
              <a:rPr lang="en-US" sz="2000" dirty="0" smtClean="0"/>
              <a:t>Decryption </a:t>
            </a:r>
            <a:r>
              <a:rPr lang="en-US" sz="2000" dirty="0" smtClean="0"/>
              <a:t>of </a:t>
            </a:r>
            <a:r>
              <a:rPr lang="en-US" sz="2000" dirty="0" err="1" smtClean="0"/>
              <a:t>ciphertext</a:t>
            </a:r>
            <a:r>
              <a:rPr lang="en-US" sz="2000" dirty="0" smtClean="0"/>
              <a:t> C:</a:t>
            </a:r>
          </a:p>
          <a:p>
            <a:pPr algn="ctr">
              <a:buNone/>
            </a:pPr>
            <a:r>
              <a:rPr lang="en-US" sz="2000" b="1" dirty="0" smtClean="0">
                <a:solidFill>
                  <a:srgbClr val="C00000"/>
                </a:solidFill>
                <a:latin typeface="Courier New" pitchFamily="49" charset="0"/>
                <a:cs typeface="Courier New" pitchFamily="49" charset="0"/>
              </a:rPr>
              <a:t>M = </a:t>
            </a:r>
            <a:r>
              <a:rPr lang="en-US" sz="2000" b="1" dirty="0" err="1" smtClean="0">
                <a:solidFill>
                  <a:srgbClr val="C00000"/>
                </a:solidFill>
                <a:latin typeface="Courier New" pitchFamily="49" charset="0"/>
                <a:cs typeface="Courier New" pitchFamily="49" charset="0"/>
              </a:rPr>
              <a:t>C</a:t>
            </a:r>
            <a:r>
              <a:rPr lang="en-US" sz="2000" b="1" baseline="30000" dirty="0" err="1" smtClean="0">
                <a:solidFill>
                  <a:srgbClr val="C00000"/>
                </a:solidFill>
                <a:latin typeface="Courier New" pitchFamily="49" charset="0"/>
                <a:cs typeface="Courier New" pitchFamily="49" charset="0"/>
              </a:rPr>
              <a:t>d</a:t>
            </a:r>
            <a:r>
              <a:rPr lang="en-US" sz="2000" b="1" baseline="30000" dirty="0" smtClean="0">
                <a:solidFill>
                  <a:srgbClr val="C00000"/>
                </a:solidFill>
                <a:latin typeface="Courier New" pitchFamily="49" charset="0"/>
                <a:cs typeface="Courier New" pitchFamily="49" charset="0"/>
              </a:rPr>
              <a:t> </a:t>
            </a:r>
            <a:r>
              <a:rPr lang="en-US" sz="2000" b="1" dirty="0" smtClean="0">
                <a:solidFill>
                  <a:srgbClr val="C00000"/>
                </a:solidFill>
                <a:latin typeface="Courier New" pitchFamily="49" charset="0"/>
                <a:cs typeface="Courier New" pitchFamily="49" charset="0"/>
              </a:rPr>
              <a:t>mod </a:t>
            </a:r>
            <a:r>
              <a:rPr lang="en-US" sz="2000" b="1" dirty="0" smtClean="0">
                <a:solidFill>
                  <a:srgbClr val="C00000"/>
                </a:solidFill>
                <a:latin typeface="Courier New" pitchFamily="49" charset="0"/>
                <a:cs typeface="Courier New" pitchFamily="49" charset="0"/>
              </a:rPr>
              <a:t>n= </a:t>
            </a:r>
            <a:r>
              <a:rPr lang="en-US" sz="2000" b="1" dirty="0" smtClean="0">
                <a:solidFill>
                  <a:srgbClr val="C00000"/>
                </a:solidFill>
                <a:latin typeface="Courier New" pitchFamily="49" charset="0"/>
                <a:cs typeface="Courier New" pitchFamily="49" charset="0"/>
              </a:rPr>
              <a:t>(</a:t>
            </a:r>
            <a:r>
              <a:rPr lang="en-US" sz="2000" b="1" dirty="0" smtClean="0">
                <a:solidFill>
                  <a:srgbClr val="C00000"/>
                </a:solidFill>
                <a:latin typeface="Courier New" pitchFamily="49" charset="0"/>
                <a:cs typeface="Courier New" pitchFamily="49" charset="0"/>
              </a:rPr>
              <a:t>M</a:t>
            </a:r>
            <a:r>
              <a:rPr lang="en-US" sz="2000" b="1" baseline="30000" dirty="0" smtClean="0">
                <a:solidFill>
                  <a:srgbClr val="C00000"/>
                </a:solidFill>
                <a:latin typeface="Courier New" pitchFamily="49" charset="0"/>
                <a:cs typeface="Courier New" pitchFamily="49" charset="0"/>
              </a:rPr>
              <a:t>e</a:t>
            </a:r>
            <a:r>
              <a:rPr lang="en-US" sz="2000" b="1" dirty="0" smtClean="0">
                <a:solidFill>
                  <a:srgbClr val="C00000"/>
                </a:solidFill>
                <a:latin typeface="Courier New" pitchFamily="49" charset="0"/>
                <a:cs typeface="Courier New" pitchFamily="49" charset="0"/>
              </a:rPr>
              <a:t>)</a:t>
            </a:r>
            <a:r>
              <a:rPr lang="en-US" sz="2000" b="1" baseline="30000" dirty="0" smtClean="0">
                <a:solidFill>
                  <a:srgbClr val="C00000"/>
                </a:solidFill>
                <a:latin typeface="Courier New" pitchFamily="49" charset="0"/>
                <a:cs typeface="Courier New" pitchFamily="49" charset="0"/>
              </a:rPr>
              <a:t>d</a:t>
            </a:r>
            <a:r>
              <a:rPr lang="en-US" sz="2000" b="1" dirty="0" smtClean="0">
                <a:solidFill>
                  <a:srgbClr val="C00000"/>
                </a:solidFill>
                <a:latin typeface="Courier New" pitchFamily="49" charset="0"/>
                <a:cs typeface="Courier New" pitchFamily="49" charset="0"/>
              </a:rPr>
              <a:t> </a:t>
            </a:r>
            <a:r>
              <a:rPr lang="en-US" sz="2000" b="1" dirty="0" smtClean="0">
                <a:solidFill>
                  <a:srgbClr val="C00000"/>
                </a:solidFill>
                <a:latin typeface="Courier New" pitchFamily="49" charset="0"/>
                <a:cs typeface="Courier New" pitchFamily="49" charset="0"/>
              </a:rPr>
              <a:t>mod n = M</a:t>
            </a:r>
            <a:r>
              <a:rPr lang="en-US" sz="2000" b="1" baseline="30000" dirty="0" smtClean="0">
                <a:solidFill>
                  <a:srgbClr val="C00000"/>
                </a:solidFill>
                <a:latin typeface="Courier New" pitchFamily="49" charset="0"/>
                <a:cs typeface="Courier New" pitchFamily="49" charset="0"/>
              </a:rPr>
              <a:t>ed</a:t>
            </a:r>
            <a:r>
              <a:rPr lang="en-US" sz="2000" b="1" dirty="0" smtClean="0">
                <a:solidFill>
                  <a:srgbClr val="C00000"/>
                </a:solidFill>
                <a:latin typeface="Courier New" pitchFamily="49" charset="0"/>
                <a:cs typeface="Courier New" pitchFamily="49" charset="0"/>
              </a:rPr>
              <a:t> mod n</a:t>
            </a:r>
          </a:p>
          <a:p>
            <a:r>
              <a:rPr lang="en-US" sz="2000" dirty="0" smtClean="0"/>
              <a:t>Sender </a:t>
            </a:r>
            <a:r>
              <a:rPr lang="en-US" sz="2000" dirty="0" smtClean="0"/>
              <a:t>A and receiver B know n; Sender A knows </a:t>
            </a:r>
            <a:r>
              <a:rPr lang="en-US" sz="2000" dirty="0" err="1" smtClean="0"/>
              <a:t>e;Receiver</a:t>
            </a:r>
            <a:r>
              <a:rPr lang="en-US" sz="2000" dirty="0" smtClean="0"/>
              <a:t> </a:t>
            </a:r>
            <a:r>
              <a:rPr lang="en-US" sz="2000" dirty="0" smtClean="0"/>
              <a:t>B knows d</a:t>
            </a:r>
          </a:p>
          <a:p>
            <a:r>
              <a:rPr lang="en-US" sz="2000" dirty="0" smtClean="0"/>
              <a:t> </a:t>
            </a:r>
            <a:r>
              <a:rPr lang="en-US" sz="2000" dirty="0" err="1" smtClean="0"/>
              <a:t>PU</a:t>
            </a:r>
            <a:r>
              <a:rPr lang="en-US" sz="2000" baseline="-25000" dirty="0" err="1" smtClean="0"/>
              <a:t>b</a:t>
            </a:r>
            <a:r>
              <a:rPr lang="en-US" sz="2000" dirty="0" smtClean="0"/>
              <a:t> = </a:t>
            </a:r>
            <a:r>
              <a:rPr lang="en-US" sz="2000" dirty="0" smtClean="0"/>
              <a:t>{e, n}, </a:t>
            </a:r>
            <a:r>
              <a:rPr lang="en-US" sz="2000" dirty="0" err="1" smtClean="0"/>
              <a:t>PR</a:t>
            </a:r>
            <a:r>
              <a:rPr lang="en-US" sz="2000" baseline="-25000" dirty="0" err="1" smtClean="0"/>
              <a:t>b</a:t>
            </a:r>
            <a:r>
              <a:rPr lang="en-US" sz="2000" dirty="0" smtClean="0"/>
              <a:t> = </a:t>
            </a:r>
            <a:r>
              <a:rPr lang="en-US" sz="2000" dirty="0" smtClean="0"/>
              <a:t>{</a:t>
            </a:r>
            <a:r>
              <a:rPr lang="en-US" sz="2000" dirty="0" err="1" smtClean="0"/>
              <a:t>d,n</a:t>
            </a:r>
            <a:r>
              <a:rPr lang="en-US" sz="2000" dirty="0" smtClean="0"/>
              <a:t>}</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Requirements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000" b="1" dirty="0" smtClean="0"/>
              <a:t>Possible </a:t>
            </a:r>
            <a:r>
              <a:rPr lang="en-US" sz="2000" b="1" dirty="0" smtClean="0"/>
              <a:t>to </a:t>
            </a:r>
            <a:r>
              <a:rPr lang="en-US" sz="2000" b="1" dirty="0" err="1" smtClean="0"/>
              <a:t>fi</a:t>
            </a:r>
            <a:r>
              <a:rPr lang="en-US" sz="2000" b="1" dirty="0" smtClean="0"/>
              <a:t> </a:t>
            </a:r>
            <a:r>
              <a:rPr lang="en-US" sz="2000" b="1" dirty="0" err="1" smtClean="0"/>
              <a:t>nd</a:t>
            </a:r>
            <a:r>
              <a:rPr lang="en-US" sz="2000" b="1" dirty="0" smtClean="0"/>
              <a:t> </a:t>
            </a:r>
            <a:r>
              <a:rPr lang="en-US" sz="2000" b="1" dirty="0" smtClean="0"/>
              <a:t>values of e, d, n such </a:t>
            </a:r>
            <a:r>
              <a:rPr lang="en-US" sz="2000" b="1" dirty="0" smtClean="0"/>
              <a:t>that:  </a:t>
            </a:r>
            <a:r>
              <a:rPr lang="en-US" sz="2000" b="1" dirty="0" smtClean="0">
                <a:solidFill>
                  <a:srgbClr val="C00000"/>
                </a:solidFill>
                <a:latin typeface="Courier New" pitchFamily="49" charset="0"/>
                <a:cs typeface="Courier New" pitchFamily="49" charset="0"/>
              </a:rPr>
              <a:t>M</a:t>
            </a:r>
            <a:r>
              <a:rPr lang="en-US" sz="2000" b="1" baseline="30000" dirty="0" smtClean="0">
                <a:solidFill>
                  <a:srgbClr val="C00000"/>
                </a:solidFill>
                <a:latin typeface="Courier New" pitchFamily="49" charset="0"/>
                <a:cs typeface="Courier New" pitchFamily="49" charset="0"/>
              </a:rPr>
              <a:t>ed</a:t>
            </a:r>
            <a:r>
              <a:rPr lang="en-US" sz="2000" b="1" dirty="0" smtClean="0">
                <a:solidFill>
                  <a:srgbClr val="C00000"/>
                </a:solidFill>
                <a:latin typeface="Courier New" pitchFamily="49" charset="0"/>
                <a:cs typeface="Courier New" pitchFamily="49" charset="0"/>
              </a:rPr>
              <a:t> </a:t>
            </a:r>
            <a:r>
              <a:rPr lang="en-US" sz="2000" b="1" dirty="0" smtClean="0">
                <a:solidFill>
                  <a:srgbClr val="C00000"/>
                </a:solidFill>
                <a:latin typeface="Courier New" pitchFamily="49" charset="0"/>
                <a:cs typeface="Courier New" pitchFamily="49" charset="0"/>
              </a:rPr>
              <a:t>mod n = M </a:t>
            </a:r>
            <a:r>
              <a:rPr lang="en-US" sz="2000" b="1" dirty="0" smtClean="0">
                <a:solidFill>
                  <a:srgbClr val="C00000"/>
                </a:solidFill>
                <a:latin typeface="Courier New" pitchFamily="49" charset="0"/>
                <a:cs typeface="Courier New" pitchFamily="49" charset="0"/>
              </a:rPr>
              <a:t>  </a:t>
            </a:r>
            <a:r>
              <a:rPr lang="en-US" sz="2000" b="1" dirty="0" smtClean="0">
                <a:latin typeface="Courier New" pitchFamily="49" charset="0"/>
                <a:cs typeface="Courier New" pitchFamily="49" charset="0"/>
              </a:rPr>
              <a:t>for </a:t>
            </a:r>
            <a:r>
              <a:rPr lang="en-US" sz="2000" b="1" dirty="0" smtClean="0">
                <a:latin typeface="Courier New" pitchFamily="49" charset="0"/>
                <a:cs typeface="Courier New" pitchFamily="49" charset="0"/>
              </a:rPr>
              <a:t>all M &lt; </a:t>
            </a:r>
            <a:r>
              <a:rPr lang="en-US" sz="2000" b="1" dirty="0" smtClean="0">
                <a:latin typeface="Courier New" pitchFamily="49" charset="0"/>
                <a:cs typeface="Courier New" pitchFamily="49" charset="0"/>
              </a:rPr>
              <a:t>n</a:t>
            </a:r>
          </a:p>
          <a:p>
            <a:pPr marL="514350" indent="-514350">
              <a:buFont typeface="+mj-lt"/>
              <a:buAutoNum type="arabicPeriod"/>
            </a:pPr>
            <a:r>
              <a:rPr lang="en-US" sz="2000" b="1" dirty="0" smtClean="0">
                <a:cs typeface="Courier New" pitchFamily="49" charset="0"/>
              </a:rPr>
              <a:t>Easy </a:t>
            </a:r>
            <a:r>
              <a:rPr lang="en-US" sz="2000" b="1" dirty="0" smtClean="0">
                <a:cs typeface="Courier New" pitchFamily="49" charset="0"/>
              </a:rPr>
              <a:t>to calculate </a:t>
            </a:r>
            <a:r>
              <a:rPr lang="en-US" sz="2000" b="1" dirty="0" smtClean="0">
                <a:solidFill>
                  <a:srgbClr val="C00000"/>
                </a:solidFill>
                <a:cs typeface="Courier New" pitchFamily="49" charset="0"/>
              </a:rPr>
              <a:t>M</a:t>
            </a:r>
            <a:r>
              <a:rPr lang="en-US" sz="2000" b="1" baseline="30000" dirty="0" smtClean="0">
                <a:solidFill>
                  <a:srgbClr val="C00000"/>
                </a:solidFill>
                <a:cs typeface="Courier New" pitchFamily="49" charset="0"/>
              </a:rPr>
              <a:t>e</a:t>
            </a:r>
            <a:r>
              <a:rPr lang="en-US" sz="2000" b="1" dirty="0" smtClean="0">
                <a:solidFill>
                  <a:srgbClr val="C00000"/>
                </a:solidFill>
                <a:cs typeface="Courier New" pitchFamily="49" charset="0"/>
              </a:rPr>
              <a:t> mod n </a:t>
            </a:r>
            <a:r>
              <a:rPr lang="en-US" sz="2000" b="1" dirty="0" smtClean="0">
                <a:cs typeface="Courier New" pitchFamily="49" charset="0"/>
              </a:rPr>
              <a:t>and </a:t>
            </a:r>
            <a:r>
              <a:rPr lang="en-US" sz="2000" b="1" dirty="0" err="1" smtClean="0">
                <a:solidFill>
                  <a:srgbClr val="C00000"/>
                </a:solidFill>
                <a:cs typeface="Courier New" pitchFamily="49" charset="0"/>
              </a:rPr>
              <a:t>C</a:t>
            </a:r>
            <a:r>
              <a:rPr lang="en-US" sz="2000" b="1" baseline="30000" dirty="0" err="1" smtClean="0">
                <a:solidFill>
                  <a:srgbClr val="C00000"/>
                </a:solidFill>
                <a:cs typeface="Courier New" pitchFamily="49" charset="0"/>
              </a:rPr>
              <a:t>d</a:t>
            </a:r>
            <a:r>
              <a:rPr lang="en-US" sz="2000" b="1" dirty="0" smtClean="0">
                <a:solidFill>
                  <a:srgbClr val="C00000"/>
                </a:solidFill>
                <a:cs typeface="Courier New" pitchFamily="49" charset="0"/>
              </a:rPr>
              <a:t> </a:t>
            </a:r>
            <a:r>
              <a:rPr lang="en-US" sz="2000" b="1" dirty="0" smtClean="0">
                <a:solidFill>
                  <a:srgbClr val="C00000"/>
                </a:solidFill>
                <a:cs typeface="Courier New" pitchFamily="49" charset="0"/>
              </a:rPr>
              <a:t>mod n</a:t>
            </a:r>
            <a:r>
              <a:rPr lang="en-US" sz="2000" b="1" dirty="0" smtClean="0">
                <a:cs typeface="Courier New" pitchFamily="49" charset="0"/>
              </a:rPr>
              <a:t> for </a:t>
            </a:r>
            <a:r>
              <a:rPr lang="en-US" sz="2000" b="1" dirty="0" smtClean="0">
                <a:cs typeface="Courier New" pitchFamily="49" charset="0"/>
              </a:rPr>
              <a:t>all values </a:t>
            </a:r>
            <a:r>
              <a:rPr lang="en-US" sz="2000" b="1" dirty="0" smtClean="0">
                <a:cs typeface="Courier New" pitchFamily="49" charset="0"/>
              </a:rPr>
              <a:t>of M &lt; </a:t>
            </a:r>
            <a:r>
              <a:rPr lang="en-US" sz="2000" b="1" dirty="0" smtClean="0">
                <a:cs typeface="Courier New" pitchFamily="49" charset="0"/>
              </a:rPr>
              <a:t>n</a:t>
            </a:r>
          </a:p>
          <a:p>
            <a:pPr marL="514350" indent="-514350">
              <a:buFont typeface="+mj-lt"/>
              <a:buAutoNum type="arabicPeriod"/>
            </a:pPr>
            <a:r>
              <a:rPr lang="en-US" sz="2000" b="1" dirty="0" smtClean="0">
                <a:cs typeface="Courier New" pitchFamily="49" charset="0"/>
              </a:rPr>
              <a:t>Infeasible </a:t>
            </a:r>
            <a:r>
              <a:rPr lang="en-US" sz="2000" b="1" dirty="0" smtClean="0">
                <a:cs typeface="Courier New" pitchFamily="49" charset="0"/>
              </a:rPr>
              <a:t>to determine d given e and </a:t>
            </a:r>
            <a:r>
              <a:rPr lang="en-US" sz="2000" b="1" dirty="0" smtClean="0">
                <a:cs typeface="Courier New" pitchFamily="49" charset="0"/>
              </a:rPr>
              <a:t>n</a:t>
            </a:r>
          </a:p>
          <a:p>
            <a:pPr marL="514350" indent="-514350"/>
            <a:endParaRPr lang="en-US" sz="2000" b="1" dirty="0" smtClean="0">
              <a:cs typeface="Courier New" pitchFamily="49" charset="0"/>
            </a:endParaRPr>
          </a:p>
          <a:p>
            <a:pPr marL="514350" indent="-514350">
              <a:buFont typeface="Wingdings" pitchFamily="2" charset="2"/>
              <a:buChar char="q"/>
            </a:pPr>
            <a:r>
              <a:rPr lang="en-US" sz="2000" b="1" dirty="0" smtClean="0">
                <a:cs typeface="Courier New" pitchFamily="49" charset="0"/>
              </a:rPr>
              <a:t>Requirement 1 met if e and d are relatively prime </a:t>
            </a:r>
          </a:p>
          <a:p>
            <a:pPr marL="514350" indent="-514350">
              <a:buFont typeface="Wingdings" pitchFamily="2" charset="2"/>
              <a:buChar char="q"/>
            </a:pPr>
            <a:r>
              <a:rPr lang="en-US" sz="2000" b="1" dirty="0" smtClean="0">
                <a:cs typeface="Courier New" pitchFamily="49" charset="0"/>
              </a:rPr>
              <a:t> Choose primes p and q, and calculate:</a:t>
            </a:r>
          </a:p>
          <a:p>
            <a:pPr marL="1771650" lvl="3" indent="-514350">
              <a:buNone/>
            </a:pPr>
            <a:r>
              <a:rPr lang="en-US" sz="1600" b="1" dirty="0" smtClean="0">
                <a:cs typeface="Courier New" pitchFamily="49" charset="0"/>
              </a:rPr>
              <a:t>N=</a:t>
            </a:r>
            <a:r>
              <a:rPr lang="en-US" sz="1600" b="1" dirty="0" err="1" smtClean="0">
                <a:cs typeface="Courier New" pitchFamily="49" charset="0"/>
              </a:rPr>
              <a:t>pq</a:t>
            </a:r>
            <a:endParaRPr lang="en-US" sz="1600" b="1" dirty="0" smtClean="0">
              <a:cs typeface="Courier New" pitchFamily="49" charset="0"/>
            </a:endParaRPr>
          </a:p>
          <a:p>
            <a:pPr marL="1771650" lvl="3" indent="-514350">
              <a:buNone/>
            </a:pPr>
            <a:r>
              <a:rPr lang="pt-BR" sz="1600" b="1" dirty="0" smtClean="0">
                <a:cs typeface="Courier New" pitchFamily="49" charset="0"/>
              </a:rPr>
              <a:t>1 &lt; e &lt; </a:t>
            </a:r>
            <a:r>
              <a:rPr lang="el-GR" sz="1600" b="1" dirty="0" smtClean="0">
                <a:cs typeface="Courier New" pitchFamily="49" charset="0"/>
              </a:rPr>
              <a:t>ϕ</a:t>
            </a:r>
            <a:r>
              <a:rPr lang="pt-BR" sz="1600" b="1" dirty="0" smtClean="0">
                <a:cs typeface="Courier New" pitchFamily="49" charset="0"/>
              </a:rPr>
              <a:t>(n</a:t>
            </a:r>
            <a:r>
              <a:rPr lang="pt-BR" sz="1600" b="1" dirty="0" smtClean="0">
                <a:cs typeface="Courier New" pitchFamily="49" charset="0"/>
              </a:rPr>
              <a:t>)</a:t>
            </a:r>
          </a:p>
          <a:p>
            <a:pPr marL="1771650" lvl="3" indent="-514350">
              <a:buNone/>
            </a:pPr>
            <a:r>
              <a:rPr lang="pt-BR" sz="1600" b="1" dirty="0" smtClean="0">
                <a:cs typeface="Courier New" pitchFamily="49" charset="0"/>
              </a:rPr>
              <a:t>ed </a:t>
            </a:r>
            <a:r>
              <a:rPr lang="el-GR" sz="1600" b="1" dirty="0" smtClean="0">
                <a:cs typeface="Courier New" pitchFamily="49" charset="0"/>
              </a:rPr>
              <a:t>≡</a:t>
            </a:r>
            <a:r>
              <a:rPr lang="pt-BR" sz="1600" b="1" dirty="0" smtClean="0">
                <a:cs typeface="Courier New" pitchFamily="49" charset="0"/>
              </a:rPr>
              <a:t>1 </a:t>
            </a:r>
            <a:r>
              <a:rPr lang="pt-BR" sz="1600" b="1" dirty="0" smtClean="0">
                <a:cs typeface="Courier New" pitchFamily="49" charset="0"/>
              </a:rPr>
              <a:t>(mod </a:t>
            </a:r>
            <a:r>
              <a:rPr lang="pt-BR" sz="1600" b="1" dirty="0" smtClean="0">
                <a:cs typeface="Courier New" pitchFamily="49" charset="0"/>
              </a:rPr>
              <a:t/>
            </a:r>
            <a:r>
              <a:rPr lang="el-GR" sz="1600" b="1" dirty="0" smtClean="0">
                <a:cs typeface="Courier New" pitchFamily="49" charset="0"/>
              </a:rPr>
              <a:t> ϕ</a:t>
            </a:r>
            <a:r>
              <a:rPr lang="pt-BR" sz="1600" b="1" dirty="0" smtClean="0">
                <a:cs typeface="Courier New" pitchFamily="49" charset="0"/>
              </a:rPr>
              <a:t>(n</a:t>
            </a:r>
            <a:r>
              <a:rPr lang="pt-BR" sz="1600" b="1" dirty="0" smtClean="0">
                <a:cs typeface="Courier New" pitchFamily="49" charset="0"/>
              </a:rPr>
              <a:t>)) </a:t>
            </a:r>
            <a:r>
              <a:rPr lang="pt-BR" sz="1600" b="1" dirty="0" smtClean="0">
                <a:cs typeface="Courier New" pitchFamily="49" charset="0"/>
              </a:rPr>
              <a:t>or  d= </a:t>
            </a:r>
            <a:r>
              <a:rPr lang="en-US" sz="1600" b="1" dirty="0" smtClean="0">
                <a:cs typeface="Courier New" pitchFamily="49" charset="0"/>
              </a:rPr>
              <a:t>e</a:t>
            </a:r>
            <a:r>
              <a:rPr lang="en-US" sz="1600" b="1" baseline="30000" dirty="0" smtClean="0">
                <a:cs typeface="Courier New" pitchFamily="49" charset="0"/>
              </a:rPr>
              <a:t>-1 (</a:t>
            </a:r>
            <a:r>
              <a:rPr lang="pt-BR" sz="1600" b="1" dirty="0" smtClean="0">
                <a:cs typeface="Courier New" pitchFamily="49" charset="0"/>
              </a:rPr>
              <a:t>mod </a:t>
            </a:r>
            <a:r>
              <a:rPr lang="el-GR" sz="1600" b="1" dirty="0" smtClean="0">
                <a:cs typeface="Courier New" pitchFamily="49" charset="0"/>
              </a:rPr>
              <a:t> ϕ</a:t>
            </a:r>
            <a:r>
              <a:rPr lang="pt-BR" sz="1600" b="1" dirty="0" smtClean="0">
                <a:cs typeface="Courier New" pitchFamily="49" charset="0"/>
              </a:rPr>
              <a:t>(n</a:t>
            </a:r>
            <a:r>
              <a:rPr lang="pt-BR" sz="1600" b="1" dirty="0" smtClean="0">
                <a:cs typeface="Courier New" pitchFamily="49" charset="0"/>
              </a:rPr>
              <a:t>))</a:t>
            </a:r>
          </a:p>
          <a:p>
            <a:pPr marL="1771650" lvl="3" indent="-514350">
              <a:buNone/>
            </a:pPr>
            <a:endParaRPr lang="pt-BR" sz="1600" b="1" dirty="0" smtClean="0">
              <a:cs typeface="Courier New" pitchFamily="49" charset="0"/>
            </a:endParaRPr>
          </a:p>
          <a:p>
            <a:pPr marL="514350" indent="-514350">
              <a:buFont typeface="Wingdings" pitchFamily="2" charset="2"/>
              <a:buChar char="q"/>
            </a:pPr>
            <a:r>
              <a:rPr lang="en-US" b="1" baseline="30000" dirty="0" smtClean="0">
                <a:cs typeface="Courier New" pitchFamily="49" charset="0"/>
              </a:rPr>
              <a:t>n and e are public; p, q and d are private</a:t>
            </a:r>
            <a:endParaRPr lang="en-US" b="1" baseline="30000" dirty="0">
              <a:cs typeface="Courier New"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AU" dirty="0" smtClean="0"/>
              <a:t>RSA algorithm </a:t>
            </a:r>
          </a:p>
        </p:txBody>
      </p:sp>
      <p:sp>
        <p:nvSpPr>
          <p:cNvPr id="4" name="Content Placeholder 3"/>
          <p:cNvSpPr>
            <a:spLocks noGrp="1"/>
          </p:cNvSpPr>
          <p:nvPr>
            <p:ph idx="1"/>
          </p:nvPr>
        </p:nvSpPr>
        <p:spPr/>
        <p:txBody>
          <a:bodyPr/>
          <a:lstStyle/>
          <a:p>
            <a:endParaRPr lang="ar-SA"/>
          </a:p>
        </p:txBody>
      </p:sp>
      <p:pic>
        <p:nvPicPr>
          <p:cNvPr id="21509" name="Picture 5" descr="http://flylib.com/books/3/190/1/html/2/images/09fig05.jpg"/>
          <p:cNvPicPr>
            <a:picLocks noChangeAspect="1" noChangeArrowheads="1"/>
          </p:cNvPicPr>
          <p:nvPr/>
        </p:nvPicPr>
        <p:blipFill>
          <a:blip r:embed="rId3"/>
          <a:srcRect/>
          <a:stretch>
            <a:fillRect/>
          </a:stretch>
        </p:blipFill>
        <p:spPr bwMode="auto">
          <a:xfrm>
            <a:off x="2411760" y="1484784"/>
            <a:ext cx="4295775" cy="48482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AU" smtClean="0"/>
              <a:t>RSA Example - Key Setup</a:t>
            </a:r>
          </a:p>
        </p:txBody>
      </p:sp>
      <p:sp>
        <p:nvSpPr>
          <p:cNvPr id="23555" name="Rectangle 3"/>
          <p:cNvSpPr>
            <a:spLocks noGrp="1" noChangeArrowheads="1"/>
          </p:cNvSpPr>
          <p:nvPr>
            <p:ph idx="1"/>
          </p:nvPr>
        </p:nvSpPr>
        <p:spPr>
          <a:xfrm>
            <a:off x="457200" y="1676400"/>
            <a:ext cx="8382000" cy="4454525"/>
          </a:xfrm>
        </p:spPr>
        <p:txBody>
          <a:bodyPr/>
          <a:lstStyle/>
          <a:p>
            <a:pPr marL="609600" indent="-609600">
              <a:lnSpc>
                <a:spcPct val="90000"/>
              </a:lnSpc>
              <a:buFontTx/>
              <a:buAutoNum type="arabicPeriod"/>
            </a:pPr>
            <a:r>
              <a:rPr lang="en-AU" smtClean="0">
                <a:ea typeface="MS PGothic" pitchFamily="34" charset="-128"/>
              </a:rPr>
              <a:t>Select primes: </a:t>
            </a:r>
            <a:r>
              <a:rPr lang="en-AU" i="1" smtClean="0">
                <a:latin typeface="Courier New" pitchFamily="49" charset="0"/>
                <a:ea typeface="MS PGothic" pitchFamily="34" charset="-128"/>
              </a:rPr>
              <a:t>p</a:t>
            </a:r>
            <a:r>
              <a:rPr lang="en-AU" smtClean="0">
                <a:latin typeface="Courier New" pitchFamily="49" charset="0"/>
                <a:ea typeface="MS PGothic" pitchFamily="34" charset="-128"/>
              </a:rPr>
              <a:t>=17 &amp; </a:t>
            </a:r>
            <a:r>
              <a:rPr lang="en-AU" i="1" smtClean="0">
                <a:latin typeface="Courier New" pitchFamily="49" charset="0"/>
                <a:ea typeface="MS PGothic" pitchFamily="34" charset="-128"/>
              </a:rPr>
              <a:t>q</a:t>
            </a:r>
            <a:r>
              <a:rPr lang="en-AU" smtClean="0">
                <a:latin typeface="Courier New" pitchFamily="49" charset="0"/>
                <a:ea typeface="MS PGothic" pitchFamily="34" charset="-128"/>
              </a:rPr>
              <a:t>=11</a:t>
            </a:r>
            <a:endParaRPr lang="en-AU" smtClean="0">
              <a:ea typeface="MS PGothic" pitchFamily="34" charset="-128"/>
            </a:endParaRPr>
          </a:p>
          <a:p>
            <a:pPr marL="609600" indent="-609600">
              <a:lnSpc>
                <a:spcPct val="90000"/>
              </a:lnSpc>
              <a:buFontTx/>
              <a:buAutoNum type="arabicPeriod"/>
            </a:pPr>
            <a:r>
              <a:rPr lang="en-US" smtClean="0">
                <a:ea typeface="MS PGothic" pitchFamily="34" charset="-128"/>
              </a:rPr>
              <a:t>Calculate	</a:t>
            </a:r>
            <a:r>
              <a:rPr lang="en-AU" i="1" smtClean="0">
                <a:latin typeface="Courier New" pitchFamily="49" charset="0"/>
                <a:ea typeface="MS PGothic" pitchFamily="34" charset="-128"/>
              </a:rPr>
              <a:t>n </a:t>
            </a:r>
            <a:r>
              <a:rPr lang="en-AU" smtClean="0">
                <a:latin typeface="Courier New" pitchFamily="49" charset="0"/>
                <a:ea typeface="MS PGothic" pitchFamily="34" charset="-128"/>
              </a:rPr>
              <a:t>= </a:t>
            </a:r>
            <a:r>
              <a:rPr lang="en-AU" i="1" smtClean="0">
                <a:latin typeface="Courier New" pitchFamily="49" charset="0"/>
                <a:ea typeface="MS PGothic" pitchFamily="34" charset="-128"/>
              </a:rPr>
              <a:t>pq </a:t>
            </a:r>
            <a:r>
              <a:rPr lang="en-AU" smtClean="0">
                <a:latin typeface="Courier New" pitchFamily="49" charset="0"/>
                <a:ea typeface="MS PGothic" pitchFamily="34" charset="-128"/>
              </a:rPr>
              <a:t>=17</a:t>
            </a:r>
            <a:r>
              <a:rPr lang="en-US" smtClean="0">
                <a:latin typeface="Courier New" pitchFamily="49" charset="0"/>
                <a:ea typeface="MS PGothic" pitchFamily="34" charset="-128"/>
                <a:cs typeface="Arial" pitchFamily="34" charset="0"/>
              </a:rPr>
              <a:t> x </a:t>
            </a:r>
            <a:r>
              <a:rPr lang="en-AU" smtClean="0">
                <a:latin typeface="Courier New" pitchFamily="49" charset="0"/>
                <a:ea typeface="MS PGothic" pitchFamily="34" charset="-128"/>
              </a:rPr>
              <a:t>11=187</a:t>
            </a:r>
          </a:p>
          <a:p>
            <a:pPr marL="609600" indent="-609600">
              <a:lnSpc>
                <a:spcPct val="90000"/>
              </a:lnSpc>
              <a:buFontTx/>
              <a:buAutoNum type="arabicPeriod"/>
            </a:pPr>
            <a:r>
              <a:rPr lang="en-US" smtClean="0">
                <a:ea typeface="MS PGothic" pitchFamily="34" charset="-128"/>
              </a:rPr>
              <a:t>Calculate	</a:t>
            </a:r>
            <a:r>
              <a:rPr lang="en-AU" smtClean="0">
                <a:latin typeface="Courier New" pitchFamily="49" charset="0"/>
                <a:ea typeface="MS PGothic" pitchFamily="34" charset="-128"/>
              </a:rPr>
              <a:t>ø(</a:t>
            </a:r>
            <a:r>
              <a:rPr lang="en-AU" i="1" smtClean="0">
                <a:latin typeface="Courier New" pitchFamily="49" charset="0"/>
                <a:ea typeface="MS PGothic" pitchFamily="34" charset="-128"/>
              </a:rPr>
              <a:t>n</a:t>
            </a:r>
            <a:r>
              <a:rPr lang="en-AU" smtClean="0">
                <a:latin typeface="Courier New" pitchFamily="49" charset="0"/>
                <a:ea typeface="MS PGothic" pitchFamily="34" charset="-128"/>
              </a:rPr>
              <a:t>)=(</a:t>
            </a:r>
            <a:r>
              <a:rPr lang="en-AU" i="1" smtClean="0">
                <a:latin typeface="Courier New" pitchFamily="49" charset="0"/>
                <a:ea typeface="MS PGothic" pitchFamily="34" charset="-128"/>
              </a:rPr>
              <a:t>p–</a:t>
            </a:r>
            <a:r>
              <a:rPr lang="en-AU" smtClean="0">
                <a:latin typeface="Courier New" pitchFamily="49" charset="0"/>
                <a:ea typeface="MS PGothic" pitchFamily="34" charset="-128"/>
              </a:rPr>
              <a:t>1)(</a:t>
            </a:r>
            <a:r>
              <a:rPr lang="en-AU" i="1" smtClean="0">
                <a:latin typeface="Courier New" pitchFamily="49" charset="0"/>
                <a:ea typeface="MS PGothic" pitchFamily="34" charset="-128"/>
              </a:rPr>
              <a:t>q-</a:t>
            </a:r>
            <a:r>
              <a:rPr lang="en-AU" smtClean="0">
                <a:latin typeface="Courier New" pitchFamily="49" charset="0"/>
                <a:ea typeface="MS PGothic" pitchFamily="34" charset="-128"/>
              </a:rPr>
              <a:t>1)=16</a:t>
            </a:r>
            <a:r>
              <a:rPr lang="en-US" smtClean="0">
                <a:latin typeface="Courier New" pitchFamily="49" charset="0"/>
                <a:ea typeface="MS PGothic" pitchFamily="34" charset="-128"/>
              </a:rPr>
              <a:t>x</a:t>
            </a:r>
            <a:r>
              <a:rPr lang="en-AU" smtClean="0">
                <a:latin typeface="Courier New" pitchFamily="49" charset="0"/>
                <a:ea typeface="MS PGothic" pitchFamily="34" charset="-128"/>
              </a:rPr>
              <a:t>10=160</a:t>
            </a:r>
          </a:p>
          <a:p>
            <a:pPr marL="609600" indent="-609600">
              <a:lnSpc>
                <a:spcPct val="90000"/>
              </a:lnSpc>
              <a:buFontTx/>
              <a:buAutoNum type="arabicPeriod"/>
            </a:pPr>
            <a:r>
              <a:rPr lang="en-AU" smtClean="0">
                <a:ea typeface="MS PGothic" pitchFamily="34" charset="-128"/>
              </a:rPr>
              <a:t>Select </a:t>
            </a:r>
            <a:r>
              <a:rPr lang="en-AU" smtClean="0">
                <a:latin typeface="Courier New" pitchFamily="49" charset="0"/>
                <a:ea typeface="MS PGothic" pitchFamily="34" charset="-128"/>
              </a:rPr>
              <a:t>e</a:t>
            </a:r>
            <a:r>
              <a:rPr lang="en-AU" smtClean="0">
                <a:ea typeface="MS PGothic" pitchFamily="34" charset="-128"/>
              </a:rPr>
              <a:t>:</a:t>
            </a:r>
            <a:r>
              <a:rPr lang="en-AU" i="1" smtClean="0">
                <a:ea typeface="MS PGothic" pitchFamily="34" charset="-128"/>
              </a:rPr>
              <a:t> </a:t>
            </a:r>
            <a:r>
              <a:rPr lang="en-AU" smtClean="0">
                <a:latin typeface="Courier New" pitchFamily="49" charset="0"/>
                <a:ea typeface="MS PGothic" pitchFamily="34" charset="-128"/>
              </a:rPr>
              <a:t>gcd(e,160)=1; </a:t>
            </a:r>
            <a:r>
              <a:rPr lang="en-AU" smtClean="0">
                <a:ea typeface="MS PGothic" pitchFamily="34" charset="-128"/>
              </a:rPr>
              <a:t>choose </a:t>
            </a:r>
            <a:r>
              <a:rPr lang="en-AU" i="1" smtClean="0">
                <a:latin typeface="Courier New" pitchFamily="49" charset="0"/>
                <a:ea typeface="MS PGothic" pitchFamily="34" charset="-128"/>
              </a:rPr>
              <a:t>e</a:t>
            </a:r>
            <a:r>
              <a:rPr lang="en-AU" smtClean="0">
                <a:latin typeface="Courier New" pitchFamily="49" charset="0"/>
                <a:ea typeface="MS PGothic" pitchFamily="34" charset="-128"/>
              </a:rPr>
              <a:t>=7</a:t>
            </a:r>
            <a:endParaRPr lang="en-AU" smtClean="0">
              <a:ea typeface="MS PGothic" pitchFamily="34" charset="-128"/>
            </a:endParaRPr>
          </a:p>
          <a:p>
            <a:pPr marL="609600" indent="-609600">
              <a:lnSpc>
                <a:spcPct val="90000"/>
              </a:lnSpc>
              <a:buFontTx/>
              <a:buAutoNum type="arabicPeriod"/>
            </a:pPr>
            <a:r>
              <a:rPr lang="en-AU" smtClean="0">
                <a:ea typeface="MS PGothic" pitchFamily="34" charset="-128"/>
              </a:rPr>
              <a:t>Determine </a:t>
            </a:r>
            <a:r>
              <a:rPr lang="en-AU" smtClean="0">
                <a:latin typeface="Courier New" pitchFamily="49" charset="0"/>
                <a:ea typeface="MS PGothic" pitchFamily="34" charset="-128"/>
              </a:rPr>
              <a:t>d</a:t>
            </a:r>
            <a:r>
              <a:rPr lang="en-AU" smtClean="0">
                <a:ea typeface="MS PGothic" pitchFamily="34" charset="-128"/>
              </a:rPr>
              <a:t>:</a:t>
            </a:r>
            <a:r>
              <a:rPr lang="en-AU" i="1" smtClean="0">
                <a:ea typeface="MS PGothic" pitchFamily="34" charset="-128"/>
              </a:rPr>
              <a:t> </a:t>
            </a:r>
            <a:r>
              <a:rPr lang="en-AU" i="1" smtClean="0">
                <a:latin typeface="Courier New" pitchFamily="49" charset="0"/>
                <a:ea typeface="MS PGothic" pitchFamily="34" charset="-128"/>
              </a:rPr>
              <a:t>de=</a:t>
            </a:r>
            <a:r>
              <a:rPr lang="en-AU" smtClean="0">
                <a:latin typeface="Courier New" pitchFamily="49" charset="0"/>
                <a:ea typeface="MS PGothic" pitchFamily="34" charset="-128"/>
              </a:rPr>
              <a:t>1 mod 160</a:t>
            </a:r>
            <a:r>
              <a:rPr lang="en-AU" smtClean="0">
                <a:ea typeface="MS PGothic" pitchFamily="34" charset="-128"/>
              </a:rPr>
              <a:t> and </a:t>
            </a:r>
            <a:r>
              <a:rPr lang="en-AU" i="1" smtClean="0">
                <a:latin typeface="Courier New" pitchFamily="49" charset="0"/>
                <a:ea typeface="MS PGothic" pitchFamily="34" charset="-128"/>
              </a:rPr>
              <a:t>d </a:t>
            </a:r>
            <a:r>
              <a:rPr lang="en-AU" smtClean="0">
                <a:latin typeface="Courier New" pitchFamily="49" charset="0"/>
                <a:ea typeface="MS PGothic" pitchFamily="34" charset="-128"/>
              </a:rPr>
              <a:t>&lt; 160</a:t>
            </a:r>
            <a:r>
              <a:rPr lang="en-AU" smtClean="0">
                <a:ea typeface="MS PGothic" pitchFamily="34" charset="-128"/>
              </a:rPr>
              <a:t> Value is </a:t>
            </a:r>
            <a:r>
              <a:rPr lang="en-AU" smtClean="0">
                <a:latin typeface="Courier New" pitchFamily="49" charset="0"/>
                <a:ea typeface="MS PGothic" pitchFamily="34" charset="-128"/>
              </a:rPr>
              <a:t>d=23</a:t>
            </a:r>
            <a:r>
              <a:rPr lang="en-AU" smtClean="0">
                <a:ea typeface="MS PGothic" pitchFamily="34" charset="-128"/>
              </a:rPr>
              <a:t> since </a:t>
            </a:r>
            <a:r>
              <a:rPr lang="en-AU" smtClean="0">
                <a:latin typeface="Courier New" pitchFamily="49" charset="0"/>
                <a:ea typeface="MS PGothic" pitchFamily="34" charset="-128"/>
              </a:rPr>
              <a:t>23</a:t>
            </a:r>
            <a:r>
              <a:rPr lang="en-US" smtClean="0">
                <a:latin typeface="Courier New" pitchFamily="49" charset="0"/>
                <a:ea typeface="MS PGothic" pitchFamily="34" charset="-128"/>
              </a:rPr>
              <a:t>x</a:t>
            </a:r>
            <a:r>
              <a:rPr lang="en-AU" smtClean="0">
                <a:latin typeface="Courier New" pitchFamily="49" charset="0"/>
                <a:ea typeface="MS PGothic" pitchFamily="34" charset="-128"/>
              </a:rPr>
              <a:t>7=161= 10</a:t>
            </a:r>
            <a:r>
              <a:rPr lang="en-US" smtClean="0">
                <a:latin typeface="Courier New" pitchFamily="49" charset="0"/>
                <a:ea typeface="MS PGothic" pitchFamily="34" charset="-128"/>
              </a:rPr>
              <a:t>x</a:t>
            </a:r>
            <a:r>
              <a:rPr lang="en-AU" smtClean="0">
                <a:latin typeface="Courier New" pitchFamily="49" charset="0"/>
                <a:ea typeface="MS PGothic" pitchFamily="34" charset="-128"/>
              </a:rPr>
              <a:t>160+1</a:t>
            </a:r>
          </a:p>
          <a:p>
            <a:pPr marL="609600" indent="-609600">
              <a:lnSpc>
                <a:spcPct val="90000"/>
              </a:lnSpc>
              <a:buFontTx/>
              <a:buAutoNum type="arabicPeriod"/>
            </a:pPr>
            <a:r>
              <a:rPr lang="en-US" smtClean="0">
                <a:ea typeface="MS PGothic" pitchFamily="34" charset="-128"/>
              </a:rPr>
              <a:t>Publish public key </a:t>
            </a:r>
            <a:r>
              <a:rPr lang="en-US" smtClean="0">
                <a:latin typeface="Courier New" pitchFamily="49" charset="0"/>
                <a:ea typeface="MS PGothic" pitchFamily="34" charset="-128"/>
              </a:rPr>
              <a:t>PU={7,187}</a:t>
            </a:r>
          </a:p>
          <a:p>
            <a:pPr marL="609600" indent="-609600">
              <a:lnSpc>
                <a:spcPct val="90000"/>
              </a:lnSpc>
              <a:buFontTx/>
              <a:buAutoNum type="arabicPeriod"/>
            </a:pPr>
            <a:r>
              <a:rPr lang="en-US" smtClean="0">
                <a:ea typeface="MS PGothic" pitchFamily="34" charset="-128"/>
              </a:rPr>
              <a:t>Keep secret private key </a:t>
            </a:r>
            <a:r>
              <a:rPr lang="en-US" smtClean="0">
                <a:latin typeface="Courier New" pitchFamily="49" charset="0"/>
                <a:ea typeface="MS PGothic" pitchFamily="34" charset="-128"/>
              </a:rPr>
              <a:t>PR={23,</a:t>
            </a:r>
            <a:r>
              <a:rPr lang="en-AU" smtClean="0">
                <a:latin typeface="Courier New" pitchFamily="49" charset="0"/>
                <a:ea typeface="MS PGothic" pitchFamily="34" charset="-128"/>
              </a:rPr>
              <a:t>187}</a:t>
            </a:r>
          </a:p>
          <a:p>
            <a:pPr marL="609600" indent="-609600">
              <a:lnSpc>
                <a:spcPct val="90000"/>
              </a:lnSpc>
            </a:pPr>
            <a:endParaRPr lang="en-AU" smtClean="0">
              <a:ea typeface="MS PGothic"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AU" smtClean="0"/>
              <a:t>RSA Example - En/Decryption</a:t>
            </a:r>
          </a:p>
        </p:txBody>
      </p:sp>
      <p:sp>
        <p:nvSpPr>
          <p:cNvPr id="24579" name="Rectangle 3"/>
          <p:cNvSpPr>
            <a:spLocks noGrp="1" noChangeArrowheads="1"/>
          </p:cNvSpPr>
          <p:nvPr>
            <p:ph idx="1"/>
          </p:nvPr>
        </p:nvSpPr>
        <p:spPr/>
        <p:txBody>
          <a:bodyPr/>
          <a:lstStyle/>
          <a:p>
            <a:pPr>
              <a:buFont typeface="Wingdings" pitchFamily="2" charset="2"/>
              <a:buChar char="Ø"/>
            </a:pPr>
            <a:r>
              <a:rPr lang="en-AU" sz="2400" smtClean="0"/>
              <a:t>sample RSA encryption/decryption is: </a:t>
            </a:r>
          </a:p>
          <a:p>
            <a:pPr>
              <a:buFont typeface="Wingdings" pitchFamily="2" charset="2"/>
              <a:buChar char="Ø"/>
            </a:pPr>
            <a:r>
              <a:rPr lang="en-AU" sz="2400" smtClean="0"/>
              <a:t>given message </a:t>
            </a:r>
            <a:r>
              <a:rPr lang="en-AU" sz="2400" smtClean="0">
                <a:latin typeface="Courier New" pitchFamily="49" charset="0"/>
              </a:rPr>
              <a:t>M = 88</a:t>
            </a:r>
            <a:r>
              <a:rPr lang="en-AU" sz="2400" smtClean="0"/>
              <a:t> (nb. </a:t>
            </a:r>
            <a:r>
              <a:rPr lang="en-AU" sz="2400" smtClean="0">
                <a:latin typeface="Courier New" pitchFamily="49" charset="0"/>
              </a:rPr>
              <a:t>88&lt;187</a:t>
            </a:r>
            <a:r>
              <a:rPr lang="en-AU" sz="2400" smtClean="0"/>
              <a:t>)</a:t>
            </a:r>
          </a:p>
          <a:p>
            <a:pPr>
              <a:buFont typeface="Wingdings" pitchFamily="2" charset="2"/>
              <a:buChar char="Ø"/>
            </a:pPr>
            <a:r>
              <a:rPr lang="en-AU" sz="2400" smtClean="0"/>
              <a:t>encryption:</a:t>
            </a:r>
          </a:p>
          <a:p>
            <a:pPr lvl="1">
              <a:buFont typeface="Wingdings" pitchFamily="2" charset="2"/>
              <a:buNone/>
            </a:pPr>
            <a:r>
              <a:rPr lang="en-AU" sz="2400" smtClean="0">
                <a:latin typeface="Courier New" pitchFamily="49" charset="0"/>
                <a:ea typeface="MS PGothic" pitchFamily="34" charset="-128"/>
              </a:rPr>
              <a:t>C = 88</a:t>
            </a:r>
            <a:r>
              <a:rPr lang="en-AU" sz="2400" baseline="30000" smtClean="0">
                <a:latin typeface="Courier New" pitchFamily="49" charset="0"/>
                <a:ea typeface="MS PGothic" pitchFamily="34" charset="-128"/>
              </a:rPr>
              <a:t>7</a:t>
            </a:r>
            <a:r>
              <a:rPr lang="en-AU" sz="2400" smtClean="0">
                <a:latin typeface="Courier New" pitchFamily="49" charset="0"/>
                <a:ea typeface="MS PGothic" pitchFamily="34" charset="-128"/>
              </a:rPr>
              <a:t> mod 187 = 11</a:t>
            </a:r>
            <a:r>
              <a:rPr lang="en-AU" sz="2400" smtClean="0">
                <a:ea typeface="MS PGothic" pitchFamily="34" charset="-128"/>
              </a:rPr>
              <a:t> </a:t>
            </a:r>
          </a:p>
          <a:p>
            <a:pPr>
              <a:buFont typeface="Wingdings" pitchFamily="2" charset="2"/>
              <a:buChar char="Ø"/>
            </a:pPr>
            <a:r>
              <a:rPr lang="en-AU" sz="2400" smtClean="0"/>
              <a:t>decryption:</a:t>
            </a:r>
          </a:p>
          <a:p>
            <a:pPr lvl="1">
              <a:buFont typeface="Wingdings" pitchFamily="2" charset="2"/>
              <a:buNone/>
            </a:pPr>
            <a:r>
              <a:rPr lang="en-AU" sz="2400" smtClean="0">
                <a:latin typeface="Courier New" pitchFamily="49" charset="0"/>
                <a:ea typeface="MS PGothic" pitchFamily="34" charset="-128"/>
              </a:rPr>
              <a:t>M = 11</a:t>
            </a:r>
            <a:r>
              <a:rPr lang="en-AU" sz="2400" baseline="30000" smtClean="0">
                <a:latin typeface="Courier New" pitchFamily="49" charset="0"/>
                <a:ea typeface="MS PGothic" pitchFamily="34" charset="-128"/>
              </a:rPr>
              <a:t>23</a:t>
            </a:r>
            <a:r>
              <a:rPr lang="en-AU" sz="2400" smtClean="0">
                <a:latin typeface="Courier New" pitchFamily="49" charset="0"/>
                <a:ea typeface="MS PGothic" pitchFamily="34" charset="-128"/>
              </a:rPr>
              <a:t> mod 187 = 88</a:t>
            </a:r>
            <a:r>
              <a:rPr lang="en-AU" sz="2400" smtClean="0">
                <a:ea typeface="MS PGothic" pitchFamily="34" charset="-128"/>
              </a:rPr>
              <a:t> </a:t>
            </a:r>
          </a:p>
        </p:txBody>
      </p:sp>
      <p:pic>
        <p:nvPicPr>
          <p:cNvPr id="24580" name="Picture 5" descr="http://flylib.com/books/3/190/1/html/2/images/09fig06.jpg"/>
          <p:cNvPicPr>
            <a:picLocks noChangeAspect="1" noChangeArrowheads="1"/>
          </p:cNvPicPr>
          <p:nvPr/>
        </p:nvPicPr>
        <p:blipFill>
          <a:blip r:embed="rId3"/>
          <a:srcRect/>
          <a:stretch>
            <a:fillRect/>
          </a:stretch>
        </p:blipFill>
        <p:spPr bwMode="auto">
          <a:xfrm>
            <a:off x="539750" y="4365625"/>
            <a:ext cx="8364538" cy="2492375"/>
          </a:xfrm>
          <a:prstGeom prst="rect">
            <a:avLst/>
          </a:prstGeom>
          <a:noFill/>
          <a:ln w="9525">
            <a:noFill/>
            <a:miter lim="800000"/>
            <a:headEnd/>
            <a:tailEnd/>
          </a:ln>
        </p:spPr>
      </p:pic>
      <p:sp>
        <p:nvSpPr>
          <p:cNvPr id="24581" name="Rectangle 4"/>
          <p:cNvSpPr>
            <a:spLocks noChangeArrowheads="1"/>
          </p:cNvSpPr>
          <p:nvPr/>
        </p:nvSpPr>
        <p:spPr bwMode="auto">
          <a:xfrm>
            <a:off x="4572000" y="0"/>
            <a:ext cx="4572000" cy="276225"/>
          </a:xfrm>
          <a:prstGeom prst="rect">
            <a:avLst/>
          </a:prstGeom>
          <a:noFill/>
          <a:ln w="9525">
            <a:noFill/>
            <a:miter lim="800000"/>
            <a:headEnd/>
            <a:tailEnd/>
          </a:ln>
        </p:spPr>
        <p:txBody>
          <a:bodyPr>
            <a:spAutoFit/>
          </a:bodyPr>
          <a:lstStyle/>
          <a:p>
            <a:r>
              <a:rPr lang="en-US" sz="1200"/>
              <a:t>http://www.calculatorpro.com/calculator/modulo-calculator/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ea typeface="MS PGothic" pitchFamily="34" charset="-128"/>
              </a:rPr>
              <a:t>RSA Key Generation</a:t>
            </a:r>
            <a:endParaRPr lang="en-AU" smtClean="0">
              <a:ea typeface="MS PGothic" pitchFamily="34" charset="-128"/>
            </a:endParaRPr>
          </a:p>
        </p:txBody>
      </p:sp>
      <p:sp>
        <p:nvSpPr>
          <p:cNvPr id="29699" name="Rectangle 3"/>
          <p:cNvSpPr>
            <a:spLocks noGrp="1" noChangeArrowheads="1"/>
          </p:cNvSpPr>
          <p:nvPr>
            <p:ph idx="1"/>
          </p:nvPr>
        </p:nvSpPr>
        <p:spPr/>
        <p:txBody>
          <a:bodyPr/>
          <a:lstStyle/>
          <a:p>
            <a:pPr>
              <a:lnSpc>
                <a:spcPct val="90000"/>
              </a:lnSpc>
            </a:pPr>
            <a:r>
              <a:rPr lang="en-US" sz="1800" b="1" dirty="0" smtClean="0">
                <a:ea typeface="MS PGothic" pitchFamily="34" charset="-128"/>
              </a:rPr>
              <a:t>Encryption and decryption require exponentiation</a:t>
            </a:r>
          </a:p>
          <a:p>
            <a:pPr lvl="1">
              <a:lnSpc>
                <a:spcPct val="90000"/>
              </a:lnSpc>
            </a:pPr>
            <a:r>
              <a:rPr lang="en-US" sz="1800" dirty="0" smtClean="0">
                <a:ea typeface="MS PGothic" pitchFamily="34" charset="-128"/>
              </a:rPr>
              <a:t>Very large numbers; using properties of modular arithmetic makes it easier:</a:t>
            </a:r>
          </a:p>
          <a:p>
            <a:pPr lvl="1">
              <a:lnSpc>
                <a:spcPct val="90000"/>
              </a:lnSpc>
            </a:pPr>
            <a:r>
              <a:rPr lang="en-US" sz="1800" dirty="0" smtClean="0">
                <a:ea typeface="MS PGothic" pitchFamily="34" charset="-128"/>
              </a:rPr>
              <a:t>[(a mod n)  (b mod n)] mod n = (a  b) mod n</a:t>
            </a:r>
          </a:p>
          <a:p>
            <a:pPr>
              <a:lnSpc>
                <a:spcPct val="90000"/>
              </a:lnSpc>
            </a:pPr>
            <a:r>
              <a:rPr lang="en-US" sz="1800" dirty="0" smtClean="0">
                <a:ea typeface="MS PGothic" pitchFamily="34" charset="-128"/>
              </a:rPr>
              <a:t> </a:t>
            </a:r>
            <a:r>
              <a:rPr lang="en-US" sz="1800" b="1" dirty="0" smtClean="0">
                <a:ea typeface="MS PGothic" pitchFamily="34" charset="-128"/>
              </a:rPr>
              <a:t>Choosing e</a:t>
            </a:r>
          </a:p>
          <a:p>
            <a:pPr lvl="1">
              <a:lnSpc>
                <a:spcPct val="90000"/>
              </a:lnSpc>
            </a:pPr>
            <a:r>
              <a:rPr lang="en-US" sz="1800" dirty="0" smtClean="0">
                <a:ea typeface="MS PGothic" pitchFamily="34" charset="-128"/>
              </a:rPr>
              <a:t>Values such as 3, 17 and 65537 are popular: make exponentiation faster</a:t>
            </a:r>
          </a:p>
          <a:p>
            <a:pPr lvl="1">
              <a:lnSpc>
                <a:spcPct val="90000"/>
              </a:lnSpc>
            </a:pPr>
            <a:r>
              <a:rPr lang="en-US" sz="1800" dirty="0" smtClean="0">
                <a:ea typeface="MS PGothic" pitchFamily="34" charset="-128"/>
              </a:rPr>
              <a:t>Small e vulnerable to attack: add random padding to each M</a:t>
            </a:r>
          </a:p>
          <a:p>
            <a:pPr>
              <a:lnSpc>
                <a:spcPct val="90000"/>
              </a:lnSpc>
            </a:pPr>
            <a:r>
              <a:rPr lang="en-US" sz="1800" b="1" dirty="0" smtClean="0">
                <a:ea typeface="MS PGothic" pitchFamily="34" charset="-128"/>
              </a:rPr>
              <a:t> Choosing d</a:t>
            </a:r>
          </a:p>
          <a:p>
            <a:pPr lvl="1">
              <a:lnSpc>
                <a:spcPct val="90000"/>
              </a:lnSpc>
            </a:pPr>
            <a:r>
              <a:rPr lang="en-US" sz="1800" dirty="0" smtClean="0">
                <a:ea typeface="MS PGothic" pitchFamily="34" charset="-128"/>
              </a:rPr>
              <a:t>Small d vulnerable to attack</a:t>
            </a:r>
          </a:p>
          <a:p>
            <a:pPr lvl="1">
              <a:lnSpc>
                <a:spcPct val="90000"/>
              </a:lnSpc>
            </a:pPr>
            <a:r>
              <a:rPr lang="en-US" sz="1800" dirty="0" smtClean="0">
                <a:ea typeface="MS PGothic" pitchFamily="34" charset="-128"/>
              </a:rPr>
              <a:t>Decryption using large d made faster using Chinese Remainder Theorem and Fermat's Theorem</a:t>
            </a:r>
          </a:p>
          <a:p>
            <a:pPr>
              <a:lnSpc>
                <a:spcPct val="90000"/>
              </a:lnSpc>
            </a:pPr>
            <a:r>
              <a:rPr lang="en-US" sz="1800" b="1" dirty="0" smtClean="0">
                <a:ea typeface="MS PGothic" pitchFamily="34" charset="-128"/>
              </a:rPr>
              <a:t>Choosing p and q</a:t>
            </a:r>
          </a:p>
          <a:p>
            <a:pPr lvl="1">
              <a:lnSpc>
                <a:spcPct val="90000"/>
              </a:lnSpc>
            </a:pPr>
            <a:r>
              <a:rPr lang="en-US" sz="1800" dirty="0" smtClean="0">
                <a:ea typeface="MS PGothic" pitchFamily="34" charset="-128"/>
              </a:rPr>
              <a:t>p and q must be very large primes</a:t>
            </a:r>
          </a:p>
          <a:p>
            <a:pPr lvl="1">
              <a:lnSpc>
                <a:spcPct val="90000"/>
              </a:lnSpc>
            </a:pPr>
            <a:r>
              <a:rPr lang="en-US" sz="1800" dirty="0" smtClean="0">
                <a:ea typeface="MS PGothic" pitchFamily="34" charset="-128"/>
              </a:rPr>
              <a:t>Choose random odd number and test if its prime(probabilistic test)</a:t>
            </a:r>
            <a:endParaRPr lang="en-AU" sz="1800" dirty="0" smtClean="0">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AU" smtClean="0"/>
              <a:t>Why Public-Key Cryptography?</a:t>
            </a:r>
          </a:p>
        </p:txBody>
      </p:sp>
      <p:sp>
        <p:nvSpPr>
          <p:cNvPr id="8195" name="Rectangle 3"/>
          <p:cNvSpPr>
            <a:spLocks noGrp="1" noChangeArrowheads="1"/>
          </p:cNvSpPr>
          <p:nvPr>
            <p:ph idx="1"/>
          </p:nvPr>
        </p:nvSpPr>
        <p:spPr>
          <a:xfrm>
            <a:off x="457200" y="1752600"/>
            <a:ext cx="8229600" cy="4876800"/>
          </a:xfrm>
        </p:spPr>
        <p:txBody>
          <a:bodyPr/>
          <a:lstStyle/>
          <a:p>
            <a:pPr>
              <a:lnSpc>
                <a:spcPct val="90000"/>
              </a:lnSpc>
            </a:pPr>
            <a:r>
              <a:rPr lang="en-US" smtClean="0">
                <a:ea typeface="MS PGothic" pitchFamily="34" charset="-128"/>
              </a:rPr>
              <a:t>developed to address two key issues:</a:t>
            </a:r>
          </a:p>
          <a:p>
            <a:pPr lvl="1">
              <a:lnSpc>
                <a:spcPct val="90000"/>
              </a:lnSpc>
            </a:pPr>
            <a:r>
              <a:rPr lang="en-US" b="1" smtClean="0">
                <a:ea typeface="MS PGothic" pitchFamily="34" charset="-128"/>
              </a:rPr>
              <a:t>key distribution</a:t>
            </a:r>
            <a:r>
              <a:rPr lang="en-US" smtClean="0">
                <a:ea typeface="MS PGothic" pitchFamily="34" charset="-128"/>
              </a:rPr>
              <a:t> – how to have secure communications in general without having to trust a KDC with your key</a:t>
            </a:r>
          </a:p>
          <a:p>
            <a:pPr lvl="1">
              <a:lnSpc>
                <a:spcPct val="90000"/>
              </a:lnSpc>
            </a:pPr>
            <a:r>
              <a:rPr lang="en-US" b="1" smtClean="0">
                <a:ea typeface="MS PGothic" pitchFamily="34" charset="-128"/>
              </a:rPr>
              <a:t>digital signatures</a:t>
            </a:r>
            <a:r>
              <a:rPr lang="en-US" smtClean="0">
                <a:ea typeface="MS PGothic" pitchFamily="34" charset="-128"/>
              </a:rPr>
              <a:t> – how to verify a message comes intact from the claimed sender</a:t>
            </a:r>
          </a:p>
          <a:p>
            <a:pPr>
              <a:lnSpc>
                <a:spcPct val="90000"/>
              </a:lnSpc>
            </a:pPr>
            <a:r>
              <a:rPr lang="en-US" smtClean="0">
                <a:ea typeface="MS PGothic" pitchFamily="34" charset="-128"/>
              </a:rPr>
              <a:t>public invention due to Whitfield Diffie &amp; Martin Hellman at Stanford Uni in 1976</a:t>
            </a:r>
          </a:p>
          <a:p>
            <a:pPr lvl="1">
              <a:lnSpc>
                <a:spcPct val="90000"/>
              </a:lnSpc>
            </a:pPr>
            <a:r>
              <a:rPr lang="en-US" smtClean="0">
                <a:ea typeface="MS PGothic" pitchFamily="34" charset="-128"/>
              </a:rPr>
              <a:t>known earlier in classified community</a:t>
            </a:r>
          </a:p>
          <a:p>
            <a:pPr lvl="1">
              <a:lnSpc>
                <a:spcPct val="90000"/>
              </a:lnSpc>
            </a:pPr>
            <a:endParaRPr lang="en-AU" smtClean="0">
              <a:ea typeface="MS PGothic"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smtClean="0"/>
              <a:t>RSA Security</a:t>
            </a:r>
          </a:p>
        </p:txBody>
      </p:sp>
      <p:sp>
        <p:nvSpPr>
          <p:cNvPr id="30723" name="Rectangle 3"/>
          <p:cNvSpPr>
            <a:spLocks noGrp="1" noChangeArrowheads="1"/>
          </p:cNvSpPr>
          <p:nvPr>
            <p:ph idx="1"/>
          </p:nvPr>
        </p:nvSpPr>
        <p:spPr/>
        <p:txBody>
          <a:bodyPr/>
          <a:lstStyle/>
          <a:p>
            <a:r>
              <a:rPr lang="en-US" dirty="0" smtClean="0">
                <a:ea typeface="MS PGothic" pitchFamily="34" charset="-128"/>
              </a:rPr>
              <a:t> </a:t>
            </a:r>
            <a:r>
              <a:rPr lang="en-US" sz="2000" dirty="0" smtClean="0">
                <a:solidFill>
                  <a:srgbClr val="C00000"/>
                </a:solidFill>
                <a:ea typeface="MS PGothic" pitchFamily="34" charset="-128"/>
              </a:rPr>
              <a:t>Brute-Force attack: </a:t>
            </a:r>
          </a:p>
          <a:p>
            <a:pPr lvl="1"/>
            <a:r>
              <a:rPr lang="en-US" sz="2000" dirty="0" smtClean="0">
                <a:ea typeface="MS PGothic" pitchFamily="34" charset="-128"/>
              </a:rPr>
              <a:t>choose large d (but makes algorithm slower)</a:t>
            </a:r>
          </a:p>
          <a:p>
            <a:r>
              <a:rPr lang="en-US" sz="2000" dirty="0" smtClean="0">
                <a:solidFill>
                  <a:srgbClr val="C00000"/>
                </a:solidFill>
                <a:ea typeface="MS PGothic" pitchFamily="34" charset="-128"/>
              </a:rPr>
              <a:t>Mathematical attacks:</a:t>
            </a:r>
          </a:p>
          <a:p>
            <a:pPr marL="971550" lvl="1" indent="-514350">
              <a:buFont typeface="+mj-lt"/>
              <a:buAutoNum type="arabicPeriod"/>
            </a:pPr>
            <a:r>
              <a:rPr lang="en-US" sz="2000" dirty="0" smtClean="0">
                <a:ea typeface="MS PGothic" pitchFamily="34" charset="-128"/>
              </a:rPr>
              <a:t>Factor n into its two prime factors</a:t>
            </a:r>
          </a:p>
          <a:p>
            <a:pPr marL="971550" lvl="1" indent="-514350">
              <a:buFont typeface="+mj-lt"/>
              <a:buAutoNum type="arabicPeriod"/>
            </a:pPr>
            <a:r>
              <a:rPr lang="en-US" sz="2000" dirty="0" smtClean="0">
                <a:ea typeface="MS PGothic" pitchFamily="34" charset="-128"/>
              </a:rPr>
              <a:t>Determine (n) directly, without determining p or q</a:t>
            </a:r>
          </a:p>
          <a:p>
            <a:pPr marL="971550" lvl="1" indent="-514350">
              <a:buFont typeface="+mj-lt"/>
              <a:buAutoNum type="arabicPeriod"/>
            </a:pPr>
            <a:r>
              <a:rPr lang="en-US" sz="2000" dirty="0" smtClean="0">
                <a:ea typeface="MS PGothic" pitchFamily="34" charset="-128"/>
              </a:rPr>
              <a:t>Determine d directly, without determining (n)</a:t>
            </a:r>
          </a:p>
          <a:p>
            <a:pPr lvl="1"/>
            <a:r>
              <a:rPr lang="en-US" sz="2000" dirty="0" smtClean="0">
                <a:ea typeface="MS PGothic" pitchFamily="34" charset="-128"/>
              </a:rPr>
              <a:t>Factoring n is considered fastest approach; hence used as measure of RSA security</a:t>
            </a:r>
          </a:p>
          <a:p>
            <a:r>
              <a:rPr lang="en-US" sz="2000" dirty="0" smtClean="0">
                <a:solidFill>
                  <a:srgbClr val="C00000"/>
                </a:solidFill>
                <a:ea typeface="MS PGothic" pitchFamily="34" charset="-128"/>
              </a:rPr>
              <a:t>Timing attacks: </a:t>
            </a:r>
            <a:r>
              <a:rPr lang="en-US" sz="2000" dirty="0" smtClean="0">
                <a:ea typeface="MS PGothic" pitchFamily="34" charset="-128"/>
              </a:rPr>
              <a:t>practical, but countermeasures easy to add (e.g. random delay). 2 to 10%  performance penalty</a:t>
            </a:r>
          </a:p>
          <a:p>
            <a:r>
              <a:rPr lang="en-US" sz="2000" dirty="0" smtClean="0">
                <a:solidFill>
                  <a:srgbClr val="C00000"/>
                </a:solidFill>
                <a:ea typeface="MS PGothic" pitchFamily="34" charset="-128"/>
              </a:rPr>
              <a:t>Chosen </a:t>
            </a:r>
            <a:r>
              <a:rPr lang="en-US" sz="2000" dirty="0" err="1" smtClean="0">
                <a:solidFill>
                  <a:srgbClr val="C00000"/>
                </a:solidFill>
                <a:ea typeface="MS PGothic" pitchFamily="34" charset="-128"/>
              </a:rPr>
              <a:t>ciphertext</a:t>
            </a:r>
            <a:r>
              <a:rPr lang="en-US" sz="2000" dirty="0" smtClean="0">
                <a:solidFill>
                  <a:srgbClr val="C00000"/>
                </a:solidFill>
                <a:ea typeface="MS PGothic" pitchFamily="34" charset="-128"/>
              </a:rPr>
              <a:t> attack: </a:t>
            </a:r>
            <a:r>
              <a:rPr lang="en-US" sz="2000" dirty="0" smtClean="0">
                <a:ea typeface="MS PGothic" pitchFamily="34" charset="-128"/>
              </a:rPr>
              <a:t>countermeasure is to use padding (Optimal Asymmetric Encryption Padding)</a:t>
            </a:r>
            <a:endParaRPr lang="en-AU" sz="2000" dirty="0" smtClean="0">
              <a:ea typeface="MS PGothic"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ea typeface="MS PGothic" pitchFamily="34" charset="-128"/>
              </a:rPr>
              <a:t>Progress in </a:t>
            </a:r>
            <a:r>
              <a:rPr lang="en-AU" smtClean="0">
                <a:ea typeface="MS PGothic" pitchFamily="34" charset="-128"/>
              </a:rPr>
              <a:t>Factoring</a:t>
            </a:r>
            <a:endParaRPr lang="en-US" smtClean="0">
              <a:ea typeface="MS PGothic" pitchFamily="34" charset="-128"/>
            </a:endParaRPr>
          </a:p>
        </p:txBody>
      </p:sp>
      <p:pic>
        <p:nvPicPr>
          <p:cNvPr id="32771" name="Picture 3"/>
          <p:cNvPicPr>
            <a:picLocks noChangeAspect="1"/>
          </p:cNvPicPr>
          <p:nvPr/>
        </p:nvPicPr>
        <p:blipFill>
          <a:blip r:embed="rId3"/>
          <a:srcRect/>
          <a:stretch>
            <a:fillRect/>
          </a:stretch>
        </p:blipFill>
        <p:spPr bwMode="auto">
          <a:xfrm>
            <a:off x="1447800" y="1752600"/>
            <a:ext cx="6146800" cy="414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228600"/>
            <a:ext cx="2971800" cy="6248400"/>
          </a:xfrm>
        </p:spPr>
        <p:txBody>
          <a:bodyPr/>
          <a:lstStyle/>
          <a:p>
            <a:r>
              <a:rPr lang="en-US" smtClean="0">
                <a:ea typeface="MS PGothic" pitchFamily="34" charset="-128"/>
              </a:rPr>
              <a:t>Progress in </a:t>
            </a:r>
            <a:r>
              <a:rPr lang="en-AU" smtClean="0">
                <a:ea typeface="MS PGothic" pitchFamily="34" charset="-128"/>
              </a:rPr>
              <a:t>Factoring</a:t>
            </a:r>
            <a:endParaRPr lang="en-US" smtClean="0">
              <a:ea typeface="MS PGothic" pitchFamily="34" charset="-128"/>
            </a:endParaRPr>
          </a:p>
        </p:txBody>
      </p:sp>
      <p:pic>
        <p:nvPicPr>
          <p:cNvPr id="33795" name="Picture 3"/>
          <p:cNvPicPr>
            <a:picLocks noChangeAspect="1"/>
          </p:cNvPicPr>
          <p:nvPr/>
        </p:nvPicPr>
        <p:blipFill>
          <a:blip r:embed="rId3"/>
          <a:srcRect/>
          <a:stretch>
            <a:fillRect/>
          </a:stretch>
        </p:blipFill>
        <p:spPr bwMode="auto">
          <a:xfrm>
            <a:off x="3276600" y="304800"/>
            <a:ext cx="5611813" cy="6126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ea typeface="MS PGothic" pitchFamily="34" charset="-128"/>
              </a:rPr>
              <a:t>Summary</a:t>
            </a:r>
            <a:endParaRPr lang="en-AU" smtClean="0">
              <a:ea typeface="MS PGothic" pitchFamily="34" charset="-128"/>
            </a:endParaRPr>
          </a:p>
        </p:txBody>
      </p:sp>
      <p:sp>
        <p:nvSpPr>
          <p:cNvPr id="37891" name="Rectangle 3"/>
          <p:cNvSpPr>
            <a:spLocks noGrp="1" noChangeArrowheads="1"/>
          </p:cNvSpPr>
          <p:nvPr>
            <p:ph idx="1"/>
          </p:nvPr>
        </p:nvSpPr>
        <p:spPr/>
        <p:txBody>
          <a:bodyPr/>
          <a:lstStyle/>
          <a:p>
            <a:r>
              <a:rPr lang="en-US" smtClean="0">
                <a:ea typeface="MS PGothic" pitchFamily="34" charset="-128"/>
              </a:rPr>
              <a:t>have considered:</a:t>
            </a:r>
          </a:p>
          <a:p>
            <a:pPr lvl="1"/>
            <a:r>
              <a:rPr lang="en-US" smtClean="0">
                <a:ea typeface="MS PGothic" pitchFamily="34" charset="-128"/>
              </a:rPr>
              <a:t>principles of public-key cryptography</a:t>
            </a:r>
          </a:p>
          <a:p>
            <a:pPr lvl="1"/>
            <a:r>
              <a:rPr lang="en-US" smtClean="0">
                <a:ea typeface="MS PGothic" pitchFamily="34" charset="-128"/>
              </a:rPr>
              <a:t>RSA algorithm, implementation, security</a:t>
            </a:r>
          </a:p>
          <a:p>
            <a:pPr lvl="1"/>
            <a:endParaRPr lang="en-US" smtClean="0">
              <a:ea typeface="MS PGothic" pitchFamily="34" charset="-128"/>
            </a:endParaRPr>
          </a:p>
          <a:p>
            <a:pPr lvl="1"/>
            <a:endParaRPr lang="en-AU" smtClean="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AU" smtClean="0"/>
              <a:t>Public-Key Cryptography</a:t>
            </a:r>
          </a:p>
        </p:txBody>
      </p:sp>
      <p:sp>
        <p:nvSpPr>
          <p:cNvPr id="9219" name="Rectangle 3"/>
          <p:cNvSpPr>
            <a:spLocks noGrp="1" noChangeArrowheads="1"/>
          </p:cNvSpPr>
          <p:nvPr>
            <p:ph idx="1"/>
          </p:nvPr>
        </p:nvSpPr>
        <p:spPr/>
        <p:txBody>
          <a:bodyPr/>
          <a:lstStyle/>
          <a:p>
            <a:r>
              <a:rPr lang="en-US" sz="2400" smtClean="0">
                <a:ea typeface="MS PGothic" pitchFamily="34" charset="-128"/>
              </a:rPr>
              <a:t>Symmetric algorithms used same secret key for encryption and decryption </a:t>
            </a:r>
          </a:p>
          <a:p>
            <a:r>
              <a:rPr lang="en-US" sz="2400" smtClean="0">
                <a:ea typeface="MS PGothic" pitchFamily="34" charset="-128"/>
              </a:rPr>
              <a:t>Asymmetric algorithms in public-key cryptography use one key for encryption and different but related key for decryption</a:t>
            </a:r>
          </a:p>
          <a:p>
            <a:r>
              <a:rPr lang="en-US" sz="2400" b="1" smtClean="0">
                <a:ea typeface="MS PGothic" pitchFamily="34" charset="-128"/>
              </a:rPr>
              <a:t>Characteristics of asymmetric algorithms:</a:t>
            </a:r>
          </a:p>
          <a:p>
            <a:pPr lvl="1"/>
            <a:r>
              <a:rPr lang="en-US" sz="2400" smtClean="0">
                <a:ea typeface="MS PGothic" pitchFamily="34" charset="-128"/>
              </a:rPr>
              <a:t>Require: Computationally infeasible to determine</a:t>
            </a:r>
          </a:p>
          <a:p>
            <a:pPr lvl="1"/>
            <a:r>
              <a:rPr lang="en-US" sz="2400" smtClean="0">
                <a:ea typeface="MS PGothic" pitchFamily="34" charset="-128"/>
              </a:rPr>
              <a:t>decryption key given only algorithm and encryption key</a:t>
            </a:r>
          </a:p>
          <a:p>
            <a:pPr lvl="1"/>
            <a:r>
              <a:rPr lang="en-US" sz="2400" smtClean="0">
                <a:ea typeface="MS PGothic" pitchFamily="34" charset="-128"/>
              </a:rPr>
              <a:t>Optional: Either of two related keys can be used for</a:t>
            </a:r>
          </a:p>
          <a:p>
            <a:pPr lvl="1"/>
            <a:r>
              <a:rPr lang="en-US" sz="2400" smtClean="0">
                <a:ea typeface="MS PGothic" pitchFamily="34" charset="-128"/>
              </a:rPr>
              <a:t>encryption, with other used for decryption</a:t>
            </a:r>
            <a:endParaRPr lang="en-AU" sz="2400" smtClean="0">
              <a:ea typeface="MS PGothic"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AU" smtClean="0"/>
              <a:t>Keys of  Public-Key Cryptography</a:t>
            </a:r>
          </a:p>
        </p:txBody>
      </p:sp>
      <p:sp>
        <p:nvSpPr>
          <p:cNvPr id="10243" name="Rectangle 3"/>
          <p:cNvSpPr>
            <a:spLocks noGrp="1" noChangeArrowheads="1"/>
          </p:cNvSpPr>
          <p:nvPr>
            <p:ph idx="1"/>
          </p:nvPr>
        </p:nvSpPr>
        <p:spPr>
          <a:xfrm>
            <a:off x="228600" y="1676400"/>
            <a:ext cx="8686800" cy="4876800"/>
          </a:xfrm>
        </p:spPr>
        <p:txBody>
          <a:bodyPr/>
          <a:lstStyle/>
          <a:p>
            <a:pPr>
              <a:lnSpc>
                <a:spcPct val="90000"/>
              </a:lnSpc>
            </a:pPr>
            <a:r>
              <a:rPr lang="en-AU" b="1" smtClean="0">
                <a:ea typeface="MS PGothic" pitchFamily="34" charset="-128"/>
              </a:rPr>
              <a:t>public-key/two-key/asymmetric</a:t>
            </a:r>
            <a:r>
              <a:rPr lang="en-AU" smtClean="0">
                <a:ea typeface="MS PGothic" pitchFamily="34" charset="-128"/>
              </a:rPr>
              <a:t> cryptography involves the use of </a:t>
            </a:r>
            <a:r>
              <a:rPr lang="en-AU" b="1" smtClean="0">
                <a:ea typeface="MS PGothic" pitchFamily="34" charset="-128"/>
              </a:rPr>
              <a:t>two</a:t>
            </a:r>
            <a:r>
              <a:rPr lang="en-AU" smtClean="0">
                <a:ea typeface="MS PGothic" pitchFamily="34" charset="-128"/>
              </a:rPr>
              <a:t> keys: </a:t>
            </a:r>
          </a:p>
          <a:p>
            <a:pPr lvl="1">
              <a:lnSpc>
                <a:spcPct val="90000"/>
              </a:lnSpc>
            </a:pPr>
            <a:r>
              <a:rPr lang="en-AU" sz="2400" smtClean="0">
                <a:ea typeface="MS PGothic" pitchFamily="34" charset="-128"/>
              </a:rPr>
              <a:t>a </a:t>
            </a:r>
            <a:r>
              <a:rPr lang="en-AU" sz="2400" b="1" smtClean="0">
                <a:ea typeface="MS PGothic" pitchFamily="34" charset="-128"/>
              </a:rPr>
              <a:t>public-key</a:t>
            </a:r>
            <a:r>
              <a:rPr lang="en-AU" sz="2400" smtClean="0">
                <a:ea typeface="MS PGothic" pitchFamily="34" charset="-128"/>
              </a:rPr>
              <a:t>, which may be known by anybody, and can be used to </a:t>
            </a:r>
            <a:r>
              <a:rPr lang="en-AU" sz="2400" b="1" smtClean="0">
                <a:ea typeface="MS PGothic" pitchFamily="34" charset="-128"/>
              </a:rPr>
              <a:t>encrypt messages</a:t>
            </a:r>
            <a:r>
              <a:rPr lang="en-AU" sz="2400" smtClean="0">
                <a:ea typeface="MS PGothic" pitchFamily="34" charset="-128"/>
              </a:rPr>
              <a:t>, and </a:t>
            </a:r>
            <a:r>
              <a:rPr lang="en-AU" sz="2400" b="1" smtClean="0">
                <a:ea typeface="MS PGothic" pitchFamily="34" charset="-128"/>
              </a:rPr>
              <a:t>verify signatures</a:t>
            </a:r>
            <a:r>
              <a:rPr lang="en-AU" sz="2400" smtClean="0">
                <a:ea typeface="MS PGothic" pitchFamily="34" charset="-128"/>
              </a:rPr>
              <a:t> </a:t>
            </a:r>
          </a:p>
          <a:p>
            <a:pPr lvl="1">
              <a:lnSpc>
                <a:spcPct val="90000"/>
              </a:lnSpc>
            </a:pPr>
            <a:r>
              <a:rPr lang="en-AU" sz="2400" smtClean="0">
                <a:ea typeface="MS PGothic" pitchFamily="34" charset="-128"/>
              </a:rPr>
              <a:t>a related </a:t>
            </a:r>
            <a:r>
              <a:rPr lang="en-AU" sz="2400" b="1" smtClean="0">
                <a:ea typeface="MS PGothic" pitchFamily="34" charset="-128"/>
              </a:rPr>
              <a:t>private-key</a:t>
            </a:r>
            <a:r>
              <a:rPr lang="en-AU" sz="2400" smtClean="0">
                <a:ea typeface="MS PGothic" pitchFamily="34" charset="-128"/>
              </a:rPr>
              <a:t>, known only to the recipient, used to </a:t>
            </a:r>
            <a:r>
              <a:rPr lang="en-AU" sz="2400" b="1" smtClean="0">
                <a:ea typeface="MS PGothic" pitchFamily="34" charset="-128"/>
              </a:rPr>
              <a:t>decrypt messages</a:t>
            </a:r>
            <a:r>
              <a:rPr lang="en-AU" sz="2400" smtClean="0">
                <a:ea typeface="MS PGothic" pitchFamily="34" charset="-128"/>
              </a:rPr>
              <a:t>, and </a:t>
            </a:r>
            <a:r>
              <a:rPr lang="en-AU" sz="2400" b="1" smtClean="0">
                <a:ea typeface="MS PGothic" pitchFamily="34" charset="-128"/>
              </a:rPr>
              <a:t>sign</a:t>
            </a:r>
            <a:r>
              <a:rPr lang="en-AU" sz="2400" smtClean="0">
                <a:ea typeface="MS PGothic" pitchFamily="34" charset="-128"/>
              </a:rPr>
              <a:t> (create)</a:t>
            </a:r>
            <a:r>
              <a:rPr lang="en-AU" sz="2400" b="1" smtClean="0">
                <a:ea typeface="MS PGothic" pitchFamily="34" charset="-128"/>
              </a:rPr>
              <a:t> signatures</a:t>
            </a:r>
          </a:p>
          <a:p>
            <a:pPr>
              <a:lnSpc>
                <a:spcPct val="90000"/>
              </a:lnSpc>
            </a:pPr>
            <a:r>
              <a:rPr lang="en-AU" b="1" smtClean="0">
                <a:ea typeface="MS PGothic" pitchFamily="34" charset="-128"/>
              </a:rPr>
              <a:t>infeasible to determine private key from public</a:t>
            </a:r>
            <a:endParaRPr lang="en-AU" smtClean="0">
              <a:ea typeface="MS PGothic" pitchFamily="34" charset="-128"/>
            </a:endParaRPr>
          </a:p>
          <a:p>
            <a:pPr>
              <a:lnSpc>
                <a:spcPct val="90000"/>
              </a:lnSpc>
            </a:pPr>
            <a:r>
              <a:rPr lang="en-AU" smtClean="0">
                <a:ea typeface="MS PGothic" pitchFamily="34" charset="-128"/>
              </a:rPr>
              <a:t>is </a:t>
            </a:r>
            <a:r>
              <a:rPr lang="en-AU" b="1" smtClean="0">
                <a:ea typeface="MS PGothic" pitchFamily="34" charset="-128"/>
              </a:rPr>
              <a:t>asymmetric</a:t>
            </a:r>
            <a:r>
              <a:rPr lang="en-AU" smtClean="0">
                <a:ea typeface="MS PGothic" pitchFamily="34" charset="-128"/>
              </a:rPr>
              <a:t> because</a:t>
            </a:r>
          </a:p>
          <a:p>
            <a:pPr lvl="1">
              <a:lnSpc>
                <a:spcPct val="90000"/>
              </a:lnSpc>
            </a:pPr>
            <a:r>
              <a:rPr lang="en-AU" sz="2400" smtClean="0">
                <a:ea typeface="MS PGothic" pitchFamily="34" charset="-128"/>
              </a:rPr>
              <a:t>those who encrypt messages or verify signatures </a:t>
            </a:r>
            <a:r>
              <a:rPr lang="en-AU" sz="2400" b="1" smtClean="0">
                <a:ea typeface="MS PGothic" pitchFamily="34" charset="-128"/>
              </a:rPr>
              <a:t>cannot</a:t>
            </a:r>
            <a:r>
              <a:rPr lang="en-AU" sz="2400" smtClean="0">
                <a:ea typeface="MS PGothic" pitchFamily="34" charset="-128"/>
              </a:rPr>
              <a:t> decrypt messages or create signatures</a:t>
            </a:r>
          </a:p>
          <a:p>
            <a:pPr>
              <a:lnSpc>
                <a:spcPct val="90000"/>
              </a:lnSpc>
            </a:pPr>
            <a:endParaRPr lang="en-AU" smtClean="0">
              <a:ea typeface="MS PGothic"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AU" smtClean="0"/>
              <a:t>Public-Key Cryptography</a:t>
            </a:r>
          </a:p>
        </p:txBody>
      </p:sp>
      <p:pic>
        <p:nvPicPr>
          <p:cNvPr id="11267" name="Picture 5"/>
          <p:cNvPicPr>
            <a:picLocks noChangeAspect="1"/>
          </p:cNvPicPr>
          <p:nvPr/>
        </p:nvPicPr>
        <p:blipFill>
          <a:blip r:embed="rId3"/>
          <a:srcRect/>
          <a:stretch>
            <a:fillRect/>
          </a:stretch>
        </p:blipFill>
        <p:spPr bwMode="auto">
          <a:xfrm>
            <a:off x="914400" y="1828800"/>
            <a:ext cx="7239000" cy="4356100"/>
          </a:xfrm>
          <a:prstGeom prst="rect">
            <a:avLst/>
          </a:prstGeom>
          <a:noFill/>
          <a:ln w="9525">
            <a:noFill/>
            <a:miter lim="800000"/>
            <a:headEnd/>
            <a:tailEnd/>
          </a:ln>
        </p:spPr>
      </p:pic>
      <p:sp>
        <p:nvSpPr>
          <p:cNvPr id="11268" name="Rectangle 3"/>
          <p:cNvSpPr>
            <a:spLocks noChangeArrowheads="1"/>
          </p:cNvSpPr>
          <p:nvPr/>
        </p:nvSpPr>
        <p:spPr bwMode="auto">
          <a:xfrm>
            <a:off x="3322638" y="6165850"/>
            <a:ext cx="2249487" cy="368300"/>
          </a:xfrm>
          <a:prstGeom prst="rect">
            <a:avLst/>
          </a:prstGeom>
          <a:noFill/>
          <a:ln w="9525">
            <a:noFill/>
            <a:miter lim="800000"/>
            <a:headEnd/>
            <a:tailEnd/>
          </a:ln>
        </p:spPr>
        <p:txBody>
          <a:bodyPr wrap="none">
            <a:spAutoFit/>
          </a:bodyPr>
          <a:lstStyle/>
          <a:p>
            <a:pPr algn="ctr"/>
            <a:r>
              <a:rPr lang="en-US" b="1"/>
              <a:t>For confidentiality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AU" smtClean="0"/>
              <a:t>Public-Key Cryptography</a:t>
            </a:r>
            <a:endParaRPr lang="en-US" smtClean="0"/>
          </a:p>
        </p:txBody>
      </p:sp>
      <p:sp>
        <p:nvSpPr>
          <p:cNvPr id="12291" name="Content Placeholder 2"/>
          <p:cNvSpPr>
            <a:spLocks noGrp="1"/>
          </p:cNvSpPr>
          <p:nvPr>
            <p:ph idx="1"/>
          </p:nvPr>
        </p:nvSpPr>
        <p:spPr/>
        <p:txBody>
          <a:bodyPr/>
          <a:lstStyle/>
          <a:p>
            <a:endParaRPr lang="en-US" smtClean="0"/>
          </a:p>
        </p:txBody>
      </p:sp>
      <p:pic>
        <p:nvPicPr>
          <p:cNvPr id="12292" name="Picture 2"/>
          <p:cNvPicPr>
            <a:picLocks noChangeAspect="1" noChangeArrowheads="1"/>
          </p:cNvPicPr>
          <p:nvPr/>
        </p:nvPicPr>
        <p:blipFill>
          <a:blip r:embed="rId2"/>
          <a:srcRect/>
          <a:stretch>
            <a:fillRect/>
          </a:stretch>
        </p:blipFill>
        <p:spPr bwMode="auto">
          <a:xfrm>
            <a:off x="1042988" y="1700213"/>
            <a:ext cx="7097712" cy="4249737"/>
          </a:xfrm>
          <a:prstGeom prst="rect">
            <a:avLst/>
          </a:prstGeom>
          <a:noFill/>
          <a:ln w="9525">
            <a:noFill/>
            <a:miter lim="800000"/>
            <a:headEnd/>
            <a:tailEnd/>
          </a:ln>
        </p:spPr>
      </p:pic>
      <p:sp>
        <p:nvSpPr>
          <p:cNvPr id="12293" name="Rectangle 4"/>
          <p:cNvSpPr>
            <a:spLocks noChangeArrowheads="1"/>
          </p:cNvSpPr>
          <p:nvPr/>
        </p:nvSpPr>
        <p:spPr bwMode="auto">
          <a:xfrm>
            <a:off x="3540125" y="6237288"/>
            <a:ext cx="2274888" cy="369887"/>
          </a:xfrm>
          <a:prstGeom prst="rect">
            <a:avLst/>
          </a:prstGeom>
          <a:noFill/>
          <a:ln w="9525">
            <a:noFill/>
            <a:miter lim="800000"/>
            <a:headEnd/>
            <a:tailEnd/>
          </a:ln>
        </p:spPr>
        <p:txBody>
          <a:bodyPr wrap="none">
            <a:spAutoFit/>
          </a:bodyPr>
          <a:lstStyle/>
          <a:p>
            <a:pPr algn="ctr"/>
            <a:r>
              <a:rPr lang="en-US" b="1"/>
              <a:t>For authentication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AU" smtClean="0"/>
              <a:t>Symmetric vs Public-Key</a:t>
            </a:r>
          </a:p>
        </p:txBody>
      </p:sp>
      <p:pic>
        <p:nvPicPr>
          <p:cNvPr id="13315" name="Picture 3"/>
          <p:cNvPicPr>
            <a:picLocks noChangeAspect="1"/>
          </p:cNvPicPr>
          <p:nvPr/>
        </p:nvPicPr>
        <p:blipFill>
          <a:blip r:embed="rId3"/>
          <a:srcRect/>
          <a:stretch>
            <a:fillRect/>
          </a:stretch>
        </p:blipFill>
        <p:spPr bwMode="auto">
          <a:xfrm>
            <a:off x="914400" y="1371600"/>
            <a:ext cx="7375525" cy="5257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smtClean="0"/>
              <a:t>Public-Key Cryptosystems</a:t>
            </a:r>
          </a:p>
        </p:txBody>
      </p:sp>
      <p:pic>
        <p:nvPicPr>
          <p:cNvPr id="14339" name="Picture 4" descr="PK_Dual_Model.pdf                                              00156198  Mnementh                      BEAE7A2F:"/>
          <p:cNvPicPr>
            <a:picLocks noChangeAspect="1" noChangeArrowheads="1"/>
          </p:cNvPicPr>
          <p:nvPr/>
        </p:nvPicPr>
        <p:blipFill>
          <a:blip r:embed="rId3"/>
          <a:srcRect t="13898" b="18529"/>
          <a:stretch>
            <a:fillRect/>
          </a:stretch>
        </p:blipFill>
        <p:spPr bwMode="auto">
          <a:xfrm>
            <a:off x="533400" y="1905000"/>
            <a:ext cx="8043863" cy="42021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AU" smtClean="0"/>
              <a:t>Public-Key Applications</a:t>
            </a:r>
          </a:p>
        </p:txBody>
      </p:sp>
      <p:sp>
        <p:nvSpPr>
          <p:cNvPr id="15363" name="Rectangle 3"/>
          <p:cNvSpPr>
            <a:spLocks noGrp="1" noChangeArrowheads="1"/>
          </p:cNvSpPr>
          <p:nvPr>
            <p:ph idx="1"/>
          </p:nvPr>
        </p:nvSpPr>
        <p:spPr>
          <a:xfrm>
            <a:off x="457200" y="1676400"/>
            <a:ext cx="8229600" cy="3352800"/>
          </a:xfrm>
        </p:spPr>
        <p:txBody>
          <a:bodyPr/>
          <a:lstStyle/>
          <a:p>
            <a:r>
              <a:rPr lang="en-US" smtClean="0">
                <a:ea typeface="MS PGothic" pitchFamily="34" charset="-128"/>
              </a:rPr>
              <a:t>can classify uses into 3 categories:</a:t>
            </a:r>
          </a:p>
          <a:p>
            <a:pPr lvl="1"/>
            <a:r>
              <a:rPr lang="en-US" b="1" smtClean="0">
                <a:ea typeface="MS PGothic" pitchFamily="34" charset="-128"/>
              </a:rPr>
              <a:t>encryption/decryption</a:t>
            </a:r>
            <a:r>
              <a:rPr lang="en-US" smtClean="0">
                <a:ea typeface="MS PGothic" pitchFamily="34" charset="-128"/>
              </a:rPr>
              <a:t> (provide secrecy)</a:t>
            </a:r>
          </a:p>
          <a:p>
            <a:pPr lvl="1"/>
            <a:r>
              <a:rPr lang="en-US" b="1" smtClean="0">
                <a:ea typeface="MS PGothic" pitchFamily="34" charset="-128"/>
              </a:rPr>
              <a:t>digital signatures</a:t>
            </a:r>
            <a:r>
              <a:rPr lang="en-US" smtClean="0">
                <a:ea typeface="MS PGothic" pitchFamily="34" charset="-128"/>
              </a:rPr>
              <a:t> (provide authentication)</a:t>
            </a:r>
          </a:p>
          <a:p>
            <a:pPr lvl="1"/>
            <a:r>
              <a:rPr lang="en-US" b="1" smtClean="0">
                <a:ea typeface="MS PGothic" pitchFamily="34" charset="-128"/>
              </a:rPr>
              <a:t>key exchange</a:t>
            </a:r>
            <a:r>
              <a:rPr lang="en-US" smtClean="0">
                <a:ea typeface="MS PGothic" pitchFamily="34" charset="-128"/>
              </a:rPr>
              <a:t> (of session keys)</a:t>
            </a:r>
          </a:p>
          <a:p>
            <a:r>
              <a:rPr lang="en-US" smtClean="0">
                <a:ea typeface="MS PGothic" pitchFamily="34" charset="-128"/>
              </a:rPr>
              <a:t>some algorithms are suitable for all uses, others are specific to one</a:t>
            </a:r>
            <a:endParaRPr lang="en-AU" smtClean="0">
              <a:ea typeface="MS PGothic" pitchFamily="34" charset="-128"/>
            </a:endParaRPr>
          </a:p>
        </p:txBody>
      </p:sp>
      <p:pic>
        <p:nvPicPr>
          <p:cNvPr id="15364" name="Picture 5"/>
          <p:cNvPicPr>
            <a:picLocks noChangeAspect="1"/>
          </p:cNvPicPr>
          <p:nvPr/>
        </p:nvPicPr>
        <p:blipFill>
          <a:blip r:embed="rId3"/>
          <a:srcRect/>
          <a:stretch>
            <a:fillRect/>
          </a:stretch>
        </p:blipFill>
        <p:spPr bwMode="auto">
          <a:xfrm>
            <a:off x="1219200" y="5105400"/>
            <a:ext cx="6248400"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b">
  <a:themeElements>
    <a:clrScheme name="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_introdbs">
  <a:themeElements>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fontScheme name="1_introdb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introdbs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1_introdbs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1_introdbs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
      <a:clrScheme name="1_introdbs 5">
        <a:dk1>
          <a:srgbClr val="000066"/>
        </a:dk1>
        <a:lt1>
          <a:srgbClr val="969696"/>
        </a:lt1>
        <a:dk2>
          <a:srgbClr val="000080"/>
        </a:dk2>
        <a:lt2>
          <a:srgbClr val="000000"/>
        </a:lt2>
        <a:accent1>
          <a:srgbClr val="9999FF"/>
        </a:accent1>
        <a:accent2>
          <a:srgbClr val="CC00FF"/>
        </a:accent2>
        <a:accent3>
          <a:srgbClr val="C9C9C9"/>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6">
        <a:dk1>
          <a:srgbClr val="000066"/>
        </a:dk1>
        <a:lt1>
          <a:srgbClr val="DDDDDD"/>
        </a:lt1>
        <a:dk2>
          <a:srgbClr val="000080"/>
        </a:dk2>
        <a:lt2>
          <a:srgbClr val="000000"/>
        </a:lt2>
        <a:accent1>
          <a:srgbClr val="9999FF"/>
        </a:accent1>
        <a:accent2>
          <a:srgbClr val="CC0000"/>
        </a:accent2>
        <a:accent3>
          <a:srgbClr val="EBEBEB"/>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7">
        <a:dk1>
          <a:srgbClr val="000066"/>
        </a:dk1>
        <a:lt1>
          <a:srgbClr val="EAEAEA"/>
        </a:lt1>
        <a:dk2>
          <a:srgbClr val="000080"/>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1_introdbs 8">
        <a:dk1>
          <a:srgbClr val="000066"/>
        </a:dk1>
        <a:lt1>
          <a:srgbClr val="EAEAEA"/>
        </a:lt1>
        <a:dk2>
          <a:srgbClr val="3A21EF"/>
        </a:dk2>
        <a:lt2>
          <a:srgbClr val="000000"/>
        </a:lt2>
        <a:accent1>
          <a:srgbClr val="9999FF"/>
        </a:accent1>
        <a:accent2>
          <a:srgbClr val="CC0000"/>
        </a:accent2>
        <a:accent3>
          <a:srgbClr val="F3F3F3"/>
        </a:accent3>
        <a:accent4>
          <a:srgbClr val="000056"/>
        </a:accent4>
        <a:accent5>
          <a:srgbClr val="CACAFF"/>
        </a:accent5>
        <a:accent6>
          <a:srgbClr val="B90000"/>
        </a:accent6>
        <a:hlink>
          <a:srgbClr val="00CC99"/>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db</Template>
  <TotalTime>1246</TotalTime>
  <Words>3872</Words>
  <Application>Microsoft Office PowerPoint</Application>
  <PresentationFormat>On-screen Show (4:3)</PresentationFormat>
  <Paragraphs>222</Paragraphs>
  <Slides>23</Slides>
  <Notes>20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db</vt:lpstr>
      <vt:lpstr>1_introdbs</vt:lpstr>
      <vt:lpstr>5_introdbs</vt:lpstr>
      <vt:lpstr>Cryptography and Network Security Chapter 9 -  Public-Key Cryptography</vt:lpstr>
      <vt:lpstr>Why Public-Key Cryptography?</vt:lpstr>
      <vt:lpstr>Public-Key Cryptography</vt:lpstr>
      <vt:lpstr>Keys of  Public-Key Cryptography</vt:lpstr>
      <vt:lpstr>Public-Key Cryptography</vt:lpstr>
      <vt:lpstr>Public-Key Cryptography</vt:lpstr>
      <vt:lpstr>Symmetric vs Public-Key</vt:lpstr>
      <vt:lpstr>Public-Key Cryptosystems</vt:lpstr>
      <vt:lpstr>Public-Key Applications</vt:lpstr>
      <vt:lpstr>Public-Key Requirements</vt:lpstr>
      <vt:lpstr>Public-Key Requirements</vt:lpstr>
      <vt:lpstr>Security of Public Key Schemes</vt:lpstr>
      <vt:lpstr>RSA</vt:lpstr>
      <vt:lpstr>The RSA Algorithm</vt:lpstr>
      <vt:lpstr>RSA Requirements</vt:lpstr>
      <vt:lpstr>RSA algorithm </vt:lpstr>
      <vt:lpstr>RSA Example - Key Setup</vt:lpstr>
      <vt:lpstr>RSA Example - En/Decryption</vt:lpstr>
      <vt:lpstr>RSA Key Generation</vt:lpstr>
      <vt:lpstr>RSA Security</vt:lpstr>
      <vt:lpstr>Progress in Factoring</vt:lpstr>
      <vt:lpstr>Progress in Factoring</vt:lpstr>
      <vt:lpstr>Summary</vt:lpstr>
    </vt:vector>
  </TitlesOfParts>
  <Company>School of Eng &amp; IT, UNSW@ADFA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Cryptography and Network Security 5/e</dc:title>
  <dc:subject>Lecture Overheads - Ch 9</dc:subject>
  <dc:creator>Dr Lawrie Brown</dc:creator>
  <cp:lastModifiedBy>user</cp:lastModifiedBy>
  <cp:revision>39</cp:revision>
  <dcterms:created xsi:type="dcterms:W3CDTF">2009-08-26T03:48:39Z</dcterms:created>
  <dcterms:modified xsi:type="dcterms:W3CDTF">2014-03-18T03:38:50Z</dcterms:modified>
</cp:coreProperties>
</file>