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477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00"/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36" autoAdjust="0"/>
  </p:normalViewPr>
  <p:slideViewPr>
    <p:cSldViewPr>
      <p:cViewPr varScale="1">
        <p:scale>
          <a:sx n="73" d="100"/>
          <a:sy n="73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EE27EAC-A07B-4B99-A570-F53458889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80DCBAE7-82A0-4FED-A2AA-0BCDDB5C13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3219E115-0B08-4C79-B1DA-89316B4E9E7C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89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B4836-457E-40D3-88EA-409F0481FF4A}" type="slidenum">
              <a:rPr lang="en-US"/>
              <a:pPr/>
              <a:t>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0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424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A8C2CB3F-D772-48AB-8E3D-7753778F2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9812D398-49CE-4DB7-969E-9504D4FBB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DFDDD96D-99E3-4433-AC59-722C934D5F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4D9FBA96-1116-4C00-A5C7-8BFB642F6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7A25C873-56B3-4C54-90C9-399987DD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25856269-AF7F-4DA9-98D1-8EE2E0538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C684050E-8CE1-4157-9FBD-80A899EA6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391F4456-8867-44D5-AB7C-AE7F722E5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0E23DED5-5075-4F63-A6F4-3A23EE00A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6A8C47E2-EE20-4A5A-AA2E-98E3A7FC2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A7914522-3B55-42B2-9E1A-EE20E7E40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7-</a:t>
            </a:r>
            <a:fld id="{DEE8EF83-23D0-4F74-A321-E32E10D5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invGray">
          <a:xfrm>
            <a:off x="0" y="0"/>
            <a:ext cx="9144000" cy="1143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CC66"/>
                </a:solidFill>
              </a:defRPr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/>
              <a:t>7-</a:t>
            </a:r>
            <a:fld id="{4D9FBA96-1116-4C00-A5C7-8BFB642F63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2362200" y="1371600"/>
            <a:ext cx="5334000" cy="4953000"/>
            <a:chOff x="2789" y="890"/>
            <a:chExt cx="2722" cy="2721"/>
          </a:xfrm>
        </p:grpSpPr>
        <p:sp>
          <p:nvSpPr>
            <p:cNvPr id="1033" name="AutoShape 4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T0" fmla="*/ 172 w 21600"/>
                <a:gd name="T1" fmla="*/ 0 h 21600"/>
                <a:gd name="T2" fmla="*/ 50 w 21600"/>
                <a:gd name="T3" fmla="*/ 49 h 21600"/>
                <a:gd name="T4" fmla="*/ 0 w 21600"/>
                <a:gd name="T5" fmla="*/ 167 h 21600"/>
                <a:gd name="T6" fmla="*/ 50 w 21600"/>
                <a:gd name="T7" fmla="*/ 285 h 21600"/>
                <a:gd name="T8" fmla="*/ 172 w 21600"/>
                <a:gd name="T9" fmla="*/ 334 h 21600"/>
                <a:gd name="T10" fmla="*/ 293 w 21600"/>
                <a:gd name="T11" fmla="*/ 285 h 21600"/>
                <a:gd name="T12" fmla="*/ 343 w 21600"/>
                <a:gd name="T13" fmla="*/ 167 h 21600"/>
                <a:gd name="T14" fmla="*/ 293 w 21600"/>
                <a:gd name="T15" fmla="*/ 4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0 h 272"/>
                <a:gd name="T2" fmla="*/ 81 w 363"/>
                <a:gd name="T3" fmla="*/ 122 h 272"/>
                <a:gd name="T4" fmla="*/ 162 w 363"/>
                <a:gd name="T5" fmla="*/ 204 h 272"/>
                <a:gd name="T6" fmla="*/ 244 w 363"/>
                <a:gd name="T7" fmla="*/ 244 h 272"/>
                <a:gd name="T8" fmla="*/ 284 w 363"/>
                <a:gd name="T9" fmla="*/ 244 h 272"/>
                <a:gd name="T10" fmla="*/ 325 w 363"/>
                <a:gd name="T11" fmla="*/ 162 h 272"/>
                <a:gd name="T12" fmla="*/ 284 w 363"/>
                <a:gd name="T13" fmla="*/ 162 h 272"/>
                <a:gd name="T14" fmla="*/ 244 w 363"/>
                <a:gd name="T15" fmla="*/ 162 h 272"/>
                <a:gd name="T16" fmla="*/ 202 w 363"/>
                <a:gd name="T17" fmla="*/ 162 h 272"/>
                <a:gd name="T18" fmla="*/ 202 w 363"/>
                <a:gd name="T19" fmla="*/ 122 h 272"/>
                <a:gd name="T20" fmla="*/ 244 w 363"/>
                <a:gd name="T21" fmla="*/ 82 h 272"/>
                <a:gd name="T22" fmla="*/ 202 w 363"/>
                <a:gd name="T23" fmla="*/ 40 h 272"/>
                <a:gd name="T24" fmla="*/ 202 w 363"/>
                <a:gd name="T25" fmla="*/ 82 h 272"/>
                <a:gd name="T26" fmla="*/ 162 w 363"/>
                <a:gd name="T27" fmla="*/ 122 h 272"/>
                <a:gd name="T28" fmla="*/ 122 w 363"/>
                <a:gd name="T29" fmla="*/ 122 h 272"/>
                <a:gd name="T30" fmla="*/ 81 w 363"/>
                <a:gd name="T31" fmla="*/ 82 h 272"/>
                <a:gd name="T32" fmla="*/ 122 w 363"/>
                <a:gd name="T33" fmla="*/ 82 h 272"/>
                <a:gd name="T34" fmla="*/ 81 w 363"/>
                <a:gd name="T35" fmla="*/ 40 h 272"/>
                <a:gd name="T36" fmla="*/ 40 w 363"/>
                <a:gd name="T37" fmla="*/ 0 h 272"/>
                <a:gd name="T38" fmla="*/ 55 w 363"/>
                <a:gd name="T39" fmla="*/ 51 h 272"/>
                <a:gd name="T40" fmla="*/ 25 w 363"/>
                <a:gd name="T41" fmla="*/ 40 h 272"/>
                <a:gd name="T42" fmla="*/ 0 w 363"/>
                <a:gd name="T43" fmla="*/ 4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272"/>
                <a:gd name="T68" fmla="*/ 363 w 363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1885"/>
                <a:gd name="T26" fmla="*/ 420 w 420"/>
                <a:gd name="T27" fmla="*/ 1885 h 1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836"/>
                <a:gd name="T17" fmla="*/ 429 w 429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1899"/>
                <a:gd name="T38" fmla="*/ 600 w 600"/>
                <a:gd name="T39" fmla="*/ 1899 h 18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"/>
                <a:gd name="T40" fmla="*/ 0 h 1494"/>
                <a:gd name="T41" fmla="*/ 338 w 338"/>
                <a:gd name="T42" fmla="*/ 1494 h 1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1290"/>
                <a:gd name="T32" fmla="*/ 573 w 573"/>
                <a:gd name="T33" fmla="*/ 1290 h 1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5 w 731"/>
                <a:gd name="T1" fmla="*/ 168 h 214"/>
                <a:gd name="T2" fmla="*/ 228 w 731"/>
                <a:gd name="T3" fmla="*/ 37 h 214"/>
                <a:gd name="T4" fmla="*/ 409 w 731"/>
                <a:gd name="T5" fmla="*/ 4 h 214"/>
                <a:gd name="T6" fmla="*/ 564 w 731"/>
                <a:gd name="T7" fmla="*/ 14 h 214"/>
                <a:gd name="T8" fmla="*/ 645 w 731"/>
                <a:gd name="T9" fmla="*/ 55 h 214"/>
                <a:gd name="T10" fmla="*/ 506 w 731"/>
                <a:gd name="T11" fmla="*/ 45 h 214"/>
                <a:gd name="T12" fmla="*/ 237 w 731"/>
                <a:gd name="T13" fmla="*/ 69 h 214"/>
                <a:gd name="T14" fmla="*/ 47 w 731"/>
                <a:gd name="T15" fmla="*/ 176 h 214"/>
                <a:gd name="T16" fmla="*/ 15 w 731"/>
                <a:gd name="T17" fmla="*/ 16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14"/>
                <a:gd name="T29" fmla="*/ 731 w 73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57 w 563"/>
                <a:gd name="T3" fmla="*/ 33 h 91"/>
                <a:gd name="T4" fmla="*/ 278 w 563"/>
                <a:gd name="T5" fmla="*/ 16 h 91"/>
                <a:gd name="T6" fmla="*/ 474 w 563"/>
                <a:gd name="T7" fmla="*/ 33 h 91"/>
                <a:gd name="T8" fmla="*/ 458 w 563"/>
                <a:gd name="T9" fmla="*/ 66 h 91"/>
                <a:gd name="T10" fmla="*/ 262 w 563"/>
                <a:gd name="T11" fmla="*/ 50 h 91"/>
                <a:gd name="T12" fmla="*/ 33 w 563"/>
                <a:gd name="T13" fmla="*/ 8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91"/>
                <a:gd name="T23" fmla="*/ 563 w 5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47 h 276"/>
                <a:gd name="T2" fmla="*/ 140 w 228"/>
                <a:gd name="T3" fmla="*/ 34 h 276"/>
                <a:gd name="T4" fmla="*/ 189 w 228"/>
                <a:gd name="T5" fmla="*/ 42 h 276"/>
                <a:gd name="T6" fmla="*/ 47 w 228"/>
                <a:gd name="T7" fmla="*/ 24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6"/>
                <a:gd name="T14" fmla="*/ 228 w 228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1 h 320"/>
                <a:gd name="T2" fmla="*/ 32 w 75"/>
                <a:gd name="T3" fmla="*/ 256 h 320"/>
                <a:gd name="T4" fmla="*/ 66 w 75"/>
                <a:gd name="T5" fmla="*/ 239 h 320"/>
                <a:gd name="T6" fmla="*/ 25 w 75"/>
                <a:gd name="T7" fmla="*/ 33 h 320"/>
                <a:gd name="T8" fmla="*/ 1 w 75"/>
                <a:gd name="T9" fmla="*/ 4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20"/>
                <a:gd name="T17" fmla="*/ 75 w 75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85 w 1883"/>
                <a:gd name="T1" fmla="*/ 458 h 677"/>
                <a:gd name="T2" fmla="*/ 364 w 1883"/>
                <a:gd name="T3" fmla="*/ 533 h 677"/>
                <a:gd name="T4" fmla="*/ 839 w 1883"/>
                <a:gd name="T5" fmla="*/ 516 h 677"/>
                <a:gd name="T6" fmla="*/ 1281 w 1883"/>
                <a:gd name="T7" fmla="*/ 351 h 677"/>
                <a:gd name="T8" fmla="*/ 1623 w 1883"/>
                <a:gd name="T9" fmla="*/ 44 h 677"/>
                <a:gd name="T10" fmla="*/ 1665 w 1883"/>
                <a:gd name="T11" fmla="*/ 85 h 677"/>
                <a:gd name="T12" fmla="*/ 1623 w 1883"/>
                <a:gd name="T13" fmla="*/ 126 h 677"/>
                <a:gd name="T14" fmla="*/ 1298 w 1883"/>
                <a:gd name="T15" fmla="*/ 411 h 677"/>
                <a:gd name="T16" fmla="*/ 864 w 1883"/>
                <a:gd name="T17" fmla="*/ 573 h 677"/>
                <a:gd name="T18" fmla="*/ 364 w 1883"/>
                <a:gd name="T19" fmla="*/ 597 h 677"/>
                <a:gd name="T20" fmla="*/ 53 w 1883"/>
                <a:gd name="T21" fmla="*/ 516 h 677"/>
                <a:gd name="T22" fmla="*/ 44 w 1883"/>
                <a:gd name="T23" fmla="*/ 491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3"/>
                <a:gd name="T37" fmla="*/ 0 h 677"/>
                <a:gd name="T38" fmla="*/ 1883 w 1883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47 w 2876"/>
                <a:gd name="T1" fmla="*/ 698 h 1226"/>
                <a:gd name="T2" fmla="*/ 56 w 2876"/>
                <a:gd name="T3" fmla="*/ 706 h 1226"/>
                <a:gd name="T4" fmla="*/ 383 w 2876"/>
                <a:gd name="T5" fmla="*/ 952 h 1226"/>
                <a:gd name="T6" fmla="*/ 834 w 2876"/>
                <a:gd name="T7" fmla="*/ 1034 h 1226"/>
                <a:gd name="T8" fmla="*/ 1374 w 2876"/>
                <a:gd name="T9" fmla="*/ 1009 h 1226"/>
                <a:gd name="T10" fmla="*/ 1923 w 2876"/>
                <a:gd name="T11" fmla="*/ 813 h 1226"/>
                <a:gd name="T12" fmla="*/ 2329 w 2876"/>
                <a:gd name="T13" fmla="*/ 477 h 1226"/>
                <a:gd name="T14" fmla="*/ 2537 w 2876"/>
                <a:gd name="T15" fmla="*/ 58 h 1226"/>
                <a:gd name="T16" fmla="*/ 2562 w 2876"/>
                <a:gd name="T17" fmla="*/ 125 h 1226"/>
                <a:gd name="T18" fmla="*/ 2496 w 2876"/>
                <a:gd name="T19" fmla="*/ 305 h 1226"/>
                <a:gd name="T20" fmla="*/ 2329 w 2876"/>
                <a:gd name="T21" fmla="*/ 558 h 1226"/>
                <a:gd name="T22" fmla="*/ 1922 w 2876"/>
                <a:gd name="T23" fmla="*/ 883 h 1226"/>
                <a:gd name="T24" fmla="*/ 1391 w 2876"/>
                <a:gd name="T25" fmla="*/ 1059 h 1226"/>
                <a:gd name="T26" fmla="*/ 850 w 2876"/>
                <a:gd name="T27" fmla="*/ 1091 h 1226"/>
                <a:gd name="T28" fmla="*/ 391 w 2876"/>
                <a:gd name="T29" fmla="*/ 1009 h 1226"/>
                <a:gd name="T30" fmla="*/ 130 w 2876"/>
                <a:gd name="T31" fmla="*/ 845 h 1226"/>
                <a:gd name="T32" fmla="*/ 47 w 2876"/>
                <a:gd name="T33" fmla="*/ 698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6"/>
                <a:gd name="T52" fmla="*/ 0 h 1226"/>
                <a:gd name="T53" fmla="*/ 2876 w 2876"/>
                <a:gd name="T54" fmla="*/ 1226 h 1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6 w 2189"/>
                <a:gd name="T1" fmla="*/ 582 h 788"/>
                <a:gd name="T2" fmla="*/ 128 w 2189"/>
                <a:gd name="T3" fmla="*/ 623 h 788"/>
                <a:gd name="T4" fmla="*/ 512 w 2189"/>
                <a:gd name="T5" fmla="*/ 647 h 788"/>
                <a:gd name="T6" fmla="*/ 890 w 2189"/>
                <a:gd name="T7" fmla="*/ 606 h 788"/>
                <a:gd name="T8" fmla="*/ 1372 w 2189"/>
                <a:gd name="T9" fmla="*/ 434 h 788"/>
                <a:gd name="T10" fmla="*/ 1724 w 2189"/>
                <a:gd name="T11" fmla="*/ 196 h 788"/>
                <a:gd name="T12" fmla="*/ 1938 w 2189"/>
                <a:gd name="T13" fmla="*/ 8 h 788"/>
                <a:gd name="T14" fmla="*/ 1864 w 2189"/>
                <a:gd name="T15" fmla="*/ 147 h 788"/>
                <a:gd name="T16" fmla="*/ 1700 w 2189"/>
                <a:gd name="T17" fmla="*/ 287 h 788"/>
                <a:gd name="T18" fmla="*/ 1356 w 2189"/>
                <a:gd name="T19" fmla="*/ 500 h 788"/>
                <a:gd name="T20" fmla="*/ 931 w 2189"/>
                <a:gd name="T21" fmla="*/ 655 h 788"/>
                <a:gd name="T22" fmla="*/ 529 w 2189"/>
                <a:gd name="T23" fmla="*/ 704 h 788"/>
                <a:gd name="T24" fmla="*/ 88 w 2189"/>
                <a:gd name="T25" fmla="*/ 664 h 788"/>
                <a:gd name="T26" fmla="*/ 6 w 2189"/>
                <a:gd name="T27" fmla="*/ 582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89"/>
                <a:gd name="T43" fmla="*/ 0 h 788"/>
                <a:gd name="T44" fmla="*/ 2189 w 2189"/>
                <a:gd name="T45" fmla="*/ 788 h 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57 w 1421"/>
                <a:gd name="T1" fmla="*/ 285 h 1134"/>
                <a:gd name="T2" fmla="*/ 232 w 1421"/>
                <a:gd name="T3" fmla="*/ 264 h 1134"/>
                <a:gd name="T4" fmla="*/ 192 w 1421"/>
                <a:gd name="T5" fmla="*/ 344 h 1134"/>
                <a:gd name="T6" fmla="*/ 108 w 1421"/>
                <a:gd name="T7" fmla="*/ 379 h 1134"/>
                <a:gd name="T8" fmla="*/ 71 w 1421"/>
                <a:gd name="T9" fmla="*/ 347 h 1134"/>
                <a:gd name="T10" fmla="*/ 41 w 1421"/>
                <a:gd name="T11" fmla="*/ 377 h 1134"/>
                <a:gd name="T12" fmla="*/ 13 w 1421"/>
                <a:gd name="T13" fmla="*/ 407 h 1134"/>
                <a:gd name="T14" fmla="*/ 135 w 1421"/>
                <a:gd name="T15" fmla="*/ 407 h 1134"/>
                <a:gd name="T16" fmla="*/ 41 w 1421"/>
                <a:gd name="T17" fmla="*/ 503 h 1134"/>
                <a:gd name="T18" fmla="*/ 6 w 1421"/>
                <a:gd name="T19" fmla="*/ 587 h 1134"/>
                <a:gd name="T20" fmla="*/ 41 w 1421"/>
                <a:gd name="T21" fmla="*/ 675 h 1134"/>
                <a:gd name="T22" fmla="*/ 76 w 1421"/>
                <a:gd name="T23" fmla="*/ 713 h 1134"/>
                <a:gd name="T24" fmla="*/ 14 w 1421"/>
                <a:gd name="T25" fmla="*/ 737 h 1134"/>
                <a:gd name="T26" fmla="*/ 176 w 1421"/>
                <a:gd name="T27" fmla="*/ 718 h 1134"/>
                <a:gd name="T28" fmla="*/ 73 w 1421"/>
                <a:gd name="T29" fmla="*/ 958 h 1134"/>
                <a:gd name="T30" fmla="*/ 106 w 1421"/>
                <a:gd name="T31" fmla="*/ 987 h 1134"/>
                <a:gd name="T32" fmla="*/ 216 w 1421"/>
                <a:gd name="T33" fmla="*/ 773 h 1134"/>
                <a:gd name="T34" fmla="*/ 264 w 1421"/>
                <a:gd name="T35" fmla="*/ 732 h 1134"/>
                <a:gd name="T36" fmla="*/ 224 w 1421"/>
                <a:gd name="T37" fmla="*/ 656 h 1134"/>
                <a:gd name="T38" fmla="*/ 257 w 1421"/>
                <a:gd name="T39" fmla="*/ 691 h 1134"/>
                <a:gd name="T40" fmla="*/ 546 w 1421"/>
                <a:gd name="T41" fmla="*/ 624 h 1134"/>
                <a:gd name="T42" fmla="*/ 735 w 1421"/>
                <a:gd name="T43" fmla="*/ 726 h 1134"/>
                <a:gd name="T44" fmla="*/ 866 w 1421"/>
                <a:gd name="T45" fmla="*/ 895 h 1134"/>
                <a:gd name="T46" fmla="*/ 893 w 1421"/>
                <a:gd name="T47" fmla="*/ 864 h 1134"/>
                <a:gd name="T48" fmla="*/ 1208 w 1421"/>
                <a:gd name="T49" fmla="*/ 923 h 1134"/>
                <a:gd name="T50" fmla="*/ 1165 w 1421"/>
                <a:gd name="T51" fmla="*/ 861 h 1134"/>
                <a:gd name="T52" fmla="*/ 1197 w 1421"/>
                <a:gd name="T53" fmla="*/ 704 h 1134"/>
                <a:gd name="T54" fmla="*/ 1041 w 1421"/>
                <a:gd name="T55" fmla="*/ 409 h 1134"/>
                <a:gd name="T56" fmla="*/ 902 w 1421"/>
                <a:gd name="T57" fmla="*/ 204 h 1134"/>
                <a:gd name="T58" fmla="*/ 770 w 1421"/>
                <a:gd name="T59" fmla="*/ 89 h 1134"/>
                <a:gd name="T60" fmla="*/ 595 w 1421"/>
                <a:gd name="T61" fmla="*/ 0 h 1134"/>
                <a:gd name="T62" fmla="*/ 623 w 1421"/>
                <a:gd name="T63" fmla="*/ 82 h 1134"/>
                <a:gd name="T64" fmla="*/ 466 w 1421"/>
                <a:gd name="T65" fmla="*/ 13 h 1134"/>
                <a:gd name="T66" fmla="*/ 420 w 1421"/>
                <a:gd name="T67" fmla="*/ 83 h 1134"/>
                <a:gd name="T68" fmla="*/ 385 w 1421"/>
                <a:gd name="T69" fmla="*/ 170 h 1134"/>
                <a:gd name="T70" fmla="*/ 638 w 1421"/>
                <a:gd name="T71" fmla="*/ 210 h 1134"/>
                <a:gd name="T72" fmla="*/ 568 w 1421"/>
                <a:gd name="T73" fmla="*/ 307 h 1134"/>
                <a:gd name="T74" fmla="*/ 506 w 1421"/>
                <a:gd name="T75" fmla="*/ 326 h 1134"/>
                <a:gd name="T76" fmla="*/ 379 w 1421"/>
                <a:gd name="T77" fmla="*/ 285 h 1134"/>
                <a:gd name="T78" fmla="*/ 254 w 1421"/>
                <a:gd name="T79" fmla="*/ 210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1"/>
                <a:gd name="T121" fmla="*/ 0 h 1134"/>
                <a:gd name="T122" fmla="*/ 1421 w 1421"/>
                <a:gd name="T123" fmla="*/ 1134 h 1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6 w 233"/>
                <a:gd name="T1" fmla="*/ 158 h 210"/>
                <a:gd name="T2" fmla="*/ 0 w 233"/>
                <a:gd name="T3" fmla="*/ 180 h 210"/>
                <a:gd name="T4" fmla="*/ 70 w 233"/>
                <a:gd name="T5" fmla="*/ 188 h 210"/>
                <a:gd name="T6" fmla="*/ 118 w 233"/>
                <a:gd name="T7" fmla="*/ 183 h 210"/>
                <a:gd name="T8" fmla="*/ 132 w 233"/>
                <a:gd name="T9" fmla="*/ 164 h 210"/>
                <a:gd name="T10" fmla="*/ 137 w 233"/>
                <a:gd name="T11" fmla="*/ 99 h 210"/>
                <a:gd name="T12" fmla="*/ 209 w 233"/>
                <a:gd name="T13" fmla="*/ 73 h 210"/>
                <a:gd name="T14" fmla="*/ 143 w 233"/>
                <a:gd name="T15" fmla="*/ 0 h 210"/>
                <a:gd name="T16" fmla="*/ 148 w 233"/>
                <a:gd name="T17" fmla="*/ 43 h 210"/>
                <a:gd name="T18" fmla="*/ 110 w 233"/>
                <a:gd name="T19" fmla="*/ 51 h 210"/>
                <a:gd name="T20" fmla="*/ 105 w 233"/>
                <a:gd name="T21" fmla="*/ 78 h 210"/>
                <a:gd name="T22" fmla="*/ 48 w 233"/>
                <a:gd name="T23" fmla="*/ 70 h 210"/>
                <a:gd name="T24" fmla="*/ 51 w 233"/>
                <a:gd name="T25" fmla="*/ 142 h 210"/>
                <a:gd name="T26" fmla="*/ 16 w 233"/>
                <a:gd name="T27" fmla="*/ 158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10"/>
                <a:gd name="T44" fmla="*/ 233 w 233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87 w 504"/>
                <a:gd name="T1" fmla="*/ 329 h 388"/>
                <a:gd name="T2" fmla="*/ 127 w 504"/>
                <a:gd name="T3" fmla="*/ 329 h 388"/>
                <a:gd name="T4" fmla="*/ 207 w 504"/>
                <a:gd name="T5" fmla="*/ 302 h 388"/>
                <a:gd name="T6" fmla="*/ 234 w 504"/>
                <a:gd name="T7" fmla="*/ 302 h 388"/>
                <a:gd name="T8" fmla="*/ 271 w 504"/>
                <a:gd name="T9" fmla="*/ 305 h 388"/>
                <a:gd name="T10" fmla="*/ 290 w 504"/>
                <a:gd name="T11" fmla="*/ 329 h 388"/>
                <a:gd name="T12" fmla="*/ 290 w 504"/>
                <a:gd name="T13" fmla="*/ 289 h 388"/>
                <a:gd name="T14" fmla="*/ 330 w 504"/>
                <a:gd name="T15" fmla="*/ 248 h 388"/>
                <a:gd name="T16" fmla="*/ 370 w 504"/>
                <a:gd name="T17" fmla="*/ 248 h 388"/>
                <a:gd name="T18" fmla="*/ 290 w 504"/>
                <a:gd name="T19" fmla="*/ 207 h 388"/>
                <a:gd name="T20" fmla="*/ 260 w 504"/>
                <a:gd name="T21" fmla="*/ 248 h 388"/>
                <a:gd name="T22" fmla="*/ 168 w 504"/>
                <a:gd name="T23" fmla="*/ 248 h 388"/>
                <a:gd name="T24" fmla="*/ 208 w 504"/>
                <a:gd name="T25" fmla="*/ 207 h 388"/>
                <a:gd name="T26" fmla="*/ 208 w 504"/>
                <a:gd name="T27" fmla="*/ 166 h 388"/>
                <a:gd name="T28" fmla="*/ 249 w 504"/>
                <a:gd name="T29" fmla="*/ 166 h 388"/>
                <a:gd name="T30" fmla="*/ 287 w 504"/>
                <a:gd name="T31" fmla="*/ 146 h 388"/>
                <a:gd name="T32" fmla="*/ 352 w 504"/>
                <a:gd name="T33" fmla="*/ 181 h 388"/>
                <a:gd name="T34" fmla="*/ 392 w 504"/>
                <a:gd name="T35" fmla="*/ 144 h 388"/>
                <a:gd name="T36" fmla="*/ 413 w 504"/>
                <a:gd name="T37" fmla="*/ 95 h 388"/>
                <a:gd name="T38" fmla="*/ 408 w 504"/>
                <a:gd name="T39" fmla="*/ 74 h 388"/>
                <a:gd name="T40" fmla="*/ 451 w 504"/>
                <a:gd name="T41" fmla="*/ 60 h 388"/>
                <a:gd name="T42" fmla="*/ 448 w 504"/>
                <a:gd name="T43" fmla="*/ 30 h 388"/>
                <a:gd name="T44" fmla="*/ 416 w 504"/>
                <a:gd name="T45" fmla="*/ 9 h 388"/>
                <a:gd name="T46" fmla="*/ 317 w 504"/>
                <a:gd name="T47" fmla="*/ 9 h 388"/>
                <a:gd name="T48" fmla="*/ 199 w 504"/>
                <a:gd name="T49" fmla="*/ 65 h 388"/>
                <a:gd name="T50" fmla="*/ 174 w 504"/>
                <a:gd name="T51" fmla="*/ 92 h 388"/>
                <a:gd name="T52" fmla="*/ 132 w 504"/>
                <a:gd name="T53" fmla="*/ 95 h 388"/>
                <a:gd name="T54" fmla="*/ 72 w 504"/>
                <a:gd name="T55" fmla="*/ 117 h 388"/>
                <a:gd name="T56" fmla="*/ 59 w 504"/>
                <a:gd name="T57" fmla="*/ 133 h 388"/>
                <a:gd name="T58" fmla="*/ 47 w 504"/>
                <a:gd name="T59" fmla="*/ 166 h 388"/>
                <a:gd name="T60" fmla="*/ 47 w 504"/>
                <a:gd name="T61" fmla="*/ 207 h 388"/>
                <a:gd name="T62" fmla="*/ 13 w 504"/>
                <a:gd name="T63" fmla="*/ 216 h 388"/>
                <a:gd name="T64" fmla="*/ 13 w 504"/>
                <a:gd name="T65" fmla="*/ 305 h 388"/>
                <a:gd name="T66" fmla="*/ 48 w 504"/>
                <a:gd name="T67" fmla="*/ 305 h 388"/>
                <a:gd name="T68" fmla="*/ 54 w 504"/>
                <a:gd name="T69" fmla="*/ 267 h 388"/>
                <a:gd name="T70" fmla="*/ 132 w 504"/>
                <a:gd name="T71" fmla="*/ 270 h 388"/>
                <a:gd name="T72" fmla="*/ 118 w 504"/>
                <a:gd name="T73" fmla="*/ 297 h 388"/>
                <a:gd name="T74" fmla="*/ 78 w 504"/>
                <a:gd name="T75" fmla="*/ 302 h 388"/>
                <a:gd name="T76" fmla="*/ 87 w 504"/>
                <a:gd name="T77" fmla="*/ 329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388"/>
                <a:gd name="T119" fmla="*/ 504 w 504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56 h 174"/>
                <a:gd name="T2" fmla="*/ 30 w 194"/>
                <a:gd name="T3" fmla="*/ 121 h 174"/>
                <a:gd name="T4" fmla="*/ 94 w 194"/>
                <a:gd name="T5" fmla="*/ 118 h 174"/>
                <a:gd name="T6" fmla="*/ 124 w 194"/>
                <a:gd name="T7" fmla="*/ 83 h 174"/>
                <a:gd name="T8" fmla="*/ 126 w 194"/>
                <a:gd name="T9" fmla="*/ 62 h 174"/>
                <a:gd name="T10" fmla="*/ 174 w 194"/>
                <a:gd name="T11" fmla="*/ 48 h 174"/>
                <a:gd name="T12" fmla="*/ 151 w 194"/>
                <a:gd name="T13" fmla="*/ 24 h 174"/>
                <a:gd name="T14" fmla="*/ 121 w 194"/>
                <a:gd name="T15" fmla="*/ 27 h 174"/>
                <a:gd name="T16" fmla="*/ 89 w 194"/>
                <a:gd name="T17" fmla="*/ 0 h 174"/>
                <a:gd name="T18" fmla="*/ 65 w 194"/>
                <a:gd name="T19" fmla="*/ 30 h 174"/>
                <a:gd name="T20" fmla="*/ 0 w 194"/>
                <a:gd name="T21" fmla="*/ 78 h 174"/>
                <a:gd name="T22" fmla="*/ 0 w 194"/>
                <a:gd name="T23" fmla="*/ 156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74"/>
                <a:gd name="T38" fmla="*/ 194 w 194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950 w 1630"/>
                <a:gd name="T1" fmla="*/ 8 h 1996"/>
                <a:gd name="T2" fmla="*/ 777 w 1630"/>
                <a:gd name="T3" fmla="*/ 74 h 1996"/>
                <a:gd name="T4" fmla="*/ 500 w 1630"/>
                <a:gd name="T5" fmla="*/ 247 h 1996"/>
                <a:gd name="T6" fmla="*/ 238 w 1630"/>
                <a:gd name="T7" fmla="*/ 542 h 1996"/>
                <a:gd name="T8" fmla="*/ 99 w 1630"/>
                <a:gd name="T9" fmla="*/ 804 h 1996"/>
                <a:gd name="T10" fmla="*/ 9 w 1630"/>
                <a:gd name="T11" fmla="*/ 1140 h 1996"/>
                <a:gd name="T12" fmla="*/ 17 w 1630"/>
                <a:gd name="T13" fmla="*/ 1484 h 1996"/>
                <a:gd name="T14" fmla="*/ 65 w 1630"/>
                <a:gd name="T15" fmla="*/ 1602 h 1996"/>
                <a:gd name="T16" fmla="*/ 130 w 1630"/>
                <a:gd name="T17" fmla="*/ 1658 h 1996"/>
                <a:gd name="T18" fmla="*/ 170 w 1630"/>
                <a:gd name="T19" fmla="*/ 1790 h 1996"/>
                <a:gd name="T20" fmla="*/ 192 w 1630"/>
                <a:gd name="T21" fmla="*/ 1728 h 1996"/>
                <a:gd name="T22" fmla="*/ 224 w 1630"/>
                <a:gd name="T23" fmla="*/ 1631 h 1996"/>
                <a:gd name="T24" fmla="*/ 248 w 1630"/>
                <a:gd name="T25" fmla="*/ 1462 h 1996"/>
                <a:gd name="T26" fmla="*/ 339 w 1630"/>
                <a:gd name="T27" fmla="*/ 1368 h 1996"/>
                <a:gd name="T28" fmla="*/ 345 w 1630"/>
                <a:gd name="T29" fmla="*/ 1454 h 1996"/>
                <a:gd name="T30" fmla="*/ 353 w 1630"/>
                <a:gd name="T31" fmla="*/ 1521 h 1996"/>
                <a:gd name="T32" fmla="*/ 315 w 1630"/>
                <a:gd name="T33" fmla="*/ 1645 h 1996"/>
                <a:gd name="T34" fmla="*/ 425 w 1630"/>
                <a:gd name="T35" fmla="*/ 1443 h 1996"/>
                <a:gd name="T36" fmla="*/ 471 w 1630"/>
                <a:gd name="T37" fmla="*/ 1349 h 1996"/>
                <a:gd name="T38" fmla="*/ 675 w 1630"/>
                <a:gd name="T39" fmla="*/ 1351 h 1996"/>
                <a:gd name="T40" fmla="*/ 737 w 1630"/>
                <a:gd name="T41" fmla="*/ 1311 h 1996"/>
                <a:gd name="T42" fmla="*/ 716 w 1630"/>
                <a:gd name="T43" fmla="*/ 1389 h 1996"/>
                <a:gd name="T44" fmla="*/ 777 w 1630"/>
                <a:gd name="T45" fmla="*/ 1464 h 1996"/>
                <a:gd name="T46" fmla="*/ 826 w 1630"/>
                <a:gd name="T47" fmla="*/ 1311 h 1996"/>
                <a:gd name="T48" fmla="*/ 683 w 1630"/>
                <a:gd name="T49" fmla="*/ 1217 h 1996"/>
                <a:gd name="T50" fmla="*/ 584 w 1630"/>
                <a:gd name="T51" fmla="*/ 1155 h 1996"/>
                <a:gd name="T52" fmla="*/ 600 w 1630"/>
                <a:gd name="T53" fmla="*/ 1099 h 1996"/>
                <a:gd name="T54" fmla="*/ 689 w 1630"/>
                <a:gd name="T55" fmla="*/ 1058 h 1996"/>
                <a:gd name="T56" fmla="*/ 858 w 1630"/>
                <a:gd name="T57" fmla="*/ 991 h 1996"/>
                <a:gd name="T58" fmla="*/ 933 w 1630"/>
                <a:gd name="T59" fmla="*/ 1036 h 1996"/>
                <a:gd name="T60" fmla="*/ 1027 w 1630"/>
                <a:gd name="T61" fmla="*/ 1037 h 1996"/>
                <a:gd name="T62" fmla="*/ 1129 w 1630"/>
                <a:gd name="T63" fmla="*/ 1034 h 1996"/>
                <a:gd name="T64" fmla="*/ 1027 w 1630"/>
                <a:gd name="T65" fmla="*/ 1338 h 1996"/>
                <a:gd name="T66" fmla="*/ 1129 w 1630"/>
                <a:gd name="T67" fmla="*/ 1265 h 1996"/>
                <a:gd name="T68" fmla="*/ 1146 w 1630"/>
                <a:gd name="T69" fmla="*/ 1160 h 1996"/>
                <a:gd name="T70" fmla="*/ 1240 w 1630"/>
                <a:gd name="T71" fmla="*/ 1093 h 1996"/>
                <a:gd name="T72" fmla="*/ 1272 w 1630"/>
                <a:gd name="T73" fmla="*/ 1018 h 1996"/>
                <a:gd name="T74" fmla="*/ 1390 w 1630"/>
                <a:gd name="T75" fmla="*/ 1004 h 1996"/>
                <a:gd name="T76" fmla="*/ 1449 w 1630"/>
                <a:gd name="T77" fmla="*/ 934 h 1996"/>
                <a:gd name="T78" fmla="*/ 1393 w 1630"/>
                <a:gd name="T79" fmla="*/ 929 h 1996"/>
                <a:gd name="T80" fmla="*/ 1328 w 1630"/>
                <a:gd name="T81" fmla="*/ 859 h 1996"/>
                <a:gd name="T82" fmla="*/ 1191 w 1630"/>
                <a:gd name="T83" fmla="*/ 797 h 1996"/>
                <a:gd name="T84" fmla="*/ 1054 w 1630"/>
                <a:gd name="T85" fmla="*/ 819 h 1996"/>
                <a:gd name="T86" fmla="*/ 925 w 1630"/>
                <a:gd name="T87" fmla="*/ 671 h 1996"/>
                <a:gd name="T88" fmla="*/ 869 w 1630"/>
                <a:gd name="T89" fmla="*/ 649 h 1996"/>
                <a:gd name="T90" fmla="*/ 931 w 1630"/>
                <a:gd name="T91" fmla="*/ 606 h 1996"/>
                <a:gd name="T92" fmla="*/ 877 w 1630"/>
                <a:gd name="T93" fmla="*/ 566 h 1996"/>
                <a:gd name="T94" fmla="*/ 818 w 1630"/>
                <a:gd name="T95" fmla="*/ 531 h 1996"/>
                <a:gd name="T96" fmla="*/ 771 w 1630"/>
                <a:gd name="T97" fmla="*/ 466 h 1996"/>
                <a:gd name="T98" fmla="*/ 777 w 1630"/>
                <a:gd name="T99" fmla="*/ 399 h 1996"/>
                <a:gd name="T100" fmla="*/ 890 w 1630"/>
                <a:gd name="T101" fmla="*/ 431 h 1996"/>
                <a:gd name="T102" fmla="*/ 818 w 1630"/>
                <a:gd name="T103" fmla="*/ 391 h 1996"/>
                <a:gd name="T104" fmla="*/ 823 w 1630"/>
                <a:gd name="T105" fmla="*/ 351 h 1996"/>
                <a:gd name="T106" fmla="*/ 925 w 1630"/>
                <a:gd name="T107" fmla="*/ 300 h 1996"/>
                <a:gd name="T108" fmla="*/ 939 w 1630"/>
                <a:gd name="T109" fmla="*/ 248 h 1996"/>
                <a:gd name="T110" fmla="*/ 1011 w 1630"/>
                <a:gd name="T111" fmla="*/ 222 h 1996"/>
                <a:gd name="T112" fmla="*/ 1052 w 1630"/>
                <a:gd name="T113" fmla="*/ 122 h 1996"/>
                <a:gd name="T114" fmla="*/ 1057 w 1630"/>
                <a:gd name="T115" fmla="*/ 12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0"/>
                <a:gd name="T175" fmla="*/ 0 h 1996"/>
                <a:gd name="T176" fmla="*/ 1630 w 1630"/>
                <a:gd name="T177" fmla="*/ 1996 h 1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3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45 h 329"/>
                <a:gd name="T2" fmla="*/ 0 w 446"/>
                <a:gd name="T3" fmla="*/ 231 h 329"/>
                <a:gd name="T4" fmla="*/ 98 w 446"/>
                <a:gd name="T5" fmla="*/ 265 h 329"/>
                <a:gd name="T6" fmla="*/ 164 w 446"/>
                <a:gd name="T7" fmla="*/ 277 h 329"/>
                <a:gd name="T8" fmla="*/ 215 w 446"/>
                <a:gd name="T9" fmla="*/ 285 h 329"/>
                <a:gd name="T10" fmla="*/ 285 w 446"/>
                <a:gd name="T11" fmla="*/ 293 h 329"/>
                <a:gd name="T12" fmla="*/ 371 w 446"/>
                <a:gd name="T13" fmla="*/ 291 h 329"/>
                <a:gd name="T14" fmla="*/ 383 w 446"/>
                <a:gd name="T15" fmla="*/ 265 h 329"/>
                <a:gd name="T16" fmla="*/ 343 w 446"/>
                <a:gd name="T17" fmla="*/ 224 h 329"/>
                <a:gd name="T18" fmla="*/ 343 w 446"/>
                <a:gd name="T19" fmla="*/ 183 h 329"/>
                <a:gd name="T20" fmla="*/ 277 w 446"/>
                <a:gd name="T21" fmla="*/ 143 h 329"/>
                <a:gd name="T22" fmla="*/ 283 w 446"/>
                <a:gd name="T23" fmla="*/ 81 h 329"/>
                <a:gd name="T24" fmla="*/ 229 w 446"/>
                <a:gd name="T25" fmla="*/ 51 h 329"/>
                <a:gd name="T26" fmla="*/ 221 w 446"/>
                <a:gd name="T27" fmla="*/ 102 h 329"/>
                <a:gd name="T28" fmla="*/ 183 w 446"/>
                <a:gd name="T29" fmla="*/ 75 h 329"/>
                <a:gd name="T30" fmla="*/ 151 w 446"/>
                <a:gd name="T31" fmla="*/ 89 h 329"/>
                <a:gd name="T32" fmla="*/ 161 w 446"/>
                <a:gd name="T33" fmla="*/ 43 h 329"/>
                <a:gd name="T34" fmla="*/ 100 w 446"/>
                <a:gd name="T35" fmla="*/ 32 h 329"/>
                <a:gd name="T36" fmla="*/ 98 w 446"/>
                <a:gd name="T37" fmla="*/ 102 h 329"/>
                <a:gd name="T38" fmla="*/ 129 w 446"/>
                <a:gd name="T39" fmla="*/ 167 h 329"/>
                <a:gd name="T40" fmla="*/ 67 w 446"/>
                <a:gd name="T41" fmla="*/ 175 h 329"/>
                <a:gd name="T42" fmla="*/ 32 w 446"/>
                <a:gd name="T43" fmla="*/ 145 h 329"/>
                <a:gd name="T44" fmla="*/ 0 w 446"/>
                <a:gd name="T45" fmla="*/ 145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329"/>
                <a:gd name="T71" fmla="*/ 446 w 446"/>
                <a:gd name="T72" fmla="*/ 329 h 3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4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5 w 441"/>
                <a:gd name="T1" fmla="*/ 70 h 146"/>
                <a:gd name="T2" fmla="*/ 54 w 441"/>
                <a:gd name="T3" fmla="*/ 127 h 146"/>
                <a:gd name="T4" fmla="*/ 151 w 441"/>
                <a:gd name="T5" fmla="*/ 99 h 146"/>
                <a:gd name="T6" fmla="*/ 193 w 441"/>
                <a:gd name="T7" fmla="*/ 59 h 146"/>
                <a:gd name="T8" fmla="*/ 233 w 441"/>
                <a:gd name="T9" fmla="*/ 99 h 146"/>
                <a:gd name="T10" fmla="*/ 271 w 441"/>
                <a:gd name="T11" fmla="*/ 89 h 146"/>
                <a:gd name="T12" fmla="*/ 314 w 441"/>
                <a:gd name="T13" fmla="*/ 99 h 146"/>
                <a:gd name="T14" fmla="*/ 314 w 441"/>
                <a:gd name="T15" fmla="*/ 57 h 146"/>
                <a:gd name="T16" fmla="*/ 344 w 441"/>
                <a:gd name="T17" fmla="*/ 27 h 146"/>
                <a:gd name="T18" fmla="*/ 360 w 441"/>
                <a:gd name="T19" fmla="*/ 54 h 146"/>
                <a:gd name="T20" fmla="*/ 384 w 441"/>
                <a:gd name="T21" fmla="*/ 16 h 146"/>
                <a:gd name="T22" fmla="*/ 339 w 441"/>
                <a:gd name="T23" fmla="*/ 0 h 146"/>
                <a:gd name="T24" fmla="*/ 273 w 441"/>
                <a:gd name="T25" fmla="*/ 57 h 146"/>
                <a:gd name="T26" fmla="*/ 212 w 441"/>
                <a:gd name="T27" fmla="*/ 11 h 146"/>
                <a:gd name="T28" fmla="*/ 172 w 441"/>
                <a:gd name="T29" fmla="*/ 48 h 146"/>
                <a:gd name="T30" fmla="*/ 129 w 441"/>
                <a:gd name="T31" fmla="*/ 67 h 146"/>
                <a:gd name="T32" fmla="*/ 116 w 441"/>
                <a:gd name="T33" fmla="*/ 75 h 146"/>
                <a:gd name="T34" fmla="*/ 97 w 441"/>
                <a:gd name="T35" fmla="*/ 70 h 146"/>
                <a:gd name="T36" fmla="*/ 54 w 441"/>
                <a:gd name="T37" fmla="*/ 48 h 146"/>
                <a:gd name="T38" fmla="*/ 5 w 441"/>
                <a:gd name="T39" fmla="*/ 7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1"/>
                <a:gd name="T61" fmla="*/ 0 h 146"/>
                <a:gd name="T62" fmla="*/ 441 w 441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3 w 150"/>
                <a:gd name="T3" fmla="*/ 57 h 198"/>
                <a:gd name="T4" fmla="*/ 40 w 150"/>
                <a:gd name="T5" fmla="*/ 108 h 198"/>
                <a:gd name="T6" fmla="*/ 80 w 150"/>
                <a:gd name="T7" fmla="*/ 167 h 198"/>
                <a:gd name="T8" fmla="*/ 110 w 150"/>
                <a:gd name="T9" fmla="*/ 178 h 198"/>
                <a:gd name="T10" fmla="*/ 134 w 150"/>
                <a:gd name="T11" fmla="*/ 146 h 198"/>
                <a:gd name="T12" fmla="*/ 102 w 150"/>
                <a:gd name="T13" fmla="*/ 146 h 198"/>
                <a:gd name="T14" fmla="*/ 99 w 150"/>
                <a:gd name="T15" fmla="*/ 92 h 198"/>
                <a:gd name="T16" fmla="*/ 70 w 150"/>
                <a:gd name="T17" fmla="*/ 76 h 198"/>
                <a:gd name="T18" fmla="*/ 88 w 150"/>
                <a:gd name="T19" fmla="*/ 19 h 198"/>
                <a:gd name="T20" fmla="*/ 43 w 150"/>
                <a:gd name="T21" fmla="*/ 32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98"/>
                <a:gd name="T38" fmla="*/ 150 w 150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6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0 w 90"/>
                <a:gd name="T1" fmla="*/ 0 h 293"/>
                <a:gd name="T2" fmla="*/ 26 w 90"/>
                <a:gd name="T3" fmla="*/ 70 h 293"/>
                <a:gd name="T4" fmla="*/ 2 w 90"/>
                <a:gd name="T5" fmla="*/ 100 h 293"/>
                <a:gd name="T6" fmla="*/ 0 w 90"/>
                <a:gd name="T7" fmla="*/ 141 h 293"/>
                <a:gd name="T8" fmla="*/ 31 w 90"/>
                <a:gd name="T9" fmla="*/ 145 h 293"/>
                <a:gd name="T10" fmla="*/ 40 w 90"/>
                <a:gd name="T11" fmla="*/ 181 h 293"/>
                <a:gd name="T12" fmla="*/ 15 w 90"/>
                <a:gd name="T13" fmla="*/ 207 h 293"/>
                <a:gd name="T14" fmla="*/ 58 w 90"/>
                <a:gd name="T15" fmla="*/ 261 h 293"/>
                <a:gd name="T16" fmla="*/ 80 w 90"/>
                <a:gd name="T17" fmla="*/ 263 h 293"/>
                <a:gd name="T18" fmla="*/ 55 w 90"/>
                <a:gd name="T19" fmla="*/ 234 h 293"/>
                <a:gd name="T20" fmla="*/ 63 w 90"/>
                <a:gd name="T21" fmla="*/ 159 h 293"/>
                <a:gd name="T22" fmla="*/ 40 w 90"/>
                <a:gd name="T23" fmla="*/ 141 h 293"/>
                <a:gd name="T24" fmla="*/ 26 w 90"/>
                <a:gd name="T25" fmla="*/ 116 h 293"/>
                <a:gd name="T26" fmla="*/ 50 w 90"/>
                <a:gd name="T27" fmla="*/ 83 h 293"/>
                <a:gd name="T28" fmla="*/ 80 w 90"/>
                <a:gd name="T29" fmla="*/ 59 h 293"/>
                <a:gd name="T30" fmla="*/ 50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93"/>
                <a:gd name="T50" fmla="*/ 90 w 90"/>
                <a:gd name="T51" fmla="*/ 293 h 2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7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24 h 249"/>
                <a:gd name="T2" fmla="*/ 11 w 288"/>
                <a:gd name="T3" fmla="*/ 192 h 249"/>
                <a:gd name="T4" fmla="*/ 59 w 288"/>
                <a:gd name="T5" fmla="*/ 194 h 249"/>
                <a:gd name="T6" fmla="*/ 62 w 288"/>
                <a:gd name="T7" fmla="*/ 162 h 249"/>
                <a:gd name="T8" fmla="*/ 140 w 288"/>
                <a:gd name="T9" fmla="*/ 132 h 249"/>
                <a:gd name="T10" fmla="*/ 164 w 288"/>
                <a:gd name="T11" fmla="*/ 145 h 249"/>
                <a:gd name="T12" fmla="*/ 153 w 288"/>
                <a:gd name="T13" fmla="*/ 13 h 249"/>
                <a:gd name="T14" fmla="*/ 204 w 288"/>
                <a:gd name="T15" fmla="*/ 0 h 249"/>
                <a:gd name="T16" fmla="*/ 258 w 288"/>
                <a:gd name="T17" fmla="*/ 40 h 249"/>
                <a:gd name="T18" fmla="*/ 220 w 288"/>
                <a:gd name="T19" fmla="*/ 35 h 249"/>
                <a:gd name="T20" fmla="*/ 196 w 288"/>
                <a:gd name="T21" fmla="*/ 57 h 249"/>
                <a:gd name="T22" fmla="*/ 218 w 288"/>
                <a:gd name="T23" fmla="*/ 135 h 249"/>
                <a:gd name="T24" fmla="*/ 164 w 288"/>
                <a:gd name="T25" fmla="*/ 185 h 249"/>
                <a:gd name="T26" fmla="*/ 0 w 288"/>
                <a:gd name="T27" fmla="*/ 22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9"/>
                <a:gd name="T44" fmla="*/ 288 w 288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28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5 w 21600"/>
                <a:gd name="T1" fmla="*/ 0 h 21600"/>
                <a:gd name="T2" fmla="*/ 4 w 21600"/>
                <a:gd name="T3" fmla="*/ 3 h 21600"/>
                <a:gd name="T4" fmla="*/ 0 w 21600"/>
                <a:gd name="T5" fmla="*/ 9 h 21600"/>
                <a:gd name="T6" fmla="*/ 4 w 21600"/>
                <a:gd name="T7" fmla="*/ 15 h 21600"/>
                <a:gd name="T8" fmla="*/ 15 w 21600"/>
                <a:gd name="T9" fmla="*/ 17 h 21600"/>
                <a:gd name="T10" fmla="*/ 26 w 21600"/>
                <a:gd name="T11" fmla="*/ 15 h 21600"/>
                <a:gd name="T12" fmla="*/ 31 w 21600"/>
                <a:gd name="T13" fmla="*/ 9 h 21600"/>
                <a:gd name="T14" fmla="*/ 26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0" y="0"/>
            <a:ext cx="91440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endParaRPr lang="en-US" sz="2400"/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2346325" y="4379913"/>
            <a:ext cx="382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565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11" name="Line 1038"/>
          <p:cNvSpPr>
            <a:spLocks noChangeShapeType="1"/>
          </p:cNvSpPr>
          <p:nvPr/>
        </p:nvSpPr>
        <p:spPr bwMode="auto">
          <a:xfrm>
            <a:off x="1600200" y="1511300"/>
            <a:ext cx="5943600" cy="0"/>
          </a:xfrm>
          <a:prstGeom prst="lin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295400"/>
          </a:xfrm>
        </p:spPr>
        <p:txBody>
          <a:bodyPr/>
          <a:lstStyle/>
          <a:p>
            <a:r>
              <a:rPr lang="en-US" b="1" dirty="0"/>
              <a:t>Chapter </a:t>
            </a:r>
            <a:r>
              <a:rPr lang="en-US" b="1" dirty="0" smtClean="0"/>
              <a:t>4: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2800" b="1" dirty="0"/>
              <a:t>Portfolio </a:t>
            </a:r>
            <a:r>
              <a:rPr lang="en-US" sz="2800" b="1" dirty="0" smtClean="0"/>
              <a:t>Management Performance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Treynor</a:t>
            </a:r>
            <a:r>
              <a:rPr lang="en-US" dirty="0"/>
              <a:t> Measure?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96321"/>
              </p:ext>
            </p:extLst>
          </p:nvPr>
        </p:nvGraphicFramePr>
        <p:xfrm>
          <a:off x="1524000" y="13970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Investment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annual return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505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TM=(0.14-0.08)/1.00=0.060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386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results indicate that Investment Manager W not only ranked the lowest of the three </a:t>
            </a:r>
            <a:r>
              <a:rPr lang="en-US" dirty="0" smtClean="0"/>
              <a:t>managers but </a:t>
            </a:r>
            <a:r>
              <a:rPr lang="en-US" dirty="0"/>
              <a:t>did not perform as well as the aggregate market.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contrast, both X and Y beat the </a:t>
            </a:r>
            <a:r>
              <a:rPr lang="en-US" dirty="0" smtClean="0"/>
              <a:t>market portfolio</a:t>
            </a:r>
            <a:r>
              <a:rPr lang="en-US" dirty="0"/>
              <a:t>, and Manager Y performed somewhat better than Manager X.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terms of the SML</a:t>
            </a:r>
            <a:r>
              <a:rPr lang="en-US" dirty="0" smtClean="0">
                <a:solidFill>
                  <a:srgbClr val="FFFF00"/>
                </a:solidFill>
              </a:rPr>
              <a:t>, both </a:t>
            </a:r>
            <a:r>
              <a:rPr lang="en-US" dirty="0">
                <a:solidFill>
                  <a:srgbClr val="FFFF00"/>
                </a:solidFill>
              </a:rPr>
              <a:t>of their portfolios plotted above the line, as shown </a:t>
            </a:r>
            <a:r>
              <a:rPr lang="en-US" dirty="0" smtClean="0">
                <a:solidFill>
                  <a:srgbClr val="FFFF00"/>
                </a:solidFill>
              </a:rPr>
              <a:t>in the following graph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Treynor</a:t>
            </a:r>
            <a:r>
              <a:rPr lang="en-US" dirty="0"/>
              <a:t> Measure?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r>
              <a:rPr lang="en-US" sz="2400" dirty="0"/>
              <a:t>Very poor return performance or very good performance with very low risk may yield </a:t>
            </a:r>
            <a:r>
              <a:rPr lang="en-US" sz="2400" dirty="0" smtClean="0"/>
              <a:t>negative </a:t>
            </a:r>
            <a:r>
              <a:rPr lang="en-US" sz="2400" i="1" dirty="0" smtClean="0"/>
              <a:t>T </a:t>
            </a:r>
            <a:r>
              <a:rPr lang="en-US" sz="2400" dirty="0"/>
              <a:t>values. </a:t>
            </a: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example of poor performance is a portfolio with both an average rate of </a:t>
            </a:r>
            <a:r>
              <a:rPr lang="en-US" sz="2400" dirty="0" smtClean="0"/>
              <a:t>return below </a:t>
            </a:r>
            <a:r>
              <a:rPr lang="en-US" sz="2400" dirty="0"/>
              <a:t>the risk-free rate and a positive beta.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instance, in the preceding case, assume that </a:t>
            </a:r>
            <a:r>
              <a:rPr lang="en-US" sz="2400" dirty="0" smtClean="0"/>
              <a:t>a fourth </a:t>
            </a:r>
            <a:r>
              <a:rPr lang="en-US" sz="2400" dirty="0"/>
              <a:t>portfolio manager, Z, had a portfolio beta of 0.50 but an average rate of return of </a:t>
            </a:r>
            <a:r>
              <a:rPr lang="en-US" sz="2400" dirty="0" smtClean="0"/>
              <a:t>only 0.07</a:t>
            </a:r>
            <a:r>
              <a:rPr lang="en-US" sz="2400" dirty="0"/>
              <a:t>. The </a:t>
            </a:r>
            <a:r>
              <a:rPr lang="en-US" sz="2400" i="1" dirty="0"/>
              <a:t>T </a:t>
            </a:r>
            <a:r>
              <a:rPr lang="en-US" sz="2400" dirty="0"/>
              <a:t>value would be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09600" y="1345250"/>
                <a:ext cx="77724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0.07−0.08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dirty="0" smtClean="0"/>
                  <a:t>=-0.02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Obviously, this performance would plot below the </a:t>
                </a:r>
                <a:r>
                  <a:rPr lang="en-US" dirty="0" smtClean="0"/>
                  <a:t>SML in the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345250"/>
                <a:ext cx="7772400" cy="4876800"/>
              </a:xfrm>
              <a:blipFill rotWithShape="0">
                <a:blip r:embed="rId2"/>
                <a:stretch>
                  <a:fillRect l="-1412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2781" y="223710"/>
            <a:ext cx="6366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How to use </a:t>
            </a:r>
            <a:r>
              <a:rPr lang="en-US" sz="3600" dirty="0" err="1">
                <a:solidFill>
                  <a:srgbClr val="FFC000"/>
                </a:solidFill>
              </a:rPr>
              <a:t>Treynor</a:t>
            </a:r>
            <a:r>
              <a:rPr lang="en-US" sz="3600" dirty="0">
                <a:solidFill>
                  <a:srgbClr val="FFC000"/>
                </a:solidFill>
              </a:rPr>
              <a:t> Measure?</a:t>
            </a:r>
          </a:p>
        </p:txBody>
      </p:sp>
    </p:spTree>
    <p:extLst>
      <p:ext uri="{BB962C8B-B14F-4D97-AF65-F5344CB8AC3E}">
        <p14:creationId xmlns:p14="http://schemas.microsoft.com/office/powerpoint/2010/main" val="315187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1219200"/>
            <a:ext cx="8514286" cy="54661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4381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Sharpe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r>
              <a:rPr lang="en-US" dirty="0"/>
              <a:t>Sharpe likewise conceived of a composite measure to evaluate the performance of mutual funds.6</a:t>
            </a:r>
          </a:p>
          <a:p>
            <a:r>
              <a:rPr lang="en-US" dirty="0"/>
              <a:t>The measure followed closely his earlier work on the capital asset pricing model (CAPM), </a:t>
            </a:r>
            <a:r>
              <a:rPr lang="en-US" dirty="0" smtClean="0"/>
              <a:t>dealing specifically </a:t>
            </a:r>
            <a:r>
              <a:rPr lang="en-US" dirty="0"/>
              <a:t>with the capital market line (CML).</a:t>
            </a:r>
          </a:p>
          <a:p>
            <a:r>
              <a:rPr lang="en-US" dirty="0"/>
              <a:t>The </a:t>
            </a:r>
            <a:r>
              <a:rPr lang="en-US" b="1" dirty="0"/>
              <a:t>Sharpe measure </a:t>
            </a:r>
            <a:r>
              <a:rPr lang="en-US" dirty="0"/>
              <a:t>of portfolio performance (designated </a:t>
            </a:r>
            <a:r>
              <a:rPr lang="en-US" i="1" dirty="0"/>
              <a:t>S</a:t>
            </a:r>
            <a:r>
              <a:rPr lang="en-US" dirty="0"/>
              <a:t>) is stated as follows: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4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Sharpe Measure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914400" y="1295400"/>
                <a:ext cx="7620000" cy="4876800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the </a:t>
                </a:r>
                <a:r>
                  <a:rPr lang="en-US" sz="2400" dirty="0"/>
                  <a:t>average rate of return for portfolio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during a specified time period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𝐹𝑅𝐹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= the average rate of return on risk-free assets during the same time period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= </a:t>
                </a:r>
                <a:r>
                  <a:rPr lang="en-US" sz="2400" dirty="0"/>
                  <a:t>the standard deviation of the rate of return for portfolio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during the time period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295400"/>
                <a:ext cx="7620000" cy="4876800"/>
              </a:xfrm>
              <a:blipFill>
                <a:blip r:embed="rId2"/>
                <a:stretch>
                  <a:fillRect l="-1600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1249680"/>
                <a:ext cx="3143024" cy="94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𝐹𝑅𝐹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249680"/>
                <a:ext cx="3143024" cy="945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Sharpe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pPr algn="just"/>
            <a:r>
              <a:rPr lang="en-US" sz="2400" dirty="0"/>
              <a:t>This composite measure of portfolio performance clearly is similar to the </a:t>
            </a:r>
            <a:r>
              <a:rPr lang="en-US" sz="2400" dirty="0" err="1"/>
              <a:t>Treynor</a:t>
            </a:r>
            <a:r>
              <a:rPr lang="en-US" sz="2400" dirty="0"/>
              <a:t> measure; </a:t>
            </a:r>
            <a:endParaRPr lang="en-US" sz="2400" dirty="0" smtClean="0"/>
          </a:p>
          <a:p>
            <a:pPr algn="just"/>
            <a:r>
              <a:rPr lang="en-US" sz="2400" dirty="0" smtClean="0"/>
              <a:t>However, it </a:t>
            </a:r>
            <a:r>
              <a:rPr lang="en-US" sz="2400" dirty="0"/>
              <a:t>seeks to measure the </a:t>
            </a:r>
            <a:r>
              <a:rPr lang="en-US" sz="2400" i="1" dirty="0"/>
              <a:t>total risk </a:t>
            </a:r>
            <a:r>
              <a:rPr lang="en-US" sz="2400" dirty="0"/>
              <a:t>of the portfolio by including the standard deviation </a:t>
            </a:r>
            <a:r>
              <a:rPr lang="en-US" sz="2400" dirty="0" smtClean="0"/>
              <a:t>of returns </a:t>
            </a:r>
            <a:r>
              <a:rPr lang="en-US" sz="2400" dirty="0"/>
              <a:t>rather than considering only the systematic risk summarized by beta. </a:t>
            </a:r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/>
              <a:t>the </a:t>
            </a:r>
            <a:r>
              <a:rPr lang="en-US" sz="2400" dirty="0" smtClean="0"/>
              <a:t>numerator is </a:t>
            </a:r>
            <a:r>
              <a:rPr lang="en-US" sz="2400" dirty="0"/>
              <a:t>the portfolio’s risk premium, this measure indicates the </a:t>
            </a:r>
            <a:r>
              <a:rPr lang="en-US" sz="2400" i="1" dirty="0"/>
              <a:t>risk premium return earned </a:t>
            </a:r>
            <a:r>
              <a:rPr lang="en-US" sz="2400" i="1" dirty="0" smtClean="0"/>
              <a:t>per </a:t>
            </a:r>
            <a:r>
              <a:rPr lang="en-US" i="1" dirty="0"/>
              <a:t>unit of total risk.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Sharpe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620000" cy="4876800"/>
          </a:xfrm>
        </p:spPr>
        <p:txBody>
          <a:bodyPr/>
          <a:lstStyle/>
          <a:p>
            <a:r>
              <a:rPr lang="en-US" dirty="0"/>
              <a:t>In terms of capital market theory, this portfolio performance measure uses </a:t>
            </a:r>
            <a:r>
              <a:rPr lang="en-US" dirty="0" smtClean="0"/>
              <a:t>total risk </a:t>
            </a:r>
            <a:r>
              <a:rPr lang="en-US" dirty="0"/>
              <a:t>to compare portfolios to the CML, whereas the </a:t>
            </a:r>
            <a:r>
              <a:rPr lang="en-US" dirty="0" err="1"/>
              <a:t>Treynor</a:t>
            </a:r>
            <a:r>
              <a:rPr lang="en-US" dirty="0"/>
              <a:t> measure examines portfolio </a:t>
            </a:r>
            <a:r>
              <a:rPr lang="en-US" dirty="0" smtClean="0"/>
              <a:t>performance in </a:t>
            </a:r>
            <a:r>
              <a:rPr lang="en-US" dirty="0"/>
              <a:t>relation to the SML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Finally</a:t>
            </a:r>
            <a:r>
              <a:rPr lang="en-US" dirty="0"/>
              <a:t>, notice that in practice the standard deviation </a:t>
            </a:r>
            <a:r>
              <a:rPr lang="en-US" b="1" dirty="0">
                <a:solidFill>
                  <a:srgbClr val="FFFF00"/>
                </a:solidFill>
              </a:rPr>
              <a:t>can be </a:t>
            </a:r>
            <a:r>
              <a:rPr lang="en-US" b="1" dirty="0" smtClean="0">
                <a:solidFill>
                  <a:srgbClr val="FFFF00"/>
                </a:solidFill>
              </a:rPr>
              <a:t>calculated using </a:t>
            </a:r>
            <a:r>
              <a:rPr lang="en-US" b="1" dirty="0">
                <a:solidFill>
                  <a:srgbClr val="FFFF00"/>
                </a:solidFill>
              </a:rPr>
              <a:t>either total portfolio returns or portfolio returns in excess of the risk-free rate.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391400" cy="4876800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that </a:t>
            </a:r>
            <a:r>
              <a:rPr lang="en-US" i="1" dirty="0" smtClean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M </a:t>
            </a:r>
            <a:r>
              <a:rPr lang="en-US" dirty="0">
                <a:solidFill>
                  <a:srgbClr val="FFFF00"/>
                </a:solidFill>
              </a:rPr>
              <a:t>= 0.14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FFFF00"/>
                </a:solidFill>
              </a:rPr>
              <a:t>RFR=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0.08</a:t>
            </a:r>
            <a:r>
              <a:rPr lang="en-US" dirty="0"/>
              <a:t>. Suppose you </a:t>
            </a:r>
            <a:r>
              <a:rPr lang="en-US" dirty="0" smtClean="0"/>
              <a:t>are told </a:t>
            </a:r>
            <a:r>
              <a:rPr lang="en-US" dirty="0"/>
              <a:t>that the standard deviation of the annual rate of return for the market portfolio over the </a:t>
            </a:r>
            <a:r>
              <a:rPr lang="en-US" dirty="0" smtClean="0"/>
              <a:t>past 10 </a:t>
            </a:r>
            <a:r>
              <a:rPr lang="en-US" dirty="0"/>
              <a:t>years was </a:t>
            </a:r>
            <a:r>
              <a:rPr lang="en-US" dirty="0" smtClean="0"/>
              <a:t>20%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σ</a:t>
            </a:r>
            <a:r>
              <a:rPr lang="en-US" cap="small" dirty="0" err="1">
                <a:solidFill>
                  <a:srgbClr val="FFFF00"/>
                </a:solidFill>
              </a:rPr>
              <a:t>M</a:t>
            </a:r>
            <a:r>
              <a:rPr lang="en-US" dirty="0">
                <a:solidFill>
                  <a:srgbClr val="FFFF00"/>
                </a:solidFill>
              </a:rPr>
              <a:t> = 0.20). </a:t>
            </a:r>
            <a:r>
              <a:rPr lang="en-US" dirty="0" smtClean="0"/>
              <a:t>Now </a:t>
            </a:r>
            <a:r>
              <a:rPr lang="en-US" dirty="0"/>
              <a:t>you want to examine the performance of the </a:t>
            </a:r>
            <a:r>
              <a:rPr lang="en-US" dirty="0" smtClean="0"/>
              <a:t>following portfolios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772400" cy="4876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848600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7848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major requirements of a portfolio manager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ability to derive above-average returns for a given risk </a:t>
            </a:r>
            <a:r>
              <a:rPr lang="en-US" dirty="0" smtClean="0"/>
              <a:t>class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The ability to diversify the portfolio completely to eliminate all unsystematic risk, </a:t>
            </a:r>
            <a:r>
              <a:rPr lang="en-US" dirty="0" smtClean="0"/>
              <a:t>relative to </a:t>
            </a:r>
            <a:r>
              <a:rPr lang="en-US" dirty="0"/>
              <a:t>the portfolio’s benchmark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7-</a:t>
            </a:r>
            <a:fld id="{5F99FE3A-D890-4CED-AD77-0CB64DD4B624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/>
              <a:t>WHAT IS REQUIRED OF A PORTFOLIO MANAGER?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620000" cy="4876800"/>
          </a:xfrm>
        </p:spPr>
        <p:txBody>
          <a:bodyPr/>
          <a:lstStyle/>
          <a:p>
            <a:r>
              <a:rPr lang="en-US" sz="2400" dirty="0"/>
              <a:t>The D portfolio had the lowest risk premium return per unit of total risk, failing even to </a:t>
            </a:r>
            <a:r>
              <a:rPr lang="en-US" sz="2400" dirty="0" smtClean="0"/>
              <a:t>perform as </a:t>
            </a:r>
            <a:r>
              <a:rPr lang="en-US" sz="2400" dirty="0"/>
              <a:t>well as the aggregate market portfolio.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contrast, Portfolios E and F performed better </a:t>
            </a:r>
            <a:r>
              <a:rPr lang="en-US" sz="2400" dirty="0" smtClean="0"/>
              <a:t>than the </a:t>
            </a:r>
            <a:r>
              <a:rPr lang="en-US" sz="2400" dirty="0"/>
              <a:t>aggregate market: Portfolio E did better than Portfolio F.</a:t>
            </a:r>
          </a:p>
          <a:p>
            <a:r>
              <a:rPr lang="en-US" sz="2400" dirty="0"/>
              <a:t>Given the market portfolio results during this period, it is possible to draw the CML. If </a:t>
            </a:r>
            <a:r>
              <a:rPr lang="en-US" sz="2400" dirty="0" smtClean="0"/>
              <a:t>we plot </a:t>
            </a:r>
            <a:r>
              <a:rPr lang="en-US" sz="2400" dirty="0"/>
              <a:t>the results for Portfolios D, E, and F on this graph, </a:t>
            </a:r>
            <a:r>
              <a:rPr lang="en-US" sz="2400" dirty="0" smtClean="0"/>
              <a:t>we </a:t>
            </a:r>
            <a:r>
              <a:rPr lang="en-US" sz="2400" dirty="0"/>
              <a:t>see that</a:t>
            </a:r>
          </a:p>
          <a:p>
            <a:r>
              <a:rPr lang="en-US" sz="2400" dirty="0"/>
              <a:t>Portfolio D plots below the line, </a:t>
            </a:r>
            <a:r>
              <a:rPr lang="en-US" sz="2400" dirty="0">
                <a:solidFill>
                  <a:srgbClr val="FFFF00"/>
                </a:solidFill>
              </a:rPr>
              <a:t>whereas the E and F portfolios are above the line, </a:t>
            </a:r>
            <a:r>
              <a:rPr lang="en-US" sz="2400" dirty="0" smtClean="0">
                <a:solidFill>
                  <a:srgbClr val="FFFF00"/>
                </a:solidFill>
              </a:rPr>
              <a:t>indicating superior </a:t>
            </a:r>
            <a:r>
              <a:rPr lang="en-US" sz="2400" dirty="0">
                <a:solidFill>
                  <a:srgbClr val="FFFF00"/>
                </a:solidFill>
              </a:rPr>
              <a:t>risk-adjusted performance.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of Performance on CML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848600" cy="480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Treynor</a:t>
            </a:r>
            <a:r>
              <a:rPr lang="en-US" b="1" dirty="0"/>
              <a:t> versus Sharpe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96291"/>
            <a:ext cx="7772400" cy="35814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Sharpe portfolio performance </a:t>
            </a:r>
            <a:r>
              <a:rPr lang="en-US" sz="2400" dirty="0">
                <a:solidFill>
                  <a:srgbClr val="FFFF00"/>
                </a:solidFill>
              </a:rPr>
              <a:t>measure uses the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standard deviation of returns as the measure of total risk, </a:t>
            </a:r>
            <a:r>
              <a:rPr lang="en-US" sz="2400" dirty="0"/>
              <a:t>whereas the </a:t>
            </a:r>
            <a:r>
              <a:rPr lang="en-US" sz="2400" dirty="0" err="1"/>
              <a:t>Treynor</a:t>
            </a:r>
            <a:r>
              <a:rPr lang="en-US" sz="2400" dirty="0"/>
              <a:t> performance </a:t>
            </a:r>
            <a:r>
              <a:rPr lang="en-US" sz="2400" dirty="0" smtClean="0"/>
              <a:t>measure </a:t>
            </a:r>
            <a:r>
              <a:rPr lang="en-US" sz="2400" dirty="0" smtClean="0">
                <a:solidFill>
                  <a:srgbClr val="FFFF00"/>
                </a:solidFill>
              </a:rPr>
              <a:t>uses </a:t>
            </a:r>
            <a:r>
              <a:rPr lang="en-US" sz="2400" dirty="0">
                <a:solidFill>
                  <a:srgbClr val="FFFF00"/>
                </a:solidFill>
              </a:rPr>
              <a:t>beta (systematic risk).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Sharpe measure, therefore, evaluates </a:t>
            </a:r>
            <a:r>
              <a:rPr lang="en-US" sz="2400" dirty="0" smtClean="0"/>
              <a:t>the portfolio manager on </a:t>
            </a:r>
            <a:r>
              <a:rPr lang="en-US" sz="2400" dirty="0"/>
              <a:t>the basis of both </a:t>
            </a:r>
            <a:r>
              <a:rPr lang="en-US" sz="2400" dirty="0">
                <a:solidFill>
                  <a:srgbClr val="FFFF00"/>
                </a:solidFill>
              </a:rPr>
              <a:t>rate of return performance and diversification.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547842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completely diversified portfolio, one without any unsystematic risk, the two measures </a:t>
            </a:r>
            <a:r>
              <a:rPr lang="en-US" sz="2400" dirty="0" smtClean="0"/>
              <a:t>give identical </a:t>
            </a:r>
            <a:r>
              <a:rPr lang="en-US" sz="2400" dirty="0"/>
              <a:t>rankings because the total variance of the completely diversified portfolio is its </a:t>
            </a:r>
            <a:r>
              <a:rPr lang="en-US" sz="2400" dirty="0" smtClean="0"/>
              <a:t>systematic variance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Alternatively</a:t>
            </a:r>
            <a:r>
              <a:rPr lang="en-US" sz="2400" dirty="0"/>
              <a:t>, a poorly diversified portfolio could have a high ranking on the basis </a:t>
            </a:r>
            <a:r>
              <a:rPr lang="en-US" sz="2400" dirty="0" smtClean="0"/>
              <a:t>of the </a:t>
            </a:r>
            <a:r>
              <a:rPr lang="en-US" sz="2400" dirty="0" err="1"/>
              <a:t>Treynor</a:t>
            </a:r>
            <a:r>
              <a:rPr lang="en-US" sz="2400" dirty="0"/>
              <a:t> performance measure but a much lower ranking on the basis of the Sharpe </a:t>
            </a:r>
            <a:r>
              <a:rPr lang="en-US" sz="2400" dirty="0" smtClean="0"/>
              <a:t>performance measure</a:t>
            </a:r>
            <a:r>
              <a:rPr lang="en-US" sz="2400" dirty="0"/>
              <a:t>. Any difference in rank would come directly from a difference in diversification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5246" y="263604"/>
            <a:ext cx="8229600" cy="944562"/>
          </a:xfrm>
        </p:spPr>
        <p:txBody>
          <a:bodyPr/>
          <a:lstStyle/>
          <a:p>
            <a:r>
              <a:rPr lang="en-US" b="1" dirty="0" err="1"/>
              <a:t>Treynor</a:t>
            </a:r>
            <a:r>
              <a:rPr lang="en-US" b="1" dirty="0"/>
              <a:t> versus Sharpe Measure</a:t>
            </a:r>
          </a:p>
        </p:txBody>
      </p:sp>
    </p:spTree>
    <p:extLst>
      <p:ext uri="{BB962C8B-B14F-4D97-AF65-F5344CB8AC3E}">
        <p14:creationId xmlns:p14="http://schemas.microsoft.com/office/powerpoint/2010/main" val="4033750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Treynor</a:t>
            </a:r>
            <a:r>
              <a:rPr lang="en-US" b="1" dirty="0"/>
              <a:t> versus Sharpe Measure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8288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Therefore, these two performance measures provide complementary </a:t>
            </a:r>
            <a:r>
              <a:rPr lang="en-US" sz="2800" dirty="0">
                <a:solidFill>
                  <a:srgbClr val="FFFF00"/>
                </a:solidFill>
              </a:rPr>
              <a:t>yet different information, and both measures should be used. </a:t>
            </a:r>
          </a:p>
          <a:p>
            <a:endParaRPr lang="en-US" sz="2800" dirty="0"/>
          </a:p>
          <a:p>
            <a:r>
              <a:rPr lang="en-US" sz="2800" dirty="0"/>
              <a:t>If you are dealing with a group of well-diversified portfolios, </a:t>
            </a:r>
            <a:r>
              <a:rPr lang="en-US" sz="2800" dirty="0">
                <a:solidFill>
                  <a:srgbClr val="FFFF00"/>
                </a:solidFill>
              </a:rPr>
              <a:t>as many mutual funds are, the two measures provide similar rankings.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Jensen measure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914400" y="1295400"/>
                <a:ext cx="7543800" cy="4876800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Jensen measure </a:t>
                </a:r>
                <a:r>
                  <a:rPr lang="en-US" dirty="0"/>
                  <a:t>is similar to the measures already discussed because it is based on the </a:t>
                </a:r>
                <a:r>
                  <a:rPr lang="en-US" dirty="0" smtClean="0"/>
                  <a:t>capital asset </a:t>
                </a:r>
                <a:r>
                  <a:rPr lang="en-US" dirty="0"/>
                  <a:t>pricing model (CAPM</a:t>
                </a:r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𝑅𝑗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𝑅𝐹𝑅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𝑅𝐹𝑅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/>
                <a:r>
                  <a:rPr lang="en-US" dirty="0" smtClean="0"/>
                  <a:t>The CAPM can be written as follows:</a:t>
                </a:r>
              </a:p>
              <a:p>
                <a:pPr/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𝑅𝑗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𝑅𝐹𝑅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𝑅𝑀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𝑅𝐹𝑅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jj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295400"/>
                <a:ext cx="7543800" cy="4876800"/>
              </a:xfrm>
              <a:blipFill>
                <a:blip r:embed="rId2"/>
                <a:stretch>
                  <a:fillRect l="-1454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Jensen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5438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α</a:t>
            </a:r>
            <a:r>
              <a:rPr lang="en-US" i="1" dirty="0">
                <a:solidFill>
                  <a:srgbClr val="FFFF00"/>
                </a:solidFill>
              </a:rPr>
              <a:t>j </a:t>
            </a:r>
            <a:r>
              <a:rPr lang="en-US" dirty="0">
                <a:solidFill>
                  <a:srgbClr val="FFFF00"/>
                </a:solidFill>
              </a:rPr>
              <a:t>value indicates whether the portfolio manager is superior or inferior </a:t>
            </a:r>
            <a:r>
              <a:rPr lang="en-US" dirty="0" smtClean="0">
                <a:solidFill>
                  <a:srgbClr val="FFFF00"/>
                </a:solidFill>
              </a:rPr>
              <a:t>in market </a:t>
            </a:r>
            <a:r>
              <a:rPr lang="en-US" dirty="0">
                <a:solidFill>
                  <a:srgbClr val="FFFF00"/>
                </a:solidFill>
              </a:rPr>
              <a:t>timing and/or stock selection.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superior manager has a </a:t>
            </a:r>
            <a:r>
              <a:rPr lang="en-US" dirty="0" smtClean="0"/>
              <a:t>positive </a:t>
            </a:r>
            <a:r>
              <a:rPr lang="en-US" dirty="0"/>
              <a:t>α (</a:t>
            </a:r>
            <a:r>
              <a:rPr lang="en-US" dirty="0" smtClean="0"/>
              <a:t>or “</a:t>
            </a:r>
            <a:r>
              <a:rPr lang="en-US" dirty="0"/>
              <a:t>alpha”) value because of the consistent positive residuals.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an inferior </a:t>
            </a:r>
            <a:r>
              <a:rPr lang="en-US" dirty="0" smtClean="0"/>
              <a:t>manager’s returns </a:t>
            </a:r>
            <a:r>
              <a:rPr lang="en-US" dirty="0"/>
              <a:t>consistently fall short of expectations based on the CAPM model giving </a:t>
            </a:r>
            <a:r>
              <a:rPr lang="en-US" dirty="0" smtClean="0"/>
              <a:t>consistently negative </a:t>
            </a:r>
            <a:r>
              <a:rPr lang="en-US" dirty="0"/>
              <a:t>residuals. </a:t>
            </a:r>
            <a:r>
              <a:rPr lang="en-US" dirty="0">
                <a:solidFill>
                  <a:srgbClr val="FFFF00"/>
                </a:solidFill>
              </a:rPr>
              <a:t>In such a case, α is a </a:t>
            </a:r>
            <a:r>
              <a:rPr lang="en-US" dirty="0" smtClean="0">
                <a:solidFill>
                  <a:srgbClr val="FFFF00"/>
                </a:solidFill>
              </a:rPr>
              <a:t>negative </a:t>
            </a:r>
            <a:r>
              <a:rPr lang="en-US" dirty="0">
                <a:solidFill>
                  <a:srgbClr val="FFFF00"/>
                </a:solidFill>
              </a:rPr>
              <a:t>value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8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305800" cy="4648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Treynor</a:t>
            </a:r>
            <a:r>
              <a:rPr lang="en-US" sz="2800" b="1" dirty="0"/>
              <a:t> </a:t>
            </a:r>
            <a:r>
              <a:rPr lang="en-US" sz="2800" b="1" dirty="0" smtClean="0"/>
              <a:t>Portfolio Performance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Measure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086600" cy="4876800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Treynor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developed the first </a:t>
            </a:r>
            <a:r>
              <a:rPr lang="en-US" sz="2400" b="1" dirty="0"/>
              <a:t>composite measure </a:t>
            </a:r>
            <a:r>
              <a:rPr lang="en-US" sz="2400" dirty="0"/>
              <a:t>of portfolio performance that included risk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He postulated </a:t>
            </a:r>
            <a:r>
              <a:rPr lang="en-US" sz="2400" dirty="0"/>
              <a:t>two components of risk: (1) risk produced by general market fluctuations and (2) </a:t>
            </a:r>
            <a:r>
              <a:rPr lang="en-US" sz="2400" dirty="0" smtClean="0"/>
              <a:t>risk resulting </a:t>
            </a:r>
            <a:r>
              <a:rPr lang="en-US" sz="2400" dirty="0"/>
              <a:t>from unique fluctuations in the portfolio securities.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identify risk due to market </a:t>
            </a:r>
            <a:r>
              <a:rPr lang="en-US" sz="2400" dirty="0" smtClean="0"/>
              <a:t>fluctuations, of </a:t>
            </a:r>
            <a:r>
              <a:rPr lang="en-US" sz="2400" dirty="0"/>
              <a:t>return for a portfolio over time and the rates of return for an appropriate market portfolio,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Treynor</a:t>
            </a:r>
            <a:r>
              <a:rPr lang="en-US" sz="2800" b="1" dirty="0"/>
              <a:t> Portfolio Performance</a:t>
            </a:r>
            <a:br>
              <a:rPr lang="en-US" sz="2800" b="1" dirty="0"/>
            </a:br>
            <a:r>
              <a:rPr lang="en-US" sz="2800" b="1" dirty="0"/>
              <a:t>Measure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r>
              <a:rPr lang="en-US" sz="2400" dirty="0" err="1"/>
              <a:t>Treynor</a:t>
            </a:r>
            <a:r>
              <a:rPr lang="en-US" sz="2400" dirty="0"/>
              <a:t> was interested in a measure </a:t>
            </a:r>
            <a:r>
              <a:rPr lang="en-US" sz="2400" dirty="0" smtClean="0"/>
              <a:t>of performance </a:t>
            </a:r>
            <a:r>
              <a:rPr lang="en-US" sz="2400" dirty="0"/>
              <a:t>that would apply to all </a:t>
            </a:r>
            <a:r>
              <a:rPr lang="en-US" sz="2400" dirty="0" smtClean="0"/>
              <a:t>investors regardless </a:t>
            </a:r>
            <a:r>
              <a:rPr lang="en-US" sz="2400" dirty="0"/>
              <a:t>of their risk preferences. </a:t>
            </a:r>
            <a:endParaRPr lang="en-US" sz="2400" dirty="0" smtClean="0"/>
          </a:p>
          <a:p>
            <a:r>
              <a:rPr lang="en-US" sz="2400" dirty="0" smtClean="0"/>
              <a:t>Building on developments </a:t>
            </a:r>
            <a:r>
              <a:rPr lang="en-US" sz="2400" dirty="0"/>
              <a:t>in capital market theory, he introduced a risk-free asset that could be </a:t>
            </a:r>
            <a:r>
              <a:rPr lang="en-US" sz="2400" dirty="0" smtClean="0"/>
              <a:t>combined with </a:t>
            </a:r>
            <a:r>
              <a:rPr lang="en-US" sz="2400" dirty="0"/>
              <a:t>different portfolios to form a straight portfolio possibility line.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He </a:t>
            </a:r>
            <a:r>
              <a:rPr lang="en-US" sz="2400" dirty="0">
                <a:solidFill>
                  <a:srgbClr val="FFC000"/>
                </a:solidFill>
              </a:rPr>
              <a:t>showed that rational</a:t>
            </a:r>
            <a:r>
              <a:rPr lang="en-US" sz="2400" dirty="0" smtClean="0">
                <a:solidFill>
                  <a:srgbClr val="FFC000"/>
                </a:solidFill>
              </a:rPr>
              <a:t>,</a:t>
            </a:r>
            <a:r>
              <a:rPr lang="en-US" sz="2400" dirty="0">
                <a:solidFill>
                  <a:srgbClr val="FFC000"/>
                </a:solidFill>
              </a:rPr>
              <a:t> risk-averse investors would always prefer portfolio possibility lines with larger slopes </a:t>
            </a:r>
            <a:r>
              <a:rPr lang="en-US" sz="2400" dirty="0" smtClean="0">
                <a:solidFill>
                  <a:srgbClr val="FFC000"/>
                </a:solidFill>
              </a:rPr>
              <a:t>because such </a:t>
            </a:r>
            <a:r>
              <a:rPr lang="en-US" sz="2400" dirty="0">
                <a:solidFill>
                  <a:srgbClr val="FFC000"/>
                </a:solidFill>
              </a:rPr>
              <a:t>high-slope lines would place investors on </a:t>
            </a:r>
            <a:r>
              <a:rPr lang="en-US" sz="2400" dirty="0" smtClean="0">
                <a:solidFill>
                  <a:srgbClr val="FFC000"/>
                </a:solidFill>
              </a:rPr>
              <a:t>higher utility levels.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914400" y="1295400"/>
                <a:ext cx="7924800" cy="4876800"/>
              </a:xfrm>
            </p:spPr>
            <p:txBody>
              <a:bodyPr/>
              <a:lstStyle/>
              <a:p>
                <a:r>
                  <a:rPr lang="en-US" dirty="0" smtClean="0"/>
                  <a:t>Treynor = (Average Return-FRF)/beta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𝐹𝑅𝐹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/>
                  <a:t>the </a:t>
                </a:r>
                <a:r>
                  <a:rPr lang="en-US" sz="2400" dirty="0"/>
                  <a:t>average rate of return for portfolio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during a specified time </a:t>
                </a:r>
                <a:r>
                  <a:rPr lang="en-US" sz="2400" dirty="0" smtClean="0"/>
                  <a:t>period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﷮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/>
                  <a:t>the slope of the fund’s characteristic line during that time period (this indicates </a:t>
                </a:r>
                <a:r>
                  <a:rPr lang="en-US" sz="2400" dirty="0" smtClean="0"/>
                  <a:t>the portfolio’s </a:t>
                </a:r>
                <a:r>
                  <a:rPr lang="en-US" sz="2400" dirty="0"/>
                  <a:t>relative volatility</a:t>
                </a:r>
                <a:r>
                  <a:rPr lang="en-US" sz="2400" dirty="0" smtClean="0"/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𝑅𝐹𝑅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the average rate of return on a risk-free investment during the same time period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295400"/>
                <a:ext cx="7924800" cy="4876800"/>
              </a:xfrm>
              <a:blipFill rotWithShape="0">
                <a:blip r:embed="rId2"/>
                <a:stretch>
                  <a:fillRect l="-138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609600"/>
            <a:ext cx="8153400" cy="48768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larger </a:t>
            </a:r>
            <a:r>
              <a:rPr lang="en-US" sz="2400" i="1" dirty="0"/>
              <a:t>T </a:t>
            </a:r>
            <a:r>
              <a:rPr lang="en-US" sz="2400" dirty="0"/>
              <a:t>value indicates a larger slope and a better portfolio for all investors (</a:t>
            </a:r>
            <a:r>
              <a:rPr lang="en-US" sz="2400" dirty="0" smtClean="0"/>
              <a:t>regardless of </a:t>
            </a:r>
            <a:r>
              <a:rPr lang="en-US" sz="2400" dirty="0"/>
              <a:t>their risk preferences). </a:t>
            </a:r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/>
              <a:t>the numerator of this ratio </a:t>
            </a: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i="1" dirty="0"/>
              <a:t>risk </a:t>
            </a:r>
            <a:r>
              <a:rPr lang="en-US" sz="2400" i="1" dirty="0" smtClean="0"/>
              <a:t>premium </a:t>
            </a:r>
            <a:r>
              <a:rPr lang="en-US" sz="2400" dirty="0" smtClean="0"/>
              <a:t>and </a:t>
            </a:r>
            <a:r>
              <a:rPr lang="en-US" sz="2400" dirty="0"/>
              <a:t>the denominator is a measure of risk, the total expression indicates the portfolio’s </a:t>
            </a:r>
            <a:r>
              <a:rPr lang="en-US" sz="2400" i="1" dirty="0"/>
              <a:t>risk </a:t>
            </a:r>
            <a:r>
              <a:rPr lang="en-US" sz="2400" i="1" dirty="0" smtClean="0"/>
              <a:t>premium return </a:t>
            </a:r>
            <a:r>
              <a:rPr lang="en-US" sz="2400" i="1" dirty="0"/>
              <a:t>per unit of risk. </a:t>
            </a:r>
            <a:r>
              <a:rPr lang="en-US" sz="2400" dirty="0"/>
              <a:t>All risk-averse investors would prefer to maximize this value. </a:t>
            </a:r>
            <a:endParaRPr lang="en-US" sz="2400" dirty="0" smtClean="0"/>
          </a:p>
          <a:p>
            <a:r>
              <a:rPr lang="en-US" sz="2400" dirty="0" smtClean="0"/>
              <a:t>Note that </a:t>
            </a:r>
            <a:r>
              <a:rPr lang="en-US" sz="2400" dirty="0"/>
              <a:t>the risk variable beta measures </a:t>
            </a:r>
            <a:r>
              <a:rPr lang="en-US" sz="2400" dirty="0" err="1" smtClean="0"/>
              <a:t>stematic</a:t>
            </a:r>
            <a:r>
              <a:rPr lang="en-US" sz="2400" dirty="0" smtClean="0"/>
              <a:t> </a:t>
            </a:r>
            <a:r>
              <a:rPr lang="en-US" sz="2400" dirty="0"/>
              <a:t>risk and tells us nothing about the </a:t>
            </a:r>
            <a:r>
              <a:rPr lang="en-US" sz="2400" dirty="0" smtClean="0"/>
              <a:t>diversification of </a:t>
            </a:r>
            <a:r>
              <a:rPr lang="en-US" sz="2400" dirty="0"/>
              <a:t>the portfolio.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It </a:t>
            </a:r>
            <a:r>
              <a:rPr lang="en-US" sz="2400" i="1" dirty="0">
                <a:solidFill>
                  <a:srgbClr val="FFFF00"/>
                </a:solidFill>
              </a:rPr>
              <a:t>implicitly assumes </a:t>
            </a:r>
            <a:r>
              <a:rPr lang="en-US" sz="2400" dirty="0">
                <a:solidFill>
                  <a:srgbClr val="FFFF00"/>
                </a:solidFill>
              </a:rPr>
              <a:t>a completely diversified portfolio, which means that </a:t>
            </a:r>
            <a:r>
              <a:rPr lang="en-US" sz="2400" dirty="0" smtClean="0">
                <a:solidFill>
                  <a:srgbClr val="FFFF00"/>
                </a:solidFill>
              </a:rPr>
              <a:t>systematic risk </a:t>
            </a:r>
            <a:r>
              <a:rPr lang="en-US" sz="2400" dirty="0">
                <a:solidFill>
                  <a:srgbClr val="FFFF00"/>
                </a:solidFill>
              </a:rPr>
              <a:t>is the relevant risk measure.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Treynor</a:t>
            </a:r>
            <a:r>
              <a:rPr lang="en-US" sz="2800" b="1" dirty="0"/>
              <a:t> Portfolio Performance</a:t>
            </a:r>
            <a:br>
              <a:rPr lang="en-US" sz="2800" b="1" dirty="0"/>
            </a:br>
            <a:r>
              <a:rPr lang="en-US" sz="2800" b="1" dirty="0"/>
              <a:t>Measure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467600" cy="4876800"/>
          </a:xfrm>
        </p:spPr>
        <p:txBody>
          <a:bodyPr/>
          <a:lstStyle/>
          <a:p>
            <a:r>
              <a:rPr lang="en-US" dirty="0" smtClean="0"/>
              <a:t>Comparing a portfolio’s </a:t>
            </a:r>
            <a:r>
              <a:rPr lang="en-US" i="1" dirty="0" smtClean="0"/>
              <a:t>T </a:t>
            </a:r>
            <a:r>
              <a:rPr lang="en-US" dirty="0" smtClean="0"/>
              <a:t>value to a similar measure for the market portfolio indicates whether the portfolio would plot above the SML. Calculate the </a:t>
            </a:r>
            <a:r>
              <a:rPr lang="en-US" i="1" dirty="0" smtClean="0"/>
              <a:t>T </a:t>
            </a:r>
            <a:r>
              <a:rPr lang="en-US" dirty="0" smtClean="0"/>
              <a:t>value for the aggregate market as follows: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91176" y="3962400"/>
                <a:ext cx="3143024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𝐹𝑅𝐹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176" y="3962400"/>
                <a:ext cx="3143024" cy="8951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27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467600" cy="4876800"/>
          </a:xfrm>
        </p:spPr>
        <p:txBody>
          <a:bodyPr/>
          <a:lstStyle/>
          <a:p>
            <a:r>
              <a:rPr lang="en-US" dirty="0"/>
              <a:t>In this expression, βM equals 1.0 (the market’s beta) and indicates the slope of the SML.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Therefore, a </a:t>
            </a:r>
            <a:r>
              <a:rPr lang="en-US" dirty="0"/>
              <a:t>portfolio with a higher </a:t>
            </a:r>
            <a:r>
              <a:rPr lang="en-US" i="1" dirty="0"/>
              <a:t>T </a:t>
            </a:r>
            <a:r>
              <a:rPr lang="en-US" dirty="0"/>
              <a:t>value than the market portfolio plots above the SML, </a:t>
            </a:r>
            <a:r>
              <a:rPr lang="en-US" dirty="0" smtClean="0"/>
              <a:t>indicating superior </a:t>
            </a:r>
            <a:r>
              <a:rPr lang="en-US" dirty="0"/>
              <a:t>risk-adjusted performance.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Treynor</a:t>
            </a:r>
            <a:r>
              <a:rPr lang="en-US" dirty="0" smtClean="0"/>
              <a:t> Measure?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7696200" cy="4876800"/>
          </a:xfrm>
        </p:spPr>
        <p:txBody>
          <a:bodyPr/>
          <a:lstStyle/>
          <a:p>
            <a:r>
              <a:rPr lang="en-US" sz="2400" dirty="0"/>
              <a:t>To understand how to use </a:t>
            </a:r>
            <a:r>
              <a:rPr lang="en-US" sz="2400" dirty="0" smtClean="0"/>
              <a:t>and interpret </a:t>
            </a:r>
            <a:r>
              <a:rPr lang="en-US" sz="2400" dirty="0"/>
              <a:t>this measure of performance, suppose that during the most recent 10-year period, </a:t>
            </a:r>
            <a:r>
              <a:rPr lang="en-US" sz="2400" dirty="0" smtClean="0"/>
              <a:t>the average </a:t>
            </a:r>
            <a:r>
              <a:rPr lang="en-US" sz="2400" dirty="0"/>
              <a:t>annual total rate of return (including dividends) on an aggregate market portfolio, </a:t>
            </a:r>
            <a:r>
              <a:rPr lang="en-US" sz="2400" dirty="0" smtClean="0"/>
              <a:t>such as </a:t>
            </a:r>
            <a:r>
              <a:rPr lang="en-US" sz="2400" dirty="0"/>
              <a:t>the S&amp;P 500, was </a:t>
            </a:r>
            <a:r>
              <a:rPr lang="en-US" sz="2400" dirty="0">
                <a:solidFill>
                  <a:srgbClr val="FFFF00"/>
                </a:solidFill>
              </a:rPr>
              <a:t>14 percent (</a:t>
            </a:r>
            <a:r>
              <a:rPr lang="en-US" sz="2400" i="1" dirty="0" smtClean="0">
                <a:solidFill>
                  <a:srgbClr val="FFFF00"/>
                </a:solidFill>
              </a:rPr>
              <a:t>R</a:t>
            </a:r>
            <a:r>
              <a:rPr lang="en-US" sz="2400" dirty="0" smtClean="0">
                <a:solidFill>
                  <a:srgbClr val="FFFF00"/>
                </a:solidFill>
              </a:rPr>
              <a:t>M </a:t>
            </a:r>
            <a:r>
              <a:rPr lang="en-US" sz="2400" dirty="0">
                <a:solidFill>
                  <a:srgbClr val="FFFF00"/>
                </a:solidFill>
              </a:rPr>
              <a:t>= 0.14) </a:t>
            </a:r>
            <a:r>
              <a:rPr lang="en-US" sz="2400" dirty="0"/>
              <a:t>and the average nominal rate of return on </a:t>
            </a:r>
            <a:r>
              <a:rPr lang="en-US" sz="2400" dirty="0" smtClean="0"/>
              <a:t>government T-bills </a:t>
            </a:r>
            <a:r>
              <a:rPr lang="en-US" sz="2400" dirty="0"/>
              <a:t>was 8 percent 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RFR </a:t>
            </a:r>
            <a:r>
              <a:rPr lang="en-US" sz="2400" dirty="0" smtClean="0">
                <a:solidFill>
                  <a:srgbClr val="FFFF00"/>
                </a:solidFill>
              </a:rPr>
              <a:t>= </a:t>
            </a:r>
            <a:r>
              <a:rPr lang="en-US" sz="2400" dirty="0">
                <a:solidFill>
                  <a:srgbClr val="FFFF00"/>
                </a:solidFill>
              </a:rPr>
              <a:t>0.08).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Assume </a:t>
            </a:r>
            <a:r>
              <a:rPr lang="en-US" sz="2400" dirty="0"/>
              <a:t>that, as administrator of a large pension </a:t>
            </a:r>
            <a:r>
              <a:rPr lang="en-US" sz="2400" dirty="0" smtClean="0"/>
              <a:t>fund that </a:t>
            </a:r>
            <a:r>
              <a:rPr lang="en-US" sz="2400" dirty="0"/>
              <a:t>has been divided among three money managers during the past 10 years, you must </a:t>
            </a:r>
            <a:r>
              <a:rPr lang="en-US" sz="2400" dirty="0" smtClean="0"/>
              <a:t>decide whether </a:t>
            </a:r>
            <a:r>
              <a:rPr lang="en-US" sz="2400" dirty="0"/>
              <a:t>to renew your investment management contracts with all three managers. To do this, </a:t>
            </a:r>
            <a:r>
              <a:rPr lang="en-US" sz="2400" dirty="0" smtClean="0"/>
              <a:t>you must </a:t>
            </a:r>
            <a:r>
              <a:rPr lang="en-US" sz="2400" dirty="0"/>
              <a:t>measure how they have performed.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7-</a:t>
            </a:r>
            <a:fld id="{DFDDD96D-99E3-4433-AC59-722C934D5F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1216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Chapter5.YulongMa">
  <a:themeElements>
    <a:clrScheme name="SampleChapter5.YulongMa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1-Test</Template>
  <TotalTime>2077</TotalTime>
  <Pages>8</Pages>
  <Words>2265</Words>
  <Application>Microsoft Office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Times New Roman</vt:lpstr>
      <vt:lpstr>SampleChapter5.YulongMa</vt:lpstr>
      <vt:lpstr>Photo Editor Photo</vt:lpstr>
      <vt:lpstr>Chapter 4:    Portfolio Management Performance</vt:lpstr>
      <vt:lpstr>WHAT IS REQUIRED OF A PORTFOLIO MANAGER?</vt:lpstr>
      <vt:lpstr>Treynor Portfolio Performance Measure</vt:lpstr>
      <vt:lpstr>Treynor Portfolio Performance Measure</vt:lpstr>
      <vt:lpstr>PowerPoint Presentation</vt:lpstr>
      <vt:lpstr>PowerPoint Presentation</vt:lpstr>
      <vt:lpstr>Treynor Portfolio Performance Measure</vt:lpstr>
      <vt:lpstr>PowerPoint Presentation</vt:lpstr>
      <vt:lpstr>How to use Treynor Measure?</vt:lpstr>
      <vt:lpstr>How to use Treynor Measure?</vt:lpstr>
      <vt:lpstr>How to use Treynor Measure?</vt:lpstr>
      <vt:lpstr>PowerPoint Presentation</vt:lpstr>
      <vt:lpstr>PowerPoint Presentation</vt:lpstr>
      <vt:lpstr>The Sharpe Measure</vt:lpstr>
      <vt:lpstr>The Sharpe Measure</vt:lpstr>
      <vt:lpstr>The Sharpe Measure</vt:lpstr>
      <vt:lpstr>The Sharpe Measure</vt:lpstr>
      <vt:lpstr>Application</vt:lpstr>
      <vt:lpstr>Application</vt:lpstr>
      <vt:lpstr>Comments</vt:lpstr>
      <vt:lpstr>Plot of Performance on CML</vt:lpstr>
      <vt:lpstr>Treynor versus Sharpe Measure</vt:lpstr>
      <vt:lpstr>Treynor versus Sharpe Measure</vt:lpstr>
      <vt:lpstr>Treynor versus Sharpe Measure</vt:lpstr>
      <vt:lpstr>The Jensen measure</vt:lpstr>
      <vt:lpstr>The Jensen measure</vt:lpstr>
      <vt:lpstr>Exercise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An Introduction to Portfolio Management</dc:subject>
  <dc:creator>Frank K. Reilly &amp; Keith C. Brown</dc:creator>
  <cp:keywords>Lecture</cp:keywords>
  <dc:description/>
  <cp:lastModifiedBy>Chaker M Aloui</cp:lastModifiedBy>
  <cp:revision>156</cp:revision>
  <cp:lastPrinted>1998-08-13T04:13:10Z</cp:lastPrinted>
  <dcterms:created xsi:type="dcterms:W3CDTF">1998-10-24T16:58:48Z</dcterms:created>
  <dcterms:modified xsi:type="dcterms:W3CDTF">2018-04-23T08:44:21Z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