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83" r:id="rId4"/>
    <p:sldMasterId id="2147483697" r:id="rId5"/>
  </p:sldMasterIdLst>
  <p:notesMasterIdLst>
    <p:notesMasterId r:id="rId60"/>
  </p:notesMasterIdLst>
  <p:sldIdLst>
    <p:sldId id="277" r:id="rId6"/>
    <p:sldId id="544" r:id="rId7"/>
    <p:sldId id="526" r:id="rId8"/>
    <p:sldId id="279" r:id="rId9"/>
    <p:sldId id="280" r:id="rId10"/>
    <p:sldId id="528" r:id="rId11"/>
    <p:sldId id="536" r:id="rId12"/>
    <p:sldId id="537" r:id="rId13"/>
    <p:sldId id="281" r:id="rId14"/>
    <p:sldId id="552" r:id="rId15"/>
    <p:sldId id="553" r:id="rId16"/>
    <p:sldId id="282" r:id="rId17"/>
    <p:sldId id="554" r:id="rId18"/>
    <p:sldId id="285" r:id="rId19"/>
    <p:sldId id="556" r:id="rId20"/>
    <p:sldId id="287" r:id="rId21"/>
    <p:sldId id="290" r:id="rId22"/>
    <p:sldId id="291" r:id="rId23"/>
    <p:sldId id="539" r:id="rId24"/>
    <p:sldId id="540" r:id="rId25"/>
    <p:sldId id="551" r:id="rId26"/>
    <p:sldId id="549" r:id="rId27"/>
    <p:sldId id="550" r:id="rId28"/>
    <p:sldId id="532" r:id="rId29"/>
    <p:sldId id="533" r:id="rId30"/>
    <p:sldId id="534" r:id="rId31"/>
    <p:sldId id="535" r:id="rId32"/>
    <p:sldId id="541" r:id="rId33"/>
    <p:sldId id="292" r:id="rId34"/>
    <p:sldId id="524" r:id="rId35"/>
    <p:sldId id="525" r:id="rId36"/>
    <p:sldId id="293" r:id="rId37"/>
    <p:sldId id="294" r:id="rId38"/>
    <p:sldId id="295" r:id="rId39"/>
    <p:sldId id="296" r:id="rId40"/>
    <p:sldId id="297" r:id="rId41"/>
    <p:sldId id="542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543" r:id="rId57"/>
    <p:sldId id="312" r:id="rId58"/>
    <p:sldId id="545" r:id="rId5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4829" autoAdjust="0"/>
    <p:restoredTop sz="91253" autoAdjust="0"/>
  </p:normalViewPr>
  <p:slideViewPr>
    <p:cSldViewPr>
      <p:cViewPr>
        <p:scale>
          <a:sx n="100" d="100"/>
          <a:sy n="100" d="100"/>
        </p:scale>
        <p:origin x="-95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EG"/>
  <c:chart>
    <c:title>
      <c:layout/>
    </c:title>
    <c:plotArea>
      <c:layout>
        <c:manualLayout>
          <c:layoutTarget val="inner"/>
          <c:xMode val="edge"/>
          <c:yMode val="edge"/>
          <c:x val="9.0909090909091106E-2"/>
          <c:y val="2.7837259100642435E-2"/>
          <c:w val="0.875000000000001"/>
          <c:h val="0.78372591006424064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/>
            </a:solidFill>
            <a:ln w="12581">
              <a:solidFill>
                <a:schemeClr val="tx1"/>
              </a:solidFill>
              <a:prstDash val="solid"/>
            </a:ln>
          </c:spPr>
          <c:cat>
            <c:numRef>
              <c:f>Sheet1!$B$1:$H$1</c:f>
              <c:numCache>
                <c:formatCode>General</c:formatCode>
                <c:ptCount val="7"/>
                <c:pt idx="1">
                  <c:v>34.5</c:v>
                </c:pt>
                <c:pt idx="2">
                  <c:v>44.5</c:v>
                </c:pt>
                <c:pt idx="3">
                  <c:v>54.5</c:v>
                </c:pt>
                <c:pt idx="4">
                  <c:v>64.5</c:v>
                </c:pt>
                <c:pt idx="5">
                  <c:v>74.5</c:v>
                </c:pt>
                <c:pt idx="6">
                  <c:v>84.5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1">
                  <c:v>11</c:v>
                </c:pt>
                <c:pt idx="2">
                  <c:v>46</c:v>
                </c:pt>
                <c:pt idx="3">
                  <c:v>70</c:v>
                </c:pt>
                <c:pt idx="4">
                  <c:v>45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</c:ser>
        <c:gapWidth val="0"/>
        <c:overlap val="-30"/>
        <c:axId val="70690304"/>
        <c:axId val="73951488"/>
      </c:barChart>
      <c:catAx>
        <c:axId val="70690304"/>
        <c:scaling>
          <c:orientation val="minMax"/>
        </c:scaling>
        <c:axPos val="b"/>
        <c:numFmt formatCode="General" sourceLinked="1"/>
        <c:tickLblPos val="nextTo"/>
        <c:spPr>
          <a:ln w="3146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</c:spPr>
        <c:txPr>
          <a:bodyPr rot="0" vert="horz"/>
          <a:lstStyle/>
          <a:p>
            <a:pPr>
              <a:defRPr/>
            </a:pPr>
            <a:endParaRPr lang="ar-EG"/>
          </a:p>
        </c:txPr>
        <c:crossAx val="73951488"/>
        <c:crosses val="autoZero"/>
        <c:auto val="1"/>
        <c:lblAlgn val="ctr"/>
        <c:lblOffset val="100"/>
        <c:tickLblSkip val="1"/>
        <c:tickMarkSkip val="1"/>
      </c:catAx>
      <c:valAx>
        <c:axId val="73951488"/>
        <c:scaling>
          <c:orientation val="minMax"/>
        </c:scaling>
        <c:axPos val="l"/>
        <c:majorGridlines>
          <c:spPr>
            <a:ln w="314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ar-EG"/>
          </a:p>
        </c:txPr>
        <c:crossAx val="70690304"/>
        <c:crosses val="autoZero"/>
        <c:crossBetween val="between"/>
      </c:valAx>
      <c:spPr>
        <a:solidFill>
          <a:srgbClr val="FFFFFF"/>
        </a:solidFill>
        <a:ln w="12581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80" b="1" i="0" u="none" strike="noStrike" baseline="0">
          <a:solidFill>
            <a:schemeClr val="tx1">
              <a:lumMod val="10000"/>
            </a:schemeClr>
          </a:solidFill>
          <a:latin typeface="Arial"/>
          <a:ea typeface="Arial"/>
          <a:cs typeface="Arial"/>
        </a:defRPr>
      </a:pPr>
      <a:endParaRPr lang="ar-EG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EG"/>
  <c:chart>
    <c:title>
      <c:layout/>
    </c:title>
    <c:plotArea>
      <c:layout>
        <c:manualLayout>
          <c:layoutTarget val="inner"/>
          <c:xMode val="edge"/>
          <c:yMode val="edge"/>
          <c:x val="0.10695187165775401"/>
          <c:y val="6.652360515021459E-2"/>
          <c:w val="0.87522281639929767"/>
          <c:h val="0.78540772532188841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1"/>
            </a:solidFill>
            <a:ln w="13061">
              <a:solidFill>
                <a:schemeClr val="tx1"/>
              </a:solidFill>
              <a:prstDash val="solid"/>
            </a:ln>
          </c:spPr>
          <c:cat>
            <c:numRef>
              <c:f>Sheet1!$B$1:$H$1</c:f>
              <c:numCache>
                <c:formatCode>General</c:formatCode>
                <c:ptCount val="7"/>
                <c:pt idx="1">
                  <c:v>34.5</c:v>
                </c:pt>
                <c:pt idx="2">
                  <c:v>44.5</c:v>
                </c:pt>
                <c:pt idx="3">
                  <c:v>54.5</c:v>
                </c:pt>
                <c:pt idx="4">
                  <c:v>64.5</c:v>
                </c:pt>
                <c:pt idx="5">
                  <c:v>74.5</c:v>
                </c:pt>
                <c:pt idx="6">
                  <c:v>84.5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1">
                  <c:v>11</c:v>
                </c:pt>
                <c:pt idx="2">
                  <c:v>46</c:v>
                </c:pt>
                <c:pt idx="3">
                  <c:v>70</c:v>
                </c:pt>
                <c:pt idx="4">
                  <c:v>45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</c:ser>
        <c:gapWidth val="0"/>
        <c:overlap val="-30"/>
        <c:axId val="81745024"/>
        <c:axId val="81746560"/>
      </c:barChart>
      <c:catAx>
        <c:axId val="81745024"/>
        <c:scaling>
          <c:orientation val="minMax"/>
        </c:scaling>
        <c:axPos val="b"/>
        <c:numFmt formatCode="General" sourceLinked="1"/>
        <c:tickLblPos val="nextTo"/>
        <c:spPr>
          <a:ln w="32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ar-EG"/>
          </a:p>
        </c:txPr>
        <c:crossAx val="81746560"/>
        <c:crosses val="autoZero"/>
        <c:auto val="1"/>
        <c:lblAlgn val="ctr"/>
        <c:lblOffset val="100"/>
        <c:tickLblSkip val="1"/>
        <c:tickMarkSkip val="1"/>
      </c:catAx>
      <c:valAx>
        <c:axId val="81746560"/>
        <c:scaling>
          <c:orientation val="minMax"/>
        </c:scaling>
        <c:axPos val="l"/>
        <c:majorGridlines>
          <c:spPr>
            <a:ln w="326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ar-EG"/>
          </a:p>
        </c:txPr>
        <c:crossAx val="81745024"/>
        <c:crosses val="autoZero"/>
        <c:crossBetween val="between"/>
      </c:valAx>
      <c:spPr>
        <a:solidFill>
          <a:srgbClr val="FFFFFF"/>
        </a:solidFill>
        <a:ln w="13061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ar-EG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05C905-9D4F-48D8-A6E8-16E8D91E01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D2B13-EC5B-4FE5-868C-D06A0653701E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8B8DB-8FC1-439D-B507-0A3C76CBE74A}" type="slidenum">
              <a:rPr lang="ar-SA" smtClean="0"/>
              <a:pPr/>
              <a:t>35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8E878-0966-40DC-97E6-3BCD5B5A5E47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92E02-E26D-4FE8-AF75-FE7F590F95C3}" type="slidenum">
              <a:rPr lang="ar-SA" smtClean="0"/>
              <a:pPr/>
              <a:t>38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BC5E-073C-46F1-A02A-7DE38E67BFFB}" type="slidenum">
              <a:rPr lang="ar-SA" smtClean="0"/>
              <a:pPr/>
              <a:t>39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90AAD-24B4-44B8-8A95-15A0AF7C2769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ABEC0-5AAE-4E96-95BA-53DBE016153B}" type="slidenum">
              <a:rPr lang="ar-SA" smtClean="0"/>
              <a:pPr/>
              <a:t>41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55349-187C-4A0C-B1CE-94EE7085B773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837E3-3D1B-4E60-B58C-936D2109243A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D6F4B-EDE0-47F4-94C1-6B551791BB5C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8A27F-6DE8-46B0-8675-299DC9A8E767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B1DF4-6341-49A4-9114-25017AE85248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C4AD4-A046-4705-BA70-908CFD73E087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61DBE-3619-420A-973F-B5001EA1805E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E06B1-B53D-4FC6-9731-821945947658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63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863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B48C-4EA2-4C97-AABC-FF02554F15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DFE9-5C55-4944-BE9C-887A891625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25B0-9F88-4940-9B25-5815005B33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DBF7-2E26-4C79-BF59-6CAA977880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7C9E-159C-4B87-87F9-EE87D1B1BD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461E-288A-4496-98A1-CD794D0D55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304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304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DB6F-652B-427F-B79E-E9E5D2D6FF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7756-FAED-4B5B-9AA2-2FCD0451AC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38FC-8C18-486B-9804-3E99C59BCD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57AC-E586-41BA-A367-4565AC13E8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B5B-6BC9-4154-8032-28036EF99B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6F45-5A52-4033-8706-A7645B1F18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C815-AA53-46DB-A32B-7361A6AC39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4DAC-4BE3-40CD-BA42-A018CE3880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CE01-248B-4B33-B5CA-73DCF13768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17C1-C471-4831-B2F7-AB04057379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04C3-75CC-44DB-A29E-EB36B889E1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2E85-EB76-46F3-A4B9-A4E0D4DE80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5DAA-4B57-45B2-9D4C-B0CC0E3A02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8E7A-0C66-4CA7-BD42-85EBA3DCFA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B293-B7E3-4CE5-8169-5A51ECDB33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05C9-295E-4514-8B9F-DC4EF57C94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4305-47B3-472B-B6ED-9CDADE8A10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2C4F-4EE8-429B-9BEE-9F0F21D946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4BC0-81BE-4498-942F-6D215FF4C5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66B9-CF56-4DFD-92D9-2AB46C7874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3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853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853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D5204F6-A6E8-4929-95FB-42DCBD4E3B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3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  <p:sldLayoutId id="2147485102" r:id="rId12"/>
    <p:sldLayoutId id="2147485103" r:id="rId13"/>
    <p:sldLayoutId id="2147485104" r:id="rId14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93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293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93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294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4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2294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88D5F6A-FD55-454A-8C4F-3CDADD6F37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  <p:sldLayoutId id="2147485114" r:id="rId10"/>
    <p:sldLayoutId id="2147485115" r:id="rId11"/>
    <p:sldLayoutId id="214748511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6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14.bin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4.xml"/><Relationship Id="rId4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24.bin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28.bin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7.x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315325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( 2 )</a:t>
            </a:r>
            <a:br>
              <a:rPr lang="en-US" dirty="0" smtClean="0"/>
            </a:br>
            <a:r>
              <a:rPr lang="en-US" sz="6000" b="1" dirty="0" smtClean="0">
                <a:solidFill>
                  <a:srgbClr val="FF6600"/>
                </a:solidFill>
                <a:latin typeface="Monotype Corsiva" pitchFamily="66" charset="0"/>
              </a:rPr>
              <a:t> Strategies for understanding the meanings of Data</a:t>
            </a:r>
            <a:endParaRPr lang="en-US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3286125"/>
            <a:ext cx="8715375" cy="264318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ar-SA" sz="1800" b="1" dirty="0" smtClean="0">
                <a:solidFill>
                  <a:srgbClr val="FF6600"/>
                </a:solidFill>
                <a:latin typeface="Monotype Corsiva" pitchFamily="66" charset="0"/>
              </a:rPr>
              <a:t>:</a:t>
            </a:r>
            <a:r>
              <a:rPr lang="en-US" sz="1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Understand how data can be appropriately organized and displayed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Understanding how to reduce data set into few useful, descriptive measures.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Be able to calculate and interpret measures of central tendency, such as mean, median and mode.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Be able to calculate and interpret measures of dispersion, such as the range, variance, and standard deviation</a:t>
            </a:r>
            <a:r>
              <a:rPr lang="en-US" sz="1800" b="1" dirty="0" smtClean="0">
                <a:solidFill>
                  <a:srgbClr val="FF6600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5" descr="example 1.4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357188"/>
            <a:ext cx="6000750" cy="57737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6D918-A466-4132-90AC-FB897C78D5D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6" descr="example 1.4.1(cont.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290513"/>
            <a:ext cx="7072312" cy="57102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0AB56-C536-4A2C-BC13-13419DC1B5D3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77613-3D86-4E41-808F-CED41C58216F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800" b="1" i="1" u="sng" dirty="0" smtClean="0">
                <a:solidFill>
                  <a:srgbClr val="FF9933"/>
                </a:solidFill>
              </a:rPr>
              <a:t>1- The number of intervals (k).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effectLst/>
              </a:rPr>
              <a:t>Too few intervals are not good because information will be lost.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1400" b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effectLst/>
              </a:rPr>
              <a:t>Too many intervals are not helpful to summarize the data.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1200" b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effectLst/>
              </a:rPr>
              <a:t>A commonly followed rule is that </a:t>
            </a:r>
            <a:r>
              <a:rPr lang="en-US" sz="2400" b="1" i="1" dirty="0" smtClean="0">
                <a:solidFill>
                  <a:srgbClr val="002060"/>
                </a:solidFill>
                <a:effectLst/>
              </a:rPr>
              <a:t>6 ≤ k ≤ 15</a:t>
            </a:r>
            <a:r>
              <a:rPr lang="en-US" sz="2400" b="1" dirty="0" smtClean="0">
                <a:solidFill>
                  <a:srgbClr val="002060"/>
                </a:solidFill>
                <a:effectLst/>
              </a:rPr>
              <a:t>,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endParaRPr lang="en-US" sz="1200" b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effectLst/>
              </a:rPr>
              <a:t>or  the following formula may be used,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400" b="1" i="1" dirty="0" smtClean="0">
                <a:solidFill>
                  <a:srgbClr val="002060"/>
                </a:solidFill>
                <a:effectLst/>
              </a:rPr>
              <a:t>k = 1 + 3.322 (log n)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1400" b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effectLst/>
              </a:rPr>
              <a:t>In this example, since the number of observations </a:t>
            </a:r>
            <a:r>
              <a:rPr lang="en-US" sz="2400" b="1" i="1" dirty="0" smtClean="0">
                <a:solidFill>
                  <a:srgbClr val="002060"/>
                </a:solidFill>
                <a:effectLst/>
              </a:rPr>
              <a:t>n=189</a:t>
            </a:r>
            <a:r>
              <a:rPr lang="en-US" sz="2400" b="1" dirty="0" smtClean="0">
                <a:solidFill>
                  <a:srgbClr val="002060"/>
                </a:solidFill>
                <a:effectLst/>
              </a:rPr>
              <a:t>, then 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1200" b="1" i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400" b="1" i="1" dirty="0" smtClean="0">
                <a:solidFill>
                  <a:srgbClr val="002060"/>
                </a:solidFill>
                <a:effectLst/>
              </a:rPr>
              <a:t>k = 1+3.322(log 189) 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400" b="1" i="1" dirty="0" smtClean="0">
                <a:solidFill>
                  <a:srgbClr val="002060"/>
                </a:solidFill>
                <a:effectLst/>
              </a:rPr>
              <a:t>   = 1 + 3.3222 (2.276) </a:t>
            </a:r>
            <a:r>
              <a:rPr lang="en-US" sz="2400" b="1" i="1" dirty="0" smtClean="0">
                <a:solidFill>
                  <a:srgbClr val="002060"/>
                </a:solidFill>
                <a:effectLst/>
                <a:sym typeface="Symbol" pitchFamily="18" charset="2"/>
              </a:rPr>
              <a:t> 9</a:t>
            </a:r>
            <a:endParaRPr lang="en-US" sz="2400" b="1" i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32648"/>
          </a:xfrm>
        </p:spPr>
        <p:txBody>
          <a:bodyPr/>
          <a:lstStyle/>
          <a:p>
            <a:pPr algn="l" rtl="0" eaLnBrk="1" hangingPunct="1">
              <a:buNone/>
              <a:defRPr/>
            </a:pPr>
            <a:r>
              <a:rPr lang="en-US" sz="24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 range (R).</a:t>
            </a:r>
          </a:p>
          <a:p>
            <a:pPr algn="just" rtl="0" eaLnBrk="1" hangingPunct="1">
              <a:buNone/>
              <a:defRPr/>
            </a:pPr>
            <a:r>
              <a:rPr lang="en-US" sz="2800" b="1" dirty="0" smtClean="0">
                <a:effectLst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It is the difference between the largest and the smallest observation in the data set.</a:t>
            </a:r>
          </a:p>
          <a:p>
            <a:pPr algn="just" rtl="0" eaLnBrk="1" hangingPunct="1">
              <a:buNone/>
              <a:defRPr/>
            </a:pPr>
            <a:endParaRPr lang="en-US" sz="700" b="1" dirty="0" smtClean="0">
              <a:solidFill>
                <a:srgbClr val="002060"/>
              </a:solidFill>
              <a:effectLst/>
            </a:endParaRPr>
          </a:p>
          <a:p>
            <a:pPr algn="just" rtl="0" eaLnBrk="1" hangingPunct="1"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effectLst/>
              </a:rPr>
              <a:t>    Since the smallest value=30 and the largest value=82, then</a:t>
            </a:r>
            <a:endParaRPr lang="en-US" sz="2800" b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buNone/>
              <a:defRPr/>
            </a:pPr>
            <a:r>
              <a:rPr lang="en-US" sz="2000" b="1" i="1" dirty="0" smtClean="0">
                <a:solidFill>
                  <a:srgbClr val="002060"/>
                </a:solidFill>
                <a:effectLst/>
                <a:sym typeface="Symbol" pitchFamily="18" charset="2"/>
              </a:rPr>
              <a:t>    R = 82 – 30 = 52</a:t>
            </a:r>
            <a:endParaRPr lang="en-US" sz="2000" b="1" i="1" dirty="0" smtClean="0">
              <a:solidFill>
                <a:srgbClr val="002060"/>
              </a:solidFill>
              <a:effectLst/>
            </a:endParaRPr>
          </a:p>
          <a:p>
            <a:pPr algn="l" rtl="0" eaLnBrk="1" hangingPunct="1">
              <a:defRPr/>
            </a:pPr>
            <a:endParaRPr lang="en-US" sz="1050" b="1" i="1" u="sng" dirty="0" smtClean="0">
              <a:solidFill>
                <a:srgbClr val="FF9933"/>
              </a:solidFill>
            </a:endParaRPr>
          </a:p>
          <a:p>
            <a:pPr algn="l" rtl="0" eaLnBrk="1" hangingPunct="1">
              <a:buNone/>
              <a:defRPr/>
            </a:pPr>
            <a:r>
              <a:rPr lang="en-US" sz="24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Width of the interval (w).</a:t>
            </a:r>
          </a:p>
          <a:p>
            <a:pPr algn="l" rtl="0" eaLnBrk="1" hangingPunct="1"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effectLst/>
              </a:rPr>
              <a:t>    Class intervals generally should be of the same width. Thus, if we want </a:t>
            </a:r>
            <a:r>
              <a:rPr lang="en-US" sz="2000" b="1" i="1" dirty="0" smtClean="0">
                <a:solidFill>
                  <a:srgbClr val="002060"/>
                </a:solidFill>
                <a:effectLst/>
              </a:rPr>
              <a:t>k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intervals, then </a:t>
            </a:r>
            <a:r>
              <a:rPr lang="en-US" sz="2000" b="1" i="1" dirty="0" smtClean="0">
                <a:solidFill>
                  <a:srgbClr val="002060"/>
                </a:solidFill>
                <a:effectLst/>
              </a:rPr>
              <a:t>w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is chosen such that </a:t>
            </a:r>
          </a:p>
          <a:p>
            <a:pPr algn="l" rtl="0" eaLnBrk="1" hangingPunct="1">
              <a:buNone/>
              <a:defRPr/>
            </a:pPr>
            <a:r>
              <a:rPr lang="en-US" sz="2000" b="1" i="1" dirty="0" smtClean="0">
                <a:solidFill>
                  <a:srgbClr val="002060"/>
                </a:solidFill>
                <a:effectLst/>
              </a:rPr>
              <a:t>                      w ≥ R / k.</a:t>
            </a:r>
          </a:p>
          <a:p>
            <a:pPr algn="l" rtl="0" eaLnBrk="1" hangingPunct="1">
              <a:buNone/>
              <a:defRPr/>
            </a:pPr>
            <a:r>
              <a:rPr lang="en-US" sz="2000" b="1" i="1" dirty="0" smtClean="0">
                <a:solidFill>
                  <a:srgbClr val="002060"/>
                </a:solidFill>
                <a:effectLst/>
              </a:rPr>
              <a:t>                      w = 52/9 = 5.778</a:t>
            </a:r>
          </a:p>
          <a:p>
            <a:pPr algn="just" rtl="0" eaLnBrk="1" hangingPunct="1"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effectLst/>
                <a:sym typeface="Symbol" pitchFamily="18" charset="2"/>
              </a:rPr>
              <a:t>    To make the summarization more comprehensible, the class width may be 5 or 10 or the multiples of 10</a:t>
            </a:r>
          </a:p>
          <a:p>
            <a:pPr algn="just" rtl="0" eaLnBrk="1" hangingPunct="1"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effectLst/>
                <a:sym typeface="Symbol" pitchFamily="18" charset="2"/>
              </a:rPr>
              <a:t>   So, it is better to let  </a:t>
            </a:r>
            <a:r>
              <a:rPr lang="en-US" sz="2000" b="1" i="1" dirty="0" smtClean="0">
                <a:solidFill>
                  <a:srgbClr val="0070C0"/>
                </a:solidFill>
                <a:effectLst/>
                <a:sym typeface="Symbol" pitchFamily="18" charset="2"/>
              </a:rPr>
              <a:t>w = 10</a:t>
            </a:r>
            <a:endParaRPr lang="ar-EG" sz="2000" b="1" i="1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dirty="0" smtClean="0"/>
              <a:t>Text Book  :   Basic Concepts and Methodology for the Health Sciences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B6F45-5A52-4033-8706-A7645B1F18F9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3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8ED6-AD08-4FB8-BCED-81A95180C53B}" type="slidenum">
              <a:rPr lang="ar-SA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69003" name="Group 43"/>
          <p:cNvGraphicFramePr>
            <a:graphicFrameLocks noGrp="1"/>
          </p:cNvGraphicFramePr>
          <p:nvPr>
            <p:ph idx="1"/>
          </p:nvPr>
        </p:nvGraphicFramePr>
        <p:xfrm>
          <a:off x="1115466" y="980728"/>
          <a:ext cx="6192838" cy="4370289"/>
        </p:xfrm>
        <a:graphic>
          <a:graphicData uri="http://schemas.openxmlformats.org/drawingml/2006/table">
            <a:tbl>
              <a:tblPr rtl="1"/>
              <a:tblGrid>
                <a:gridCol w="3035300"/>
                <a:gridCol w="3157538"/>
              </a:tblGrid>
              <a:tr h="79999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 interval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2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– 39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6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– 49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3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– 59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– 69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– 79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– 89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68992" name="Line 32"/>
          <p:cNvSpPr>
            <a:spLocks noChangeShapeType="1"/>
          </p:cNvSpPr>
          <p:nvPr/>
        </p:nvSpPr>
        <p:spPr bwMode="auto">
          <a:xfrm>
            <a:off x="5292725" y="5373688"/>
            <a:ext cx="10810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8993" name="Oval 33"/>
          <p:cNvSpPr>
            <a:spLocks noChangeArrowheads="1"/>
          </p:cNvSpPr>
          <p:nvPr/>
        </p:nvSpPr>
        <p:spPr bwMode="auto">
          <a:xfrm rot="10800000" flipV="1">
            <a:off x="5867400" y="5802313"/>
            <a:ext cx="2916238" cy="795337"/>
          </a:xfrm>
          <a:prstGeom prst="ellipse">
            <a:avLst/>
          </a:prstGeom>
          <a:noFill/>
          <a:ln w="9525">
            <a:solidFill>
              <a:schemeClr val="tx1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1">
                    <a:lumMod val="10000"/>
                  </a:schemeClr>
                </a:solidFill>
                <a:latin typeface="Verdana" pitchFamily="34" charset="0"/>
              </a:rPr>
              <a:t>Sum of frequency</a:t>
            </a:r>
          </a:p>
          <a:p>
            <a:pPr algn="ctr"/>
            <a:r>
              <a:rPr lang="en-US" b="1" dirty="0">
                <a:solidFill>
                  <a:schemeClr val="tx1">
                    <a:lumMod val="10000"/>
                  </a:schemeClr>
                </a:solidFill>
                <a:latin typeface="Verdana" pitchFamily="34" charset="0"/>
              </a:rPr>
              <a:t>=sample size=n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2" grpId="0" animBg="1"/>
      <p:bldP spid="16899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22205"/>
          </a:xfrm>
        </p:spPr>
        <p:txBody>
          <a:bodyPr/>
          <a:lstStyle/>
          <a:p>
            <a:pPr algn="l" rtl="0">
              <a:buNone/>
              <a:defRPr/>
            </a:pPr>
            <a:r>
              <a:rPr lang="en-US" sz="2400" b="1" i="1" u="sng" dirty="0" smtClean="0">
                <a:solidFill>
                  <a:srgbClr val="FF6600"/>
                </a:solidFill>
                <a:latin typeface="Verdana" pitchFamily="34" charset="0"/>
              </a:rPr>
              <a:t>The</a:t>
            </a:r>
            <a:r>
              <a:rPr lang="en-US" sz="2400" b="1" i="1" u="sng" dirty="0" smtClean="0">
                <a:latin typeface="Verdana" pitchFamily="34" charset="0"/>
              </a:rPr>
              <a:t> </a:t>
            </a:r>
            <a:r>
              <a:rPr lang="en-US" sz="2400" b="1" i="1" u="sng" dirty="0" smtClean="0">
                <a:solidFill>
                  <a:srgbClr val="FF6600"/>
                </a:solidFill>
                <a:latin typeface="Verdana" pitchFamily="34" charset="0"/>
              </a:rPr>
              <a:t>Mid-interval:</a:t>
            </a:r>
            <a:endParaRPr lang="en-US" sz="2800" b="1" i="1" u="sng" dirty="0" smtClean="0">
              <a:solidFill>
                <a:srgbClr val="FF6600"/>
              </a:solidFill>
              <a:latin typeface="Verdana" pitchFamily="34" charset="0"/>
            </a:endParaRPr>
          </a:p>
          <a:p>
            <a:pPr algn="just" rtl="0">
              <a:buNone/>
              <a:defRPr/>
            </a:pPr>
            <a:r>
              <a:rPr lang="en-US" sz="2400" b="1" dirty="0" smtClean="0">
                <a:solidFill>
                  <a:srgbClr val="D5E468"/>
                </a:solidFill>
                <a:latin typeface="Verdana" pitchFamily="34" charset="0"/>
              </a:rPr>
              <a:t>   </a:t>
            </a:r>
            <a:r>
              <a:rPr lang="en-US" sz="2000" b="1" dirty="0" smtClean="0">
                <a:solidFill>
                  <a:srgbClr val="D5E468"/>
                </a:solidFill>
                <a:latin typeface="Verdana" pitchFamily="34" charset="0"/>
              </a:rPr>
              <a:t>It can be computed by adding the lower bound of the interval plus the upper bound of it and then divide over 2. </a:t>
            </a:r>
          </a:p>
          <a:p>
            <a:pPr algn="just" rtl="0">
              <a:buNone/>
              <a:defRPr/>
            </a:pPr>
            <a:r>
              <a:rPr lang="en-US" sz="2000" b="1" dirty="0" smtClean="0">
                <a:solidFill>
                  <a:srgbClr val="D5E468"/>
                </a:solidFill>
                <a:latin typeface="Verdana" pitchFamily="34" charset="0"/>
              </a:rPr>
              <a:t>        Mid-interval=(lower bound + upper bound)/2</a:t>
            </a:r>
          </a:p>
          <a:p>
            <a:pPr algn="l" rtl="0">
              <a:spcBef>
                <a:spcPct val="50000"/>
              </a:spcBef>
              <a:buNone/>
              <a:defRPr/>
            </a:pPr>
            <a:r>
              <a:rPr lang="en-US" sz="2400" b="1" i="1" u="sng" dirty="0" smtClean="0">
                <a:solidFill>
                  <a:srgbClr val="FF6600"/>
                </a:solidFill>
                <a:latin typeface="Verdana" pitchFamily="34" charset="0"/>
              </a:rPr>
              <a:t>The Cumulative  Frequency:</a:t>
            </a:r>
          </a:p>
          <a:p>
            <a:pPr algn="just" rtl="0">
              <a:spcBef>
                <a:spcPct val="50000"/>
              </a:spcBef>
              <a:buNone/>
              <a:defRPr/>
            </a:pPr>
            <a:r>
              <a:rPr lang="en-US" sz="2000" b="1" dirty="0" smtClean="0">
                <a:solidFill>
                  <a:srgbClr val="D5E468"/>
                </a:solidFill>
                <a:latin typeface="Verdana" pitchFamily="34" charset="0"/>
              </a:rPr>
              <a:t>It can be computed by adding successive frequencies.</a:t>
            </a:r>
          </a:p>
          <a:p>
            <a:pPr algn="l" rtl="0">
              <a:spcBef>
                <a:spcPct val="50000"/>
              </a:spcBef>
              <a:defRPr/>
            </a:pPr>
            <a:endParaRPr lang="en-US" sz="700" b="1" dirty="0" smtClean="0">
              <a:solidFill>
                <a:srgbClr val="D5E468"/>
              </a:solidFill>
              <a:latin typeface="Verdana" pitchFamily="34" charset="0"/>
            </a:endParaRPr>
          </a:p>
          <a:p>
            <a:pPr algn="l" rtl="0">
              <a:spcBef>
                <a:spcPct val="50000"/>
              </a:spcBef>
              <a:buNone/>
              <a:defRPr/>
            </a:pPr>
            <a:r>
              <a:rPr lang="en-US" sz="2400" b="1" i="1" u="sng" dirty="0" smtClean="0">
                <a:solidFill>
                  <a:srgbClr val="FF6600"/>
                </a:solidFill>
                <a:latin typeface="Verdana" pitchFamily="34" charset="0"/>
              </a:rPr>
              <a:t>The Cumulative Relative Frequency:</a:t>
            </a:r>
          </a:p>
          <a:p>
            <a:pPr algn="just" rtl="0">
              <a:spcBef>
                <a:spcPct val="50000"/>
              </a:spcBef>
              <a:buNone/>
              <a:defRPr/>
            </a:pPr>
            <a:r>
              <a:rPr lang="en-US" sz="2000" b="1" dirty="0" smtClean="0">
                <a:solidFill>
                  <a:srgbClr val="D5E468"/>
                </a:solidFill>
                <a:latin typeface="Verdana" pitchFamily="34" charset="0"/>
              </a:rPr>
              <a:t>    It can be computed by adding successive relative frequencies.</a:t>
            </a:r>
          </a:p>
          <a:p>
            <a:pPr algn="l" rtl="0">
              <a:defRPr/>
            </a:pPr>
            <a:endParaRPr lang="en-US" sz="2000" b="1" dirty="0" smtClean="0">
              <a:solidFill>
                <a:srgbClr val="D5E468"/>
              </a:solidFill>
              <a:latin typeface="Verdana" pitchFamily="34" charset="0"/>
            </a:endParaRPr>
          </a:p>
          <a:p>
            <a:pPr algn="l" rtl="0"/>
            <a:endParaRPr lang="ar-EG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B6F45-5A52-4033-8706-A7645B1F18F9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dirty="0"/>
              <a:t>Text Book  :   Basic Concepts and Methodology for the Health Sciences </a:t>
            </a:r>
            <a:endParaRPr lang="en-US" dirty="0"/>
          </a:p>
        </p:txBody>
      </p:sp>
      <p:sp>
        <p:nvSpPr>
          <p:cNvPr id="7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443E2-B27F-4802-8000-A9FD33522F58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For the above example, the following table represents the cumulative frequency, the relative frequency, the cumulative relative frequency and the mid-interval.  </a:t>
            </a:r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215312" cy="4658299"/>
        </p:xfrm>
        <a:graphic>
          <a:graphicData uri="http://schemas.openxmlformats.org/drawingml/2006/table">
            <a:tbl>
              <a:tblPr rtl="1"/>
              <a:tblGrid>
                <a:gridCol w="1520403"/>
                <a:gridCol w="1487599"/>
                <a:gridCol w="1487600"/>
                <a:gridCol w="1293626"/>
                <a:gridCol w="1165262"/>
                <a:gridCol w="1260822"/>
              </a:tblGrid>
              <a:tr h="131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Cumulative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Relative Frequency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R.f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Cumulative Frequency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 (f)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 –interval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 interval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0.0582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0.0582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34.5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– 39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3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0.3016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0.2434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44.5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– 49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4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0.6720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0.3704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54.5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– 59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4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0.9101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0.2381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64.5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– 69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0.9948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0.0847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74.5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– 79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4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0.0053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84.5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– 89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73124" name="Line 68"/>
          <p:cNvSpPr>
            <a:spLocks noChangeShapeType="1"/>
          </p:cNvSpPr>
          <p:nvPr/>
        </p:nvSpPr>
        <p:spPr bwMode="auto">
          <a:xfrm flipV="1">
            <a:off x="6659563" y="981075"/>
            <a:ext cx="7191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" name="Oval 69"/>
          <p:cNvSpPr>
            <a:spLocks noChangeArrowheads="1"/>
          </p:cNvSpPr>
          <p:nvPr/>
        </p:nvSpPr>
        <p:spPr bwMode="auto">
          <a:xfrm>
            <a:off x="7500938" y="5429250"/>
            <a:ext cx="13684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R.f= freq/n</a:t>
            </a:r>
          </a:p>
        </p:txBody>
      </p:sp>
      <p:sp>
        <p:nvSpPr>
          <p:cNvPr id="10" name="Oval 9"/>
          <p:cNvSpPr/>
          <p:nvPr/>
        </p:nvSpPr>
        <p:spPr bwMode="auto">
          <a:xfrm flipV="1">
            <a:off x="4499992" y="4941167"/>
            <a:ext cx="648072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flipV="1">
            <a:off x="7509470" y="4907260"/>
            <a:ext cx="648072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flipV="1">
            <a:off x="5997302" y="5392266"/>
            <a:ext cx="648072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flipV="1">
            <a:off x="3131840" y="5373216"/>
            <a:ext cx="648072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12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3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5478D-8838-42BB-B79C-62F07B9848C3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400" b="1" dirty="0" smtClean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en-US" sz="2400" b="1" dirty="0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en-US" sz="3200" b="1" dirty="0" smtClean="0">
                <a:solidFill>
                  <a:srgbClr val="FF6600"/>
                </a:solidFill>
                <a:latin typeface="Monotype Corsiva" pitchFamily="66" charset="0"/>
              </a:rPr>
              <a:t>Representing the grouped frequency table using the histogram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785225" cy="7921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/>
              <a:t>To draw the histogram, the </a:t>
            </a:r>
            <a:r>
              <a:rPr lang="en-US" sz="1600" b="1" dirty="0" smtClean="0">
                <a:solidFill>
                  <a:srgbClr val="FFCC00"/>
                </a:solidFill>
              </a:rPr>
              <a:t>true classes limits</a:t>
            </a:r>
            <a:r>
              <a:rPr lang="en-US" sz="1600" b="1" dirty="0" smtClean="0"/>
              <a:t> should be used. They can be computed by </a:t>
            </a:r>
            <a:r>
              <a:rPr lang="en-US" sz="1600" b="1" dirty="0" smtClean="0">
                <a:solidFill>
                  <a:srgbClr val="FFCC00"/>
                </a:solidFill>
              </a:rPr>
              <a:t>subtracting </a:t>
            </a:r>
            <a:r>
              <a:rPr lang="en-US" sz="1600" b="1" dirty="0" smtClean="0"/>
              <a:t>0.5 from the</a:t>
            </a:r>
            <a:r>
              <a:rPr lang="en-US" sz="1600" b="1" dirty="0" smtClean="0">
                <a:solidFill>
                  <a:srgbClr val="FFCC00"/>
                </a:solidFill>
              </a:rPr>
              <a:t> lower </a:t>
            </a:r>
            <a:r>
              <a:rPr lang="en-US" sz="1600" b="1" dirty="0" smtClean="0"/>
              <a:t>limit and </a:t>
            </a:r>
            <a:r>
              <a:rPr lang="en-US" sz="1600" b="1" dirty="0" smtClean="0">
                <a:solidFill>
                  <a:srgbClr val="FFCC00"/>
                </a:solidFill>
              </a:rPr>
              <a:t>adding </a:t>
            </a:r>
            <a:r>
              <a:rPr lang="en-US" sz="1600" b="1" dirty="0" smtClean="0"/>
              <a:t>0.5 to the</a:t>
            </a:r>
            <a:r>
              <a:rPr lang="en-US" sz="1600" b="1" dirty="0" smtClean="0">
                <a:solidFill>
                  <a:srgbClr val="FFCC00"/>
                </a:solidFill>
              </a:rPr>
              <a:t> upper </a:t>
            </a:r>
            <a:r>
              <a:rPr lang="en-US" sz="1600" b="1" dirty="0" smtClean="0"/>
              <a:t>limit for each interval.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rtl="0" eaLnBrk="1" hangingPunct="1">
              <a:defRPr/>
            </a:pPr>
            <a:endParaRPr lang="en-US" sz="2400" b="1" smtClean="0">
              <a:latin typeface="System" charset="-78"/>
              <a:cs typeface="System" charset="-78"/>
            </a:endParaRPr>
          </a:p>
          <a:p>
            <a:pPr rtl="0" eaLnBrk="1" hangingPunct="1">
              <a:defRPr/>
            </a:pPr>
            <a:endParaRPr lang="en-US" sz="2400" b="1" smtClean="0">
              <a:latin typeface="System" charset="-78"/>
              <a:cs typeface="System" charset="-78"/>
            </a:endParaRPr>
          </a:p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572000" y="1700213"/>
            <a:ext cx="36718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endParaRPr lang="en-US" b="1">
              <a:latin typeface="Verdana" pitchFamily="34" charset="0"/>
            </a:endParaRPr>
          </a:p>
          <a:p>
            <a:pPr rtl="0">
              <a:spcBef>
                <a:spcPct val="50000"/>
              </a:spcBef>
            </a:pPr>
            <a:endParaRPr lang="en-US" b="1">
              <a:latin typeface="Verdana" pitchFamily="34" charset="0"/>
              <a:cs typeface="System" charset="-78"/>
            </a:endParaRPr>
          </a:p>
        </p:txBody>
      </p:sp>
      <p:graphicFrame>
        <p:nvGraphicFramePr>
          <p:cNvPr id="177158" name="Group 6"/>
          <p:cNvGraphicFramePr>
            <a:graphicFrameLocks noGrp="1"/>
          </p:cNvGraphicFramePr>
          <p:nvPr>
            <p:ph sz="quarter" idx="3"/>
          </p:nvPr>
        </p:nvGraphicFramePr>
        <p:xfrm>
          <a:off x="611560" y="1801254"/>
          <a:ext cx="3096344" cy="4076018"/>
        </p:xfrm>
        <a:graphic>
          <a:graphicData uri="http://schemas.openxmlformats.org/drawingml/2006/table">
            <a:tbl>
              <a:tblPr rtl="1"/>
              <a:tblGrid>
                <a:gridCol w="1277946"/>
                <a:gridCol w="1818398"/>
              </a:tblGrid>
              <a:tr h="68751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True class limits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29.5 – &lt;39.5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39.5 – &lt; 49.5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49.5 – &lt; 59.5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59.5 – &lt; 69.5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7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69.5 – &lt; 79.5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79.5 – &lt; 89.5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83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Object 35"/>
          <p:cNvGraphicFramePr>
            <a:graphicFrameLocks noChangeAspect="1"/>
          </p:cNvGraphicFramePr>
          <p:nvPr/>
        </p:nvGraphicFramePr>
        <p:xfrm>
          <a:off x="3822700" y="1527175"/>
          <a:ext cx="5226050" cy="464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utoUpdateAnimBg="0"/>
      <p:bldP spid="177155" grpId="0" build="p" autoUpdateAnimBg="0"/>
      <p:bldP spid="177156" grpId="0" autoUpdateAnimBg="0"/>
      <p:bldP spid="177157" grpId="0" autoUpdateAnimBg="0"/>
      <p:bldGraphic spid="3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2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4A867-2303-4F8F-8865-8ED835D10125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6600"/>
                </a:solidFill>
                <a:latin typeface="Monotype Corsiva" pitchFamily="66" charset="0"/>
              </a:rPr>
              <a:t>Representing the grouped frequency table using the Polygon</a:t>
            </a: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250950" y="1116013"/>
          <a:ext cx="6426200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9204" name="Line 4"/>
          <p:cNvSpPr>
            <a:spLocks noChangeShapeType="1"/>
          </p:cNvSpPr>
          <p:nvPr/>
        </p:nvSpPr>
        <p:spPr bwMode="auto">
          <a:xfrm flipV="1">
            <a:off x="3203575" y="3141663"/>
            <a:ext cx="792163" cy="1655762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 flipV="1">
            <a:off x="3995738" y="2060575"/>
            <a:ext cx="720725" cy="1081088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4716463" y="2060575"/>
            <a:ext cx="792162" cy="1152525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5508625" y="3213100"/>
            <a:ext cx="719138" cy="1368425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6227763" y="4581525"/>
            <a:ext cx="865187" cy="64770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2484438" y="4724400"/>
            <a:ext cx="792162" cy="50482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Graphic spid="13" grpId="0">
        <p:bldAsOne/>
      </p:bldGraphic>
      <p:bldP spid="179204" grpId="0" animBg="1"/>
      <p:bldP spid="179205" grpId="0" animBg="1"/>
      <p:bldP spid="179206" grpId="0" animBg="1"/>
      <p:bldP spid="179207" grpId="0" animBg="1"/>
      <p:bldP spid="179208" grpId="0" animBg="1"/>
      <p:bldP spid="1792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04800" y="228600"/>
          <a:ext cx="3810000" cy="2362200"/>
        </p:xfrm>
        <a:graphic>
          <a:graphicData uri="http://schemas.openxmlformats.org/presentationml/2006/ole">
            <p:oleObj spid="_x0000_s50178" name="Chart" r:id="rId3" imgW="4472280" imgH="2986200" progId="Excel.Sheet.8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572000" y="228600"/>
          <a:ext cx="4114800" cy="2362200"/>
        </p:xfrm>
        <a:graphic>
          <a:graphicData uri="http://schemas.openxmlformats.org/presentationml/2006/ole">
            <p:oleObj spid="_x0000_s50179" name="Chart" r:id="rId4" imgW="4481640" imgH="2900880" progId="Excel.Sheet.8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28600" y="2590800"/>
          <a:ext cx="3886200" cy="2914650"/>
        </p:xfrm>
        <a:graphic>
          <a:graphicData uri="http://schemas.openxmlformats.org/presentationml/2006/ole">
            <p:oleObj spid="_x0000_s50180" name="Chart" r:id="rId5" imgW="4728600" imgH="2900880" progId="Excel.Sheet.8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572000" y="2667000"/>
          <a:ext cx="4114800" cy="2905125"/>
        </p:xfrm>
        <a:graphic>
          <a:graphicData uri="http://schemas.openxmlformats.org/presentationml/2006/ole">
            <p:oleObj spid="_x0000_s50181" name="Chart" r:id="rId6" imgW="4737960" imgH="29102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4C317-1F6D-44AB-9E79-9C95CED8A75D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solidFill>
                  <a:srgbClr val="FF6600"/>
                </a:solidFill>
              </a:rPr>
              <a:t>Key words</a:t>
            </a:r>
          </a:p>
          <a:p>
            <a:pPr algn="l" rtl="0" eaLnBrk="1" hangingPunct="1">
              <a:defRPr/>
            </a:pPr>
            <a:endParaRPr lang="en-US" dirty="0" smtClean="0">
              <a:solidFill>
                <a:srgbClr val="FF66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frequency table, bar chart ,range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width of interval ,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mid-interval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Histogram , Polygon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714375"/>
          <a:ext cx="4724400" cy="4876800"/>
        </p:xfrm>
        <a:graphic>
          <a:graphicData uri="http://schemas.openxmlformats.org/presentationml/2006/ole">
            <p:oleObj spid="_x0000_s51202" name="Chart" r:id="rId3" imgW="4747680" imgH="2919960" progId="Excel.Sheet.8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648200" y="381000"/>
          <a:ext cx="4495800" cy="5562600"/>
        </p:xfrm>
        <a:graphic>
          <a:graphicData uri="http://schemas.openxmlformats.org/presentationml/2006/ole">
            <p:oleObj spid="_x0000_s51203" name="Chart" r:id="rId4" imgW="5028840" imgH="2880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dirty="0"/>
              <a:t>Text Book  :   Basic Concepts and Methodology for the Health Sciences </a:t>
            </a:r>
            <a:endParaRPr lang="en-US" dirty="0"/>
          </a:p>
        </p:txBody>
      </p:sp>
      <p:sp>
        <p:nvSpPr>
          <p:cNvPr id="7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F3B4064D-74E3-40CA-A174-5DEE85C47665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solidFill>
                  <a:srgbClr val="FF0000"/>
                </a:solidFill>
              </a:rPr>
              <a:t>Exercise: </a:t>
            </a:r>
            <a:r>
              <a:rPr lang="en-US" sz="2800" b="1" dirty="0" smtClean="0">
                <a:solidFill>
                  <a:srgbClr val="FF0000"/>
                </a:solidFill>
              </a:rPr>
              <a:t>Complete </a:t>
            </a:r>
            <a:r>
              <a:rPr lang="en-US" sz="2800" b="1" dirty="0" smtClean="0">
                <a:solidFill>
                  <a:srgbClr val="FF0000"/>
                </a:solidFill>
              </a:rPr>
              <a:t>the table and answer the equations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568951" cy="4853843"/>
        </p:xfrm>
        <a:graphic>
          <a:graphicData uri="http://schemas.openxmlformats.org/drawingml/2006/table">
            <a:tbl>
              <a:tblPr rtl="1"/>
              <a:tblGrid>
                <a:gridCol w="1585851"/>
                <a:gridCol w="1551634"/>
                <a:gridCol w="1551635"/>
                <a:gridCol w="1349312"/>
                <a:gridCol w="1215423"/>
                <a:gridCol w="1315096"/>
              </a:tblGrid>
              <a:tr h="128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Cumulative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Relative Frequency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R.F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Cumulative Frequency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 (f)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 –interval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 interval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44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0.0582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0.0582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– 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44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0.2434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– 49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44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0.6720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– 59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44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0.9101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0.2381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– 69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689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0.9948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0.0847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– 79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44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0.0053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– 89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  <a:tr h="556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2A070-D593-4ACF-A9CF-18BB2EB64ADE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smtClean="0"/>
              <a:t>Example :                            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1-The number of objects with age less than 50 years ?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2-The number of objects with age between 40-69 years ?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3-Relative frequency of objects with age between 70-79 years ?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4-Relative frequency of objects with age more than 69 years ?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5-The percentage of objects with age between 40-49 years ?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61243-E994-46ED-831E-91363E41D151}" type="slidenum">
              <a:rPr lang="ar-SA"/>
              <a:pPr>
                <a:defRPr/>
              </a:pPr>
              <a:t>23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6-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percentage of objects with age less than 60 years ?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7-The Range (R) ?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8- Number of intervals (K)?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9- The width of the interval ( W) ?</a:t>
            </a:r>
          </a:p>
          <a:p>
            <a:pPr algn="l" rtl="0" eaLnBrk="1" hangingPunct="1">
              <a:defRPr/>
            </a:pPr>
            <a:endParaRPr lang="en-US" sz="2400" dirty="0" smtClean="0"/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/>
            <a:r>
              <a:rPr lang="en-US" b="1" u="sng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Additional example</a:t>
            </a:r>
            <a:endParaRPr lang="en-US" b="1" u="sng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grouped frequency distribution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rtl="0" eaLnBrk="0" hangingPunct="0"/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following table gives the </a:t>
            </a:r>
            <a:r>
              <a:rPr lang="en-US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hemoglobin level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(g/dl) of a sample of 50 men.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55299" name="Group 63"/>
          <p:cNvGrpSpPr>
            <a:grpSpLocks/>
          </p:cNvGrpSpPr>
          <p:nvPr/>
        </p:nvGrpSpPr>
        <p:grpSpPr bwMode="auto">
          <a:xfrm>
            <a:off x="152400" y="2741613"/>
            <a:ext cx="6862763" cy="1525587"/>
            <a:chOff x="96" y="1727"/>
            <a:chExt cx="4323" cy="961"/>
          </a:xfrm>
        </p:grpSpPr>
        <p:grpSp>
          <p:nvGrpSpPr>
            <p:cNvPr id="55301" name="Group 6"/>
            <p:cNvGrpSpPr>
              <a:grpSpLocks/>
            </p:cNvGrpSpPr>
            <p:nvPr/>
          </p:nvGrpSpPr>
          <p:grpSpPr bwMode="auto">
            <a:xfrm>
              <a:off x="99" y="1730"/>
              <a:ext cx="4320" cy="958"/>
              <a:chOff x="0" y="750"/>
              <a:chExt cx="4320" cy="958"/>
            </a:xfrm>
          </p:grpSpPr>
          <p:sp>
            <p:nvSpPr>
              <p:cNvPr id="55303" name="Rectangle 4"/>
              <p:cNvSpPr>
                <a:spLocks noChangeArrowheads="1"/>
              </p:cNvSpPr>
              <p:nvPr/>
            </p:nvSpPr>
            <p:spPr bwMode="auto">
              <a:xfrm>
                <a:off x="43" y="750"/>
                <a:ext cx="4234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0"/>
                <a:r>
                  <a:rPr lang="en-US" sz="1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17.0      17.7      15.9      15.2      16.2      17.1      15.7      17.3      </a:t>
                </a:r>
                <a:r>
                  <a:rPr lang="en-US" sz="1600" b="1" u="sng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13.5</a:t>
                </a:r>
                <a:r>
                  <a:rPr lang="en-US" sz="1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     16.3</a:t>
                </a:r>
              </a:p>
              <a:p>
                <a:pPr rtl="0" eaLnBrk="0" hangingPunct="0"/>
                <a:r>
                  <a:rPr lang="en-US" sz="1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14.4      15.8      15.3      16.4      13.7      16.2      16.4      16.1      17.0      15.9</a:t>
                </a:r>
              </a:p>
              <a:p>
                <a:pPr rtl="0" eaLnBrk="0" hangingPunct="0"/>
                <a:r>
                  <a:rPr lang="en-US" sz="1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14.0      16.2      16.4      14.9      17.8      16.1      15.5      </a:t>
                </a:r>
                <a:r>
                  <a:rPr lang="en-US" sz="1600" b="1" u="sng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18.3</a:t>
                </a:r>
                <a:r>
                  <a:rPr lang="en-US" sz="1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     15.8      16.7</a:t>
                </a:r>
              </a:p>
              <a:p>
                <a:pPr rtl="0" eaLnBrk="0" hangingPunct="0"/>
                <a:r>
                  <a:rPr lang="en-US" sz="1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15.9      15.3      13.9      16.8      15.9      16.3      17.4      15.0      17.5      16.1</a:t>
                </a:r>
              </a:p>
              <a:p>
                <a:pPr rtl="0" eaLnBrk="0" hangingPunct="0"/>
                <a:r>
                  <a:rPr lang="en-US" sz="16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14.2      16.1      15.7      15.1      17.4      16.5      14.4      16.3      17.3      15.8     </a:t>
                </a:r>
              </a:p>
              <a:p>
                <a:pPr rtl="0" eaLnBrk="0" hangingPunct="0"/>
                <a:endParaRPr lang="en-US" sz="1600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04" name="Rectangle 5"/>
              <p:cNvSpPr>
                <a:spLocks noChangeArrowheads="1"/>
              </p:cNvSpPr>
              <p:nvPr/>
            </p:nvSpPr>
            <p:spPr bwMode="auto">
              <a:xfrm>
                <a:off x="0" y="750"/>
                <a:ext cx="4320" cy="95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55302" name="Rectangle 7"/>
            <p:cNvSpPr>
              <a:spLocks noChangeArrowheads="1"/>
            </p:cNvSpPr>
            <p:nvPr/>
          </p:nvSpPr>
          <p:spPr bwMode="auto">
            <a:xfrm>
              <a:off x="96" y="1727"/>
              <a:ext cx="4176" cy="820"/>
            </a:xfrm>
            <a:prstGeom prst="rect">
              <a:avLst/>
            </a:prstGeom>
            <a:noFill/>
            <a:ln w="11112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76200" y="479742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just" rtl="0"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Variable</a:t>
            </a:r>
            <a:r>
              <a:rPr lang="en-US">
                <a:solidFill>
                  <a:srgbClr val="339933"/>
                </a:solidFill>
                <a:cs typeface="Times New Roman" pitchFamily="18" charset="0"/>
              </a:rPr>
              <a:t> =X= hemoglobin level (continuous, quantitative)</a:t>
            </a:r>
            <a:endParaRPr lang="en-US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28600" algn="just" rtl="0" eaLnBrk="0" hangingPunct="0">
              <a:tabLst>
                <a:tab pos="457200" algn="l"/>
              </a:tabLst>
            </a:pPr>
            <a:r>
              <a:rPr lang="en-US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Sample size</a:t>
            </a:r>
            <a:r>
              <a:rPr lang="en-US">
                <a:solidFill>
                  <a:srgbClr val="339933"/>
                </a:solidFill>
                <a:cs typeface="Times New Roman" pitchFamily="18" charset="0"/>
              </a:rPr>
              <a:t> = </a:t>
            </a:r>
            <a:r>
              <a:rPr lang="en-US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= 50</a:t>
            </a:r>
          </a:p>
          <a:p>
            <a:pPr indent="-228600" algn="just" rtl="0" eaLnBrk="0" hangingPunct="0">
              <a:tabLst>
                <a:tab pos="457200" algn="l"/>
              </a:tabLst>
            </a:pPr>
            <a:r>
              <a:rPr lang="en-US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Max</a:t>
            </a:r>
            <a:r>
              <a:rPr lang="en-US">
                <a:solidFill>
                  <a:srgbClr val="339933"/>
                </a:solidFill>
                <a:cs typeface="Times New Roman" pitchFamily="18" charset="0"/>
              </a:rPr>
              <a:t>= 18.3</a:t>
            </a:r>
            <a:endParaRPr lang="en-US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28600" algn="just" rtl="0" eaLnBrk="0" hangingPunct="0">
              <a:tabLst>
                <a:tab pos="457200" algn="l"/>
              </a:tabLst>
            </a:pPr>
            <a:r>
              <a:rPr lang="en-US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Min</a:t>
            </a:r>
            <a:r>
              <a:rPr lang="en-US">
                <a:solidFill>
                  <a:srgbClr val="339933"/>
                </a:solidFill>
                <a:cs typeface="Times New Roman" pitchFamily="18" charset="0"/>
              </a:rPr>
              <a:t>= 13.5</a:t>
            </a:r>
            <a:endParaRPr lang="en-US">
              <a:solidFill>
                <a:srgbClr val="33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0"/>
          <p:cNvSpPr>
            <a:spLocks noChangeArrowheads="1"/>
          </p:cNvSpPr>
          <p:nvPr/>
        </p:nvSpPr>
        <p:spPr bwMode="auto">
          <a:xfrm>
            <a:off x="228600" y="4419600"/>
            <a:ext cx="8686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-228600" algn="l" rtl="0" eaLnBrk="0" hangingPunct="0">
              <a:tabLst>
                <a:tab pos="914400" algn="l"/>
              </a:tabLs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Notes</a:t>
            </a:r>
          </a:p>
          <a:p>
            <a:pPr indent="-228600" algn="l" rtl="0" eaLnBrk="0" hangingPunct="0">
              <a:tabLst>
                <a:tab pos="914400" algn="l"/>
              </a:tabLs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·       </a:t>
            </a:r>
            <a:r>
              <a:rPr lang="en-US" sz="2000">
                <a:solidFill>
                  <a:srgbClr val="FF3300"/>
                </a:solidFill>
                <a:cs typeface="Times New Roman" pitchFamily="18" charset="0"/>
              </a:rPr>
              <a:t>class interval = C. I.</a:t>
            </a:r>
            <a:endParaRPr lang="en-US" sz="2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28600" algn="l" rtl="0" eaLnBrk="0" hangingPunct="0">
              <a:tabLst>
                <a:tab pos="914400" algn="l"/>
              </a:tabLs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·       </a:t>
            </a:r>
            <a:r>
              <a:rPr lang="en-US" sz="2000">
                <a:solidFill>
                  <a:srgbClr val="FF3300"/>
                </a:solidFill>
                <a:cs typeface="Times New Roman" pitchFamily="18" charset="0"/>
              </a:rPr>
              <a:t>Cumulative frequency of a class interval = no. of values (frequency)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obtained in that class interval or before.</a:t>
            </a:r>
          </a:p>
          <a:p>
            <a:pPr indent="-228600" algn="l" rtl="0" eaLnBrk="0" hangingPunct="0">
              <a:tabLst>
                <a:tab pos="914400" algn="l"/>
              </a:tabLs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    Mid-Point (Class Mark) of C. I = </a:t>
            </a:r>
            <a:endParaRPr lang="ar-SA" sz="20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56323" name="Group 61"/>
          <p:cNvGrpSpPr>
            <a:grpSpLocks/>
          </p:cNvGrpSpPr>
          <p:nvPr/>
        </p:nvGrpSpPr>
        <p:grpSpPr bwMode="auto">
          <a:xfrm>
            <a:off x="668338" y="990600"/>
            <a:ext cx="6875462" cy="3124200"/>
            <a:chOff x="325" y="0"/>
            <a:chExt cx="4331" cy="2455"/>
          </a:xfrm>
        </p:grpSpPr>
        <p:sp>
          <p:nvSpPr>
            <p:cNvPr id="56326" name="Rectangle 5"/>
            <p:cNvSpPr>
              <a:spLocks noChangeArrowheads="1"/>
            </p:cNvSpPr>
            <p:nvPr/>
          </p:nvSpPr>
          <p:spPr bwMode="auto">
            <a:xfrm>
              <a:off x="371" y="51"/>
              <a:ext cx="9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Class Interval (Hemoglobin level)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56327" name="Rectangle 8"/>
            <p:cNvSpPr>
              <a:spLocks noChangeArrowheads="1"/>
            </p:cNvSpPr>
            <p:nvPr/>
          </p:nvSpPr>
          <p:spPr bwMode="auto">
            <a:xfrm>
              <a:off x="1389" y="51"/>
              <a:ext cx="80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Frequency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(no. of men)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56328" name="Rectangle 11"/>
            <p:cNvSpPr>
              <a:spLocks noChangeArrowheads="1"/>
            </p:cNvSpPr>
            <p:nvPr/>
          </p:nvSpPr>
          <p:spPr bwMode="auto">
            <a:xfrm>
              <a:off x="2293" y="96"/>
              <a:ext cx="67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Relative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Frequency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56329" name="Rectangle 14"/>
            <p:cNvSpPr>
              <a:spLocks noChangeArrowheads="1"/>
            </p:cNvSpPr>
            <p:nvPr/>
          </p:nvSpPr>
          <p:spPr bwMode="auto">
            <a:xfrm>
              <a:off x="3046" y="114"/>
              <a:ext cx="73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Cumulative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Frequency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56330" name="Rectangle 17"/>
            <p:cNvSpPr>
              <a:spLocks noChangeArrowheads="1"/>
            </p:cNvSpPr>
            <p:nvPr/>
          </p:nvSpPr>
          <p:spPr bwMode="auto">
            <a:xfrm>
              <a:off x="3871" y="51"/>
              <a:ext cx="739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Cumulative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Relative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Frequency</a:t>
              </a:r>
              <a:endParaRPr lang="en-US" sz="1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56331" name="Rectangle 20"/>
            <p:cNvSpPr>
              <a:spLocks noChangeArrowheads="1"/>
            </p:cNvSpPr>
            <p:nvPr/>
          </p:nvSpPr>
          <p:spPr bwMode="auto">
            <a:xfrm>
              <a:off x="371" y="801"/>
              <a:ext cx="932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13.0 - 13.9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14.0 - 14.9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15.0 - 15.9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16.0 - 16.9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17.0 - 17.9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18.0 - 18.9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6332" name="Rectangle 23"/>
            <p:cNvSpPr>
              <a:spLocks noChangeArrowheads="1"/>
            </p:cNvSpPr>
            <p:nvPr/>
          </p:nvSpPr>
          <p:spPr bwMode="auto">
            <a:xfrm>
              <a:off x="1389" y="801"/>
              <a:ext cx="807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6333" name="Rectangle 26"/>
            <p:cNvSpPr>
              <a:spLocks noChangeArrowheads="1"/>
            </p:cNvSpPr>
            <p:nvPr/>
          </p:nvSpPr>
          <p:spPr bwMode="auto">
            <a:xfrm>
              <a:off x="2282" y="801"/>
              <a:ext cx="678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0.06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0.10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0.30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0.32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0.20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0.02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6334" name="Rectangle 29"/>
            <p:cNvSpPr>
              <a:spLocks noChangeArrowheads="1"/>
            </p:cNvSpPr>
            <p:nvPr/>
          </p:nvSpPr>
          <p:spPr bwMode="auto">
            <a:xfrm>
              <a:off x="3046" y="801"/>
              <a:ext cx="739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49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50 = </a:t>
              </a:r>
              <a:r>
                <a:rPr lang="en-US" sz="16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6335" name="Rectangle 32"/>
            <p:cNvSpPr>
              <a:spLocks noChangeArrowheads="1"/>
            </p:cNvSpPr>
            <p:nvPr/>
          </p:nvSpPr>
          <p:spPr bwMode="auto">
            <a:xfrm>
              <a:off x="3871" y="801"/>
              <a:ext cx="739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0.06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0.16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0.46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0.78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0.98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1.00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6336" name="Rectangle 35"/>
            <p:cNvSpPr>
              <a:spLocks noChangeArrowheads="1"/>
            </p:cNvSpPr>
            <p:nvPr/>
          </p:nvSpPr>
          <p:spPr bwMode="auto">
            <a:xfrm>
              <a:off x="371" y="2013"/>
              <a:ext cx="9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6337" name="Rectangle 38"/>
            <p:cNvSpPr>
              <a:spLocks noChangeArrowheads="1"/>
            </p:cNvSpPr>
            <p:nvPr/>
          </p:nvSpPr>
          <p:spPr bwMode="auto">
            <a:xfrm>
              <a:off x="1389" y="2013"/>
              <a:ext cx="8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=50</a:t>
              </a:r>
              <a:endParaRPr lang="en-US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6338" name="Rectangle 41"/>
            <p:cNvSpPr>
              <a:spLocks noChangeArrowheads="1"/>
            </p:cNvSpPr>
            <p:nvPr/>
          </p:nvSpPr>
          <p:spPr bwMode="auto">
            <a:xfrm>
              <a:off x="2282" y="2013"/>
              <a:ext cx="6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1.00</a:t>
              </a:r>
              <a:endParaRPr lang="en-US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6339" name="Rectangle 49"/>
            <p:cNvSpPr>
              <a:spLocks noChangeArrowheads="1"/>
            </p:cNvSpPr>
            <p:nvPr/>
          </p:nvSpPr>
          <p:spPr bwMode="auto">
            <a:xfrm>
              <a:off x="325" y="0"/>
              <a:ext cx="4331" cy="244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6340" name="Rectangle 53"/>
            <p:cNvSpPr>
              <a:spLocks noChangeArrowheads="1"/>
            </p:cNvSpPr>
            <p:nvPr/>
          </p:nvSpPr>
          <p:spPr bwMode="auto">
            <a:xfrm>
              <a:off x="325" y="0"/>
              <a:ext cx="4320" cy="2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56341" name="Line 54"/>
            <p:cNvSpPr>
              <a:spLocks noChangeShapeType="1"/>
            </p:cNvSpPr>
            <p:nvPr/>
          </p:nvSpPr>
          <p:spPr bwMode="auto">
            <a:xfrm flipH="1">
              <a:off x="336" y="816"/>
              <a:ext cx="4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342" name="Line 55"/>
            <p:cNvSpPr>
              <a:spLocks noChangeShapeType="1"/>
            </p:cNvSpPr>
            <p:nvPr/>
          </p:nvSpPr>
          <p:spPr bwMode="auto">
            <a:xfrm>
              <a:off x="3829" y="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343" name="Line 56"/>
            <p:cNvSpPr>
              <a:spLocks noChangeShapeType="1"/>
            </p:cNvSpPr>
            <p:nvPr/>
          </p:nvSpPr>
          <p:spPr bwMode="auto">
            <a:xfrm>
              <a:off x="3013" y="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344" name="Line 57"/>
            <p:cNvSpPr>
              <a:spLocks noChangeShapeType="1"/>
            </p:cNvSpPr>
            <p:nvPr/>
          </p:nvSpPr>
          <p:spPr bwMode="auto">
            <a:xfrm>
              <a:off x="2245" y="0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345" name="Line 58"/>
            <p:cNvSpPr>
              <a:spLocks noChangeShapeType="1"/>
            </p:cNvSpPr>
            <p:nvPr/>
          </p:nvSpPr>
          <p:spPr bwMode="auto">
            <a:xfrm>
              <a:off x="1333" y="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346" name="Line 59"/>
            <p:cNvSpPr>
              <a:spLocks noChangeShapeType="1"/>
            </p:cNvSpPr>
            <p:nvPr/>
          </p:nvSpPr>
          <p:spPr bwMode="auto">
            <a:xfrm flipH="1">
              <a:off x="325" y="1968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graphicFrame>
        <p:nvGraphicFramePr>
          <p:cNvPr id="56324" name="Object 62"/>
          <p:cNvGraphicFramePr>
            <a:graphicFrameLocks noChangeAspect="1"/>
          </p:cNvGraphicFramePr>
          <p:nvPr/>
        </p:nvGraphicFramePr>
        <p:xfrm>
          <a:off x="3810000" y="5638800"/>
          <a:ext cx="2171700" cy="495300"/>
        </p:xfrm>
        <a:graphic>
          <a:graphicData uri="http://schemas.openxmlformats.org/presentationml/2006/ole">
            <p:oleObj spid="_x0000_s56324" name="Equation" r:id="rId3" imgW="1930400" imgH="444500" progId="Equation.3">
              <p:embed/>
            </p:oleObj>
          </a:graphicData>
        </a:graphic>
      </p:graphicFrame>
      <p:sp>
        <p:nvSpPr>
          <p:cNvPr id="56325" name="Rectangle 63"/>
          <p:cNvSpPr>
            <a:spLocks noChangeArrowheads="1"/>
          </p:cNvSpPr>
          <p:nvPr/>
        </p:nvSpPr>
        <p:spPr bwMode="auto">
          <a:xfrm>
            <a:off x="457200" y="381000"/>
            <a:ext cx="785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50 men</a:t>
            </a:r>
            <a:r>
              <a:rPr lang="ar-SA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Grouped frequency distribution for the hemoglobin level of the</a:t>
            </a:r>
            <a:endParaRPr lang="en-US" sz="2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1"/>
          <p:cNvSpPr>
            <a:spLocks noChangeArrowheads="1"/>
          </p:cNvSpPr>
          <p:nvPr/>
        </p:nvSpPr>
        <p:spPr bwMode="auto">
          <a:xfrm>
            <a:off x="231775" y="19351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57347" name="Rectangle 22"/>
          <p:cNvSpPr>
            <a:spLocks noChangeArrowheads="1"/>
          </p:cNvSpPr>
          <p:nvPr/>
        </p:nvSpPr>
        <p:spPr bwMode="auto">
          <a:xfrm>
            <a:off x="231775" y="23304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57348" name="Rectangle 23"/>
          <p:cNvSpPr>
            <a:spLocks noChangeArrowheads="1"/>
          </p:cNvSpPr>
          <p:nvPr/>
        </p:nvSpPr>
        <p:spPr bwMode="auto">
          <a:xfrm>
            <a:off x="231775" y="23304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57349" name="Rectangle 24"/>
          <p:cNvSpPr>
            <a:spLocks noChangeArrowheads="1"/>
          </p:cNvSpPr>
          <p:nvPr/>
        </p:nvSpPr>
        <p:spPr bwMode="auto">
          <a:xfrm>
            <a:off x="231775" y="29702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graphicFrame>
        <p:nvGraphicFramePr>
          <p:cNvPr id="57350" name="Object 55"/>
          <p:cNvGraphicFramePr>
            <a:graphicFrameLocks noChangeAspect="1"/>
          </p:cNvGraphicFramePr>
          <p:nvPr/>
        </p:nvGraphicFramePr>
        <p:xfrm>
          <a:off x="1600200" y="2171700"/>
          <a:ext cx="5638800" cy="2514600"/>
        </p:xfrm>
        <a:graphic>
          <a:graphicData uri="http://schemas.openxmlformats.org/presentationml/2006/ole">
            <p:oleObj spid="_x0000_s57350" name="Bitmap Image" r:id="rId3" imgW="5638095" imgH="25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4"/>
          <p:cNvGrpSpPr>
            <a:grpSpLocks/>
          </p:cNvGrpSpPr>
          <p:nvPr/>
        </p:nvGrpSpPr>
        <p:grpSpPr bwMode="auto">
          <a:xfrm>
            <a:off x="1155700" y="842963"/>
            <a:ext cx="1654175" cy="701675"/>
            <a:chOff x="0" y="2074"/>
            <a:chExt cx="1042" cy="442"/>
          </a:xfrm>
        </p:grpSpPr>
        <p:sp>
          <p:nvSpPr>
            <p:cNvPr id="58395" name="Rectangle 5"/>
            <p:cNvSpPr>
              <a:spLocks noChangeArrowheads="1"/>
            </p:cNvSpPr>
            <p:nvPr/>
          </p:nvSpPr>
          <p:spPr bwMode="auto">
            <a:xfrm>
              <a:off x="43" y="2074"/>
              <a:ext cx="9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Class Interval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8396" name="Rectangle 6"/>
            <p:cNvSpPr>
              <a:spLocks noChangeArrowheads="1"/>
            </p:cNvSpPr>
            <p:nvPr/>
          </p:nvSpPr>
          <p:spPr bwMode="auto">
            <a:xfrm>
              <a:off x="0" y="2074"/>
              <a:ext cx="1042" cy="44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58371" name="Group 7"/>
          <p:cNvGrpSpPr>
            <a:grpSpLocks/>
          </p:cNvGrpSpPr>
          <p:nvPr/>
        </p:nvGrpSpPr>
        <p:grpSpPr bwMode="auto">
          <a:xfrm>
            <a:off x="2809875" y="842963"/>
            <a:ext cx="1654175" cy="701675"/>
            <a:chOff x="1042" y="2074"/>
            <a:chExt cx="1042" cy="442"/>
          </a:xfrm>
        </p:grpSpPr>
        <p:sp>
          <p:nvSpPr>
            <p:cNvPr id="58393" name="Rectangle 8"/>
            <p:cNvSpPr>
              <a:spLocks noChangeArrowheads="1"/>
            </p:cNvSpPr>
            <p:nvPr/>
          </p:nvSpPr>
          <p:spPr bwMode="auto">
            <a:xfrm>
              <a:off x="1085" y="2074"/>
              <a:ext cx="9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True C. I.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8394" name="Rectangle 9"/>
            <p:cNvSpPr>
              <a:spLocks noChangeArrowheads="1"/>
            </p:cNvSpPr>
            <p:nvPr/>
          </p:nvSpPr>
          <p:spPr bwMode="auto">
            <a:xfrm>
              <a:off x="1042" y="2074"/>
              <a:ext cx="1042" cy="44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58372" name="Group 10"/>
          <p:cNvGrpSpPr>
            <a:grpSpLocks/>
          </p:cNvGrpSpPr>
          <p:nvPr/>
        </p:nvGrpSpPr>
        <p:grpSpPr bwMode="auto">
          <a:xfrm>
            <a:off x="4464050" y="842963"/>
            <a:ext cx="2406650" cy="701675"/>
            <a:chOff x="2084" y="2074"/>
            <a:chExt cx="1516" cy="442"/>
          </a:xfrm>
        </p:grpSpPr>
        <p:sp>
          <p:nvSpPr>
            <p:cNvPr id="58391" name="Rectangle 11"/>
            <p:cNvSpPr>
              <a:spLocks noChangeArrowheads="1"/>
            </p:cNvSpPr>
            <p:nvPr/>
          </p:nvSpPr>
          <p:spPr bwMode="auto">
            <a:xfrm>
              <a:off x="2127" y="2074"/>
              <a:ext cx="14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Class mid-point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8392" name="Rectangle 12"/>
            <p:cNvSpPr>
              <a:spLocks noChangeArrowheads="1"/>
            </p:cNvSpPr>
            <p:nvPr/>
          </p:nvSpPr>
          <p:spPr bwMode="auto">
            <a:xfrm>
              <a:off x="2084" y="2074"/>
              <a:ext cx="1516" cy="44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58373" name="Group 13"/>
          <p:cNvGrpSpPr>
            <a:grpSpLocks/>
          </p:cNvGrpSpPr>
          <p:nvPr/>
        </p:nvGrpSpPr>
        <p:grpSpPr bwMode="auto">
          <a:xfrm>
            <a:off x="6870700" y="842963"/>
            <a:ext cx="1277938" cy="701675"/>
            <a:chOff x="3600" y="2074"/>
            <a:chExt cx="805" cy="442"/>
          </a:xfrm>
        </p:grpSpPr>
        <p:sp>
          <p:nvSpPr>
            <p:cNvPr id="58389" name="Rectangle 14"/>
            <p:cNvSpPr>
              <a:spLocks noChangeArrowheads="1"/>
            </p:cNvSpPr>
            <p:nvPr/>
          </p:nvSpPr>
          <p:spPr bwMode="auto">
            <a:xfrm>
              <a:off x="3643" y="2074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frequency</a:t>
              </a:r>
              <a:endParaRPr lang="en-US" sz="12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>
                <a:solidFill>
                  <a:srgbClr val="339933"/>
                </a:solidFill>
                <a:latin typeface="Times New Roman" pitchFamily="18" charset="0"/>
              </a:endParaRPr>
            </a:p>
          </p:txBody>
        </p:sp>
        <p:sp>
          <p:nvSpPr>
            <p:cNvPr id="58390" name="Rectangle 15"/>
            <p:cNvSpPr>
              <a:spLocks noChangeArrowheads="1"/>
            </p:cNvSpPr>
            <p:nvPr/>
          </p:nvSpPr>
          <p:spPr bwMode="auto">
            <a:xfrm>
              <a:off x="3600" y="2074"/>
              <a:ext cx="805" cy="44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58374" name="Rectangle 17"/>
          <p:cNvSpPr>
            <a:spLocks noChangeArrowheads="1"/>
          </p:cNvSpPr>
          <p:nvPr/>
        </p:nvSpPr>
        <p:spPr bwMode="auto">
          <a:xfrm>
            <a:off x="1223963" y="1544638"/>
            <a:ext cx="15176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13.0 - 13.9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14.0 - 14.9</a:t>
            </a:r>
            <a:endParaRPr lang="en-US" sz="1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15.0 - 15.9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16.0 - 16.9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17.0 - 17.9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18.0 - 18.9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8375" name="Rectangle 20"/>
          <p:cNvSpPr>
            <a:spLocks noChangeArrowheads="1"/>
          </p:cNvSpPr>
          <p:nvPr/>
        </p:nvSpPr>
        <p:spPr bwMode="auto">
          <a:xfrm>
            <a:off x="2978150" y="1544638"/>
            <a:ext cx="15176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12.95 - 13.95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13.95 - 14.95</a:t>
            </a:r>
            <a:endParaRPr lang="en-US" sz="1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14.95 - 15.95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15.95 - 16.95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16.95 - 17.95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17.95 - 18.95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8376" name="Rectangle 23"/>
          <p:cNvSpPr>
            <a:spLocks noChangeArrowheads="1"/>
          </p:cNvSpPr>
          <p:nvPr/>
        </p:nvSpPr>
        <p:spPr bwMode="auto">
          <a:xfrm>
            <a:off x="4532313" y="1544638"/>
            <a:ext cx="2270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(13.0+13.9)/2 = 13.45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(14.9+14.9)/2 = 14.45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15.45                                   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16.45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17.45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18.45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8377" name="Rectangle 26"/>
          <p:cNvSpPr>
            <a:spLocks noChangeArrowheads="1"/>
          </p:cNvSpPr>
          <p:nvPr/>
        </p:nvSpPr>
        <p:spPr bwMode="auto">
          <a:xfrm>
            <a:off x="6938963" y="1544638"/>
            <a:ext cx="11414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/>
            <a:r>
              <a:rPr lang="en-US" sz="1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0" hangingPunct="0"/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8378" name="Rectangle 29"/>
          <p:cNvSpPr>
            <a:spLocks noChangeArrowheads="1"/>
          </p:cNvSpPr>
          <p:nvPr/>
        </p:nvSpPr>
        <p:spPr bwMode="auto">
          <a:xfrm>
            <a:off x="1066800" y="322580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>
                <a:latin typeface="Times New Roman" pitchFamily="18" charset="0"/>
                <a:cs typeface="Times New Roman" pitchFamily="18" charset="0"/>
              </a:rPr>
              <a:t>            		  	       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r>
              <a:rPr lang="en-US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lower     upper	 True       True</a:t>
            </a:r>
            <a:endParaRPr lang="en-US" sz="120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r>
              <a:rPr lang="en-US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limits     limits	 lower      upper</a:t>
            </a:r>
            <a:endParaRPr lang="en-US" sz="120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r>
              <a:rPr lang="en-US" sz="16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(L.L)     (U.L.)	 limits      limits </a:t>
            </a:r>
            <a:endParaRPr lang="en-US" sz="120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9" name="Object 0"/>
          <p:cNvGraphicFramePr>
            <a:graphicFrameLocks noChangeAspect="1"/>
          </p:cNvGraphicFramePr>
          <p:nvPr/>
        </p:nvGraphicFramePr>
        <p:xfrm>
          <a:off x="3895725" y="3276600"/>
          <a:ext cx="142875" cy="200025"/>
        </p:xfrm>
        <a:graphic>
          <a:graphicData uri="http://schemas.openxmlformats.org/presentationml/2006/ole">
            <p:oleObj spid="_x0000_s58379" r:id="rId3" imgW="139639" imgH="203112" progId="Equation.3">
              <p:embed/>
            </p:oleObj>
          </a:graphicData>
        </a:graphic>
      </p:graphicFrame>
      <p:graphicFrame>
        <p:nvGraphicFramePr>
          <p:cNvPr id="58380" name="Object 1"/>
          <p:cNvGraphicFramePr>
            <a:graphicFrameLocks noChangeAspect="1"/>
          </p:cNvGraphicFramePr>
          <p:nvPr/>
        </p:nvGraphicFramePr>
        <p:xfrm>
          <a:off x="3133725" y="3276600"/>
          <a:ext cx="142875" cy="200025"/>
        </p:xfrm>
        <a:graphic>
          <a:graphicData uri="http://schemas.openxmlformats.org/presentationml/2006/ole">
            <p:oleObj spid="_x0000_s58380" r:id="rId4" imgW="139639" imgH="203112" progId="Equation.3">
              <p:embed/>
            </p:oleObj>
          </a:graphicData>
        </a:graphic>
      </p:graphicFrame>
      <p:graphicFrame>
        <p:nvGraphicFramePr>
          <p:cNvPr id="58381" name="Object 2"/>
          <p:cNvGraphicFramePr>
            <a:graphicFrameLocks noChangeAspect="1"/>
          </p:cNvGraphicFramePr>
          <p:nvPr/>
        </p:nvGraphicFramePr>
        <p:xfrm>
          <a:off x="1905000" y="3276600"/>
          <a:ext cx="142875" cy="200025"/>
        </p:xfrm>
        <a:graphic>
          <a:graphicData uri="http://schemas.openxmlformats.org/presentationml/2006/ole">
            <p:oleObj spid="_x0000_s58381" r:id="rId5" imgW="139639" imgH="203112" progId="Equation.3">
              <p:embed/>
            </p:oleObj>
          </a:graphicData>
        </a:graphic>
      </p:graphicFrame>
      <p:graphicFrame>
        <p:nvGraphicFramePr>
          <p:cNvPr id="58382" name="Object 3"/>
          <p:cNvGraphicFramePr>
            <a:graphicFrameLocks noChangeAspect="1"/>
          </p:cNvGraphicFramePr>
          <p:nvPr/>
        </p:nvGraphicFramePr>
        <p:xfrm>
          <a:off x="1371600" y="3276600"/>
          <a:ext cx="142875" cy="200025"/>
        </p:xfrm>
        <a:graphic>
          <a:graphicData uri="http://schemas.openxmlformats.org/presentationml/2006/ole">
            <p:oleObj spid="_x0000_s58382" r:id="rId6" imgW="139639" imgH="203112" progId="Equation.3">
              <p:embed/>
            </p:oleObj>
          </a:graphicData>
        </a:graphic>
      </p:graphicFrame>
      <p:sp>
        <p:nvSpPr>
          <p:cNvPr id="58383" name="Rectangle 35"/>
          <p:cNvSpPr>
            <a:spLocks noChangeArrowheads="1"/>
          </p:cNvSpPr>
          <p:nvPr/>
        </p:nvSpPr>
        <p:spPr bwMode="auto">
          <a:xfrm>
            <a:off x="1143000" y="838200"/>
            <a:ext cx="7010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8384" name="Line 36"/>
          <p:cNvSpPr>
            <a:spLocks noChangeShapeType="1"/>
          </p:cNvSpPr>
          <p:nvPr/>
        </p:nvSpPr>
        <p:spPr bwMode="auto">
          <a:xfrm>
            <a:off x="6858000" y="838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8385" name="Line 37"/>
          <p:cNvSpPr>
            <a:spLocks noChangeShapeType="1"/>
          </p:cNvSpPr>
          <p:nvPr/>
        </p:nvSpPr>
        <p:spPr bwMode="auto">
          <a:xfrm>
            <a:off x="4495800" y="838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8386" name="Line 38"/>
          <p:cNvSpPr>
            <a:spLocks noChangeShapeType="1"/>
          </p:cNvSpPr>
          <p:nvPr/>
        </p:nvSpPr>
        <p:spPr bwMode="auto">
          <a:xfrm>
            <a:off x="2819400" y="838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8387" name="Line 39"/>
          <p:cNvSpPr>
            <a:spLocks noChangeShapeType="1"/>
          </p:cNvSpPr>
          <p:nvPr/>
        </p:nvSpPr>
        <p:spPr bwMode="auto">
          <a:xfrm flipH="1">
            <a:off x="1143000" y="15240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aphicFrame>
        <p:nvGraphicFramePr>
          <p:cNvPr id="58388" name="Object 4"/>
          <p:cNvGraphicFramePr>
            <a:graphicFrameLocks noChangeAspect="1"/>
          </p:cNvGraphicFramePr>
          <p:nvPr/>
        </p:nvGraphicFramePr>
        <p:xfrm>
          <a:off x="1752600" y="4343400"/>
          <a:ext cx="5095875" cy="2233613"/>
        </p:xfrm>
        <a:graphic>
          <a:graphicData uri="http://schemas.openxmlformats.org/presentationml/2006/ole">
            <p:oleObj spid="_x0000_s58388" name="Bitmap Image" r:id="rId7" imgW="5020376" imgH="220058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3"/>
          <p:cNvSpPr>
            <a:spLocks noChangeArrowheads="1"/>
          </p:cNvSpPr>
          <p:nvPr/>
        </p:nvSpPr>
        <p:spPr bwMode="auto">
          <a:xfrm>
            <a:off x="3175" y="7615238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r>
              <a:rPr lang="ar-SA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1200">
                <a:latin typeface="Times New Roman" pitchFamily="18" charset="0"/>
                <a:cs typeface="Times New Roman" pitchFamily="18" charset="0"/>
              </a:rPr>
            </a:br>
            <a:endParaRPr lang="ar-SA">
              <a:latin typeface="Times New Roman" pitchFamily="18" charset="0"/>
            </a:endParaRPr>
          </a:p>
        </p:txBody>
      </p:sp>
      <p:sp>
        <p:nvSpPr>
          <p:cNvPr id="59395" name="Rectangle 60"/>
          <p:cNvSpPr>
            <a:spLocks noChangeArrowheads="1"/>
          </p:cNvSpPr>
          <p:nvPr/>
        </p:nvSpPr>
        <p:spPr bwMode="auto">
          <a:xfrm>
            <a:off x="76200" y="228600"/>
            <a:ext cx="9067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(1): The following data represent the number of plants of the sedge 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Corex flac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 found in 50 quadrates .</a:t>
            </a:r>
          </a:p>
          <a:p>
            <a:pPr algn="l" rtl="0"/>
            <a:r>
              <a:rPr lang="en-US" sz="280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1,1,0,0,2,0,0,2,1,1,3,4,3,3,4,5,0,1,0,1,1,1,0,0,0,2,0,0,0,1,0,0,1,4,5,3,3,2,2,1,1,2,0,0,0,0,4,3,3,2.</a:t>
            </a:r>
          </a:p>
          <a:p>
            <a:pPr algn="l" rtl="0"/>
            <a:r>
              <a:rPr lang="en-US" sz="280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Construct frequency, relative and percentage distributions .</a:t>
            </a:r>
          </a:p>
          <a:p>
            <a:pPr algn="l" rtl="0"/>
            <a:r>
              <a:rPr lang="en-US" sz="280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Construct Pie-chart, Bar chart for the above data.</a:t>
            </a:r>
          </a:p>
          <a:p>
            <a:pPr algn="l" rtl="0"/>
            <a:endParaRPr lang="en-US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endParaRPr lang="en-US">
              <a:solidFill>
                <a:srgbClr val="77777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2A772-9733-4669-B11A-76AC719138C6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Exercises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u="sng" dirty="0" smtClean="0"/>
              <a:t>Pages</a:t>
            </a:r>
            <a:r>
              <a:rPr lang="en-US" dirty="0" smtClean="0"/>
              <a:t> : 30 </a:t>
            </a:r>
            <a:r>
              <a:rPr lang="en-US" dirty="0" smtClean="0">
                <a:latin typeface="Arial"/>
              </a:rPr>
              <a:t>–</a:t>
            </a:r>
            <a:r>
              <a:rPr lang="en-US" dirty="0" smtClean="0"/>
              <a:t> 37</a:t>
            </a:r>
          </a:p>
          <a:p>
            <a:pPr algn="l" rtl="0" eaLnBrk="1" hangingPunct="1">
              <a:defRPr/>
            </a:pPr>
            <a:r>
              <a:rPr lang="en-US" dirty="0" smtClean="0"/>
              <a:t>2.3.1, except (</a:t>
            </a:r>
            <a:r>
              <a:rPr lang="en-US" dirty="0" err="1" smtClean="0"/>
              <a:t>g,h</a:t>
            </a:r>
            <a:r>
              <a:rPr lang="en-US" dirty="0" smtClean="0"/>
              <a:t>),2.3.2-2.3.4. </a:t>
            </a:r>
          </a:p>
          <a:p>
            <a:pPr algn="l" rtl="0" eaLnBrk="1" hangingPunct="1">
              <a:defRPr/>
            </a:pPr>
            <a:r>
              <a:rPr lang="en-US" dirty="0" smtClean="0"/>
              <a:t>Pages </a:t>
            </a:r>
            <a:r>
              <a:rPr lang="en-US" smtClean="0"/>
              <a:t>: 52-54, 56-61 </a:t>
            </a:r>
            <a:r>
              <a:rPr lang="en-US" dirty="0" smtClean="0"/>
              <a:t>(mean, mode, median, range, variance, standard deviation</a:t>
            </a:r>
            <a:r>
              <a:rPr lang="en-US" smtClean="0"/>
              <a:t>, coefficient of variation.)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214313"/>
            <a:ext cx="8839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ctr" rtl="0">
              <a:tabLst>
                <a:tab pos="457200" algn="l"/>
              </a:tabLst>
              <a:defRPr/>
            </a:pP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Organizing The Data</a:t>
            </a:r>
          </a:p>
          <a:p>
            <a:pPr indent="-228600" algn="l" rtl="0">
              <a:tabLst>
                <a:tab pos="457200" algn="l"/>
              </a:tabLs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 table showing the classes and the frequency of occurrence of their elements is called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3200" b="1" dirty="0">
                <a:solidFill>
                  <a:srgbClr val="C00000"/>
                </a:solidFill>
              </a:rPr>
              <a:t>frequency distribution</a:t>
            </a:r>
            <a:endParaRPr lang="en-US" sz="3200" dirty="0">
              <a:solidFill>
                <a:srgbClr val="C00000"/>
              </a:solidFill>
            </a:endParaRPr>
          </a:p>
          <a:p>
            <a:pPr indent="-228600" algn="l" rtl="0">
              <a:tabLst>
                <a:tab pos="457200" algn="l"/>
              </a:tabLst>
              <a:defRPr/>
            </a:pPr>
            <a:endParaRPr lang="en-US" sz="1400" dirty="0">
              <a:solidFill>
                <a:schemeClr val="accent2"/>
              </a:solidFill>
              <a:cs typeface="Tahoma" pitchFamily="34" charset="0"/>
            </a:endParaRP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1- Ungrouped 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(or Simple) frequency distributions</a:t>
            </a:r>
            <a:r>
              <a:rPr lang="en-US" sz="1600" dirty="0">
                <a:solidFill>
                  <a:schemeClr val="tx2"/>
                </a:solidFill>
                <a:cs typeface="Tahoma" pitchFamily="34" charset="0"/>
              </a:rPr>
              <a:t> : </a:t>
            </a: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Used for:</a:t>
            </a: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cs typeface="Tahoma" pitchFamily="34" charset="0"/>
              </a:rPr>
              <a:t>·       </a:t>
            </a:r>
            <a:r>
              <a:rPr lang="en-US" b="1" dirty="0">
                <a:solidFill>
                  <a:schemeClr val="tx2"/>
                </a:solidFill>
                <a:cs typeface="Tahoma" pitchFamily="34" charset="0"/>
              </a:rPr>
              <a:t>-</a:t>
            </a:r>
            <a:r>
              <a:rPr lang="en-US" sz="16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b="1" dirty="0">
                <a:solidFill>
                  <a:srgbClr val="339933"/>
                </a:solidFill>
                <a:cs typeface="Tahoma" pitchFamily="34" charset="0"/>
              </a:rPr>
              <a:t>qualitative variables</a:t>
            </a:r>
            <a:endParaRPr lang="en-US" dirty="0">
              <a:solidFill>
                <a:srgbClr val="339933"/>
              </a:solidFill>
              <a:cs typeface="Tahoma" pitchFamily="34" charset="0"/>
            </a:endParaRP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dirty="0">
                <a:solidFill>
                  <a:srgbClr val="339933"/>
                </a:solidFill>
                <a:cs typeface="Tahoma" pitchFamily="34" charset="0"/>
              </a:rPr>
              <a:t>·    </a:t>
            </a:r>
            <a:r>
              <a:rPr lang="en-US" b="1" dirty="0">
                <a:solidFill>
                  <a:schemeClr val="tx2"/>
                </a:solidFill>
                <a:cs typeface="Tahoma" pitchFamily="34" charset="0"/>
              </a:rPr>
              <a:t>-</a:t>
            </a:r>
            <a:r>
              <a:rPr lang="en-US" dirty="0">
                <a:solidFill>
                  <a:srgbClr val="339933"/>
                </a:solidFill>
                <a:cs typeface="Tahoma" pitchFamily="34" charset="0"/>
              </a:rPr>
              <a:t> </a:t>
            </a:r>
            <a:r>
              <a:rPr lang="en-US" b="1" dirty="0">
                <a:solidFill>
                  <a:srgbClr val="339933"/>
                </a:solidFill>
                <a:cs typeface="Tahoma" pitchFamily="34" charset="0"/>
              </a:rPr>
              <a:t>discrete quantitative variables with a few different values</a:t>
            </a:r>
          </a:p>
          <a:p>
            <a:pPr indent="-228600" algn="l" rtl="0" eaLnBrk="0" hangingPunct="0">
              <a:tabLst>
                <a:tab pos="457200" algn="l"/>
              </a:tabLst>
              <a:defRPr/>
            </a:pPr>
            <a:endParaRPr lang="en-US" sz="1600" dirty="0">
              <a:solidFill>
                <a:srgbClr val="339933"/>
              </a:solidFill>
              <a:cs typeface="Tahoma" pitchFamily="34" charset="0"/>
            </a:endParaRP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2- Grouped 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frequency distributions</a:t>
            </a:r>
            <a:r>
              <a:rPr lang="en-US" sz="1600" dirty="0">
                <a:solidFill>
                  <a:srgbClr val="339933"/>
                </a:solidFill>
                <a:cs typeface="Tahoma" pitchFamily="34" charset="0"/>
              </a:rPr>
              <a:t> :</a:t>
            </a: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Used for:</a:t>
            </a:r>
            <a:endParaRPr lang="en-US" sz="1600" dirty="0">
              <a:solidFill>
                <a:schemeClr val="accent6">
                  <a:lumMod val="75000"/>
                </a:schemeClr>
              </a:solidFill>
              <a:cs typeface="Tahoma" pitchFamily="34" charset="0"/>
            </a:endParaRPr>
          </a:p>
          <a:p>
            <a:pPr indent="-228600" algn="l" rtl="0" eaLnBrk="0" hangingPunct="0">
              <a:tabLst>
                <a:tab pos="457200" algn="l"/>
              </a:tabLst>
              <a:defRPr/>
            </a:pPr>
            <a:endParaRPr lang="en-US" sz="1600" dirty="0">
              <a:solidFill>
                <a:srgbClr val="339933"/>
              </a:solidFill>
              <a:cs typeface="Tahoma" pitchFamily="34" charset="0"/>
            </a:endParaRP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sz="1600" dirty="0">
                <a:solidFill>
                  <a:srgbClr val="339933"/>
                </a:solidFill>
                <a:cs typeface="Tahoma" pitchFamily="34" charset="0"/>
              </a:rPr>
              <a:t>·       </a:t>
            </a:r>
            <a:r>
              <a:rPr lang="en-US" b="1" dirty="0">
                <a:solidFill>
                  <a:srgbClr val="339933"/>
                </a:solidFill>
                <a:cs typeface="Tahoma" pitchFamily="34" charset="0"/>
              </a:rPr>
              <a:t>- continuous quantitative variables</a:t>
            </a:r>
            <a:endParaRPr lang="en-US" dirty="0">
              <a:solidFill>
                <a:srgbClr val="339933"/>
              </a:solidFill>
              <a:cs typeface="Tahoma" pitchFamily="34" charset="0"/>
            </a:endParaRPr>
          </a:p>
          <a:p>
            <a:pPr indent="-228600" algn="l" rtl="0" eaLnBrk="0" hangingPunct="0">
              <a:tabLst>
                <a:tab pos="457200" algn="l"/>
              </a:tabLst>
              <a:defRPr/>
            </a:pPr>
            <a:r>
              <a:rPr lang="en-US" dirty="0">
                <a:solidFill>
                  <a:srgbClr val="339933"/>
                </a:solidFill>
                <a:cs typeface="Tahoma" pitchFamily="34" charset="0"/>
              </a:rPr>
              <a:t>·    </a:t>
            </a:r>
            <a:r>
              <a:rPr lang="en-US" b="1" dirty="0">
                <a:solidFill>
                  <a:srgbClr val="339933"/>
                </a:solidFill>
                <a:cs typeface="Tahoma" pitchFamily="34" charset="0"/>
              </a:rPr>
              <a:t>- discrete quantitative variables with large number of different values</a:t>
            </a:r>
            <a:r>
              <a:rPr lang="en-US" dirty="0">
                <a:solidFill>
                  <a:schemeClr val="tx2"/>
                </a:solidFill>
                <a:cs typeface="Tahoma" pitchFamily="34" charset="0"/>
              </a:rPr>
              <a:t>   </a:t>
            </a:r>
            <a:r>
              <a:rPr lang="en-US" b="1" dirty="0">
                <a:solidFill>
                  <a:schemeClr val="tx2"/>
                </a:solidFill>
                <a:cs typeface="Tahoma" pitchFamily="34" charset="0"/>
              </a:rPr>
              <a:t> </a:t>
            </a:r>
            <a:endParaRPr lang="en-US" dirty="0">
              <a:solidFill>
                <a:schemeClr val="tx2"/>
              </a:solidFill>
              <a:cs typeface="Tahoma" pitchFamily="34" charset="0"/>
            </a:endParaRPr>
          </a:p>
          <a:p>
            <a:pPr indent="-228600" algn="l" rtl="0" eaLnBrk="0" hangingPunct="0">
              <a:tabLst>
                <a:tab pos="457200" algn="l"/>
              </a:tabLst>
              <a:defRPr/>
            </a:pPr>
            <a:endParaRPr lang="en-US" dirty="0">
              <a:solidFill>
                <a:schemeClr val="tx2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5" descr="scan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8" y="571500"/>
            <a:ext cx="8801100" cy="571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4FD02-1D43-4C36-A060-DC26AA7CFB59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5" descr="scan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57188"/>
            <a:ext cx="8501063" cy="57737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7CE32-1513-4041-9B31-FEA60B67D690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40322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u="sng" dirty="0" smtClean="0"/>
              <a:t>Section (2.4) :</a:t>
            </a:r>
            <a:br>
              <a:rPr lang="en-US" sz="4800" b="1" u="sng" dirty="0" smtClean="0"/>
            </a:br>
            <a:r>
              <a:rPr lang="en-US" sz="4800" b="1" u="sng" dirty="0" smtClean="0"/>
              <a:t> Descriptive  Statistics Measures of Central Tendency </a:t>
            </a:r>
            <a:br>
              <a:rPr lang="en-US" sz="4800" b="1" u="sng" dirty="0" smtClean="0"/>
            </a:br>
            <a:r>
              <a:rPr lang="en-US" sz="4800" b="1" u="sng" dirty="0" smtClean="0"/>
              <a:t>Page 38 - 41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DAC9-B25F-4E03-8462-E4DB859A82D0}" type="slidenum">
              <a:rPr lang="ar-SA"/>
              <a:pPr>
                <a:defRPr/>
              </a:pPr>
              <a:t>33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  <a:defRPr/>
            </a:pPr>
            <a:endParaRPr lang="en-US" dirty="0" smtClean="0"/>
          </a:p>
          <a:p>
            <a:pPr algn="l" rtl="0" eaLnBrk="1" hangingPunct="1">
              <a:buFontTx/>
              <a:buNone/>
              <a:defRPr/>
            </a:pPr>
            <a:r>
              <a:rPr lang="en-US" u="sng" dirty="0" smtClean="0">
                <a:solidFill>
                  <a:schemeClr val="hlink"/>
                </a:solidFill>
              </a:rPr>
              <a:t>key words: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hlink"/>
                </a:solidFill>
              </a:rPr>
              <a:t>      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Descriptive Statistic, measure of central tendency ,statistic, parameter, mean (</a:t>
            </a: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) ,median, mode.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5B0B-E9CA-4AAC-8A95-2BF808D5D54C}" type="slidenum">
              <a:rPr lang="ar-SA"/>
              <a:pPr>
                <a:defRPr/>
              </a:pPr>
              <a:t>34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55600"/>
            <a:ext cx="7931150" cy="86677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latin typeface="Monotype Corsiva" pitchFamily="66" charset="0"/>
              </a:rPr>
              <a:t>The Statistic and The Parameter</a:t>
            </a:r>
            <a:r>
              <a:rPr lang="en-US" sz="4000" b="1" i="1" u="sng" smtClean="0">
                <a:solidFill>
                  <a:srgbClr val="FF0066"/>
                </a:solidFill>
              </a:rPr>
              <a:t> </a:t>
            </a:r>
            <a:br>
              <a:rPr lang="en-US" sz="4000" b="1" i="1" u="sng" smtClean="0">
                <a:solidFill>
                  <a:srgbClr val="FF0066"/>
                </a:solidFill>
              </a:rPr>
            </a:br>
            <a:endParaRPr lang="en-US" sz="4000" b="1" i="1" u="sng" smtClean="0">
              <a:solidFill>
                <a:srgbClr val="FF0066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1847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000" b="1" i="1" u="sng" dirty="0" smtClean="0">
                <a:solidFill>
                  <a:srgbClr val="FF9999"/>
                </a:solidFill>
              </a:rPr>
              <a:t>A Statistic:</a:t>
            </a:r>
          </a:p>
          <a:p>
            <a:pPr algn="l" rtl="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It is a descriptive measure computed from the data of a </a:t>
            </a:r>
            <a:r>
              <a:rPr lang="en-US" b="1" dirty="0" smtClean="0">
                <a:solidFill>
                  <a:schemeClr val="hlink"/>
                </a:solidFill>
              </a:rPr>
              <a:t>sample</a:t>
            </a:r>
            <a:r>
              <a:rPr lang="en-US" b="1" dirty="0" smtClean="0">
                <a:solidFill>
                  <a:srgbClr val="CCECFF"/>
                </a:solidFill>
              </a:rPr>
              <a:t>. </a:t>
            </a:r>
          </a:p>
          <a:p>
            <a:pPr algn="l" rtl="0" eaLnBrk="1" hangingPunct="1">
              <a:defRPr/>
            </a:pPr>
            <a:r>
              <a:rPr lang="en-US" sz="4000" b="1" i="1" u="sng" dirty="0" smtClean="0">
                <a:solidFill>
                  <a:srgbClr val="FF9999"/>
                </a:solidFill>
              </a:rPr>
              <a:t>A Parameter:</a:t>
            </a:r>
            <a:endParaRPr lang="ar-SA" sz="4000" b="1" i="1" u="sng" dirty="0" smtClean="0">
              <a:solidFill>
                <a:srgbClr val="FF9999"/>
              </a:solidFill>
            </a:endParaRPr>
          </a:p>
          <a:p>
            <a:pPr algn="l" rtl="0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It is a</a:t>
            </a:r>
            <a:r>
              <a:rPr lang="ar-SA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a descriptive measure computed from the data of a </a:t>
            </a:r>
            <a:r>
              <a:rPr lang="ar-SA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population</a:t>
            </a:r>
            <a:r>
              <a:rPr lang="en-US" b="1" dirty="0" smtClean="0">
                <a:solidFill>
                  <a:srgbClr val="CCECFF"/>
                </a:solidFill>
              </a:rPr>
              <a:t>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Since it is difficult to measure a parameter from the population, </a:t>
            </a:r>
            <a:r>
              <a:rPr lang="en-US" sz="2800" b="1" dirty="0" smtClean="0"/>
              <a:t>a </a:t>
            </a:r>
            <a:r>
              <a:rPr lang="en-US" sz="2800" b="1" dirty="0" smtClean="0">
                <a:solidFill>
                  <a:schemeClr val="hlink"/>
                </a:solidFill>
              </a:rPr>
              <a:t>sample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is drawn of size n, whose values are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1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2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, …,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8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n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. From this data, we measure the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statistic</a:t>
            </a:r>
            <a:r>
              <a:rPr lang="en-US" sz="2800" b="1" dirty="0" smtClean="0"/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CBD91-0E83-4AAC-A42E-C5CDCB0E94D1}" type="slidenum">
              <a:rPr lang="ar-SA"/>
              <a:pPr>
                <a:defRPr/>
              </a:pPr>
              <a:t>35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4163"/>
            <a:ext cx="8218487" cy="8667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en-US" sz="2800" b="1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n-US" sz="4800" b="1" smtClean="0">
                <a:solidFill>
                  <a:srgbClr val="FFFF00"/>
                </a:solidFill>
                <a:latin typeface="Monotype Corsiva" pitchFamily="66" charset="0"/>
              </a:rPr>
              <a:t>Measures of Central Tendency</a:t>
            </a:r>
            <a:r>
              <a:rPr lang="en-US" sz="4800" b="1" smtClean="0">
                <a:solidFill>
                  <a:srgbClr val="CC0066"/>
                </a:solidFill>
                <a:latin typeface="Monotype Corsiva" pitchFamily="66" charset="0"/>
              </a:rPr>
              <a:t/>
            </a:r>
            <a:br>
              <a:rPr lang="en-US" sz="4800" b="1" smtClean="0">
                <a:solidFill>
                  <a:srgbClr val="CC0066"/>
                </a:solidFill>
                <a:latin typeface="Monotype Corsiva" pitchFamily="66" charset="0"/>
              </a:rPr>
            </a:br>
            <a:endParaRPr lang="en-US" sz="4800" smtClean="0">
              <a:solidFill>
                <a:srgbClr val="CC0066"/>
              </a:solidFill>
              <a:latin typeface="Monotype Corsiva" pitchFamily="66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A measure of central tendency is a measure which indicates where the </a:t>
            </a:r>
            <a:r>
              <a:rPr lang="en-US" sz="2800" b="1" dirty="0" smtClean="0">
                <a:solidFill>
                  <a:schemeClr val="hlink"/>
                </a:solidFill>
              </a:rPr>
              <a:t>middle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of the data is.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The three most commonly used measures of central tendency are: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hlink"/>
                </a:solidFill>
                <a:latin typeface="Monotype Corsiva" pitchFamily="66" charset="0"/>
              </a:rPr>
              <a:t>The Mean, the Median, and the Mode.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4000" b="1" u="sng" dirty="0" smtClean="0">
                <a:solidFill>
                  <a:srgbClr val="FFFF00"/>
                </a:solidFill>
                <a:latin typeface="Monotype Corsiva" pitchFamily="66" charset="0"/>
              </a:rPr>
              <a:t>The Mean: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It is the average of the data.</a:t>
            </a:r>
          </a:p>
        </p:txBody>
      </p:sp>
      <p:graphicFrame>
        <p:nvGraphicFramePr>
          <p:cNvPr id="192516" name="Rectangle 4"/>
          <p:cNvGraphicFramePr>
            <a:graphicFrameLocks/>
          </p:cNvGraphicFramePr>
          <p:nvPr>
            <p:ph sz="quarter" idx="2"/>
          </p:nvPr>
        </p:nvGraphicFramePr>
        <p:xfrm>
          <a:off x="5027613" y="1600200"/>
          <a:ext cx="3278187" cy="2171700"/>
        </p:xfrm>
        <a:graphic>
          <a:graphicData uri="http://schemas.openxmlformats.org/presentationml/2006/ole">
            <p:oleObj spid="_x0000_s66566" name="Equation" r:id="rId5" imgW="0" imgH="0" progId="Equation.3">
              <p:embed/>
            </p:oleObj>
          </a:graphicData>
        </a:graphic>
      </p:graphicFrame>
      <p:graphicFrame>
        <p:nvGraphicFramePr>
          <p:cNvPr id="192517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6567" name="Equation" r:id="rId6" imgW="0" imgH="0" progId="Equation.3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utoUpdateAnimBg="0"/>
      <p:bldP spid="19251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0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2AE73-E780-473B-B4D8-EC82945FEDB1}" type="slidenum">
              <a:rPr lang="ar-SA"/>
              <a:pPr>
                <a:defRPr/>
              </a:pPr>
              <a:t>36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8913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38175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9999"/>
                </a:solidFill>
              </a:rPr>
              <a:t>The Population Mean: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sz="2400" b="1" dirty="0" smtClean="0">
              <a:sym typeface="Symbol" pitchFamily="18" charset="2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 =</a:t>
            </a:r>
            <a:r>
              <a:rPr lang="en-US" sz="2400" b="1" dirty="0" smtClean="0">
                <a:sym typeface="Symbol" pitchFamily="18" charset="2"/>
              </a:rPr>
              <a:t>               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which is usually unknown, then we use the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sz="800" b="1" dirty="0" smtClean="0">
              <a:sym typeface="Symbol" pitchFamily="18" charset="2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sz="2400" b="1" dirty="0" smtClean="0">
              <a:sym typeface="Symbol" pitchFamily="18" charset="2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sample mean to estimate or approximate it.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9999"/>
                </a:solidFill>
              </a:rPr>
              <a:t>The Sample Mean: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dirty="0" smtClean="0">
                <a:sym typeface="Symbol" pitchFamily="18" charset="2"/>
              </a:rPr>
              <a:t>                               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=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sz="1000" dirty="0" smtClean="0">
              <a:sym typeface="Symbol" pitchFamily="18" charset="2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b="1" u="sng" dirty="0" smtClean="0">
                <a:solidFill>
                  <a:schemeClr val="folHlink"/>
                </a:solidFill>
                <a:latin typeface="Monotype Corsiva" pitchFamily="66" charset="0"/>
                <a:sym typeface="Symbol" pitchFamily="18" charset="2"/>
              </a:rPr>
              <a:t>Example: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Here is a random sample of size 10 of ages, where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1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= 42, 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2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= 28,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3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= 28,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4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= 61,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5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= 31,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6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= 23,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7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= 50,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8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= 34,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9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= 32,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</a:t>
            </a:r>
            <a:r>
              <a:rPr lang="en-US" sz="2400" b="1" baseline="-25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10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= 37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sym typeface="Symbol" pitchFamily="18" charset="2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sz="2400" b="1" dirty="0" smtClean="0">
              <a:sym typeface="Symbol" pitchFamily="18" charset="2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       = (42 + 28 + … + 37) / 10 = 36.6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>
              <a:solidFill>
                <a:srgbClr val="CC0099"/>
              </a:solidFill>
              <a:latin typeface="Monotype Corsiva" pitchFamily="66" charset="0"/>
            </a:endParaRP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979613" y="2708275"/>
          <a:ext cx="504825" cy="863600"/>
        </p:xfrm>
        <a:graphic>
          <a:graphicData uri="http://schemas.openxmlformats.org/presentationml/2006/ole">
            <p:oleObj spid="_x0000_s67590" name="Equation" r:id="rId5" imgW="152268" imgH="152268" progId="">
              <p:embed/>
            </p:oleObj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611188" y="404813"/>
          <a:ext cx="1076325" cy="1152525"/>
        </p:xfrm>
        <a:graphic>
          <a:graphicData uri="http://schemas.openxmlformats.org/presentationml/2006/ole">
            <p:oleObj spid="_x0000_s67591" name="Equation" r:id="rId6" imgW="520474" imgH="609336" progId="">
              <p:embed/>
            </p:oleObj>
          </a:graphicData>
        </a:graphic>
      </p:graphicFrame>
      <p:graphicFrame>
        <p:nvGraphicFramePr>
          <p:cNvPr id="19456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0" y="5229225"/>
          <a:ext cx="504825" cy="836613"/>
        </p:xfrm>
        <a:graphic>
          <a:graphicData uri="http://schemas.openxmlformats.org/presentationml/2006/ole">
            <p:oleObj spid="_x0000_s67592" name="Equation" r:id="rId7" imgW="152268" imgH="152268" progId="">
              <p:embed/>
            </p:oleObj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3708400" y="2708275"/>
          <a:ext cx="935038" cy="865188"/>
        </p:xfrm>
        <a:graphic>
          <a:graphicData uri="http://schemas.openxmlformats.org/presentationml/2006/ole">
            <p:oleObj spid="_x0000_s67593" name="Equation" r:id="rId8" imgW="457200" imgH="609600" progId="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ChangeArrowheads="1"/>
          </p:cNvSpPr>
          <p:nvPr/>
        </p:nvSpPr>
        <p:spPr bwMode="auto">
          <a:xfrm>
            <a:off x="0" y="115888"/>
            <a:ext cx="7667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/>
              <a:t>Example: </a:t>
            </a:r>
            <a:r>
              <a:rPr lang="en-US"/>
              <a:t>  </a:t>
            </a:r>
          </a:p>
          <a:p>
            <a:pPr algn="l"/>
            <a:r>
              <a:rPr lang="en-US">
                <a:solidFill>
                  <a:srgbClr val="0000FF"/>
                </a:solidFill>
              </a:rPr>
              <a:t>Consider the following population values</a:t>
            </a:r>
          </a:p>
        </p:txBody>
      </p:sp>
      <p:sp>
        <p:nvSpPr>
          <p:cNvPr id="68611" name="Rectangle 10"/>
          <p:cNvSpPr>
            <a:spLocks noChangeArrowheads="1"/>
          </p:cNvSpPr>
          <p:nvPr/>
        </p:nvSpPr>
        <p:spPr bwMode="auto">
          <a:xfrm>
            <a:off x="755650" y="1484313"/>
            <a:ext cx="655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Suppose that the sample values obtained are:</a:t>
            </a:r>
          </a:p>
        </p:txBody>
      </p:sp>
      <p:sp>
        <p:nvSpPr>
          <p:cNvPr id="68612" name="Rectangle 13"/>
          <p:cNvSpPr>
            <a:spLocks noChangeArrowheads="1"/>
          </p:cNvSpPr>
          <p:nvPr/>
        </p:nvSpPr>
        <p:spPr bwMode="auto">
          <a:xfrm>
            <a:off x="287655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EG"/>
          </a:p>
        </p:txBody>
      </p:sp>
      <p:graphicFrame>
        <p:nvGraphicFramePr>
          <p:cNvPr id="68613" name="Object 12"/>
          <p:cNvGraphicFramePr>
            <a:graphicFrameLocks noChangeAspect="1"/>
          </p:cNvGraphicFramePr>
          <p:nvPr/>
        </p:nvGraphicFramePr>
        <p:xfrm>
          <a:off x="266700" y="796925"/>
          <a:ext cx="7370763" cy="595313"/>
        </p:xfrm>
        <a:graphic>
          <a:graphicData uri="http://schemas.openxmlformats.org/presentationml/2006/ole">
            <p:oleObj spid="_x0000_s68613" name="Equation" r:id="rId3" imgW="4000500" imgH="279400" progId="">
              <p:embed/>
            </p:oleObj>
          </a:graphicData>
        </a:graphic>
      </p:graphicFrame>
      <p:sp>
        <p:nvSpPr>
          <p:cNvPr id="68614" name="Rectangle 15"/>
          <p:cNvSpPr>
            <a:spLocks noChangeArrowheads="1"/>
          </p:cNvSpPr>
          <p:nvPr/>
        </p:nvSpPr>
        <p:spPr bwMode="auto">
          <a:xfrm>
            <a:off x="3643313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EG"/>
          </a:p>
        </p:txBody>
      </p:sp>
      <p:graphicFrame>
        <p:nvGraphicFramePr>
          <p:cNvPr id="68615" name="Object 14"/>
          <p:cNvGraphicFramePr>
            <a:graphicFrameLocks noChangeAspect="1"/>
          </p:cNvGraphicFramePr>
          <p:nvPr/>
        </p:nvGraphicFramePr>
        <p:xfrm>
          <a:off x="1908175" y="1916113"/>
          <a:ext cx="4419600" cy="566737"/>
        </p:xfrm>
        <a:graphic>
          <a:graphicData uri="http://schemas.openxmlformats.org/presentationml/2006/ole">
            <p:oleObj spid="_x0000_s68615" name="Equation" r:id="rId4" imgW="1854200" imgH="241300" progId="">
              <p:embed/>
            </p:oleObj>
          </a:graphicData>
        </a:graphic>
      </p:graphicFrame>
      <p:graphicFrame>
        <p:nvGraphicFramePr>
          <p:cNvPr id="68616" name="Object 11"/>
          <p:cNvGraphicFramePr>
            <a:graphicFrameLocks noChangeAspect="1"/>
          </p:cNvGraphicFramePr>
          <p:nvPr/>
        </p:nvGraphicFramePr>
        <p:xfrm>
          <a:off x="1692275" y="2636838"/>
          <a:ext cx="3810000" cy="671512"/>
        </p:xfrm>
        <a:graphic>
          <a:graphicData uri="http://schemas.openxmlformats.org/presentationml/2006/ole">
            <p:oleObj spid="_x0000_s68616" r:id="rId5" imgW="2755900" imgH="457200" progId="Equation.3">
              <p:embed/>
            </p:oleObj>
          </a:graphicData>
        </a:graphic>
      </p:graphicFrame>
      <p:graphicFrame>
        <p:nvGraphicFramePr>
          <p:cNvPr id="68617" name="Object 13"/>
          <p:cNvGraphicFramePr>
            <a:graphicFrameLocks noChangeAspect="1"/>
          </p:cNvGraphicFramePr>
          <p:nvPr/>
        </p:nvGraphicFramePr>
        <p:xfrm>
          <a:off x="1476375" y="3716338"/>
          <a:ext cx="3733800" cy="685800"/>
        </p:xfrm>
        <a:graphic>
          <a:graphicData uri="http://schemas.openxmlformats.org/presentationml/2006/ole">
            <p:oleObj spid="_x0000_s68617" r:id="rId6" imgW="2184400" imgH="457200" progId="Equation.3">
              <p:embed/>
            </p:oleObj>
          </a:graphicData>
        </a:graphic>
      </p:graphicFrame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755650" y="3357563"/>
            <a:ext cx="655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Suppose that the sample values obtained are: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68313" y="4508500"/>
            <a:ext cx="8305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l">
              <a:tabLst>
                <a:tab pos="457200" algn="l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If we drawn an other random sample, may be different sample mean obtained (fluctuation of samples).</a:t>
            </a:r>
          </a:p>
          <a:p>
            <a:pPr indent="-228600" algn="l">
              <a:tabLst>
                <a:tab pos="457200" algn="l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Notes:</a:t>
            </a:r>
          </a:p>
          <a:p>
            <a:pPr indent="-228600" algn="l" eaLnBrk="0" hangingPunct="0">
              <a:tabLst>
                <a:tab pos="457200" algn="l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·       The mean is simple to calculate.</a:t>
            </a:r>
          </a:p>
          <a:p>
            <a:pPr indent="-228600" algn="l" eaLnBrk="0" hangingPunct="0">
              <a:tabLst>
                <a:tab pos="457200" algn="l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·       There is only one mean for a given sample data.</a:t>
            </a:r>
          </a:p>
          <a:p>
            <a:pPr indent="-228600" algn="l" eaLnBrk="0" hangingPunct="0">
              <a:tabLst>
                <a:tab pos="457200" algn="l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·       The mean can be distorted by extreme values.</a:t>
            </a:r>
          </a:p>
          <a:p>
            <a:pPr indent="-228600" algn="l" eaLnBrk="0" hangingPunct="0">
              <a:tabLst>
                <a:tab pos="457200" algn="l"/>
              </a:tabLs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     The mean can only be found for quantitative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3376-B73F-4296-8E62-45E8C89544DE}" type="slidenum">
              <a:rPr lang="ar-SA"/>
              <a:pPr>
                <a:defRPr/>
              </a:pPr>
              <a:t>38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8913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81750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sz="4000" b="1" u="sng" dirty="0" smtClean="0">
                <a:solidFill>
                  <a:srgbClr val="FFFF00"/>
                </a:solidFill>
                <a:latin typeface="Monotype Corsiva" pitchFamily="66" charset="0"/>
              </a:rPr>
              <a:t>Properties of the Mean: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0066"/>
                </a:solidFill>
              </a:rPr>
              <a:t>Uniqueness.</a:t>
            </a:r>
            <a:r>
              <a:rPr lang="en-US" sz="3600" b="1" dirty="0" smtClean="0"/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For a given set of data there is one and only one mean</a:t>
            </a:r>
            <a:r>
              <a:rPr lang="en-US" sz="2800" b="1" dirty="0" smtClean="0"/>
              <a:t>.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0066"/>
                </a:solidFill>
              </a:rPr>
              <a:t>Simplicity.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It is easy to understand and to compute.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0066"/>
                </a:solidFill>
              </a:rPr>
              <a:t>Affected by extreme values.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Since all values enter into the computation.</a:t>
            </a:r>
          </a:p>
          <a:p>
            <a:pPr algn="l" rtl="0" eaLnBrk="1" hangingPunct="1">
              <a:buFontTx/>
              <a:buNone/>
              <a:defRPr/>
            </a:pPr>
            <a:r>
              <a:rPr lang="en-US" b="1" u="sng" dirty="0" smtClean="0">
                <a:solidFill>
                  <a:schemeClr val="folHlink"/>
                </a:solidFill>
                <a:latin typeface="Monotype Corsiva" pitchFamily="66" charset="0"/>
              </a:rPr>
              <a:t>Example: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Assume the values are 115, 110, 119, 117, 121 and 126. The mean = 118.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But assume that the values are 75, 75, 80, 80 and 280. The mean = 118, a value that is not representative of the set of data as a whole.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A544-E5DF-4227-B084-442E28928504}" type="slidenum">
              <a:rPr lang="ar-SA"/>
              <a:pPr>
                <a:defRPr/>
              </a:pPr>
              <a:t>39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7813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0483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u="sng" dirty="0" smtClean="0">
                <a:solidFill>
                  <a:srgbClr val="FFFF00"/>
                </a:solidFill>
                <a:latin typeface="Monotype Corsiva" pitchFamily="66" charset="0"/>
              </a:rPr>
              <a:t>The Median: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When </a:t>
            </a:r>
            <a:r>
              <a:rPr lang="en-US" sz="2400" b="1" dirty="0" smtClean="0">
                <a:solidFill>
                  <a:schemeClr val="hlink"/>
                </a:solidFill>
              </a:rPr>
              <a:t>ordering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the data, it is the observation that divide the set of observations into </a:t>
            </a:r>
            <a:r>
              <a:rPr lang="en-US" sz="2400" b="1" dirty="0" smtClean="0">
                <a:solidFill>
                  <a:schemeClr val="hlink"/>
                </a:solidFill>
              </a:rPr>
              <a:t>two equal parts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such that half of the data are before it and the other are after it.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* If n is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odd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the median will be the middle of observations. It will be  the </a:t>
            </a:r>
            <a:r>
              <a:rPr lang="en-US" sz="2400" b="1" dirty="0" smtClean="0">
                <a:solidFill>
                  <a:schemeClr val="hlink"/>
                </a:solidFill>
              </a:rPr>
              <a:t>(n+1)/2 </a:t>
            </a:r>
            <a:r>
              <a:rPr lang="en-US" sz="2400" b="1" u="sng" baseline="30000" dirty="0" err="1" smtClean="0">
                <a:solidFill>
                  <a:schemeClr val="hlink"/>
                </a:solidFill>
              </a:rPr>
              <a:t>th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ordered observation.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When n = 11, then the median is the 6</a:t>
            </a:r>
            <a:r>
              <a:rPr lang="en-US" sz="2400" b="1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observation.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* If n is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even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there are two middle observations. The median will be the mean of these two middle observations. It will be  the mean of  the</a:t>
            </a:r>
            <a:r>
              <a:rPr lang="en-US" sz="2400" b="1" dirty="0" smtClean="0"/>
              <a:t> [ (</a:t>
            </a:r>
            <a:r>
              <a:rPr lang="en-US" sz="2400" b="1" dirty="0" smtClean="0">
                <a:solidFill>
                  <a:schemeClr val="hlink"/>
                </a:solidFill>
              </a:rPr>
              <a:t>n/2)</a:t>
            </a:r>
            <a:r>
              <a:rPr lang="en-US" sz="2400" b="1" u="sng" baseline="30000" dirty="0" smtClean="0">
                <a:solidFill>
                  <a:schemeClr val="hlink"/>
                </a:solidFill>
              </a:rPr>
              <a:t> </a:t>
            </a:r>
            <a:r>
              <a:rPr lang="en-US" sz="2400" b="1" u="sng" baseline="30000" dirty="0" err="1" smtClean="0">
                <a:solidFill>
                  <a:schemeClr val="hlink"/>
                </a:solidFill>
              </a:rPr>
              <a:t>th</a:t>
            </a:r>
            <a:r>
              <a:rPr lang="en-US" sz="2400" b="1" dirty="0" smtClean="0">
                <a:solidFill>
                  <a:schemeClr val="hlink"/>
                </a:solidFill>
              </a:rPr>
              <a:t> , (n/2 +1)</a:t>
            </a:r>
            <a:r>
              <a:rPr lang="en-US" sz="2400" b="1" u="sng" baseline="30000" dirty="0" smtClean="0">
                <a:solidFill>
                  <a:schemeClr val="hlink"/>
                </a:solidFill>
              </a:rPr>
              <a:t> </a:t>
            </a:r>
            <a:r>
              <a:rPr lang="en-US" sz="2400" b="1" u="sng" baseline="30000" dirty="0" err="1" smtClean="0">
                <a:solidFill>
                  <a:schemeClr val="hlink"/>
                </a:solidFill>
              </a:rPr>
              <a:t>th</a:t>
            </a:r>
            <a:r>
              <a:rPr lang="en-US" sz="2400" b="1" dirty="0" smtClean="0">
                <a:solidFill>
                  <a:schemeClr val="hlink"/>
                </a:solidFill>
              </a:rPr>
              <a:t> ]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ordered observation.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When n = 12, then the median is the 6.5</a:t>
            </a:r>
            <a:r>
              <a:rPr lang="en-US" sz="2400" b="1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observation, which is an observation halfway between the 6</a:t>
            </a:r>
            <a:r>
              <a:rPr lang="en-US" sz="2400" b="1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and 7</a:t>
            </a:r>
            <a:r>
              <a:rPr lang="en-US" sz="2400" b="1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ordered observation.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800" b="1" dirty="0" smtClean="0">
                <a:solidFill>
                  <a:srgbClr val="FF6600"/>
                </a:solidFill>
                <a:latin typeface="Monotype Corsiva" pitchFamily="66" charset="0"/>
              </a:rPr>
              <a:t>Descriptive Statistics</a:t>
            </a:r>
            <a:br>
              <a:rPr lang="en-US" sz="4800" b="1" dirty="0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en-US" sz="4800" b="1" dirty="0" smtClean="0">
                <a:solidFill>
                  <a:srgbClr val="FF6600"/>
                </a:solidFill>
                <a:latin typeface="Monotype Corsiva" pitchFamily="66" charset="0"/>
              </a:rPr>
              <a:t>2.1 </a:t>
            </a:r>
            <a:r>
              <a:rPr lang="en-US" sz="3200" b="1" u="sng" dirty="0" smtClean="0">
                <a:solidFill>
                  <a:srgbClr val="FF6600"/>
                </a:solidFill>
              </a:rPr>
              <a:t>Frequency Distribution </a:t>
            </a:r>
            <a:br>
              <a:rPr lang="en-US" sz="3200" b="1" u="sng" dirty="0" smtClean="0">
                <a:solidFill>
                  <a:srgbClr val="FF6600"/>
                </a:solidFill>
              </a:rPr>
            </a:br>
            <a:r>
              <a:rPr lang="en-US" sz="3200" b="1" u="sng" dirty="0" smtClean="0">
                <a:solidFill>
                  <a:srgbClr val="FF6600"/>
                </a:solidFill>
              </a:rPr>
              <a:t>for Discrete Random Variables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8775"/>
            <a:ext cx="3924300" cy="52292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3000" b="1" u="sng" dirty="0" smtClean="0">
                <a:solidFill>
                  <a:srgbClr val="FF9933"/>
                </a:solidFill>
                <a:latin typeface="Monotype Corsiva" pitchFamily="66" charset="0"/>
              </a:rPr>
              <a:t>Example  1: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Suppose that we take a sample of size 16 from children in a primary school and get the following data about the number of their decayed teeth,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3,5,2,4,0,1,3,5,2,3,2,3,3,2,4,1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To construct a frequency table: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1- Order the values from the smallest to the largest.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0,1,1,2,2,2,2,3,3,3,3,3,4,4,5,5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</a:rPr>
              <a:t>2- Count how many numbers are the same.</a:t>
            </a:r>
          </a:p>
        </p:txBody>
      </p:sp>
      <p:graphicFrame>
        <p:nvGraphicFramePr>
          <p:cNvPr id="157700" name="Group 4"/>
          <p:cNvGraphicFramePr>
            <a:graphicFrameLocks noGrp="1"/>
          </p:cNvGraphicFramePr>
          <p:nvPr/>
        </p:nvGraphicFramePr>
        <p:xfrm>
          <a:off x="4071938" y="1928813"/>
          <a:ext cx="4643437" cy="4652962"/>
        </p:xfrm>
        <a:graphic>
          <a:graphicData uri="http://schemas.openxmlformats.org/drawingml/2006/table">
            <a:tbl>
              <a:tblPr rtl="1"/>
              <a:tblGrid>
                <a:gridCol w="2320653"/>
                <a:gridCol w="2322784"/>
              </a:tblGrid>
              <a:tr h="1349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decayed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78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69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D2522-C113-4718-BB0B-FE2B39E0A5AD}" type="slidenum">
              <a:rPr lang="ar-SA"/>
              <a:pPr>
                <a:defRPr/>
              </a:pPr>
              <a:t>40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7813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3600" b="1" u="sng" dirty="0" smtClean="0">
                <a:solidFill>
                  <a:schemeClr val="folHlink"/>
                </a:solidFill>
                <a:latin typeface="Monotype Corsiva" pitchFamily="66" charset="0"/>
                <a:sym typeface="Symbol" pitchFamily="18" charset="2"/>
              </a:rPr>
              <a:t>Example: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For the same random sample, the ordered observations will be as: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23, 28, 28, 31, 32, 34, 37, 42, 50, 61.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Since n = 10, then the median is the 5.5</a:t>
            </a:r>
            <a:r>
              <a:rPr lang="en-US" sz="2800" b="1" baseline="30000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th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 observation, i.e. = (32+34)/2 = 33.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u="sng" dirty="0" smtClean="0">
                <a:solidFill>
                  <a:srgbClr val="FFFF00"/>
                </a:solidFill>
                <a:latin typeface="Monotype Corsiva" pitchFamily="66" charset="0"/>
              </a:rPr>
              <a:t>Properties of the Median: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0066"/>
                </a:solidFill>
              </a:rPr>
              <a:t>Uniqueness.</a:t>
            </a:r>
            <a:r>
              <a:rPr lang="en-US" sz="3600" b="1" dirty="0" smtClean="0"/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For a given set of data there is one and only one median</a:t>
            </a:r>
            <a:r>
              <a:rPr lang="en-US" sz="2800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0066"/>
                </a:solidFill>
              </a:rPr>
              <a:t>Simplicity.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It is easy to calculate.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0066"/>
                </a:solidFill>
              </a:rPr>
              <a:t>It is not affected by extreme values </a:t>
            </a:r>
            <a:r>
              <a:rPr lang="en-US" sz="2800" b="1" dirty="0" smtClean="0"/>
              <a:t>as is the mean.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DF68C-6795-42C1-94AA-C38D989DD1FD}" type="slidenum">
              <a:rPr lang="ar-SA"/>
              <a:pPr>
                <a:defRPr/>
              </a:pPr>
              <a:t>41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115888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b="1" u="sng" dirty="0" smtClean="0">
                <a:solidFill>
                  <a:srgbClr val="FFFF00"/>
                </a:solidFill>
                <a:latin typeface="Monotype Corsiva" pitchFamily="66" charset="0"/>
              </a:rPr>
              <a:t>The Mode: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It is the value which occurs most  </a:t>
            </a:r>
            <a:r>
              <a:rPr lang="en-US" b="1" dirty="0" smtClean="0">
                <a:solidFill>
                  <a:schemeClr val="hlink"/>
                </a:solidFill>
              </a:rPr>
              <a:t>frequently.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If all values are different there is </a:t>
            </a:r>
            <a:r>
              <a:rPr lang="en-US" b="1" dirty="0" smtClean="0">
                <a:solidFill>
                  <a:schemeClr val="hlink"/>
                </a:solidFill>
              </a:rPr>
              <a:t>no mode</a:t>
            </a:r>
            <a:r>
              <a:rPr lang="en-US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Sometimes, there are </a:t>
            </a:r>
            <a:r>
              <a:rPr lang="en-US" b="1" dirty="0" smtClean="0">
                <a:solidFill>
                  <a:schemeClr val="hlink"/>
                </a:solidFill>
              </a:rPr>
              <a:t>more than one mode</a:t>
            </a:r>
            <a:r>
              <a:rPr lang="en-US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4000" b="1" u="sng" dirty="0" smtClean="0">
                <a:solidFill>
                  <a:schemeClr val="folHlink"/>
                </a:solidFill>
                <a:latin typeface="Monotype Corsiva" pitchFamily="66" charset="0"/>
                <a:sym typeface="Symbol" pitchFamily="18" charset="2"/>
              </a:rPr>
              <a:t>Example: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Symbol" pitchFamily="18" charset="2"/>
              </a:rPr>
              <a:t>For the same random sample, the value 28 is repeated two times, so it is the mode.</a:t>
            </a:r>
            <a:endParaRPr lang="ar-SA" b="1" dirty="0" smtClean="0">
              <a:solidFill>
                <a:schemeClr val="bg2">
                  <a:lumMod val="75000"/>
                </a:schemeClr>
              </a:solidFill>
              <a:sym typeface="Symbol" pitchFamily="18" charset="2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Monotype Corsiva" pitchFamily="66" charset="0"/>
              </a:rPr>
              <a:t>Properties of the Mode: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Sometimes, it is not </a:t>
            </a:r>
            <a:r>
              <a:rPr lang="en-US" b="1" dirty="0" smtClean="0">
                <a:solidFill>
                  <a:srgbClr val="FF0066"/>
                </a:solidFill>
              </a:rPr>
              <a:t>unique.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It may be used for </a:t>
            </a:r>
            <a:r>
              <a:rPr lang="en-US" b="1" dirty="0" smtClean="0">
                <a:solidFill>
                  <a:srgbClr val="FF0066"/>
                </a:solidFill>
              </a:rPr>
              <a:t>describing qualitative data.</a:t>
            </a:r>
            <a:endParaRPr lang="en-US" b="1" dirty="0" smtClean="0"/>
          </a:p>
          <a:p>
            <a:pPr marL="609600" indent="-609600" algn="l" rtl="0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b="1" dirty="0" smtClean="0">
              <a:sym typeface="Symbol" pitchFamily="18" charset="2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3455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u="sng" smtClean="0"/>
              <a:t>Section (2.5) :</a:t>
            </a:r>
            <a:br>
              <a:rPr lang="en-US" sz="4800" b="1" u="sng" smtClean="0"/>
            </a:br>
            <a:r>
              <a:rPr lang="en-US" sz="4800" b="1" u="sng" smtClean="0"/>
              <a:t> Descriptive  Statistics Measures of Dispersion </a:t>
            </a:r>
            <a:br>
              <a:rPr lang="en-US" sz="4800" b="1" u="sng" smtClean="0"/>
            </a:br>
            <a:r>
              <a:rPr lang="en-US" sz="4800" b="1" u="sng" smtClean="0"/>
              <a:t>Page 43 - 46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64298-B89C-4DE3-9491-A673C2B77199}" type="slidenum">
              <a:rPr lang="ar-SA"/>
              <a:pPr>
                <a:defRPr/>
              </a:pPr>
              <a:t>43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  <a:defRPr/>
            </a:pPr>
            <a:endParaRPr lang="en-US" dirty="0" smtClean="0"/>
          </a:p>
          <a:p>
            <a:pPr algn="l" rtl="0" eaLnBrk="1" hangingPunct="1">
              <a:buFontTx/>
              <a:buNone/>
              <a:defRPr/>
            </a:pPr>
            <a:r>
              <a:rPr lang="en-US" u="sng" dirty="0" smtClean="0">
                <a:solidFill>
                  <a:schemeClr val="hlink"/>
                </a:solidFill>
              </a:rPr>
              <a:t>key words: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hlink"/>
                </a:solidFill>
              </a:rPr>
              <a:t>      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Descriptive Statistic, measure of dispersion , range ,variance, coefficient of variation</a:t>
            </a:r>
            <a:r>
              <a:rPr lang="en-US" dirty="0" smtClean="0"/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7D7FC-D380-4C3A-97CC-74988DB50FF0}" type="slidenum">
              <a:rPr lang="ar-SA"/>
              <a:pPr>
                <a:defRPr/>
              </a:pPr>
              <a:t>44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b="1" u="sng" smtClean="0"/>
              <a:t>2.5.   Descriptive  Statistics – Measures of Dispersion: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89585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 measure of dispersion conveys information regarding the amount of variability present in a set of data.</a:t>
            </a:r>
            <a:endParaRPr lang="ar-SA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hlink"/>
                </a:solidFill>
              </a:rPr>
              <a:t>Note: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If all the values are the same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                               →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There is no dispersion </a:t>
            </a:r>
            <a:r>
              <a:rPr lang="en-US" sz="2400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2.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If all the values are different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                               →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There is a dispersion: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3.If the values </a:t>
            </a:r>
            <a:r>
              <a:rPr lang="en-US" sz="2400" u="sng" dirty="0" smtClean="0">
                <a:solidFill>
                  <a:schemeClr val="hlink"/>
                </a:solidFill>
              </a:rPr>
              <a:t>close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to each other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                            </a:t>
            </a:r>
            <a:r>
              <a:rPr lang="en-US" sz="2400" dirty="0" smtClean="0">
                <a:solidFill>
                  <a:schemeClr val="hlink"/>
                </a:solidFill>
              </a:rPr>
              <a:t>→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 amount of Dispersion small</a:t>
            </a:r>
            <a:r>
              <a:rPr lang="en-US" sz="2400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b)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If the values are </a:t>
            </a:r>
            <a:r>
              <a:rPr lang="en-US" sz="2400" u="sng" dirty="0" smtClean="0">
                <a:solidFill>
                  <a:schemeClr val="hlink"/>
                </a:solidFill>
              </a:rPr>
              <a:t>widely scattered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                               →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 Dispersion is greater</a:t>
            </a:r>
            <a:r>
              <a:rPr lang="en-US" sz="2400" dirty="0" smtClean="0"/>
              <a:t>.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F192-89B4-4BA2-8FF2-8FCB3AE391D4}" type="slidenum">
              <a:rPr lang="ar-SA"/>
              <a:pPr>
                <a:defRPr/>
              </a:pPr>
              <a:t>45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Ex. Figure 2.5.1 –Page 43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u="sng" dirty="0" smtClean="0">
                <a:solidFill>
                  <a:schemeClr val="hlink"/>
                </a:solidFill>
              </a:rPr>
              <a:t>**</a:t>
            </a:r>
            <a:r>
              <a:rPr lang="en-US" b="1" u="sng" dirty="0" smtClean="0">
                <a:solidFill>
                  <a:schemeClr val="hlink"/>
                </a:solidFill>
              </a:rPr>
              <a:t> Measures of Dispersion are :</a:t>
            </a:r>
            <a:r>
              <a:rPr lang="en-US" dirty="0" smtClean="0"/>
              <a:t> 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1.Range (R). 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2. Variance.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3. Standard deviation.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4.Coefficient of variation (C.V).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C1F74-9FAA-44EA-9122-287F6E5EE139}" type="slidenum">
              <a:rPr lang="ar-SA"/>
              <a:pPr>
                <a:defRPr/>
              </a:pPr>
              <a:t>46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u="sng" smtClean="0"/>
              <a:t>1.The Range (R):</a:t>
            </a:r>
            <a:r>
              <a:rPr lang="en-US" smtClean="0"/>
              <a:t> 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Range =Largest value- Smallest value = </a:t>
            </a:r>
            <a:endParaRPr lang="ar-SA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ar-SA" sz="28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solidFill>
                  <a:schemeClr val="hlink"/>
                </a:solidFill>
              </a:rPr>
              <a:t>Note:</a:t>
            </a:r>
            <a:r>
              <a:rPr lang="en-US" sz="2800" dirty="0" smtClean="0"/>
              <a:t> </a:t>
            </a:r>
            <a:endParaRPr lang="ar-SA" sz="28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Range concern only onto two values </a:t>
            </a:r>
            <a:endParaRPr lang="ar-SA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solidFill>
                  <a:schemeClr val="hlink"/>
                </a:solidFill>
              </a:rPr>
              <a:t>Example 2.5.1 Page 40:</a:t>
            </a:r>
            <a:r>
              <a:rPr lang="en-US" sz="2800" dirty="0" smtClean="0"/>
              <a:t> </a:t>
            </a:r>
            <a:endParaRPr lang="ar-SA" sz="28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Refer to Ex 2.4.2.Page 37 </a:t>
            </a:r>
            <a:endParaRPr lang="ar-SA" sz="28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Data: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43,66,61,64,65,38,59,57,57,50.  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Find Range?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Range=66-38=28</a:t>
            </a: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3492500" y="2205038"/>
          <a:ext cx="2232025" cy="503237"/>
        </p:xfrm>
        <a:graphic>
          <a:graphicData uri="http://schemas.openxmlformats.org/presentationml/2006/ole">
            <p:oleObj spid="_x0000_s77831" name="Equation" r:id="rId4" imgW="482391" imgH="228501" progId="Equation.3">
              <p:embed/>
            </p:oleObj>
          </a:graphicData>
        </a:graphic>
      </p:graphicFrame>
      <p:sp>
        <p:nvSpPr>
          <p:cNvPr id="77832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4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E016C-72F4-4514-96BE-D7E72DCFFB5E}" type="slidenum">
              <a:rPr lang="ar-SA"/>
              <a:pPr>
                <a:defRPr/>
              </a:pPr>
              <a:t>47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b="1" u="sng" smtClean="0"/>
              <a:t>2.The Variance:</a:t>
            </a:r>
            <a:r>
              <a:rPr lang="en-US" smtClean="0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18488" cy="48275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It measure dispersion relative to the scatter of the values a bout there mean.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a</a:t>
            </a:r>
            <a:r>
              <a:rPr lang="en-US" sz="2400" b="1" u="sng" dirty="0" smtClean="0">
                <a:solidFill>
                  <a:schemeClr val="hlink"/>
                </a:solidFill>
              </a:rPr>
              <a:t>)  Sample Variance (     </a:t>
            </a:r>
            <a:r>
              <a:rPr lang="en-US" sz="2400" b="1" dirty="0" smtClean="0">
                <a:solidFill>
                  <a:schemeClr val="hlink"/>
                </a:solidFill>
              </a:rPr>
              <a:t>) :</a:t>
            </a:r>
          </a:p>
          <a:p>
            <a:pPr algn="l" rtl="0" eaLnBrk="1" hangingPunct="1">
              <a:defRPr/>
            </a:pPr>
            <a:r>
              <a:rPr lang="en-US" sz="2400" dirty="0" smtClean="0"/>
              <a:t>                                 ,</a:t>
            </a:r>
            <a:r>
              <a:rPr lang="en-US" sz="2400" b="1" dirty="0" smtClean="0"/>
              <a:t>where      is sample mean</a:t>
            </a:r>
          </a:p>
          <a:p>
            <a:pPr algn="l" rtl="0" eaLnBrk="1" hangingPunct="1">
              <a:defRPr/>
            </a:pPr>
            <a:endParaRPr lang="en-US" sz="2400" b="1" u="sng" dirty="0" smtClean="0">
              <a:solidFill>
                <a:schemeClr val="hlink"/>
              </a:solidFill>
            </a:endParaRPr>
          </a:p>
          <a:p>
            <a:pPr algn="l" rtl="0" eaLnBrk="1" hangingPunct="1">
              <a:defRPr/>
            </a:pPr>
            <a:r>
              <a:rPr lang="en-US" sz="2400" b="1" u="sng" dirty="0" smtClean="0">
                <a:solidFill>
                  <a:schemeClr val="hlink"/>
                </a:solidFill>
              </a:rPr>
              <a:t>Example 2.5.2 Page 40:</a:t>
            </a:r>
            <a:r>
              <a:rPr lang="en-US" sz="2400" dirty="0" smtClean="0"/>
              <a:t> 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Refer to Ex 2.4.2.Page 37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Find Sample Variance of ages ,      = 56  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Solution: </a:t>
            </a:r>
          </a:p>
          <a:p>
            <a:pPr algn="l" rtl="0" eaLnBrk="1" hangingPunct="1">
              <a:defRPr/>
            </a:pPr>
            <a:r>
              <a:rPr lang="en-US" sz="2400" dirty="0" smtClean="0"/>
              <a:t>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 [(43-56)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+(66-43)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+…..+(50-56)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]/ 10</a:t>
            </a:r>
          </a:p>
          <a:p>
            <a:pPr algn="l" rtl="0" eaLnBrk="1" hangingPunct="1">
              <a:defRPr/>
            </a:pPr>
            <a:r>
              <a:rPr lang="en-US" sz="2400" dirty="0" smtClean="0"/>
              <a:t>     = 900/10 = 90</a:t>
            </a:r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716463" y="2636838"/>
          <a:ext cx="306387" cy="360362"/>
        </p:xfrm>
        <a:graphic>
          <a:graphicData uri="http://schemas.openxmlformats.org/presentationml/2006/ole">
            <p:oleObj spid="_x0000_s78854" name="Equation" r:id="rId4" imgW="139579" imgH="164957" progId="Equation.3">
              <p:embed/>
            </p:oleObj>
          </a:graphicData>
        </a:graphic>
      </p:graphicFrame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3708400" y="1989138"/>
          <a:ext cx="719138" cy="503237"/>
        </p:xfrm>
        <a:graphic>
          <a:graphicData uri="http://schemas.openxmlformats.org/presentationml/2006/ole">
            <p:oleObj spid="_x0000_s78856" name="Equation" r:id="rId5" imgW="203024" imgH="203024" progId="Equation.3">
              <p:embed/>
            </p:oleObj>
          </a:graphicData>
        </a:graphic>
      </p:graphicFrame>
      <p:sp>
        <p:nvSpPr>
          <p:cNvPr id="78857" name="Rectangle 7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8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900113" y="2492375"/>
          <a:ext cx="2447925" cy="792163"/>
        </p:xfrm>
        <a:graphic>
          <a:graphicData uri="http://schemas.openxmlformats.org/presentationml/2006/ole">
            <p:oleObj spid="_x0000_s78859" name="Equation" r:id="rId6" imgW="1129810" imgH="609336" progId="Equation.3">
              <p:embed/>
            </p:oleObj>
          </a:graphicData>
        </a:graphic>
      </p:graphicFrame>
      <p:sp>
        <p:nvSpPr>
          <p:cNvPr id="78860" name="Rectangle 10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9931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5435600" y="4292600"/>
          <a:ext cx="315913" cy="373063"/>
        </p:xfrm>
        <a:graphic>
          <a:graphicData uri="http://schemas.openxmlformats.org/presentationml/2006/ole">
            <p:oleObj spid="_x0000_s78861" name="Equation" r:id="rId7" imgW="139579" imgH="164957" progId="Equation.3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2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36E56-C931-437F-8869-073F4BA56DDD}" type="slidenum">
              <a:rPr lang="ar-SA"/>
              <a:pPr>
                <a:defRPr/>
              </a:pPr>
              <a:t>48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u="sng" dirty="0" smtClean="0">
                <a:solidFill>
                  <a:schemeClr val="hlink"/>
                </a:solidFill>
              </a:rPr>
              <a:t>b)Population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chemeClr val="hlink"/>
                </a:solidFill>
              </a:rPr>
              <a:t>Variance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chemeClr val="hlink"/>
                </a:solidFill>
              </a:rPr>
              <a:t>(     </a:t>
            </a:r>
            <a:r>
              <a:rPr lang="en-US" b="1" dirty="0" smtClean="0">
                <a:solidFill>
                  <a:schemeClr val="hlink"/>
                </a:solidFill>
              </a:rPr>
              <a:t>) :</a:t>
            </a:r>
          </a:p>
          <a:p>
            <a:pPr algn="l" rtl="0" eaLnBrk="1" hangingPunct="1">
              <a:defRPr/>
            </a:pPr>
            <a:r>
              <a:rPr lang="en-US" dirty="0" smtClean="0"/>
              <a:t>                   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where ,  is Population mean</a:t>
            </a:r>
          </a:p>
          <a:p>
            <a:pPr algn="l" rtl="0" eaLnBrk="1" hangingPunct="1">
              <a:buFontTx/>
              <a:buNone/>
              <a:defRPr/>
            </a:pPr>
            <a:r>
              <a:rPr lang="en-US" b="1" u="sng" dirty="0" smtClean="0">
                <a:solidFill>
                  <a:schemeClr val="hlink"/>
                </a:solidFill>
              </a:rPr>
              <a:t>3.The Standard Deviation:</a:t>
            </a:r>
            <a:r>
              <a:rPr lang="en-US" dirty="0" smtClean="0"/>
              <a:t> </a:t>
            </a:r>
          </a:p>
          <a:p>
            <a:pPr algn="l" rtl="0" eaLnBrk="1" hangingPunct="1">
              <a:defRPr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is the square root of variance=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a) Sample Standard Deviation = S =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b) Population Standard Deviation = σ = </a:t>
            </a:r>
            <a:endParaRPr lang="ar-SA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l" rtl="0" eaLnBrk="1" hangingPunct="1">
              <a:defRPr/>
            </a:pPr>
            <a:endParaRPr lang="en-US" b="1" dirty="0" smtClean="0">
              <a:solidFill>
                <a:schemeClr val="hlink"/>
              </a:solidFill>
            </a:endParaRPr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5364163" y="1628775"/>
          <a:ext cx="647700" cy="525463"/>
        </p:xfrm>
        <a:graphic>
          <a:graphicData uri="http://schemas.openxmlformats.org/presentationml/2006/ole">
            <p:oleObj spid="_x0000_s79878" name="Equation" r:id="rId4" imgW="215713" imgH="203024" progId="Equation.3">
              <p:embed/>
            </p:oleObj>
          </a:graphicData>
        </a:graphic>
      </p:graphicFrame>
      <p:sp>
        <p:nvSpPr>
          <p:cNvPr id="798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0951" name="Object 7"/>
          <p:cNvGraphicFramePr>
            <a:graphicFrameLocks noChangeAspect="1"/>
          </p:cNvGraphicFramePr>
          <p:nvPr/>
        </p:nvGraphicFramePr>
        <p:xfrm>
          <a:off x="827088" y="2205038"/>
          <a:ext cx="2160587" cy="647700"/>
        </p:xfrm>
        <a:graphic>
          <a:graphicData uri="http://schemas.openxmlformats.org/presentationml/2006/ole">
            <p:oleObj spid="_x0000_s79881" name="Equation" r:id="rId5" imgW="1155700" imgH="609600" progId="Equation.3">
              <p:embed/>
            </p:oleObj>
          </a:graphicData>
        </a:graphic>
      </p:graphicFrame>
      <p:sp>
        <p:nvSpPr>
          <p:cNvPr id="79882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0954" name="Object 10"/>
          <p:cNvGraphicFramePr>
            <a:graphicFrameLocks noChangeAspect="1"/>
          </p:cNvGraphicFramePr>
          <p:nvPr/>
        </p:nvGraphicFramePr>
        <p:xfrm>
          <a:off x="6732588" y="3284538"/>
          <a:ext cx="1655762" cy="593725"/>
        </p:xfrm>
        <a:graphic>
          <a:graphicData uri="http://schemas.openxmlformats.org/presentationml/2006/ole">
            <p:oleObj spid="_x0000_s79884" name="Equation" r:id="rId6" imgW="634725" imgH="228501" progId="Equation.3">
              <p:embed/>
            </p:oleObj>
          </a:graphicData>
        </a:graphic>
      </p:graphicFrame>
      <p:sp>
        <p:nvSpPr>
          <p:cNvPr id="79885" name="Rectangle 11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0957" name="Object 13"/>
          <p:cNvGraphicFramePr>
            <a:graphicFrameLocks noChangeAspect="1"/>
          </p:cNvGraphicFramePr>
          <p:nvPr/>
        </p:nvGraphicFramePr>
        <p:xfrm>
          <a:off x="7164388" y="3860800"/>
          <a:ext cx="936625" cy="525463"/>
        </p:xfrm>
        <a:graphic>
          <a:graphicData uri="http://schemas.openxmlformats.org/presentationml/2006/ole">
            <p:oleObj spid="_x0000_s79887" name="Equation" r:id="rId7" imgW="330057" imgH="253890" progId="Equation.3">
              <p:embed/>
            </p:oleObj>
          </a:graphicData>
        </a:graphic>
      </p:graphicFrame>
      <p:sp>
        <p:nvSpPr>
          <p:cNvPr id="79888" name="Rectangle 14"/>
          <p:cNvSpPr>
            <a:spLocks noChangeArrowheads="1"/>
          </p:cNvSpPr>
          <p:nvPr/>
        </p:nvSpPr>
        <p:spPr bwMode="auto">
          <a:xfrm>
            <a:off x="22860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7988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0960" name="Object 16"/>
          <p:cNvGraphicFramePr>
            <a:graphicFrameLocks noChangeAspect="1"/>
          </p:cNvGraphicFramePr>
          <p:nvPr/>
        </p:nvGraphicFramePr>
        <p:xfrm>
          <a:off x="7740650" y="4508500"/>
          <a:ext cx="971550" cy="485775"/>
        </p:xfrm>
        <a:graphic>
          <a:graphicData uri="http://schemas.openxmlformats.org/presentationml/2006/ole">
            <p:oleObj spid="_x0000_s79890" name="Equation" r:id="rId8" imgW="342751" imgH="253890" progId="Equation.3">
              <p:embed/>
            </p:oleObj>
          </a:graphicData>
        </a:graphic>
      </p:graphicFrame>
      <p:sp>
        <p:nvSpPr>
          <p:cNvPr id="7989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645D8-FB03-467F-B37B-CA1472140A4C}" type="slidenum">
              <a:rPr lang="ar-SA"/>
              <a:pPr>
                <a:defRPr/>
              </a:pPr>
              <a:t>49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b="1" u="sng" smtClean="0"/>
              <a:t>4.The Coefficient of Variation (C.V):</a:t>
            </a:r>
            <a:r>
              <a:rPr lang="en-US" sz="4000" smtClean="0"/>
              <a:t> 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Is a measure use to compare the dispersion in two sets of data which is independent of the unit of the measurement .</a:t>
            </a:r>
          </a:p>
          <a:p>
            <a:pPr algn="l" rtl="0" eaLnBrk="1" hangingPunct="1">
              <a:defRPr/>
            </a:pPr>
            <a:r>
              <a:rPr lang="en-US" dirty="0" smtClean="0"/>
              <a:t>                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where  S: Sample standard deviation. </a:t>
            </a:r>
          </a:p>
          <a:p>
            <a:pPr algn="l" rtl="0" eaLnBrk="1" hangingPunct="1"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     : Sample mean</a:t>
            </a:r>
            <a:r>
              <a:rPr lang="en-US" dirty="0" smtClean="0"/>
              <a:t>.</a:t>
            </a:r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971550" y="3644900"/>
          <a:ext cx="1728788" cy="633413"/>
        </p:xfrm>
        <a:graphic>
          <a:graphicData uri="http://schemas.openxmlformats.org/presentationml/2006/ole">
            <p:oleObj spid="_x0000_s80903" name="Equation" r:id="rId4" imgW="939392" imgH="393529" progId="Equation.3">
              <p:embed/>
            </p:oleObj>
          </a:graphicData>
        </a:graphic>
      </p:graphicFrame>
      <p:sp>
        <p:nvSpPr>
          <p:cNvPr id="80904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905" name="Rectangle 7"/>
          <p:cNvSpPr>
            <a:spLocks noChangeArrowheads="1"/>
          </p:cNvSpPr>
          <p:nvPr/>
        </p:nvSpPr>
        <p:spPr bwMode="auto">
          <a:xfrm>
            <a:off x="8910638" y="0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latin typeface="Arial" pitchFamily="34" charset="0"/>
                <a:cs typeface="Times New Roman" pitchFamily="18" charset="0"/>
              </a:rPr>
              <a:t> </a:t>
            </a:r>
            <a:endParaRPr lang="en-US">
              <a:latin typeface="Arial" pitchFamily="34" charset="0"/>
            </a:endParaRPr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900113" y="4724400"/>
          <a:ext cx="527050" cy="477838"/>
        </p:xfrm>
        <a:graphic>
          <a:graphicData uri="http://schemas.openxmlformats.org/presentationml/2006/ole">
            <p:oleObj spid="_x0000_s80906" name="Equation" r:id="rId5" imgW="177646" imgH="190335" progId="Equation.3">
              <p:embed/>
            </p:oleObj>
          </a:graphicData>
        </a:graphic>
      </p:graphicFrame>
      <p:sp>
        <p:nvSpPr>
          <p:cNvPr id="80907" name="Rectangle 9"/>
          <p:cNvSpPr>
            <a:spLocks noChangeArrowheads="1"/>
          </p:cNvSpPr>
          <p:nvPr/>
        </p:nvSpPr>
        <p:spPr bwMode="auto">
          <a:xfrm>
            <a:off x="8910638" y="495300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latin typeface="Arial" pitchFamily="34" charset="0"/>
              </a:rPr>
              <a:t> </a:t>
            </a:r>
            <a:endParaRPr lang="en-US">
              <a:latin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DBC49-5FC1-48F0-B740-D3D6D53FD678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1600" b="1" smtClean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en-US" sz="1600" b="1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en-US" sz="4800" b="1" smtClean="0">
                <a:solidFill>
                  <a:srgbClr val="FF6600"/>
                </a:solidFill>
                <a:latin typeface="Monotype Corsiva" pitchFamily="66" charset="0"/>
              </a:rPr>
              <a:t>Representing the simple frequency table using the bar chart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b="1" smtClean="0">
              <a:cs typeface="System" charset="-78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b="1" smtClean="0">
              <a:cs typeface="System" charset="-78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908175" y="1773238"/>
            <a:ext cx="26654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endParaRPr lang="en-US" b="1">
              <a:latin typeface="Verdana" pitchFamily="34" charset="0"/>
            </a:endParaRPr>
          </a:p>
          <a:p>
            <a:pPr rtl="0">
              <a:spcBef>
                <a:spcPct val="50000"/>
              </a:spcBef>
            </a:pPr>
            <a:endParaRPr lang="en-US" b="1">
              <a:latin typeface="Verdana" pitchFamily="34" charset="0"/>
              <a:cs typeface="System" charset="-78"/>
            </a:endParaRP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403350" y="1484313"/>
            <a:ext cx="56165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endParaRPr lang="en-US" b="1">
              <a:latin typeface="Verdana" pitchFamily="34" charset="0"/>
              <a:cs typeface="System" charset="-78"/>
            </a:endParaRPr>
          </a:p>
          <a:p>
            <a:pPr rtl="0">
              <a:spcBef>
                <a:spcPct val="50000"/>
              </a:spcBef>
            </a:pPr>
            <a:endParaRPr lang="en-US" b="1">
              <a:latin typeface="Verdana" pitchFamily="34" charset="0"/>
              <a:cs typeface="System" charset="-78"/>
            </a:endParaRPr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635375" y="1601788"/>
          <a:ext cx="5329238" cy="5256212"/>
        </p:xfrm>
        <a:graphic>
          <a:graphicData uri="http://schemas.openxmlformats.org/presentationml/2006/ole">
            <p:oleObj spid="_x0000_s33800" name="صورة" r:id="rId4" imgW="6858000" imgH="5486400" progId="StaticMetafile">
              <p:embed/>
            </p:oleObj>
          </a:graphicData>
        </a:graphic>
      </p:graphicFrame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0" y="1484313"/>
            <a:ext cx="349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We can represent the above simple frequency table using the bar chart.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5123D-9F0D-49D1-A980-D773ADEF727A}" type="slidenum">
              <a:rPr lang="ar-SA"/>
              <a:pPr>
                <a:defRPr/>
              </a:pPr>
              <a:t>50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Example 2.5.3 Page 46: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495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Suppose two samples of human males yield the following data</a:t>
            </a:r>
            <a:r>
              <a:rPr lang="en-US" dirty="0" smtClean="0"/>
              <a:t>: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hlink"/>
                </a:solidFill>
              </a:rPr>
              <a:t>Sampe1                Sample2</a:t>
            </a:r>
          </a:p>
          <a:p>
            <a:pPr algn="l" rtl="0" eaLnBrk="1" hangingPunct="1">
              <a:buFontTx/>
              <a:buNone/>
              <a:defRPr/>
            </a:pPr>
            <a:r>
              <a:rPr lang="en-US" dirty="0" smtClean="0"/>
              <a:t> Age                 25-year-olds           11year-olds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800" dirty="0" smtClean="0"/>
              <a:t>Mean weight</a:t>
            </a:r>
            <a:r>
              <a:rPr lang="en-US" dirty="0" smtClean="0"/>
              <a:t>       145 pound               80 pound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400" b="1" dirty="0" smtClean="0"/>
              <a:t>Standard deviation</a:t>
            </a:r>
            <a:r>
              <a:rPr lang="en-US" dirty="0" smtClean="0"/>
              <a:t>  10 pound                10 pound</a:t>
            </a:r>
          </a:p>
        </p:txBody>
      </p:sp>
      <p:graphicFrame>
        <p:nvGraphicFramePr>
          <p:cNvPr id="212996" name="Group 4"/>
          <p:cNvGraphicFramePr>
            <a:graphicFrameLocks noGrp="1"/>
          </p:cNvGraphicFramePr>
          <p:nvPr/>
        </p:nvGraphicFramePr>
        <p:xfrm>
          <a:off x="71438" y="3357563"/>
          <a:ext cx="9072562" cy="1871662"/>
        </p:xfrm>
        <a:graphic>
          <a:graphicData uri="http://schemas.openxmlformats.org/drawingml/2006/table">
            <a:tbl>
              <a:tblPr rtl="1"/>
              <a:tblGrid>
                <a:gridCol w="9072562"/>
              </a:tblGrid>
              <a:tr h="187166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0CBB0-ED9A-4601-9B22-10A9196464EB}" type="slidenum">
              <a:rPr lang="ar-SA"/>
              <a:pPr>
                <a:defRPr/>
              </a:pPr>
              <a:t>51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  <a:t>We wish to know which is more variable</a:t>
            </a:r>
            <a:r>
              <a:rPr lang="en-US" sz="2800" dirty="0" smtClean="0"/>
              <a:t>.</a:t>
            </a:r>
            <a:endParaRPr lang="ar-SA" sz="28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Solution: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chemeClr val="accent4">
                    <a:lumMod val="25000"/>
                  </a:schemeClr>
                </a:solidFill>
              </a:rPr>
              <a:t>c.v</a:t>
            </a: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  <a:t> (Sample1)= (10/145)*100= 6.9 </a:t>
            </a:r>
            <a:endParaRPr lang="ar-SA" sz="28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chemeClr val="accent4">
                    <a:lumMod val="25000"/>
                  </a:schemeClr>
                </a:solidFill>
              </a:rPr>
              <a:t>c.v</a:t>
            </a: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  <a:t> (Sample2)= (10/80)*100= 12.5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</a:rPr>
              <a:t>Then age of 11-years old(sample2) is more variation</a:t>
            </a:r>
            <a:endParaRPr lang="ar-SA" sz="28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8913"/>
            <a:ext cx="8785225" cy="5907087"/>
          </a:xfrm>
        </p:spPr>
        <p:txBody>
          <a:bodyPr/>
          <a:lstStyle/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Q.1) A study of the effects of smoking on sleep patterns is conducted. The measure observed is the time. In minutes, that it takes to fall asleep. These data are obtained: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Smokers: 69.3, 53.2, 60.2, 56.0, 48.1, 43.8, 22.1, 52.7, 23.2, 47.6, 34.4, 13.8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Nonsmokers: 28.6, 29.8, 30.6, 36.0, 25.1, 28.4, 31.8, 37.9, 26.4, 38.5, 41.6, 13.9, 34.9, 30.2, 21.1.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(a) Find the sample mean for each group.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(b) Find the sample standard deviation for each group.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(c) Make a dot plot of the data sets A and B on the same line.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(d) Comment on what kind of impact smoking appears to have on the time required to fall asleep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 algn="l">
              <a:buFontTx/>
              <a:buNone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Q.2) The nicotine contents, in milligrams, for 40 cigarettes of a certain brand were recorded as follows: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1.09, 1.92, 2.31, 1.79, 2.28, 1.74, 1.47, 1.97 ,0.85 ,1.24, 1.58, 2.03, 1.70, 2.17, 2.55, 2.11, 1.86, 1.90, 1.68, 1.51, 1.64 ,0.72, 1.69, 1.85, 1.82, 1.79, 2.46, 1.88, 2.08, 1.67, 1.37, 1.93, 1.40, 1.64, 2.09, 1.75, 1.63, 2.37, 1.75, 1.69.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(a) Find the sample mean and sample median.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</a:rPr>
              <a:t>(b) Find the sample standard deviation</a:t>
            </a:r>
            <a:r>
              <a:rPr lang="en-US" sz="1800" dirty="0" smtClean="0"/>
              <a:t>.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F1193-6611-40AB-9EDF-1E0F15C96761}" type="slidenum">
              <a:rPr lang="ar-SA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1BCD7-5D82-4EBC-A5BD-1821544E7CCC}" type="slidenum">
              <a:rPr lang="ar-SA"/>
              <a:pPr>
                <a:defRPr/>
              </a:pPr>
              <a:t>53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Exercises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algn="l" rtl="0" eaLnBrk="1" hangingPunct="1"/>
            <a:r>
              <a:rPr lang="en-US" u="sng" smtClean="0"/>
              <a:t>Pages</a:t>
            </a:r>
            <a:r>
              <a:rPr lang="en-US" smtClean="0"/>
              <a:t> : 52 – 53</a:t>
            </a:r>
          </a:p>
          <a:p>
            <a:pPr algn="l" rtl="0" eaLnBrk="1" hangingPunct="1"/>
            <a:r>
              <a:rPr lang="en-US" u="sng" smtClean="0"/>
              <a:t>Questions</a:t>
            </a:r>
            <a:r>
              <a:rPr lang="en-US" smtClean="0"/>
              <a:t>:  2.5.1 , 2.5.2 ,2.5.3</a:t>
            </a:r>
          </a:p>
          <a:p>
            <a:pPr algn="l" rtl="0" eaLnBrk="1" hangingPunct="1"/>
            <a:r>
              <a:rPr lang="en-US" u="sng" smtClean="0"/>
              <a:t>H.W.</a:t>
            </a:r>
            <a:r>
              <a:rPr lang="ar-SA" smtClean="0"/>
              <a:t> :</a:t>
            </a:r>
            <a:r>
              <a:rPr lang="en-US" smtClean="0"/>
              <a:t>2.5.4 , 2.5.5, 2.5.6, 2.5.14</a:t>
            </a:r>
          </a:p>
          <a:p>
            <a:pPr algn="l" rtl="0" eaLnBrk="1" hangingPunct="1"/>
            <a:r>
              <a:rPr lang="en-US" smtClean="0"/>
              <a:t>* Also you can solve in the review questions page 57:</a:t>
            </a:r>
          </a:p>
          <a:p>
            <a:pPr algn="l" rtl="0" eaLnBrk="1" hangingPunct="1"/>
            <a:r>
              <a:rPr lang="en-US" smtClean="0"/>
              <a:t>Q: 12,13,14,15,16, 19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cs typeface="Tahoma" pitchFamily="34" charset="0"/>
              </a:rPr>
              <a:t>    </a:t>
            </a:r>
            <a:r>
              <a:rPr lang="en-US" b="1">
                <a:solidFill>
                  <a:schemeClr val="tx2"/>
                </a:solidFill>
                <a:cs typeface="Tahoma" pitchFamily="34" charset="0"/>
              </a:rPr>
              <a:t> </a:t>
            </a:r>
            <a:endParaRPr lang="en-US">
              <a:solidFill>
                <a:schemeClr val="tx2"/>
              </a:solidFill>
              <a:cs typeface="Tahoma" pitchFamily="34" charset="0"/>
            </a:endParaRPr>
          </a:p>
          <a:p>
            <a:pPr algn="l" rtl="0"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2060"/>
                </a:solidFill>
                <a:cs typeface="Tahoma" pitchFamily="34" charset="0"/>
              </a:rPr>
              <a:t>Example  2</a:t>
            </a: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: (Simple frequency distribution or ungrouped frequency distribution).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The following data represent the number of children of 16 Families: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3, 5, 2, 4, 0, 1, 3, 5, 2, 3, 2, 3, 3, 2, 4, 1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 -    Variable =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 = no. of children  (discrete, quantitative)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-    Sample size = n = 16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cs typeface="Tahoma" pitchFamily="34" charset="0"/>
              </a:rPr>
              <a:t>-   The possible values of the variable are: 0, 1, 2, 3, 4,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85800" y="1427584"/>
            <a:ext cx="7620000" cy="3657600"/>
            <a:chOff x="288" y="172"/>
            <a:chExt cx="4800" cy="2382"/>
          </a:xfrm>
        </p:grpSpPr>
        <p:sp>
          <p:nvSpPr>
            <p:cNvPr id="34821" name="Rectangle 3"/>
            <p:cNvSpPr>
              <a:spLocks noChangeArrowheads="1"/>
            </p:cNvSpPr>
            <p:nvPr/>
          </p:nvSpPr>
          <p:spPr bwMode="auto">
            <a:xfrm>
              <a:off x="336" y="172"/>
              <a:ext cx="96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No. of decayed teeth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endParaRPr 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22" name="Rectangle 4"/>
            <p:cNvSpPr>
              <a:spLocks noChangeArrowheads="1"/>
            </p:cNvSpPr>
            <p:nvPr/>
          </p:nvSpPr>
          <p:spPr bwMode="auto">
            <a:xfrm>
              <a:off x="1392" y="172"/>
              <a:ext cx="104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Frequency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3" name="Rectangle 5"/>
            <p:cNvSpPr>
              <a:spLocks noChangeArrowheads="1"/>
            </p:cNvSpPr>
            <p:nvPr/>
          </p:nvSpPr>
          <p:spPr bwMode="auto">
            <a:xfrm>
              <a:off x="2558" y="195"/>
              <a:ext cx="128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Relative Freq. (R. F.)</a:t>
              </a:r>
            </a:p>
            <a:p>
              <a:pPr rtl="0"/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(r=Freq /n)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4824" name="Rectangle 6"/>
            <p:cNvSpPr>
              <a:spLocks noChangeArrowheads="1"/>
            </p:cNvSpPr>
            <p:nvPr/>
          </p:nvSpPr>
          <p:spPr bwMode="auto">
            <a:xfrm>
              <a:off x="3936" y="172"/>
              <a:ext cx="112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Percentage Freq.</a:t>
              </a:r>
            </a:p>
            <a:p>
              <a:pPr algn="ctr" rtl="0" eaLnBrk="0" hangingPunct="0"/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(= R.F. * 100%)</a:t>
              </a:r>
            </a:p>
            <a:p>
              <a:pPr algn="ctr" rtl="0" eaLnBrk="0" hangingPunct="0"/>
              <a:endParaRPr 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25" name="Rectangle 7"/>
            <p:cNvSpPr>
              <a:spLocks noChangeArrowheads="1"/>
            </p:cNvSpPr>
            <p:nvPr/>
          </p:nvSpPr>
          <p:spPr bwMode="auto">
            <a:xfrm>
              <a:off x="334" y="566"/>
              <a:ext cx="9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26" name="Rectangle 8"/>
            <p:cNvSpPr>
              <a:spLocks noChangeArrowheads="1"/>
            </p:cNvSpPr>
            <p:nvPr/>
          </p:nvSpPr>
          <p:spPr bwMode="auto">
            <a:xfrm>
              <a:off x="1358" y="528"/>
              <a:ext cx="10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27" name="Rectangle 9"/>
            <p:cNvSpPr>
              <a:spLocks noChangeArrowheads="1"/>
            </p:cNvSpPr>
            <p:nvPr/>
          </p:nvSpPr>
          <p:spPr bwMode="auto">
            <a:xfrm>
              <a:off x="2512" y="528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0.0625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3936" y="528"/>
              <a:ext cx="11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6.25%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29" name="Rectangle 11"/>
            <p:cNvSpPr>
              <a:spLocks noChangeArrowheads="1"/>
            </p:cNvSpPr>
            <p:nvPr/>
          </p:nvSpPr>
          <p:spPr bwMode="auto">
            <a:xfrm>
              <a:off x="334" y="768"/>
              <a:ext cx="9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0" name="Rectangle 12"/>
            <p:cNvSpPr>
              <a:spLocks noChangeArrowheads="1"/>
            </p:cNvSpPr>
            <p:nvPr/>
          </p:nvSpPr>
          <p:spPr bwMode="auto">
            <a:xfrm>
              <a:off x="1358" y="768"/>
              <a:ext cx="10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1" name="Rectangle 13"/>
            <p:cNvSpPr>
              <a:spLocks noChangeArrowheads="1"/>
            </p:cNvSpPr>
            <p:nvPr/>
          </p:nvSpPr>
          <p:spPr bwMode="auto">
            <a:xfrm>
              <a:off x="2496" y="768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0.125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2" name="Rectangle 14"/>
            <p:cNvSpPr>
              <a:spLocks noChangeArrowheads="1"/>
            </p:cNvSpPr>
            <p:nvPr/>
          </p:nvSpPr>
          <p:spPr bwMode="auto">
            <a:xfrm>
              <a:off x="3936" y="758"/>
              <a:ext cx="11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12.5%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3" name="Rectangle 15"/>
            <p:cNvSpPr>
              <a:spLocks noChangeArrowheads="1"/>
            </p:cNvSpPr>
            <p:nvPr/>
          </p:nvSpPr>
          <p:spPr bwMode="auto">
            <a:xfrm>
              <a:off x="334" y="1056"/>
              <a:ext cx="9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4" name="Rectangle 16"/>
            <p:cNvSpPr>
              <a:spLocks noChangeArrowheads="1"/>
            </p:cNvSpPr>
            <p:nvPr/>
          </p:nvSpPr>
          <p:spPr bwMode="auto">
            <a:xfrm>
              <a:off x="1358" y="1056"/>
              <a:ext cx="10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5" name="Rectangle 17"/>
            <p:cNvSpPr>
              <a:spLocks noChangeArrowheads="1"/>
            </p:cNvSpPr>
            <p:nvPr/>
          </p:nvSpPr>
          <p:spPr bwMode="auto">
            <a:xfrm>
              <a:off x="2464" y="1046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6" name="Rectangle 18"/>
            <p:cNvSpPr>
              <a:spLocks noChangeArrowheads="1"/>
            </p:cNvSpPr>
            <p:nvPr/>
          </p:nvSpPr>
          <p:spPr bwMode="auto">
            <a:xfrm>
              <a:off x="3936" y="1056"/>
              <a:ext cx="11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25%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7" name="Rectangle 19"/>
            <p:cNvSpPr>
              <a:spLocks noChangeArrowheads="1"/>
            </p:cNvSpPr>
            <p:nvPr/>
          </p:nvSpPr>
          <p:spPr bwMode="auto">
            <a:xfrm>
              <a:off x="334" y="1334"/>
              <a:ext cx="9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8" name="Rectangle 20"/>
            <p:cNvSpPr>
              <a:spLocks noChangeArrowheads="1"/>
            </p:cNvSpPr>
            <p:nvPr/>
          </p:nvSpPr>
          <p:spPr bwMode="auto">
            <a:xfrm>
              <a:off x="1358" y="1334"/>
              <a:ext cx="10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39" name="Rectangle 21"/>
            <p:cNvSpPr>
              <a:spLocks noChangeArrowheads="1"/>
            </p:cNvSpPr>
            <p:nvPr/>
          </p:nvSpPr>
          <p:spPr bwMode="auto">
            <a:xfrm>
              <a:off x="2512" y="1334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0.3125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0" name="Rectangle 22"/>
            <p:cNvSpPr>
              <a:spLocks noChangeArrowheads="1"/>
            </p:cNvSpPr>
            <p:nvPr/>
          </p:nvSpPr>
          <p:spPr bwMode="auto">
            <a:xfrm>
              <a:off x="3919" y="1344"/>
              <a:ext cx="11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31.25%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1" name="Rectangle 23"/>
            <p:cNvSpPr>
              <a:spLocks noChangeArrowheads="1"/>
            </p:cNvSpPr>
            <p:nvPr/>
          </p:nvSpPr>
          <p:spPr bwMode="auto">
            <a:xfrm>
              <a:off x="336" y="1622"/>
              <a:ext cx="9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2" name="Rectangle 24"/>
            <p:cNvSpPr>
              <a:spLocks noChangeArrowheads="1"/>
            </p:cNvSpPr>
            <p:nvPr/>
          </p:nvSpPr>
          <p:spPr bwMode="auto">
            <a:xfrm>
              <a:off x="1392" y="1622"/>
              <a:ext cx="10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2496" y="1632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0.125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4" name="Rectangle 26"/>
            <p:cNvSpPr>
              <a:spLocks noChangeArrowheads="1"/>
            </p:cNvSpPr>
            <p:nvPr/>
          </p:nvSpPr>
          <p:spPr bwMode="auto">
            <a:xfrm>
              <a:off x="3936" y="1584"/>
              <a:ext cx="11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12.5%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5" name="Rectangle 27"/>
            <p:cNvSpPr>
              <a:spLocks noChangeArrowheads="1"/>
            </p:cNvSpPr>
            <p:nvPr/>
          </p:nvSpPr>
          <p:spPr bwMode="auto">
            <a:xfrm>
              <a:off x="336" y="1862"/>
              <a:ext cx="9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6" name="Rectangle 28"/>
            <p:cNvSpPr>
              <a:spLocks noChangeArrowheads="1"/>
            </p:cNvSpPr>
            <p:nvPr/>
          </p:nvSpPr>
          <p:spPr bwMode="auto">
            <a:xfrm>
              <a:off x="1392" y="1862"/>
              <a:ext cx="10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7" name="Rectangle 29"/>
            <p:cNvSpPr>
              <a:spLocks noChangeArrowheads="1"/>
            </p:cNvSpPr>
            <p:nvPr/>
          </p:nvSpPr>
          <p:spPr bwMode="auto">
            <a:xfrm>
              <a:off x="2512" y="1862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0.125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8" name="Rectangle 30"/>
            <p:cNvSpPr>
              <a:spLocks noChangeArrowheads="1"/>
            </p:cNvSpPr>
            <p:nvPr/>
          </p:nvSpPr>
          <p:spPr bwMode="auto">
            <a:xfrm>
              <a:off x="3967" y="1824"/>
              <a:ext cx="11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12.5%</a:t>
              </a:r>
            </a:p>
            <a:p>
              <a:pPr algn="ctr" rtl="0" eaLnBrk="0" hangingPunct="0"/>
              <a:endParaRPr lang="en-US" sz="16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49" name="Rectangle 31"/>
            <p:cNvSpPr>
              <a:spLocks noChangeArrowheads="1"/>
            </p:cNvSpPr>
            <p:nvPr/>
          </p:nvSpPr>
          <p:spPr bwMode="auto">
            <a:xfrm>
              <a:off x="288" y="2102"/>
              <a:ext cx="9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Total</a:t>
              </a:r>
            </a:p>
            <a:p>
              <a:pPr algn="ctr" rtl="0" eaLnBrk="0" hangingPunct="0"/>
              <a:endParaRPr 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50" name="Rectangle 32"/>
            <p:cNvSpPr>
              <a:spLocks noChangeArrowheads="1"/>
            </p:cNvSpPr>
            <p:nvPr/>
          </p:nvSpPr>
          <p:spPr bwMode="auto">
            <a:xfrm>
              <a:off x="1344" y="2112"/>
              <a:ext cx="10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=16</a:t>
              </a:r>
            </a:p>
            <a:p>
              <a:pPr algn="ctr" rtl="0" eaLnBrk="0" hangingPunct="0"/>
              <a:endParaRPr 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51" name="Rectangle 33"/>
            <p:cNvSpPr>
              <a:spLocks noChangeArrowheads="1"/>
            </p:cNvSpPr>
            <p:nvPr/>
          </p:nvSpPr>
          <p:spPr bwMode="auto">
            <a:xfrm>
              <a:off x="2496" y="2064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1.00</a:t>
              </a:r>
            </a:p>
            <a:p>
              <a:pPr algn="ctr" rtl="0" eaLnBrk="0" hangingPunct="0"/>
              <a:endParaRPr 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52" name="Rectangle 34"/>
            <p:cNvSpPr>
              <a:spLocks noChangeArrowheads="1"/>
            </p:cNvSpPr>
            <p:nvPr/>
          </p:nvSpPr>
          <p:spPr bwMode="auto">
            <a:xfrm>
              <a:off x="3936" y="2054"/>
              <a:ext cx="11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</a:p>
            <a:p>
              <a:pPr algn="ctr" rtl="0" eaLnBrk="0" hangingPunct="0"/>
              <a:endParaRPr 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4853" name="Rectangle 35"/>
            <p:cNvSpPr>
              <a:spLocks noChangeArrowheads="1"/>
            </p:cNvSpPr>
            <p:nvPr/>
          </p:nvSpPr>
          <p:spPr bwMode="auto">
            <a:xfrm>
              <a:off x="336" y="192"/>
              <a:ext cx="4752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>
                <a:solidFill>
                  <a:srgbClr val="002060"/>
                </a:solidFill>
              </a:endParaRPr>
            </a:p>
          </p:txBody>
        </p:sp>
        <p:sp>
          <p:nvSpPr>
            <p:cNvPr id="34854" name="Line 36"/>
            <p:cNvSpPr>
              <a:spLocks noChangeShapeType="1"/>
            </p:cNvSpPr>
            <p:nvPr/>
          </p:nvSpPr>
          <p:spPr bwMode="auto">
            <a:xfrm flipV="1">
              <a:off x="3888" y="192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55" name="Line 37"/>
            <p:cNvSpPr>
              <a:spLocks noChangeShapeType="1"/>
            </p:cNvSpPr>
            <p:nvPr/>
          </p:nvSpPr>
          <p:spPr bwMode="auto">
            <a:xfrm flipV="1">
              <a:off x="2496" y="192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56" name="Line 38"/>
            <p:cNvSpPr>
              <a:spLocks noChangeShapeType="1"/>
            </p:cNvSpPr>
            <p:nvPr/>
          </p:nvSpPr>
          <p:spPr bwMode="auto">
            <a:xfrm>
              <a:off x="1392" y="192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57" name="Line 39"/>
            <p:cNvSpPr>
              <a:spLocks noChangeShapeType="1"/>
            </p:cNvSpPr>
            <p:nvPr/>
          </p:nvSpPr>
          <p:spPr bwMode="auto">
            <a:xfrm>
              <a:off x="336" y="206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58" name="Line 40"/>
            <p:cNvSpPr>
              <a:spLocks noChangeShapeType="1"/>
            </p:cNvSpPr>
            <p:nvPr/>
          </p:nvSpPr>
          <p:spPr bwMode="auto">
            <a:xfrm>
              <a:off x="336" y="182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59" name="Line 41"/>
            <p:cNvSpPr>
              <a:spLocks noChangeShapeType="1"/>
            </p:cNvSpPr>
            <p:nvPr/>
          </p:nvSpPr>
          <p:spPr bwMode="auto">
            <a:xfrm>
              <a:off x="336" y="158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60" name="Line 42"/>
            <p:cNvSpPr>
              <a:spLocks noChangeShapeType="1"/>
            </p:cNvSpPr>
            <p:nvPr/>
          </p:nvSpPr>
          <p:spPr bwMode="auto">
            <a:xfrm>
              <a:off x="336" y="1296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61" name="Line 43"/>
            <p:cNvSpPr>
              <a:spLocks noChangeShapeType="1"/>
            </p:cNvSpPr>
            <p:nvPr/>
          </p:nvSpPr>
          <p:spPr bwMode="auto">
            <a:xfrm>
              <a:off x="336" y="1056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62" name="Line 44"/>
            <p:cNvSpPr>
              <a:spLocks noChangeShapeType="1"/>
            </p:cNvSpPr>
            <p:nvPr/>
          </p:nvSpPr>
          <p:spPr bwMode="auto">
            <a:xfrm>
              <a:off x="336" y="76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863" name="Line 45"/>
            <p:cNvSpPr>
              <a:spLocks noChangeShapeType="1"/>
            </p:cNvSpPr>
            <p:nvPr/>
          </p:nvSpPr>
          <p:spPr bwMode="auto">
            <a:xfrm>
              <a:off x="336" y="5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4819" name="Rectangle 47"/>
          <p:cNvSpPr>
            <a:spLocks noChangeArrowheads="1"/>
          </p:cNvSpPr>
          <p:nvPr/>
        </p:nvSpPr>
        <p:spPr bwMode="auto">
          <a:xfrm>
            <a:off x="304800" y="4941168"/>
            <a:ext cx="88392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2" bIns="0">
            <a:spAutoFit/>
          </a:bodyPr>
          <a:lstStyle/>
          <a:p>
            <a:pPr indent="-228600" algn="l">
              <a:tabLst>
                <a:tab pos="914400" algn="l"/>
              </a:tabLst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Note</a:t>
            </a:r>
          </a:p>
          <a:p>
            <a:pPr marL="114300" indent="-342900" algn="l" rtl="0">
              <a:buFont typeface="+mj-lt"/>
              <a:buAutoNum type="arabicPeriod"/>
              <a:tabLst>
                <a:tab pos="914400" algn="l"/>
              </a:tabLst>
            </a:pPr>
            <a:r>
              <a:rPr lang="ar-SA" dirty="0" smtClean="0">
                <a:solidFill>
                  <a:srgbClr val="002060"/>
                </a:solidFill>
                <a:latin typeface="Times New Roman" pitchFamily="18" charset="0"/>
              </a:rPr>
              <a:t>Total </a:t>
            </a:r>
            <a:r>
              <a:rPr lang="ar-SA" dirty="0">
                <a:solidFill>
                  <a:srgbClr val="002060"/>
                </a:solidFill>
                <a:latin typeface="Times New Roman" pitchFamily="18" charset="0"/>
              </a:rPr>
              <a:t>of the frequencies = </a:t>
            </a:r>
            <a:r>
              <a:rPr lang="ar-SA" i="1" dirty="0">
                <a:solidFill>
                  <a:srgbClr val="002060"/>
                </a:solidFill>
                <a:latin typeface="Times New Roman" pitchFamily="18" charset="0"/>
              </a:rPr>
              <a:t>n </a:t>
            </a:r>
            <a:r>
              <a:rPr lang="ar-SA" dirty="0">
                <a:solidFill>
                  <a:srgbClr val="002060"/>
                </a:solidFill>
                <a:latin typeface="Times New Roman" pitchFamily="18" charset="0"/>
              </a:rPr>
              <a:t>=  sample </a:t>
            </a:r>
            <a:r>
              <a:rPr lang="ar-SA" dirty="0" smtClean="0">
                <a:solidFill>
                  <a:srgbClr val="002060"/>
                </a:solidFill>
                <a:latin typeface="Times New Roman" pitchFamily="18" charset="0"/>
              </a:rPr>
              <a:t>size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114300" indent="-342900" algn="l" rtl="0">
              <a:buFont typeface="+mj-lt"/>
              <a:buAutoNum type="arabicPeriod"/>
              <a:tabLst>
                <a:tab pos="914400" algn="l"/>
              </a:tabLs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frequency = frequency/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n=r.</a:t>
            </a:r>
          </a:p>
          <a:p>
            <a:pPr marL="114300" indent="-342900" algn="l" rtl="0" eaLnBrk="0" hangingPunct="0">
              <a:buFont typeface="+mj-lt"/>
              <a:buAutoNum type="arabicPeriod"/>
              <a:tabLst>
                <a:tab pos="914400" algn="l"/>
              </a:tabLs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of the Relative frequencies=1.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342900" algn="l" rtl="0" eaLnBrk="0" hangingPunct="0">
              <a:buFont typeface="+mj-lt"/>
              <a:buAutoNum type="arabicPeriod"/>
              <a:tabLst>
                <a:tab pos="914400" algn="l"/>
              </a:tabLst>
            </a:pPr>
            <a:r>
              <a:rPr lang="ar-S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Percentage frequency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= </a:t>
            </a:r>
            <a:r>
              <a:rPr lang="ar-S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frequency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*100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114300" indent="-342900" algn="l" rtl="0" eaLnBrk="0" hangingPunct="0">
              <a:buFont typeface="+mj-lt"/>
              <a:buAutoNum type="arabicPeriod"/>
              <a:tabLst>
                <a:tab pos="914400" algn="l"/>
              </a:tabLst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of </a:t>
            </a:r>
            <a:r>
              <a:rPr lang="ar-S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Percentage frequency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100%.</a:t>
            </a:r>
            <a:endParaRPr lang="ar-S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9"/>
          <p:cNvSpPr>
            <a:spLocks noChangeArrowheads="1"/>
          </p:cNvSpPr>
          <p:nvPr/>
        </p:nvSpPr>
        <p:spPr bwMode="auto">
          <a:xfrm>
            <a:off x="0" y="2857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 frequency, relative  frequency and percentage frequency  distribution of the no. of children</a:t>
            </a:r>
            <a:endParaRPr lang="ar-SA" sz="28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tabLst>
                <a:tab pos="9144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·       </a:t>
            </a:r>
            <a:r>
              <a:rPr lang="en-US" sz="2800" b="1">
                <a:solidFill>
                  <a:srgbClr val="CC3300"/>
                </a:solidFill>
                <a:cs typeface="Times New Roman" pitchFamily="18" charset="0"/>
              </a:rPr>
              <a:t>Pie Chart </a:t>
            </a:r>
            <a:r>
              <a:rPr lang="en-US">
                <a:solidFill>
                  <a:srgbClr val="CC3300"/>
                </a:solidFill>
                <a:cs typeface="Times New Roman" pitchFamily="18" charset="0"/>
              </a:rPr>
              <a:t>is a circle divided into sectors representing proportionate frequency of percentage frequency of the class intervals </a:t>
            </a:r>
            <a:r>
              <a:rPr lang="en-US"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174750" y="1284288"/>
            <a:ext cx="5889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763713" y="1284288"/>
            <a:ext cx="5905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354263" y="1284288"/>
            <a:ext cx="5873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2941638" y="1284288"/>
            <a:ext cx="5889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3530600" y="1284288"/>
            <a:ext cx="5889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4119563" y="1284288"/>
            <a:ext cx="5905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4710113" y="1284288"/>
            <a:ext cx="5873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1174750" y="230505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1" name="Rectangle 13"/>
          <p:cNvSpPr>
            <a:spLocks noChangeArrowheads="1"/>
          </p:cNvSpPr>
          <p:nvPr/>
        </p:nvSpPr>
        <p:spPr bwMode="auto">
          <a:xfrm>
            <a:off x="1763713" y="230505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2" name="Rectangle 14"/>
          <p:cNvSpPr>
            <a:spLocks noChangeArrowheads="1"/>
          </p:cNvSpPr>
          <p:nvPr/>
        </p:nvSpPr>
        <p:spPr bwMode="auto">
          <a:xfrm>
            <a:off x="2354263" y="230505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3" name="Rectangle 15"/>
          <p:cNvSpPr>
            <a:spLocks noChangeArrowheads="1"/>
          </p:cNvSpPr>
          <p:nvPr/>
        </p:nvSpPr>
        <p:spPr bwMode="auto">
          <a:xfrm>
            <a:off x="2941638" y="2305050"/>
            <a:ext cx="588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4" name="Rectangle 16"/>
          <p:cNvSpPr>
            <a:spLocks noChangeArrowheads="1"/>
          </p:cNvSpPr>
          <p:nvPr/>
        </p:nvSpPr>
        <p:spPr bwMode="auto">
          <a:xfrm>
            <a:off x="3530600" y="230505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5" name="Rectangle 17"/>
          <p:cNvSpPr>
            <a:spLocks noChangeArrowheads="1"/>
          </p:cNvSpPr>
          <p:nvPr/>
        </p:nvSpPr>
        <p:spPr bwMode="auto">
          <a:xfrm>
            <a:off x="4119563" y="230505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6" name="Rectangle 18"/>
          <p:cNvSpPr>
            <a:spLocks noChangeArrowheads="1"/>
          </p:cNvSpPr>
          <p:nvPr/>
        </p:nvSpPr>
        <p:spPr bwMode="auto">
          <a:xfrm>
            <a:off x="4710113" y="230505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7" name="Rectangle 20"/>
          <p:cNvSpPr>
            <a:spLocks noChangeArrowheads="1"/>
          </p:cNvSpPr>
          <p:nvPr/>
        </p:nvSpPr>
        <p:spPr bwMode="auto">
          <a:xfrm>
            <a:off x="1174750" y="2974975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8" name="Rectangle 21"/>
          <p:cNvSpPr>
            <a:spLocks noChangeArrowheads="1"/>
          </p:cNvSpPr>
          <p:nvPr/>
        </p:nvSpPr>
        <p:spPr bwMode="auto">
          <a:xfrm>
            <a:off x="1763713" y="2974975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59" name="Rectangle 22"/>
          <p:cNvSpPr>
            <a:spLocks noChangeArrowheads="1"/>
          </p:cNvSpPr>
          <p:nvPr/>
        </p:nvSpPr>
        <p:spPr bwMode="auto">
          <a:xfrm>
            <a:off x="2354263" y="2974975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0" name="Rectangle 23"/>
          <p:cNvSpPr>
            <a:spLocks noChangeArrowheads="1"/>
          </p:cNvSpPr>
          <p:nvPr/>
        </p:nvSpPr>
        <p:spPr bwMode="auto">
          <a:xfrm>
            <a:off x="2941638" y="2974975"/>
            <a:ext cx="588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1" name="Rectangle 24"/>
          <p:cNvSpPr>
            <a:spLocks noChangeArrowheads="1"/>
          </p:cNvSpPr>
          <p:nvPr/>
        </p:nvSpPr>
        <p:spPr bwMode="auto">
          <a:xfrm>
            <a:off x="3530600" y="2974975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2" name="Rectangle 25"/>
          <p:cNvSpPr>
            <a:spLocks noChangeArrowheads="1"/>
          </p:cNvSpPr>
          <p:nvPr/>
        </p:nvSpPr>
        <p:spPr bwMode="auto">
          <a:xfrm>
            <a:off x="4119563" y="2974975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3" name="Rectangle 26"/>
          <p:cNvSpPr>
            <a:spLocks noChangeArrowheads="1"/>
          </p:cNvSpPr>
          <p:nvPr/>
        </p:nvSpPr>
        <p:spPr bwMode="auto">
          <a:xfrm>
            <a:off x="4710113" y="2974975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4" name="Rectangle 28"/>
          <p:cNvSpPr>
            <a:spLocks noChangeArrowheads="1"/>
          </p:cNvSpPr>
          <p:nvPr/>
        </p:nvSpPr>
        <p:spPr bwMode="auto">
          <a:xfrm>
            <a:off x="1174750" y="364490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5" name="Rectangle 29"/>
          <p:cNvSpPr>
            <a:spLocks noChangeArrowheads="1"/>
          </p:cNvSpPr>
          <p:nvPr/>
        </p:nvSpPr>
        <p:spPr bwMode="auto">
          <a:xfrm>
            <a:off x="1763713" y="364490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6" name="Rectangle 30"/>
          <p:cNvSpPr>
            <a:spLocks noChangeArrowheads="1"/>
          </p:cNvSpPr>
          <p:nvPr/>
        </p:nvSpPr>
        <p:spPr bwMode="auto">
          <a:xfrm>
            <a:off x="2354263" y="364490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7" name="Rectangle 31"/>
          <p:cNvSpPr>
            <a:spLocks noChangeArrowheads="1"/>
          </p:cNvSpPr>
          <p:nvPr/>
        </p:nvSpPr>
        <p:spPr bwMode="auto">
          <a:xfrm>
            <a:off x="2941638" y="3644900"/>
            <a:ext cx="588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8" name="Rectangle 32"/>
          <p:cNvSpPr>
            <a:spLocks noChangeArrowheads="1"/>
          </p:cNvSpPr>
          <p:nvPr/>
        </p:nvSpPr>
        <p:spPr bwMode="auto">
          <a:xfrm>
            <a:off x="3530600" y="364490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69" name="Rectangle 33"/>
          <p:cNvSpPr>
            <a:spLocks noChangeArrowheads="1"/>
          </p:cNvSpPr>
          <p:nvPr/>
        </p:nvSpPr>
        <p:spPr bwMode="auto">
          <a:xfrm>
            <a:off x="4119563" y="364490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70" name="Rectangle 34"/>
          <p:cNvSpPr>
            <a:spLocks noChangeArrowheads="1"/>
          </p:cNvSpPr>
          <p:nvPr/>
        </p:nvSpPr>
        <p:spPr bwMode="auto">
          <a:xfrm>
            <a:off x="4710113" y="364490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71" name="Rectangle 59"/>
          <p:cNvSpPr>
            <a:spLocks noChangeArrowheads="1"/>
          </p:cNvSpPr>
          <p:nvPr/>
        </p:nvSpPr>
        <p:spPr bwMode="auto">
          <a:xfrm>
            <a:off x="68263" y="6356350"/>
            <a:ext cx="11064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5872" name="Rectangle 76"/>
          <p:cNvSpPr>
            <a:spLocks noChangeArrowheads="1"/>
          </p:cNvSpPr>
          <p:nvPr/>
        </p:nvSpPr>
        <p:spPr bwMode="auto">
          <a:xfrm>
            <a:off x="0" y="61547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pic>
        <p:nvPicPr>
          <p:cNvPr id="3587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57175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tabLst>
                <a:tab pos="9144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·       </a:t>
            </a:r>
            <a:r>
              <a:rPr lang="en-US" sz="2800" b="1" dirty="0">
                <a:solidFill>
                  <a:srgbClr val="CC3300"/>
                </a:solidFill>
                <a:cs typeface="Times New Roman" pitchFamily="18" charset="0"/>
              </a:rPr>
              <a:t>Frequency Line chart</a:t>
            </a:r>
            <a:r>
              <a:rPr lang="en-US" dirty="0">
                <a:solidFill>
                  <a:srgbClr val="CC3300"/>
                </a:solidFill>
                <a:cs typeface="Times New Roman" pitchFamily="18" charset="0"/>
              </a:rPr>
              <a:t> is a graphical representation for the simple frequency distribution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>
                <a:solidFill>
                  <a:srgbClr val="CC3300"/>
                </a:solidFill>
                <a:cs typeface="Times New Roman" pitchFamily="18" charset="0"/>
              </a:rPr>
              <a:t>showing line on horizontal line(x-axis) and frequency on vertical line (y-axis) 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174750" y="1284288"/>
            <a:ext cx="5889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763713" y="1284288"/>
            <a:ext cx="5905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354263" y="1284288"/>
            <a:ext cx="5873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941638" y="1284288"/>
            <a:ext cx="588962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3530600" y="1284288"/>
            <a:ext cx="5889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4119563" y="1284288"/>
            <a:ext cx="5905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4710113" y="1284288"/>
            <a:ext cx="5873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1174750" y="230505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1763713" y="230505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2354263" y="230505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2941638" y="2305050"/>
            <a:ext cx="588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3530600" y="230505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4119563" y="230505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4710113" y="230505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1" name="Rectangle 20"/>
          <p:cNvSpPr>
            <a:spLocks noChangeArrowheads="1"/>
          </p:cNvSpPr>
          <p:nvPr/>
        </p:nvSpPr>
        <p:spPr bwMode="auto">
          <a:xfrm>
            <a:off x="1174750" y="2974975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2" name="Rectangle 21"/>
          <p:cNvSpPr>
            <a:spLocks noChangeArrowheads="1"/>
          </p:cNvSpPr>
          <p:nvPr/>
        </p:nvSpPr>
        <p:spPr bwMode="auto">
          <a:xfrm>
            <a:off x="1763713" y="2974975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3" name="Rectangle 22"/>
          <p:cNvSpPr>
            <a:spLocks noChangeArrowheads="1"/>
          </p:cNvSpPr>
          <p:nvPr/>
        </p:nvSpPr>
        <p:spPr bwMode="auto">
          <a:xfrm>
            <a:off x="2354263" y="2974975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4" name="Rectangle 23"/>
          <p:cNvSpPr>
            <a:spLocks noChangeArrowheads="1"/>
          </p:cNvSpPr>
          <p:nvPr/>
        </p:nvSpPr>
        <p:spPr bwMode="auto">
          <a:xfrm>
            <a:off x="2941638" y="2974975"/>
            <a:ext cx="588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5" name="Rectangle 24"/>
          <p:cNvSpPr>
            <a:spLocks noChangeArrowheads="1"/>
          </p:cNvSpPr>
          <p:nvPr/>
        </p:nvSpPr>
        <p:spPr bwMode="auto">
          <a:xfrm>
            <a:off x="3530600" y="2974975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6" name="Rectangle 25"/>
          <p:cNvSpPr>
            <a:spLocks noChangeArrowheads="1"/>
          </p:cNvSpPr>
          <p:nvPr/>
        </p:nvSpPr>
        <p:spPr bwMode="auto">
          <a:xfrm>
            <a:off x="4119563" y="2974975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7" name="Rectangle 26"/>
          <p:cNvSpPr>
            <a:spLocks noChangeArrowheads="1"/>
          </p:cNvSpPr>
          <p:nvPr/>
        </p:nvSpPr>
        <p:spPr bwMode="auto">
          <a:xfrm>
            <a:off x="4710113" y="2974975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8" name="Rectangle 28"/>
          <p:cNvSpPr>
            <a:spLocks noChangeArrowheads="1"/>
          </p:cNvSpPr>
          <p:nvPr/>
        </p:nvSpPr>
        <p:spPr bwMode="auto">
          <a:xfrm>
            <a:off x="1174750" y="364490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89" name="Rectangle 29"/>
          <p:cNvSpPr>
            <a:spLocks noChangeArrowheads="1"/>
          </p:cNvSpPr>
          <p:nvPr/>
        </p:nvSpPr>
        <p:spPr bwMode="auto">
          <a:xfrm>
            <a:off x="1763713" y="364490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90" name="Rectangle 30"/>
          <p:cNvSpPr>
            <a:spLocks noChangeArrowheads="1"/>
          </p:cNvSpPr>
          <p:nvPr/>
        </p:nvSpPr>
        <p:spPr bwMode="auto">
          <a:xfrm>
            <a:off x="2354263" y="364490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91" name="Rectangle 31"/>
          <p:cNvSpPr>
            <a:spLocks noChangeArrowheads="1"/>
          </p:cNvSpPr>
          <p:nvPr/>
        </p:nvSpPr>
        <p:spPr bwMode="auto">
          <a:xfrm>
            <a:off x="2941638" y="3644900"/>
            <a:ext cx="588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92" name="Rectangle 32"/>
          <p:cNvSpPr>
            <a:spLocks noChangeArrowheads="1"/>
          </p:cNvSpPr>
          <p:nvPr/>
        </p:nvSpPr>
        <p:spPr bwMode="auto">
          <a:xfrm>
            <a:off x="3530600" y="3644900"/>
            <a:ext cx="588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93" name="Rectangle 33"/>
          <p:cNvSpPr>
            <a:spLocks noChangeArrowheads="1"/>
          </p:cNvSpPr>
          <p:nvPr/>
        </p:nvSpPr>
        <p:spPr bwMode="auto">
          <a:xfrm>
            <a:off x="4119563" y="3644900"/>
            <a:ext cx="590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94" name="Rectangle 34"/>
          <p:cNvSpPr>
            <a:spLocks noChangeArrowheads="1"/>
          </p:cNvSpPr>
          <p:nvPr/>
        </p:nvSpPr>
        <p:spPr bwMode="auto">
          <a:xfrm>
            <a:off x="4710113" y="3644900"/>
            <a:ext cx="587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95" name="Rectangle 59"/>
          <p:cNvSpPr>
            <a:spLocks noChangeArrowheads="1"/>
          </p:cNvSpPr>
          <p:nvPr/>
        </p:nvSpPr>
        <p:spPr bwMode="auto">
          <a:xfrm>
            <a:off x="68263" y="6356350"/>
            <a:ext cx="11064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0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6896" name="Rectangle 76"/>
          <p:cNvSpPr>
            <a:spLocks noChangeArrowheads="1"/>
          </p:cNvSpPr>
          <p:nvPr/>
        </p:nvSpPr>
        <p:spPr bwMode="auto">
          <a:xfrm>
            <a:off x="0" y="6154738"/>
            <a:ext cx="91440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endParaRPr lang="en-US">
              <a:latin typeface="Times New Roman" pitchFamily="18" charset="0"/>
            </a:endParaRPr>
          </a:p>
        </p:txBody>
      </p:sp>
      <p:graphicFrame>
        <p:nvGraphicFramePr>
          <p:cNvPr id="36897" name="Object 77"/>
          <p:cNvGraphicFramePr>
            <a:graphicFrameLocks noChangeAspect="1"/>
          </p:cNvGraphicFramePr>
          <p:nvPr/>
        </p:nvGraphicFramePr>
        <p:xfrm>
          <a:off x="1695400" y="1556792"/>
          <a:ext cx="6477000" cy="4011612"/>
        </p:xfrm>
        <a:graphic>
          <a:graphicData uri="http://schemas.openxmlformats.org/presentationml/2006/ole">
            <p:oleObj spid="_x0000_s36897" name="Bitmap Image" r:id="rId3" imgW="5428571" imgH="336279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118D6-E677-4BBB-B6D7-570D65B387DA}" type="slidenum">
              <a:rPr lang="ar-SA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200" b="1" u="sng" dirty="0" smtClean="0">
                <a:solidFill>
                  <a:srgbClr val="FF6600"/>
                </a:solidFill>
              </a:rPr>
              <a:t>2.3 Frequency Distribution </a:t>
            </a:r>
            <a:br>
              <a:rPr lang="en-US" sz="3200" b="1" u="sng" dirty="0" smtClean="0">
                <a:solidFill>
                  <a:srgbClr val="FF6600"/>
                </a:solidFill>
              </a:rPr>
            </a:br>
            <a:r>
              <a:rPr lang="en-US" sz="3200" b="1" u="sng" dirty="0" smtClean="0">
                <a:solidFill>
                  <a:srgbClr val="FF6600"/>
                </a:solidFill>
              </a:rPr>
              <a:t>for Continuous Random Variables</a:t>
            </a:r>
            <a:endParaRPr lang="en-US" sz="3200" dirty="0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04031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effectLst/>
              </a:rPr>
              <a:t>For large samples, we can’t use the simple frequency table to represent the data.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effectLst/>
              </a:rPr>
              <a:t>We need to divide the data into groups or intervals or classes.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effectLst/>
              </a:rPr>
              <a:t>So, we need to determine: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sz="2400" b="1" i="1" u="sng" dirty="0" smtClean="0">
                <a:solidFill>
                  <a:srgbClr val="FF9933"/>
                </a:solidFill>
              </a:rPr>
              <a:t>Example 2.3.1</a:t>
            </a:r>
          </a:p>
          <a:p>
            <a:pPr algn="just" rtl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effectLst/>
                <a:sym typeface="Symbol" pitchFamily="18" charset="2"/>
              </a:rPr>
              <a:t>   We wish construct the grouped frequency distribution table of the data in Table 1.4.1 Pages 9-10 of ages of 189 person who Participated in a study on smoking cessation</a:t>
            </a:r>
            <a:r>
              <a:rPr lang="en-US" sz="2400" b="1" i="1" u="sng" dirty="0" smtClean="0">
                <a:solidFill>
                  <a:srgbClr val="FF9933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0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1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2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3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4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5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6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7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8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19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2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20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3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4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5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6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7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8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9.xml><?xml version="1.0" encoding="utf-8"?>
<a:themeOverride xmlns:a="http://schemas.openxmlformats.org/drawingml/2006/main">
  <a:clrScheme name="Mountain Top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6957669DD424995F190B0BB4592A1" ma:contentTypeVersion="0" ma:contentTypeDescription="Create a new document." ma:contentTypeScope="" ma:versionID="60e289a27171db760ba4188d766bca2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49DE5B5-B79D-4BF9-A8BF-81C14B751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59B0FC5-9440-47AD-B499-6E4944EA5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3C284E-7E19-4E13-8207-2CC3CD0A031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1038</TotalTime>
  <Words>3190</Words>
  <Application>Microsoft Office PowerPoint</Application>
  <PresentationFormat>On-screen Show (4:3)</PresentationFormat>
  <Paragraphs>709</Paragraphs>
  <Slides>54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Cliff</vt:lpstr>
      <vt:lpstr>Mountain Top</vt:lpstr>
      <vt:lpstr>صورة</vt:lpstr>
      <vt:lpstr>Bitmap Image</vt:lpstr>
      <vt:lpstr>Chart</vt:lpstr>
      <vt:lpstr>Equation</vt:lpstr>
      <vt:lpstr>Microsoft Equation 3.0</vt:lpstr>
      <vt:lpstr>Chapter ( 2 )  Strategies for understanding the meanings of Data</vt:lpstr>
      <vt:lpstr>Slide 2</vt:lpstr>
      <vt:lpstr>Slide 3</vt:lpstr>
      <vt:lpstr>Descriptive Statistics 2.1 Frequency Distribution  for Discrete Random Variables</vt:lpstr>
      <vt:lpstr> Representing the simple frequency table using the bar chart</vt:lpstr>
      <vt:lpstr>Slide 6</vt:lpstr>
      <vt:lpstr>Slide 7</vt:lpstr>
      <vt:lpstr>Slide 8</vt:lpstr>
      <vt:lpstr>2.3 Frequency Distribution  for Continuous Random Variables</vt:lpstr>
      <vt:lpstr>Slide 10</vt:lpstr>
      <vt:lpstr>Slide 11</vt:lpstr>
      <vt:lpstr>Slide 12</vt:lpstr>
      <vt:lpstr>Slide 13</vt:lpstr>
      <vt:lpstr>Slide 14</vt:lpstr>
      <vt:lpstr>Slide 15</vt:lpstr>
      <vt:lpstr>For the above example, the following table represents the cumulative frequency, the relative frequency, the cumulative relative frequency and the mid-interval.  </vt:lpstr>
      <vt:lpstr> Representing the grouped frequency table using the histogram</vt:lpstr>
      <vt:lpstr>Representing the grouped frequency table using the Polygon</vt:lpstr>
      <vt:lpstr>Slide 19</vt:lpstr>
      <vt:lpstr>Slide 20</vt:lpstr>
      <vt:lpstr>Exercise: Complete the table and answer the equations </vt:lpstr>
      <vt:lpstr>Example :                             </vt:lpstr>
      <vt:lpstr>Slide 23</vt:lpstr>
      <vt:lpstr>Slide 24</vt:lpstr>
      <vt:lpstr>Slide 25</vt:lpstr>
      <vt:lpstr>Slide 26</vt:lpstr>
      <vt:lpstr>Slide 27</vt:lpstr>
      <vt:lpstr>Slide 28</vt:lpstr>
      <vt:lpstr>Exercises</vt:lpstr>
      <vt:lpstr>Slide 30</vt:lpstr>
      <vt:lpstr>Slide 31</vt:lpstr>
      <vt:lpstr>Section (2.4) :  Descriptive  Statistics Measures of Central Tendency  Page 38 - 41</vt:lpstr>
      <vt:lpstr>Slide 33</vt:lpstr>
      <vt:lpstr>The Statistic and The Parameter  </vt:lpstr>
      <vt:lpstr> Measures of Central Tendency </vt:lpstr>
      <vt:lpstr>Slide 36</vt:lpstr>
      <vt:lpstr>Slide 37</vt:lpstr>
      <vt:lpstr>Slide 38</vt:lpstr>
      <vt:lpstr>Slide 39</vt:lpstr>
      <vt:lpstr>Slide 40</vt:lpstr>
      <vt:lpstr>Slide 41</vt:lpstr>
      <vt:lpstr>Section (2.5) :  Descriptive  Statistics Measures of Dispersion  Page 43 - 46</vt:lpstr>
      <vt:lpstr>Slide 43</vt:lpstr>
      <vt:lpstr>2.5.   Descriptive  Statistics – Measures of Dispersion:</vt:lpstr>
      <vt:lpstr>Ex. Figure 2.5.1 –Page 43</vt:lpstr>
      <vt:lpstr>1.The Range (R): </vt:lpstr>
      <vt:lpstr>2.The Variance: </vt:lpstr>
      <vt:lpstr>Slide 48</vt:lpstr>
      <vt:lpstr>4.The Coefficient of Variation (C.V): </vt:lpstr>
      <vt:lpstr>Example 2.5.3 Page 46:</vt:lpstr>
      <vt:lpstr>Slide 51</vt:lpstr>
      <vt:lpstr>Slide 52</vt:lpstr>
      <vt:lpstr>Exercises</vt:lpstr>
      <vt:lpstr>Slide 54</vt:lpstr>
    </vt:vector>
  </TitlesOfParts>
  <Company>CHARITY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Biostatistics Some Basic Concepts:</dc:title>
  <dc:creator>Customer</dc:creator>
  <cp:lastModifiedBy>ahmed</cp:lastModifiedBy>
  <cp:revision>99</cp:revision>
  <dcterms:created xsi:type="dcterms:W3CDTF">2009-10-03T08:34:00Z</dcterms:created>
  <dcterms:modified xsi:type="dcterms:W3CDTF">2016-02-01T22:05:10Z</dcterms:modified>
</cp:coreProperties>
</file>