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1"/>
  </p:notesMasterIdLst>
  <p:sldIdLst>
    <p:sldId id="281" r:id="rId3"/>
    <p:sldId id="282" r:id="rId4"/>
    <p:sldId id="287" r:id="rId5"/>
    <p:sldId id="258" r:id="rId6"/>
    <p:sldId id="283" r:id="rId7"/>
    <p:sldId id="259" r:id="rId8"/>
    <p:sldId id="260" r:id="rId9"/>
    <p:sldId id="284" r:id="rId10"/>
    <p:sldId id="285" r:id="rId11"/>
    <p:sldId id="261" r:id="rId12"/>
    <p:sldId id="288" r:id="rId13"/>
    <p:sldId id="262" r:id="rId14"/>
    <p:sldId id="263" r:id="rId15"/>
    <p:sldId id="264" r:id="rId16"/>
    <p:sldId id="265" r:id="rId17"/>
    <p:sldId id="266" r:id="rId18"/>
    <p:sldId id="267" r:id="rId19"/>
    <p:sldId id="286" r:id="rId2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22/04/1437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6A8A933C-9AF6-4B61-9CBE-58C6558E01C0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13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6628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4F84841-725D-4E09-AEF0-EA30708C7BF3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14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093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A02A1EC-04D1-4E75-868C-D7D42A290219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15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7422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A9C329E7-C963-4F84-A12B-BA79AF6429A1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16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3156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E72763C-D81E-4360-A914-ADB2B550010D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17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371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E72763C-D81E-4360-A914-ADB2B550010D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18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3371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1DE703B2-CD1D-44BB-96F4-7DFE703F4DFC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4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944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16A706EB-6927-4ED1-AD3B-678B89369C5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6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298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C0FDA5A-B37A-47FA-A575-C32135D717C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7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93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C0FDA5A-B37A-47FA-A575-C32135D717C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8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936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3C0FDA5A-B37A-47FA-A575-C32135D717C4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9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9936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142E9E5-ED8F-43E8-97D5-4EC2665D86AE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10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720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02BB087D-FA57-414D-8941-628F3329A9C8}" type="slidenum">
              <a:rPr lang="en-US" altLang="ar-SA" sz="1300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12</a:t>
            </a:fld>
            <a:endParaRPr lang="en-US" altLang="ar-SA" sz="1300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7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Conflict Resolution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586788" cy="4482704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A mechanism that allows different device drivers to reserve hardware resources and to protect those resources from accidental use by another driver.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The conflict resolution module aims to: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Prevent modules from clashing over access to hardware resources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Prevent </a:t>
            </a:r>
            <a:r>
              <a:rPr lang="en-US" altLang="ar-SA" i="1" smtClean="0">
                <a:ea typeface="ＭＳ Ｐゴシック" panose="020B0600070205080204" pitchFamily="34" charset="-128"/>
              </a:rPr>
              <a:t>autoprobes </a:t>
            </a:r>
            <a:r>
              <a:rPr lang="en-US" altLang="ar-SA" smtClean="0">
                <a:ea typeface="ＭＳ Ｐゴシック" panose="020B0600070205080204" pitchFamily="34" charset="-128"/>
              </a:rPr>
              <a:t>from interfering with existing device drivers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Resolve conflicts with multiple drivers trying to access the same hardware</a:t>
            </a:r>
          </a:p>
        </p:txBody>
      </p:sp>
    </p:spTree>
    <p:extLst>
      <p:ext uri="{BB962C8B-B14F-4D97-AF65-F5344CB8AC3E}">
        <p14:creationId xmlns:p14="http://schemas.microsoft.com/office/powerpoint/2010/main" val="4003949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Process Management</a:t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3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77416"/>
            <a:ext cx="8820150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Management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1285875"/>
            <a:ext cx="8270081" cy="4482704"/>
          </a:xfrm>
        </p:spPr>
        <p:txBody>
          <a:bodyPr/>
          <a:lstStyle/>
          <a:p>
            <a:r>
              <a:rPr lang="en-US" dirty="0"/>
              <a:t>The basic principle of UNIX process management is to separate two </a:t>
            </a:r>
            <a:r>
              <a:rPr lang="en-US" dirty="0" smtClean="0"/>
              <a:t>operations: the </a:t>
            </a:r>
            <a:r>
              <a:rPr lang="en-US" dirty="0"/>
              <a:t>creation of a process and the running of a new program</a:t>
            </a:r>
            <a:r>
              <a:rPr lang="en-US" dirty="0" smtClean="0"/>
              <a:t>.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dirty="0" smtClean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fork</a:t>
            </a:r>
            <a:r>
              <a:rPr lang="en-US" altLang="ar-SA" dirty="0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system call creates a new process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A new program is run after a call to </a:t>
            </a:r>
            <a:r>
              <a:rPr lang="en-US" altLang="ar-SA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execve</a:t>
            </a:r>
            <a:endParaRPr lang="en-US" altLang="ar-SA" dirty="0" smtClean="0">
              <a:solidFill>
                <a:srgbClr val="FF0000"/>
              </a:solidFill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lvl="1"/>
            <a:endParaRPr lang="en-US" altLang="ar-SA" dirty="0" smtClean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Under UNIX, a process encompasses all the information that the operating system must maintain to track the context of a single execution of a single program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Under Linux, process properties fall into three groups: </a:t>
            </a: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 </a:t>
            </a:r>
            <a:r>
              <a:rPr lang="en-US" altLang="ar-SA" dirty="0">
                <a:ea typeface="ＭＳ Ｐゴシック" panose="020B0600070205080204" pitchFamily="34" charset="-128"/>
              </a:rPr>
              <a:t>T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he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process’s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identity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Environment</a:t>
            </a:r>
            <a:endParaRPr lang="en-US" altLang="ar-SA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Context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516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Identity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559404" cy="487322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Process ID (PID).  The unique identifier for the process; used to specify processes to the operating system when an application makes a system call to signal, modify, or wait for another process.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Credentials.  Each process must have an associated user ID and one or more group IDs that determine the process’s rights to access system resources and files.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Personality.  Not traditionally found on UNIX systems, but under Linux each process has an associated personality identifier that can slightly modify the semantics of certain system calls.</a:t>
            </a:r>
          </a:p>
          <a:p>
            <a:pPr lvl="1"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Used primarily by emulation libraries to request that system calls be compatible with certain specific flavors of UNIX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637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Environment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6"/>
            <a:ext cx="8601075" cy="5232797"/>
          </a:xfrm>
          <a:noFill/>
        </p:spPr>
        <p:txBody>
          <a:bodyPr/>
          <a:lstStyle/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process’s environment is inherited from its parent, and is composed of two null-terminated vectors:</a:t>
            </a:r>
          </a:p>
          <a:p>
            <a:pPr lvl="1"/>
            <a:r>
              <a:rPr lang="en-US" altLang="ar-SA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The argument vector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lists the command-line arguments used to invoke the running program; conventionally starts with the name of the program itself.</a:t>
            </a:r>
          </a:p>
          <a:p>
            <a:pPr lvl="1"/>
            <a:r>
              <a:rPr lang="en-US" altLang="ar-SA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The environment vector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is a list of “NAME=VALUE” pairs that associates named environment variables with arbitrary textual values.</a:t>
            </a:r>
          </a:p>
          <a:p>
            <a:pPr marL="489347" lvl="1" indent="0">
              <a:buNone/>
            </a:pPr>
            <a:endParaRPr lang="en-US" altLang="ar-SA" sz="825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925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Context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01075" cy="4872038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The (constantly changing) state of a running program at any point in time.</a:t>
            </a:r>
          </a:p>
          <a:p>
            <a:r>
              <a:rPr lang="en-US" dirty="0"/>
              <a:t>Process context includes </a:t>
            </a:r>
            <a:r>
              <a:rPr lang="en-US" dirty="0" smtClean="0"/>
              <a:t>the following </a:t>
            </a:r>
            <a:r>
              <a:rPr lang="en-US" dirty="0"/>
              <a:t>parts:</a:t>
            </a: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scheduling context</a:t>
            </a:r>
            <a:r>
              <a:rPr lang="en-US" altLang="ar-SA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is the most important part of the process context; it is the information that the scheduler needs to suspend and restart the process.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kernel maintains </a:t>
            </a: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accounting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information about the resources currently being consumed by each process, and the total resources consumed by the process in its lifetime so far.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file table</a:t>
            </a:r>
            <a:r>
              <a:rPr lang="en-US" altLang="ar-SA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is an array of pointers to kernel file structures.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When making file I/O system calls, processes refer to files by their index into this table.</a:t>
            </a:r>
          </a:p>
        </p:txBody>
      </p:sp>
    </p:spTree>
    <p:extLst>
      <p:ext uri="{BB962C8B-B14F-4D97-AF65-F5344CB8AC3E}">
        <p14:creationId xmlns:p14="http://schemas.microsoft.com/office/powerpoint/2010/main" val="4160375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84748" y="277416"/>
            <a:ext cx="8940403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Context (Cont.)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90360" cy="4530329"/>
          </a:xfrm>
        </p:spPr>
        <p:txBody>
          <a:bodyPr/>
          <a:lstStyle/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Whereas the file table lists the existing open files, the </a:t>
            </a:r>
            <a:br>
              <a:rPr lang="en-US" altLang="ar-SA" dirty="0" smtClean="0">
                <a:ea typeface="ＭＳ Ｐゴシック" panose="020B0600070205080204" pitchFamily="34" charset="-128"/>
              </a:rPr>
            </a:br>
            <a:r>
              <a:rPr lang="en-US" altLang="ar-SA" b="1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file-system context</a:t>
            </a:r>
            <a:r>
              <a:rPr lang="en-US" altLang="ar-SA" dirty="0" smtClean="0">
                <a:solidFill>
                  <a:srgbClr val="3366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applies to requests to open new files.</a:t>
            </a:r>
          </a:p>
          <a:p>
            <a:pPr lvl="2"/>
            <a:r>
              <a:rPr lang="en-US" altLang="ar-SA" dirty="0" smtClean="0">
                <a:ea typeface="ＭＳ Ｐゴシック" panose="020B0600070205080204" pitchFamily="34" charset="-128"/>
              </a:rPr>
              <a:t>The current root and default directories to be used for new file searches are stored here.</a:t>
            </a:r>
          </a:p>
          <a:p>
            <a:pPr lvl="1"/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ea typeface="ＭＳ Ｐゴシック" panose="020B0600070205080204" pitchFamily="34" charset="-128"/>
              </a:rPr>
              <a:t>signal-handler table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defines the routine in the process’s address space to be called when specific signals arrive.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The </a:t>
            </a:r>
            <a:r>
              <a:rPr lang="en-US" altLang="ar-SA" b="1" dirty="0" smtClean="0">
                <a:ea typeface="ＭＳ Ｐゴシック" panose="020B0600070205080204" pitchFamily="34" charset="-128"/>
              </a:rPr>
              <a:t>virtual-memory context</a:t>
            </a:r>
            <a:r>
              <a:rPr lang="en-US" altLang="ar-SA" dirty="0" smtClean="0">
                <a:ea typeface="ＭＳ Ｐゴシック" panose="020B0600070205080204" pitchFamily="34" charset="-128"/>
              </a:rPr>
              <a:t> of a process describes the full contents of the its private address space.</a:t>
            </a:r>
          </a:p>
        </p:txBody>
      </p:sp>
    </p:spTree>
    <p:extLst>
      <p:ext uri="{BB962C8B-B14F-4D97-AF65-F5344CB8AC3E}">
        <p14:creationId xmlns:p14="http://schemas.microsoft.com/office/powerpoint/2010/main" val="1972712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7416"/>
            <a:ext cx="8601075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Processes and Threads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uses the same internal representation for processes and threads; a thread is simply a new process that happens to share the same address space as its parent.</a:t>
            </a:r>
          </a:p>
          <a:p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A distinction is only made when a new thread is created by the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clone</a:t>
            </a:r>
            <a:r>
              <a:rPr lang="en-US" altLang="ar-SA" smtClean="0">
                <a:ea typeface="ＭＳ Ｐゴシック" panose="020B0600070205080204" pitchFamily="34" charset="-128"/>
              </a:rPr>
              <a:t> system call.</a:t>
            </a:r>
          </a:p>
          <a:p>
            <a:pPr lvl="1"/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fork</a:t>
            </a:r>
            <a:r>
              <a:rPr lang="en-US" altLang="ar-SA" smtClean="0">
                <a:ea typeface="ＭＳ Ｐゴシック" panose="020B0600070205080204" pitchFamily="34" charset="-128"/>
              </a:rPr>
              <a:t> creates a new process with its own entirely new process context</a:t>
            </a:r>
          </a:p>
          <a:p>
            <a:pPr lvl="1"/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clone</a:t>
            </a:r>
            <a:r>
              <a:rPr lang="en-US" altLang="ar-SA" smtClean="0">
                <a:ea typeface="ＭＳ Ｐゴシック" panose="020B0600070205080204" pitchFamily="34" charset="-128"/>
              </a:rPr>
              <a:t> creates a new process with its own identity, but that is allowed to share the data structures of its parent</a:t>
            </a:r>
          </a:p>
          <a:p>
            <a:pPr lvl="1"/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Using </a:t>
            </a:r>
            <a:r>
              <a:rPr lang="en-US" altLang="ar-SA" smtClean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clone</a:t>
            </a:r>
            <a:r>
              <a:rPr lang="en-US" altLang="ar-SA" smtClean="0">
                <a:ea typeface="ＭＳ Ｐゴシック" panose="020B0600070205080204" pitchFamily="34" charset="-128"/>
              </a:rPr>
              <a:t> gives an application fine-grained control over exactly what is shared between two threads.</a:t>
            </a:r>
          </a:p>
        </p:txBody>
      </p:sp>
    </p:spTree>
    <p:extLst>
      <p:ext uri="{BB962C8B-B14F-4D97-AF65-F5344CB8AC3E}">
        <p14:creationId xmlns:p14="http://schemas.microsoft.com/office/powerpoint/2010/main" val="964780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7416"/>
            <a:ext cx="8601075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Processes and Threads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clone</a:t>
            </a:r>
            <a:r>
              <a:rPr lang="en-US" dirty="0" smtClean="0"/>
              <a:t>() is </a:t>
            </a:r>
            <a:r>
              <a:rPr lang="en-US" dirty="0"/>
              <a:t>invoked, it is passed a set of flags that determine how much sharing is </a:t>
            </a:r>
            <a:r>
              <a:rPr lang="en-US" dirty="0" smtClean="0"/>
              <a:t>to take </a:t>
            </a:r>
            <a:r>
              <a:rPr lang="en-US" dirty="0"/>
              <a:t>place between the parent and child tasks. Some of these flags are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2490788"/>
            <a:ext cx="5162550" cy="1876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34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>Kernel Modules</a:t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Kernel Modules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6"/>
            <a:ext cx="8636794" cy="5089922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Sections of kernel code that can be compiled, loaded, and unloaded independent of the rest of the kernel.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A kernel module may typically implement a device driver, a file system, or a networking protocol.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module interface allows third parties to write and distribute, on their own terms, device drivers or file systems that could not be distributed under the GPL.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Kernel modules allow a Linux system to be set up with a standard, minimal kernel, without any extra device drivers built in.</a:t>
            </a:r>
          </a:p>
          <a:p>
            <a:endParaRPr lang="en-US" altLang="ar-SA" sz="825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16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dirty="0">
                <a:ea typeface="ＭＳ Ｐゴシック" panose="020B0600070205080204" pitchFamily="34" charset="-128"/>
              </a:rPr>
              <a:t>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dirty="0">
                <a:ea typeface="ＭＳ Ｐゴシック" panose="020B0600070205080204" pitchFamily="34" charset="-128"/>
              </a:rPr>
              <a:t>Three components to Linux module support:</a:t>
            </a:r>
          </a:p>
          <a:p>
            <a:pPr lvl="1"/>
            <a:r>
              <a:rPr lang="en-US" altLang="ar-SA" dirty="0">
                <a:ea typeface="ＭＳ Ｐゴシック" panose="020B0600070205080204" pitchFamily="34" charset="-128"/>
              </a:rPr>
              <a:t>module management </a:t>
            </a:r>
          </a:p>
          <a:p>
            <a:pPr lvl="1"/>
            <a:r>
              <a:rPr lang="en-US" altLang="ar-SA" dirty="0">
                <a:ea typeface="ＭＳ Ｐゴシック" panose="020B0600070205080204" pitchFamily="34" charset="-128"/>
              </a:rPr>
              <a:t>driver registration</a:t>
            </a:r>
          </a:p>
          <a:p>
            <a:pPr lvl="1"/>
            <a:r>
              <a:rPr lang="en-US" altLang="ar-SA" dirty="0">
                <a:ea typeface="ＭＳ Ｐゴシック" panose="020B0600070205080204" pitchFamily="34" charset="-128"/>
              </a:rPr>
              <a:t>conflict resolution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05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316" y="277416"/>
            <a:ext cx="8961834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Module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1" y="1285875"/>
            <a:ext cx="8641556" cy="4482704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Supports loading modules into memory and letting them talk to the rest of the kernel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pPr marL="489347" lvl="1" indent="0"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module requestor manages loading requested, but currently unloaded, modules; it also regularly queries the kernel to see whether a dynamically loaded module is still in use, and will unload it when it is no longer actively needed</a:t>
            </a:r>
          </a:p>
        </p:txBody>
      </p:sp>
    </p:spTree>
    <p:extLst>
      <p:ext uri="{BB962C8B-B14F-4D97-AF65-F5344CB8AC3E}">
        <p14:creationId xmlns:p14="http://schemas.microsoft.com/office/powerpoint/2010/main" val="441393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Driver Registration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665369" cy="4482704"/>
          </a:xfrm>
        </p:spPr>
        <p:txBody>
          <a:bodyPr/>
          <a:lstStyle/>
          <a:p>
            <a:r>
              <a:rPr lang="en-US" altLang="ar-SA" dirty="0" smtClean="0">
                <a:ea typeface="ＭＳ Ｐゴシック" panose="020B0600070205080204" pitchFamily="34" charset="-128"/>
              </a:rPr>
              <a:t>Allows modules to tell the rest of the kernel that a new driver has become available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The kernel maintains dynamic tables of all known drivers, and provides a set of routines to allow drivers to be added to or removed from these tables at any time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1908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Driver Registration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665369" cy="4482704"/>
          </a:xfrm>
        </p:spPr>
        <p:txBody>
          <a:bodyPr/>
          <a:lstStyle/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Registration tables include the following items: </a:t>
            </a: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ar-SA" dirty="0" smtClean="0">
                <a:ea typeface="ＭＳ Ｐゴシック" panose="020B0600070205080204" pitchFamily="34" charset="-128"/>
              </a:rPr>
              <a:t> </a:t>
            </a: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b="1" dirty="0" smtClean="0"/>
              <a:t>Device </a:t>
            </a:r>
            <a:r>
              <a:rPr lang="en-US" b="1" dirty="0"/>
              <a:t>drivers</a:t>
            </a:r>
            <a:r>
              <a:rPr lang="en-US" dirty="0"/>
              <a:t>. These drivers include character devices (such as </a:t>
            </a:r>
            <a:r>
              <a:rPr lang="en-US" dirty="0" smtClean="0"/>
              <a:t>printers, terminals</a:t>
            </a:r>
            <a:r>
              <a:rPr lang="en-US" dirty="0"/>
              <a:t>, and mice), block devices (including all disk drives), and </a:t>
            </a:r>
            <a:r>
              <a:rPr lang="en-US" dirty="0" smtClean="0"/>
              <a:t>network interface </a:t>
            </a:r>
            <a:r>
              <a:rPr lang="en-US" dirty="0"/>
              <a:t>devices</a:t>
            </a:r>
            <a:r>
              <a:rPr lang="en-US" dirty="0" smtClean="0"/>
              <a:t>.</a:t>
            </a:r>
          </a:p>
          <a:p>
            <a:pPr marL="489347" lvl="1" indent="0">
              <a:buNone/>
            </a:pPr>
            <a:endParaRPr lang="en-US" dirty="0"/>
          </a:p>
          <a:p>
            <a:pPr lvl="1"/>
            <a:r>
              <a:rPr lang="en-US" b="1" dirty="0" smtClean="0"/>
              <a:t>File </a:t>
            </a:r>
            <a:r>
              <a:rPr lang="en-US" b="1" dirty="0"/>
              <a:t>systems</a:t>
            </a:r>
            <a:r>
              <a:rPr lang="en-US" dirty="0"/>
              <a:t>. The file system may be anything that implements </a:t>
            </a:r>
            <a:r>
              <a:rPr lang="en-US" dirty="0" smtClean="0"/>
              <a:t>Linux’s virtual-file-system </a:t>
            </a:r>
            <a:r>
              <a:rPr lang="en-US" dirty="0"/>
              <a:t>calling routines. It might implement a format for </a:t>
            </a:r>
            <a:r>
              <a:rPr lang="en-US" dirty="0" smtClean="0"/>
              <a:t>storing files </a:t>
            </a:r>
            <a:r>
              <a:rPr lang="en-US" dirty="0"/>
              <a:t>on a disk, but it might equally well be a network file system, such </a:t>
            </a:r>
            <a:r>
              <a:rPr lang="en-US" dirty="0" smtClean="0"/>
              <a:t>as </a:t>
            </a:r>
            <a:r>
              <a:rPr lang="en-US" sz="1600" dirty="0" smtClean="0"/>
              <a:t>NFS</a:t>
            </a:r>
            <a:r>
              <a:rPr lang="en-US" dirty="0"/>
              <a:t>, or a virtual file system whose contents are generated on demand, </a:t>
            </a:r>
            <a:r>
              <a:rPr lang="en-US" dirty="0" smtClean="0"/>
              <a:t>such as </a:t>
            </a:r>
            <a:r>
              <a:rPr lang="en-US" dirty="0"/>
              <a:t>Linux’s </a:t>
            </a:r>
            <a:r>
              <a:rPr lang="en-US" sz="2400" dirty="0"/>
              <a:t>/proc </a:t>
            </a:r>
            <a:r>
              <a:rPr lang="en-US" dirty="0"/>
              <a:t>file system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9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Driver Registration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665369" cy="4482704"/>
          </a:xfrm>
        </p:spPr>
        <p:txBody>
          <a:bodyPr/>
          <a:lstStyle/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Registration tables include the following items:  </a:t>
            </a: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b="1" dirty="0" smtClean="0"/>
              <a:t>Network </a:t>
            </a:r>
            <a:r>
              <a:rPr lang="en-US" b="1" dirty="0"/>
              <a:t>protocols</a:t>
            </a:r>
            <a:r>
              <a:rPr lang="en-US" dirty="0"/>
              <a:t>. A module may implement an entire </a:t>
            </a:r>
            <a:r>
              <a:rPr lang="en-US" dirty="0" smtClean="0"/>
              <a:t>networking protocol</a:t>
            </a:r>
            <a:r>
              <a:rPr lang="en-US" dirty="0"/>
              <a:t>, such as </a:t>
            </a:r>
            <a:r>
              <a:rPr lang="en-US" sz="1600" dirty="0"/>
              <a:t>IPX</a:t>
            </a:r>
            <a:r>
              <a:rPr lang="en-US" dirty="0"/>
              <a:t>, or simply a new set of packet-filtering rules for </a:t>
            </a:r>
            <a:r>
              <a:rPr lang="en-US" dirty="0" smtClean="0"/>
              <a:t>a network </a:t>
            </a:r>
            <a:r>
              <a:rPr lang="en-US" dirty="0"/>
              <a:t>firewall</a:t>
            </a:r>
            <a:r>
              <a:rPr lang="en-US" dirty="0" smtClean="0"/>
              <a:t>.</a:t>
            </a:r>
          </a:p>
          <a:p>
            <a:pPr marL="489347" lvl="1" indent="0">
              <a:buNone/>
            </a:pPr>
            <a:endParaRPr lang="en-US" dirty="0"/>
          </a:p>
          <a:p>
            <a:pPr lvl="1"/>
            <a:r>
              <a:rPr lang="en-US" b="1" dirty="0" smtClean="0"/>
              <a:t>Binary </a:t>
            </a:r>
            <a:r>
              <a:rPr lang="en-US" b="1" dirty="0"/>
              <a:t>format</a:t>
            </a:r>
            <a:r>
              <a:rPr lang="en-US" dirty="0"/>
              <a:t>. This format specifies a way of recognizing, and loading, </a:t>
            </a:r>
            <a:r>
              <a:rPr lang="en-US" dirty="0" smtClean="0"/>
              <a:t>a new </a:t>
            </a:r>
            <a:r>
              <a:rPr lang="en-US" dirty="0"/>
              <a:t>type of executable file.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4841161"/>
      </p:ext>
    </p:extLst>
  </p:cSld>
  <p:clrMapOvr>
    <a:masterClrMapping/>
  </p:clrMapOvr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996</Words>
  <Application>Microsoft Office PowerPoint</Application>
  <PresentationFormat>Custom</PresentationFormat>
  <Paragraphs>121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os-8</vt:lpstr>
      <vt:lpstr>1_os-8</vt:lpstr>
      <vt:lpstr>Chapter 2:  The Linux System Part 2</vt:lpstr>
      <vt:lpstr>Chapter 2:  The Linux System</vt:lpstr>
      <vt:lpstr>Kernel Modules </vt:lpstr>
      <vt:lpstr>Kernel Modules</vt:lpstr>
      <vt:lpstr>Kernel Modules</vt:lpstr>
      <vt:lpstr>Module Management</vt:lpstr>
      <vt:lpstr>Driver Registration</vt:lpstr>
      <vt:lpstr>Driver Registration</vt:lpstr>
      <vt:lpstr>Driver Registration</vt:lpstr>
      <vt:lpstr>Conflict Resolution</vt:lpstr>
      <vt:lpstr>Process Management </vt:lpstr>
      <vt:lpstr>Process Management</vt:lpstr>
      <vt:lpstr>Process Identity</vt:lpstr>
      <vt:lpstr>Process Environment</vt:lpstr>
      <vt:lpstr>Process Context</vt:lpstr>
      <vt:lpstr>Process Context (Cont.)</vt:lpstr>
      <vt:lpstr>Processes and Threads</vt:lpstr>
      <vt:lpstr>Processes and Threads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Sara</cp:lastModifiedBy>
  <cp:revision>8</cp:revision>
  <dcterms:created xsi:type="dcterms:W3CDTF">2016-02-01T06:59:47Z</dcterms:created>
  <dcterms:modified xsi:type="dcterms:W3CDTF">2016-02-01T12:03:06Z</dcterms:modified>
</cp:coreProperties>
</file>