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36"/>
  </p:notesMasterIdLst>
  <p:handoutMasterIdLst>
    <p:handoutMasterId r:id="rId37"/>
  </p:handoutMasterIdLst>
  <p:sldIdLst>
    <p:sldId id="256" r:id="rId4"/>
    <p:sldId id="259" r:id="rId5"/>
    <p:sldId id="313" r:id="rId6"/>
    <p:sldId id="309" r:id="rId7"/>
    <p:sldId id="310" r:id="rId8"/>
    <p:sldId id="314" r:id="rId9"/>
    <p:sldId id="311" r:id="rId10"/>
    <p:sldId id="312" r:id="rId11"/>
    <p:sldId id="332" r:id="rId12"/>
    <p:sldId id="338" r:id="rId13"/>
    <p:sldId id="315" r:id="rId14"/>
    <p:sldId id="296" r:id="rId15"/>
    <p:sldId id="297" r:id="rId16"/>
    <p:sldId id="298" r:id="rId17"/>
    <p:sldId id="307" r:id="rId18"/>
    <p:sldId id="308" r:id="rId19"/>
    <p:sldId id="299" r:id="rId20"/>
    <p:sldId id="302" r:id="rId21"/>
    <p:sldId id="303" r:id="rId22"/>
    <p:sldId id="304" r:id="rId23"/>
    <p:sldId id="305" r:id="rId24"/>
    <p:sldId id="278" r:id="rId25"/>
    <p:sldId id="279" r:id="rId26"/>
    <p:sldId id="280" r:id="rId27"/>
    <p:sldId id="318" r:id="rId28"/>
    <p:sldId id="334" r:id="rId29"/>
    <p:sldId id="325" r:id="rId30"/>
    <p:sldId id="326" r:id="rId31"/>
    <p:sldId id="327" r:id="rId32"/>
    <p:sldId id="328" r:id="rId33"/>
    <p:sldId id="335" r:id="rId34"/>
    <p:sldId id="331" r:id="rId35"/>
  </p:sldIdLst>
  <p:sldSz cx="9144000" cy="6858000" type="screen4x3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400" autoAdjust="0"/>
  </p:normalViewPr>
  <p:slideViewPr>
    <p:cSldViewPr>
      <p:cViewPr varScale="1">
        <p:scale>
          <a:sx n="71" d="100"/>
          <a:sy n="71" d="100"/>
        </p:scale>
        <p:origin x="-27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67974E-4399-F548-A0B8-9EB94BC45965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8A4174-A7E5-9F48-9C92-954100843372}">
      <dgm:prSet custT="1"/>
      <dgm:spPr/>
      <dgm:t>
        <a:bodyPr/>
        <a:lstStyle/>
        <a:p>
          <a:pPr rtl="0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Confidentiality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0FB4427-3126-D944-B8DA-E500D87C2E12}" type="parTrans" cxnId="{40FF8A8E-A32D-3F40-A66A-FBEC46A44D72}">
      <dgm:prSet/>
      <dgm:spPr/>
      <dgm:t>
        <a:bodyPr/>
        <a:lstStyle/>
        <a:p>
          <a:endParaRPr lang="en-US"/>
        </a:p>
      </dgm:t>
    </dgm:pt>
    <dgm:pt modelId="{8F15643E-7BA4-D84A-963E-7FF978BFFDE9}" type="sibTrans" cxnId="{40FF8A8E-A32D-3F40-A66A-FBEC46A44D72}">
      <dgm:prSet/>
      <dgm:spPr/>
      <dgm:t>
        <a:bodyPr/>
        <a:lstStyle/>
        <a:p>
          <a:endParaRPr lang="en-US"/>
        </a:p>
      </dgm:t>
    </dgm:pt>
    <dgm:pt modelId="{21A9F706-8CA7-D446-8BEA-2B90D05E4FEB}">
      <dgm:prSet custT="1"/>
      <dgm:spPr/>
      <dgm:t>
        <a:bodyPr/>
        <a:lstStyle/>
        <a:p>
          <a:pPr rtl="0"/>
          <a:r>
            <a:rPr lang="en-US" sz="1800" dirty="0" smtClean="0"/>
            <a:t>Data confidentiality</a:t>
          </a:r>
          <a:endParaRPr lang="en-US" sz="1800" dirty="0"/>
        </a:p>
      </dgm:t>
    </dgm:pt>
    <dgm:pt modelId="{ADE95395-6D54-1349-94BA-33C16F8584B2}" type="parTrans" cxnId="{59D0DD1D-922F-DE4F-8C7F-2663E70D41CE}">
      <dgm:prSet/>
      <dgm:spPr/>
      <dgm:t>
        <a:bodyPr/>
        <a:lstStyle/>
        <a:p>
          <a:endParaRPr lang="en-US"/>
        </a:p>
      </dgm:t>
    </dgm:pt>
    <dgm:pt modelId="{D4DDB567-C84F-1C44-B7A8-86024AD82621}" type="sibTrans" cxnId="{59D0DD1D-922F-DE4F-8C7F-2663E70D41CE}">
      <dgm:prSet/>
      <dgm:spPr/>
      <dgm:t>
        <a:bodyPr/>
        <a:lstStyle/>
        <a:p>
          <a:endParaRPr lang="en-US"/>
        </a:p>
      </dgm:t>
    </dgm:pt>
    <dgm:pt modelId="{B21E9014-F1B9-5E49-94EA-5CCB3041C961}">
      <dgm:prSet custT="1"/>
      <dgm:spPr/>
      <dgm:t>
        <a:bodyPr/>
        <a:lstStyle/>
        <a:p>
          <a:pPr rtl="0"/>
          <a:r>
            <a:rPr lang="en-US" sz="1600" dirty="0" smtClean="0"/>
            <a:t>Assures that private or confidential information is not made available or disclosed to unauthorized individuals</a:t>
          </a:r>
          <a:endParaRPr lang="en-US" sz="1600" dirty="0"/>
        </a:p>
      </dgm:t>
    </dgm:pt>
    <dgm:pt modelId="{67DCBDF3-A0A9-6D4B-A351-488C0AF72F07}" type="parTrans" cxnId="{67B8EB2D-A751-1D4A-914D-D2AD4733CBBD}">
      <dgm:prSet/>
      <dgm:spPr/>
      <dgm:t>
        <a:bodyPr/>
        <a:lstStyle/>
        <a:p>
          <a:endParaRPr lang="en-US"/>
        </a:p>
      </dgm:t>
    </dgm:pt>
    <dgm:pt modelId="{B7B36CEC-824D-0D4D-93BF-4BDBA5F7D673}" type="sibTrans" cxnId="{67B8EB2D-A751-1D4A-914D-D2AD4733CBBD}">
      <dgm:prSet/>
      <dgm:spPr/>
      <dgm:t>
        <a:bodyPr/>
        <a:lstStyle/>
        <a:p>
          <a:endParaRPr lang="en-US"/>
        </a:p>
      </dgm:t>
    </dgm:pt>
    <dgm:pt modelId="{6035E519-D43A-9845-9BBF-8E7DF74F833D}">
      <dgm:prSet custT="1"/>
      <dgm:spPr/>
      <dgm:t>
        <a:bodyPr/>
        <a:lstStyle/>
        <a:p>
          <a:pPr rtl="0"/>
          <a:r>
            <a:rPr lang="en-US" sz="1800" dirty="0" smtClean="0"/>
            <a:t>Privacy</a:t>
          </a:r>
          <a:endParaRPr lang="en-US" sz="1800" dirty="0"/>
        </a:p>
      </dgm:t>
    </dgm:pt>
    <dgm:pt modelId="{37E13955-F314-494E-ADAB-DC93BBB4BEE0}" type="parTrans" cxnId="{EB142F24-E3E0-AD4B-B2A0-95DF667E0C43}">
      <dgm:prSet/>
      <dgm:spPr/>
      <dgm:t>
        <a:bodyPr/>
        <a:lstStyle/>
        <a:p>
          <a:endParaRPr lang="en-US"/>
        </a:p>
      </dgm:t>
    </dgm:pt>
    <dgm:pt modelId="{B593D6B0-D808-2143-AB3A-690922D49438}" type="sibTrans" cxnId="{EB142F24-E3E0-AD4B-B2A0-95DF667E0C43}">
      <dgm:prSet/>
      <dgm:spPr/>
      <dgm:t>
        <a:bodyPr/>
        <a:lstStyle/>
        <a:p>
          <a:endParaRPr lang="en-US"/>
        </a:p>
      </dgm:t>
    </dgm:pt>
    <dgm:pt modelId="{69FCB829-A180-964B-A24B-0C706AD3D91E}">
      <dgm:prSet custT="1"/>
      <dgm:spPr/>
      <dgm:t>
        <a:bodyPr/>
        <a:lstStyle/>
        <a:p>
          <a:pPr rtl="0"/>
          <a:r>
            <a:rPr lang="en-US" sz="1600" dirty="0" smtClean="0"/>
            <a:t>Assures that individuals control or influence what information related to them may be collected and stored and by whom and to whom that information may be disclosed</a:t>
          </a:r>
          <a:endParaRPr lang="en-US" sz="1600" dirty="0"/>
        </a:p>
      </dgm:t>
    </dgm:pt>
    <dgm:pt modelId="{2EF42A8E-639D-A34D-BC76-23FE2383B4D3}" type="parTrans" cxnId="{4A572C50-A751-FB40-A850-838F8C96B8CD}">
      <dgm:prSet/>
      <dgm:spPr/>
      <dgm:t>
        <a:bodyPr/>
        <a:lstStyle/>
        <a:p>
          <a:endParaRPr lang="en-US"/>
        </a:p>
      </dgm:t>
    </dgm:pt>
    <dgm:pt modelId="{142EA30A-FBF1-5643-A3DE-4F13F46C14CD}" type="sibTrans" cxnId="{4A572C50-A751-FB40-A850-838F8C96B8CD}">
      <dgm:prSet/>
      <dgm:spPr/>
      <dgm:t>
        <a:bodyPr/>
        <a:lstStyle/>
        <a:p>
          <a:endParaRPr lang="en-US"/>
        </a:p>
      </dgm:t>
    </dgm:pt>
    <dgm:pt modelId="{F3872A23-839C-1747-AB33-A007ED5DF65D}">
      <dgm:prSet custT="1"/>
      <dgm:spPr/>
      <dgm:t>
        <a:bodyPr/>
        <a:lstStyle/>
        <a:p>
          <a:pPr rtl="0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Integrity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C11D0C-BB0A-F943-AF4F-730C5809D2BC}" type="parTrans" cxnId="{52862A91-4742-9046-AABC-1F22D701418F}">
      <dgm:prSet/>
      <dgm:spPr/>
      <dgm:t>
        <a:bodyPr/>
        <a:lstStyle/>
        <a:p>
          <a:endParaRPr lang="en-US"/>
        </a:p>
      </dgm:t>
    </dgm:pt>
    <dgm:pt modelId="{CDD11628-B4FB-FE42-B97F-A4ACD852F9CF}" type="sibTrans" cxnId="{52862A91-4742-9046-AABC-1F22D701418F}">
      <dgm:prSet/>
      <dgm:spPr/>
      <dgm:t>
        <a:bodyPr/>
        <a:lstStyle/>
        <a:p>
          <a:endParaRPr lang="en-US"/>
        </a:p>
      </dgm:t>
    </dgm:pt>
    <dgm:pt modelId="{30C38FF5-4429-4F4C-911B-2DB9C33D340B}">
      <dgm:prSet custT="1"/>
      <dgm:spPr/>
      <dgm:t>
        <a:bodyPr/>
        <a:lstStyle/>
        <a:p>
          <a:pPr rtl="0"/>
          <a:r>
            <a:rPr lang="en-US" sz="1800" dirty="0" smtClean="0"/>
            <a:t>Data integrity</a:t>
          </a:r>
          <a:endParaRPr lang="en-US" sz="1800" dirty="0"/>
        </a:p>
      </dgm:t>
    </dgm:pt>
    <dgm:pt modelId="{8DBD0CAE-0231-974F-9D69-6657F24E7DCA}" type="parTrans" cxnId="{8953D3BF-2230-534A-9B89-056768195C29}">
      <dgm:prSet/>
      <dgm:spPr/>
      <dgm:t>
        <a:bodyPr/>
        <a:lstStyle/>
        <a:p>
          <a:endParaRPr lang="en-US"/>
        </a:p>
      </dgm:t>
    </dgm:pt>
    <dgm:pt modelId="{B9D7464F-75F1-024C-93FF-ED77A560A090}" type="sibTrans" cxnId="{8953D3BF-2230-534A-9B89-056768195C29}">
      <dgm:prSet/>
      <dgm:spPr/>
      <dgm:t>
        <a:bodyPr/>
        <a:lstStyle/>
        <a:p>
          <a:endParaRPr lang="en-US"/>
        </a:p>
      </dgm:t>
    </dgm:pt>
    <dgm:pt modelId="{5EC57D55-CC39-D948-9995-0869E97B52DF}">
      <dgm:prSet custT="1"/>
      <dgm:spPr/>
      <dgm:t>
        <a:bodyPr/>
        <a:lstStyle/>
        <a:p>
          <a:pPr rtl="0"/>
          <a:r>
            <a:rPr lang="en-US" sz="1600" dirty="0" smtClean="0"/>
            <a:t>Assures that  information and programs are changed only in a specified and authorized manner</a:t>
          </a:r>
          <a:endParaRPr lang="en-US" sz="1600" dirty="0"/>
        </a:p>
      </dgm:t>
    </dgm:pt>
    <dgm:pt modelId="{7C3D7C39-71A3-384D-AA17-F9AD29D02448}" type="parTrans" cxnId="{A19449C7-69B0-2245-9777-8722538727D4}">
      <dgm:prSet/>
      <dgm:spPr/>
      <dgm:t>
        <a:bodyPr/>
        <a:lstStyle/>
        <a:p>
          <a:endParaRPr lang="en-US"/>
        </a:p>
      </dgm:t>
    </dgm:pt>
    <dgm:pt modelId="{BB5E1D67-125C-674D-9A42-4609F9776AE3}" type="sibTrans" cxnId="{A19449C7-69B0-2245-9777-8722538727D4}">
      <dgm:prSet/>
      <dgm:spPr/>
      <dgm:t>
        <a:bodyPr/>
        <a:lstStyle/>
        <a:p>
          <a:endParaRPr lang="en-US"/>
        </a:p>
      </dgm:t>
    </dgm:pt>
    <dgm:pt modelId="{99C0CDBE-7000-E147-B141-77FBFC00B277}">
      <dgm:prSet custT="1"/>
      <dgm:spPr/>
      <dgm:t>
        <a:bodyPr/>
        <a:lstStyle/>
        <a:p>
          <a:pPr rtl="0"/>
          <a:r>
            <a:rPr lang="en-US" sz="1800" dirty="0" smtClean="0"/>
            <a:t>System integrity</a:t>
          </a:r>
          <a:endParaRPr lang="en-US" sz="1800" dirty="0"/>
        </a:p>
      </dgm:t>
    </dgm:pt>
    <dgm:pt modelId="{D346A79B-05B5-7149-AC3F-BC6AF45DD253}" type="parTrans" cxnId="{BD025F01-050B-2B4D-8EC1-B6B50D422BD2}">
      <dgm:prSet/>
      <dgm:spPr/>
      <dgm:t>
        <a:bodyPr/>
        <a:lstStyle/>
        <a:p>
          <a:endParaRPr lang="en-US"/>
        </a:p>
      </dgm:t>
    </dgm:pt>
    <dgm:pt modelId="{CE4224DA-4BFC-D447-9F60-37A065135669}" type="sibTrans" cxnId="{BD025F01-050B-2B4D-8EC1-B6B50D422BD2}">
      <dgm:prSet/>
      <dgm:spPr/>
      <dgm:t>
        <a:bodyPr/>
        <a:lstStyle/>
        <a:p>
          <a:endParaRPr lang="en-US"/>
        </a:p>
      </dgm:t>
    </dgm:pt>
    <dgm:pt modelId="{4CB84985-FB77-9F46-A053-B23E4ED6EAA5}">
      <dgm:prSet custT="1"/>
      <dgm:spPr/>
      <dgm:t>
        <a:bodyPr/>
        <a:lstStyle/>
        <a:p>
          <a:pPr rtl="0"/>
          <a:r>
            <a:rPr lang="en-US" sz="1600" dirty="0" smtClean="0"/>
            <a:t>Assures that a system performs its intended function in an unimpaired manner, free from deliberate or inadvertent unauthorized manipulation of the system</a:t>
          </a:r>
          <a:endParaRPr lang="en-US" sz="1600" dirty="0"/>
        </a:p>
      </dgm:t>
    </dgm:pt>
    <dgm:pt modelId="{3B6A8F58-5086-FA4C-84B2-881E07C372DA}" type="parTrans" cxnId="{60C79975-4612-B84E-ADAE-E7D23679E458}">
      <dgm:prSet/>
      <dgm:spPr/>
      <dgm:t>
        <a:bodyPr/>
        <a:lstStyle/>
        <a:p>
          <a:endParaRPr lang="en-US"/>
        </a:p>
      </dgm:t>
    </dgm:pt>
    <dgm:pt modelId="{8C77420A-6DC8-9941-BB17-4E1A0249EBE1}" type="sibTrans" cxnId="{60C79975-4612-B84E-ADAE-E7D23679E458}">
      <dgm:prSet/>
      <dgm:spPr/>
      <dgm:t>
        <a:bodyPr/>
        <a:lstStyle/>
        <a:p>
          <a:endParaRPr lang="en-US"/>
        </a:p>
      </dgm:t>
    </dgm:pt>
    <dgm:pt modelId="{8E786CE7-B556-B840-8BF5-6292FDE95AEE}">
      <dgm:prSet custT="1"/>
      <dgm:spPr/>
      <dgm:t>
        <a:bodyPr/>
        <a:lstStyle/>
        <a:p>
          <a:pPr rtl="0"/>
          <a:r>
            <a: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Availability</a:t>
          </a:r>
          <a:endParaRPr lang="en-US" sz="2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7C53212-50CB-E041-B8A6-7C37BFF256F2}" type="parTrans" cxnId="{1A0C63BB-E837-FC47-BF44-A889B511BE1E}">
      <dgm:prSet/>
      <dgm:spPr/>
      <dgm:t>
        <a:bodyPr/>
        <a:lstStyle/>
        <a:p>
          <a:endParaRPr lang="en-US"/>
        </a:p>
      </dgm:t>
    </dgm:pt>
    <dgm:pt modelId="{00A03D01-DA6F-F048-BC29-58C578B54D42}" type="sibTrans" cxnId="{1A0C63BB-E837-FC47-BF44-A889B511BE1E}">
      <dgm:prSet/>
      <dgm:spPr/>
      <dgm:t>
        <a:bodyPr/>
        <a:lstStyle/>
        <a:p>
          <a:endParaRPr lang="en-US"/>
        </a:p>
      </dgm:t>
    </dgm:pt>
    <dgm:pt modelId="{A06EF79B-B678-0A4D-B154-D65B70B0BE8B}">
      <dgm:prSet custT="1"/>
      <dgm:spPr/>
      <dgm:t>
        <a:bodyPr/>
        <a:lstStyle/>
        <a:p>
          <a:pPr rtl="0"/>
          <a:r>
            <a:rPr lang="en-US" sz="1800" dirty="0" smtClean="0"/>
            <a:t>Assures that systems work promptly and service is not denied to authorized users</a:t>
          </a:r>
          <a:endParaRPr lang="en-US" sz="1800" dirty="0"/>
        </a:p>
      </dgm:t>
    </dgm:pt>
    <dgm:pt modelId="{6FA206AC-30F8-C544-9604-2CA8E53FFCEF}" type="parTrans" cxnId="{C0ED1F73-19FA-4347-BFA9-88092C8EA421}">
      <dgm:prSet/>
      <dgm:spPr/>
      <dgm:t>
        <a:bodyPr/>
        <a:lstStyle/>
        <a:p>
          <a:endParaRPr lang="en-US"/>
        </a:p>
      </dgm:t>
    </dgm:pt>
    <dgm:pt modelId="{4467D7CD-857D-764C-811B-82D854FAD4EF}" type="sibTrans" cxnId="{C0ED1F73-19FA-4347-BFA9-88092C8EA421}">
      <dgm:prSet/>
      <dgm:spPr/>
      <dgm:t>
        <a:bodyPr/>
        <a:lstStyle/>
        <a:p>
          <a:endParaRPr lang="en-US"/>
        </a:p>
      </dgm:t>
    </dgm:pt>
    <dgm:pt modelId="{34173FFC-40F5-D74A-B8CF-1587B7364017}" type="pres">
      <dgm:prSet presAssocID="{2567974E-4399-F548-A0B8-9EB94BC4596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2778957-62DF-9344-B516-61D513DAD32B}" type="pres">
      <dgm:prSet presAssocID="{318A4174-A7E5-9F48-9C92-954100843372}" presName="parentLin" presStyleCnt="0"/>
      <dgm:spPr/>
    </dgm:pt>
    <dgm:pt modelId="{51A02C84-5188-D145-814C-E8418EA6DECE}" type="pres">
      <dgm:prSet presAssocID="{318A4174-A7E5-9F48-9C92-954100843372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6049758F-6852-7E48-A5F6-439FA44B34F9}" type="pres">
      <dgm:prSet presAssocID="{318A4174-A7E5-9F48-9C92-95410084337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1C9714-B9E4-2444-8242-5DE4BF09B262}" type="pres">
      <dgm:prSet presAssocID="{318A4174-A7E5-9F48-9C92-954100843372}" presName="negativeSpace" presStyleCnt="0"/>
      <dgm:spPr/>
    </dgm:pt>
    <dgm:pt modelId="{5A498C14-EC1A-C044-AC9A-2483F9CB7F7A}" type="pres">
      <dgm:prSet presAssocID="{318A4174-A7E5-9F48-9C92-954100843372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DA03B9-90CC-8D4F-907E-0596F46D16FC}" type="pres">
      <dgm:prSet presAssocID="{8F15643E-7BA4-D84A-963E-7FF978BFFDE9}" presName="spaceBetweenRectangles" presStyleCnt="0"/>
      <dgm:spPr/>
    </dgm:pt>
    <dgm:pt modelId="{29355B7F-2627-0D4A-9C3A-95C48F034156}" type="pres">
      <dgm:prSet presAssocID="{F3872A23-839C-1747-AB33-A007ED5DF65D}" presName="parentLin" presStyleCnt="0"/>
      <dgm:spPr/>
    </dgm:pt>
    <dgm:pt modelId="{45CC6D00-5084-F54C-BAB6-84E192FA5172}" type="pres">
      <dgm:prSet presAssocID="{F3872A23-839C-1747-AB33-A007ED5DF65D}" presName="parentLeftMargin" presStyleLbl="node1" presStyleIdx="0" presStyleCnt="3"/>
      <dgm:spPr/>
      <dgm:t>
        <a:bodyPr/>
        <a:lstStyle/>
        <a:p>
          <a:endParaRPr lang="en-US"/>
        </a:p>
      </dgm:t>
    </dgm:pt>
    <dgm:pt modelId="{D865B79C-0930-C042-ADB5-25A0D1DA2B7F}" type="pres">
      <dgm:prSet presAssocID="{F3872A23-839C-1747-AB33-A007ED5DF65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3197F5-FBF3-E943-B6CF-FBF8CC91D332}" type="pres">
      <dgm:prSet presAssocID="{F3872A23-839C-1747-AB33-A007ED5DF65D}" presName="negativeSpace" presStyleCnt="0"/>
      <dgm:spPr/>
    </dgm:pt>
    <dgm:pt modelId="{4DA3C829-4C77-2E4B-ACF0-22E49FD0F419}" type="pres">
      <dgm:prSet presAssocID="{F3872A23-839C-1747-AB33-A007ED5DF65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02965-0CE4-7648-BC6E-A7036732A0A2}" type="pres">
      <dgm:prSet presAssocID="{CDD11628-B4FB-FE42-B97F-A4ACD852F9CF}" presName="spaceBetweenRectangles" presStyleCnt="0"/>
      <dgm:spPr/>
    </dgm:pt>
    <dgm:pt modelId="{9D6EEB7C-6CF8-3F45-82A4-66F4F2BD0126}" type="pres">
      <dgm:prSet presAssocID="{8E786CE7-B556-B840-8BF5-6292FDE95AEE}" presName="parentLin" presStyleCnt="0"/>
      <dgm:spPr/>
    </dgm:pt>
    <dgm:pt modelId="{66FCA555-5B0A-5E4D-9599-E70C35274D14}" type="pres">
      <dgm:prSet presAssocID="{8E786CE7-B556-B840-8BF5-6292FDE95AEE}" presName="parentLeftMargin" presStyleLbl="node1" presStyleIdx="1" presStyleCnt="3"/>
      <dgm:spPr/>
      <dgm:t>
        <a:bodyPr/>
        <a:lstStyle/>
        <a:p>
          <a:endParaRPr lang="en-US"/>
        </a:p>
      </dgm:t>
    </dgm:pt>
    <dgm:pt modelId="{667DCDD7-116F-2549-8EDA-F2F25FC22E3F}" type="pres">
      <dgm:prSet presAssocID="{8E786CE7-B556-B840-8BF5-6292FDE95AE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6871E-D7A3-A244-8DA3-5F2C4D567BEE}" type="pres">
      <dgm:prSet presAssocID="{8E786CE7-B556-B840-8BF5-6292FDE95AEE}" presName="negativeSpace" presStyleCnt="0"/>
      <dgm:spPr/>
    </dgm:pt>
    <dgm:pt modelId="{CC27436A-1E4D-D84D-A7FC-05F0DE392564}" type="pres">
      <dgm:prSet presAssocID="{8E786CE7-B556-B840-8BF5-6292FDE95AEE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1B12CE-1279-47C9-ADA1-60EEEBB0CF2A}" type="presOf" srcId="{F3872A23-839C-1747-AB33-A007ED5DF65D}" destId="{D865B79C-0930-C042-ADB5-25A0D1DA2B7F}" srcOrd="1" destOrd="0" presId="urn:microsoft.com/office/officeart/2005/8/layout/list1"/>
    <dgm:cxn modelId="{BD025F01-050B-2B4D-8EC1-B6B50D422BD2}" srcId="{F3872A23-839C-1747-AB33-A007ED5DF65D}" destId="{99C0CDBE-7000-E147-B141-77FBFC00B277}" srcOrd="1" destOrd="0" parTransId="{D346A79B-05B5-7149-AC3F-BC6AF45DD253}" sibTransId="{CE4224DA-4BFC-D447-9F60-37A065135669}"/>
    <dgm:cxn modelId="{CA8A06B7-C118-4256-88F2-C07B83A351DA}" type="presOf" srcId="{B21E9014-F1B9-5E49-94EA-5CCB3041C961}" destId="{5A498C14-EC1A-C044-AC9A-2483F9CB7F7A}" srcOrd="0" destOrd="1" presId="urn:microsoft.com/office/officeart/2005/8/layout/list1"/>
    <dgm:cxn modelId="{A51BDCCD-8CAD-43CB-9EB5-2B4E1F1EBEA2}" type="presOf" srcId="{318A4174-A7E5-9F48-9C92-954100843372}" destId="{6049758F-6852-7E48-A5F6-439FA44B34F9}" srcOrd="1" destOrd="0" presId="urn:microsoft.com/office/officeart/2005/8/layout/list1"/>
    <dgm:cxn modelId="{1706412F-B2BB-4279-B0D0-D9CCD41D25E7}" type="presOf" srcId="{318A4174-A7E5-9F48-9C92-954100843372}" destId="{51A02C84-5188-D145-814C-E8418EA6DECE}" srcOrd="0" destOrd="0" presId="urn:microsoft.com/office/officeart/2005/8/layout/list1"/>
    <dgm:cxn modelId="{37F00B1A-0768-48DD-A6AB-C88901F330C3}" type="presOf" srcId="{6035E519-D43A-9845-9BBF-8E7DF74F833D}" destId="{5A498C14-EC1A-C044-AC9A-2483F9CB7F7A}" srcOrd="0" destOrd="2" presId="urn:microsoft.com/office/officeart/2005/8/layout/list1"/>
    <dgm:cxn modelId="{2C3800C7-EF58-4A38-BC5C-14C245B4F629}" type="presOf" srcId="{2567974E-4399-F548-A0B8-9EB94BC45965}" destId="{34173FFC-40F5-D74A-B8CF-1587B7364017}" srcOrd="0" destOrd="0" presId="urn:microsoft.com/office/officeart/2005/8/layout/list1"/>
    <dgm:cxn modelId="{52862A91-4742-9046-AABC-1F22D701418F}" srcId="{2567974E-4399-F548-A0B8-9EB94BC45965}" destId="{F3872A23-839C-1747-AB33-A007ED5DF65D}" srcOrd="1" destOrd="0" parTransId="{EEC11D0C-BB0A-F943-AF4F-730C5809D2BC}" sibTransId="{CDD11628-B4FB-FE42-B97F-A4ACD852F9CF}"/>
    <dgm:cxn modelId="{60C79975-4612-B84E-ADAE-E7D23679E458}" srcId="{99C0CDBE-7000-E147-B141-77FBFC00B277}" destId="{4CB84985-FB77-9F46-A053-B23E4ED6EAA5}" srcOrd="0" destOrd="0" parTransId="{3B6A8F58-5086-FA4C-84B2-881E07C372DA}" sibTransId="{8C77420A-6DC8-9941-BB17-4E1A0249EBE1}"/>
    <dgm:cxn modelId="{43E1A54B-28F4-4E75-B35D-694390FC706B}" type="presOf" srcId="{8E786CE7-B556-B840-8BF5-6292FDE95AEE}" destId="{66FCA555-5B0A-5E4D-9599-E70C35274D14}" srcOrd="0" destOrd="0" presId="urn:microsoft.com/office/officeart/2005/8/layout/list1"/>
    <dgm:cxn modelId="{AC2954DF-9B31-4069-9C24-360D9E4A4FAD}" type="presOf" srcId="{69FCB829-A180-964B-A24B-0C706AD3D91E}" destId="{5A498C14-EC1A-C044-AC9A-2483F9CB7F7A}" srcOrd="0" destOrd="3" presId="urn:microsoft.com/office/officeart/2005/8/layout/list1"/>
    <dgm:cxn modelId="{C0ED1F73-19FA-4347-BFA9-88092C8EA421}" srcId="{8E786CE7-B556-B840-8BF5-6292FDE95AEE}" destId="{A06EF79B-B678-0A4D-B154-D65B70B0BE8B}" srcOrd="0" destOrd="0" parTransId="{6FA206AC-30F8-C544-9604-2CA8E53FFCEF}" sibTransId="{4467D7CD-857D-764C-811B-82D854FAD4EF}"/>
    <dgm:cxn modelId="{1A0C63BB-E837-FC47-BF44-A889B511BE1E}" srcId="{2567974E-4399-F548-A0B8-9EB94BC45965}" destId="{8E786CE7-B556-B840-8BF5-6292FDE95AEE}" srcOrd="2" destOrd="0" parTransId="{D7C53212-50CB-E041-B8A6-7C37BFF256F2}" sibTransId="{00A03D01-DA6F-F048-BC29-58C578B54D42}"/>
    <dgm:cxn modelId="{E6729638-93BC-422F-AF28-519D560E8644}" type="presOf" srcId="{F3872A23-839C-1747-AB33-A007ED5DF65D}" destId="{45CC6D00-5084-F54C-BAB6-84E192FA5172}" srcOrd="0" destOrd="0" presId="urn:microsoft.com/office/officeart/2005/8/layout/list1"/>
    <dgm:cxn modelId="{C7C6FB21-0437-49E1-B53E-F0BE8A75862D}" type="presOf" srcId="{8E786CE7-B556-B840-8BF5-6292FDE95AEE}" destId="{667DCDD7-116F-2549-8EDA-F2F25FC22E3F}" srcOrd="1" destOrd="0" presId="urn:microsoft.com/office/officeart/2005/8/layout/list1"/>
    <dgm:cxn modelId="{44D21868-70AA-4576-9987-9623D3530576}" type="presOf" srcId="{A06EF79B-B678-0A4D-B154-D65B70B0BE8B}" destId="{CC27436A-1E4D-D84D-A7FC-05F0DE392564}" srcOrd="0" destOrd="0" presId="urn:microsoft.com/office/officeart/2005/8/layout/list1"/>
    <dgm:cxn modelId="{A4D3753B-9ACB-49A6-AE73-BCC3C8BAB60E}" type="presOf" srcId="{5EC57D55-CC39-D948-9995-0869E97B52DF}" destId="{4DA3C829-4C77-2E4B-ACF0-22E49FD0F419}" srcOrd="0" destOrd="1" presId="urn:microsoft.com/office/officeart/2005/8/layout/list1"/>
    <dgm:cxn modelId="{541F5CD3-16E2-46D9-BAA7-FAB73D64F9A2}" type="presOf" srcId="{4CB84985-FB77-9F46-A053-B23E4ED6EAA5}" destId="{4DA3C829-4C77-2E4B-ACF0-22E49FD0F419}" srcOrd="0" destOrd="3" presId="urn:microsoft.com/office/officeart/2005/8/layout/list1"/>
    <dgm:cxn modelId="{40FF8A8E-A32D-3F40-A66A-FBEC46A44D72}" srcId="{2567974E-4399-F548-A0B8-9EB94BC45965}" destId="{318A4174-A7E5-9F48-9C92-954100843372}" srcOrd="0" destOrd="0" parTransId="{40FB4427-3126-D944-B8DA-E500D87C2E12}" sibTransId="{8F15643E-7BA4-D84A-963E-7FF978BFFDE9}"/>
    <dgm:cxn modelId="{2BFDBFDF-FA34-40EC-865C-012A6F592CF8}" type="presOf" srcId="{21A9F706-8CA7-D446-8BEA-2B90D05E4FEB}" destId="{5A498C14-EC1A-C044-AC9A-2483F9CB7F7A}" srcOrd="0" destOrd="0" presId="urn:microsoft.com/office/officeart/2005/8/layout/list1"/>
    <dgm:cxn modelId="{59D0DD1D-922F-DE4F-8C7F-2663E70D41CE}" srcId="{318A4174-A7E5-9F48-9C92-954100843372}" destId="{21A9F706-8CA7-D446-8BEA-2B90D05E4FEB}" srcOrd="0" destOrd="0" parTransId="{ADE95395-6D54-1349-94BA-33C16F8584B2}" sibTransId="{D4DDB567-C84F-1C44-B7A8-86024AD82621}"/>
    <dgm:cxn modelId="{D876F27D-C699-44D4-BE1E-26C077A61BDC}" type="presOf" srcId="{99C0CDBE-7000-E147-B141-77FBFC00B277}" destId="{4DA3C829-4C77-2E4B-ACF0-22E49FD0F419}" srcOrd="0" destOrd="2" presId="urn:microsoft.com/office/officeart/2005/8/layout/list1"/>
    <dgm:cxn modelId="{1AB8AD8D-18F6-40C1-B789-A45155A00480}" type="presOf" srcId="{30C38FF5-4429-4F4C-911B-2DB9C33D340B}" destId="{4DA3C829-4C77-2E4B-ACF0-22E49FD0F419}" srcOrd="0" destOrd="0" presId="urn:microsoft.com/office/officeart/2005/8/layout/list1"/>
    <dgm:cxn modelId="{A19449C7-69B0-2245-9777-8722538727D4}" srcId="{30C38FF5-4429-4F4C-911B-2DB9C33D340B}" destId="{5EC57D55-CC39-D948-9995-0869E97B52DF}" srcOrd="0" destOrd="0" parTransId="{7C3D7C39-71A3-384D-AA17-F9AD29D02448}" sibTransId="{BB5E1D67-125C-674D-9A42-4609F9776AE3}"/>
    <dgm:cxn modelId="{EB142F24-E3E0-AD4B-B2A0-95DF667E0C43}" srcId="{318A4174-A7E5-9F48-9C92-954100843372}" destId="{6035E519-D43A-9845-9BBF-8E7DF74F833D}" srcOrd="1" destOrd="0" parTransId="{37E13955-F314-494E-ADAB-DC93BBB4BEE0}" sibTransId="{B593D6B0-D808-2143-AB3A-690922D49438}"/>
    <dgm:cxn modelId="{67B8EB2D-A751-1D4A-914D-D2AD4733CBBD}" srcId="{21A9F706-8CA7-D446-8BEA-2B90D05E4FEB}" destId="{B21E9014-F1B9-5E49-94EA-5CCB3041C961}" srcOrd="0" destOrd="0" parTransId="{67DCBDF3-A0A9-6D4B-A351-488C0AF72F07}" sibTransId="{B7B36CEC-824D-0D4D-93BF-4BDBA5F7D673}"/>
    <dgm:cxn modelId="{4A572C50-A751-FB40-A850-838F8C96B8CD}" srcId="{6035E519-D43A-9845-9BBF-8E7DF74F833D}" destId="{69FCB829-A180-964B-A24B-0C706AD3D91E}" srcOrd="0" destOrd="0" parTransId="{2EF42A8E-639D-A34D-BC76-23FE2383B4D3}" sibTransId="{142EA30A-FBF1-5643-A3DE-4F13F46C14CD}"/>
    <dgm:cxn modelId="{8953D3BF-2230-534A-9B89-056768195C29}" srcId="{F3872A23-839C-1747-AB33-A007ED5DF65D}" destId="{30C38FF5-4429-4F4C-911B-2DB9C33D340B}" srcOrd="0" destOrd="0" parTransId="{8DBD0CAE-0231-974F-9D69-6657F24E7DCA}" sibTransId="{B9D7464F-75F1-024C-93FF-ED77A560A090}"/>
    <dgm:cxn modelId="{FE876D5B-D865-432B-8C70-94D302C87D92}" type="presParOf" srcId="{34173FFC-40F5-D74A-B8CF-1587B7364017}" destId="{F2778957-62DF-9344-B516-61D513DAD32B}" srcOrd="0" destOrd="0" presId="urn:microsoft.com/office/officeart/2005/8/layout/list1"/>
    <dgm:cxn modelId="{1B5FF0CB-A710-4A78-AA7A-03723C1E0A7C}" type="presParOf" srcId="{F2778957-62DF-9344-B516-61D513DAD32B}" destId="{51A02C84-5188-D145-814C-E8418EA6DECE}" srcOrd="0" destOrd="0" presId="urn:microsoft.com/office/officeart/2005/8/layout/list1"/>
    <dgm:cxn modelId="{7BC98D60-1144-4FAA-A99E-9FF64691C6C3}" type="presParOf" srcId="{F2778957-62DF-9344-B516-61D513DAD32B}" destId="{6049758F-6852-7E48-A5F6-439FA44B34F9}" srcOrd="1" destOrd="0" presId="urn:microsoft.com/office/officeart/2005/8/layout/list1"/>
    <dgm:cxn modelId="{C1190BE6-D8DC-4592-9524-BC13A9F68DB9}" type="presParOf" srcId="{34173FFC-40F5-D74A-B8CF-1587B7364017}" destId="{0F1C9714-B9E4-2444-8242-5DE4BF09B262}" srcOrd="1" destOrd="0" presId="urn:microsoft.com/office/officeart/2005/8/layout/list1"/>
    <dgm:cxn modelId="{7E55F2CE-9B79-4401-9296-0FDFBA3F417C}" type="presParOf" srcId="{34173FFC-40F5-D74A-B8CF-1587B7364017}" destId="{5A498C14-EC1A-C044-AC9A-2483F9CB7F7A}" srcOrd="2" destOrd="0" presId="urn:microsoft.com/office/officeart/2005/8/layout/list1"/>
    <dgm:cxn modelId="{564DB866-8656-4924-B5D3-483DE641D02C}" type="presParOf" srcId="{34173FFC-40F5-D74A-B8CF-1587B7364017}" destId="{90DA03B9-90CC-8D4F-907E-0596F46D16FC}" srcOrd="3" destOrd="0" presId="urn:microsoft.com/office/officeart/2005/8/layout/list1"/>
    <dgm:cxn modelId="{7C9F87C9-3CDC-4843-86E0-A5605D4B8A35}" type="presParOf" srcId="{34173FFC-40F5-D74A-B8CF-1587B7364017}" destId="{29355B7F-2627-0D4A-9C3A-95C48F034156}" srcOrd="4" destOrd="0" presId="urn:microsoft.com/office/officeart/2005/8/layout/list1"/>
    <dgm:cxn modelId="{1DEF6D53-68A9-43D7-B5C8-4A32D7073125}" type="presParOf" srcId="{29355B7F-2627-0D4A-9C3A-95C48F034156}" destId="{45CC6D00-5084-F54C-BAB6-84E192FA5172}" srcOrd="0" destOrd="0" presId="urn:microsoft.com/office/officeart/2005/8/layout/list1"/>
    <dgm:cxn modelId="{90DCD6DA-4EF8-479B-9957-90A84C4BFC7F}" type="presParOf" srcId="{29355B7F-2627-0D4A-9C3A-95C48F034156}" destId="{D865B79C-0930-C042-ADB5-25A0D1DA2B7F}" srcOrd="1" destOrd="0" presId="urn:microsoft.com/office/officeart/2005/8/layout/list1"/>
    <dgm:cxn modelId="{05FF8277-9B2A-48C7-8E5F-B841679505F1}" type="presParOf" srcId="{34173FFC-40F5-D74A-B8CF-1587B7364017}" destId="{743197F5-FBF3-E943-B6CF-FBF8CC91D332}" srcOrd="5" destOrd="0" presId="urn:microsoft.com/office/officeart/2005/8/layout/list1"/>
    <dgm:cxn modelId="{452B7BE6-3E08-4EFA-AD35-67B76925F416}" type="presParOf" srcId="{34173FFC-40F5-D74A-B8CF-1587B7364017}" destId="{4DA3C829-4C77-2E4B-ACF0-22E49FD0F419}" srcOrd="6" destOrd="0" presId="urn:microsoft.com/office/officeart/2005/8/layout/list1"/>
    <dgm:cxn modelId="{F99A244D-DADC-4E7D-A5C3-58270CF5C5F6}" type="presParOf" srcId="{34173FFC-40F5-D74A-B8CF-1587B7364017}" destId="{4E102965-0CE4-7648-BC6E-A7036732A0A2}" srcOrd="7" destOrd="0" presId="urn:microsoft.com/office/officeart/2005/8/layout/list1"/>
    <dgm:cxn modelId="{25561A95-D277-48E7-8C76-058A0C2643AD}" type="presParOf" srcId="{34173FFC-40F5-D74A-B8CF-1587B7364017}" destId="{9D6EEB7C-6CF8-3F45-82A4-66F4F2BD0126}" srcOrd="8" destOrd="0" presId="urn:microsoft.com/office/officeart/2005/8/layout/list1"/>
    <dgm:cxn modelId="{FEDF61EB-6B4B-4132-AA94-72DC65F6F408}" type="presParOf" srcId="{9D6EEB7C-6CF8-3F45-82A4-66F4F2BD0126}" destId="{66FCA555-5B0A-5E4D-9599-E70C35274D14}" srcOrd="0" destOrd="0" presId="urn:microsoft.com/office/officeart/2005/8/layout/list1"/>
    <dgm:cxn modelId="{18BE6396-A44F-4ABF-88BC-3A293249E6CE}" type="presParOf" srcId="{9D6EEB7C-6CF8-3F45-82A4-66F4F2BD0126}" destId="{667DCDD7-116F-2549-8EDA-F2F25FC22E3F}" srcOrd="1" destOrd="0" presId="urn:microsoft.com/office/officeart/2005/8/layout/list1"/>
    <dgm:cxn modelId="{6B0A7431-05E6-4777-A3BB-EC05EE9317AB}" type="presParOf" srcId="{34173FFC-40F5-D74A-B8CF-1587B7364017}" destId="{CC16871E-D7A3-A244-8DA3-5F2C4D567BEE}" srcOrd="9" destOrd="0" presId="urn:microsoft.com/office/officeart/2005/8/layout/list1"/>
    <dgm:cxn modelId="{A1A7A4AF-61B0-4902-B011-962E098D2522}" type="presParOf" srcId="{34173FFC-40F5-D74A-B8CF-1587B7364017}" destId="{CC27436A-1E4D-D84D-A7FC-05F0DE39256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C66E38-49DC-D543-BBE6-E377CF7347F2}" type="doc">
      <dgm:prSet loTypeId="urn:microsoft.com/office/officeart/2005/8/layout/hList6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1C60744-F555-AF41-AD07-E5CCD8B230CB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Authenticity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A241C8-64A3-024A-8EB8-29A343EF303A}" type="parTrans" cxnId="{C8D35B81-BDA6-6041-A868-26984813D94B}">
      <dgm:prSet/>
      <dgm:spPr/>
      <dgm:t>
        <a:bodyPr/>
        <a:lstStyle/>
        <a:p>
          <a:endParaRPr lang="en-US"/>
        </a:p>
      </dgm:t>
    </dgm:pt>
    <dgm:pt modelId="{4E409444-9A2C-754D-8292-DB5BA2267FB1}" type="sibTrans" cxnId="{C8D35B81-BDA6-6041-A868-26984813D94B}">
      <dgm:prSet/>
      <dgm:spPr/>
      <dgm:t>
        <a:bodyPr/>
        <a:lstStyle/>
        <a:p>
          <a:endParaRPr lang="en-US"/>
        </a:p>
      </dgm:t>
    </dgm:pt>
    <dgm:pt modelId="{A62CDBC3-B0ED-C243-8E38-805D5EFD90C9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Verifying that users are who they say they are and that each input arriving at the system came from a trusted source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A653C5-812A-8344-927C-B5FEF312E872}" type="parTrans" cxnId="{2DC88FEF-C1D0-0448-8C04-782BE262DFD3}">
      <dgm:prSet/>
      <dgm:spPr/>
      <dgm:t>
        <a:bodyPr/>
        <a:lstStyle/>
        <a:p>
          <a:endParaRPr lang="en-US"/>
        </a:p>
      </dgm:t>
    </dgm:pt>
    <dgm:pt modelId="{91F7B72D-A86B-F543-9054-8B39FC610F2A}" type="sibTrans" cxnId="{2DC88FEF-C1D0-0448-8C04-782BE262DFD3}">
      <dgm:prSet/>
      <dgm:spPr/>
      <dgm:t>
        <a:bodyPr/>
        <a:lstStyle/>
        <a:p>
          <a:endParaRPr lang="en-US"/>
        </a:p>
      </dgm:t>
    </dgm:pt>
    <dgm:pt modelId="{60093497-5372-0A40-B15A-070FEF549396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Accountability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DFA94C8-97A3-1142-9C5E-2F7452723808}" type="parTrans" cxnId="{4EA8C8AD-DC24-A646-82BC-23B820FB713D}">
      <dgm:prSet/>
      <dgm:spPr/>
      <dgm:t>
        <a:bodyPr/>
        <a:lstStyle/>
        <a:p>
          <a:endParaRPr lang="en-US"/>
        </a:p>
      </dgm:t>
    </dgm:pt>
    <dgm:pt modelId="{422DDE06-BD72-CD48-89CA-FACCD285A618}" type="sibTrans" cxnId="{4EA8C8AD-DC24-A646-82BC-23B820FB713D}">
      <dgm:prSet/>
      <dgm:spPr/>
      <dgm:t>
        <a:bodyPr/>
        <a:lstStyle/>
        <a:p>
          <a:endParaRPr lang="en-US"/>
        </a:p>
      </dgm:t>
    </dgm:pt>
    <dgm:pt modelId="{B29ACCB8-FD3C-9C45-A718-D4E6C61E5750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security goal that generates the requirement for actions of an entity to be traced uniquely to that entity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0AB5BA-04BA-4042-8FC4-F53B75ADB6B8}" type="parTrans" cxnId="{3617F752-DDC7-BA47-B4E2-0F2943F61ECF}">
      <dgm:prSet/>
      <dgm:spPr/>
      <dgm:t>
        <a:bodyPr/>
        <a:lstStyle/>
        <a:p>
          <a:endParaRPr lang="en-US"/>
        </a:p>
      </dgm:t>
    </dgm:pt>
    <dgm:pt modelId="{9B61FF8E-CEFB-3A4F-9676-637C5509C77C}" type="sibTrans" cxnId="{3617F752-DDC7-BA47-B4E2-0F2943F61ECF}">
      <dgm:prSet/>
      <dgm:spPr/>
      <dgm:t>
        <a:bodyPr/>
        <a:lstStyle/>
        <a:p>
          <a:endParaRPr lang="en-US"/>
        </a:p>
      </dgm:t>
    </dgm:pt>
    <dgm:pt modelId="{58DD0D4D-7725-A548-A8E1-CCD4839400AA}" type="pres">
      <dgm:prSet presAssocID="{ADC66E38-49DC-D543-BBE6-E377CF7347F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D95006-FA94-7A4E-9FF4-7CC079766FD1}" type="pres">
      <dgm:prSet presAssocID="{01C60744-F555-AF41-AD07-E5CCD8B230CB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0A5C58A-4980-D348-AB76-8282E2D0D2F9}" type="pres">
      <dgm:prSet presAssocID="{4E409444-9A2C-754D-8292-DB5BA2267FB1}" presName="sibTrans" presStyleCnt="0"/>
      <dgm:spPr/>
    </dgm:pt>
    <dgm:pt modelId="{6FA73AC8-DAA8-CE41-8208-3A234E80FA0C}" type="pres">
      <dgm:prSet presAssocID="{60093497-5372-0A40-B15A-070FEF549396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C88FEF-C1D0-0448-8C04-782BE262DFD3}" srcId="{01C60744-F555-AF41-AD07-E5CCD8B230CB}" destId="{A62CDBC3-B0ED-C243-8E38-805D5EFD90C9}" srcOrd="0" destOrd="0" parTransId="{AFA653C5-812A-8344-927C-B5FEF312E872}" sibTransId="{91F7B72D-A86B-F543-9054-8B39FC610F2A}"/>
    <dgm:cxn modelId="{74FF2BDE-A4F5-4DA9-943E-860B49AC29FE}" type="presOf" srcId="{60093497-5372-0A40-B15A-070FEF549396}" destId="{6FA73AC8-DAA8-CE41-8208-3A234E80FA0C}" srcOrd="0" destOrd="0" presId="urn:microsoft.com/office/officeart/2005/8/layout/hList6"/>
    <dgm:cxn modelId="{4EA8C8AD-DC24-A646-82BC-23B820FB713D}" srcId="{ADC66E38-49DC-D543-BBE6-E377CF7347F2}" destId="{60093497-5372-0A40-B15A-070FEF549396}" srcOrd="1" destOrd="0" parTransId="{FDFA94C8-97A3-1142-9C5E-2F7452723808}" sibTransId="{422DDE06-BD72-CD48-89CA-FACCD285A618}"/>
    <dgm:cxn modelId="{81D953F3-4C91-4614-B6BC-F72995903E8E}" type="presOf" srcId="{B29ACCB8-FD3C-9C45-A718-D4E6C61E5750}" destId="{6FA73AC8-DAA8-CE41-8208-3A234E80FA0C}" srcOrd="0" destOrd="1" presId="urn:microsoft.com/office/officeart/2005/8/layout/hList6"/>
    <dgm:cxn modelId="{8B83FAF7-6B50-46F9-B306-40B4C30F95C2}" type="presOf" srcId="{01C60744-F555-AF41-AD07-E5CCD8B230CB}" destId="{0CD95006-FA94-7A4E-9FF4-7CC079766FD1}" srcOrd="0" destOrd="0" presId="urn:microsoft.com/office/officeart/2005/8/layout/hList6"/>
    <dgm:cxn modelId="{3617F752-DDC7-BA47-B4E2-0F2943F61ECF}" srcId="{60093497-5372-0A40-B15A-070FEF549396}" destId="{B29ACCB8-FD3C-9C45-A718-D4E6C61E5750}" srcOrd="0" destOrd="0" parTransId="{B50AB5BA-04BA-4042-8FC4-F53B75ADB6B8}" sibTransId="{9B61FF8E-CEFB-3A4F-9676-637C5509C77C}"/>
    <dgm:cxn modelId="{8CBAAA17-150D-493A-8366-2ADC71457527}" type="presOf" srcId="{A62CDBC3-B0ED-C243-8E38-805D5EFD90C9}" destId="{0CD95006-FA94-7A4E-9FF4-7CC079766FD1}" srcOrd="0" destOrd="1" presId="urn:microsoft.com/office/officeart/2005/8/layout/hList6"/>
    <dgm:cxn modelId="{C8D35B81-BDA6-6041-A868-26984813D94B}" srcId="{ADC66E38-49DC-D543-BBE6-E377CF7347F2}" destId="{01C60744-F555-AF41-AD07-E5CCD8B230CB}" srcOrd="0" destOrd="0" parTransId="{EEA241C8-64A3-024A-8EB8-29A343EF303A}" sibTransId="{4E409444-9A2C-754D-8292-DB5BA2267FB1}"/>
    <dgm:cxn modelId="{0DC830DF-88AA-4E53-85E6-36AC0B07D719}" type="presOf" srcId="{ADC66E38-49DC-D543-BBE6-E377CF7347F2}" destId="{58DD0D4D-7725-A548-A8E1-CCD4839400AA}" srcOrd="0" destOrd="0" presId="urn:microsoft.com/office/officeart/2005/8/layout/hList6"/>
    <dgm:cxn modelId="{AE5F824A-77BE-4971-A84E-205E13E155F0}" type="presParOf" srcId="{58DD0D4D-7725-A548-A8E1-CCD4839400AA}" destId="{0CD95006-FA94-7A4E-9FF4-7CC079766FD1}" srcOrd="0" destOrd="0" presId="urn:microsoft.com/office/officeart/2005/8/layout/hList6"/>
    <dgm:cxn modelId="{60C9240C-E8C1-41D3-AF5A-AF3310E3F2D5}" type="presParOf" srcId="{58DD0D4D-7725-A548-A8E1-CCD4839400AA}" destId="{70A5C58A-4980-D348-AB76-8282E2D0D2F9}" srcOrd="1" destOrd="0" presId="urn:microsoft.com/office/officeart/2005/8/layout/hList6"/>
    <dgm:cxn modelId="{3CAD814B-63B5-45E2-9657-9778671A155B}" type="presParOf" srcId="{58DD0D4D-7725-A548-A8E1-CCD4839400AA}" destId="{6FA73AC8-DAA8-CE41-8208-3A234E80FA0C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23DCF8-72E3-144A-A633-71F28C732000}" type="doc">
      <dgm:prSet loTypeId="urn:microsoft.com/office/officeart/2005/8/layout/vList5" loCatId="list" qsTypeId="urn:microsoft.com/office/officeart/2005/8/quickstyle/simple4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B08B88F-A009-1948-9A73-AB7494904C9E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Masquerade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ABD4BF5-0E42-354D-A9E1-85E860D66F46}" type="parTrans" cxnId="{BCB84A2D-559B-C24F-AB0C-B91D6622BE68}">
      <dgm:prSet/>
      <dgm:spPr/>
      <dgm:t>
        <a:bodyPr/>
        <a:lstStyle/>
        <a:p>
          <a:endParaRPr lang="en-US"/>
        </a:p>
      </dgm:t>
    </dgm:pt>
    <dgm:pt modelId="{4F397F3A-444F-734E-BDEE-61A6DF37E628}" type="sibTrans" cxnId="{BCB84A2D-559B-C24F-AB0C-B91D6622BE68}">
      <dgm:prSet/>
      <dgm:spPr/>
      <dgm:t>
        <a:bodyPr/>
        <a:lstStyle/>
        <a:p>
          <a:endParaRPr lang="en-US"/>
        </a:p>
      </dgm:t>
    </dgm:pt>
    <dgm:pt modelId="{E9FDC65B-0D60-1F4F-B97F-0EA7C0235755}">
      <dgm:prSet/>
      <dgm:spPr/>
      <dgm:t>
        <a:bodyPr/>
        <a:lstStyle/>
        <a:p>
          <a:pPr rtl="0"/>
          <a:r>
            <a:rPr lang="en-US" dirty="0" smtClean="0"/>
            <a:t>Takes place when one entity pretends to be a different entity</a:t>
          </a:r>
          <a:endParaRPr lang="en-US" dirty="0"/>
        </a:p>
      </dgm:t>
    </dgm:pt>
    <dgm:pt modelId="{C4EB62D4-2F13-3D4A-A46E-576FFAFFC107}" type="parTrans" cxnId="{77345D43-3A60-B146-A5D5-0D744B8317D4}">
      <dgm:prSet/>
      <dgm:spPr/>
      <dgm:t>
        <a:bodyPr/>
        <a:lstStyle/>
        <a:p>
          <a:endParaRPr lang="en-US"/>
        </a:p>
      </dgm:t>
    </dgm:pt>
    <dgm:pt modelId="{FB66449C-9275-984F-A3F3-55052371A716}" type="sibTrans" cxnId="{77345D43-3A60-B146-A5D5-0D744B8317D4}">
      <dgm:prSet/>
      <dgm:spPr/>
      <dgm:t>
        <a:bodyPr/>
        <a:lstStyle/>
        <a:p>
          <a:endParaRPr lang="en-US"/>
        </a:p>
      </dgm:t>
    </dgm:pt>
    <dgm:pt modelId="{85A25129-D75F-8547-9C34-AB3C73204E9D}">
      <dgm:prSet/>
      <dgm:spPr/>
      <dgm:t>
        <a:bodyPr/>
        <a:lstStyle/>
        <a:p>
          <a:pPr rtl="0"/>
          <a:r>
            <a:rPr lang="en-US" dirty="0" smtClean="0"/>
            <a:t>Usually includes one of the other forms of active attack</a:t>
          </a:r>
          <a:endParaRPr lang="en-US" dirty="0"/>
        </a:p>
      </dgm:t>
    </dgm:pt>
    <dgm:pt modelId="{18809EE1-A86D-CF4F-B0CE-9891BBCC5EB7}" type="parTrans" cxnId="{83A57E6C-1020-7642-8FB5-FD7A8F73221C}">
      <dgm:prSet/>
      <dgm:spPr/>
      <dgm:t>
        <a:bodyPr/>
        <a:lstStyle/>
        <a:p>
          <a:endParaRPr lang="en-US"/>
        </a:p>
      </dgm:t>
    </dgm:pt>
    <dgm:pt modelId="{BB8F67A8-EB49-8E4C-855F-5A0354C6E9E1}" type="sibTrans" cxnId="{83A57E6C-1020-7642-8FB5-FD7A8F73221C}">
      <dgm:prSet/>
      <dgm:spPr/>
      <dgm:t>
        <a:bodyPr/>
        <a:lstStyle/>
        <a:p>
          <a:endParaRPr lang="en-US"/>
        </a:p>
      </dgm:t>
    </dgm:pt>
    <dgm:pt modelId="{684654ED-11BD-C940-9C72-F844DFF81F0E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Replay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EB481BD-EEE5-894D-986B-49F64ADBCD4B}" type="parTrans" cxnId="{21C33BDF-CACE-0F4D-BB0A-0771A61AF058}">
      <dgm:prSet/>
      <dgm:spPr/>
      <dgm:t>
        <a:bodyPr/>
        <a:lstStyle/>
        <a:p>
          <a:endParaRPr lang="en-US"/>
        </a:p>
      </dgm:t>
    </dgm:pt>
    <dgm:pt modelId="{CE6651BB-25BA-274D-9E08-EC94B1877C65}" type="sibTrans" cxnId="{21C33BDF-CACE-0F4D-BB0A-0771A61AF058}">
      <dgm:prSet/>
      <dgm:spPr/>
      <dgm:t>
        <a:bodyPr/>
        <a:lstStyle/>
        <a:p>
          <a:endParaRPr lang="en-US"/>
        </a:p>
      </dgm:t>
    </dgm:pt>
    <dgm:pt modelId="{F29AC745-5B80-1540-A77A-8EFC6343F5CF}">
      <dgm:prSet/>
      <dgm:spPr/>
      <dgm:t>
        <a:bodyPr/>
        <a:lstStyle/>
        <a:p>
          <a:pPr rtl="0"/>
          <a:r>
            <a:rPr lang="en-US" dirty="0" smtClean="0"/>
            <a:t>Involves the passive capture of a data unit and its subsequent retransmission to produce an unauthorized effect</a:t>
          </a:r>
          <a:endParaRPr lang="en-US" dirty="0"/>
        </a:p>
      </dgm:t>
    </dgm:pt>
    <dgm:pt modelId="{E0733D8E-7962-234C-810C-90C4C4DF3E31}" type="parTrans" cxnId="{34439DAA-AACE-1F48-BCD5-A061B0AFD3F8}">
      <dgm:prSet/>
      <dgm:spPr/>
      <dgm:t>
        <a:bodyPr/>
        <a:lstStyle/>
        <a:p>
          <a:endParaRPr lang="en-US"/>
        </a:p>
      </dgm:t>
    </dgm:pt>
    <dgm:pt modelId="{CB541CEA-6765-054F-94D6-EA9035F2DB48}" type="sibTrans" cxnId="{34439DAA-AACE-1F48-BCD5-A061B0AFD3F8}">
      <dgm:prSet/>
      <dgm:spPr/>
      <dgm:t>
        <a:bodyPr/>
        <a:lstStyle/>
        <a:p>
          <a:endParaRPr lang="en-US"/>
        </a:p>
      </dgm:t>
    </dgm:pt>
    <dgm:pt modelId="{08F38FFA-8ADF-244C-B24E-9DC9EBBE1C4A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Modification of messages 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E87CB23-FAAC-B546-B850-2DB1E9D89BA2}" type="parTrans" cxnId="{16398D4C-26B7-794D-829E-D81E2A24715B}">
      <dgm:prSet/>
      <dgm:spPr/>
      <dgm:t>
        <a:bodyPr/>
        <a:lstStyle/>
        <a:p>
          <a:endParaRPr lang="en-US"/>
        </a:p>
      </dgm:t>
    </dgm:pt>
    <dgm:pt modelId="{EF949317-1634-8C48-A6B0-543CEA09999F}" type="sibTrans" cxnId="{16398D4C-26B7-794D-829E-D81E2A24715B}">
      <dgm:prSet/>
      <dgm:spPr/>
      <dgm:t>
        <a:bodyPr/>
        <a:lstStyle/>
        <a:p>
          <a:endParaRPr lang="en-US"/>
        </a:p>
      </dgm:t>
    </dgm:pt>
    <dgm:pt modelId="{CC1C70FB-85AF-6244-B643-6B95499E6E93}">
      <dgm:prSet/>
      <dgm:spPr/>
      <dgm:t>
        <a:bodyPr/>
        <a:lstStyle/>
        <a:p>
          <a:pPr rtl="0"/>
          <a:r>
            <a:rPr lang="en-US" dirty="0" smtClean="0"/>
            <a:t>Some portion of a legitimate message is altered, or messages are delayed or reordered to produce an unauthorized effect</a:t>
          </a:r>
          <a:endParaRPr lang="en-US" dirty="0"/>
        </a:p>
      </dgm:t>
    </dgm:pt>
    <dgm:pt modelId="{DB776C5B-EF5D-6D4B-BB9A-C34BC253264F}" type="parTrans" cxnId="{E32FB86D-8CDD-E441-B7DF-D4CF624D4B95}">
      <dgm:prSet/>
      <dgm:spPr/>
      <dgm:t>
        <a:bodyPr/>
        <a:lstStyle/>
        <a:p>
          <a:endParaRPr lang="en-US"/>
        </a:p>
      </dgm:t>
    </dgm:pt>
    <dgm:pt modelId="{5735F4B0-1362-2E41-9B9D-9009230C3363}" type="sibTrans" cxnId="{E32FB86D-8CDD-E441-B7DF-D4CF624D4B95}">
      <dgm:prSet/>
      <dgm:spPr/>
      <dgm:t>
        <a:bodyPr/>
        <a:lstStyle/>
        <a:p>
          <a:endParaRPr lang="en-US"/>
        </a:p>
      </dgm:t>
    </dgm:pt>
    <dgm:pt modelId="{30ADB79F-CA4C-6F4A-A35A-DE0761546418}">
      <dgm:prSet/>
      <dgm:spPr/>
      <dgm:t>
        <a:bodyPr/>
        <a:lstStyle/>
        <a:p>
          <a:pPr rtl="0"/>
          <a:r>
            <a: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Denial of service</a:t>
          </a:r>
          <a:endParaRPr lang="en-U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9330D82-32F4-C344-B9C8-258F409B90D0}" type="parTrans" cxnId="{7CF4FD84-92C8-CB47-915C-E5C062209235}">
      <dgm:prSet/>
      <dgm:spPr/>
      <dgm:t>
        <a:bodyPr/>
        <a:lstStyle/>
        <a:p>
          <a:endParaRPr lang="en-US"/>
        </a:p>
      </dgm:t>
    </dgm:pt>
    <dgm:pt modelId="{6D2724A0-2B2E-5D48-B49A-5179AE5B6F9F}" type="sibTrans" cxnId="{7CF4FD84-92C8-CB47-915C-E5C062209235}">
      <dgm:prSet/>
      <dgm:spPr/>
      <dgm:t>
        <a:bodyPr/>
        <a:lstStyle/>
        <a:p>
          <a:endParaRPr lang="en-US"/>
        </a:p>
      </dgm:t>
    </dgm:pt>
    <dgm:pt modelId="{51CBC6AB-F765-0E48-BAB6-3306A69BFB80}">
      <dgm:prSet/>
      <dgm:spPr/>
      <dgm:t>
        <a:bodyPr/>
        <a:lstStyle/>
        <a:p>
          <a:pPr rtl="0"/>
          <a:r>
            <a:rPr lang="en-US" dirty="0" smtClean="0"/>
            <a:t>Prevents or inhibits the normal use or management of communications facilities</a:t>
          </a:r>
          <a:endParaRPr lang="en-US" dirty="0"/>
        </a:p>
      </dgm:t>
    </dgm:pt>
    <dgm:pt modelId="{4FB1C887-E474-F149-AF8A-C71581115502}" type="parTrans" cxnId="{D11F5749-0EF5-454B-B549-A77BBA8FC2EE}">
      <dgm:prSet/>
      <dgm:spPr/>
      <dgm:t>
        <a:bodyPr/>
        <a:lstStyle/>
        <a:p>
          <a:endParaRPr lang="en-US"/>
        </a:p>
      </dgm:t>
    </dgm:pt>
    <dgm:pt modelId="{630C2376-8BC4-604A-8CFA-8E02CE2826BE}" type="sibTrans" cxnId="{D11F5749-0EF5-454B-B549-A77BBA8FC2EE}">
      <dgm:prSet/>
      <dgm:spPr/>
      <dgm:t>
        <a:bodyPr/>
        <a:lstStyle/>
        <a:p>
          <a:endParaRPr lang="en-US"/>
        </a:p>
      </dgm:t>
    </dgm:pt>
    <dgm:pt modelId="{E5A23CB2-A4A0-DF49-9E42-3BBF47D1B5A0}" type="pres">
      <dgm:prSet presAssocID="{8A23DCF8-72E3-144A-A633-71F28C73200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1B9D93E-FAA9-414C-B8E8-FBBB7988FD16}" type="pres">
      <dgm:prSet presAssocID="{6B08B88F-A009-1948-9A73-AB7494904C9E}" presName="linNode" presStyleCnt="0"/>
      <dgm:spPr/>
    </dgm:pt>
    <dgm:pt modelId="{44488AAB-A78F-8047-B4DF-837F0C5AD89D}" type="pres">
      <dgm:prSet presAssocID="{6B08B88F-A009-1948-9A73-AB7494904C9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6F287F-54BE-A94E-BE50-7A86606A3A77}" type="pres">
      <dgm:prSet presAssocID="{6B08B88F-A009-1948-9A73-AB7494904C9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7C0ABC-23B8-3049-98D3-D0761945FFB7}" type="pres">
      <dgm:prSet presAssocID="{4F397F3A-444F-734E-BDEE-61A6DF37E628}" presName="sp" presStyleCnt="0"/>
      <dgm:spPr/>
    </dgm:pt>
    <dgm:pt modelId="{6345C142-429E-F84C-A676-C061FB483709}" type="pres">
      <dgm:prSet presAssocID="{684654ED-11BD-C940-9C72-F844DFF81F0E}" presName="linNode" presStyleCnt="0"/>
      <dgm:spPr/>
    </dgm:pt>
    <dgm:pt modelId="{0E6340F7-C0A4-1F48-82F3-FF986F32634E}" type="pres">
      <dgm:prSet presAssocID="{684654ED-11BD-C940-9C72-F844DFF81F0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892E3E-9DF2-BD4B-A6CD-F416208DABBC}" type="pres">
      <dgm:prSet presAssocID="{684654ED-11BD-C940-9C72-F844DFF81F0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9319DA-FCDA-4D45-B509-8207E13003A1}" type="pres">
      <dgm:prSet presAssocID="{CE6651BB-25BA-274D-9E08-EC94B1877C65}" presName="sp" presStyleCnt="0"/>
      <dgm:spPr/>
    </dgm:pt>
    <dgm:pt modelId="{A505A33B-B8BE-CE41-84D2-939A4BC6EBEA}" type="pres">
      <dgm:prSet presAssocID="{08F38FFA-8ADF-244C-B24E-9DC9EBBE1C4A}" presName="linNode" presStyleCnt="0"/>
      <dgm:spPr/>
    </dgm:pt>
    <dgm:pt modelId="{2CDB3922-7DE2-9442-911D-A27BD9574D07}" type="pres">
      <dgm:prSet presAssocID="{08F38FFA-8ADF-244C-B24E-9DC9EBBE1C4A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773CD-5155-AE49-A39A-DB646F837512}" type="pres">
      <dgm:prSet presAssocID="{08F38FFA-8ADF-244C-B24E-9DC9EBBE1C4A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ED33A7-3B1B-1949-A021-EBC6A625EA93}" type="pres">
      <dgm:prSet presAssocID="{EF949317-1634-8C48-A6B0-543CEA09999F}" presName="sp" presStyleCnt="0"/>
      <dgm:spPr/>
    </dgm:pt>
    <dgm:pt modelId="{950DC070-145A-CE41-B596-BBE10477CBEA}" type="pres">
      <dgm:prSet presAssocID="{30ADB79F-CA4C-6F4A-A35A-DE0761546418}" presName="linNode" presStyleCnt="0"/>
      <dgm:spPr/>
    </dgm:pt>
    <dgm:pt modelId="{4060CB25-2046-3047-B345-AC66DC2A7D59}" type="pres">
      <dgm:prSet presAssocID="{30ADB79F-CA4C-6F4A-A35A-DE0761546418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865629-E949-B24E-AF0F-CDFF322825BD}" type="pres">
      <dgm:prSet presAssocID="{30ADB79F-CA4C-6F4A-A35A-DE0761546418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32FB86D-8CDD-E441-B7DF-D4CF624D4B95}" srcId="{08F38FFA-8ADF-244C-B24E-9DC9EBBE1C4A}" destId="{CC1C70FB-85AF-6244-B643-6B95499E6E93}" srcOrd="0" destOrd="0" parTransId="{DB776C5B-EF5D-6D4B-BB9A-C34BC253264F}" sibTransId="{5735F4B0-1362-2E41-9B9D-9009230C3363}"/>
    <dgm:cxn modelId="{EBE27E4B-C919-4F6B-815D-D4F8CE08FFEA}" type="presOf" srcId="{51CBC6AB-F765-0E48-BAB6-3306A69BFB80}" destId="{AF865629-E949-B24E-AF0F-CDFF322825BD}" srcOrd="0" destOrd="0" presId="urn:microsoft.com/office/officeart/2005/8/layout/vList5"/>
    <dgm:cxn modelId="{34439DAA-AACE-1F48-BCD5-A061B0AFD3F8}" srcId="{684654ED-11BD-C940-9C72-F844DFF81F0E}" destId="{F29AC745-5B80-1540-A77A-8EFC6343F5CF}" srcOrd="0" destOrd="0" parTransId="{E0733D8E-7962-234C-810C-90C4C4DF3E31}" sibTransId="{CB541CEA-6765-054F-94D6-EA9035F2DB48}"/>
    <dgm:cxn modelId="{F5036D73-8B6B-421F-8EEE-E0F74A3F9D97}" type="presOf" srcId="{684654ED-11BD-C940-9C72-F844DFF81F0E}" destId="{0E6340F7-C0A4-1F48-82F3-FF986F32634E}" srcOrd="0" destOrd="0" presId="urn:microsoft.com/office/officeart/2005/8/layout/vList5"/>
    <dgm:cxn modelId="{26A7328C-48BD-425A-9F4B-64D7AE6F421A}" type="presOf" srcId="{F29AC745-5B80-1540-A77A-8EFC6343F5CF}" destId="{E9892E3E-9DF2-BD4B-A6CD-F416208DABBC}" srcOrd="0" destOrd="0" presId="urn:microsoft.com/office/officeart/2005/8/layout/vList5"/>
    <dgm:cxn modelId="{A8CC19D1-76FE-4014-970B-3BB4EAFAD11A}" type="presOf" srcId="{6B08B88F-A009-1948-9A73-AB7494904C9E}" destId="{44488AAB-A78F-8047-B4DF-837F0C5AD89D}" srcOrd="0" destOrd="0" presId="urn:microsoft.com/office/officeart/2005/8/layout/vList5"/>
    <dgm:cxn modelId="{16398D4C-26B7-794D-829E-D81E2A24715B}" srcId="{8A23DCF8-72E3-144A-A633-71F28C732000}" destId="{08F38FFA-8ADF-244C-B24E-9DC9EBBE1C4A}" srcOrd="2" destOrd="0" parTransId="{7E87CB23-FAAC-B546-B850-2DB1E9D89BA2}" sibTransId="{EF949317-1634-8C48-A6B0-543CEA09999F}"/>
    <dgm:cxn modelId="{21C33BDF-CACE-0F4D-BB0A-0771A61AF058}" srcId="{8A23DCF8-72E3-144A-A633-71F28C732000}" destId="{684654ED-11BD-C940-9C72-F844DFF81F0E}" srcOrd="1" destOrd="0" parTransId="{3EB481BD-EEE5-894D-986B-49F64ADBCD4B}" sibTransId="{CE6651BB-25BA-274D-9E08-EC94B1877C65}"/>
    <dgm:cxn modelId="{1362452F-6AD7-41F9-86EE-90291DB92962}" type="presOf" srcId="{CC1C70FB-85AF-6244-B643-6B95499E6E93}" destId="{9EB773CD-5155-AE49-A39A-DB646F837512}" srcOrd="0" destOrd="0" presId="urn:microsoft.com/office/officeart/2005/8/layout/vList5"/>
    <dgm:cxn modelId="{D0E0EB0C-169E-4BBA-BC72-B98A275070AF}" type="presOf" srcId="{30ADB79F-CA4C-6F4A-A35A-DE0761546418}" destId="{4060CB25-2046-3047-B345-AC66DC2A7D59}" srcOrd="0" destOrd="0" presId="urn:microsoft.com/office/officeart/2005/8/layout/vList5"/>
    <dgm:cxn modelId="{24DE816D-4856-4A99-88C1-FB13ACEB2CCB}" type="presOf" srcId="{85A25129-D75F-8547-9C34-AB3C73204E9D}" destId="{AA6F287F-54BE-A94E-BE50-7A86606A3A77}" srcOrd="0" destOrd="1" presId="urn:microsoft.com/office/officeart/2005/8/layout/vList5"/>
    <dgm:cxn modelId="{FB16EE8A-49EE-4F64-A00D-B537C9ED2F65}" type="presOf" srcId="{8A23DCF8-72E3-144A-A633-71F28C732000}" destId="{E5A23CB2-A4A0-DF49-9E42-3BBF47D1B5A0}" srcOrd="0" destOrd="0" presId="urn:microsoft.com/office/officeart/2005/8/layout/vList5"/>
    <dgm:cxn modelId="{83A57E6C-1020-7642-8FB5-FD7A8F73221C}" srcId="{6B08B88F-A009-1948-9A73-AB7494904C9E}" destId="{85A25129-D75F-8547-9C34-AB3C73204E9D}" srcOrd="1" destOrd="0" parTransId="{18809EE1-A86D-CF4F-B0CE-9891BBCC5EB7}" sibTransId="{BB8F67A8-EB49-8E4C-855F-5A0354C6E9E1}"/>
    <dgm:cxn modelId="{D11F5749-0EF5-454B-B549-A77BBA8FC2EE}" srcId="{30ADB79F-CA4C-6F4A-A35A-DE0761546418}" destId="{51CBC6AB-F765-0E48-BAB6-3306A69BFB80}" srcOrd="0" destOrd="0" parTransId="{4FB1C887-E474-F149-AF8A-C71581115502}" sibTransId="{630C2376-8BC4-604A-8CFA-8E02CE2826BE}"/>
    <dgm:cxn modelId="{BCB84A2D-559B-C24F-AB0C-B91D6622BE68}" srcId="{8A23DCF8-72E3-144A-A633-71F28C732000}" destId="{6B08B88F-A009-1948-9A73-AB7494904C9E}" srcOrd="0" destOrd="0" parTransId="{BABD4BF5-0E42-354D-A9E1-85E860D66F46}" sibTransId="{4F397F3A-444F-734E-BDEE-61A6DF37E628}"/>
    <dgm:cxn modelId="{D5145ED3-380F-45A1-8898-510494C1D3FF}" type="presOf" srcId="{08F38FFA-8ADF-244C-B24E-9DC9EBBE1C4A}" destId="{2CDB3922-7DE2-9442-911D-A27BD9574D07}" srcOrd="0" destOrd="0" presId="urn:microsoft.com/office/officeart/2005/8/layout/vList5"/>
    <dgm:cxn modelId="{A4270CBA-DB7D-4CB4-BF4C-024A259A941C}" type="presOf" srcId="{E9FDC65B-0D60-1F4F-B97F-0EA7C0235755}" destId="{AA6F287F-54BE-A94E-BE50-7A86606A3A77}" srcOrd="0" destOrd="0" presId="urn:microsoft.com/office/officeart/2005/8/layout/vList5"/>
    <dgm:cxn modelId="{77345D43-3A60-B146-A5D5-0D744B8317D4}" srcId="{6B08B88F-A009-1948-9A73-AB7494904C9E}" destId="{E9FDC65B-0D60-1F4F-B97F-0EA7C0235755}" srcOrd="0" destOrd="0" parTransId="{C4EB62D4-2F13-3D4A-A46E-576FFAFFC107}" sibTransId="{FB66449C-9275-984F-A3F3-55052371A716}"/>
    <dgm:cxn modelId="{7CF4FD84-92C8-CB47-915C-E5C062209235}" srcId="{8A23DCF8-72E3-144A-A633-71F28C732000}" destId="{30ADB79F-CA4C-6F4A-A35A-DE0761546418}" srcOrd="3" destOrd="0" parTransId="{19330D82-32F4-C344-B9C8-258F409B90D0}" sibTransId="{6D2724A0-2B2E-5D48-B49A-5179AE5B6F9F}"/>
    <dgm:cxn modelId="{7D28548A-10B2-4257-8EBD-9A5A31B1620D}" type="presParOf" srcId="{E5A23CB2-A4A0-DF49-9E42-3BBF47D1B5A0}" destId="{71B9D93E-FAA9-414C-B8E8-FBBB7988FD16}" srcOrd="0" destOrd="0" presId="urn:microsoft.com/office/officeart/2005/8/layout/vList5"/>
    <dgm:cxn modelId="{DF7FA6DE-8736-4FA3-8F3C-CEB4F68D37B4}" type="presParOf" srcId="{71B9D93E-FAA9-414C-B8E8-FBBB7988FD16}" destId="{44488AAB-A78F-8047-B4DF-837F0C5AD89D}" srcOrd="0" destOrd="0" presId="urn:microsoft.com/office/officeart/2005/8/layout/vList5"/>
    <dgm:cxn modelId="{C2D0684F-52B3-4D95-8104-32863776FF23}" type="presParOf" srcId="{71B9D93E-FAA9-414C-B8E8-FBBB7988FD16}" destId="{AA6F287F-54BE-A94E-BE50-7A86606A3A77}" srcOrd="1" destOrd="0" presId="urn:microsoft.com/office/officeart/2005/8/layout/vList5"/>
    <dgm:cxn modelId="{103DA6D0-4719-4713-8E52-B4EDE290570B}" type="presParOf" srcId="{E5A23CB2-A4A0-DF49-9E42-3BBF47D1B5A0}" destId="{4F7C0ABC-23B8-3049-98D3-D0761945FFB7}" srcOrd="1" destOrd="0" presId="urn:microsoft.com/office/officeart/2005/8/layout/vList5"/>
    <dgm:cxn modelId="{55C97954-37FE-4339-9F00-A44372F42ACC}" type="presParOf" srcId="{E5A23CB2-A4A0-DF49-9E42-3BBF47D1B5A0}" destId="{6345C142-429E-F84C-A676-C061FB483709}" srcOrd="2" destOrd="0" presId="urn:microsoft.com/office/officeart/2005/8/layout/vList5"/>
    <dgm:cxn modelId="{3CE914A5-EC54-487D-B58A-B7560E628EAE}" type="presParOf" srcId="{6345C142-429E-F84C-A676-C061FB483709}" destId="{0E6340F7-C0A4-1F48-82F3-FF986F32634E}" srcOrd="0" destOrd="0" presId="urn:microsoft.com/office/officeart/2005/8/layout/vList5"/>
    <dgm:cxn modelId="{24D087FC-BDF2-4589-9C76-CEFE6638C43B}" type="presParOf" srcId="{6345C142-429E-F84C-A676-C061FB483709}" destId="{E9892E3E-9DF2-BD4B-A6CD-F416208DABBC}" srcOrd="1" destOrd="0" presId="urn:microsoft.com/office/officeart/2005/8/layout/vList5"/>
    <dgm:cxn modelId="{0ACDA09F-9043-407D-A43C-6813388E12E8}" type="presParOf" srcId="{E5A23CB2-A4A0-DF49-9E42-3BBF47D1B5A0}" destId="{579319DA-FCDA-4D45-B509-8207E13003A1}" srcOrd="3" destOrd="0" presId="urn:microsoft.com/office/officeart/2005/8/layout/vList5"/>
    <dgm:cxn modelId="{C1737421-BFF9-422D-91FA-C7408A75EB29}" type="presParOf" srcId="{E5A23CB2-A4A0-DF49-9E42-3BBF47D1B5A0}" destId="{A505A33B-B8BE-CE41-84D2-939A4BC6EBEA}" srcOrd="4" destOrd="0" presId="urn:microsoft.com/office/officeart/2005/8/layout/vList5"/>
    <dgm:cxn modelId="{8B416209-1464-49C4-8989-220CD216539D}" type="presParOf" srcId="{A505A33B-B8BE-CE41-84D2-939A4BC6EBEA}" destId="{2CDB3922-7DE2-9442-911D-A27BD9574D07}" srcOrd="0" destOrd="0" presId="urn:microsoft.com/office/officeart/2005/8/layout/vList5"/>
    <dgm:cxn modelId="{839A31BB-7F22-49EB-8AB9-3E9F5F668112}" type="presParOf" srcId="{A505A33B-B8BE-CE41-84D2-939A4BC6EBEA}" destId="{9EB773CD-5155-AE49-A39A-DB646F837512}" srcOrd="1" destOrd="0" presId="urn:microsoft.com/office/officeart/2005/8/layout/vList5"/>
    <dgm:cxn modelId="{9D54BBC7-267C-4B3A-A330-825766D9E250}" type="presParOf" srcId="{E5A23CB2-A4A0-DF49-9E42-3BBF47D1B5A0}" destId="{56ED33A7-3B1B-1949-A021-EBC6A625EA93}" srcOrd="5" destOrd="0" presId="urn:microsoft.com/office/officeart/2005/8/layout/vList5"/>
    <dgm:cxn modelId="{AC8CE28F-03D3-4C33-9876-69CACBCD0C36}" type="presParOf" srcId="{E5A23CB2-A4A0-DF49-9E42-3BBF47D1B5A0}" destId="{950DC070-145A-CE41-B596-BBE10477CBEA}" srcOrd="6" destOrd="0" presId="urn:microsoft.com/office/officeart/2005/8/layout/vList5"/>
    <dgm:cxn modelId="{FDB1B71A-A6FA-4763-B2BD-0CF74FF65930}" type="presParOf" srcId="{950DC070-145A-CE41-B596-BBE10477CBEA}" destId="{4060CB25-2046-3047-B345-AC66DC2A7D59}" srcOrd="0" destOrd="0" presId="urn:microsoft.com/office/officeart/2005/8/layout/vList5"/>
    <dgm:cxn modelId="{6921F39B-E2C7-43ED-858F-9AEBD2C861D7}" type="presParOf" srcId="{950DC070-145A-CE41-B596-BBE10477CBEA}" destId="{AF865629-E949-B24E-AF0F-CDFF322825B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DB3356-777B-7743-9896-BC3E70C7C6DF}" type="doc">
      <dgm:prSet loTypeId="urn:microsoft.com/office/officeart/2005/8/layout/arrow6" loCatId="relationship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9CA0CA-2A7C-034C-9FD9-5FCBAF6D26CD}">
      <dgm:prSet custT="1"/>
      <dgm:spPr/>
      <dgm:t>
        <a:bodyPr/>
        <a:lstStyle/>
        <a:p>
          <a:pPr rtl="0"/>
          <a:r>
            <a:rPr lang="en-US" sz="16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Specific Security Mechanisms</a:t>
          </a:r>
          <a:endParaRPr lang="en-US" sz="1600" b="1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A0D52A-BA13-1B4E-BDED-30DDA05CDBBF}" type="parTrans" cxnId="{FFF39FF4-8565-2242-B025-E112FA31AD5E}">
      <dgm:prSet/>
      <dgm:spPr/>
      <dgm:t>
        <a:bodyPr/>
        <a:lstStyle/>
        <a:p>
          <a:endParaRPr lang="en-US"/>
        </a:p>
      </dgm:t>
    </dgm:pt>
    <dgm:pt modelId="{140672BB-DF15-BE40-A89B-C5259F999428}" type="sibTrans" cxnId="{FFF39FF4-8565-2242-B025-E112FA31AD5E}">
      <dgm:prSet/>
      <dgm:spPr/>
      <dgm:t>
        <a:bodyPr/>
        <a:lstStyle/>
        <a:p>
          <a:endParaRPr lang="en-US"/>
        </a:p>
      </dgm:t>
    </dgm:pt>
    <dgm:pt modelId="{959C050E-DA77-324F-B5EF-F6B5DF1B1C89}">
      <dgm:prSet custT="1"/>
      <dgm:spPr/>
      <dgm:t>
        <a:bodyPr/>
        <a:lstStyle/>
        <a:p>
          <a:pPr rtl="0"/>
          <a:r>
            <a:rPr lang="en-AU" sz="1600" b="1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Encipherment</a:t>
          </a:r>
          <a:endParaRPr lang="en-A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29670B-A2A0-F941-AFA5-5E9E6FBC8B0F}" type="parTrans" cxnId="{56D7AAFC-74F6-8A47-B651-057718310994}">
      <dgm:prSet/>
      <dgm:spPr/>
      <dgm:t>
        <a:bodyPr/>
        <a:lstStyle/>
        <a:p>
          <a:endParaRPr lang="en-US"/>
        </a:p>
      </dgm:t>
    </dgm:pt>
    <dgm:pt modelId="{C247DF57-FF04-054B-AB06-37FEE5528E1E}" type="sibTrans" cxnId="{56D7AAFC-74F6-8A47-B651-057718310994}">
      <dgm:prSet/>
      <dgm:spPr/>
      <dgm:t>
        <a:bodyPr/>
        <a:lstStyle/>
        <a:p>
          <a:endParaRPr lang="en-US"/>
        </a:p>
      </dgm:t>
    </dgm:pt>
    <dgm:pt modelId="{CE150095-C9FD-E342-8E74-C03D0F78D83F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Digital signatures</a:t>
          </a:r>
          <a:endParaRPr 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CF44A2-110F-F84E-A09E-CBF2D3903A6B}" type="parTrans" cxnId="{02155011-104D-0D48-A7CA-E383E02C56D4}">
      <dgm:prSet/>
      <dgm:spPr/>
      <dgm:t>
        <a:bodyPr/>
        <a:lstStyle/>
        <a:p>
          <a:endParaRPr lang="en-US"/>
        </a:p>
      </dgm:t>
    </dgm:pt>
    <dgm:pt modelId="{0FB8A40A-0CB5-C144-9537-D69488AE9EB7}" type="sibTrans" cxnId="{02155011-104D-0D48-A7CA-E383E02C56D4}">
      <dgm:prSet/>
      <dgm:spPr/>
      <dgm:t>
        <a:bodyPr/>
        <a:lstStyle/>
        <a:p>
          <a:endParaRPr lang="en-US"/>
        </a:p>
      </dgm:t>
    </dgm:pt>
    <dgm:pt modelId="{E2F2BCCC-B716-5D44-963B-E740AAE66E8C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 controls</a:t>
          </a:r>
          <a:endParaRPr 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E73FD66-DDA1-9041-BFB9-0E8A9B6A463D}" type="parTrans" cxnId="{1B61BE5F-4904-0F47-B99D-7717C1191929}">
      <dgm:prSet/>
      <dgm:spPr/>
      <dgm:t>
        <a:bodyPr/>
        <a:lstStyle/>
        <a:p>
          <a:endParaRPr lang="en-US"/>
        </a:p>
      </dgm:t>
    </dgm:pt>
    <dgm:pt modelId="{0625AB40-1691-D94D-97CD-764D58047C06}" type="sibTrans" cxnId="{1B61BE5F-4904-0F47-B99D-7717C1191929}">
      <dgm:prSet/>
      <dgm:spPr/>
      <dgm:t>
        <a:bodyPr/>
        <a:lstStyle/>
        <a:p>
          <a:endParaRPr lang="en-US"/>
        </a:p>
      </dgm:t>
    </dgm:pt>
    <dgm:pt modelId="{50425E73-9580-794A-8E4B-D8A69B689675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integrity</a:t>
          </a:r>
          <a:endParaRPr 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3CC7C7-2294-D347-9CB2-4AA033CBDF90}" type="parTrans" cxnId="{F5E075BB-FDE6-5341-A18C-C70C7A01EF17}">
      <dgm:prSet/>
      <dgm:spPr/>
      <dgm:t>
        <a:bodyPr/>
        <a:lstStyle/>
        <a:p>
          <a:endParaRPr lang="en-US"/>
        </a:p>
      </dgm:t>
    </dgm:pt>
    <dgm:pt modelId="{3DC81CA1-FD33-6B45-83E3-9AAE98DA8DA4}" type="sibTrans" cxnId="{F5E075BB-FDE6-5341-A18C-C70C7A01EF17}">
      <dgm:prSet/>
      <dgm:spPr/>
      <dgm:t>
        <a:bodyPr/>
        <a:lstStyle/>
        <a:p>
          <a:endParaRPr lang="en-US"/>
        </a:p>
      </dgm:t>
    </dgm:pt>
    <dgm:pt modelId="{715AF352-9998-D743-A48A-80B4E92BD3AE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Authentication exchange</a:t>
          </a:r>
          <a:endParaRPr 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BE317D2-AFCC-8B42-A365-D46935C5FAFE}" type="parTrans" cxnId="{749A3321-772D-2A48-90B4-BBD4B2D2DA79}">
      <dgm:prSet/>
      <dgm:spPr/>
      <dgm:t>
        <a:bodyPr/>
        <a:lstStyle/>
        <a:p>
          <a:endParaRPr lang="en-US"/>
        </a:p>
      </dgm:t>
    </dgm:pt>
    <dgm:pt modelId="{D2E75995-F7DB-F74F-8651-868F445201B2}" type="sibTrans" cxnId="{749A3321-772D-2A48-90B4-BBD4B2D2DA79}">
      <dgm:prSet/>
      <dgm:spPr/>
      <dgm:t>
        <a:bodyPr/>
        <a:lstStyle/>
        <a:p>
          <a:endParaRPr lang="en-US"/>
        </a:p>
      </dgm:t>
    </dgm:pt>
    <dgm:pt modelId="{0F127B9C-805E-7D4B-BCD4-CEDD53ABFFDC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Traffic padding</a:t>
          </a:r>
          <a:endParaRPr 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029A3D2-0BCC-6344-BE53-15D0BE0B4B70}" type="parTrans" cxnId="{05E8497C-A8B8-AB44-A116-6DF44452A2EF}">
      <dgm:prSet/>
      <dgm:spPr/>
      <dgm:t>
        <a:bodyPr/>
        <a:lstStyle/>
        <a:p>
          <a:endParaRPr lang="en-US"/>
        </a:p>
      </dgm:t>
    </dgm:pt>
    <dgm:pt modelId="{A6869A0D-9C45-6A4C-AA44-A8828E79FD8F}" type="sibTrans" cxnId="{05E8497C-A8B8-AB44-A116-6DF44452A2EF}">
      <dgm:prSet/>
      <dgm:spPr/>
      <dgm:t>
        <a:bodyPr/>
        <a:lstStyle/>
        <a:p>
          <a:endParaRPr lang="en-US"/>
        </a:p>
      </dgm:t>
    </dgm:pt>
    <dgm:pt modelId="{1351519D-89AC-3748-BD53-EA98B44B4AAD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Routing control</a:t>
          </a:r>
          <a:endParaRPr 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1DEC51D-F7D7-114B-8C29-3673E47EA6EA}" type="parTrans" cxnId="{42578649-513E-F144-8E54-BDB8F589AF5F}">
      <dgm:prSet/>
      <dgm:spPr/>
      <dgm:t>
        <a:bodyPr/>
        <a:lstStyle/>
        <a:p>
          <a:endParaRPr lang="en-US"/>
        </a:p>
      </dgm:t>
    </dgm:pt>
    <dgm:pt modelId="{EB8D56C4-B825-1249-AB90-114A27B65158}" type="sibTrans" cxnId="{42578649-513E-F144-8E54-BDB8F589AF5F}">
      <dgm:prSet/>
      <dgm:spPr/>
      <dgm:t>
        <a:bodyPr/>
        <a:lstStyle/>
        <a:p>
          <a:endParaRPr lang="en-US"/>
        </a:p>
      </dgm:t>
    </dgm:pt>
    <dgm:pt modelId="{AAD92493-9C21-C944-9764-765018BADE4E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Notarization</a:t>
          </a:r>
          <a:endParaRPr 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F76E4D4-A553-B449-A1D7-D3360F9159A4}" type="parTrans" cxnId="{58092213-4724-7646-AD4F-ED42649F4B47}">
      <dgm:prSet/>
      <dgm:spPr/>
      <dgm:t>
        <a:bodyPr/>
        <a:lstStyle/>
        <a:p>
          <a:endParaRPr lang="en-US"/>
        </a:p>
      </dgm:t>
    </dgm:pt>
    <dgm:pt modelId="{D29AE86A-676B-494F-A8A6-B36DA3DB72E8}" type="sibTrans" cxnId="{58092213-4724-7646-AD4F-ED42649F4B47}">
      <dgm:prSet/>
      <dgm:spPr/>
      <dgm:t>
        <a:bodyPr/>
        <a:lstStyle/>
        <a:p>
          <a:endParaRPr lang="en-US"/>
        </a:p>
      </dgm:t>
    </dgm:pt>
    <dgm:pt modelId="{F41715EA-1279-2645-B014-833B2C3A4321}">
      <dgm:prSet custT="1"/>
      <dgm:spPr/>
      <dgm:t>
        <a:bodyPr/>
        <a:lstStyle/>
        <a:p>
          <a:pPr rtl="0"/>
          <a:r>
            <a:rPr lang="en-US" sz="1600" b="1" i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Pervasive Security Mechanisms</a:t>
          </a:r>
          <a:endParaRPr lang="en-US" sz="1600" b="1" i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4B849E0-4117-C348-BF83-409F679B9101}" type="parTrans" cxnId="{8EB6DD8D-0BE0-8B4B-AA30-FE99632246DB}">
      <dgm:prSet/>
      <dgm:spPr/>
      <dgm:t>
        <a:bodyPr/>
        <a:lstStyle/>
        <a:p>
          <a:endParaRPr lang="en-US"/>
        </a:p>
      </dgm:t>
    </dgm:pt>
    <dgm:pt modelId="{F05B61E8-989C-1043-AA98-1ECFBCCA9A86}" type="sibTrans" cxnId="{8EB6DD8D-0BE0-8B4B-AA30-FE99632246DB}">
      <dgm:prSet/>
      <dgm:spPr/>
      <dgm:t>
        <a:bodyPr/>
        <a:lstStyle/>
        <a:p>
          <a:endParaRPr lang="en-US"/>
        </a:p>
      </dgm:t>
    </dgm:pt>
    <dgm:pt modelId="{69E0EBB1-CA5F-F940-B007-41DE00E8298E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Trusted functionality</a:t>
          </a:r>
          <a:endParaRPr 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6D21201-20E0-764A-882D-BCF3638B24A6}" type="parTrans" cxnId="{06F37E02-4D25-144D-8A08-7E849B3F4EA8}">
      <dgm:prSet/>
      <dgm:spPr/>
      <dgm:t>
        <a:bodyPr/>
        <a:lstStyle/>
        <a:p>
          <a:endParaRPr lang="en-US"/>
        </a:p>
      </dgm:t>
    </dgm:pt>
    <dgm:pt modelId="{FA1AEC7D-3218-404A-BCAD-504CFFF7B2D9}" type="sibTrans" cxnId="{06F37E02-4D25-144D-8A08-7E849B3F4EA8}">
      <dgm:prSet/>
      <dgm:spPr/>
      <dgm:t>
        <a:bodyPr/>
        <a:lstStyle/>
        <a:p>
          <a:endParaRPr lang="en-US"/>
        </a:p>
      </dgm:t>
    </dgm:pt>
    <dgm:pt modelId="{35C35E4E-5586-1148-96D8-388443D186B9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labels</a:t>
          </a:r>
          <a:endParaRPr 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41E6417-A5F6-CE4D-8D3A-F07A65522F89}" type="parTrans" cxnId="{4B429708-9A46-0B40-A731-65D1C4C3E9CF}">
      <dgm:prSet/>
      <dgm:spPr/>
      <dgm:t>
        <a:bodyPr/>
        <a:lstStyle/>
        <a:p>
          <a:endParaRPr lang="en-US"/>
        </a:p>
      </dgm:t>
    </dgm:pt>
    <dgm:pt modelId="{88204ED4-AE6B-834D-8E8B-56051DFFD78A}" type="sibTrans" cxnId="{4B429708-9A46-0B40-A731-65D1C4C3E9CF}">
      <dgm:prSet/>
      <dgm:spPr/>
      <dgm:t>
        <a:bodyPr/>
        <a:lstStyle/>
        <a:p>
          <a:endParaRPr lang="en-US"/>
        </a:p>
      </dgm:t>
    </dgm:pt>
    <dgm:pt modelId="{BDAF6E0E-2E63-194B-98FB-6BFBC3997B96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Event detection</a:t>
          </a:r>
          <a:endParaRPr 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4EB8C47-DB0A-E54F-8416-4BD4CB482DEF}" type="parTrans" cxnId="{B3A694CC-BDAC-CA44-8B00-C9A1A5C6BEE4}">
      <dgm:prSet/>
      <dgm:spPr/>
      <dgm:t>
        <a:bodyPr/>
        <a:lstStyle/>
        <a:p>
          <a:endParaRPr lang="en-US"/>
        </a:p>
      </dgm:t>
    </dgm:pt>
    <dgm:pt modelId="{311C3043-4D58-3D45-8EB8-A31980A3D086}" type="sibTrans" cxnId="{B3A694CC-BDAC-CA44-8B00-C9A1A5C6BEE4}">
      <dgm:prSet/>
      <dgm:spPr/>
      <dgm:t>
        <a:bodyPr/>
        <a:lstStyle/>
        <a:p>
          <a:endParaRPr lang="en-US"/>
        </a:p>
      </dgm:t>
    </dgm:pt>
    <dgm:pt modelId="{50A52A02-C5BF-F54A-B926-8F108D2E64F7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audit trails</a:t>
          </a:r>
          <a:endParaRPr lang="en-US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BDD9DC2-B766-1548-A8EA-4E15C8FAC07A}" type="parTrans" cxnId="{284231C1-7FD8-B742-B05B-0E8849E73B79}">
      <dgm:prSet/>
      <dgm:spPr/>
      <dgm:t>
        <a:bodyPr/>
        <a:lstStyle/>
        <a:p>
          <a:endParaRPr lang="en-US"/>
        </a:p>
      </dgm:t>
    </dgm:pt>
    <dgm:pt modelId="{5E38A197-4DCE-FF4F-AB82-5206F2620285}" type="sibTrans" cxnId="{284231C1-7FD8-B742-B05B-0E8849E73B79}">
      <dgm:prSet/>
      <dgm:spPr/>
      <dgm:t>
        <a:bodyPr/>
        <a:lstStyle/>
        <a:p>
          <a:endParaRPr lang="en-US"/>
        </a:p>
      </dgm:t>
    </dgm:pt>
    <dgm:pt modelId="{C7DB52F0-F43A-E643-B17E-67E0EDCADE0A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recovery</a:t>
          </a:r>
          <a:endParaRPr lang="en-AU" sz="1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3CD86B7-469D-1849-B128-76D9A819D932}" type="parTrans" cxnId="{4FA77F94-7DC1-8E47-A04C-B8459D128A84}">
      <dgm:prSet/>
      <dgm:spPr/>
      <dgm:t>
        <a:bodyPr/>
        <a:lstStyle/>
        <a:p>
          <a:endParaRPr lang="en-US"/>
        </a:p>
      </dgm:t>
    </dgm:pt>
    <dgm:pt modelId="{F42CE1BA-8F9F-954B-90C0-1926C4C113D1}" type="sibTrans" cxnId="{4FA77F94-7DC1-8E47-A04C-B8459D128A84}">
      <dgm:prSet/>
      <dgm:spPr/>
      <dgm:t>
        <a:bodyPr/>
        <a:lstStyle/>
        <a:p>
          <a:endParaRPr lang="en-US"/>
        </a:p>
      </dgm:t>
    </dgm:pt>
    <dgm:pt modelId="{44601154-CEEE-5C4A-B61B-F65F45093244}" type="pres">
      <dgm:prSet presAssocID="{70DB3356-777B-7743-9896-BC3E70C7C6DF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C83E651-6549-064C-9D52-FD2B41F3DAA4}" type="pres">
      <dgm:prSet presAssocID="{70DB3356-777B-7743-9896-BC3E70C7C6DF}" presName="ribbon" presStyleLbl="node1" presStyleIdx="0" presStyleCnt="1" custScaleX="100000" custScaleY="146930"/>
      <dgm:spPr>
        <a:effectLst>
          <a:glow rad="101600">
            <a:schemeClr val="bg1">
              <a:lumMod val="75000"/>
              <a:alpha val="75000"/>
            </a:schemeClr>
          </a:glow>
          <a:softEdge rad="63500"/>
        </a:effectLst>
      </dgm:spPr>
    </dgm:pt>
    <dgm:pt modelId="{A75EB7A7-A6D0-1B4F-A513-893F77D03598}" type="pres">
      <dgm:prSet presAssocID="{70DB3356-777B-7743-9896-BC3E70C7C6DF}" presName="leftArrowText" presStyleLbl="node1" presStyleIdx="0" presStyleCnt="1" custLinFactNeighborX="16800" custLinFactNeighborY="-1199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5350B2-C681-2649-9AD1-2BCD3ACBE439}" type="pres">
      <dgm:prSet presAssocID="{70DB3356-777B-7743-9896-BC3E70C7C6DF}" presName="rightArrowText" presStyleLbl="node1" presStyleIdx="0" presStyleCnt="1" custLinFactNeighborX="13495" custLinFactNeighborY="458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A694CC-BDAC-CA44-8B00-C9A1A5C6BEE4}" srcId="{F41715EA-1279-2645-B014-833B2C3A4321}" destId="{BDAF6E0E-2E63-194B-98FB-6BFBC3997B96}" srcOrd="2" destOrd="0" parTransId="{44EB8C47-DB0A-E54F-8416-4BD4CB482DEF}" sibTransId="{311C3043-4D58-3D45-8EB8-A31980A3D086}"/>
    <dgm:cxn modelId="{9492117A-FFB3-4DD6-A5FF-B3D51225DD3B}" type="presOf" srcId="{F41715EA-1279-2645-B014-833B2C3A4321}" destId="{CE5350B2-C681-2649-9AD1-2BCD3ACBE439}" srcOrd="0" destOrd="0" presId="urn:microsoft.com/office/officeart/2005/8/layout/arrow6"/>
    <dgm:cxn modelId="{749A3321-772D-2A48-90B4-BBD4B2D2DA79}" srcId="{009CA0CA-2A7C-034C-9FD9-5FCBAF6D26CD}" destId="{715AF352-9998-D743-A48A-80B4E92BD3AE}" srcOrd="4" destOrd="0" parTransId="{FBE317D2-AFCC-8B42-A365-D46935C5FAFE}" sibTransId="{D2E75995-F7DB-F74F-8651-868F445201B2}"/>
    <dgm:cxn modelId="{2329D347-A5FC-49DB-BA0D-800FDB1D521E}" type="presOf" srcId="{69E0EBB1-CA5F-F940-B007-41DE00E8298E}" destId="{CE5350B2-C681-2649-9AD1-2BCD3ACBE439}" srcOrd="0" destOrd="1" presId="urn:microsoft.com/office/officeart/2005/8/layout/arrow6"/>
    <dgm:cxn modelId="{05E8497C-A8B8-AB44-A116-6DF44452A2EF}" srcId="{009CA0CA-2A7C-034C-9FD9-5FCBAF6D26CD}" destId="{0F127B9C-805E-7D4B-BCD4-CEDD53ABFFDC}" srcOrd="5" destOrd="0" parTransId="{B029A3D2-0BCC-6344-BE53-15D0BE0B4B70}" sibTransId="{A6869A0D-9C45-6A4C-AA44-A8828E79FD8F}"/>
    <dgm:cxn modelId="{8C7EB1A0-2BB4-4E12-BBF9-69C98DF358A1}" type="presOf" srcId="{715AF352-9998-D743-A48A-80B4E92BD3AE}" destId="{A75EB7A7-A6D0-1B4F-A513-893F77D03598}" srcOrd="0" destOrd="5" presId="urn:microsoft.com/office/officeart/2005/8/layout/arrow6"/>
    <dgm:cxn modelId="{F5E075BB-FDE6-5341-A18C-C70C7A01EF17}" srcId="{009CA0CA-2A7C-034C-9FD9-5FCBAF6D26CD}" destId="{50425E73-9580-794A-8E4B-D8A69B689675}" srcOrd="3" destOrd="0" parTransId="{CE3CC7C7-2294-D347-9CB2-4AA033CBDF90}" sibTransId="{3DC81CA1-FD33-6B45-83E3-9AAE98DA8DA4}"/>
    <dgm:cxn modelId="{CED595C8-55DD-481B-890A-AFCEF5027400}" type="presOf" srcId="{E2F2BCCC-B716-5D44-963B-E740AAE66E8C}" destId="{A75EB7A7-A6D0-1B4F-A513-893F77D03598}" srcOrd="0" destOrd="3" presId="urn:microsoft.com/office/officeart/2005/8/layout/arrow6"/>
    <dgm:cxn modelId="{68F44631-5BFA-4045-A736-DC48C6C78131}" type="presOf" srcId="{50425E73-9580-794A-8E4B-D8A69B689675}" destId="{A75EB7A7-A6D0-1B4F-A513-893F77D03598}" srcOrd="0" destOrd="4" presId="urn:microsoft.com/office/officeart/2005/8/layout/arrow6"/>
    <dgm:cxn modelId="{D8F821D3-2687-4A9B-9103-C9C6EA5C4DB9}" type="presOf" srcId="{1351519D-89AC-3748-BD53-EA98B44B4AAD}" destId="{A75EB7A7-A6D0-1B4F-A513-893F77D03598}" srcOrd="0" destOrd="7" presId="urn:microsoft.com/office/officeart/2005/8/layout/arrow6"/>
    <dgm:cxn modelId="{02155011-104D-0D48-A7CA-E383E02C56D4}" srcId="{009CA0CA-2A7C-034C-9FD9-5FCBAF6D26CD}" destId="{CE150095-C9FD-E342-8E74-C03D0F78D83F}" srcOrd="1" destOrd="0" parTransId="{1ACF44A2-110F-F84E-A09E-CBF2D3903A6B}" sibTransId="{0FB8A40A-0CB5-C144-9537-D69488AE9EB7}"/>
    <dgm:cxn modelId="{42578649-513E-F144-8E54-BDB8F589AF5F}" srcId="{009CA0CA-2A7C-034C-9FD9-5FCBAF6D26CD}" destId="{1351519D-89AC-3748-BD53-EA98B44B4AAD}" srcOrd="6" destOrd="0" parTransId="{61DEC51D-F7D7-114B-8C29-3673E47EA6EA}" sibTransId="{EB8D56C4-B825-1249-AB90-114A27B65158}"/>
    <dgm:cxn modelId="{58092213-4724-7646-AD4F-ED42649F4B47}" srcId="{009CA0CA-2A7C-034C-9FD9-5FCBAF6D26CD}" destId="{AAD92493-9C21-C944-9764-765018BADE4E}" srcOrd="7" destOrd="0" parTransId="{AF76E4D4-A553-B449-A1D7-D3360F9159A4}" sibTransId="{D29AE86A-676B-494F-A8A6-B36DA3DB72E8}"/>
    <dgm:cxn modelId="{4B429708-9A46-0B40-A731-65D1C4C3E9CF}" srcId="{F41715EA-1279-2645-B014-833B2C3A4321}" destId="{35C35E4E-5586-1148-96D8-388443D186B9}" srcOrd="1" destOrd="0" parTransId="{941E6417-A5F6-CE4D-8D3A-F07A65522F89}" sibTransId="{88204ED4-AE6B-834D-8E8B-56051DFFD78A}"/>
    <dgm:cxn modelId="{5C359A1F-CBC1-4091-A8C4-3DE659D0A825}" type="presOf" srcId="{C7DB52F0-F43A-E643-B17E-67E0EDCADE0A}" destId="{CE5350B2-C681-2649-9AD1-2BCD3ACBE439}" srcOrd="0" destOrd="5" presId="urn:microsoft.com/office/officeart/2005/8/layout/arrow6"/>
    <dgm:cxn modelId="{1B61BE5F-4904-0F47-B99D-7717C1191929}" srcId="{009CA0CA-2A7C-034C-9FD9-5FCBAF6D26CD}" destId="{E2F2BCCC-B716-5D44-963B-E740AAE66E8C}" srcOrd="2" destOrd="0" parTransId="{5E73FD66-DDA1-9041-BFB9-0E8A9B6A463D}" sibTransId="{0625AB40-1691-D94D-97CD-764D58047C06}"/>
    <dgm:cxn modelId="{4FA77F94-7DC1-8E47-A04C-B8459D128A84}" srcId="{F41715EA-1279-2645-B014-833B2C3A4321}" destId="{C7DB52F0-F43A-E643-B17E-67E0EDCADE0A}" srcOrd="4" destOrd="0" parTransId="{F3CD86B7-469D-1849-B128-76D9A819D932}" sibTransId="{F42CE1BA-8F9F-954B-90C0-1926C4C113D1}"/>
    <dgm:cxn modelId="{0E54F977-2096-417A-9A1A-00D472E0F0F2}" type="presOf" srcId="{AAD92493-9C21-C944-9764-765018BADE4E}" destId="{A75EB7A7-A6D0-1B4F-A513-893F77D03598}" srcOrd="0" destOrd="8" presId="urn:microsoft.com/office/officeart/2005/8/layout/arrow6"/>
    <dgm:cxn modelId="{FFF39FF4-8565-2242-B025-E112FA31AD5E}" srcId="{70DB3356-777B-7743-9896-BC3E70C7C6DF}" destId="{009CA0CA-2A7C-034C-9FD9-5FCBAF6D26CD}" srcOrd="0" destOrd="0" parTransId="{E7A0D52A-BA13-1B4E-BDED-30DDA05CDBBF}" sibTransId="{140672BB-DF15-BE40-A89B-C5259F999428}"/>
    <dgm:cxn modelId="{8EB6DD8D-0BE0-8B4B-AA30-FE99632246DB}" srcId="{70DB3356-777B-7743-9896-BC3E70C7C6DF}" destId="{F41715EA-1279-2645-B014-833B2C3A4321}" srcOrd="1" destOrd="0" parTransId="{A4B849E0-4117-C348-BF83-409F679B9101}" sibTransId="{F05B61E8-989C-1043-AA98-1ECFBCCA9A86}"/>
    <dgm:cxn modelId="{E15D51ED-3999-4F00-81D9-C71CADD9EA29}" type="presOf" srcId="{BDAF6E0E-2E63-194B-98FB-6BFBC3997B96}" destId="{CE5350B2-C681-2649-9AD1-2BCD3ACBE439}" srcOrd="0" destOrd="3" presId="urn:microsoft.com/office/officeart/2005/8/layout/arrow6"/>
    <dgm:cxn modelId="{A8F58DF0-EF1E-4135-8836-08B0D2C406C3}" type="presOf" srcId="{959C050E-DA77-324F-B5EF-F6B5DF1B1C89}" destId="{A75EB7A7-A6D0-1B4F-A513-893F77D03598}" srcOrd="0" destOrd="1" presId="urn:microsoft.com/office/officeart/2005/8/layout/arrow6"/>
    <dgm:cxn modelId="{4057F64E-81FB-4EB5-87AC-F2BDBFCD8B6B}" type="presOf" srcId="{CE150095-C9FD-E342-8E74-C03D0F78D83F}" destId="{A75EB7A7-A6D0-1B4F-A513-893F77D03598}" srcOrd="0" destOrd="2" presId="urn:microsoft.com/office/officeart/2005/8/layout/arrow6"/>
    <dgm:cxn modelId="{06F37E02-4D25-144D-8A08-7E849B3F4EA8}" srcId="{F41715EA-1279-2645-B014-833B2C3A4321}" destId="{69E0EBB1-CA5F-F940-B007-41DE00E8298E}" srcOrd="0" destOrd="0" parTransId="{D6D21201-20E0-764A-882D-BCF3638B24A6}" sibTransId="{FA1AEC7D-3218-404A-BCAD-504CFFF7B2D9}"/>
    <dgm:cxn modelId="{D13FD549-1092-4579-9710-55995C22717E}" type="presOf" srcId="{35C35E4E-5586-1148-96D8-388443D186B9}" destId="{CE5350B2-C681-2649-9AD1-2BCD3ACBE439}" srcOrd="0" destOrd="2" presId="urn:microsoft.com/office/officeart/2005/8/layout/arrow6"/>
    <dgm:cxn modelId="{0D5A9144-A157-4BEC-A79F-AE2EE170F77F}" type="presOf" srcId="{50A52A02-C5BF-F54A-B926-8F108D2E64F7}" destId="{CE5350B2-C681-2649-9AD1-2BCD3ACBE439}" srcOrd="0" destOrd="4" presId="urn:microsoft.com/office/officeart/2005/8/layout/arrow6"/>
    <dgm:cxn modelId="{82BF28B3-5A30-4B1B-BDBE-4AAE182CAFCB}" type="presOf" srcId="{009CA0CA-2A7C-034C-9FD9-5FCBAF6D26CD}" destId="{A75EB7A7-A6D0-1B4F-A513-893F77D03598}" srcOrd="0" destOrd="0" presId="urn:microsoft.com/office/officeart/2005/8/layout/arrow6"/>
    <dgm:cxn modelId="{C86BF6C5-DA75-472C-9EBF-C7326B2F513B}" type="presOf" srcId="{70DB3356-777B-7743-9896-BC3E70C7C6DF}" destId="{44601154-CEEE-5C4A-B61B-F65F45093244}" srcOrd="0" destOrd="0" presId="urn:microsoft.com/office/officeart/2005/8/layout/arrow6"/>
    <dgm:cxn modelId="{848BE100-5DDC-4EB9-B035-FC7A27DABDD7}" type="presOf" srcId="{0F127B9C-805E-7D4B-BCD4-CEDD53ABFFDC}" destId="{A75EB7A7-A6D0-1B4F-A513-893F77D03598}" srcOrd="0" destOrd="6" presId="urn:microsoft.com/office/officeart/2005/8/layout/arrow6"/>
    <dgm:cxn modelId="{284231C1-7FD8-B742-B05B-0E8849E73B79}" srcId="{F41715EA-1279-2645-B014-833B2C3A4321}" destId="{50A52A02-C5BF-F54A-B926-8F108D2E64F7}" srcOrd="3" destOrd="0" parTransId="{CBDD9DC2-B766-1548-A8EA-4E15C8FAC07A}" sibTransId="{5E38A197-4DCE-FF4F-AB82-5206F2620285}"/>
    <dgm:cxn modelId="{56D7AAFC-74F6-8A47-B651-057718310994}" srcId="{009CA0CA-2A7C-034C-9FD9-5FCBAF6D26CD}" destId="{959C050E-DA77-324F-B5EF-F6B5DF1B1C89}" srcOrd="0" destOrd="0" parTransId="{B529670B-A2A0-F941-AFA5-5E9E6FBC8B0F}" sibTransId="{C247DF57-FF04-054B-AB06-37FEE5528E1E}"/>
    <dgm:cxn modelId="{013B067D-FA82-4DDB-9504-282C393A4C94}" type="presParOf" srcId="{44601154-CEEE-5C4A-B61B-F65F45093244}" destId="{DC83E651-6549-064C-9D52-FD2B41F3DAA4}" srcOrd="0" destOrd="0" presId="urn:microsoft.com/office/officeart/2005/8/layout/arrow6"/>
    <dgm:cxn modelId="{F192B5CE-2CFE-4F3B-8D1B-5612FB6E2486}" type="presParOf" srcId="{44601154-CEEE-5C4A-B61B-F65F45093244}" destId="{A75EB7A7-A6D0-1B4F-A513-893F77D03598}" srcOrd="1" destOrd="0" presId="urn:microsoft.com/office/officeart/2005/8/layout/arrow6"/>
    <dgm:cxn modelId="{458938D1-4DAE-4E9B-AF2B-1C0BB864A692}" type="presParOf" srcId="{44601154-CEEE-5C4A-B61B-F65F45093244}" destId="{CE5350B2-C681-2649-9AD1-2BCD3ACBE439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98C14-EC1A-C044-AC9A-2483F9CB7F7A}">
      <dsp:nvSpPr>
        <dsp:cNvPr id="0" name=""/>
        <dsp:cNvSpPr/>
      </dsp:nvSpPr>
      <dsp:spPr>
        <a:xfrm>
          <a:off x="0" y="188340"/>
          <a:ext cx="8839200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249936" rIns="686020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Data confidentiality</a:t>
          </a:r>
          <a:endParaRPr lang="en-US" sz="18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Assures that private or confidential information is not made available or disclosed to unauthorized individuals</a:t>
          </a:r>
          <a:endParaRPr lang="en-US" sz="16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Privacy</a:t>
          </a:r>
          <a:endParaRPr lang="en-US" sz="18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Assures that individuals control or influence what information related to them may be collected and stored and by whom and to whom that information may be disclosed</a:t>
          </a:r>
          <a:endParaRPr lang="en-US" sz="1600" kern="1200" dirty="0"/>
        </a:p>
      </dsp:txBody>
      <dsp:txXfrm>
        <a:off x="0" y="188340"/>
        <a:ext cx="8839200" cy="1814400"/>
      </dsp:txXfrm>
    </dsp:sp>
    <dsp:sp modelId="{6049758F-6852-7E48-A5F6-439FA44B34F9}">
      <dsp:nvSpPr>
        <dsp:cNvPr id="0" name=""/>
        <dsp:cNvSpPr/>
      </dsp:nvSpPr>
      <dsp:spPr>
        <a:xfrm>
          <a:off x="441960" y="11220"/>
          <a:ext cx="618744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Confidentiality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253" y="28513"/>
        <a:ext cx="6152854" cy="319654"/>
      </dsp:txXfrm>
    </dsp:sp>
    <dsp:sp modelId="{4DA3C829-4C77-2E4B-ACF0-22E49FD0F419}">
      <dsp:nvSpPr>
        <dsp:cNvPr id="0" name=""/>
        <dsp:cNvSpPr/>
      </dsp:nvSpPr>
      <dsp:spPr>
        <a:xfrm>
          <a:off x="0" y="2244660"/>
          <a:ext cx="8839200" cy="181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249936" rIns="686020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Data integrity</a:t>
          </a:r>
          <a:endParaRPr lang="en-US" sz="18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Assures that  information and programs are changed only in a specified and authorized manner</a:t>
          </a:r>
          <a:endParaRPr lang="en-US" sz="16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System integrity</a:t>
          </a:r>
          <a:endParaRPr lang="en-US" sz="18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kern="1200" dirty="0" smtClean="0"/>
            <a:t>Assures that a system performs its intended function in an unimpaired manner, free from deliberate or inadvertent unauthorized manipulation of the system</a:t>
          </a:r>
          <a:endParaRPr lang="en-US" sz="1600" kern="1200" dirty="0"/>
        </a:p>
      </dsp:txBody>
      <dsp:txXfrm>
        <a:off x="0" y="2244660"/>
        <a:ext cx="8839200" cy="1814400"/>
      </dsp:txXfrm>
    </dsp:sp>
    <dsp:sp modelId="{D865B79C-0930-C042-ADB5-25A0D1DA2B7F}">
      <dsp:nvSpPr>
        <dsp:cNvPr id="0" name=""/>
        <dsp:cNvSpPr/>
      </dsp:nvSpPr>
      <dsp:spPr>
        <a:xfrm>
          <a:off x="441960" y="2067540"/>
          <a:ext cx="618744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Integrity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253" y="2084833"/>
        <a:ext cx="6152854" cy="319654"/>
      </dsp:txXfrm>
    </dsp:sp>
    <dsp:sp modelId="{CC27436A-1E4D-D84D-A7FC-05F0DE392564}">
      <dsp:nvSpPr>
        <dsp:cNvPr id="0" name=""/>
        <dsp:cNvSpPr/>
      </dsp:nvSpPr>
      <dsp:spPr>
        <a:xfrm>
          <a:off x="0" y="4300980"/>
          <a:ext cx="8839200" cy="869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6020" tIns="249936" rIns="686020" bIns="128016" numCol="1" spcCol="1270" anchor="t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Assures that systems work promptly and service is not denied to authorized users</a:t>
          </a:r>
          <a:endParaRPr lang="en-US" sz="1800" kern="1200" dirty="0"/>
        </a:p>
      </dsp:txBody>
      <dsp:txXfrm>
        <a:off x="0" y="4300980"/>
        <a:ext cx="8839200" cy="869400"/>
      </dsp:txXfrm>
    </dsp:sp>
    <dsp:sp modelId="{667DCDD7-116F-2549-8EDA-F2F25FC22E3F}">
      <dsp:nvSpPr>
        <dsp:cNvPr id="0" name=""/>
        <dsp:cNvSpPr/>
      </dsp:nvSpPr>
      <dsp:spPr>
        <a:xfrm>
          <a:off x="441960" y="4123860"/>
          <a:ext cx="6187440" cy="3542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3871" tIns="0" rIns="233871" bIns="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Availability</a:t>
          </a:r>
          <a:endParaRPr lang="en-US" sz="2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59253" y="4141153"/>
        <a:ext cx="6152854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D95006-FA94-7A4E-9FF4-7CC079766FD1}">
      <dsp:nvSpPr>
        <dsp:cNvPr id="0" name=""/>
        <dsp:cNvSpPr/>
      </dsp:nvSpPr>
      <dsp:spPr>
        <a:xfrm rot="16200000">
          <a:off x="-454988" y="458777"/>
          <a:ext cx="4562475" cy="3644920"/>
        </a:xfrm>
        <a:prstGeom prst="flowChartManualOperati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1832" bIns="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Authenticity</a:t>
          </a:r>
          <a:endParaRPr lang="en-US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Verifying that users are who they say they are and that each input arriving at the system came from a trusted source 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790" y="912494"/>
        <a:ext cx="3644920" cy="2737485"/>
      </dsp:txXfrm>
    </dsp:sp>
    <dsp:sp modelId="{6FA73AC8-DAA8-CE41-8208-3A234E80FA0C}">
      <dsp:nvSpPr>
        <dsp:cNvPr id="0" name=""/>
        <dsp:cNvSpPr/>
      </dsp:nvSpPr>
      <dsp:spPr>
        <a:xfrm rot="16200000">
          <a:off x="3463301" y="458777"/>
          <a:ext cx="4562475" cy="3644920"/>
        </a:xfrm>
        <a:prstGeom prst="flowChartManualOperation">
          <a:avLst/>
        </a:prstGeom>
        <a:solidFill>
          <a:schemeClr val="accent1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9550" tIns="0" rIns="211832" bIns="0" numCol="1" spcCol="1270" anchor="t" anchorCtr="0">
          <a:noAutofit/>
        </a:bodyPr>
        <a:lstStyle/>
        <a:p>
          <a:pPr lvl="0" algn="l" defTabSz="1466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Accountability</a:t>
          </a:r>
          <a:endParaRPr lang="en-US" sz="33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228600" lvl="1" indent="-228600" algn="l" defTabSz="11557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6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The security goal that generates the requirement for actions of an entity to be traced uniquely to that entity</a:t>
          </a:r>
          <a:endParaRPr lang="en-US" sz="26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922079" y="912494"/>
        <a:ext cx="3644920" cy="27374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6F287F-54BE-A94E-BE50-7A86606A3A77}">
      <dsp:nvSpPr>
        <dsp:cNvPr id="0" name=""/>
        <dsp:cNvSpPr/>
      </dsp:nvSpPr>
      <dsp:spPr>
        <a:xfrm rot="5400000">
          <a:off x="2528407" y="-815643"/>
          <a:ext cx="953839" cy="2828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Takes place when one entity pretends to be a different entity</a:t>
          </a:r>
          <a:endParaRPr lang="en-U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Usually includes one of the other forms of active attack</a:t>
          </a:r>
          <a:endParaRPr lang="en-US" sz="1400" kern="1200" dirty="0"/>
        </a:p>
      </dsp:txBody>
      <dsp:txXfrm rot="-5400000">
        <a:off x="1591056" y="168271"/>
        <a:ext cx="2781980" cy="860713"/>
      </dsp:txXfrm>
    </dsp:sp>
    <dsp:sp modelId="{44488AAB-A78F-8047-B4DF-837F0C5AD89D}">
      <dsp:nvSpPr>
        <dsp:cNvPr id="0" name=""/>
        <dsp:cNvSpPr/>
      </dsp:nvSpPr>
      <dsp:spPr>
        <a:xfrm>
          <a:off x="0" y="2478"/>
          <a:ext cx="1591055" cy="1192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Masquerade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03" y="60681"/>
        <a:ext cx="1474649" cy="1075893"/>
      </dsp:txXfrm>
    </dsp:sp>
    <dsp:sp modelId="{E9892E3E-9DF2-BD4B-A6CD-F416208DABBC}">
      <dsp:nvSpPr>
        <dsp:cNvPr id="0" name=""/>
        <dsp:cNvSpPr/>
      </dsp:nvSpPr>
      <dsp:spPr>
        <a:xfrm rot="5400000">
          <a:off x="2528407" y="436271"/>
          <a:ext cx="953839" cy="2828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Involves the passive capture of a data unit and its subsequent retransmission to produce an unauthorized effect</a:t>
          </a:r>
          <a:endParaRPr lang="en-US" sz="1400" kern="1200" dirty="0"/>
        </a:p>
      </dsp:txBody>
      <dsp:txXfrm rot="-5400000">
        <a:off x="1591056" y="1420186"/>
        <a:ext cx="2781980" cy="860713"/>
      </dsp:txXfrm>
    </dsp:sp>
    <dsp:sp modelId="{0E6340F7-C0A4-1F48-82F3-FF986F32634E}">
      <dsp:nvSpPr>
        <dsp:cNvPr id="0" name=""/>
        <dsp:cNvSpPr/>
      </dsp:nvSpPr>
      <dsp:spPr>
        <a:xfrm>
          <a:off x="0" y="1254393"/>
          <a:ext cx="1591055" cy="1192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Replay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03" y="1312596"/>
        <a:ext cx="1474649" cy="1075893"/>
      </dsp:txXfrm>
    </dsp:sp>
    <dsp:sp modelId="{9EB773CD-5155-AE49-A39A-DB646F837512}">
      <dsp:nvSpPr>
        <dsp:cNvPr id="0" name=""/>
        <dsp:cNvSpPr/>
      </dsp:nvSpPr>
      <dsp:spPr>
        <a:xfrm rot="5400000">
          <a:off x="2528407" y="1688185"/>
          <a:ext cx="953839" cy="2828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Some portion of a legitimate message is altered, or messages are delayed or reordered to produce an unauthorized effect</a:t>
          </a:r>
          <a:endParaRPr lang="en-US" sz="1400" kern="1200" dirty="0"/>
        </a:p>
      </dsp:txBody>
      <dsp:txXfrm rot="-5400000">
        <a:off x="1591056" y="2672100"/>
        <a:ext cx="2781980" cy="860713"/>
      </dsp:txXfrm>
    </dsp:sp>
    <dsp:sp modelId="{2CDB3922-7DE2-9442-911D-A27BD9574D07}">
      <dsp:nvSpPr>
        <dsp:cNvPr id="0" name=""/>
        <dsp:cNvSpPr/>
      </dsp:nvSpPr>
      <dsp:spPr>
        <a:xfrm>
          <a:off x="0" y="2506307"/>
          <a:ext cx="1591055" cy="1192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Modification of messages 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03" y="2564510"/>
        <a:ext cx="1474649" cy="1075893"/>
      </dsp:txXfrm>
    </dsp:sp>
    <dsp:sp modelId="{AF865629-E949-B24E-AF0F-CDFF322825BD}">
      <dsp:nvSpPr>
        <dsp:cNvPr id="0" name=""/>
        <dsp:cNvSpPr/>
      </dsp:nvSpPr>
      <dsp:spPr>
        <a:xfrm rot="5400000">
          <a:off x="2528407" y="2940099"/>
          <a:ext cx="953839" cy="2828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/>
            <a:t>Prevents or inhibits the normal use or management of communications facilities</a:t>
          </a:r>
          <a:endParaRPr lang="en-US" sz="1400" kern="1200" dirty="0"/>
        </a:p>
      </dsp:txBody>
      <dsp:txXfrm rot="-5400000">
        <a:off x="1591056" y="3924014"/>
        <a:ext cx="2781980" cy="860713"/>
      </dsp:txXfrm>
    </dsp:sp>
    <dsp:sp modelId="{4060CB25-2046-3047-B345-AC66DC2A7D59}">
      <dsp:nvSpPr>
        <dsp:cNvPr id="0" name=""/>
        <dsp:cNvSpPr/>
      </dsp:nvSpPr>
      <dsp:spPr>
        <a:xfrm>
          <a:off x="0" y="3758221"/>
          <a:ext cx="1591055" cy="119229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Denial of service</a:t>
          </a:r>
          <a:endParaRPr lang="en-US" sz="19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8203" y="3816424"/>
        <a:ext cx="1474649" cy="107589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83E651-6549-064C-9D52-FD2B41F3DAA4}">
      <dsp:nvSpPr>
        <dsp:cNvPr id="0" name=""/>
        <dsp:cNvSpPr/>
      </dsp:nvSpPr>
      <dsp:spPr>
        <a:xfrm>
          <a:off x="0" y="-3"/>
          <a:ext cx="8686800" cy="5105406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glow rad="101600">
            <a:schemeClr val="bg1">
              <a:lumMod val="75000"/>
              <a:alpha val="75000"/>
            </a:schemeClr>
          </a:glow>
          <a:softEdge rad="63500"/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5EB7A7-A6D0-1B4F-A513-893F77D03598}">
      <dsp:nvSpPr>
        <dsp:cNvPr id="0" name=""/>
        <dsp:cNvSpPr/>
      </dsp:nvSpPr>
      <dsp:spPr>
        <a:xfrm>
          <a:off x="1524012" y="1219204"/>
          <a:ext cx="2866644" cy="170261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Specific Security Mechanisms</a:t>
          </a:r>
          <a:endParaRPr lang="en-US" sz="1600" b="1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1600" b="1" kern="1200" dirty="0" err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Encipherment</a:t>
          </a:r>
          <a:endParaRPr lang="en-A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Digital signatures</a:t>
          </a:r>
          <a:endParaRPr 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Access controls</a:t>
          </a:r>
          <a:endParaRPr 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Data integrity</a:t>
          </a:r>
          <a:endParaRPr 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Authentication exchange</a:t>
          </a:r>
          <a:endParaRPr 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Traffic padding</a:t>
          </a:r>
          <a:endParaRPr 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Routing control</a:t>
          </a:r>
          <a:endParaRPr 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Notarization</a:t>
          </a:r>
          <a:endParaRPr 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524012" y="1219204"/>
        <a:ext cx="2866644" cy="1702612"/>
      </dsp:txXfrm>
    </dsp:sp>
    <dsp:sp modelId="{CE5350B2-C681-2649-9AD1-2BCD3ACBE439}">
      <dsp:nvSpPr>
        <dsp:cNvPr id="0" name=""/>
        <dsp:cNvSpPr/>
      </dsp:nvSpPr>
      <dsp:spPr>
        <a:xfrm>
          <a:off x="4800590" y="2057401"/>
          <a:ext cx="3387852" cy="1702612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6896" rIns="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i="0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Pervasive Security Mechanisms</a:t>
          </a:r>
          <a:endParaRPr lang="en-US" sz="1600" b="1" i="0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Trusted functionality</a:t>
          </a:r>
          <a:endParaRPr 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labels</a:t>
          </a:r>
          <a:endParaRPr 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Event detection</a:t>
          </a:r>
          <a:endParaRPr 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audit trails</a:t>
          </a:r>
          <a:endParaRPr lang="en-US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6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Security recovery</a:t>
          </a:r>
          <a:endParaRPr lang="en-AU" sz="1600" b="1" kern="120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00590" y="2057401"/>
        <a:ext cx="3387852" cy="17026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018AE-3B2F-4C74-AE86-726C41CEC958}" type="datetimeFigureOut">
              <a:rPr lang="en-US" smtClean="0"/>
              <a:t>9/8/2014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37F4C-7D0C-44AD-9C1F-4B3CE04E25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2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2BC306-CBF1-46DC-A9C4-5888DBAD6079}" type="datetimeFigureOut">
              <a:rPr lang="en-US" smtClean="0"/>
              <a:pPr/>
              <a:t>9/8/2014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3DDC18-1891-4499-B2AD-0CDD16B4B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117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8BA8F-5EA8-42AF-8778-1BF542588979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8BA8F-5EA8-42AF-8778-1BF542588979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8BA8F-5EA8-42AF-8778-1BF542588979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038990-C12F-384A-882E-43CA630AF8DC}" type="slidenum">
              <a:rPr lang="en-AU">
                <a:latin typeface="Arial" pitchFamily="-1" charset="0"/>
              </a:rPr>
              <a:pPr/>
              <a:t>17</a:t>
            </a:fld>
            <a:endParaRPr lang="en-AU">
              <a:latin typeface="Arial" pitchFamily="-1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Active attacks (Figure 1.1b) involve some modification of the data stream or the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creation of a false stream and can be subdivided into four categories: masquerade,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replay, modification of messages, and denial of service.</a:t>
            </a:r>
          </a:p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 masquerade  takes place when one entity pretends to be a different entity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(path 2 of Figure 1.1b is active). A masquerade attack usually includes one of the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other forms of active attack. For example, authentication sequences can be captured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and replayed after a valid authentication sequence has taken place, thus enabling an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authorized entity with few privileges to obtain extra privileges by impersonating an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entity that has those privileges.</a:t>
            </a:r>
          </a:p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Replay  involves the passive capture of a data unit and its subsequent retransmission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to produce an unauthorized effect (paths 1, 2, and 3 active).</a:t>
            </a:r>
          </a:p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Modification of messages  simply means that some portion of a legitimate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message is altered, or that messages are delayed or reordered, to produce an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unauthorized effect (paths 1 and 2 active). For example, a message meaning “Allow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John Smith to read confidential file accounts ” is modified to mean “Allow Fred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Brown to read confidential file accounts. ”</a:t>
            </a:r>
          </a:p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denial of service  prevents or inhibits the normal use or management of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communications facilities (path 3 active). This attack may have a specific target; for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example, an entity may suppress all messages directed to a particular destination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(e.g., the security audit service). Another form of service denial is the disruption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of an entire network, either by disabling the network or by overloading it with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messages so as to degrade performance.</a:t>
            </a:r>
          </a:p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Active attacks present the opposite characteristics of passive attacks. Whereas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passive attacks are difficult to detect, measures are available to prevent their success.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On the other hand, it is quite difficult to prevent active attacks absolutely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because of the wide variety of potential physical, software, and network vulnerabilities.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Instead, the goal is to detect active attacks and to recover from any disruption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or delays caused by them. If the detection has a deterrent effect, it may also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contribute to prevention.</a:t>
            </a:r>
            <a:endParaRPr lang="en-US" dirty="0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8BA8F-5EA8-42AF-8778-1BF542588979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8BA8F-5EA8-42AF-8778-1BF542588979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8BA8F-5EA8-42AF-8778-1BF54258897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B8BA8F-5EA8-42AF-8778-1BF542588979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7404D0-5512-DA46-AC9A-89250F476031}" type="slidenum">
              <a:rPr lang="en-AU">
                <a:latin typeface="Arial" pitchFamily="-1" charset="0"/>
              </a:rPr>
              <a:pPr/>
              <a:t>25</a:t>
            </a:fld>
            <a:endParaRPr lang="en-AU">
              <a:latin typeface="Arial" pitchFamily="-1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X.800 defines a security service as a service that is provided by a protocol layer of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communicating open systems and that ensures adequate security of the systems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or of data transfers. Perhaps a clearer definition is found in RFC 4949, which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provides the following definition: a processing or communication service that is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provided by a system to give a specific kind of protection to system resources;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security services implement security policies and are implemented by security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mechanisms.</a:t>
            </a:r>
            <a:endParaRPr lang="en-US" dirty="0" smtClean="0">
              <a:solidFill>
                <a:srgbClr val="000000"/>
              </a:solidFill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X.800 divides these services into five categories and fourteen specific services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(Table 1.2).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5DE770-AB8F-A040-8A67-2EF0035AA0BA}" type="slidenum">
              <a:rPr lang="en-AU" smtClean="0">
                <a:latin typeface="Arial" pitchFamily="-1" charset="0"/>
              </a:rPr>
              <a:pPr/>
              <a:t>27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F7D44B-0B27-E547-A605-CCB35D84F2D3}" type="slidenum">
              <a:rPr lang="en-AU">
                <a:latin typeface="Arial" pitchFamily="-1" charset="0"/>
              </a:rPr>
              <a:pPr/>
              <a:t>28</a:t>
            </a:fld>
            <a:endParaRPr lang="en-AU">
              <a:latin typeface="Arial" pitchFamily="-1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X.800 security mechanisms.</a:t>
            </a:r>
            <a:endParaRPr lang="en-AU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824CC6-5127-3141-923C-71D471F57319}" type="slidenum">
              <a:rPr lang="en-AU">
                <a:latin typeface="Arial" pitchFamily="-1" charset="0"/>
              </a:rPr>
              <a:pPr/>
              <a:t>3</a:t>
            </a:fld>
            <a:endParaRPr lang="en-AU">
              <a:latin typeface="Arial" pitchFamily="-1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The NIST Computer Security Handbook  [NIST95] defines the term computer security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as follows:</a:t>
            </a:r>
          </a:p>
          <a:p>
            <a:endParaRPr lang="en-US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Computer Security:  The protection afforded to an automated information system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 order to attain the applicable objectives of preserving the integrity, availability,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and confidentiality of information system resources (includes hardware, software,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firmware, information/data, and telecommunications).</a:t>
            </a:r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075787-43E7-BB4D-8EF0-D4AA9275B0C1}" type="slidenum">
              <a:rPr lang="en-AU">
                <a:latin typeface="Arial" pitchFamily="-1" charset="0"/>
              </a:rPr>
              <a:pPr/>
              <a:t>29</a:t>
            </a:fld>
            <a:endParaRPr lang="en-AU">
              <a:latin typeface="Arial" pitchFamily="-1" charset="0"/>
            </a:endParaRPr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Table 1.3 lists the security mechanisms defined in X.800. The mechanisms are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divided into those that are implemented in a specific protocol layer, such as TCP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or an application-layer protocol, and those that are not specific to any particular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protocol layer or security service. These mechanisms will be covered in the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appropriate places in the book. So we do not elaborate now, except to comment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on the definition of encipherment. X.800 distinguishes between reversible encipherment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mechanisms and irreversible encipherment mechanisms. A reversible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encipherment mechanism is simply an encryption algorithm that allows data to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be encrypted and subsequently decrypted. Irreversible encipherment mechanisms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include hash algorithms and message authentication codes, which are used in digital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signature and message authentication applications.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A896FB-C67D-694F-AB19-4BF09E693C14}" type="slidenum">
              <a:rPr lang="en-AU">
                <a:latin typeface="Arial" pitchFamily="-1" charset="0"/>
              </a:rPr>
              <a:pPr/>
              <a:t>30</a:t>
            </a:fld>
            <a:endParaRPr lang="en-AU">
              <a:latin typeface="Arial" pitchFamily="-1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>
            <a:normAutofit fontScale="62500" lnSpcReduction="20000"/>
          </a:bodyPr>
          <a:lstStyle/>
          <a:p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A model for much of what we will be discussing is captured, in very general terms, </a:t>
            </a:r>
            <a:r>
              <a:rPr lang="en-US" sz="1400" dirty="0" err="1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innFigure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1.2. A message is to be transferred from one party to another across some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sort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of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Internet service. The two parties, who are the principals  in this transaction,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must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cooperate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for the exchange to take place. A logical information channel is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established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by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defining a route through the Internet from source to destination and by the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cooperative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use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of communication protocols (e.g., TCP/IP) by the two principals.</a:t>
            </a:r>
          </a:p>
          <a:p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Security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aspects come into play when it is necessary or desirable to protect the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information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transmission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from an opponent who may present a threat to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confidentiality,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authenticity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, and so on. All the techniques for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providing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security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have two components:</a:t>
            </a:r>
          </a:p>
          <a:p>
            <a:endParaRPr lang="en-US" sz="1400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 A security-related transformation on the information to be sent.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Examples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include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encryption of the message, which scrambles the message so that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it is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unreadable by the opponent, and the addition of a code based on the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contents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of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message, which can be used to verify the identity of the sender.</a:t>
            </a:r>
          </a:p>
          <a:p>
            <a:endParaRPr lang="en-US" sz="1400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 Some secret information shared by the two principals and, it is hoped,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unknown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to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opponent. An example is an encryption key used in conjunction with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transformation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to scramble the message before transmission and unscramble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it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on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reception.</a:t>
            </a:r>
          </a:p>
          <a:p>
            <a:endParaRPr lang="en-US" sz="1400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A trusted third party may be needed to achieve secure transmission.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For example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, a third party may be responsible for distributing the secret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information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to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two principals while keeping it from any opponent. Or a third party may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be needed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to arbitrate disputes between the two principals concerning the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authenticity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of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 message transmission.</a:t>
            </a:r>
          </a:p>
          <a:p>
            <a:endParaRPr lang="en-US" sz="1400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This general model shows that there are four basic tasks in designing a particular</a:t>
            </a:r>
          </a:p>
          <a:p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security service:</a:t>
            </a:r>
          </a:p>
          <a:p>
            <a:endParaRPr lang="en-US" sz="1400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1.  Design an algorithm for performing the security-related transformation.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algorithm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should be such that an opponent cannot defeat its purpose.</a:t>
            </a:r>
          </a:p>
          <a:p>
            <a:endParaRPr lang="en-US" sz="1400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2.  Generate the secret information to be used with the algorithm.</a:t>
            </a:r>
          </a:p>
          <a:p>
            <a:endParaRPr lang="en-US" sz="1400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3.  Develop methods for the distribution and sharing of the secret information.</a:t>
            </a:r>
          </a:p>
          <a:p>
            <a:endParaRPr lang="en-US" sz="1400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4.  Specify a protocol to be used by the two principals that makes use of the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security</a:t>
            </a:r>
            <a:r>
              <a:rPr lang="en-US" sz="1400" baseline="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algorithm </a:t>
            </a:r>
            <a:r>
              <a:rPr lang="en-US" sz="1400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and the secret information to achieve a particular security service.</a:t>
            </a:r>
            <a:endParaRPr lang="en-AU" sz="1400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88F5D6-679E-46A7-A125-F8DFD00556D7}" type="slidenum">
              <a:rPr lang="en-AU"/>
              <a:pPr/>
              <a:t>31</a:t>
            </a:fld>
            <a:endParaRPr lang="en-AU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  <a:cs typeface="Arial" pitchFamily="34" charset="0"/>
              </a:rPr>
              <a:t>This general model shows that there are four basic tasks in designing a particular security service, as listed.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3F3990-6FDE-6B4F-8BD1-A8E22DC5497A}" type="slidenum">
              <a:rPr lang="en-AU">
                <a:latin typeface="Arial" pitchFamily="-1" charset="0"/>
              </a:rPr>
              <a:pPr/>
              <a:t>32</a:t>
            </a:fld>
            <a:endParaRPr lang="en-AU">
              <a:latin typeface="Arial" pitchFamily="-1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Chapter 1 summary.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This definition introduces three key objectives that are at the heart of computer</a:t>
            </a:r>
          </a:p>
          <a:p>
            <a:pPr>
              <a:defRPr/>
            </a:pPr>
            <a:r>
              <a:rPr lang="en-US" dirty="0" smtClean="0"/>
              <a:t>security: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• Confidentiality:  This term covers two related concepts: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Data confidentiality:  Assures that private or confidential information is</a:t>
            </a:r>
          </a:p>
          <a:p>
            <a:pPr>
              <a:defRPr/>
            </a:pPr>
            <a:r>
              <a:rPr lang="en-US" dirty="0" smtClean="0"/>
              <a:t>not made available or disclosed to unauthorized individuals.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Privacy: Assures that individuals control or influence what information</a:t>
            </a:r>
          </a:p>
          <a:p>
            <a:pPr>
              <a:defRPr/>
            </a:pPr>
            <a:r>
              <a:rPr lang="en-US" dirty="0" smtClean="0"/>
              <a:t>related to them may be collected and stored and by whom and to whom</a:t>
            </a:r>
          </a:p>
          <a:p>
            <a:pPr>
              <a:defRPr/>
            </a:pPr>
            <a:r>
              <a:rPr lang="en-US" dirty="0" smtClean="0"/>
              <a:t>that information may be disclosed.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•Integrity: This term covers two related concepts:</a:t>
            </a:r>
          </a:p>
          <a:p>
            <a:pPr>
              <a:defRPr/>
            </a:pPr>
            <a:r>
              <a:rPr lang="en-US" dirty="0" smtClean="0"/>
              <a:t> </a:t>
            </a:r>
          </a:p>
          <a:p>
            <a:pPr>
              <a:defRPr/>
            </a:pPr>
            <a:r>
              <a:rPr lang="en-US" dirty="0" smtClean="0"/>
              <a:t>Data integrity: Assures that information and programs are changed only in</a:t>
            </a:r>
          </a:p>
          <a:p>
            <a:pPr>
              <a:defRPr/>
            </a:pPr>
            <a:r>
              <a:rPr lang="en-US" dirty="0" smtClean="0"/>
              <a:t>a specified and authorized manner.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 System integrity: Assures that a system performs its intended function in</a:t>
            </a:r>
          </a:p>
          <a:p>
            <a:pPr>
              <a:defRPr/>
            </a:pPr>
            <a:r>
              <a:rPr lang="en-US" dirty="0" smtClean="0"/>
              <a:t>an unimpaired manner, free from deliberate or inadvertent unauthorized</a:t>
            </a:r>
          </a:p>
          <a:p>
            <a:pPr>
              <a:defRPr/>
            </a:pPr>
            <a:r>
              <a:rPr lang="en-US" dirty="0" smtClean="0"/>
              <a:t>manipulation of the system.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•  Availability: Assures that systems work promptly and service is not denied to</a:t>
            </a:r>
          </a:p>
          <a:p>
            <a:pPr>
              <a:defRPr/>
            </a:pPr>
            <a:r>
              <a:rPr lang="en-US" dirty="0" smtClean="0"/>
              <a:t>authorized users.</a:t>
            </a:r>
            <a:endParaRPr lang="en-US" dirty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0809F9-280C-484D-86B2-85B77F512DA4}" type="slidenum">
              <a:rPr lang="en-AU" smtClean="0">
                <a:latin typeface="Arial" pitchFamily="-1" charset="0"/>
              </a:rPr>
              <a:pPr/>
              <a:t>4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690269"/>
            <a:ext cx="5438140" cy="4854840"/>
          </a:xfrm>
          <a:noFill/>
          <a:ln/>
        </p:spPr>
        <p:txBody>
          <a:bodyPr/>
          <a:lstStyle/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These three concepts form what is often referred to as the CIA triad . The three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concepts embody the fundamental security objectives for both data and for information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and computing services. For example, the NIST standard FIPS 199 (Standards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for Security Categorization of Federal Information and Information Systems ) lists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confidentiality, integrity, and availability as the three security objectives for information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and for information systems. FIPS 199 provides a useful characterization of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these three objectives in terms of requirements and the definition of a loss of security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 each category:</a:t>
            </a:r>
          </a:p>
          <a:p>
            <a:endParaRPr lang="en-US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Confidentiality:  Preserving authorized restrictions on information access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and disclosure, including means for protecting personal privacy and proprietary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information. A loss of confidentiality is the unauthorized disclosure of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information.</a:t>
            </a:r>
          </a:p>
          <a:p>
            <a:endParaRPr lang="en-US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Integrity:  Guarding against improper information modification or destruction,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including ensuring information nonrepudiation and authenticity. A loss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of integrity is the unauthorized modification or destruction of information.</a:t>
            </a:r>
          </a:p>
          <a:p>
            <a:endParaRPr lang="en-US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Availability:  Ensuring timely and reliable access to and use of information.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 loss of availability is the disruption of access to or use of information or an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information system.</a:t>
            </a:r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C20F5E-450C-394C-9A63-B3125FAB6D5B}" type="slidenum">
              <a:rPr lang="en-AU" smtClean="0">
                <a:latin typeface="Arial" pitchFamily="-1" charset="0"/>
              </a:rPr>
              <a:pPr/>
              <a:t>5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Although the use of the CIA triad to define security objectives is well established,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some in the security field feel that additional concepts are needed to present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 complete picture. Two of the most commonly mentioned are as follows:</a:t>
            </a:r>
          </a:p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Authenticity:  The property of being genuine and being able to be verified and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trusted; confidence in the validity of a transmission, a message, or message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originator. This means verifying that users are who they say they are and that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each input arriving at the system came from a trusted source.</a:t>
            </a:r>
          </a:p>
          <a:p>
            <a:endParaRPr lang="en-US" dirty="0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Accountability:  The security goal that generates the requirement for actions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of an entity to be traced uniquely to that entity. This supports </a:t>
            </a:r>
            <a:r>
              <a:rPr lang="en-US" dirty="0" err="1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nonrepudiation</a:t>
            </a:r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,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deterrence, fault isolation, intrusion detection and prevention, and after action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recovery and legal action. Because truly secure systems are not yet an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achievable goal, we must be able to trace a security breach to a responsible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party. Systems must keep records of their activities to permit later forensic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analysis to trace security breaches or to aid in transaction disputes.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7C9379-AB26-9343-89AB-D9ADBE6A27C2}" type="slidenum">
              <a:rPr lang="en-AU" smtClean="0">
                <a:latin typeface="Arial" pitchFamily="-1" charset="0"/>
              </a:rPr>
              <a:pPr/>
              <a:t>6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85A7B9-F726-604D-8C93-775DA8F1DA02}" type="slidenum">
              <a:rPr lang="en-AU">
                <a:latin typeface="Arial" pitchFamily="-1" charset="0"/>
              </a:rPr>
              <a:pPr/>
              <a:t>11</a:t>
            </a:fld>
            <a:endParaRPr lang="en-AU">
              <a:latin typeface="Arial" pitchFamily="-1" charset="0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To assess effectively the security needs of an organization and to evaluate and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choose various security products and policies, the manager responsible for security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needs some systematic way of defining the requirements for security and characterizing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approaches to satisfying those requirements. This is difficult enough in a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centralized data processing environment; with the use of local and wide area networks,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the problems are compounded.</a:t>
            </a:r>
          </a:p>
          <a:p>
            <a:endParaRPr lang="en-US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ITU-T  Recommendation X.800, Security Architecture for OSI , defines such a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systematic approach.  The OSI security architecture is useful to managers as a way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of organizing the task of providing security. Furthermore, because this architecture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was developed as an international standard, computer and communications vendors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have developed security features for their products and services that relate to this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structured definition of services and mechanisms.</a:t>
            </a:r>
          </a:p>
          <a:p>
            <a:endParaRPr lang="en-US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For our purposes, the OSI security architecture provides a useful, if abstract,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overview of many of the concepts that this book deals with. The OSI security architecture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focuses on security attacks, mechanisms, and services. These can be defined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briefly as</a:t>
            </a:r>
          </a:p>
          <a:p>
            <a:endParaRPr lang="en-US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Security attack:  Any action that compromises the security of information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owned by an organization.</a:t>
            </a:r>
          </a:p>
          <a:p>
            <a:endParaRPr lang="en-US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Security mechanism:  A process (or a device incorporating such a process) that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is designed to detect, prevent, or recover from a security attack.</a:t>
            </a:r>
          </a:p>
          <a:p>
            <a:endParaRPr lang="en-US" smtClean="0"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• Security service:  A processing or communication service that enhances the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security of the data processing systems and the information transfers of an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organization. The services are intended to counter security attacks, and they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make use of one or more security mechanisms to provide the service.</a:t>
            </a:r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In the literature, the terms threat  and attack  are commonly used to mean more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or less the same thing. Table 1.1 provides definitions taken from RFC 4949, Internet</a:t>
            </a:r>
          </a:p>
          <a:p>
            <a:r>
              <a:rPr lang="en-US" dirty="0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Security Glossary.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B683967-C9E4-FC47-9B2F-BF1BE9D7C548}" type="slidenum">
              <a:rPr lang="en-AU" smtClean="0">
                <a:latin typeface="Arial" pitchFamily="-1" charset="0"/>
              </a:rPr>
              <a:pPr/>
              <a:t>12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80484F-2602-2542-B3D2-6D7AE2CF424B}" type="slidenum">
              <a:rPr lang="en-AU">
                <a:latin typeface="Arial" pitchFamily="-1" charset="0"/>
              </a:rPr>
              <a:pPr/>
              <a:t>13</a:t>
            </a:fld>
            <a:endParaRPr lang="en-AU">
              <a:latin typeface="Arial" pitchFamily="-1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A useful means of classifying security attacks, used both in X.800 and RFC 4949, is in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terms of passive attacks  and active attacks  (Figure 1.1). A passive attack attempts to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learn or make use of information from the system but does not affect system resources.</a:t>
            </a:r>
          </a:p>
          <a:p>
            <a:r>
              <a:rPr lang="en-US" smtClean="0"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An active attack attempts to alter system resources or affect their operation.</a:t>
            </a:r>
            <a:endParaRPr lang="en-US" smtClean="0">
              <a:latin typeface="Arial" pitchFamily="-1" charset="0"/>
              <a:ea typeface="Arial" pitchFamily="-1" charset="0"/>
              <a:cs typeface="Arial" pitchFamily="-1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US" dirty="0" smtClean="0"/>
              <a:t> Passive attacks (Figure 1.1) are in the nature of eavesdropping on, or monitoring</a:t>
            </a:r>
          </a:p>
          <a:p>
            <a:pPr>
              <a:defRPr/>
            </a:pPr>
            <a:r>
              <a:rPr lang="en-US" dirty="0" smtClean="0"/>
              <a:t>of, transmissions. The goal of the opponent is to obtain information that is being</a:t>
            </a:r>
          </a:p>
          <a:p>
            <a:pPr>
              <a:defRPr/>
            </a:pPr>
            <a:r>
              <a:rPr lang="en-US" dirty="0" smtClean="0"/>
              <a:t>transmitted. Two types of passive attacks are the release of message contents and</a:t>
            </a:r>
          </a:p>
          <a:p>
            <a:pPr>
              <a:defRPr/>
            </a:pPr>
            <a:r>
              <a:rPr lang="en-US" dirty="0" smtClean="0"/>
              <a:t>traffic analysis.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The release of message contents  is easily understood. A telephone conversation,</a:t>
            </a:r>
          </a:p>
          <a:p>
            <a:pPr>
              <a:defRPr/>
            </a:pPr>
            <a:r>
              <a:rPr lang="en-US" dirty="0" smtClean="0"/>
              <a:t>an electronic mail message, and a transferred file may contain sensitive or</a:t>
            </a:r>
          </a:p>
          <a:p>
            <a:pPr>
              <a:defRPr/>
            </a:pPr>
            <a:r>
              <a:rPr lang="en-US" dirty="0" smtClean="0"/>
              <a:t>confidential information. We would like to prevent an opponent from learning the</a:t>
            </a:r>
          </a:p>
          <a:p>
            <a:pPr>
              <a:defRPr/>
            </a:pPr>
            <a:r>
              <a:rPr lang="en-US" dirty="0" smtClean="0"/>
              <a:t>contents of these transmissions.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A second type of passive attack, traffic analysis , is subtler. Suppose that we</a:t>
            </a:r>
          </a:p>
          <a:p>
            <a:pPr>
              <a:defRPr/>
            </a:pPr>
            <a:r>
              <a:rPr lang="en-US" dirty="0" smtClean="0"/>
              <a:t>had a way of masking the contents of messages or other information traffic so that</a:t>
            </a:r>
          </a:p>
          <a:p>
            <a:pPr>
              <a:defRPr/>
            </a:pPr>
            <a:r>
              <a:rPr lang="en-US" dirty="0" smtClean="0"/>
              <a:t>opponents, even if they captured the message, could not extract the information</a:t>
            </a:r>
          </a:p>
          <a:p>
            <a:pPr>
              <a:defRPr/>
            </a:pPr>
            <a:r>
              <a:rPr lang="en-US" dirty="0" smtClean="0"/>
              <a:t>from the message. The common technique for masking contents is encryption. If we</a:t>
            </a:r>
          </a:p>
          <a:p>
            <a:pPr>
              <a:defRPr/>
            </a:pPr>
            <a:r>
              <a:rPr lang="en-US" dirty="0" smtClean="0"/>
              <a:t>had encryption protection in place, an opponent might still be able to observe the</a:t>
            </a:r>
          </a:p>
          <a:p>
            <a:pPr>
              <a:defRPr/>
            </a:pPr>
            <a:r>
              <a:rPr lang="en-US" dirty="0" smtClean="0"/>
              <a:t>pattern of these messages. The opponent could determine the location and identity</a:t>
            </a:r>
          </a:p>
          <a:p>
            <a:pPr>
              <a:defRPr/>
            </a:pPr>
            <a:r>
              <a:rPr lang="en-US" dirty="0" smtClean="0"/>
              <a:t>of communicating hosts and could observe the frequency and length of messages</a:t>
            </a:r>
          </a:p>
          <a:p>
            <a:pPr>
              <a:defRPr/>
            </a:pPr>
            <a:r>
              <a:rPr lang="en-US" dirty="0" smtClean="0"/>
              <a:t>being exchanged. This information might be useful in guessing the nature of the</a:t>
            </a:r>
          </a:p>
          <a:p>
            <a:pPr>
              <a:defRPr/>
            </a:pPr>
            <a:r>
              <a:rPr lang="en-US" dirty="0" smtClean="0"/>
              <a:t>communication that was taking place.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Passive attacks are very difficult to detect, because they do not involve any</a:t>
            </a:r>
          </a:p>
          <a:p>
            <a:pPr>
              <a:defRPr/>
            </a:pPr>
            <a:r>
              <a:rPr lang="en-US" dirty="0" smtClean="0"/>
              <a:t>alteration of the data. Typically, the message traffic is sent and received in an apparently</a:t>
            </a:r>
          </a:p>
          <a:p>
            <a:pPr>
              <a:defRPr/>
            </a:pPr>
            <a:r>
              <a:rPr lang="en-US" dirty="0" smtClean="0"/>
              <a:t>normal fashion, and neither the sender nor receiver is aware that a third party</a:t>
            </a:r>
          </a:p>
          <a:p>
            <a:pPr>
              <a:defRPr/>
            </a:pPr>
            <a:r>
              <a:rPr lang="en-US" dirty="0" smtClean="0"/>
              <a:t>has read the messages or observed the traffic pattern. However, it is feasible to prevent</a:t>
            </a:r>
          </a:p>
          <a:p>
            <a:pPr>
              <a:defRPr/>
            </a:pPr>
            <a:r>
              <a:rPr lang="en-US" dirty="0" smtClean="0"/>
              <a:t>the success of these attacks, usually by means of encryption. Thus, the emphasis</a:t>
            </a:r>
          </a:p>
          <a:p>
            <a:pPr>
              <a:defRPr/>
            </a:pPr>
            <a:r>
              <a:rPr lang="en-US" dirty="0" smtClean="0"/>
              <a:t>in dealing with passive attacks is on prevention rather than detection.</a:t>
            </a:r>
            <a:endParaRPr lang="en-US" dirty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883CC4-D73D-3E4C-AB70-A7B1F609C4BF}" type="slidenum">
              <a:rPr lang="en-AU" smtClean="0">
                <a:latin typeface="Arial" pitchFamily="-1" charset="0"/>
              </a:rPr>
              <a:pPr/>
              <a:t>14</a:t>
            </a:fld>
            <a:endParaRPr lang="en-AU" smtClean="0">
              <a:latin typeface="Arial" pitchFamily="-1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1252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98A7D7-3220-4176-A885-22C93C84A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8A7D7-3220-4176-A885-22C93C84A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8A7D7-3220-4176-A885-22C93C84A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E18FB9-55AD-4C46-8DFC-9248BF95930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E7AA3-3685-427F-80F7-FA4C74B955E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5CABC-9D99-4EA8-8AF8-BD931D73D5F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7F965-C627-4B1A-B5F6-EB46DBD98E2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654554-9128-4A9B-8562-7FCDDFC0E02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B891A-D90F-494E-9D74-AEB55E1698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83E325-872E-47F3-8C27-606C7426FD4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BAC57-E388-4CA7-B24E-3F0D0A197D5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8A7D7-3220-4176-A885-22C93C84A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259912-45AA-4CB4-B694-4294E8741F4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6BA7-4758-4F46-997F-928D811F216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35F7A-B2A9-4274-8178-EC580992CE1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34290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3810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11C6E-9FF5-43A6-8C88-47E56B8266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10F2D-6136-43F5-8048-B4BDEA4B1D9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DF02E-D1B3-480B-8D3B-DB5F7D32F61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59BA1-33F0-49D2-8A10-79F84A03E0A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50400-7482-4126-A619-F8490CB859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06459-6F28-4A64-A647-DA2ECF48BC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91CC9-6BFD-444D-9A9F-E2604BF75D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8A7D7-3220-4176-A885-22C93C84A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A901FA-3FF5-4795-81A0-888EA700E2B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98F8C-33BA-49F7-9381-604ED009DB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A34C2-D730-43F6-98A3-932A4B28B95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66700"/>
            <a:ext cx="2095500" cy="55245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66700"/>
            <a:ext cx="6134100" cy="55245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D5540D-4737-48AD-AAC1-7C67FAAF2D2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505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22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8A7D7-3220-4176-A885-22C93C84A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8A7D7-3220-4176-A885-22C93C84A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8A7D7-3220-4176-A885-22C93C84A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8A7D7-3220-4176-A885-22C93C84A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8A7D7-3220-4176-A885-22C93C84A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98A7D7-3220-4176-A885-22C93C84A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98A7D7-3220-4176-A885-22C93C84A8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C637E2A-A3DF-4C15-8E85-327FE6E7166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0" y="1371600"/>
            <a:ext cx="8026400" cy="0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srgbClr val="000066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66700"/>
            <a:ext cx="777240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35050" y="1676400"/>
            <a:ext cx="77279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CFD74DD3-B49C-4897-AC1C-7EEFB94A977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»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Introduction to Computer and </a:t>
            </a:r>
            <a:br>
              <a:rPr lang="en-US" dirty="0" smtClean="0"/>
            </a:br>
            <a:r>
              <a:rPr lang="en-US" dirty="0" smtClean="0"/>
              <a:t>Network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sz="2000" dirty="0" smtClean="0"/>
              <a:t>Chapter #1 in the text book ( Stallings)</a:t>
            </a:r>
            <a:endParaRPr lang="en-US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 smtClean="0"/>
              <a:t>John copying Mary's homework is a violation of confidentiality. </a:t>
            </a:r>
          </a:p>
          <a:p>
            <a:pPr>
              <a:buNone/>
            </a:pPr>
            <a:r>
              <a:rPr lang="en-US" sz="1800" dirty="0" smtClean="0"/>
              <a:t> </a:t>
            </a:r>
          </a:p>
          <a:p>
            <a:r>
              <a:rPr lang="en-US" sz="1800" dirty="0" smtClean="0"/>
              <a:t>Paul crashing Linda's system is a violation of availability. 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Gina forging Roger's signature on a deed is a violation of integrity (specifically, integrity of origin). The deed appears to have come from Roger, when in fact it came from Gina</a:t>
            </a:r>
          </a:p>
          <a:p>
            <a:pPr>
              <a:buNone/>
            </a:pPr>
            <a:endParaRPr lang="ar-SA" sz="1800" dirty="0" smtClean="0"/>
          </a:p>
          <a:p>
            <a:r>
              <a:rPr lang="en-US" sz="1800" dirty="0" smtClean="0"/>
              <a:t>Rhonda registering the domain name "AddisonWesley.com" and refusing to let the publishing house buy or use that domain name is a violation of availability. </a:t>
            </a:r>
          </a:p>
          <a:p>
            <a:endParaRPr lang="ar-SA" sz="1800" dirty="0" smtClean="0"/>
          </a:p>
          <a:p>
            <a:r>
              <a:rPr lang="en-US" sz="1800" dirty="0" smtClean="0"/>
              <a:t>Henry spoofing Julie's IP address to gain access to her computer is a violation of integrity (specifically, integrity of origin). The messages from Henry appear to come from Julie's IP address, when in fact they do not. </a:t>
            </a: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OSI Security Architecture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828800"/>
            <a:ext cx="7924800" cy="4867275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Security attack</a:t>
            </a:r>
          </a:p>
          <a:p>
            <a:pPr lvl="1" eaLnBrk="1" hangingPunct="1">
              <a:defRPr/>
            </a:pPr>
            <a:r>
              <a:rPr lang="en-US" dirty="0" smtClean="0"/>
              <a:t>Any action that compromises the security of information owned by an organization</a:t>
            </a:r>
          </a:p>
          <a:p>
            <a:pPr eaLnBrk="1" hangingPunct="1">
              <a:defRPr/>
            </a:pPr>
            <a:r>
              <a:rPr lang="en-US" dirty="0" smtClean="0"/>
              <a:t>Security mechanism</a:t>
            </a:r>
          </a:p>
          <a:p>
            <a:pPr lvl="1" eaLnBrk="1" hangingPunct="1">
              <a:defRPr/>
            </a:pPr>
            <a:r>
              <a:rPr lang="en-US" dirty="0" smtClean="0"/>
              <a:t>A process (or a device incorporating such a process) that is designed to detect, prevent, or recover from a security attack</a:t>
            </a:r>
          </a:p>
          <a:p>
            <a:pPr eaLnBrk="1" hangingPunct="1">
              <a:defRPr/>
            </a:pPr>
            <a:r>
              <a:rPr lang="en-US" dirty="0" smtClean="0"/>
              <a:t>Security service</a:t>
            </a:r>
          </a:p>
          <a:p>
            <a:pPr lvl="1" eaLnBrk="1" hangingPunct="1">
              <a:defRPr/>
            </a:pPr>
            <a:r>
              <a:rPr lang="en-US" dirty="0" smtClean="0"/>
              <a:t>A processing or communication service that enhances the security of the data processing systems and the information transfers of an organization</a:t>
            </a:r>
          </a:p>
          <a:p>
            <a:pPr lvl="1" eaLnBrk="1" hangingPunct="1">
              <a:defRPr/>
            </a:pPr>
            <a:r>
              <a:rPr lang="en-US" dirty="0" smtClean="0"/>
              <a:t>Intended to counter security attacks, and they make use of one or more security mechanisms to provide the service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5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2875"/>
          </a:xfrm>
        </p:spPr>
        <p:txBody>
          <a:bodyPr/>
          <a:lstStyle/>
          <a:p>
            <a:r>
              <a:rPr lang="en-US" sz="2800" b="1" dirty="0" smtClean="0"/>
              <a:t>Table 1.1   </a:t>
            </a:r>
            <a:br>
              <a:rPr lang="en-US" sz="2800" b="1" dirty="0" smtClean="0"/>
            </a:br>
            <a:r>
              <a:rPr lang="en-US" sz="2800" b="1" dirty="0" smtClean="0"/>
              <a:t>Threats and Attacks (RFC 4949)</a:t>
            </a:r>
            <a:endParaRPr lang="en-US" sz="2800" dirty="0" smtClean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3" cstate="print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  <a:lum contrast="50000"/>
          </a:blip>
          <a:srcRect/>
          <a:stretch>
            <a:fillRect/>
          </a:stretch>
        </p:blipFill>
        <p:spPr>
          <a:xfrm>
            <a:off x="228600" y="3886200"/>
            <a:ext cx="8687364" cy="2609842"/>
          </a:xfrm>
          <a:prstGeom prst="rect">
            <a:avLst/>
          </a:prstGeom>
          <a:solidFill>
            <a:schemeClr val="accent3"/>
          </a:solidFill>
        </p:spPr>
      </p:pic>
      <p:pic>
        <p:nvPicPr>
          <p:cNvPr id="41988" name="Picture 5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1828800"/>
            <a:ext cx="1509713" cy="157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3" descr="f1.pdf"/>
          <p:cNvPicPr>
            <a:picLocks noChangeAspect="1"/>
          </p:cNvPicPr>
          <p:nvPr/>
        </p:nvPicPr>
        <p:blipFill>
          <a:blip r:embed="rId3" cstate="print"/>
          <a:srcRect l="4706" r="9412" b="4546"/>
          <a:stretch>
            <a:fillRect/>
          </a:stretch>
        </p:blipFill>
        <p:spPr bwMode="auto">
          <a:xfrm>
            <a:off x="4376738" y="0"/>
            <a:ext cx="47672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5" name="Title 10"/>
          <p:cNvSpPr>
            <a:spLocks noGrp="1"/>
          </p:cNvSpPr>
          <p:nvPr>
            <p:ph type="title"/>
          </p:nvPr>
        </p:nvSpPr>
        <p:spPr>
          <a:xfrm>
            <a:off x="251520" y="260648"/>
            <a:ext cx="3613150" cy="699988"/>
          </a:xfrm>
        </p:spPr>
        <p:txBody>
          <a:bodyPr/>
          <a:lstStyle/>
          <a:p>
            <a:pPr eaLnBrk="1" hangingPunct="1"/>
            <a:r>
              <a:rPr lang="en-US" dirty="0" smtClean="0"/>
              <a:t>Security Attacks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2"/>
          </p:nvPr>
        </p:nvSpPr>
        <p:spPr>
          <a:xfrm>
            <a:off x="381000" y="1981200"/>
            <a:ext cx="3613150" cy="4724400"/>
          </a:xfrm>
        </p:spPr>
        <p:txBody>
          <a:bodyPr/>
          <a:lstStyle/>
          <a:p>
            <a:pPr algn="l" eaLnBrk="1" hangingPunct="1">
              <a:buClr>
                <a:schemeClr val="accent1">
                  <a:lumMod val="50000"/>
                </a:schemeClr>
              </a:buClr>
              <a:buSzPct val="135000"/>
              <a:buFont typeface="Arial"/>
              <a:buChar char="•"/>
              <a:defRPr/>
            </a:pPr>
            <a:r>
              <a:rPr lang="en-US" sz="2000" dirty="0" smtClean="0"/>
              <a:t>A means of classifying security attacks, used both in X.800 and RFC 4949, is in terms of </a:t>
            </a:r>
            <a:r>
              <a:rPr lang="en-US" sz="2000" i="1" dirty="0" smtClean="0"/>
              <a:t>passive attacks </a:t>
            </a:r>
            <a:r>
              <a:rPr lang="en-US" sz="2000" dirty="0" smtClean="0"/>
              <a:t>and </a:t>
            </a:r>
            <a:r>
              <a:rPr lang="en-US" sz="2000" i="1" dirty="0" smtClean="0"/>
              <a:t>active attacks</a:t>
            </a:r>
          </a:p>
          <a:p>
            <a:pPr algn="l" eaLnBrk="1" hangingPunct="1">
              <a:buClr>
                <a:schemeClr val="accent1">
                  <a:lumMod val="50000"/>
                </a:schemeClr>
              </a:buClr>
              <a:buSzPct val="135000"/>
              <a:buFont typeface="Arial"/>
              <a:buChar char="•"/>
              <a:defRPr/>
            </a:pPr>
            <a:r>
              <a:rPr lang="en-US" sz="2000" dirty="0" smtClean="0"/>
              <a:t>A </a:t>
            </a:r>
            <a:r>
              <a:rPr lang="en-US" sz="2000" i="1" dirty="0" smtClean="0"/>
              <a:t>passive attack </a:t>
            </a:r>
            <a:r>
              <a:rPr lang="en-US" sz="2000" dirty="0" smtClean="0"/>
              <a:t>attempts to learn or make use of information from the system but does not affect system resources</a:t>
            </a:r>
          </a:p>
          <a:p>
            <a:pPr algn="l" eaLnBrk="1" hangingPunct="1">
              <a:buClr>
                <a:schemeClr val="accent1">
                  <a:lumMod val="50000"/>
                </a:schemeClr>
              </a:buClr>
              <a:buSzPct val="135000"/>
              <a:buFont typeface="Arial"/>
              <a:buChar char="•"/>
              <a:defRPr/>
            </a:pPr>
            <a:r>
              <a:rPr lang="en-US" sz="2000" dirty="0" smtClean="0"/>
              <a:t>An </a:t>
            </a:r>
            <a:r>
              <a:rPr lang="en-US" sz="2000" i="1" dirty="0" smtClean="0"/>
              <a:t>active attack </a:t>
            </a:r>
            <a:r>
              <a:rPr lang="en-US" sz="2000" dirty="0" smtClean="0"/>
              <a:t>attempts to alter system resources or affect their operation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7"/>
          <p:cNvSpPr>
            <a:spLocks noGrp="1"/>
          </p:cNvSpPr>
          <p:nvPr>
            <p:ph type="title"/>
          </p:nvPr>
        </p:nvSpPr>
        <p:spPr>
          <a:xfrm>
            <a:off x="251520" y="332656"/>
            <a:ext cx="3613150" cy="852264"/>
          </a:xfrm>
        </p:spPr>
        <p:txBody>
          <a:bodyPr/>
          <a:lstStyle/>
          <a:p>
            <a:pPr eaLnBrk="1" hangingPunct="1"/>
            <a:r>
              <a:rPr lang="en-US" dirty="0" smtClean="0"/>
              <a:t>Passive Attacks</a:t>
            </a:r>
          </a:p>
        </p:txBody>
      </p:sp>
      <p:sp>
        <p:nvSpPr>
          <p:cNvPr id="46083" name="Content Placeholder 8"/>
          <p:cNvSpPr>
            <a:spLocks noGrp="1"/>
          </p:cNvSpPr>
          <p:nvPr>
            <p:ph idx="1"/>
          </p:nvPr>
        </p:nvSpPr>
        <p:spPr>
          <a:xfrm>
            <a:off x="4876800" y="3886200"/>
            <a:ext cx="3813175" cy="2971800"/>
          </a:xfrm>
        </p:spPr>
        <p:txBody>
          <a:bodyPr/>
          <a:lstStyle/>
          <a:p>
            <a:pPr eaLnBrk="1" hangingPunct="1"/>
            <a:r>
              <a:rPr lang="en-US" smtClean="0"/>
              <a:t>Two types of passive attacks are:</a:t>
            </a:r>
          </a:p>
          <a:p>
            <a:pPr lvl="1" eaLnBrk="1" hangingPunct="1"/>
            <a:r>
              <a:rPr lang="en-US" smtClean="0"/>
              <a:t>The release of message contents</a:t>
            </a:r>
          </a:p>
          <a:p>
            <a:pPr lvl="1" eaLnBrk="1" hangingPunct="1"/>
            <a:r>
              <a:rPr lang="en-US" smtClean="0"/>
              <a:t>Traffic analysis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>
          <a:xfrm>
            <a:off x="381000" y="2438400"/>
            <a:ext cx="3613150" cy="3733800"/>
          </a:xfrm>
        </p:spPr>
        <p:txBody>
          <a:bodyPr/>
          <a:lstStyle/>
          <a:p>
            <a:pPr algn="l" eaLnBrk="1" hangingPunct="1">
              <a:buClr>
                <a:schemeClr val="accent1">
                  <a:lumMod val="50000"/>
                </a:schemeClr>
              </a:buClr>
              <a:buSzPct val="135000"/>
              <a:buFont typeface="Arial"/>
              <a:buChar char="•"/>
              <a:defRPr/>
            </a:pPr>
            <a:r>
              <a:rPr lang="en-US" sz="2200" dirty="0" smtClean="0"/>
              <a:t> Are in the nature of eavesdropping on, or monitoring of, transmissions</a:t>
            </a:r>
          </a:p>
          <a:p>
            <a:pPr algn="l" eaLnBrk="1" hangingPunct="1">
              <a:buClr>
                <a:schemeClr val="accent1">
                  <a:lumMod val="50000"/>
                </a:schemeClr>
              </a:buClr>
              <a:buSzPct val="135000"/>
              <a:buFont typeface="Arial"/>
              <a:buChar char="•"/>
              <a:defRPr/>
            </a:pPr>
            <a:r>
              <a:rPr lang="en-US" sz="2200" dirty="0" smtClean="0"/>
              <a:t> Goal of the opponent is to obtain information that is being transmitted</a:t>
            </a:r>
          </a:p>
          <a:p>
            <a:pPr eaLnBrk="1" hangingPunct="1">
              <a:defRPr/>
            </a:pPr>
            <a:endParaRPr lang="en-US" dirty="0" smtClean="0"/>
          </a:p>
        </p:txBody>
      </p:sp>
      <p:pic>
        <p:nvPicPr>
          <p:cNvPr id="46085" name="Picture 1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3600" y="533400"/>
            <a:ext cx="1914525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Passive Attacks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Disclosure of message contents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252811"/>
            <a:ext cx="7948613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Passive Attacks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Traffic analysis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8514" y="2276872"/>
            <a:ext cx="7227942" cy="3758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AU" smtClean="0"/>
              <a:t>Active Attacks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3565525" cy="477837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1700" dirty="0" smtClean="0"/>
              <a:t>Involve some modification of the data stream or the creation of a false stream</a:t>
            </a:r>
          </a:p>
          <a:p>
            <a:pPr eaLnBrk="1" hangingPunct="1">
              <a:defRPr/>
            </a:pPr>
            <a:r>
              <a:rPr lang="en-US" sz="1700" dirty="0" smtClean="0"/>
              <a:t>Difficult to prevent because of the wide variety of potential physical, software, and network vulnerabilities</a:t>
            </a:r>
          </a:p>
          <a:p>
            <a:pPr eaLnBrk="1" hangingPunct="1">
              <a:defRPr/>
            </a:pPr>
            <a:r>
              <a:rPr lang="en-US" sz="1700" dirty="0" smtClean="0"/>
              <a:t>Goal is to detect attacks and to recover from any disruption or delays caused by them</a:t>
            </a:r>
            <a:endParaRPr lang="en-US" sz="1700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4267200" y="1676401"/>
          <a:ext cx="4419599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8133" name="Picture 12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19200" y="5029200"/>
            <a:ext cx="1371600" cy="157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Attacks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Masquerade</a:t>
            </a:r>
            <a:endParaRPr lang="zh-CN" alt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2138319"/>
            <a:ext cx="7632848" cy="402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Attacks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Replay</a:t>
            </a:r>
            <a:endParaRPr lang="zh-CN" alt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88765"/>
            <a:ext cx="7748588" cy="399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Computer and Network Security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Computer security concepts</a:t>
            </a:r>
          </a:p>
          <a:p>
            <a:r>
              <a:rPr lang="en-US" dirty="0" smtClean="0"/>
              <a:t>The OSI security architecture</a:t>
            </a:r>
          </a:p>
          <a:p>
            <a:r>
              <a:rPr lang="en-US" dirty="0" smtClean="0"/>
              <a:t>Security attacks</a:t>
            </a:r>
          </a:p>
          <a:p>
            <a:r>
              <a:rPr lang="en-US" dirty="0" smtClean="0"/>
              <a:t>Security services</a:t>
            </a:r>
          </a:p>
          <a:p>
            <a:r>
              <a:rPr lang="en-US" dirty="0" smtClean="0"/>
              <a:t>Security mechanisms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Attacks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Modification</a:t>
            </a:r>
            <a:endParaRPr lang="zh-CN" alt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20</a:t>
            </a:fld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19219" y="2115691"/>
            <a:ext cx="7645269" cy="3905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Active Attacks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Denial of Service (</a:t>
            </a:r>
            <a:r>
              <a:rPr lang="en-US" dirty="0" err="1" smtClean="0"/>
              <a:t>DoS</a:t>
            </a:r>
            <a:r>
              <a:rPr lang="en-US" dirty="0" smtClean="0"/>
              <a:t>)</a:t>
            </a:r>
            <a:endParaRPr lang="zh-CN" alt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21</a:t>
            </a:fld>
            <a:endParaRPr lang="zh-CN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214465"/>
            <a:ext cx="7272808" cy="3878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Continued…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71128" y="1504528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ts val="2000"/>
              <a:tabLst/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 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Attacks on confidentiality: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171" name="AutoShape 3"/>
          <p:cNvSpPr>
            <a:spLocks noChangeArrowheads="1"/>
          </p:cNvSpPr>
          <p:nvPr/>
        </p:nvSpPr>
        <p:spPr bwMode="auto">
          <a:xfrm>
            <a:off x="3643536" y="4076328"/>
            <a:ext cx="2667000" cy="1524000"/>
          </a:xfrm>
          <a:prstGeom prst="cloudCallout">
            <a:avLst>
              <a:gd name="adj1" fmla="val -6787"/>
              <a:gd name="adj2" fmla="val 14898"/>
            </a:avLst>
          </a:prstGeom>
          <a:solidFill>
            <a:srgbClr val="B2B2B2"/>
          </a:solidFill>
          <a:ln w="2857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ahoma" pitchFamily="34" charset="0"/>
                <a:ea typeface="宋体" pitchFamily="2" charset="-122"/>
              </a:rPr>
              <a:t>     network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172" name="Picture 4" descr="PE0374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228728"/>
            <a:ext cx="715963" cy="990600"/>
          </a:xfrm>
          <a:prstGeom prst="rect">
            <a:avLst/>
          </a:prstGeom>
          <a:noFill/>
        </p:spPr>
      </p:pic>
      <p:pic>
        <p:nvPicPr>
          <p:cNvPr id="7173" name="Picture 5" descr="PE0374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48736" y="4228728"/>
            <a:ext cx="715963" cy="990600"/>
          </a:xfrm>
          <a:prstGeom prst="rect">
            <a:avLst/>
          </a:prstGeom>
          <a:noFill/>
        </p:spPr>
      </p:pic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3064099" y="4838328"/>
            <a:ext cx="3733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stealth" w="lg" len="lg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5" name="Picture 7" descr="j0139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6699" y="2780928"/>
            <a:ext cx="690562" cy="952500"/>
          </a:xfrm>
          <a:prstGeom prst="rect">
            <a:avLst/>
          </a:prstGeom>
          <a:noFill/>
        </p:spPr>
      </p:pic>
      <p:sp>
        <p:nvSpPr>
          <p:cNvPr id="7176" name="Freeform 8"/>
          <p:cNvSpPr>
            <a:spLocks/>
          </p:cNvSpPr>
          <p:nvPr/>
        </p:nvSpPr>
        <p:spPr bwMode="auto">
          <a:xfrm>
            <a:off x="3826099" y="3847728"/>
            <a:ext cx="990600" cy="990600"/>
          </a:xfrm>
          <a:custGeom>
            <a:avLst/>
            <a:gdLst/>
            <a:ahLst/>
            <a:cxnLst>
              <a:cxn ang="0">
                <a:pos x="0" y="624"/>
              </a:cxn>
              <a:cxn ang="0">
                <a:pos x="397" y="483"/>
              </a:cxn>
              <a:cxn ang="0">
                <a:pos x="624" y="0"/>
              </a:cxn>
            </a:cxnLst>
            <a:rect l="0" t="0" r="r" b="b"/>
            <a:pathLst>
              <a:path w="624" h="624">
                <a:moveTo>
                  <a:pt x="0" y="624"/>
                </a:moveTo>
                <a:cubicBezTo>
                  <a:pt x="66" y="601"/>
                  <a:pt x="293" y="587"/>
                  <a:pt x="397" y="483"/>
                </a:cubicBezTo>
                <a:cubicBezTo>
                  <a:pt x="501" y="379"/>
                  <a:pt x="577" y="101"/>
                  <a:pt x="624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dash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5578699" y="2857128"/>
            <a:ext cx="1898650" cy="9461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</a:rPr>
              <a:t>Eavesdropping,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</a:rPr>
              <a:t>packet sniffing,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</a:rPr>
              <a:t>illegal copying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Continued…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71128" y="1504528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ts val="2000"/>
              <a:tabLst/>
            </a:pPr>
            <a:r>
              <a:rPr lang="en-US" altLang="zh-CN" sz="2800" dirty="0" smtClean="0">
                <a:latin typeface="Times New Roman" pitchFamily="18" charset="0"/>
                <a:ea typeface="宋体" pitchFamily="2" charset="-122"/>
              </a:rPr>
              <a:t>   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Attacks on integrity: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4" name="AutoShape 2"/>
          <p:cNvSpPr>
            <a:spLocks noChangeArrowheads="1"/>
          </p:cNvSpPr>
          <p:nvPr/>
        </p:nvSpPr>
        <p:spPr bwMode="auto">
          <a:xfrm>
            <a:off x="3287985" y="3993232"/>
            <a:ext cx="2667000" cy="1524000"/>
          </a:xfrm>
          <a:prstGeom prst="cloudCallout">
            <a:avLst>
              <a:gd name="adj1" fmla="val -6787"/>
              <a:gd name="adj2" fmla="val 14898"/>
            </a:avLst>
          </a:prstGeom>
          <a:solidFill>
            <a:srgbClr val="B2B2B2"/>
          </a:solidFill>
          <a:ln w="2857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ahoma" pitchFamily="34" charset="0"/>
                <a:ea typeface="宋体" pitchFamily="2" charset="-122"/>
              </a:rPr>
              <a:t>     network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5" name="Picture 3" descr="PE0374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0023" y="4145632"/>
            <a:ext cx="715962" cy="990600"/>
          </a:xfrm>
          <a:prstGeom prst="rect">
            <a:avLst/>
          </a:prstGeom>
          <a:noFill/>
        </p:spPr>
      </p:pic>
      <p:pic>
        <p:nvPicPr>
          <p:cNvPr id="8196" name="Picture 4" descr="PE0374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63023" y="4145632"/>
            <a:ext cx="715962" cy="990600"/>
          </a:xfrm>
          <a:prstGeom prst="rect">
            <a:avLst/>
          </a:prstGeom>
          <a:noFill/>
        </p:spPr>
      </p:pic>
      <p:pic>
        <p:nvPicPr>
          <p:cNvPr id="8197" name="Picture 5" descr="j0139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6223" y="2697832"/>
            <a:ext cx="690562" cy="952500"/>
          </a:xfrm>
          <a:prstGeom prst="rect">
            <a:avLst/>
          </a:prstGeom>
          <a:noFill/>
        </p:spPr>
      </p:pic>
      <p:sp>
        <p:nvSpPr>
          <p:cNvPr id="8198" name="Freeform 6"/>
          <p:cNvSpPr>
            <a:spLocks/>
          </p:cNvSpPr>
          <p:nvPr/>
        </p:nvSpPr>
        <p:spPr bwMode="auto">
          <a:xfrm>
            <a:off x="2692673" y="3764632"/>
            <a:ext cx="1738312" cy="1020763"/>
          </a:xfrm>
          <a:custGeom>
            <a:avLst/>
            <a:gdLst/>
            <a:ahLst/>
            <a:cxnLst>
              <a:cxn ang="0">
                <a:pos x="0" y="633"/>
              </a:cxn>
              <a:cxn ang="0">
                <a:pos x="472" y="618"/>
              </a:cxn>
              <a:cxn ang="0">
                <a:pos x="868" y="483"/>
              </a:cxn>
              <a:cxn ang="0">
                <a:pos x="1095" y="0"/>
              </a:cxn>
            </a:cxnLst>
            <a:rect l="0" t="0" r="r" b="b"/>
            <a:pathLst>
              <a:path w="1095" h="643">
                <a:moveTo>
                  <a:pt x="0" y="633"/>
                </a:moveTo>
                <a:cubicBezTo>
                  <a:pt x="79" y="629"/>
                  <a:pt x="327" y="643"/>
                  <a:pt x="472" y="618"/>
                </a:cubicBezTo>
                <a:cubicBezTo>
                  <a:pt x="617" y="593"/>
                  <a:pt x="764" y="586"/>
                  <a:pt x="868" y="483"/>
                </a:cubicBezTo>
                <a:cubicBezTo>
                  <a:pt x="972" y="380"/>
                  <a:pt x="1048" y="101"/>
                  <a:pt x="1095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192985" y="2774032"/>
            <a:ext cx="2671950" cy="101566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</a:rPr>
              <a:t>Intercept messages,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</a:rPr>
              <a:t>tamper,</a:t>
            </a:r>
            <a:r>
              <a:rPr kumimoji="0" lang="en-US" altLang="zh-CN" sz="20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</a:rPr>
              <a:t> </a:t>
            </a: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</a:rPr>
              <a:t>release again,</a:t>
            </a:r>
            <a:endParaRPr lang="en-US" altLang="zh-CN" dirty="0" smtClean="0">
              <a:latin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宋体" pitchFamily="2" charset="-122"/>
              </a:rPr>
              <a:t>discard</a:t>
            </a:r>
            <a:endParaRPr kumimoji="0" lang="en-US" altLang="zh-CN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ahoma" pitchFamily="34" charset="0"/>
              <a:ea typeface="宋体" pitchFamily="2" charset="-122"/>
            </a:endParaRPr>
          </a:p>
        </p:txBody>
      </p:sp>
      <p:sp>
        <p:nvSpPr>
          <p:cNvPr id="8200" name="Freeform 8"/>
          <p:cNvSpPr>
            <a:spLocks/>
          </p:cNvSpPr>
          <p:nvPr/>
        </p:nvSpPr>
        <p:spPr bwMode="auto">
          <a:xfrm>
            <a:off x="5118373" y="3732882"/>
            <a:ext cx="1612900" cy="1019175"/>
          </a:xfrm>
          <a:custGeom>
            <a:avLst/>
            <a:gdLst/>
            <a:ahLst/>
            <a:cxnLst>
              <a:cxn ang="0">
                <a:pos x="1016" y="630"/>
              </a:cxn>
              <a:cxn ang="0">
                <a:pos x="623" y="618"/>
              </a:cxn>
              <a:cxn ang="0">
                <a:pos x="227" y="483"/>
              </a:cxn>
              <a:cxn ang="0">
                <a:pos x="0" y="0"/>
              </a:cxn>
            </a:cxnLst>
            <a:rect l="0" t="0" r="r" b="b"/>
            <a:pathLst>
              <a:path w="1016" h="642">
                <a:moveTo>
                  <a:pt x="1016" y="630"/>
                </a:moveTo>
                <a:cubicBezTo>
                  <a:pt x="949" y="628"/>
                  <a:pt x="754" y="642"/>
                  <a:pt x="623" y="618"/>
                </a:cubicBezTo>
                <a:cubicBezTo>
                  <a:pt x="492" y="594"/>
                  <a:pt x="331" y="586"/>
                  <a:pt x="227" y="483"/>
                </a:cubicBezTo>
                <a:cubicBezTo>
                  <a:pt x="123" y="380"/>
                  <a:pt x="47" y="101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stealth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Attacks Continued…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24</a:t>
            </a:fld>
            <a:endParaRPr lang="zh-CN" altLang="en-US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1171128" y="1504528"/>
            <a:ext cx="8153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bg2"/>
              </a:buClr>
              <a:buSzPts val="2000"/>
              <a:tabLst/>
            </a:pP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Attacks on availability: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DoS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,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DDoS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 attacks (SYN flooding, </a:t>
            </a:r>
            <a:r>
              <a:rPr kumimoji="0" lang="en-US" altLang="zh-CN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smurfing</a:t>
            </a:r>
            <a:r>
              <a:rPr kumimoji="0" lang="en-US" altLang="zh-CN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宋体" pitchFamily="2" charset="-122"/>
              </a:rPr>
              <a:t>)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3303785" y="4065240"/>
            <a:ext cx="2667000" cy="1524000"/>
          </a:xfrm>
          <a:prstGeom prst="cloudCallout">
            <a:avLst>
              <a:gd name="adj1" fmla="val -6787"/>
              <a:gd name="adj2" fmla="val 14898"/>
            </a:avLst>
          </a:prstGeom>
          <a:solidFill>
            <a:srgbClr val="B2B2B2"/>
          </a:solidFill>
          <a:ln w="2857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400" b="0" i="0" u="none" strike="noStrike" cap="none" normalizeH="0" baseline="0" smtClean="0">
                <a:ln>
                  <a:noFill/>
                </a:ln>
                <a:solidFill>
                  <a:schemeClr val="bg2"/>
                </a:solidFill>
                <a:effectLst/>
                <a:latin typeface="Tahoma" pitchFamily="34" charset="0"/>
                <a:ea typeface="宋体" pitchFamily="2" charset="-122"/>
              </a:rPr>
              <a:t>     network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9219" name="Picture 3" descr="PE0374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823" y="4217640"/>
            <a:ext cx="715962" cy="990600"/>
          </a:xfrm>
          <a:prstGeom prst="rect">
            <a:avLst/>
          </a:prstGeom>
          <a:noFill/>
        </p:spPr>
      </p:pic>
      <p:pic>
        <p:nvPicPr>
          <p:cNvPr id="9220" name="Picture 4" descr="PE03749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78823" y="4217640"/>
            <a:ext cx="715962" cy="990600"/>
          </a:xfrm>
          <a:prstGeom prst="rect">
            <a:avLst/>
          </a:prstGeom>
          <a:noFill/>
        </p:spPr>
      </p:pic>
      <p:sp>
        <p:nvSpPr>
          <p:cNvPr id="9221" name="Freeform 5"/>
          <p:cNvSpPr>
            <a:spLocks/>
          </p:cNvSpPr>
          <p:nvPr/>
        </p:nvSpPr>
        <p:spPr bwMode="auto">
          <a:xfrm>
            <a:off x="2694185" y="4817715"/>
            <a:ext cx="787400" cy="9525"/>
          </a:xfrm>
          <a:custGeom>
            <a:avLst/>
            <a:gdLst/>
            <a:ahLst/>
            <a:cxnLst>
              <a:cxn ang="0">
                <a:pos x="0" y="6"/>
              </a:cxn>
              <a:cxn ang="0">
                <a:pos x="496" y="0"/>
              </a:cxn>
            </a:cxnLst>
            <a:rect l="0" t="0" r="r" b="b"/>
            <a:pathLst>
              <a:path w="496" h="6">
                <a:moveTo>
                  <a:pt x="0" y="6"/>
                </a:moveTo>
                <a:lnTo>
                  <a:pt x="496" y="0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 type="none" w="lg" len="lg"/>
            <a:tailEnd type="stealth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j01390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42023" y="2769840"/>
            <a:ext cx="690562" cy="952500"/>
          </a:xfrm>
          <a:prstGeom prst="rect">
            <a:avLst/>
          </a:prstGeom>
          <a:noFill/>
        </p:spPr>
      </p:pic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5208785" y="2846040"/>
            <a:ext cx="3395663" cy="64135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</a:rPr>
              <a:t>Overwhelm or crash servers,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20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ahoma" pitchFamily="34" charset="0"/>
                <a:ea typeface="宋体" pitchFamily="2" charset="-122"/>
              </a:rPr>
              <a:t>disrupt infrastructure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3659385" y="3836640"/>
            <a:ext cx="787400" cy="1004888"/>
          </a:xfrm>
          <a:custGeom>
            <a:avLst/>
            <a:gdLst/>
            <a:ahLst/>
            <a:cxnLst>
              <a:cxn ang="0">
                <a:pos x="0" y="633"/>
              </a:cxn>
              <a:cxn ang="0">
                <a:pos x="269" y="431"/>
              </a:cxn>
              <a:cxn ang="0">
                <a:pos x="496" y="0"/>
              </a:cxn>
            </a:cxnLst>
            <a:rect l="0" t="0" r="r" b="b"/>
            <a:pathLst>
              <a:path w="496" h="633">
                <a:moveTo>
                  <a:pt x="0" y="633"/>
                </a:moveTo>
                <a:cubicBezTo>
                  <a:pt x="45" y="599"/>
                  <a:pt x="186" y="536"/>
                  <a:pt x="269" y="431"/>
                </a:cubicBezTo>
                <a:cubicBezTo>
                  <a:pt x="352" y="326"/>
                  <a:pt x="449" y="90"/>
                  <a:pt x="496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stealth" w="lg" len="lg"/>
            <a:tailEnd type="none" w="lg" len="lg"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3532385" y="4522440"/>
            <a:ext cx="0" cy="68580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Security Services</a:t>
            </a:r>
            <a:endParaRPr lang="en-AU" dirty="0"/>
          </a:p>
        </p:txBody>
      </p:sp>
      <p:sp>
        <p:nvSpPr>
          <p:cNvPr id="48131" name="Rectangle 1027"/>
          <p:cNvSpPr>
            <a:spLocks noGrp="1" noChangeArrowheads="1"/>
          </p:cNvSpPr>
          <p:nvPr>
            <p:ph idx="1"/>
          </p:nvPr>
        </p:nvSpPr>
        <p:spPr>
          <a:xfrm>
            <a:off x="457200" y="2057400"/>
            <a:ext cx="8229600" cy="5410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Clr>
                <a:schemeClr val="accent3"/>
              </a:buClr>
              <a:buSzPct val="135000"/>
              <a:buFont typeface="Arial"/>
              <a:buChar char="•"/>
              <a:defRPr/>
            </a:pPr>
            <a:r>
              <a:rPr lang="en-AU" dirty="0" smtClean="0"/>
              <a:t> Defined by X.800 as:</a:t>
            </a:r>
          </a:p>
          <a:p>
            <a:pPr marL="342900" lvl="1" indent="0" eaLnBrk="1" hangingPunct="1">
              <a:lnSpc>
                <a:spcPct val="90000"/>
              </a:lnSpc>
              <a:buClr>
                <a:schemeClr val="accent1">
                  <a:lumMod val="50000"/>
                </a:schemeClr>
              </a:buClr>
              <a:buSzPct val="135000"/>
              <a:buFont typeface="Arial"/>
              <a:buChar char="•"/>
              <a:defRPr/>
            </a:pPr>
            <a:r>
              <a:rPr lang="en-AU" dirty="0" smtClean="0">
                <a:cs typeface="ＭＳ Ｐゴシック" pitchFamily="-1" charset="-128"/>
              </a:rPr>
              <a:t> A service provided by a protocol layer of communicating open systems and that ensures adequate security of the systems or of data transfers</a:t>
            </a:r>
          </a:p>
          <a:p>
            <a:pPr marL="342900" lvl="1" indent="0" eaLnBrk="1" hangingPunct="1">
              <a:lnSpc>
                <a:spcPct val="90000"/>
              </a:lnSpc>
              <a:buClr>
                <a:schemeClr val="accent1">
                  <a:lumMod val="50000"/>
                </a:schemeClr>
              </a:buClr>
              <a:buSzPct val="135000"/>
              <a:buFont typeface="Candara" pitchFamily="-1" charset="0"/>
              <a:buNone/>
              <a:defRPr/>
            </a:pPr>
            <a:endParaRPr lang="en-AU" dirty="0" smtClean="0">
              <a:cs typeface="ＭＳ Ｐゴシック" pitchFamily="-1" charset="-128"/>
            </a:endParaRPr>
          </a:p>
          <a:p>
            <a:pPr marL="0" lvl="1" indent="0" eaLnBrk="1" hangingPunct="1">
              <a:lnSpc>
                <a:spcPct val="90000"/>
              </a:lnSpc>
              <a:spcBef>
                <a:spcPts val="2400"/>
              </a:spcBef>
              <a:buClr>
                <a:schemeClr val="accent3"/>
              </a:buClr>
              <a:buSzPct val="135000"/>
              <a:buFont typeface="Arial"/>
              <a:buChar char="•"/>
              <a:defRPr/>
            </a:pPr>
            <a:r>
              <a:rPr lang="en-AU" sz="2800" dirty="0" smtClean="0">
                <a:cs typeface="ＭＳ Ｐゴシック" pitchFamily="-1" charset="-128"/>
              </a:rPr>
              <a:t> Defined by RFC 4949 as:</a:t>
            </a:r>
            <a:endParaRPr lang="en-AU" dirty="0" smtClean="0"/>
          </a:p>
          <a:p>
            <a:pPr marL="342900" lvl="1" indent="0" eaLnBrk="1" hangingPunct="1">
              <a:lnSpc>
                <a:spcPct val="90000"/>
              </a:lnSpc>
              <a:buClr>
                <a:schemeClr val="accent1">
                  <a:lumMod val="50000"/>
                </a:schemeClr>
              </a:buClr>
              <a:buSzPct val="135000"/>
              <a:buFont typeface="Arial"/>
              <a:buChar char="•"/>
              <a:defRPr/>
            </a:pPr>
            <a:r>
              <a:rPr lang="en-AU" dirty="0" smtClean="0">
                <a:cs typeface="ＭＳ Ｐゴシック" pitchFamily="-1" charset="-128"/>
              </a:rPr>
              <a:t> A processing or communication service provided by a system to give a specific kind of protection to system resources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X.800 Service Categories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Authentication</a:t>
            </a:r>
            <a:r>
              <a:rPr lang="en-US" sz="2400" dirty="0" smtClean="0"/>
              <a:t> </a:t>
            </a:r>
            <a:r>
              <a:rPr lang="en-US" sz="2000" dirty="0" smtClean="0"/>
              <a:t>Assure that the communicating entity is the one that it claims to be. (Peer entity and data origin authentication)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Access Control </a:t>
            </a:r>
            <a:r>
              <a:rPr lang="en-US" sz="2000" dirty="0" smtClean="0"/>
              <a:t>Prevent </a:t>
            </a:r>
            <a:r>
              <a:rPr lang="en-US" sz="2000" dirty="0" err="1" smtClean="0"/>
              <a:t>unauthorised</a:t>
            </a:r>
            <a:r>
              <a:rPr lang="en-US" sz="2000" dirty="0" smtClean="0"/>
              <a:t> use of a resource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 Data </a:t>
            </a:r>
            <a:r>
              <a:rPr lang="en-US" sz="2400" dirty="0" err="1" smtClean="0">
                <a:solidFill>
                  <a:srgbClr val="FF0000"/>
                </a:solidFill>
              </a:rPr>
              <a:t>Condentiality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/>
              <a:t>Protect data from </a:t>
            </a:r>
            <a:r>
              <a:rPr lang="en-US" sz="2000" dirty="0" err="1" smtClean="0"/>
              <a:t>unauthorised</a:t>
            </a:r>
            <a:r>
              <a:rPr lang="en-US" sz="2000" dirty="0" smtClean="0"/>
              <a:t> </a:t>
            </a:r>
            <a:r>
              <a:rPr lang="en-US" sz="2400" dirty="0" smtClean="0"/>
              <a:t>disclosure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Data Integrity </a:t>
            </a:r>
            <a:r>
              <a:rPr lang="en-US" sz="2000" dirty="0" smtClean="0"/>
              <a:t>Assure data received are exactly as sent by </a:t>
            </a:r>
            <a:r>
              <a:rPr lang="en-US" sz="2000" dirty="0" err="1" smtClean="0"/>
              <a:t>authorised</a:t>
            </a:r>
            <a:r>
              <a:rPr lang="en-US" sz="2000" dirty="0" smtClean="0"/>
              <a:t> entity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Nonrepudiation</a:t>
            </a:r>
            <a:r>
              <a:rPr lang="en-US" sz="2400" dirty="0" smtClean="0"/>
              <a:t> </a:t>
            </a:r>
            <a:r>
              <a:rPr lang="en-US" sz="2000" dirty="0" smtClean="0"/>
              <a:t>Protect against denial of one entity involved in communications of having participated in communications</a:t>
            </a:r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FF0000"/>
                </a:solidFill>
              </a:rPr>
              <a:t>Availability</a:t>
            </a:r>
            <a:r>
              <a:rPr lang="en-US" sz="2400" dirty="0" smtClean="0"/>
              <a:t> </a:t>
            </a:r>
            <a:r>
              <a:rPr lang="en-US" sz="2000" dirty="0" smtClean="0"/>
              <a:t>System is accessible and usable on demand by authorized users according to intended goal</a:t>
            </a:r>
            <a:endParaRPr lang="ar-S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/>
          <p:cNvPicPr>
            <a:picLocks noChangeAspect="1"/>
          </p:cNvPicPr>
          <p:nvPr/>
        </p:nvPicPr>
        <p:blipFill>
          <a:blip r:embed="rId3" cstate="print"/>
          <a:srcRect b="1259"/>
          <a:stretch>
            <a:fillRect/>
          </a:stretch>
        </p:blipFill>
        <p:spPr bwMode="auto">
          <a:xfrm>
            <a:off x="0" y="0"/>
            <a:ext cx="5816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724128" y="548680"/>
            <a:ext cx="31242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Table 1.2</a:t>
            </a:r>
          </a:p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   </a:t>
            </a:r>
          </a:p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Security Services </a:t>
            </a:r>
          </a:p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(X.800) </a:t>
            </a:r>
          </a:p>
          <a:p>
            <a:pPr algn="ctr">
              <a:defRPr/>
            </a:pPr>
            <a:endParaRPr lang="en-US" sz="3600" dirty="0">
              <a:solidFill>
                <a:schemeClr val="tx2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endParaRPr lang="en-US" sz="3600" dirty="0">
              <a:solidFill>
                <a:schemeClr val="tx2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endParaRPr lang="en-US" sz="2000" dirty="0">
              <a:solidFill>
                <a:schemeClr val="tx2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endParaRPr lang="en-US" sz="2000" dirty="0">
              <a:solidFill>
                <a:schemeClr val="tx2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(This table is found on page 18 in textbook)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763000" cy="1412875"/>
          </a:xfrm>
        </p:spPr>
        <p:txBody>
          <a:bodyPr/>
          <a:lstStyle/>
          <a:p>
            <a:pPr eaLnBrk="1" hangingPunct="1"/>
            <a:r>
              <a:rPr lang="en-US" dirty="0"/>
              <a:t>Security Mechanisms (X.800)</a:t>
            </a:r>
            <a:endParaRPr lang="en-AU" dirty="0"/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half" idx="4294967295"/>
          </p:nvPr>
        </p:nvGraphicFramePr>
        <p:xfrm>
          <a:off x="228600" y="1600200"/>
          <a:ext cx="8686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4"/>
          <p:cNvPicPr>
            <a:picLocks noChangeAspect="1"/>
          </p:cNvPicPr>
          <p:nvPr/>
        </p:nvPicPr>
        <p:blipFill>
          <a:blip r:embed="rId3" cstate="print"/>
          <a:srcRect t="-1222" b="1222"/>
          <a:stretch>
            <a:fillRect/>
          </a:stretch>
        </p:blipFill>
        <p:spPr bwMode="auto">
          <a:xfrm>
            <a:off x="0" y="-133350"/>
            <a:ext cx="5686425" cy="699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5796136" y="548680"/>
            <a:ext cx="3124200" cy="53244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Table 1.3</a:t>
            </a:r>
          </a:p>
          <a:p>
            <a:pPr algn="ctr">
              <a:defRPr/>
            </a:pPr>
            <a:r>
              <a:rPr lang="en-US" sz="40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   </a:t>
            </a:r>
          </a:p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Security Mechanisms </a:t>
            </a:r>
          </a:p>
          <a:p>
            <a:pPr algn="ctr">
              <a:defRPr/>
            </a:pPr>
            <a:r>
              <a:rPr lang="en-US" sz="36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(X.800) </a:t>
            </a:r>
          </a:p>
          <a:p>
            <a:pPr algn="ctr">
              <a:defRPr/>
            </a:pPr>
            <a:endParaRPr lang="en-US" sz="3600" dirty="0">
              <a:solidFill>
                <a:schemeClr val="tx2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endParaRPr lang="en-US" sz="3600" dirty="0">
              <a:solidFill>
                <a:schemeClr val="tx2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endParaRPr lang="en-US" sz="2000" dirty="0">
              <a:solidFill>
                <a:schemeClr val="tx2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endParaRPr lang="en-US" sz="2000" dirty="0">
              <a:solidFill>
                <a:schemeClr val="tx2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algn="ctr">
              <a:defRPr/>
            </a:pPr>
            <a:r>
              <a:rPr lang="en-US" sz="2000" dirty="0">
                <a:solidFill>
                  <a:schemeClr val="tx2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(This table is found on pages 20-21 in textbook)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Security</a:t>
            </a:r>
            <a:endParaRPr lang="en-AU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/>
          <a:lstStyle/>
          <a:p>
            <a:pPr eaLnBrk="1" hangingPunct="1">
              <a:buFont typeface="Wingdings" pitchFamily="-1" charset="2"/>
              <a:buChar char="Ø"/>
            </a:pPr>
            <a:endParaRPr lang="en-US" dirty="0" smtClean="0"/>
          </a:p>
          <a:p>
            <a:r>
              <a:rPr lang="en-US" dirty="0" smtClean="0"/>
              <a:t> Computer Security</a:t>
            </a:r>
          </a:p>
          <a:p>
            <a:pPr>
              <a:buNone/>
            </a:pPr>
            <a:r>
              <a:rPr lang="en-US" dirty="0" smtClean="0"/>
              <a:t>	</a:t>
            </a:r>
            <a:r>
              <a:rPr lang="en-US" sz="2400" dirty="0" smtClean="0"/>
              <a:t>The protection afforded to an automated information system in order to attain the applicable objectives of preserving the integrity, availability, and congeniality of information system resources.</a:t>
            </a:r>
          </a:p>
          <a:p>
            <a:pPr lvl="1">
              <a:buNone/>
            </a:pPr>
            <a:r>
              <a:rPr lang="en-US" sz="2000" dirty="0" smtClean="0"/>
              <a:t>NIST Computer Security Handbook</a:t>
            </a:r>
          </a:p>
          <a:p>
            <a:r>
              <a:rPr lang="en-US" dirty="0" smtClean="0"/>
              <a:t>Network and Internet Security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sz="2400" dirty="0" smtClean="0"/>
              <a:t>Measures to deter, prevent, detect, and correct security violations that involve transmission of information.</a:t>
            </a:r>
            <a:endParaRPr lang="en-US" dirty="0" smtClean="0"/>
          </a:p>
          <a:p>
            <a:pPr lvl="1">
              <a:buNone/>
            </a:pPr>
            <a:r>
              <a:rPr lang="en-US" sz="2000" dirty="0" smtClean="0"/>
              <a:t>Stallings, Cryptography and Network Security</a:t>
            </a:r>
            <a:endParaRPr lang="en-A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ＭＳ Ｐゴシック" pitchFamily="-107" charset="-128"/>
                <a:cs typeface="ＭＳ Ｐゴシック" pitchFamily="-107" charset="-128"/>
              </a:rPr>
              <a:t>Model for Network Security</a:t>
            </a:r>
            <a:endParaRPr lang="en-AU" dirty="0">
              <a:ea typeface="ＭＳ Ｐゴシック" pitchFamily="-107" charset="-128"/>
              <a:cs typeface="ＭＳ Ｐゴシック" pitchFamily="-107" charset="-128"/>
            </a:endParaRPr>
          </a:p>
        </p:txBody>
      </p:sp>
      <p:pic>
        <p:nvPicPr>
          <p:cNvPr id="70659" name="Picture 3" descr="f2.pdf"/>
          <p:cNvPicPr>
            <a:picLocks noChangeAspect="1"/>
          </p:cNvPicPr>
          <p:nvPr/>
        </p:nvPicPr>
        <p:blipFill>
          <a:blip r:embed="rId3" cstate="print"/>
          <a:srcRect t="12941" r="2727" b="11765"/>
          <a:stretch>
            <a:fillRect/>
          </a:stretch>
        </p:blipFill>
        <p:spPr bwMode="auto">
          <a:xfrm>
            <a:off x="0" y="1395413"/>
            <a:ext cx="913130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 for Network Security</a:t>
            </a:r>
            <a:endParaRPr lang="en-AU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-107" charset="2"/>
              <a:buChar char="Ø"/>
              <a:defRPr/>
            </a:pPr>
            <a:r>
              <a:rPr lang="en-AU">
                <a:ea typeface="ＭＳ Ｐゴシック" pitchFamily="-107" charset="-128"/>
                <a:cs typeface="ＭＳ Ｐゴシック" pitchFamily="-107" charset="-128"/>
              </a:rPr>
              <a:t>using this model requires us to: </a:t>
            </a:r>
          </a:p>
          <a:p>
            <a:pPr marL="990600" lvl="1" indent="-533400" eaLnBrk="1" hangingPunct="1">
              <a:lnSpc>
                <a:spcPct val="90000"/>
              </a:lnSpc>
              <a:buFont typeface="Times" pitchFamily="-107" charset="0"/>
              <a:buAutoNum type="arabicPeriod"/>
              <a:defRPr/>
            </a:pPr>
            <a:r>
              <a:rPr lang="en-AU">
                <a:ea typeface="ＭＳ Ｐゴシック" charset="-128"/>
              </a:rPr>
              <a:t>design a suitable algorithm for the security transformation </a:t>
            </a:r>
          </a:p>
          <a:p>
            <a:pPr marL="990600" lvl="1" indent="-533400" eaLnBrk="1" hangingPunct="1">
              <a:lnSpc>
                <a:spcPct val="90000"/>
              </a:lnSpc>
              <a:buFont typeface="Times" pitchFamily="-107" charset="0"/>
              <a:buAutoNum type="arabicPeriod"/>
              <a:defRPr/>
            </a:pPr>
            <a:r>
              <a:rPr lang="en-AU">
                <a:ea typeface="ＭＳ Ｐゴシック" charset="-128"/>
              </a:rPr>
              <a:t>generate the secret information (keys) used by the algorithm </a:t>
            </a:r>
          </a:p>
          <a:p>
            <a:pPr marL="990600" lvl="1" indent="-533400" eaLnBrk="1" hangingPunct="1">
              <a:lnSpc>
                <a:spcPct val="90000"/>
              </a:lnSpc>
              <a:buFont typeface="Times" pitchFamily="-107" charset="0"/>
              <a:buAutoNum type="arabicPeriod"/>
              <a:defRPr/>
            </a:pPr>
            <a:r>
              <a:rPr lang="en-AU">
                <a:ea typeface="ＭＳ Ｐゴシック" charset="-128"/>
              </a:rPr>
              <a:t>develop methods to distribute and share the secret information </a:t>
            </a:r>
          </a:p>
          <a:p>
            <a:pPr marL="990600" lvl="1" indent="-533400" eaLnBrk="1" hangingPunct="1">
              <a:lnSpc>
                <a:spcPct val="90000"/>
              </a:lnSpc>
              <a:buFont typeface="Times" pitchFamily="-107" charset="0"/>
              <a:buAutoNum type="arabicPeriod"/>
              <a:defRPr/>
            </a:pPr>
            <a:r>
              <a:rPr lang="en-AU">
                <a:ea typeface="ＭＳ Ｐゴシック" charset="-128"/>
              </a:rPr>
              <a:t>specify a protocol enabling the principals to use the transformation and secret information for a security service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Summary</a:t>
            </a:r>
            <a:endParaRPr lang="en-AU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52600"/>
            <a:ext cx="3565525" cy="4778375"/>
          </a:xfrm>
        </p:spPr>
        <p:txBody>
          <a:bodyPr/>
          <a:lstStyle/>
          <a:p>
            <a:pPr eaLnBrk="1" hangingPunct="1"/>
            <a:r>
              <a:rPr lang="en-US" dirty="0" smtClean="0"/>
              <a:t>Computer security concepts</a:t>
            </a:r>
          </a:p>
          <a:p>
            <a:pPr lvl="1" eaLnBrk="1" hangingPunct="1"/>
            <a:r>
              <a:rPr lang="en-US" dirty="0" smtClean="0"/>
              <a:t>Definition</a:t>
            </a:r>
          </a:p>
          <a:p>
            <a:pPr lvl="1" eaLnBrk="1" hangingPunct="1"/>
            <a:r>
              <a:rPr lang="en-US" dirty="0" smtClean="0"/>
              <a:t>Examples</a:t>
            </a:r>
          </a:p>
          <a:p>
            <a:pPr lvl="1" eaLnBrk="1" hangingPunct="1"/>
            <a:r>
              <a:rPr lang="en-US" dirty="0" smtClean="0"/>
              <a:t>Challenges </a:t>
            </a:r>
          </a:p>
          <a:p>
            <a:pPr eaLnBrk="1" hangingPunct="1"/>
            <a:r>
              <a:rPr lang="en-US" dirty="0" smtClean="0"/>
              <a:t>The OSI security architecture</a:t>
            </a:r>
          </a:p>
          <a:p>
            <a:pPr eaLnBrk="1" hangingPunct="1"/>
            <a:r>
              <a:rPr lang="en-US" dirty="0" smtClean="0"/>
              <a:t>Security attacks</a:t>
            </a:r>
          </a:p>
          <a:p>
            <a:pPr lvl="1" eaLnBrk="1" hangingPunct="1"/>
            <a:r>
              <a:rPr lang="en-US" dirty="0" smtClean="0"/>
              <a:t>Passive attacks</a:t>
            </a:r>
          </a:p>
          <a:p>
            <a:pPr lvl="1" eaLnBrk="1" hangingPunct="1"/>
            <a:r>
              <a:rPr lang="en-US" dirty="0" smtClean="0"/>
              <a:t>Active attacks</a:t>
            </a:r>
            <a:endParaRPr lang="en-AU" dirty="0" smtClean="0"/>
          </a:p>
        </p:txBody>
      </p:sp>
      <p:sp>
        <p:nvSpPr>
          <p:cNvPr id="76804" name="Content Placeholder 11"/>
          <p:cNvSpPr>
            <a:spLocks noGrp="1"/>
          </p:cNvSpPr>
          <p:nvPr>
            <p:ph sz="half" idx="2"/>
          </p:nvPr>
        </p:nvSpPr>
        <p:spPr>
          <a:xfrm>
            <a:off x="5334000" y="1752600"/>
            <a:ext cx="3565525" cy="4702175"/>
          </a:xfrm>
        </p:spPr>
        <p:txBody>
          <a:bodyPr/>
          <a:lstStyle/>
          <a:p>
            <a:pPr eaLnBrk="1" hangingPunct="1"/>
            <a:r>
              <a:rPr lang="en-US" dirty="0" smtClean="0"/>
              <a:t>Security services</a:t>
            </a:r>
          </a:p>
          <a:p>
            <a:pPr lvl="1" eaLnBrk="1" hangingPunct="1"/>
            <a:r>
              <a:rPr lang="en-US" dirty="0" smtClean="0"/>
              <a:t>Authentication</a:t>
            </a:r>
          </a:p>
          <a:p>
            <a:pPr lvl="1" eaLnBrk="1" hangingPunct="1"/>
            <a:r>
              <a:rPr lang="en-US" dirty="0" smtClean="0"/>
              <a:t>Access control</a:t>
            </a:r>
          </a:p>
          <a:p>
            <a:pPr lvl="1" eaLnBrk="1" hangingPunct="1"/>
            <a:r>
              <a:rPr lang="en-US" dirty="0" smtClean="0"/>
              <a:t>Data confidentiality</a:t>
            </a:r>
          </a:p>
          <a:p>
            <a:pPr lvl="1" eaLnBrk="1" hangingPunct="1"/>
            <a:r>
              <a:rPr lang="en-US" dirty="0" smtClean="0"/>
              <a:t>Data integrity</a:t>
            </a:r>
          </a:p>
          <a:p>
            <a:pPr lvl="1" eaLnBrk="1" hangingPunct="1"/>
            <a:r>
              <a:rPr lang="en-US" dirty="0" smtClean="0"/>
              <a:t>Nonrepudiation</a:t>
            </a:r>
          </a:p>
          <a:p>
            <a:pPr lvl="1" eaLnBrk="1" hangingPunct="1"/>
            <a:r>
              <a:rPr lang="en-US" dirty="0" smtClean="0"/>
              <a:t>Availability service</a:t>
            </a:r>
          </a:p>
          <a:p>
            <a:r>
              <a:rPr lang="en-US" dirty="0" smtClean="0"/>
              <a:t>Security mechanisms models for network (access) security</a:t>
            </a:r>
            <a:endParaRPr lang="en-AU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5" name="Picture Placeholder 4" descr="crypto.jpg"/>
          <p:cNvPicPr>
            <a:picLocks noChangeAspect="1"/>
          </p:cNvPicPr>
          <p:nvPr/>
        </p:nvPicPr>
        <p:blipFill>
          <a:blip r:embed="rId3" cstate="print">
            <a:alphaModFix/>
            <a:lum bright="28000"/>
          </a:blip>
          <a:srcRect l="-16674" t="-1111" r="-18211" b="44444"/>
          <a:stretch>
            <a:fillRect/>
          </a:stretch>
        </p:blipFill>
        <p:spPr bwMode="auto">
          <a:xfrm>
            <a:off x="3352800" y="3048000"/>
            <a:ext cx="2109547" cy="1209027"/>
          </a:xfrm>
          <a:prstGeom prst="ellipse">
            <a:avLst/>
          </a:prstGeom>
          <a:solidFill>
            <a:schemeClr val="bg1">
              <a:lumMod val="85000"/>
            </a:schemeClr>
          </a:solidFill>
          <a:ln w="101600">
            <a:noFill/>
            <a:miter lim="800000"/>
            <a:headEnd/>
            <a:tailEnd/>
          </a:ln>
          <a:effectLst>
            <a:innerShdw blurRad="762000">
              <a:schemeClr val="accent1">
                <a:alpha val="80000"/>
              </a:schemeClr>
            </a:innerShdw>
            <a:softEdge rad="76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39688"/>
            <a:ext cx="9144000" cy="1412875"/>
          </a:xfrm>
        </p:spPr>
        <p:txBody>
          <a:bodyPr/>
          <a:lstStyle/>
          <a:p>
            <a:pPr eaLnBrk="1" hangingPunct="1"/>
            <a:r>
              <a:rPr lang="en-US" smtClean="0"/>
              <a:t>Computer Security Objectives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52400" y="1524000"/>
          <a:ext cx="8839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CIA Triad</a:t>
            </a:r>
          </a:p>
        </p:txBody>
      </p:sp>
      <p:pic>
        <p:nvPicPr>
          <p:cNvPr id="31747" name="Picture 11" descr="f1.pdf"/>
          <p:cNvPicPr>
            <a:picLocks noChangeAspect="1"/>
          </p:cNvPicPr>
          <p:nvPr/>
        </p:nvPicPr>
        <p:blipFill>
          <a:blip r:embed="rId3" cstate="print"/>
          <a:srcRect t="13635" b="24545"/>
          <a:stretch>
            <a:fillRect/>
          </a:stretch>
        </p:blipFill>
        <p:spPr bwMode="auto">
          <a:xfrm>
            <a:off x="1143000" y="1398588"/>
            <a:ext cx="6823075" cy="545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400" smtClean="0"/>
              <a:t>Possible additional concepts: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1981200"/>
          <a:ext cx="7570788" cy="4562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Bank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Confidentiality: an employee should not disclose a customer’s account information to another customer.</a:t>
            </a:r>
          </a:p>
          <a:p>
            <a:r>
              <a:rPr lang="en-US" sz="2400" dirty="0" smtClean="0"/>
              <a:t>Integrity: an employee should not improperly modify a customer’s account balance.</a:t>
            </a:r>
          </a:p>
          <a:p>
            <a:r>
              <a:rPr lang="en-US" sz="2400" dirty="0" smtClean="0"/>
              <a:t>Availability: system should be usable when customers purchase with credit cards.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Healthcare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Confidentiality: doctors should not disclose patients’ medical records without consent.</a:t>
            </a:r>
          </a:p>
          <a:p>
            <a:r>
              <a:rPr lang="en-US" sz="2400" dirty="0" smtClean="0"/>
              <a:t>Integrity: patients’ medical records should not be illegally modified or deleted.</a:t>
            </a:r>
          </a:p>
          <a:p>
            <a:r>
              <a:rPr lang="en-US" sz="2400" dirty="0" smtClean="0"/>
              <a:t>Availability: patients’ medical records should be accessible in case of emergencies.</a:t>
            </a:r>
          </a:p>
          <a:p>
            <a:endParaRPr lang="en-US" sz="2400" dirty="0" smtClean="0"/>
          </a:p>
          <a:p>
            <a:pPr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exercise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76400"/>
            <a:ext cx="8295456" cy="4776936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Please classify each of the following as a violation of confidentiality, integrity, availability, authenticity, or some combination of these</a:t>
            </a:r>
          </a:p>
          <a:p>
            <a:r>
              <a:rPr lang="en-US" sz="2400" dirty="0" smtClean="0"/>
              <a:t>John copies Mary’s homework.</a:t>
            </a:r>
          </a:p>
          <a:p>
            <a:r>
              <a:rPr lang="en-US" sz="2400" dirty="0" smtClean="0"/>
              <a:t>Paul crashes Linda’s system.</a:t>
            </a:r>
          </a:p>
          <a:p>
            <a:r>
              <a:rPr lang="en-US" sz="2400" dirty="0" smtClean="0"/>
              <a:t>Gina forges Roger’s signature on a deed.</a:t>
            </a:r>
          </a:p>
          <a:p>
            <a:pPr lvl="0"/>
            <a:r>
              <a:rPr lang="en-US" sz="2400" dirty="0" smtClean="0"/>
              <a:t>Rhonda registers the domain name “AddisonWesley.com” and refuses to let the publishing house buy or use that domain name.</a:t>
            </a:r>
          </a:p>
          <a:p>
            <a:pPr lvl="0"/>
            <a:r>
              <a:rPr lang="en-US" sz="2400" dirty="0" smtClean="0"/>
              <a:t>Henry spoofs Julie’s IP address to pretend to be her.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b">
  <a:themeElements>
    <a:clrScheme name="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ntrodbs">
  <a:themeElements>
    <a:clrScheme name="1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1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introdbs">
  <a:themeElements>
    <a:clrScheme name="1_introdbs 7">
      <a:dk1>
        <a:srgbClr val="000066"/>
      </a:dk1>
      <a:lt1>
        <a:srgbClr val="EAEAEA"/>
      </a:lt1>
      <a:dk2>
        <a:srgbClr val="000080"/>
      </a:dk2>
      <a:lt2>
        <a:srgbClr val="000000"/>
      </a:lt2>
      <a:accent1>
        <a:srgbClr val="9999FF"/>
      </a:accent1>
      <a:accent2>
        <a:srgbClr val="CC0000"/>
      </a:accent2>
      <a:accent3>
        <a:srgbClr val="F3F3F3"/>
      </a:accent3>
      <a:accent4>
        <a:srgbClr val="000056"/>
      </a:accent4>
      <a:accent5>
        <a:srgbClr val="CACAFF"/>
      </a:accent5>
      <a:accent6>
        <a:srgbClr val="B90000"/>
      </a:accent6>
      <a:hlink>
        <a:srgbClr val="00CC99"/>
      </a:hlink>
      <a:folHlink>
        <a:srgbClr val="0099CC"/>
      </a:folHlink>
    </a:clrScheme>
    <a:fontScheme name="1_introdb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introdbs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introdbs 5">
        <a:dk1>
          <a:srgbClr val="000066"/>
        </a:dk1>
        <a:lt1>
          <a:srgbClr val="969696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C9C9C9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6">
        <a:dk1>
          <a:srgbClr val="000066"/>
        </a:dk1>
        <a:lt1>
          <a:srgbClr val="DDDDDD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EBEBEB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7">
        <a:dk1>
          <a:srgbClr val="000066"/>
        </a:dk1>
        <a:lt1>
          <a:srgbClr val="EAEAEA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introdbs 8">
        <a:dk1>
          <a:srgbClr val="000066"/>
        </a:dk1>
        <a:lt1>
          <a:srgbClr val="EAEAEA"/>
        </a:lt1>
        <a:dk2>
          <a:srgbClr val="3A21EF"/>
        </a:dk2>
        <a:lt2>
          <a:srgbClr val="000000"/>
        </a:lt2>
        <a:accent1>
          <a:srgbClr val="9999FF"/>
        </a:accent1>
        <a:accent2>
          <a:srgbClr val="CC0000"/>
        </a:accent2>
        <a:accent3>
          <a:srgbClr val="F3F3F3"/>
        </a:accent3>
        <a:accent4>
          <a:srgbClr val="000056"/>
        </a:accent4>
        <a:accent5>
          <a:srgbClr val="CACAFF"/>
        </a:accent5>
        <a:accent6>
          <a:srgbClr val="B90000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db</Template>
  <TotalTime>509</TotalTime>
  <Words>3567</Words>
  <Application>Microsoft Office PowerPoint</Application>
  <PresentationFormat>On-screen Show (4:3)</PresentationFormat>
  <Paragraphs>434</Paragraphs>
  <Slides>32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db</vt:lpstr>
      <vt:lpstr>1_introdbs</vt:lpstr>
      <vt:lpstr>5_introdbs</vt:lpstr>
      <vt:lpstr>Introduction to Computer and  Network Security</vt:lpstr>
      <vt:lpstr>Introduction to Computer and Network Security</vt:lpstr>
      <vt:lpstr>Computer Security</vt:lpstr>
      <vt:lpstr>Computer Security Objectives</vt:lpstr>
      <vt:lpstr>CIA Triad</vt:lpstr>
      <vt:lpstr>Possible additional concepts:</vt:lpstr>
      <vt:lpstr>Example: Bank</vt:lpstr>
      <vt:lpstr>Example: Healthcare</vt:lpstr>
      <vt:lpstr>Group exercise </vt:lpstr>
      <vt:lpstr>Solution</vt:lpstr>
      <vt:lpstr>OSI Security Architecture</vt:lpstr>
      <vt:lpstr>Table 1.1    Threats and Attacks (RFC 4949)</vt:lpstr>
      <vt:lpstr>Security Attacks</vt:lpstr>
      <vt:lpstr>Passive Attacks</vt:lpstr>
      <vt:lpstr>Passive Attacks</vt:lpstr>
      <vt:lpstr>Passive Attacks</vt:lpstr>
      <vt:lpstr>Active Attacks</vt:lpstr>
      <vt:lpstr>Active Attacks</vt:lpstr>
      <vt:lpstr>Active Attacks</vt:lpstr>
      <vt:lpstr>Active Attacks</vt:lpstr>
      <vt:lpstr>Active Attacks</vt:lpstr>
      <vt:lpstr>Attacks Continued…</vt:lpstr>
      <vt:lpstr>Attacks Continued…</vt:lpstr>
      <vt:lpstr>Attacks Continued…</vt:lpstr>
      <vt:lpstr>Security Services</vt:lpstr>
      <vt:lpstr>X.800 Service Categories</vt:lpstr>
      <vt:lpstr>PowerPoint Presentation</vt:lpstr>
      <vt:lpstr>Security Mechanisms (X.800)</vt:lpstr>
      <vt:lpstr>PowerPoint Presentation</vt:lpstr>
      <vt:lpstr>Model for Network Security</vt:lpstr>
      <vt:lpstr>Model for Network Security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Ayman</cp:lastModifiedBy>
  <cp:revision>19</cp:revision>
  <cp:lastPrinted>2014-09-08T16:20:58Z</cp:lastPrinted>
  <dcterms:created xsi:type="dcterms:W3CDTF">2014-01-28T01:45:24Z</dcterms:created>
  <dcterms:modified xsi:type="dcterms:W3CDTF">2014-09-08T16:22:57Z</dcterms:modified>
</cp:coreProperties>
</file>