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9" r:id="rId6"/>
    <p:sldId id="260" r:id="rId7"/>
    <p:sldId id="261" r:id="rId8"/>
    <p:sldId id="262" r:id="rId9"/>
    <p:sldId id="280" r:id="rId10"/>
    <p:sldId id="263" r:id="rId11"/>
    <p:sldId id="264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fld id="{F69E11CB-05C0-4A7E-873D-5547E4A9C69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657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652E780-B2F5-4136-A454-24D0D517BE5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837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023F49-D0F9-452B-B6E5-1B5AC591A4BA}" type="slidenum">
              <a:rPr lang="ar-SA" altLang="en-US"/>
              <a:pPr/>
              <a:t>1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4464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D8E64E-6F65-4248-8855-4FDAA40A81B0}" type="slidenum">
              <a:rPr lang="ar-SA" altLang="en-US"/>
              <a:pPr/>
              <a:t>10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2991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45061-B432-44AD-91D2-E24824113FDA}" type="slidenum">
              <a:rPr lang="ar-SA" altLang="en-US"/>
              <a:pPr/>
              <a:t>11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6275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47A7E-CA41-41A1-8179-BF7E2CD7D560}" type="slidenum">
              <a:rPr lang="ar-SA" altLang="en-US"/>
              <a:pPr/>
              <a:t>12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4963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4FCF4-0C94-416C-A968-E22BA1830A7F}" type="slidenum">
              <a:rPr lang="ar-SA" altLang="en-US"/>
              <a:pPr/>
              <a:t>2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5052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758C6-2F55-43AE-B9A3-D684C792AD75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5539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6943DB-C80B-4AF0-A4B1-5CB34A7A439A}" type="slidenum">
              <a:rPr lang="ar-SA" altLang="en-US"/>
              <a:pPr/>
              <a:t>4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4178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FD0920-AA18-4231-8405-60D9183C857F}" type="slidenum">
              <a:rPr lang="ar-SA" altLang="en-US"/>
              <a:pPr/>
              <a:t>5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5018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9C050D-3897-42F3-BB3A-659848C38DDC}" type="slidenum">
              <a:rPr lang="ar-SA" altLang="en-US"/>
              <a:pPr/>
              <a:t>6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0444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A2390-7F07-4DC3-BF2B-C2B724C7ADDE}" type="slidenum">
              <a:rPr lang="ar-SA" altLang="en-US"/>
              <a:pPr/>
              <a:t>7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2517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56831A-9026-461B-B6E2-F64A2CB15461}" type="slidenum">
              <a:rPr lang="ar-SA" altLang="en-US"/>
              <a:pPr/>
              <a:t>8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978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105B92-0847-455C-87B7-6AD5D2223881}" type="slidenum">
              <a:rPr lang="ar-SA" altLang="en-US"/>
              <a:pPr/>
              <a:t>9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687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AA520A-E20E-437B-AD48-3840553CF3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13BA9-E8AB-473C-8800-84406908A465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7054F-924C-4BBE-9850-16DE9EA22E8D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DE0F1-ADEE-410D-966E-35F5F7E34703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CFCE26EE-206E-4260-86BD-1A0144674454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DBD6-5A52-45DF-9A2D-5A522E6483B5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16B6A4-1DE8-459D-9F4F-F0D2F3B8C31E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06305-81D5-4338-9B5B-30C79822DD9A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A751E-6CEC-4DF9-9FF4-46F82FDEF11A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623C4-1630-4979-B506-82750E422A12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B2643941-4162-437E-8520-7BD16D7D0E0F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AF9A97B-FBAE-425B-AA7F-69871252431A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3" autoUpdateAnimBg="0"/>
    </p:bldLst>
  </p:timing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6600"/>
            <a:ext cx="7086600" cy="1752600"/>
          </a:xfrm>
        </p:spPr>
        <p:txBody>
          <a:bodyPr rtlCol="0">
            <a:normAutofit/>
          </a:bodyPr>
          <a:lstStyle/>
          <a:p>
            <a:pPr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en-US" sz="3600" b="1" smtClean="0"/>
              <a:t>Chapter 11</a:t>
            </a:r>
          </a:p>
          <a:p>
            <a:pPr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en-US" sz="3600" b="1" smtClean="0"/>
              <a:t>Selecting the Best Alternative Design Strategy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33351"/>
            <a:ext cx="7467600" cy="29718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b="1" dirty="0" smtClean="0">
                <a:solidFill>
                  <a:schemeClr val="tx1"/>
                </a:solidFill>
              </a:rPr>
              <a:t>Modern Systems Analysis</a:t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altLang="en-US" b="1" dirty="0" smtClean="0">
                <a:solidFill>
                  <a:schemeClr val="tx1"/>
                </a:solidFill>
              </a:rPr>
              <a:t>and Design</a:t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Third Edition</a:t>
            </a:r>
            <a:r>
              <a:rPr lang="en-US" altLang="en-US" b="1" dirty="0" smtClean="0">
                <a:solidFill>
                  <a:schemeClr val="tx1"/>
                </a:solidFill>
              </a:rPr>
              <a:t/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altLang="en-US" b="1" dirty="0" smtClean="0">
                <a:solidFill>
                  <a:schemeClr val="tx1"/>
                </a:solidFill>
              </a:rPr>
              <a:t/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endParaRPr lang="en-US" alt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11.</a:t>
            </a:r>
            <a:fld id="{B7F5B2A5-B8A7-4351-86A3-209B1F8D712B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371600"/>
          </a:xfrm>
        </p:spPr>
        <p:txBody>
          <a:bodyPr/>
          <a:lstStyle/>
          <a:p>
            <a:r>
              <a:rPr lang="en-US" altLang="en-US" sz="4000" smtClean="0"/>
              <a:t>Criteria for Choosing </a:t>
            </a:r>
            <a:br>
              <a:rPr lang="en-US" altLang="en-US" sz="4000" smtClean="0"/>
            </a:br>
            <a:r>
              <a:rPr lang="en-US" altLang="en-US" sz="4000" smtClean="0"/>
              <a:t>Off-the-Shelf Software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endParaRPr lang="en-US" altLang="en-US" dirty="0" smtClean="0"/>
          </a:p>
          <a:p>
            <a:pPr algn="l" rtl="0"/>
            <a:r>
              <a:rPr lang="en-US" altLang="en-US" dirty="0" smtClean="0"/>
              <a:t>Flexibility</a:t>
            </a:r>
          </a:p>
          <a:p>
            <a:pPr lvl="1" algn="l" rtl="0"/>
            <a:r>
              <a:rPr lang="en-US" altLang="en-US" dirty="0" smtClean="0"/>
              <a:t>Ease of customization</a:t>
            </a:r>
          </a:p>
          <a:p>
            <a:pPr algn="l" rtl="0"/>
            <a:r>
              <a:rPr lang="en-US" altLang="en-US" dirty="0" smtClean="0"/>
              <a:t>Documentation</a:t>
            </a:r>
          </a:p>
          <a:p>
            <a:pPr lvl="1" algn="l" rtl="0"/>
            <a:r>
              <a:rPr lang="en-US" altLang="en-US" dirty="0" smtClean="0"/>
              <a:t>User documentation</a:t>
            </a:r>
          </a:p>
          <a:p>
            <a:pPr lvl="1" algn="l" rtl="0"/>
            <a:r>
              <a:rPr lang="en-US" altLang="en-US" dirty="0" smtClean="0"/>
              <a:t>Technical documentation</a:t>
            </a:r>
          </a:p>
          <a:p>
            <a:pPr algn="l" rtl="0"/>
            <a:r>
              <a:rPr lang="en-US" altLang="en-US" dirty="0" smtClean="0"/>
              <a:t>Response Time</a:t>
            </a:r>
          </a:p>
          <a:p>
            <a:pPr algn="l" rtl="0"/>
            <a:r>
              <a:rPr lang="en-US" altLang="en-US" dirty="0" smtClean="0"/>
              <a:t>Ease of Installation</a:t>
            </a:r>
          </a:p>
          <a:p>
            <a:pPr algn="l" rtl="0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470021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762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11.</a:t>
            </a:r>
            <a:fld id="{46B92A47-D12E-4C6C-93F0-E6D083699649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10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676400"/>
          </a:xfrm>
        </p:spPr>
        <p:txBody>
          <a:bodyPr/>
          <a:lstStyle/>
          <a:p>
            <a:r>
              <a:rPr lang="en-US" altLang="en-US" sz="4000" dirty="0" smtClean="0"/>
              <a:t>Validating Purchased Software Information</a:t>
            </a:r>
            <a:endParaRPr lang="en-US" altLang="en-US" sz="2800" dirty="0" smtClean="0"/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 algn="l" rtl="0"/>
            <a:endParaRPr lang="en-US" altLang="en-US" sz="2800" dirty="0" smtClean="0"/>
          </a:p>
          <a:p>
            <a:pPr marL="533400" indent="-533400" algn="l" rtl="0"/>
            <a:r>
              <a:rPr lang="en-US" altLang="en-US" sz="2800" dirty="0" smtClean="0"/>
              <a:t>Information from vendor</a:t>
            </a:r>
          </a:p>
          <a:p>
            <a:pPr marL="914400" lvl="1" indent="-457200" algn="l" rtl="0"/>
            <a:r>
              <a:rPr lang="en-US" altLang="en-US" sz="2400" dirty="0" smtClean="0"/>
              <a:t>Request for proposal</a:t>
            </a:r>
          </a:p>
          <a:p>
            <a:pPr marL="1295400" lvl="2" indent="-381000" algn="l" rtl="0"/>
            <a:r>
              <a:rPr lang="en-US" altLang="en-US" sz="2000" dirty="0" smtClean="0"/>
              <a:t>A document provided to vendors to ask them to propose hardware and system software that will meet the requirements of your new system</a:t>
            </a:r>
          </a:p>
          <a:p>
            <a:pPr marL="533400" indent="-533400" algn="l" rtl="0"/>
            <a:r>
              <a:rPr lang="en-US" altLang="en-US" sz="2800" dirty="0" smtClean="0"/>
              <a:t>Software evaluation period</a:t>
            </a:r>
          </a:p>
          <a:p>
            <a:pPr marL="533400" indent="-533400" algn="l" rtl="0"/>
            <a:r>
              <a:rPr lang="en-US" altLang="en-US" sz="2800" dirty="0" smtClean="0"/>
              <a:t>Customer references from vendor</a:t>
            </a:r>
          </a:p>
          <a:p>
            <a:pPr marL="533400" indent="-533400" algn="l" rtl="0"/>
            <a:r>
              <a:rPr lang="en-US" altLang="en-US" sz="2800" dirty="0" smtClean="0"/>
              <a:t>Independent software testing service</a:t>
            </a:r>
          </a:p>
          <a:p>
            <a:pPr marL="533400" indent="-533400" algn="l" rtl="0">
              <a:buFont typeface="Wingdings" pitchFamily="2" charset="2"/>
              <a:buNone/>
            </a:pPr>
            <a:endParaRPr lang="en-US" altLang="en-US" sz="2800" dirty="0" smtClean="0"/>
          </a:p>
        </p:txBody>
      </p:sp>
      <p:sp>
        <p:nvSpPr>
          <p:cNvPr id="471045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762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11.</a:t>
            </a:r>
            <a:fld id="{F4ACB704-D63B-4729-9DAF-9018A59A0A4A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11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Hardware and Software Issues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57200" indent="-457200" algn="ctr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 smtClean="0"/>
              <a:t>Existing Platform</a:t>
            </a:r>
          </a:p>
          <a:p>
            <a:pPr marL="457200" indent="-457200" algn="ctr" rtl="0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 smtClean="0"/>
          </a:p>
          <a:p>
            <a:pPr marL="838200" lvl="1" indent="-3810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dirty="0" smtClean="0"/>
              <a:t>Lower costs</a:t>
            </a:r>
          </a:p>
          <a:p>
            <a:pPr marL="838200" lvl="1" indent="-3810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dirty="0" smtClean="0"/>
              <a:t>Information system staff is familiar with operation and maintenance</a:t>
            </a:r>
          </a:p>
          <a:p>
            <a:pPr marL="838200" lvl="1" indent="-3810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dirty="0" smtClean="0"/>
              <a:t>No added costs of converting old systems to new platform or transferring data</a:t>
            </a:r>
          </a:p>
        </p:txBody>
      </p:sp>
      <p:sp>
        <p:nvSpPr>
          <p:cNvPr id="1536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marL="457200" indent="-4572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 smtClean="0"/>
              <a:t>      New Hardware and System Software</a:t>
            </a:r>
          </a:p>
          <a:p>
            <a:pPr marL="838200" lvl="1" indent="-3810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dirty="0" smtClean="0"/>
              <a:t>Some software components will only run on new platform</a:t>
            </a:r>
          </a:p>
          <a:p>
            <a:pPr marL="838200" lvl="1" indent="-3810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dirty="0" smtClean="0"/>
              <a:t>Developing system for new platform gives organization opportunity to upgrade technology holdings</a:t>
            </a:r>
          </a:p>
          <a:p>
            <a:pPr marL="838200" lvl="1" indent="-3810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dirty="0" smtClean="0"/>
              <a:t>New requirements may allow organization to radically change its computing operations</a:t>
            </a:r>
          </a:p>
        </p:txBody>
      </p:sp>
      <p:sp>
        <p:nvSpPr>
          <p:cNvPr id="472070" name="Text Box 6"/>
          <p:cNvSpPr txBox="1">
            <a:spLocks noChangeArrowheads="1"/>
          </p:cNvSpPr>
          <p:nvPr/>
        </p:nvSpPr>
        <p:spPr bwMode="auto">
          <a:xfrm>
            <a:off x="228600" y="6172200"/>
            <a:ext cx="762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11.</a:t>
            </a:r>
            <a:fld id="{8AC475F4-CC09-4C1E-86D1-2FAE897DC991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12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/>
              <a:t>Selecting the Best Alternative Design Strategy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524000"/>
            <a:ext cx="7772400" cy="4495800"/>
          </a:xfrm>
        </p:spPr>
        <p:txBody>
          <a:bodyPr/>
          <a:lstStyle/>
          <a:p>
            <a:pPr marL="533400" indent="-533400" algn="l" rtl="0">
              <a:lnSpc>
                <a:spcPct val="90000"/>
              </a:lnSpc>
            </a:pPr>
            <a:r>
              <a:rPr lang="en-US" altLang="en-US" sz="2400" dirty="0" smtClean="0"/>
              <a:t>Two basic steps</a:t>
            </a:r>
          </a:p>
          <a:p>
            <a:pPr marL="914400" lvl="1" indent="-4572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dirty="0" smtClean="0"/>
              <a:t>Generate a comprehensive set of alternative design strategies</a:t>
            </a:r>
          </a:p>
          <a:p>
            <a:pPr marL="914400" lvl="1" indent="-4572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dirty="0" smtClean="0"/>
              <a:t>Select the one design strategy that is most likely to result in the desired information system</a:t>
            </a:r>
          </a:p>
          <a:p>
            <a:pPr marL="533400" indent="-533400" algn="l" rtl="0">
              <a:lnSpc>
                <a:spcPct val="90000"/>
              </a:lnSpc>
            </a:pPr>
            <a:r>
              <a:rPr lang="en-US" altLang="en-US" sz="2400" dirty="0" smtClean="0"/>
              <a:t>Process</a:t>
            </a:r>
          </a:p>
          <a:p>
            <a:pPr marL="914400" lvl="1" indent="-457200" algn="l" rtl="0">
              <a:lnSpc>
                <a:spcPct val="90000"/>
              </a:lnSpc>
            </a:pPr>
            <a:r>
              <a:rPr lang="en-US" altLang="en-US" sz="2000" dirty="0" smtClean="0"/>
              <a:t>Divide requirements into different sets of capabilities</a:t>
            </a:r>
          </a:p>
          <a:p>
            <a:pPr marL="914400" lvl="1" indent="-457200" algn="l" rtl="0">
              <a:lnSpc>
                <a:spcPct val="90000"/>
              </a:lnSpc>
            </a:pPr>
            <a:r>
              <a:rPr lang="en-US" altLang="en-US" sz="2000" dirty="0" smtClean="0"/>
              <a:t>Enumerate different potential implementation environments that could be used to deliver the different sets of capabilities</a:t>
            </a:r>
          </a:p>
          <a:p>
            <a:pPr marL="914400" lvl="1" indent="-457200" algn="l" rtl="0">
              <a:lnSpc>
                <a:spcPct val="90000"/>
              </a:lnSpc>
            </a:pPr>
            <a:r>
              <a:rPr lang="en-US" altLang="en-US" sz="2000" dirty="0" smtClean="0"/>
              <a:t>Propose different ways to source or acquire the various sets of capabilities for the different implementation environments</a:t>
            </a:r>
          </a:p>
        </p:txBody>
      </p:sp>
      <p:sp>
        <p:nvSpPr>
          <p:cNvPr id="461829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11.</a:t>
            </a:r>
            <a:fld id="{C501D2F2-ECDA-494F-90E3-5DB166C460E0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2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/>
              <a:t>Selecting the Best Alternative Design Strategy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 algn="l" rtl="0"/>
            <a:endParaRPr lang="en-US" altLang="en-US" sz="2800" dirty="0" smtClean="0"/>
          </a:p>
          <a:p>
            <a:pPr marL="533400" indent="-533400" algn="l" rtl="0"/>
            <a:r>
              <a:rPr lang="en-US" altLang="en-US" sz="2800" dirty="0" smtClean="0"/>
              <a:t>Deliverables</a:t>
            </a:r>
          </a:p>
          <a:p>
            <a:pPr marL="914400" lvl="1" indent="-457200" algn="l" rtl="0">
              <a:buSzPct val="110000"/>
              <a:buFont typeface="Wingdings" pitchFamily="2" charset="2"/>
              <a:buAutoNum type="arabicPeriod"/>
            </a:pPr>
            <a:r>
              <a:rPr lang="en-US" altLang="en-US" sz="2400" dirty="0" smtClean="0"/>
              <a:t>At least three substantially different system design strategies for building the replacement information system</a:t>
            </a:r>
          </a:p>
          <a:p>
            <a:pPr marL="914400" lvl="1" indent="-457200" algn="l" rtl="0">
              <a:buSzPct val="110000"/>
              <a:buFont typeface="Wingdings" pitchFamily="2" charset="2"/>
              <a:buAutoNum type="arabicPeriod"/>
            </a:pPr>
            <a:r>
              <a:rPr lang="en-US" altLang="en-US" sz="2400" dirty="0" smtClean="0"/>
              <a:t>A design strategy judged most likely to lead to the most desirable information system</a:t>
            </a:r>
          </a:p>
          <a:p>
            <a:pPr marL="914400" lvl="1" indent="-457200" algn="l" rtl="0">
              <a:buSzPct val="110000"/>
              <a:buFont typeface="Wingdings" pitchFamily="2" charset="2"/>
              <a:buAutoNum type="arabicPeriod"/>
            </a:pPr>
            <a:r>
              <a:rPr lang="en-US" altLang="en-US" sz="2400" dirty="0" smtClean="0"/>
              <a:t>A Baseline Project Plan (BPP) for turning the most likely design strategy into a working information system</a:t>
            </a:r>
          </a:p>
          <a:p>
            <a:pPr marL="914400" lvl="1" indent="-457200" algn="l" rtl="0">
              <a:buFont typeface="Wingdings" pitchFamily="2" charset="2"/>
              <a:buNone/>
            </a:pPr>
            <a:endParaRPr lang="en-US" altLang="en-US" sz="2400" dirty="0" smtClean="0"/>
          </a:p>
        </p:txBody>
      </p:sp>
      <p:sp>
        <p:nvSpPr>
          <p:cNvPr id="462853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11.</a:t>
            </a:r>
            <a:fld id="{18E568AC-A080-4896-8979-BF79F3447BCA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3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/>
              <a:t>Generating Alternative Design Strategies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447800"/>
            <a:ext cx="7772400" cy="45720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endParaRPr lang="en-US" altLang="en-US" dirty="0" smtClean="0"/>
          </a:p>
          <a:p>
            <a:pPr algn="l" rtl="0">
              <a:lnSpc>
                <a:spcPct val="90000"/>
              </a:lnSpc>
            </a:pPr>
            <a:r>
              <a:rPr lang="en-US" altLang="en-US" dirty="0" smtClean="0"/>
              <a:t>Best to generate three alternatives 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dirty="0" smtClean="0"/>
              <a:t>Low-end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dirty="0" smtClean="0"/>
              <a:t>Provides all required functionality users demand with a system that is minimally different from the current system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dirty="0" smtClean="0"/>
              <a:t>High-end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dirty="0" smtClean="0"/>
              <a:t>Solves problem in question and provides many extra features users desire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dirty="0" smtClean="0"/>
              <a:t>Midrange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dirty="0" smtClean="0"/>
              <a:t>Compromise of features of high-end alternative with frugality of low-end alternative</a:t>
            </a:r>
          </a:p>
        </p:txBody>
      </p:sp>
      <p:sp>
        <p:nvSpPr>
          <p:cNvPr id="463877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11.</a:t>
            </a:r>
            <a:fld id="{69D04430-A18A-432F-B97F-31E88613B4F8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4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/>
              <a:t>Drawing Bounds on Alternative Designs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endParaRPr lang="en-US" altLang="en-US" dirty="0" smtClean="0"/>
          </a:p>
          <a:p>
            <a:pPr algn="l" rtl="0">
              <a:lnSpc>
                <a:spcPct val="90000"/>
              </a:lnSpc>
            </a:pPr>
            <a:r>
              <a:rPr lang="en-US" altLang="en-US" dirty="0" smtClean="0"/>
              <a:t>Minimum Requirements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dirty="0" smtClean="0"/>
              <a:t>Mandatory features versus desired features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dirty="0" smtClean="0"/>
              <a:t>Forms of features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dirty="0" smtClean="0"/>
              <a:t>Data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dirty="0" smtClean="0"/>
              <a:t>Outputs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dirty="0" smtClean="0"/>
              <a:t>Analyses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dirty="0" smtClean="0"/>
              <a:t>User expectations on </a:t>
            </a:r>
            <a:r>
              <a:rPr lang="en-US" altLang="en-US" dirty="0" err="1" smtClean="0"/>
              <a:t>accessibility,response</a:t>
            </a:r>
            <a:r>
              <a:rPr lang="en-US" altLang="en-US" dirty="0" smtClean="0"/>
              <a:t> time and turnaround time</a:t>
            </a:r>
          </a:p>
          <a:p>
            <a:pPr algn="l" rtl="0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11.</a:t>
            </a:r>
            <a:fld id="{BC2CE1BE-D615-4F99-883A-C234524DB7FD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5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/>
              <a:t>Drawing Bounds on Alternative Designs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endParaRPr lang="en-US" altLang="en-US" dirty="0" smtClean="0"/>
          </a:p>
          <a:p>
            <a:pPr algn="l" rtl="0"/>
            <a:r>
              <a:rPr lang="en-US" altLang="en-US" dirty="0" smtClean="0"/>
              <a:t>Constraints on System Development</a:t>
            </a:r>
          </a:p>
          <a:p>
            <a:pPr lvl="1" algn="l" rtl="0"/>
            <a:r>
              <a:rPr lang="en-US" altLang="en-US" dirty="0" smtClean="0"/>
              <a:t>Date when system is needed</a:t>
            </a:r>
          </a:p>
          <a:p>
            <a:pPr lvl="1" algn="l" rtl="0"/>
            <a:r>
              <a:rPr lang="en-US" altLang="en-US" dirty="0" smtClean="0"/>
              <a:t>Financial and human resources</a:t>
            </a:r>
          </a:p>
          <a:p>
            <a:pPr lvl="1" algn="l" rtl="0"/>
            <a:r>
              <a:rPr lang="en-US" altLang="en-US" dirty="0" smtClean="0"/>
              <a:t>Elements of the system that cannot change</a:t>
            </a:r>
          </a:p>
          <a:p>
            <a:pPr lvl="1" algn="l" rtl="0"/>
            <a:r>
              <a:rPr lang="en-US" altLang="en-US" dirty="0" smtClean="0"/>
              <a:t>Legal and contractual considerations</a:t>
            </a:r>
          </a:p>
        </p:txBody>
      </p:sp>
      <p:sp>
        <p:nvSpPr>
          <p:cNvPr id="48333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11.</a:t>
            </a:r>
            <a:fld id="{5BB43C79-685A-4ADB-8F58-2EE8C91B6D4F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6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/>
              <a:t>Issues to Consider in Generating Alternatives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endParaRPr lang="en-US" altLang="en-US" dirty="0" smtClean="0"/>
          </a:p>
          <a:p>
            <a:pPr algn="l" rtl="0"/>
            <a:r>
              <a:rPr lang="en-US" altLang="en-US" dirty="0" smtClean="0"/>
              <a:t>Outsourcing</a:t>
            </a:r>
          </a:p>
          <a:p>
            <a:pPr lvl="1" algn="l" rtl="0"/>
            <a:r>
              <a:rPr lang="en-US" altLang="en-US" dirty="0" smtClean="0"/>
              <a:t>The practice of turning over responsibility of some to all of an organization’s information systems applications and operations to an outside firm</a:t>
            </a:r>
          </a:p>
          <a:p>
            <a:pPr lvl="1" algn="l" rtl="0"/>
            <a:r>
              <a:rPr lang="en-US" altLang="en-US" dirty="0" smtClean="0"/>
              <a:t>Can provide a cost effective solution</a:t>
            </a:r>
          </a:p>
        </p:txBody>
      </p:sp>
      <p:sp>
        <p:nvSpPr>
          <p:cNvPr id="465925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11.</a:t>
            </a:r>
            <a:fld id="{6556E93C-FF89-4316-B61B-4A54F7E8A41D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7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/>
              <a:t>Issues to Consider in Generating Alternatives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endParaRPr lang="en-US" altLang="en-US" dirty="0" smtClean="0"/>
          </a:p>
          <a:p>
            <a:pPr algn="l" rtl="0"/>
            <a:r>
              <a:rPr lang="en-US" altLang="en-US" dirty="0" smtClean="0"/>
              <a:t>Sources of Software</a:t>
            </a:r>
          </a:p>
          <a:p>
            <a:pPr lvl="1" algn="l" rtl="0"/>
            <a:r>
              <a:rPr lang="en-US" altLang="en-US" dirty="0" smtClean="0"/>
              <a:t>Hardware manufacturers</a:t>
            </a:r>
          </a:p>
          <a:p>
            <a:pPr lvl="1" algn="l" rtl="0"/>
            <a:r>
              <a:rPr lang="en-US" altLang="en-US" dirty="0" smtClean="0"/>
              <a:t>Packaged software producers</a:t>
            </a:r>
          </a:p>
          <a:p>
            <a:pPr lvl="1" algn="l" rtl="0"/>
            <a:r>
              <a:rPr lang="en-US" altLang="en-US" dirty="0" smtClean="0"/>
              <a:t>Custom software producers</a:t>
            </a:r>
          </a:p>
          <a:p>
            <a:pPr lvl="1" algn="l" rtl="0"/>
            <a:r>
              <a:rPr lang="en-US" altLang="en-US" dirty="0" smtClean="0"/>
              <a:t>Application Service Providers</a:t>
            </a:r>
          </a:p>
          <a:p>
            <a:pPr lvl="1" algn="l" rtl="0"/>
            <a:r>
              <a:rPr lang="en-US" altLang="en-US" dirty="0" smtClean="0"/>
              <a:t>In-house development</a:t>
            </a:r>
          </a:p>
          <a:p>
            <a:pPr lvl="1" algn="l" rtl="0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466949" name="Text Box 5"/>
          <p:cNvSpPr txBox="1">
            <a:spLocks noChangeArrowheads="1"/>
          </p:cNvSpPr>
          <p:nvPr/>
        </p:nvSpPr>
        <p:spPr bwMode="auto">
          <a:xfrm>
            <a:off x="304800" y="6172200"/>
            <a:ext cx="762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11.</a:t>
            </a:r>
            <a:fld id="{1926B219-2F0E-4234-AC0D-D8D274095A40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8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371600"/>
          </a:xfrm>
        </p:spPr>
        <p:txBody>
          <a:bodyPr/>
          <a:lstStyle/>
          <a:p>
            <a:r>
              <a:rPr lang="en-US" altLang="en-US" sz="4000" smtClean="0"/>
              <a:t>Criteria for Choosing </a:t>
            </a:r>
            <a:br>
              <a:rPr lang="en-US" altLang="en-US" sz="4000" smtClean="0"/>
            </a:br>
            <a:r>
              <a:rPr lang="en-US" altLang="en-US" sz="4000" smtClean="0"/>
              <a:t>Off-the-Shelf Software</a:t>
            </a:r>
            <a:endParaRPr lang="en-US" altLang="en-US" sz="2800" smtClean="0"/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endParaRPr lang="en-US" altLang="en-US" sz="2800" dirty="0" smtClean="0"/>
          </a:p>
          <a:p>
            <a:pPr algn="l" rtl="0">
              <a:lnSpc>
                <a:spcPct val="90000"/>
              </a:lnSpc>
            </a:pPr>
            <a:r>
              <a:rPr lang="en-US" altLang="en-US" sz="2800" dirty="0" smtClean="0"/>
              <a:t>Cost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400" dirty="0" smtClean="0"/>
              <a:t>In-House versus purchased</a:t>
            </a:r>
          </a:p>
          <a:p>
            <a:pPr algn="l" rtl="0">
              <a:lnSpc>
                <a:spcPct val="90000"/>
              </a:lnSpc>
            </a:pPr>
            <a:r>
              <a:rPr lang="en-US" altLang="en-US" sz="2800" dirty="0" smtClean="0"/>
              <a:t>Functionality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400" dirty="0" smtClean="0"/>
              <a:t>Mandatory, essential and desired features</a:t>
            </a:r>
          </a:p>
          <a:p>
            <a:pPr algn="l" rtl="0">
              <a:lnSpc>
                <a:spcPct val="90000"/>
              </a:lnSpc>
            </a:pPr>
            <a:r>
              <a:rPr lang="en-US" altLang="en-US" sz="2800" dirty="0" smtClean="0"/>
              <a:t>Vendor Support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400" dirty="0" smtClean="0"/>
              <a:t>Installation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400" dirty="0" smtClean="0"/>
              <a:t>Training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400" dirty="0" smtClean="0"/>
              <a:t>Technical Support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/>
          </a:p>
        </p:txBody>
      </p:sp>
      <p:sp>
        <p:nvSpPr>
          <p:cNvPr id="468997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914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11.</a:t>
            </a:r>
            <a:fld id="{8B69375B-AFE8-4F44-B92B-7682408FCBDB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9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425E47888B0E4A9BC12FCFB3CE40D5" ma:contentTypeVersion="1" ma:contentTypeDescription="Create a new document." ma:contentTypeScope="" ma:versionID="856910d60f8d2d2c0a1b375843aa0dd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4C56E86-4D36-482A-9A1B-EAADB56C24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11B7AC-22BE-4710-B665-34ED48E39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537F992-1C67-4379-A4B1-B9BD3CDDB048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2513</TotalTime>
  <Words>487</Words>
  <Application>Microsoft Office PowerPoint</Application>
  <PresentationFormat>عرض على الشاشة (3:4)‏</PresentationFormat>
  <Paragraphs>116</Paragraphs>
  <Slides>12</Slides>
  <Notes>12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Equity</vt:lpstr>
      <vt:lpstr>Modern Systems Analysis and Design Third Edition  </vt:lpstr>
      <vt:lpstr>Selecting the Best Alternative Design Strategy</vt:lpstr>
      <vt:lpstr>Selecting the Best Alternative Design Strategy</vt:lpstr>
      <vt:lpstr>Generating Alternative Design Strategies</vt:lpstr>
      <vt:lpstr>Drawing Bounds on Alternative Designs</vt:lpstr>
      <vt:lpstr>Drawing Bounds on Alternative Designs</vt:lpstr>
      <vt:lpstr>Issues to Consider in Generating Alternatives</vt:lpstr>
      <vt:lpstr>Issues to Consider in Generating Alternatives</vt:lpstr>
      <vt:lpstr>Criteria for Choosing  Off-the-Shelf Software</vt:lpstr>
      <vt:lpstr>Criteria for Choosing  Off-the-Shelf Software</vt:lpstr>
      <vt:lpstr>Validating Purchased Software Information</vt:lpstr>
      <vt:lpstr>Hardware and Software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 Systems Analysis and Design  Joey F. George  Jeffrey A. Hoffer  Joseph S. Valacich</dc:title>
  <dc:creator>John Russo</dc:creator>
  <cp:lastModifiedBy>user-8</cp:lastModifiedBy>
  <cp:revision>98</cp:revision>
  <cp:lastPrinted>2009-04-22T19:24:48Z</cp:lastPrinted>
  <dcterms:created xsi:type="dcterms:W3CDTF">2000-04-11T00:26:26Z</dcterms:created>
  <dcterms:modified xsi:type="dcterms:W3CDTF">2019-02-17T07:50:14Z</dcterms:modified>
</cp:coreProperties>
</file>