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23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6B25E7-DD8C-45DD-ABEF-889F88E74421}" type="datetimeFigureOut">
              <a:rPr lang="en-US"/>
              <a:pPr>
                <a:defRPr/>
              </a:pPr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5A26BF6-C6AF-4892-AA2B-54B459BCF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05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BADD18-7751-47E5-9866-A64879AABFFD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1657468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902644-93F4-49DD-AB09-9AEAC5D44233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2741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B0E272-F6F0-48C6-AC17-1AEF02A92E12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497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E2B63E-F1B9-4E69-A3CD-6693C82F5595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5160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56A032-6C9C-4044-92F2-E3D87695B621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112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1DB68C-4468-4C45-8D96-2D1015BEB1DA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2744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BFD1B6-601A-45A3-A270-3FEAA28BA5D9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3463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877985-23AB-4CA2-8C58-E275E22510F9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5445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0ADE91-9346-4124-BA6F-F004E172E28F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7792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800BFE-6408-46FD-8F11-FDB1641FBACB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6315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EB43D3-F29C-4197-912B-A01B406A4DED}" type="slidenum">
              <a:rPr lang="ar-SA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881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FCC690-B700-4B0A-9190-45F784C0C28D}" type="datetimeFigureOut">
              <a:rPr lang="en-US" smtClean="0"/>
              <a:pPr>
                <a:defRPr/>
              </a:pPr>
              <a:t>2/17/2019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EF00695-1069-476B-B5F0-5DF6040ED3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E8FDCB-C966-4741-BD84-B45EC7A02AE3}" type="datetimeFigureOut">
              <a:rPr lang="en-US" smtClean="0"/>
              <a:pPr>
                <a:defRPr/>
              </a:pPr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96CFE-1B3A-485A-B813-D5429FBC4B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F31D71-F25D-4E5A-B4F8-CA0182C2F1BD}" type="datetimeFigureOut">
              <a:rPr lang="en-US" smtClean="0"/>
              <a:pPr>
                <a:defRPr/>
              </a:pPr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119497-A898-4170-84CD-A9CEF47651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8218BD-16EB-4819-836E-3F4EBC2A0893}" type="datetimeFigureOut">
              <a:rPr lang="en-US" smtClean="0"/>
              <a:pPr>
                <a:defRPr/>
              </a:pPr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768B2-A79E-4189-B03D-C418294E55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D21DF-AF5E-44E8-84D2-5B8871D0135D}" type="datetimeFigureOut">
              <a:rPr lang="en-US" smtClean="0"/>
              <a:pPr>
                <a:defRPr/>
              </a:pPr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685993B5-68F4-47CB-9782-A3D40767FA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F00885-7D30-4740-90C7-643ABD41E85C}" type="datetimeFigureOut">
              <a:rPr lang="en-US" smtClean="0"/>
              <a:pPr>
                <a:defRPr/>
              </a:pPr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ED2C3-7748-4FB6-B49C-B086A77936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194903-5A85-40EA-96B6-D843DFE24D03}" type="datetimeFigureOut">
              <a:rPr lang="en-US" smtClean="0"/>
              <a:pPr>
                <a:defRPr/>
              </a:pPr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76F245-268A-4D15-BF7D-1FAD246FE8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5041F-B87A-40F4-AF5F-842B7FAA3E20}" type="datetimeFigureOut">
              <a:rPr lang="en-US" smtClean="0"/>
              <a:pPr>
                <a:defRPr/>
              </a:pPr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FC837-67D3-40B1-879D-7C1B825E87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B31A95-DEAC-4A86-8B50-FE3B3F5BBC64}" type="datetimeFigureOut">
              <a:rPr lang="en-US" smtClean="0"/>
              <a:pPr>
                <a:defRPr/>
              </a:pPr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DA074F-0E7E-430B-991B-8778572C7D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42A3C5-C11D-4C17-9B54-6D8F95D7F0B1}" type="datetimeFigureOut">
              <a:rPr lang="en-US" smtClean="0"/>
              <a:pPr>
                <a:defRPr/>
              </a:pPr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DDE69-3575-4FAE-A254-DCA9D9D21B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B2B0B8-EB84-48BF-A844-B713342154E6}" type="datetimeFigureOut">
              <a:rPr lang="en-US" smtClean="0"/>
              <a:pPr>
                <a:defRPr/>
              </a:pPr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A03B0FE3-7FFA-46D2-848E-09D549ED67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999623-AFC4-49DA-AD8F-D34695257099}" type="datetimeFigureOut">
              <a:rPr lang="en-US" smtClean="0"/>
              <a:pPr>
                <a:defRPr/>
              </a:pPr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BEC6A1A-16C9-4C41-977E-E2DEBA807D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315200" cy="2057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/>
              <a:t>Chapter 9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smtClean="0"/>
              <a:t>Structuring System Requirements: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smtClean="0"/>
              <a:t>Logic Modeling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905691" y="762000"/>
            <a:ext cx="7467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75000"/>
              </a:lnSpc>
            </a:pPr>
            <a:r>
              <a:rPr lang="en-US" sz="4000" b="1" dirty="0">
                <a:solidFill>
                  <a:schemeClr val="tx2"/>
                </a:solidFill>
                <a:latin typeface="Calibri" pitchFamily="34" charset="0"/>
              </a:rPr>
              <a:t>Modern Systems Analysis</a:t>
            </a:r>
            <a:br>
              <a:rPr lang="en-US" sz="40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4000" b="1" dirty="0">
                <a:solidFill>
                  <a:schemeClr val="tx2"/>
                </a:solidFill>
                <a:latin typeface="Calibri" pitchFamily="34" charset="0"/>
              </a:rPr>
              <a:t>and Design</a:t>
            </a:r>
            <a:br>
              <a:rPr lang="en-US" sz="40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2400" b="1" dirty="0">
                <a:solidFill>
                  <a:schemeClr val="tx2"/>
                </a:solidFill>
                <a:latin typeface="Calibri" pitchFamily="34" charset="0"/>
              </a:rPr>
              <a:t>Fourth Edition</a:t>
            </a:r>
            <a:r>
              <a:rPr lang="en-US" sz="4000" b="1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4000" b="1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Calibri" pitchFamily="34" charset="0"/>
              </a:rPr>
            </a:br>
            <a:endParaRPr lang="en-US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6477000" y="4327525"/>
            <a:ext cx="251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>
                <a:latin typeface="Calibri" pitchFamily="34" charset="0"/>
              </a:rPr>
              <a:t>Structured English is used here to describe decisions.</a:t>
            </a:r>
          </a:p>
        </p:txBody>
      </p:sp>
      <p:pic>
        <p:nvPicPr>
          <p:cNvPr id="12291" name="Picture 4" descr="FIG08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0313" y="228600"/>
            <a:ext cx="5170487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066800" y="3581400"/>
            <a:ext cx="1066800" cy="685800"/>
          </a:xfrm>
          <a:prstGeom prst="rect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1066800" y="5257800"/>
            <a:ext cx="1066800" cy="685800"/>
          </a:xfrm>
          <a:prstGeom prst="rect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cxnSp>
        <p:nvCxnSpPr>
          <p:cNvPr id="12294" name="AutoShape 7"/>
          <p:cNvCxnSpPr>
            <a:cxnSpLocks noChangeShapeType="1"/>
            <a:stCxn id="12290" idx="1"/>
            <a:endCxn id="12292" idx="3"/>
          </p:cNvCxnSpPr>
          <p:nvPr/>
        </p:nvCxnSpPr>
        <p:spPr bwMode="auto">
          <a:xfrm flipH="1" flipV="1">
            <a:off x="2133600" y="3924300"/>
            <a:ext cx="4343400" cy="906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2295" name="AutoShape 8"/>
          <p:cNvCxnSpPr>
            <a:cxnSpLocks noChangeShapeType="1"/>
            <a:stCxn id="12290" idx="1"/>
            <a:endCxn id="12293" idx="3"/>
          </p:cNvCxnSpPr>
          <p:nvPr/>
        </p:nvCxnSpPr>
        <p:spPr bwMode="auto">
          <a:xfrm flipH="1">
            <a:off x="2133600" y="4830763"/>
            <a:ext cx="4343400" cy="769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324600" y="2895600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>
                <a:latin typeface="Calibri" pitchFamily="34" charset="0"/>
              </a:rPr>
              <a:t>Structured English is used here to describe invoking other processes.</a:t>
            </a:r>
          </a:p>
        </p:txBody>
      </p:sp>
      <p:pic>
        <p:nvPicPr>
          <p:cNvPr id="13315" name="Picture 4" descr="FIG08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7913" y="228600"/>
            <a:ext cx="5170487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AutoShape 6"/>
          <p:cNvSpPr>
            <a:spLocks noChangeArrowheads="1"/>
          </p:cNvSpPr>
          <p:nvPr/>
        </p:nvSpPr>
        <p:spPr bwMode="auto">
          <a:xfrm>
            <a:off x="2514600" y="3857625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13317" name="AutoShape 7"/>
          <p:cNvSpPr>
            <a:spLocks noChangeArrowheads="1"/>
          </p:cNvSpPr>
          <p:nvPr/>
        </p:nvSpPr>
        <p:spPr bwMode="auto">
          <a:xfrm>
            <a:off x="2605088" y="4800600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13318" name="AutoShape 8"/>
          <p:cNvSpPr>
            <a:spLocks noChangeArrowheads="1"/>
          </p:cNvSpPr>
          <p:nvPr/>
        </p:nvSpPr>
        <p:spPr bwMode="auto">
          <a:xfrm>
            <a:off x="2667000" y="54864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14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2800" b="1" smtClean="0"/>
              <a:t>Modeling Logic with</a:t>
            </a:r>
            <a:br>
              <a:rPr lang="en-US" altLang="en-US" sz="2800" b="1" smtClean="0"/>
            </a:br>
            <a:r>
              <a:rPr lang="en-US" altLang="en-US" sz="2800" b="1" smtClean="0"/>
              <a:t> Decision Tables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8458200" cy="5105400"/>
          </a:xfrm>
        </p:spPr>
        <p:txBody>
          <a:bodyPr/>
          <a:lstStyle/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dirty="0" smtClean="0"/>
              <a:t>         Structured English is not good to represent </a:t>
            </a:r>
            <a:r>
              <a:rPr lang="en-US" altLang="en-US" sz="1800" i="1" dirty="0" smtClean="0"/>
              <a:t>complicated logic</a:t>
            </a:r>
            <a:r>
              <a:rPr lang="en-US" altLang="en-US" sz="1800" dirty="0" smtClean="0"/>
              <a:t> (having several different conditions) as it becomes difficult to understand</a:t>
            </a:r>
          </a:p>
          <a:p>
            <a:pPr marL="609600" indent="-609600" algn="l" rtl="0">
              <a:lnSpc>
                <a:spcPct val="90000"/>
              </a:lnSpc>
            </a:pPr>
            <a:r>
              <a:rPr lang="en-US" altLang="en-US" sz="1800" b="1" dirty="0" smtClean="0"/>
              <a:t>Decision table</a:t>
            </a:r>
            <a:r>
              <a:rPr lang="en-US" altLang="en-US" sz="1800" dirty="0" smtClean="0"/>
              <a:t>: A </a:t>
            </a:r>
            <a:r>
              <a:rPr lang="en-US" altLang="en-US" sz="1800" b="1" dirty="0" smtClean="0"/>
              <a:t>matrix</a:t>
            </a:r>
            <a:r>
              <a:rPr lang="en-US" altLang="en-US" sz="1800" dirty="0" smtClean="0"/>
              <a:t> representation of the logic of a decision</a:t>
            </a:r>
          </a:p>
          <a:p>
            <a:pPr marL="609600" indent="-609600" algn="l" rtl="0">
              <a:lnSpc>
                <a:spcPct val="90000"/>
              </a:lnSpc>
            </a:pPr>
            <a:r>
              <a:rPr lang="en-US" altLang="en-US" sz="1800" dirty="0" smtClean="0"/>
              <a:t>Specifies all the possible conditions and the resulting actions in a </a:t>
            </a:r>
            <a:r>
              <a:rPr lang="en-US" altLang="en-US" sz="1800" b="1" dirty="0" smtClean="0"/>
              <a:t>tabular form</a:t>
            </a:r>
          </a:p>
          <a:p>
            <a:pPr marL="609600" indent="-609600" algn="l" rtl="0">
              <a:lnSpc>
                <a:spcPct val="90000"/>
              </a:lnSpc>
            </a:pPr>
            <a:r>
              <a:rPr lang="en-US" altLang="en-US" sz="1800" dirty="0" smtClean="0"/>
              <a:t>Best used for complicated decision logic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endParaRPr lang="en-US" altLang="en-US" sz="700" dirty="0" smtClean="0"/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 smtClean="0"/>
              <a:t>3 Parts of a Decision Table</a:t>
            </a:r>
            <a:endParaRPr lang="en-US" altLang="en-US" sz="1800" dirty="0" smtClean="0"/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1800" u="sng" dirty="0" smtClean="0"/>
              <a:t>Condition stubs</a:t>
            </a:r>
          </a:p>
          <a:p>
            <a:pPr marL="990600" lvl="1" indent="-533400" algn="l" rtl="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1800" dirty="0" smtClean="0"/>
              <a:t>Lists condition relevant to decision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1800" u="sng" dirty="0" smtClean="0"/>
              <a:t>Action stubs</a:t>
            </a:r>
          </a:p>
          <a:p>
            <a:pPr marL="990600" lvl="1" indent="-533400" algn="l" rtl="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1800" dirty="0" smtClean="0"/>
              <a:t>Actions that result from a given set of conditions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z="1800" u="sng" dirty="0" smtClean="0"/>
              <a:t>Rules</a:t>
            </a:r>
          </a:p>
          <a:p>
            <a:pPr marL="990600" lvl="1" indent="-533400" algn="l" rtl="0"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1800" dirty="0" smtClean="0"/>
              <a:t>Specify which actions are to be followed for a given set of conditions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b="1" dirty="0" smtClean="0"/>
              <a:t>Indifferent Condition</a:t>
            </a:r>
          </a:p>
          <a:p>
            <a:pPr marL="990600" lvl="1" indent="-533400" algn="l" rtl="0">
              <a:lnSpc>
                <a:spcPct val="90000"/>
              </a:lnSpc>
            </a:pPr>
            <a:r>
              <a:rPr lang="en-US" altLang="en-US" sz="1800" dirty="0" smtClean="0"/>
              <a:t>Condition whose value </a:t>
            </a:r>
            <a:r>
              <a:rPr lang="en-US" altLang="en-US" sz="1800" i="1" dirty="0" smtClean="0"/>
              <a:t>does not affect</a:t>
            </a:r>
            <a:r>
              <a:rPr lang="en-US" altLang="en-US" sz="1800" dirty="0" smtClean="0"/>
              <a:t> which action is taken for two or more rules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85800"/>
          </a:xfrm>
        </p:spPr>
        <p:txBody>
          <a:bodyPr/>
          <a:lstStyle/>
          <a:p>
            <a:r>
              <a:rPr lang="en-US" altLang="en-US" sz="2800" b="1" smtClean="0"/>
              <a:t>Procedure for Creating Decision Tables</a:t>
            </a:r>
          </a:p>
        </p:txBody>
      </p:sp>
      <p:sp>
        <p:nvSpPr>
          <p:cNvPr id="153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8458200" cy="48006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sz="2000" dirty="0" smtClean="0"/>
              <a:t>Name the conditions and values each condition can assume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1800" dirty="0" smtClean="0"/>
              <a:t>some conditions values will be just “yes” or “no” and some may have many values (called an extended entry)</a:t>
            </a:r>
          </a:p>
          <a:p>
            <a:pPr algn="l" rtl="0">
              <a:lnSpc>
                <a:spcPct val="90000"/>
              </a:lnSpc>
            </a:pPr>
            <a:r>
              <a:rPr lang="en-US" altLang="en-US" sz="2000" dirty="0" smtClean="0"/>
              <a:t>Name all possible actions that can occur</a:t>
            </a:r>
          </a:p>
          <a:p>
            <a:pPr algn="l" rtl="0">
              <a:lnSpc>
                <a:spcPct val="90000"/>
              </a:lnSpc>
            </a:pPr>
            <a:r>
              <a:rPr lang="en-US" altLang="en-US" sz="2000" dirty="0" smtClean="0"/>
              <a:t>List all possible rules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1800" dirty="0" smtClean="0"/>
              <a:t>Create exhaustive set of rules – every possible combination of conditions must be represented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1800" dirty="0" smtClean="0"/>
              <a:t>Some rules may be </a:t>
            </a:r>
            <a:r>
              <a:rPr lang="en-US" altLang="en-US" sz="1800" i="1" dirty="0" smtClean="0"/>
              <a:t>redundant</a:t>
            </a:r>
            <a:r>
              <a:rPr lang="en-US" altLang="en-US" sz="1800" dirty="0" smtClean="0"/>
              <a:t> or make </a:t>
            </a:r>
            <a:r>
              <a:rPr lang="en-US" altLang="en-US" sz="1800" i="1" dirty="0" smtClean="0"/>
              <a:t>no sense</a:t>
            </a:r>
            <a:r>
              <a:rPr lang="en-US" altLang="en-US" sz="1800" dirty="0" smtClean="0"/>
              <a:t> that can be altered later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1800" b="1" dirty="0" smtClean="0"/>
              <a:t>Number of rules = number of values for </a:t>
            </a:r>
            <a:r>
              <a:rPr lang="en-US" altLang="en-US" sz="1800" b="1" i="1" dirty="0" smtClean="0">
                <a:solidFill>
                  <a:srgbClr val="BA2212"/>
                </a:solidFill>
              </a:rPr>
              <a:t>condition 1</a:t>
            </a:r>
            <a:r>
              <a:rPr lang="en-US" altLang="en-US" sz="1800" b="1" dirty="0" smtClean="0"/>
              <a:t> X number of values for </a:t>
            </a:r>
            <a:r>
              <a:rPr lang="en-US" altLang="en-US" sz="1800" b="1" i="1" dirty="0" smtClean="0">
                <a:solidFill>
                  <a:srgbClr val="BA2212"/>
                </a:solidFill>
              </a:rPr>
              <a:t>condition 2</a:t>
            </a:r>
            <a:r>
              <a:rPr lang="en-US" altLang="en-US" sz="1800" b="1" dirty="0" smtClean="0"/>
              <a:t> X …..X number of values for </a:t>
            </a:r>
            <a:r>
              <a:rPr lang="en-US" altLang="en-US" sz="1800" b="1" i="1" dirty="0" smtClean="0">
                <a:solidFill>
                  <a:srgbClr val="BA2212"/>
                </a:solidFill>
              </a:rPr>
              <a:t>condition n</a:t>
            </a:r>
          </a:p>
          <a:p>
            <a:pPr algn="l" rtl="0">
              <a:lnSpc>
                <a:spcPct val="90000"/>
              </a:lnSpc>
            </a:pPr>
            <a:r>
              <a:rPr lang="en-US" altLang="en-US" sz="2000" dirty="0" smtClean="0"/>
              <a:t>Define the actions for each rule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1800" dirty="0" smtClean="0"/>
              <a:t>If an action doesn’t make sense create an “</a:t>
            </a:r>
            <a:r>
              <a:rPr lang="en-US" altLang="en-US" sz="1800" b="1" dirty="0" smtClean="0"/>
              <a:t>impossible</a:t>
            </a:r>
            <a:r>
              <a:rPr lang="en-US" altLang="en-US" sz="1800" dirty="0" smtClean="0"/>
              <a:t>” row for that action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1800" dirty="0" smtClean="0"/>
              <a:t>If the action is not known place a ? for that rule</a:t>
            </a:r>
          </a:p>
          <a:p>
            <a:pPr algn="l" rtl="0">
              <a:lnSpc>
                <a:spcPct val="90000"/>
              </a:lnSpc>
            </a:pPr>
            <a:r>
              <a:rPr lang="en-US" altLang="en-US" sz="2000" dirty="0" smtClean="0"/>
              <a:t>Simplify the table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1800" dirty="0" smtClean="0"/>
              <a:t>Remove any rules with </a:t>
            </a:r>
            <a:r>
              <a:rPr lang="en-US" altLang="en-US" sz="1800" b="1" dirty="0" smtClean="0"/>
              <a:t>impossible</a:t>
            </a:r>
            <a:r>
              <a:rPr lang="en-US" altLang="en-US" sz="1800" dirty="0" smtClean="0"/>
              <a:t> actions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 descr="FIG08_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00200"/>
            <a:ext cx="76200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85800"/>
          </a:xfrm>
        </p:spPr>
        <p:txBody>
          <a:bodyPr/>
          <a:lstStyle/>
          <a:p>
            <a:r>
              <a:rPr lang="en-US" altLang="en-US" sz="2800" b="1" smtClean="0"/>
              <a:t>Decision Table</a:t>
            </a:r>
            <a:endParaRPr lang="en-US" altLang="en-US" sz="2800" b="1" smtClean="0">
              <a:solidFill>
                <a:srgbClr val="000000"/>
              </a:solidFill>
              <a:latin typeface="Geneva"/>
            </a:endParaRPr>
          </a:p>
        </p:txBody>
      </p:sp>
      <p:sp>
        <p:nvSpPr>
          <p:cNvPr id="16388" name="Text Box 8"/>
          <p:cNvSpPr txBox="1">
            <a:spLocks noChangeArrowheads="1"/>
          </p:cNvSpPr>
          <p:nvPr/>
        </p:nvSpPr>
        <p:spPr bwMode="auto">
          <a:xfrm>
            <a:off x="838200" y="5607050"/>
            <a:ext cx="664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>
                <a:latin typeface="Calibri" pitchFamily="34" charset="0"/>
              </a:rPr>
              <a:t>Note: for salaried employees the action stub chosen will always be the same…therefore hours worked is an </a:t>
            </a:r>
            <a:r>
              <a:rPr lang="en-US" i="1">
                <a:latin typeface="Calibri" pitchFamily="34" charset="0"/>
              </a:rPr>
              <a:t>indifferent condition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 sz="2800" b="1" smtClean="0"/>
              <a:t>Reduced Decision Table</a:t>
            </a:r>
            <a:endParaRPr lang="en-US" altLang="en-US" sz="2800" b="1" smtClean="0">
              <a:solidFill>
                <a:srgbClr val="000000"/>
              </a:solidFill>
              <a:latin typeface="Geneva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990600" y="5683250"/>
            <a:ext cx="664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>
                <a:latin typeface="Calibri" pitchFamily="34" charset="0"/>
              </a:rPr>
              <a:t>Because of indifferent condition, the complete decision table can be reduced to one with fewer rules</a:t>
            </a:r>
          </a:p>
        </p:txBody>
      </p:sp>
      <p:pic>
        <p:nvPicPr>
          <p:cNvPr id="17412" name="Picture 6" descr="FIG08_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71625"/>
            <a:ext cx="76200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09600"/>
          </a:xfrm>
        </p:spPr>
        <p:txBody>
          <a:bodyPr/>
          <a:lstStyle/>
          <a:p>
            <a:r>
              <a:rPr lang="en-US" altLang="en-US" sz="2800" b="1" smtClean="0"/>
              <a:t>Modeling Logic with Decision Trees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610600" cy="49530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en-US" sz="2000" dirty="0" smtClean="0"/>
              <a:t>A </a:t>
            </a:r>
            <a:r>
              <a:rPr lang="en-US" altLang="en-US" sz="2000" b="1" dirty="0" smtClean="0"/>
              <a:t>decision tree</a:t>
            </a:r>
            <a:r>
              <a:rPr lang="en-US" altLang="en-US" sz="2000" dirty="0" smtClean="0"/>
              <a:t> is a graphical representation of a decision situation</a:t>
            </a:r>
          </a:p>
          <a:p>
            <a:pPr algn="l" rtl="0"/>
            <a:r>
              <a:rPr lang="en-US" altLang="en-US" sz="2000" dirty="0" smtClean="0"/>
              <a:t>Decision situation points (</a:t>
            </a:r>
            <a:r>
              <a:rPr lang="en-US" altLang="en-US" sz="2000" b="1" dirty="0" smtClean="0"/>
              <a:t>nodes</a:t>
            </a:r>
            <a:r>
              <a:rPr lang="en-US" altLang="en-US" sz="2000" dirty="0" smtClean="0"/>
              <a:t>) are connected together by </a:t>
            </a:r>
            <a:r>
              <a:rPr lang="en-US" altLang="en-US" sz="2000" b="1" dirty="0" smtClean="0">
                <a:solidFill>
                  <a:srgbClr val="BA2212"/>
                </a:solidFill>
              </a:rPr>
              <a:t>arcs</a:t>
            </a:r>
            <a:r>
              <a:rPr lang="en-US" altLang="en-US" sz="2000" dirty="0" smtClean="0"/>
              <a:t> and terminate in </a:t>
            </a:r>
            <a:r>
              <a:rPr lang="en-US" altLang="en-US" sz="2000" b="1" dirty="0" smtClean="0">
                <a:solidFill>
                  <a:srgbClr val="BA2212"/>
                </a:solidFill>
              </a:rPr>
              <a:t>ovals</a:t>
            </a:r>
          </a:p>
          <a:p>
            <a:pPr algn="l" rtl="0"/>
            <a:r>
              <a:rPr lang="en-US" altLang="en-US" sz="2000" dirty="0" smtClean="0"/>
              <a:t>Main components</a:t>
            </a:r>
          </a:p>
          <a:p>
            <a:pPr lvl="1" algn="l" rtl="0"/>
            <a:r>
              <a:rPr lang="en-US" altLang="en-US" sz="1800" b="1" dirty="0" smtClean="0"/>
              <a:t>Decision points</a:t>
            </a:r>
            <a:r>
              <a:rPr lang="en-US" altLang="en-US" sz="1800" dirty="0" smtClean="0"/>
              <a:t> represented by </a:t>
            </a:r>
            <a:r>
              <a:rPr lang="en-US" altLang="en-US" sz="1800" b="1" dirty="0" smtClean="0"/>
              <a:t>nodes</a:t>
            </a:r>
          </a:p>
          <a:p>
            <a:pPr lvl="1" algn="l" rtl="0"/>
            <a:r>
              <a:rPr lang="en-US" altLang="en-US" sz="1800" b="1" dirty="0" smtClean="0"/>
              <a:t>Actions</a:t>
            </a:r>
            <a:r>
              <a:rPr lang="en-US" altLang="en-US" sz="1800" dirty="0" smtClean="0"/>
              <a:t> represented by </a:t>
            </a:r>
            <a:r>
              <a:rPr lang="en-US" altLang="en-US" sz="1800" b="1" dirty="0" smtClean="0"/>
              <a:t>ovals</a:t>
            </a:r>
          </a:p>
          <a:p>
            <a:pPr lvl="1" algn="l" rtl="0"/>
            <a:r>
              <a:rPr lang="en-US" altLang="en-US" sz="1800" dirty="0" smtClean="0"/>
              <a:t>Particular choices from a decision point represented by </a:t>
            </a:r>
            <a:r>
              <a:rPr lang="en-US" altLang="en-US" sz="1800" b="1" dirty="0" smtClean="0"/>
              <a:t>arcs</a:t>
            </a:r>
          </a:p>
          <a:p>
            <a:pPr algn="l" rtl="0"/>
            <a:r>
              <a:rPr lang="en-US" altLang="en-US" sz="1800" dirty="0" smtClean="0"/>
              <a:t>To read a decision tree – begin at root node on far </a:t>
            </a:r>
            <a:r>
              <a:rPr lang="en-US" altLang="en-US" sz="1800" b="1" dirty="0" smtClean="0"/>
              <a:t>left</a:t>
            </a:r>
          </a:p>
          <a:p>
            <a:pPr algn="l" rtl="0"/>
            <a:r>
              <a:rPr lang="en-US" altLang="en-US" sz="1800" dirty="0" smtClean="0"/>
              <a:t>Each </a:t>
            </a:r>
            <a:r>
              <a:rPr lang="en-US" altLang="en-US" sz="1800" b="1" dirty="0" smtClean="0"/>
              <a:t>node</a:t>
            </a:r>
            <a:r>
              <a:rPr lang="en-US" altLang="en-US" sz="1800" dirty="0" smtClean="0"/>
              <a:t> is numbered and each number corresponds to a </a:t>
            </a:r>
            <a:r>
              <a:rPr lang="en-US" altLang="en-US" sz="1800" b="1" dirty="0" smtClean="0"/>
              <a:t>choice</a:t>
            </a:r>
            <a:endParaRPr lang="en-US" altLang="en-US" sz="1800" dirty="0" smtClean="0"/>
          </a:p>
          <a:p>
            <a:pPr algn="l" rtl="0"/>
            <a:r>
              <a:rPr lang="en-US" altLang="en-US" sz="1800" dirty="0" smtClean="0"/>
              <a:t>Choices are spelled out in a </a:t>
            </a:r>
            <a:r>
              <a:rPr lang="en-US" altLang="en-US" sz="1800" b="1" dirty="0" smtClean="0"/>
              <a:t>legend</a:t>
            </a:r>
          </a:p>
          <a:p>
            <a:pPr algn="l" rtl="0"/>
            <a:r>
              <a:rPr lang="en-US" altLang="en-US" sz="1800" dirty="0" smtClean="0"/>
              <a:t>From each node there are </a:t>
            </a:r>
            <a:r>
              <a:rPr lang="en-US" altLang="en-US" sz="1800" i="1" dirty="0" smtClean="0"/>
              <a:t>at least two paths</a:t>
            </a:r>
            <a:r>
              <a:rPr lang="en-US" altLang="en-US" sz="1800" dirty="0" smtClean="0"/>
              <a:t> leading to next step – another </a:t>
            </a:r>
            <a:r>
              <a:rPr lang="en-US" altLang="en-US" sz="1800" i="1" dirty="0" smtClean="0"/>
              <a:t>decision point</a:t>
            </a:r>
            <a:r>
              <a:rPr lang="en-US" altLang="en-US" sz="1800" dirty="0" smtClean="0"/>
              <a:t>  or an </a:t>
            </a:r>
            <a:r>
              <a:rPr lang="en-US" altLang="en-US" sz="1800" i="1" dirty="0" smtClean="0"/>
              <a:t>action</a:t>
            </a:r>
          </a:p>
          <a:p>
            <a:pPr algn="l" rtl="0"/>
            <a:r>
              <a:rPr lang="en-US" altLang="en-US" sz="1800" dirty="0" smtClean="0"/>
              <a:t>All possible </a:t>
            </a:r>
            <a:r>
              <a:rPr lang="en-US" altLang="en-US" sz="1800" b="1" dirty="0" smtClean="0"/>
              <a:t>actions</a:t>
            </a:r>
            <a:r>
              <a:rPr lang="en-US" altLang="en-US" sz="1800" dirty="0" smtClean="0"/>
              <a:t> are listed on the far </a:t>
            </a:r>
            <a:r>
              <a:rPr lang="en-US" altLang="en-US" sz="1800" b="1" dirty="0" smtClean="0"/>
              <a:t>right </a:t>
            </a:r>
            <a:r>
              <a:rPr lang="en-US" altLang="en-US" sz="1800" dirty="0" smtClean="0"/>
              <a:t>in</a:t>
            </a:r>
            <a:r>
              <a:rPr lang="en-US" altLang="en-US" sz="1800" b="1" dirty="0" smtClean="0"/>
              <a:t> leaf nodes</a:t>
            </a:r>
          </a:p>
          <a:p>
            <a:pPr algn="l" rtl="0"/>
            <a:r>
              <a:rPr lang="en-US" altLang="en-US" sz="1800" dirty="0" smtClean="0"/>
              <a:t>Each </a:t>
            </a:r>
            <a:r>
              <a:rPr lang="en-US" altLang="en-US" sz="1800" b="1" dirty="0" smtClean="0"/>
              <a:t>rule</a:t>
            </a:r>
            <a:r>
              <a:rPr lang="en-US" altLang="en-US" sz="1800" dirty="0" smtClean="0"/>
              <a:t> is represented by tracing a series of </a:t>
            </a:r>
            <a:r>
              <a:rPr lang="en-US" altLang="en-US" sz="1800" i="1" dirty="0" smtClean="0"/>
              <a:t>paths</a:t>
            </a:r>
            <a:r>
              <a:rPr lang="en-US" altLang="en-US" sz="1800" dirty="0" smtClean="0"/>
              <a:t> from </a:t>
            </a:r>
            <a:r>
              <a:rPr lang="en-US" altLang="en-US" sz="1800" b="1" dirty="0" smtClean="0"/>
              <a:t>root</a:t>
            </a:r>
            <a:r>
              <a:rPr lang="en-US" altLang="en-US" sz="1800" dirty="0" smtClean="0"/>
              <a:t> node to the next node and so on until an </a:t>
            </a:r>
            <a:r>
              <a:rPr lang="en-US" altLang="en-US" sz="1800" b="1" dirty="0" smtClean="0"/>
              <a:t>action</a:t>
            </a:r>
            <a:r>
              <a:rPr lang="en-US" altLang="en-US" sz="1800" dirty="0" smtClean="0"/>
              <a:t> </a:t>
            </a:r>
            <a:r>
              <a:rPr lang="en-US" altLang="en-US" sz="1800" i="1" dirty="0" smtClean="0"/>
              <a:t>oval </a:t>
            </a:r>
            <a:r>
              <a:rPr lang="en-US" altLang="en-US" sz="1800" dirty="0" smtClean="0"/>
              <a:t> is reached</a:t>
            </a:r>
            <a:endParaRPr lang="en-US" altLang="en-US" sz="2000" dirty="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smtClean="0"/>
              <a:t>Decision tree representation of salary decision</a:t>
            </a:r>
            <a:endParaRPr lang="en-US" altLang="en-US" sz="1800" smtClean="0">
              <a:solidFill>
                <a:srgbClr val="000000"/>
              </a:solidFill>
              <a:latin typeface="Geneva"/>
            </a:endParaRPr>
          </a:p>
        </p:txBody>
      </p:sp>
      <p:pic>
        <p:nvPicPr>
          <p:cNvPr id="20483" name="Picture 6" descr="FIG08_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76400"/>
            <a:ext cx="838200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smtClean="0"/>
              <a:t>Alternative decision tree representation of salary decision</a:t>
            </a:r>
            <a:endParaRPr lang="en-US" altLang="en-US" sz="1800" smtClean="0">
              <a:solidFill>
                <a:srgbClr val="000000"/>
              </a:solidFill>
              <a:latin typeface="Geneva"/>
            </a:endParaRPr>
          </a:p>
        </p:txBody>
      </p:sp>
      <p:pic>
        <p:nvPicPr>
          <p:cNvPr id="21507" name="Picture 4" descr="FIG08_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86868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r>
              <a:rPr lang="en-US" altLang="en-US" sz="2800" b="1" smtClean="0"/>
              <a:t>Logic Modeling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algn="l" rtl="0"/>
            <a:r>
              <a:rPr lang="en-US" altLang="en-US" sz="2200" dirty="0" smtClean="0"/>
              <a:t>Data flow diagrams do not show the </a:t>
            </a:r>
            <a:r>
              <a:rPr lang="en-US" altLang="en-US" sz="2200" b="1" dirty="0" smtClean="0"/>
              <a:t>logic</a:t>
            </a:r>
            <a:r>
              <a:rPr lang="en-US" altLang="en-US" sz="2200" dirty="0" smtClean="0"/>
              <a:t> inside the processes – what occurs within a </a:t>
            </a:r>
            <a:r>
              <a:rPr lang="en-US" altLang="en-US" sz="2200" dirty="0" err="1" smtClean="0"/>
              <a:t>a</a:t>
            </a:r>
            <a:r>
              <a:rPr lang="en-US" altLang="en-US" sz="2200" dirty="0" smtClean="0"/>
              <a:t> process? How input data is converted into output information</a:t>
            </a:r>
          </a:p>
          <a:p>
            <a:pPr algn="l" rtl="0"/>
            <a:r>
              <a:rPr lang="en-US" altLang="en-US" sz="2200" dirty="0" smtClean="0"/>
              <a:t>Logic modeling involves representing internal </a:t>
            </a:r>
            <a:r>
              <a:rPr lang="en-US" altLang="en-US" sz="2200" b="1" dirty="0" smtClean="0"/>
              <a:t>structure</a:t>
            </a:r>
            <a:r>
              <a:rPr lang="en-US" altLang="en-US" sz="2200" dirty="0" smtClean="0"/>
              <a:t> and </a:t>
            </a:r>
            <a:r>
              <a:rPr lang="en-US" altLang="en-US" sz="2200" b="1" dirty="0" smtClean="0"/>
              <a:t>functionality</a:t>
            </a:r>
            <a:r>
              <a:rPr lang="en-US" altLang="en-US" sz="2200" dirty="0" smtClean="0"/>
              <a:t> of </a:t>
            </a:r>
            <a:r>
              <a:rPr lang="en-US" altLang="en-US" sz="2200" b="1" dirty="0" smtClean="0"/>
              <a:t>processes</a:t>
            </a:r>
            <a:r>
              <a:rPr lang="en-US" altLang="en-US" sz="2200" dirty="0" smtClean="0"/>
              <a:t> depicted on a DFD.</a:t>
            </a:r>
          </a:p>
          <a:p>
            <a:pPr algn="l" rtl="0"/>
            <a:r>
              <a:rPr lang="en-US" altLang="en-US" sz="2200" dirty="0" smtClean="0"/>
              <a:t>Processes must be </a:t>
            </a:r>
            <a:r>
              <a:rPr lang="en-US" altLang="en-US" sz="2200" b="1" dirty="0" smtClean="0"/>
              <a:t>clearly described</a:t>
            </a:r>
            <a:r>
              <a:rPr lang="en-US" altLang="en-US" sz="2200" dirty="0" smtClean="0"/>
              <a:t> before translating them into programming language.</a:t>
            </a:r>
          </a:p>
          <a:p>
            <a:pPr algn="l" rtl="0"/>
            <a:r>
              <a:rPr lang="en-US" altLang="en-US" sz="2200" dirty="0" smtClean="0"/>
              <a:t>Logic modeling can also be used to show </a:t>
            </a:r>
            <a:r>
              <a:rPr lang="en-US" altLang="en-US" sz="2200" b="1" dirty="0" smtClean="0"/>
              <a:t>when processes</a:t>
            </a:r>
            <a:r>
              <a:rPr lang="en-US" altLang="en-US" sz="2200" dirty="0" smtClean="0"/>
              <a:t> on a DFD occur.</a:t>
            </a:r>
          </a:p>
          <a:p>
            <a:pPr algn="l" rtl="0"/>
            <a:r>
              <a:rPr lang="en-US" altLang="en-US" sz="2200" dirty="0" smtClean="0"/>
              <a:t>Logic modeling will be </a:t>
            </a:r>
            <a:r>
              <a:rPr lang="en-US" altLang="en-US" sz="2200" b="1" dirty="0" smtClean="0"/>
              <a:t>generic</a:t>
            </a:r>
            <a:r>
              <a:rPr lang="en-US" altLang="en-US" sz="2200" dirty="0" smtClean="0"/>
              <a:t> without taking syntax of a particular programming language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</p:spPr>
        <p:txBody>
          <a:bodyPr/>
          <a:lstStyle/>
          <a:p>
            <a:r>
              <a:rPr lang="en-US" altLang="en-US" sz="2800" b="1" smtClean="0"/>
              <a:t>Logic Modeling Deliverables and Outcomes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None/>
            </a:pPr>
            <a:r>
              <a:rPr lang="en-US" altLang="en-US" sz="2000" dirty="0" smtClean="0"/>
              <a:t>    </a:t>
            </a:r>
            <a:r>
              <a:rPr lang="en-US" altLang="en-US" sz="2200" dirty="0" smtClean="0"/>
              <a:t>Each process on the lowest level DFD will be represented by one or more of the following:</a:t>
            </a:r>
          </a:p>
          <a:p>
            <a:pPr lvl="1" algn="l" rtl="0"/>
            <a:r>
              <a:rPr lang="en-US" altLang="en-US" sz="2000" dirty="0" smtClean="0"/>
              <a:t>Structured English</a:t>
            </a:r>
          </a:p>
          <a:p>
            <a:pPr lvl="1" algn="l" rtl="0"/>
            <a:r>
              <a:rPr lang="en-US" altLang="en-US" sz="2000" dirty="0" smtClean="0"/>
              <a:t>Decision Tables</a:t>
            </a:r>
          </a:p>
          <a:p>
            <a:pPr lvl="1" algn="l" rtl="0"/>
            <a:r>
              <a:rPr lang="en-US" altLang="en-US" sz="2000" dirty="0" smtClean="0"/>
              <a:t>Decision Trees</a:t>
            </a:r>
          </a:p>
          <a:p>
            <a:pPr lvl="1" algn="l" rtl="0"/>
            <a:r>
              <a:rPr lang="en-US" altLang="en-US" sz="2000" dirty="0" smtClean="0"/>
              <a:t>State-transition diagrams</a:t>
            </a:r>
          </a:p>
          <a:p>
            <a:pPr lvl="1" algn="l" rtl="0"/>
            <a:r>
              <a:rPr lang="en-US" altLang="en-US" sz="2000" dirty="0" smtClean="0"/>
              <a:t>Sequence diagrams</a:t>
            </a:r>
          </a:p>
          <a:p>
            <a:pPr lvl="1" algn="l" rtl="0"/>
            <a:r>
              <a:rPr lang="en-US" altLang="en-US" sz="2000" dirty="0" smtClean="0"/>
              <a:t>Activity diagrams</a:t>
            </a:r>
            <a:endParaRPr lang="en-US" altLang="en-US" sz="1800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09600"/>
          </a:xfrm>
        </p:spPr>
        <p:txBody>
          <a:bodyPr/>
          <a:lstStyle/>
          <a:p>
            <a:r>
              <a:rPr lang="en-US" altLang="en-US" sz="2800" b="1" smtClean="0"/>
              <a:t>Modeling Logic with Structured English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685800" y="1676400"/>
            <a:ext cx="8458200" cy="5334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en-US" sz="2200" b="1" dirty="0" smtClean="0"/>
              <a:t>Structured English</a:t>
            </a:r>
            <a:r>
              <a:rPr lang="en-US" altLang="en-US" sz="2200" dirty="0" smtClean="0"/>
              <a:t> is a modified form of English used to specify the </a:t>
            </a:r>
            <a:r>
              <a:rPr lang="en-US" altLang="en-US" sz="2200" b="1" dirty="0" smtClean="0"/>
              <a:t>logic</a:t>
            </a:r>
            <a:r>
              <a:rPr lang="en-US" altLang="en-US" sz="2200" dirty="0" smtClean="0"/>
              <a:t> of information processes</a:t>
            </a:r>
          </a:p>
          <a:p>
            <a:pPr algn="l" rtl="0">
              <a:lnSpc>
                <a:spcPct val="90000"/>
              </a:lnSpc>
            </a:pPr>
            <a:r>
              <a:rPr lang="en-US" altLang="en-US" sz="2200" dirty="0" smtClean="0"/>
              <a:t>Uses a subset of English vocabulary to express process procedures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200" i="1" dirty="0" smtClean="0"/>
              <a:t>Action</a:t>
            </a:r>
            <a:r>
              <a:rPr lang="en-US" altLang="en-US" sz="2200" dirty="0" smtClean="0"/>
              <a:t> </a:t>
            </a:r>
            <a:r>
              <a:rPr lang="en-US" altLang="en-US" sz="2200" i="1" dirty="0" smtClean="0"/>
              <a:t>verbs</a:t>
            </a:r>
            <a:r>
              <a:rPr lang="en-US" altLang="en-US" sz="2200" dirty="0" smtClean="0"/>
              <a:t> – read, write, print, move, merge, add, sort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200" i="1" dirty="0" smtClean="0"/>
              <a:t>Noun phrases</a:t>
            </a:r>
            <a:r>
              <a:rPr lang="en-US" altLang="en-US" sz="2200" dirty="0" smtClean="0"/>
              <a:t> – name, address</a:t>
            </a:r>
          </a:p>
          <a:p>
            <a:pPr lvl="1" algn="l" rtl="0">
              <a:lnSpc>
                <a:spcPct val="90000"/>
              </a:lnSpc>
            </a:pPr>
            <a:r>
              <a:rPr lang="en-US" altLang="en-US" sz="2200" dirty="0" smtClean="0">
                <a:solidFill>
                  <a:srgbClr val="BA2212"/>
                </a:solidFill>
              </a:rPr>
              <a:t>No adjectives or adverbs</a:t>
            </a:r>
          </a:p>
          <a:p>
            <a:pPr algn="l" rtl="0">
              <a:lnSpc>
                <a:spcPct val="90000"/>
              </a:lnSpc>
            </a:pPr>
            <a:r>
              <a:rPr lang="en-US" altLang="en-US" sz="2200" dirty="0" smtClean="0"/>
              <a:t>No specific standards – each analyst will have his own way</a:t>
            </a:r>
          </a:p>
          <a:p>
            <a:pPr algn="l" rtl="0">
              <a:lnSpc>
                <a:spcPct val="90000"/>
              </a:lnSpc>
            </a:pPr>
            <a:r>
              <a:rPr lang="en-US" altLang="en-US" sz="2200" dirty="0" smtClean="0"/>
              <a:t>File and variable names are CAPITALIZED</a:t>
            </a:r>
          </a:p>
          <a:p>
            <a:pPr algn="l" rtl="0">
              <a:lnSpc>
                <a:spcPct val="90000"/>
              </a:lnSpc>
            </a:pPr>
            <a:r>
              <a:rPr lang="en-US" altLang="en-US" sz="2200" dirty="0" smtClean="0"/>
              <a:t>Logical comparisons are </a:t>
            </a:r>
            <a:r>
              <a:rPr lang="en-US" altLang="en-US" sz="2200" i="1" dirty="0" smtClean="0"/>
              <a:t>spelled out</a:t>
            </a:r>
            <a:r>
              <a:rPr lang="en-US" altLang="en-US" sz="2200" dirty="0" smtClean="0"/>
              <a:t> and not used symbols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endParaRPr lang="en-US" altLang="en-US" sz="800" dirty="0" smtClean="0"/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200" dirty="0" smtClean="0"/>
              <a:t>    Structured English is used to represent processes in a shorthand manner that is relatively </a:t>
            </a:r>
            <a:r>
              <a:rPr lang="en-US" altLang="en-US" sz="2200" b="1" dirty="0" smtClean="0"/>
              <a:t>easy</a:t>
            </a:r>
            <a:r>
              <a:rPr lang="en-US" altLang="en-US" sz="2200" dirty="0" smtClean="0"/>
              <a:t> for users and programmers to read and understand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609600" y="457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altLang="en-US" sz="2800" b="1">
                <a:solidFill>
                  <a:schemeClr val="tx2"/>
                </a:solidFill>
                <a:latin typeface="Calibri" pitchFamily="34" charset="0"/>
              </a:rPr>
              <a:t>Modeling Logic with Structured English</a:t>
            </a:r>
          </a:p>
        </p:txBody>
      </p:sp>
      <p:sp>
        <p:nvSpPr>
          <p:cNvPr id="7171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85800" y="1676400"/>
            <a:ext cx="8458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000" dirty="0">
                <a:latin typeface="Calibri" pitchFamily="34" charset="0"/>
              </a:rPr>
              <a:t>It is possible to represent all three processes used in structured programming: </a:t>
            </a:r>
            <a:r>
              <a:rPr lang="en-US" altLang="en-US" sz="2000" b="1" dirty="0">
                <a:latin typeface="Calibri" pitchFamily="34" charset="0"/>
              </a:rPr>
              <a:t>sequence, conditional, repetition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000" b="1" dirty="0">
                <a:latin typeface="Calibri" pitchFamily="34" charset="0"/>
              </a:rPr>
              <a:t>Sequence </a:t>
            </a:r>
            <a:r>
              <a:rPr lang="en-US" altLang="en-US" sz="2000" dirty="0">
                <a:latin typeface="Calibri" pitchFamily="34" charset="0"/>
              </a:rPr>
              <a:t>–</a:t>
            </a:r>
            <a:r>
              <a:rPr lang="en-US" altLang="en-US" sz="2000" b="1" dirty="0">
                <a:latin typeface="Calibri" pitchFamily="34" charset="0"/>
              </a:rPr>
              <a:t> </a:t>
            </a:r>
            <a:r>
              <a:rPr lang="en-US" altLang="en-US" sz="2000" dirty="0">
                <a:latin typeface="Calibri" pitchFamily="34" charset="0"/>
              </a:rPr>
              <a:t>no special structure but one statement following another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000" b="1" dirty="0">
                <a:latin typeface="Calibri" pitchFamily="34" charset="0"/>
              </a:rPr>
              <a:t>Conditional</a:t>
            </a:r>
            <a:r>
              <a:rPr lang="en-US" altLang="en-US" sz="2000" dirty="0">
                <a:latin typeface="Calibri" pitchFamily="34" charset="0"/>
              </a:rPr>
              <a:t> – </a:t>
            </a:r>
            <a:r>
              <a:rPr lang="en-US" altLang="en-US" sz="2000" b="1" dirty="0">
                <a:latin typeface="Calibri" pitchFamily="34" charset="0"/>
              </a:rPr>
              <a:t>IF THEN ELSE</a:t>
            </a:r>
            <a:r>
              <a:rPr lang="en-US" altLang="en-US" sz="2000" dirty="0">
                <a:latin typeface="Calibri" pitchFamily="34" charset="0"/>
              </a:rPr>
              <a:t> statement;  </a:t>
            </a:r>
            <a:r>
              <a:rPr lang="en-US" altLang="en-US" sz="2000" b="1" dirty="0">
                <a:latin typeface="Calibri" pitchFamily="34" charset="0"/>
              </a:rPr>
              <a:t>CASE </a:t>
            </a:r>
            <a:r>
              <a:rPr lang="en-US" altLang="en-US" sz="2000" dirty="0">
                <a:latin typeface="Calibri" pitchFamily="34" charset="0"/>
              </a:rPr>
              <a:t>statement</a:t>
            </a:r>
          </a:p>
          <a:p>
            <a:pPr marL="342900" indent="-342900">
              <a:buFont typeface="Wingdings" pitchFamily="2" charset="2"/>
              <a:buBlip>
                <a:blip r:embed="rId2"/>
              </a:buBlip>
            </a:pPr>
            <a:r>
              <a:rPr lang="en-US" altLang="en-US" sz="2000" b="1" dirty="0">
                <a:latin typeface="Calibri" pitchFamily="34" charset="0"/>
              </a:rPr>
              <a:t>Repetition</a:t>
            </a:r>
            <a:r>
              <a:rPr lang="en-US" altLang="en-US" sz="2000" dirty="0">
                <a:latin typeface="Calibri" pitchFamily="34" charset="0"/>
              </a:rPr>
              <a:t> – </a:t>
            </a:r>
            <a:r>
              <a:rPr lang="en-US" altLang="en-US" sz="2000" b="1" dirty="0">
                <a:latin typeface="Calibri" pitchFamily="34" charset="0"/>
              </a:rPr>
              <a:t>DO-UNTIL</a:t>
            </a:r>
            <a:r>
              <a:rPr lang="en-US" altLang="en-US" sz="2000" dirty="0">
                <a:latin typeface="Calibri" pitchFamily="34" charset="0"/>
              </a:rPr>
              <a:t> loops or </a:t>
            </a:r>
            <a:r>
              <a:rPr lang="en-US" altLang="en-US" sz="2000" b="1" dirty="0">
                <a:latin typeface="Calibri" pitchFamily="34" charset="0"/>
              </a:rPr>
              <a:t>DO-WHILE</a:t>
            </a:r>
            <a:r>
              <a:rPr lang="en-US" altLang="en-US" sz="2000" dirty="0">
                <a:latin typeface="Calibri" pitchFamily="34" charset="0"/>
              </a:rPr>
              <a:t> loops</a:t>
            </a:r>
          </a:p>
          <a:p>
            <a:pPr marL="342900" indent="-342900">
              <a:buFont typeface="Wingdings" pitchFamily="2" charset="2"/>
              <a:buNone/>
            </a:pPr>
            <a:endParaRPr lang="en-US" altLang="en-US" sz="2000" dirty="0">
              <a:latin typeface="Calibri" pitchFamily="34" charset="0"/>
            </a:endParaRPr>
          </a:p>
          <a:p>
            <a:pPr marL="342900" indent="-342900">
              <a:buFont typeface="Wingdings" pitchFamily="2" charset="2"/>
              <a:buNone/>
            </a:pPr>
            <a:r>
              <a:rPr lang="en-US" altLang="en-US" sz="2000" dirty="0" smtClean="0">
                <a:latin typeface="Calibri" pitchFamily="34" charset="0"/>
              </a:rPr>
              <a:t>Structured </a:t>
            </a:r>
            <a:r>
              <a:rPr lang="en-US" altLang="en-US" sz="2000" dirty="0">
                <a:latin typeface="Calibri" pitchFamily="34" charset="0"/>
              </a:rPr>
              <a:t>English does not </a:t>
            </a:r>
            <a:r>
              <a:rPr lang="en-US" altLang="en-US" sz="2000" i="1" dirty="0">
                <a:latin typeface="Calibri" pitchFamily="34" charset="0"/>
              </a:rPr>
              <a:t>initialize variables</a:t>
            </a:r>
            <a:r>
              <a:rPr lang="en-US" altLang="en-US" sz="2000" dirty="0">
                <a:latin typeface="Calibri" pitchFamily="34" charset="0"/>
              </a:rPr>
              <a:t>, </a:t>
            </a:r>
            <a:r>
              <a:rPr lang="en-US" altLang="en-US" sz="2000" i="1" dirty="0">
                <a:latin typeface="Calibri" pitchFamily="34" charset="0"/>
              </a:rPr>
              <a:t>open and close files</a:t>
            </a:r>
            <a:r>
              <a:rPr lang="en-US" altLang="en-US" sz="2000" dirty="0">
                <a:latin typeface="Calibri" pitchFamily="34" charset="0"/>
              </a:rPr>
              <a:t>, or </a:t>
            </a:r>
            <a:r>
              <a:rPr lang="en-US" altLang="en-US" sz="2000" i="1" dirty="0">
                <a:latin typeface="Calibri" pitchFamily="34" charset="0"/>
              </a:rPr>
              <a:t>find</a:t>
            </a:r>
            <a:r>
              <a:rPr lang="en-US" altLang="en-US" sz="2000" dirty="0">
                <a:latin typeface="Calibri" pitchFamily="34" charset="0"/>
              </a:rPr>
              <a:t> related records in separate files – all are done in later design process</a:t>
            </a:r>
          </a:p>
          <a:p>
            <a:pPr marL="342900" indent="-342900">
              <a:buFont typeface="Wingdings" pitchFamily="2" charset="2"/>
              <a:buNone/>
            </a:pPr>
            <a:endParaRPr lang="en-US" altLang="en-US" sz="20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FIG08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915400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6248400" y="2743200"/>
            <a:ext cx="289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 dirty="0">
                <a:latin typeface="Calibri" pitchFamily="34" charset="0"/>
              </a:rPr>
              <a:t>Structured English is used here to describe input and output.</a:t>
            </a:r>
          </a:p>
        </p:txBody>
      </p:sp>
      <p:pic>
        <p:nvPicPr>
          <p:cNvPr id="9219" name="Picture 4" descr="FIG08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5170488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3810000" y="8382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9221" name="AutoShape 7"/>
          <p:cNvSpPr>
            <a:spLocks noChangeArrowheads="1"/>
          </p:cNvSpPr>
          <p:nvPr/>
        </p:nvSpPr>
        <p:spPr bwMode="auto">
          <a:xfrm>
            <a:off x="3886200" y="21336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9222" name="AutoShape 8"/>
          <p:cNvSpPr>
            <a:spLocks noChangeArrowheads="1"/>
          </p:cNvSpPr>
          <p:nvPr/>
        </p:nvSpPr>
        <p:spPr bwMode="auto">
          <a:xfrm>
            <a:off x="3733800" y="3429000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9223" name="AutoShape 9"/>
          <p:cNvSpPr>
            <a:spLocks noChangeArrowheads="1"/>
          </p:cNvSpPr>
          <p:nvPr/>
        </p:nvSpPr>
        <p:spPr bwMode="auto">
          <a:xfrm>
            <a:off x="3505200" y="49530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6400800" y="25908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>
                <a:latin typeface="Calibri" pitchFamily="34" charset="0"/>
              </a:rPr>
              <a:t>Structured English is used here to describe arithmetic operations.</a:t>
            </a:r>
          </a:p>
        </p:txBody>
      </p:sp>
      <p:pic>
        <p:nvPicPr>
          <p:cNvPr id="10243" name="Picture 4" descr="FIG08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888" y="228600"/>
            <a:ext cx="5170487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5195888" y="1371600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5348288" y="2438400"/>
            <a:ext cx="976312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6019800" y="2651125"/>
            <a:ext cx="2514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000">
                <a:latin typeface="Calibri" pitchFamily="34" charset="0"/>
              </a:rPr>
              <a:t>Structured English is used here to describe repetition.</a:t>
            </a:r>
          </a:p>
        </p:txBody>
      </p:sp>
      <p:pic>
        <p:nvPicPr>
          <p:cNvPr id="11267" name="Picture 4" descr="FIG08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"/>
            <a:ext cx="5170488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762000" y="990600"/>
            <a:ext cx="1066800" cy="914400"/>
          </a:xfrm>
          <a:prstGeom prst="rect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838200" y="2133600"/>
            <a:ext cx="1066800" cy="914400"/>
          </a:xfrm>
          <a:prstGeom prst="rect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838200" y="3276600"/>
            <a:ext cx="1066800" cy="1143000"/>
          </a:xfrm>
          <a:prstGeom prst="rect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838200" y="4800600"/>
            <a:ext cx="1066800" cy="1371600"/>
          </a:xfrm>
          <a:prstGeom prst="rect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>
              <a:latin typeface="Calibri" pitchFamily="34" charset="0"/>
            </a:endParaRPr>
          </a:p>
        </p:txBody>
      </p:sp>
      <p:cxnSp>
        <p:nvCxnSpPr>
          <p:cNvPr id="11272" name="AutoShape 10"/>
          <p:cNvCxnSpPr>
            <a:cxnSpLocks noChangeShapeType="1"/>
            <a:stCxn id="11266" idx="1"/>
            <a:endCxn id="11268" idx="3"/>
          </p:cNvCxnSpPr>
          <p:nvPr/>
        </p:nvCxnSpPr>
        <p:spPr bwMode="auto">
          <a:xfrm flipH="1" flipV="1">
            <a:off x="1828800" y="1447800"/>
            <a:ext cx="4191000" cy="1706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3" name="AutoShape 11"/>
          <p:cNvCxnSpPr>
            <a:cxnSpLocks noChangeShapeType="1"/>
            <a:stCxn id="11266" idx="1"/>
            <a:endCxn id="11269" idx="3"/>
          </p:cNvCxnSpPr>
          <p:nvPr/>
        </p:nvCxnSpPr>
        <p:spPr bwMode="auto">
          <a:xfrm flipH="1" flipV="1">
            <a:off x="1905000" y="2590800"/>
            <a:ext cx="4114800" cy="5635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4" name="AutoShape 12"/>
          <p:cNvCxnSpPr>
            <a:cxnSpLocks noChangeShapeType="1"/>
            <a:stCxn id="11266" idx="1"/>
            <a:endCxn id="11270" idx="3"/>
          </p:cNvCxnSpPr>
          <p:nvPr/>
        </p:nvCxnSpPr>
        <p:spPr bwMode="auto">
          <a:xfrm flipH="1">
            <a:off x="1905000" y="3154363"/>
            <a:ext cx="4114800" cy="693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5" name="AutoShape 13"/>
          <p:cNvCxnSpPr>
            <a:cxnSpLocks noChangeShapeType="1"/>
            <a:stCxn id="11266" idx="1"/>
            <a:endCxn id="11271" idx="3"/>
          </p:cNvCxnSpPr>
          <p:nvPr/>
        </p:nvCxnSpPr>
        <p:spPr bwMode="auto">
          <a:xfrm flipH="1">
            <a:off x="1905000" y="3154363"/>
            <a:ext cx="4114800" cy="2332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425E47888B0E4A9BC12FCFB3CE40D5" ma:contentTypeVersion="1" ma:contentTypeDescription="Create a new document." ma:contentTypeScope="" ma:versionID="856910d60f8d2d2c0a1b375843aa0dd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64CC7C-F8DD-4C24-B39B-8B1360B04675}">
  <ds:schemaRefs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A67B69-01BB-479B-98B4-38C815C373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FB75175-D937-488C-A2C8-D5842EA0AB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</TotalTime>
  <Words>827</Words>
  <Application>Microsoft Office PowerPoint</Application>
  <PresentationFormat>عرض على الشاشة (3:4)‏</PresentationFormat>
  <Paragraphs>99</Paragraphs>
  <Slides>18</Slides>
  <Notes>11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Equity</vt:lpstr>
      <vt:lpstr>عرض تقديمي في PowerPoint</vt:lpstr>
      <vt:lpstr>Logic Modeling</vt:lpstr>
      <vt:lpstr>Logic Modeling Deliverables and Outcomes</vt:lpstr>
      <vt:lpstr>Modeling Logic with Structured English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Modeling Logic with  Decision Tables</vt:lpstr>
      <vt:lpstr>Procedure for Creating Decision Tables</vt:lpstr>
      <vt:lpstr>Decision Table</vt:lpstr>
      <vt:lpstr>Reduced Decision Table</vt:lpstr>
      <vt:lpstr>Modeling Logic with Decision Trees</vt:lpstr>
      <vt:lpstr>Decision tree representation of salary decision</vt:lpstr>
      <vt:lpstr>Alternative decision tree representation of salary decision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KSU</dc:creator>
  <cp:lastModifiedBy>user-8</cp:lastModifiedBy>
  <cp:revision>4</cp:revision>
  <dcterms:created xsi:type="dcterms:W3CDTF">2010-02-28T10:04:24Z</dcterms:created>
  <dcterms:modified xsi:type="dcterms:W3CDTF">2019-02-17T07:49:13Z</dcterms:modified>
</cp:coreProperties>
</file>