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0" r:id="rId6"/>
    <p:sldId id="259" r:id="rId7"/>
    <p:sldId id="261" r:id="rId8"/>
    <p:sldId id="262" r:id="rId9"/>
    <p:sldId id="264" r:id="rId10"/>
    <p:sldId id="265" r:id="rId11"/>
    <p:sldId id="266" r:id="rId12"/>
    <p:sldId id="270" r:id="rId13"/>
    <p:sldId id="274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21C"/>
    <a:srgbClr val="0DA326"/>
    <a:srgbClr val="FF0505"/>
    <a:srgbClr val="FF3B3B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602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fld id="{9015F226-46B0-4620-91BF-22DEA65DB0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37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F3FFF45A-8D92-41C3-A771-0B05BC232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98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52430-AA3E-432E-9456-A9F719F5E87A}" type="slidenum">
              <a:rPr lang="ar-SA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1716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8AD5E-7A4D-4660-9E7C-F73CF6B737DB}" type="slidenum">
              <a:rPr lang="ar-SA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68721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F3A01-5011-4DED-8BBC-FE4B389F8A0F}" type="slidenum">
              <a:rPr lang="ar-SA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43749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34C71-FAB1-43EB-A345-16BD22721D46}" type="slidenum">
              <a:rPr lang="ar-SA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751632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F51B-80F0-401F-9DB8-18886002862D}" type="slidenum">
              <a:rPr lang="ar-SA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824673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D4DD6-8A9E-477F-B30E-B39897A75DAC}" type="slidenum">
              <a:rPr lang="ar-SA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628774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65CAC-E10F-40C7-87C4-FB2CE6457BA8}" type="slidenum">
              <a:rPr lang="ar-SA"/>
              <a:pPr/>
              <a:t>8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187169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C8DC1-D3F4-432C-90AD-6677B647767F}" type="slidenum">
              <a:rPr lang="ar-SA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55193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9995A-1C05-4EEC-A3A2-6B47825D9253}" type="slidenum">
              <a:rPr lang="ar-SA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210140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045D38-EA3F-416C-9ABC-D8206C57A9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6176-E148-40D8-8D61-B02B3F6D649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B6FB6-53AF-4770-A864-DCF32B1B51F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26823-D661-4C03-8F1E-9DF4AEDBA55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8FC7C77-1BD7-491E-8DE0-C5E26039332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68082-58BA-42FA-8F59-F67755E4608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36861-3223-4823-8C81-3380B723976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14C40-67F5-4124-BB95-C1B658A269A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1E56E-E2AE-4D2F-A356-07236DE03B5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7C85A-4601-41B6-8654-1F3B4C547F5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EC51ACB6-37B2-4624-AD9E-E975FB46443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237719A-3EB7-475A-94C4-D3A66C803B4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/>
              <a:t>Chapter 6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 smtClean="0"/>
              <a:t>Determining System Requirements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6300" y="1268760"/>
            <a:ext cx="7467600" cy="29718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Modern Systems Analysis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and Design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Third Edition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sz="3200" b="1" dirty="0" smtClean="0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7.</a:t>
            </a:r>
            <a:fld id="{2AB6D59D-A27D-4A26-B17D-A9523F8E1D91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1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76250"/>
            <a:ext cx="7772400" cy="755650"/>
          </a:xfrm>
        </p:spPr>
        <p:txBody>
          <a:bodyPr/>
          <a:lstStyle/>
          <a:p>
            <a:r>
              <a:rPr lang="en-US" sz="2800" b="1" dirty="0" smtClean="0"/>
              <a:t>B. Prototyping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28775"/>
            <a:ext cx="7772400" cy="4572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1800" dirty="0" smtClean="0"/>
              <a:t>Quickly converts requirements to working version of system</a:t>
            </a:r>
          </a:p>
          <a:p>
            <a:pPr algn="l" rtl="0">
              <a:lnSpc>
                <a:spcPct val="90000"/>
              </a:lnSpc>
            </a:pPr>
            <a:r>
              <a:rPr lang="en-US" sz="1800" dirty="0" smtClean="0"/>
              <a:t>Once the user sees requirements converted to system, will ask for modifications or will generate additional requests</a:t>
            </a:r>
          </a:p>
          <a:p>
            <a:pPr algn="l" rtl="0">
              <a:lnSpc>
                <a:spcPct val="90000"/>
              </a:lnSpc>
            </a:pPr>
            <a:r>
              <a:rPr lang="en-US" sz="1800" dirty="0" smtClean="0"/>
              <a:t>Most useful when: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 smtClean="0"/>
              <a:t>User requests are not clear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 smtClean="0"/>
              <a:t>Few users are involved in the system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 smtClean="0"/>
              <a:t>Designs are complex and require concrete form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 smtClean="0"/>
              <a:t>History of communication problems between analysts and users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 smtClean="0"/>
              <a:t>Tools are readily available to build prototype</a:t>
            </a:r>
          </a:p>
          <a:p>
            <a:pPr algn="l" rtl="0">
              <a:lnSpc>
                <a:spcPct val="90000"/>
              </a:lnSpc>
            </a:pPr>
            <a:r>
              <a:rPr lang="en-US" sz="1800" dirty="0" smtClean="0"/>
              <a:t>Drawbacks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 smtClean="0"/>
              <a:t>Tendency to avoid formal documentation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 smtClean="0"/>
              <a:t>Difficult to adapt to more general user audience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 smtClean="0"/>
              <a:t>Sharing data with other systems is often not considered</a:t>
            </a:r>
          </a:p>
          <a:p>
            <a:pPr lvl="1" algn="l" rtl="0">
              <a:lnSpc>
                <a:spcPct val="90000"/>
              </a:lnSpc>
            </a:pPr>
            <a:r>
              <a:rPr lang="en-US" sz="1800" dirty="0" smtClean="0"/>
              <a:t>Systems Development Life Cycle (SDLC) checks are often bypassed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7.</a:t>
            </a:r>
            <a:fld id="{B809AEED-65D9-4FB2-94EC-C51D5CB01C19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047750" y="620713"/>
            <a:ext cx="7772400" cy="6111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/>
              <a:t>Performing Requirements Determination</a:t>
            </a:r>
            <a:r>
              <a:rPr lang="en-US" b="1" dirty="0" smtClean="0"/>
              <a:t>	</a:t>
            </a:r>
          </a:p>
        </p:txBody>
      </p:sp>
      <p:sp>
        <p:nvSpPr>
          <p:cNvPr id="409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55650" y="1690688"/>
            <a:ext cx="7772400" cy="5051425"/>
          </a:xfrm>
        </p:spPr>
        <p:txBody>
          <a:bodyPr/>
          <a:lstStyle/>
          <a:p>
            <a:pPr algn="l" rtl="0"/>
            <a:r>
              <a:rPr lang="en-US" sz="2000" dirty="0" smtClean="0"/>
              <a:t>System </a:t>
            </a:r>
            <a:r>
              <a:rPr lang="en-US" sz="2000" b="1" dirty="0" smtClean="0"/>
              <a:t>Analysis</a:t>
            </a:r>
            <a:r>
              <a:rPr lang="en-US" sz="2000" dirty="0" smtClean="0"/>
              <a:t> phase has three sub phases</a:t>
            </a:r>
          </a:p>
          <a:p>
            <a:pPr lvl="1" algn="l" rtl="0"/>
            <a:r>
              <a:rPr lang="en-US" sz="2000" dirty="0" smtClean="0">
                <a:solidFill>
                  <a:srgbClr val="FF0505"/>
                </a:solidFill>
              </a:rPr>
              <a:t>Requirements determination</a:t>
            </a:r>
          </a:p>
          <a:p>
            <a:pPr lvl="1" algn="l" rtl="0"/>
            <a:r>
              <a:rPr lang="en-US" sz="2000" dirty="0" smtClean="0">
                <a:solidFill>
                  <a:srgbClr val="FF0505"/>
                </a:solidFill>
              </a:rPr>
              <a:t>Requirements structuring</a:t>
            </a:r>
          </a:p>
          <a:p>
            <a:pPr lvl="1" algn="l" rtl="0"/>
            <a:r>
              <a:rPr lang="en-US" sz="2000" dirty="0" smtClean="0">
                <a:solidFill>
                  <a:srgbClr val="FF0505"/>
                </a:solidFill>
              </a:rPr>
              <a:t>Generating alternative design and selecting best one</a:t>
            </a:r>
          </a:p>
          <a:p>
            <a:pPr lvl="1" algn="l" rtl="0">
              <a:buFont typeface="Wingdings" pitchFamily="2" charset="2"/>
              <a:buNone/>
            </a:pPr>
            <a:endParaRPr lang="en-US" sz="800" dirty="0" smtClean="0"/>
          </a:p>
          <a:p>
            <a:pPr algn="l" rtl="0"/>
            <a:r>
              <a:rPr lang="en-US" sz="2000" dirty="0" smtClean="0"/>
              <a:t>Gather information on what system should do from many sources</a:t>
            </a:r>
          </a:p>
          <a:p>
            <a:pPr lvl="1" algn="l" rtl="0"/>
            <a:r>
              <a:rPr lang="en-US" sz="1800" dirty="0" smtClean="0"/>
              <a:t>Users</a:t>
            </a:r>
          </a:p>
          <a:p>
            <a:pPr lvl="1" algn="l" rtl="0"/>
            <a:r>
              <a:rPr lang="en-US" sz="1800" dirty="0" smtClean="0"/>
              <a:t>Reports</a:t>
            </a:r>
          </a:p>
          <a:p>
            <a:pPr lvl="1" algn="l" rtl="0"/>
            <a:r>
              <a:rPr lang="en-US" sz="1800" dirty="0" smtClean="0"/>
              <a:t>Forms</a:t>
            </a:r>
          </a:p>
          <a:p>
            <a:pPr lvl="1" algn="l" rtl="0"/>
            <a:r>
              <a:rPr lang="en-US" sz="1800" dirty="0" smtClean="0"/>
              <a:t>Procedures</a:t>
            </a:r>
          </a:p>
          <a:p>
            <a:pPr lvl="1" algn="l" rtl="0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6313" y="620713"/>
            <a:ext cx="7772400" cy="611187"/>
          </a:xfrm>
        </p:spPr>
        <p:txBody>
          <a:bodyPr>
            <a:normAutofit/>
          </a:bodyPr>
          <a:lstStyle/>
          <a:p>
            <a:r>
              <a:rPr lang="en-US" sz="2800" b="1" smtClean="0"/>
              <a:t>Performing Requirements Determination	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55650" y="1690688"/>
            <a:ext cx="7772400" cy="5051425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000" dirty="0" smtClean="0"/>
              <a:t>Characteristics for gathering requirements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Impertinence</a:t>
            </a:r>
            <a:r>
              <a:rPr lang="en-US" sz="2000" dirty="0" smtClean="0"/>
              <a:t>	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Question everything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Impartiality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Find the best organizational solution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Relaxation of constraints </a:t>
            </a:r>
          </a:p>
          <a:p>
            <a:pPr lvl="2" algn="l" rtl="0">
              <a:lnSpc>
                <a:spcPct val="90000"/>
              </a:lnSpc>
            </a:pPr>
            <a:r>
              <a:rPr lang="en-US" sz="1600" dirty="0" smtClean="0"/>
              <a:t>assuming anything is possible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Attention to detail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Reframing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View the organization in new ways</a:t>
            </a: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7.</a:t>
            </a:r>
            <a:fld id="{FCAD7326-5AD5-4857-BC66-6C0A6D05EF4B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3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49275"/>
            <a:ext cx="7772400" cy="611188"/>
          </a:xfrm>
        </p:spPr>
        <p:txBody>
          <a:bodyPr/>
          <a:lstStyle/>
          <a:p>
            <a:r>
              <a:rPr lang="en-US" sz="2800" b="1" smtClean="0"/>
              <a:t>Deliverables and Outcomes</a:t>
            </a:r>
          </a:p>
        </p:txBody>
      </p:sp>
      <p:sp>
        <p:nvSpPr>
          <p:cNvPr id="343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9750" y="1700213"/>
            <a:ext cx="8929688" cy="4114800"/>
          </a:xfrm>
        </p:spPr>
        <p:txBody>
          <a:bodyPr rtlCol="0">
            <a:normAutofit lnSpcReduction="10000"/>
          </a:bodyPr>
          <a:lstStyle/>
          <a:p>
            <a:pPr algn="l" rtl="0" fontAlgn="auto">
              <a:spcAft>
                <a:spcPts val="0"/>
              </a:spcAft>
              <a:defRPr/>
            </a:pPr>
            <a:r>
              <a:rPr lang="en-US" sz="2400" dirty="0" smtClean="0"/>
              <a:t>Types of </a:t>
            </a:r>
            <a:r>
              <a:rPr lang="en-US" sz="2400" b="1" dirty="0" smtClean="0"/>
              <a:t>deliverables</a:t>
            </a:r>
            <a:r>
              <a:rPr lang="en-US" sz="2400" dirty="0" smtClean="0"/>
              <a:t>: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/>
              <a:t>Information collected from users</a:t>
            </a:r>
          </a:p>
          <a:p>
            <a:pPr lvl="1" algn="l" rt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1800" dirty="0" smtClean="0"/>
              <a:t>interview transcripts, questionnaire responses, notes of observation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/>
              <a:t>Existing written information</a:t>
            </a:r>
          </a:p>
          <a:p>
            <a:pPr lvl="1" algn="l" rt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		sample business forms and reports, procedure manuals, training manuals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/>
              <a:t>Computer-based information</a:t>
            </a:r>
          </a:p>
          <a:p>
            <a:pPr lvl="1" algn="l" rt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1800" dirty="0" smtClean="0"/>
              <a:t>CASE repository contents and reports of existing system</a:t>
            </a:r>
            <a:endParaRPr lang="en-US" sz="2000" dirty="0" smtClean="0"/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/>
              <a:t>Understanding of organizational components</a:t>
            </a:r>
          </a:p>
          <a:p>
            <a:pPr lvl="2" algn="l" rtl="0" fontAlgn="auto">
              <a:spcAft>
                <a:spcPts val="0"/>
              </a:spcAft>
              <a:defRPr/>
            </a:pPr>
            <a:r>
              <a:rPr lang="en-US" sz="1800" dirty="0" smtClean="0"/>
              <a:t>Business objective</a:t>
            </a:r>
          </a:p>
          <a:p>
            <a:pPr lvl="2" algn="l" rtl="0" fontAlgn="auto">
              <a:spcAft>
                <a:spcPts val="0"/>
              </a:spcAft>
              <a:defRPr/>
            </a:pPr>
            <a:r>
              <a:rPr lang="en-US" sz="1800" dirty="0" smtClean="0"/>
              <a:t>Information people needs</a:t>
            </a:r>
          </a:p>
          <a:p>
            <a:pPr lvl="2" algn="l" rtl="0" fontAlgn="auto">
              <a:spcAft>
                <a:spcPts val="0"/>
              </a:spcAft>
              <a:defRPr/>
            </a:pPr>
            <a:r>
              <a:rPr lang="en-US" sz="1800" dirty="0" smtClean="0"/>
              <a:t>Data handled and when, how and who moves data</a:t>
            </a:r>
          </a:p>
          <a:p>
            <a:pPr lvl="2" algn="l" rtl="0" fontAlgn="auto">
              <a:spcAft>
                <a:spcPts val="0"/>
              </a:spcAft>
              <a:defRPr/>
            </a:pPr>
            <a:r>
              <a:rPr lang="en-US" sz="1800" dirty="0" smtClean="0"/>
              <a:t>Rules of data processing</a:t>
            </a: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7.</a:t>
            </a:r>
            <a:fld id="{2E6074CC-CC3B-4D1B-B1FE-C2B5BC1DDB19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7772400" cy="898525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Traditional Methods for Determining Requirements</a:t>
            </a:r>
          </a:p>
        </p:txBody>
      </p:sp>
      <p:sp>
        <p:nvSpPr>
          <p:cNvPr id="344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820150" cy="4114800"/>
          </a:xfrm>
        </p:spPr>
        <p:txBody>
          <a:bodyPr rtlCol="0">
            <a:normAutofit fontScale="92500" lnSpcReduction="20000"/>
          </a:bodyPr>
          <a:lstStyle/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/>
              <a:t>Individually </a:t>
            </a:r>
            <a:r>
              <a:rPr lang="en-US" sz="2000" b="1" i="1" dirty="0" smtClean="0">
                <a:solidFill>
                  <a:srgbClr val="FF0505"/>
                </a:solidFill>
              </a:rPr>
              <a:t>interview</a:t>
            </a:r>
            <a:r>
              <a:rPr lang="en-US" sz="2000" dirty="0" smtClean="0"/>
              <a:t> people who knows current system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/>
              <a:t>Survey people via </a:t>
            </a:r>
            <a:r>
              <a:rPr lang="en-US" sz="2000" b="1" i="1" dirty="0" smtClean="0">
                <a:solidFill>
                  <a:srgbClr val="FF0505"/>
                </a:solidFill>
              </a:rPr>
              <a:t>questionnaires</a:t>
            </a:r>
            <a:r>
              <a:rPr lang="en-US" sz="2000" dirty="0" smtClean="0"/>
              <a:t> 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b="1" i="1" dirty="0" smtClean="0">
                <a:solidFill>
                  <a:srgbClr val="FF0505"/>
                </a:solidFill>
              </a:rPr>
              <a:t>Interview group</a:t>
            </a:r>
            <a:r>
              <a:rPr lang="en-US" sz="2000" dirty="0" smtClean="0"/>
              <a:t> of people with different needs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b="1" i="1" dirty="0" smtClean="0">
                <a:solidFill>
                  <a:srgbClr val="FF0505"/>
                </a:solidFill>
              </a:rPr>
              <a:t>Observe workers</a:t>
            </a:r>
            <a:r>
              <a:rPr lang="en-US" sz="2000" dirty="0" smtClean="0"/>
              <a:t> at selected times to see how data is handled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b="1" i="1" dirty="0" smtClean="0">
                <a:solidFill>
                  <a:srgbClr val="FF0505"/>
                </a:solidFill>
              </a:rPr>
              <a:t>Study business documents</a:t>
            </a:r>
            <a:endParaRPr lang="en-US" sz="2000" dirty="0" smtClean="0">
              <a:solidFill>
                <a:srgbClr val="FF0505"/>
              </a:solidFill>
            </a:endParaRPr>
          </a:p>
          <a:p>
            <a:pPr lvl="1" algn="l" rtl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800" dirty="0" smtClean="0"/>
          </a:p>
          <a:p>
            <a:pPr lvl="1" algn="ctr" rt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BA2212"/>
                </a:solidFill>
              </a:rPr>
              <a:t>Interviewing and Listening</a:t>
            </a:r>
          </a:p>
          <a:p>
            <a:pPr lvl="1" algn="l" rtl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b="1" dirty="0" smtClean="0"/>
              <a:t>Guidelines for Effective Interviewing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0505"/>
                </a:solidFill>
              </a:rPr>
              <a:t>Prepare interviewee</a:t>
            </a:r>
            <a:r>
              <a:rPr lang="en-US" sz="2000" dirty="0" smtClean="0"/>
              <a:t>: set up appointment time and duration convenient for interviewee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FF0505"/>
                </a:solidFill>
              </a:rPr>
              <a:t>Prepare </a:t>
            </a:r>
            <a:r>
              <a:rPr lang="en-US" sz="2000" b="1" dirty="0" smtClean="0">
                <a:solidFill>
                  <a:srgbClr val="FF0505"/>
                </a:solidFill>
              </a:rPr>
              <a:t>checklist</a:t>
            </a:r>
            <a:r>
              <a:rPr lang="en-US" sz="2000" dirty="0" smtClean="0"/>
              <a:t>, agenda and questions, to know the sequence and duration of questions to ask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/>
              <a:t>Listen carefully and take notes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/>
              <a:t>Review notes within 2 days of interview</a:t>
            </a:r>
          </a:p>
          <a:p>
            <a:pPr lvl="1" algn="l" rtl="0" fontAlgn="auto">
              <a:spcAft>
                <a:spcPts val="0"/>
              </a:spcAft>
              <a:defRPr/>
            </a:pPr>
            <a:r>
              <a:rPr lang="en-US" sz="2000" dirty="0" smtClean="0"/>
              <a:t>Be neutral and seek diverse views</a:t>
            </a:r>
          </a:p>
        </p:txBody>
      </p:sp>
      <p:sp>
        <p:nvSpPr>
          <p:cNvPr id="34406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7.</a:t>
            </a:r>
            <a:fld id="{B8FC8DB3-CBBC-4917-BCA0-661C69353F6B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5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7772400" cy="1042987"/>
          </a:xfrm>
        </p:spPr>
        <p:txBody>
          <a:bodyPr/>
          <a:lstStyle/>
          <a:p>
            <a:r>
              <a:rPr lang="en-US" sz="2800" b="1" smtClean="0"/>
              <a:t>Traditional Methods for Determining Requirements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323528" y="1700808"/>
            <a:ext cx="8456612" cy="4608513"/>
          </a:xfrm>
        </p:spPr>
        <p:txBody>
          <a:bodyPr/>
          <a:lstStyle/>
          <a:p>
            <a:pPr lvl="1" algn="just" rtl="0">
              <a:lnSpc>
                <a:spcPct val="90000"/>
              </a:lnSpc>
            </a:pPr>
            <a:r>
              <a:rPr lang="en-US" sz="2200" b="1" dirty="0" smtClean="0"/>
              <a:t>Questionnaires Vs Interviews</a:t>
            </a:r>
          </a:p>
          <a:p>
            <a:pPr lvl="2" algn="just" rtl="0">
              <a:lnSpc>
                <a:spcPct val="90000"/>
              </a:lnSpc>
            </a:pPr>
            <a:r>
              <a:rPr lang="en-US" sz="2000" b="1" dirty="0" smtClean="0"/>
              <a:t>Interviews</a:t>
            </a:r>
            <a:r>
              <a:rPr lang="en-US" sz="2000" dirty="0" smtClean="0"/>
              <a:t> are </a:t>
            </a:r>
            <a:r>
              <a:rPr lang="en-US" sz="2000" i="1" dirty="0" smtClean="0">
                <a:solidFill>
                  <a:srgbClr val="FF3B3B"/>
                </a:solidFill>
              </a:rPr>
              <a:t>very expensive</a:t>
            </a:r>
            <a:r>
              <a:rPr lang="en-US" sz="2000" dirty="0" smtClean="0"/>
              <a:t> and </a:t>
            </a:r>
            <a:r>
              <a:rPr lang="en-US" sz="2000" i="1" dirty="0" smtClean="0">
                <a:solidFill>
                  <a:srgbClr val="FF3B3B"/>
                </a:solidFill>
              </a:rPr>
              <a:t>time-consuming</a:t>
            </a:r>
          </a:p>
          <a:p>
            <a:pPr lvl="2" algn="just" rtl="0">
              <a:lnSpc>
                <a:spcPct val="90000"/>
              </a:lnSpc>
            </a:pPr>
            <a:r>
              <a:rPr lang="en-US" sz="2000" b="1" dirty="0" smtClean="0"/>
              <a:t>Questionnaires</a:t>
            </a:r>
            <a:r>
              <a:rPr lang="en-US" sz="2000" dirty="0" smtClean="0"/>
              <a:t> are </a:t>
            </a:r>
            <a:r>
              <a:rPr lang="en-US" sz="2000" dirty="0" smtClean="0">
                <a:solidFill>
                  <a:srgbClr val="FF0505"/>
                </a:solidFill>
              </a:rPr>
              <a:t>not expensive</a:t>
            </a:r>
            <a:r>
              <a:rPr lang="en-US" sz="2000" dirty="0" smtClean="0"/>
              <a:t> and can gather information from many people simultaneously in a </a:t>
            </a:r>
            <a:r>
              <a:rPr lang="en-US" sz="2000" dirty="0" smtClean="0">
                <a:solidFill>
                  <a:srgbClr val="FF0505"/>
                </a:solidFill>
              </a:rPr>
              <a:t>relatively short time</a:t>
            </a:r>
            <a:endParaRPr lang="en-US" sz="2000" dirty="0" smtClean="0"/>
          </a:p>
          <a:p>
            <a:pPr lvl="2" algn="just" rtl="0">
              <a:lnSpc>
                <a:spcPct val="90000"/>
              </a:lnSpc>
            </a:pPr>
            <a:r>
              <a:rPr lang="en-US" sz="2000" b="1" dirty="0" smtClean="0"/>
              <a:t>Interviews </a:t>
            </a:r>
            <a:r>
              <a:rPr lang="en-US" sz="2000" dirty="0" smtClean="0"/>
              <a:t>can have </a:t>
            </a:r>
            <a:r>
              <a:rPr lang="en-US" sz="2000" dirty="0" smtClean="0">
                <a:solidFill>
                  <a:srgbClr val="FF0505"/>
                </a:solidFill>
              </a:rPr>
              <a:t>limited number of questions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505"/>
                </a:solidFill>
              </a:rPr>
              <a:t>limited number of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505"/>
                </a:solidFill>
              </a:rPr>
              <a:t>people</a:t>
            </a:r>
            <a:r>
              <a:rPr lang="en-US" sz="2000" dirty="0" smtClean="0"/>
              <a:t> contacted</a:t>
            </a:r>
          </a:p>
          <a:p>
            <a:pPr lvl="2" algn="just" rtl="0">
              <a:lnSpc>
                <a:spcPct val="90000"/>
              </a:lnSpc>
            </a:pPr>
            <a:r>
              <a:rPr lang="en-US" sz="2000" b="1" dirty="0" smtClean="0"/>
              <a:t>Questionnaires</a:t>
            </a:r>
            <a:r>
              <a:rPr lang="en-US" sz="2000" dirty="0" smtClean="0"/>
              <a:t> give </a:t>
            </a:r>
            <a:r>
              <a:rPr lang="en-US" sz="2000" dirty="0" smtClean="0">
                <a:solidFill>
                  <a:srgbClr val="FF0505"/>
                </a:solidFill>
              </a:rPr>
              <a:t>less depth of understanding</a:t>
            </a:r>
            <a:endParaRPr lang="en-US" sz="2000" dirty="0" smtClean="0"/>
          </a:p>
          <a:p>
            <a:pPr lvl="2" algn="just" rtl="0">
              <a:lnSpc>
                <a:spcPct val="90000"/>
              </a:lnSpc>
            </a:pPr>
            <a:r>
              <a:rPr lang="en-US" sz="2000" b="1" dirty="0" smtClean="0"/>
              <a:t>Interviews</a:t>
            </a:r>
            <a:r>
              <a:rPr lang="en-US" sz="2000" dirty="0" smtClean="0"/>
              <a:t> provide the opportunity to judge the truthfulness of responses by the words or voice tone or the body language of the respondent</a:t>
            </a:r>
          </a:p>
          <a:p>
            <a:pPr lvl="2" algn="just" rtl="0">
              <a:lnSpc>
                <a:spcPct val="90000"/>
              </a:lnSpc>
            </a:pPr>
            <a:r>
              <a:rPr lang="en-US" sz="2000" b="1" dirty="0" smtClean="0"/>
              <a:t>Questionnaires </a:t>
            </a:r>
            <a:r>
              <a:rPr lang="en-US" sz="2000" dirty="0" smtClean="0"/>
              <a:t>do not provide the opportunity to judge the accuracy of responses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7.</a:t>
            </a:r>
            <a:fld id="{AC31838B-FA1D-40E5-BFCF-3262BD6EF437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6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r>
              <a:rPr lang="en-US" sz="2800" b="1" smtClean="0"/>
              <a:t>Traditional Methods for Determining Requirements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55650" y="1412875"/>
            <a:ext cx="7772400" cy="5300663"/>
          </a:xfrm>
        </p:spPr>
        <p:txBody>
          <a:bodyPr/>
          <a:lstStyle/>
          <a:p>
            <a:pPr algn="just" rtl="0"/>
            <a:r>
              <a:rPr lang="en-US" sz="2200" b="1" dirty="0" smtClean="0"/>
              <a:t>Choosing Questionnaire respondents</a:t>
            </a:r>
            <a:r>
              <a:rPr lang="en-US" dirty="0" smtClean="0"/>
              <a:t> </a:t>
            </a:r>
            <a:r>
              <a:rPr lang="en-US" sz="2000" dirty="0" smtClean="0"/>
              <a:t>– if more people to survey decide </a:t>
            </a:r>
            <a:r>
              <a:rPr lang="en-US" sz="2000" dirty="0" smtClean="0">
                <a:solidFill>
                  <a:srgbClr val="FF0505"/>
                </a:solidFill>
              </a:rPr>
              <a:t>which set of people</a:t>
            </a:r>
            <a:r>
              <a:rPr lang="en-US" sz="2000" dirty="0" smtClean="0"/>
              <a:t> to send questionnaire to or which questionnaire to send to which group of people</a:t>
            </a:r>
          </a:p>
          <a:p>
            <a:pPr algn="just" rtl="0">
              <a:buFont typeface="Wingdings" pitchFamily="2" charset="2"/>
              <a:buNone/>
            </a:pPr>
            <a:endParaRPr lang="en-US" sz="700" b="1" dirty="0" smtClean="0"/>
          </a:p>
          <a:p>
            <a:pPr algn="just" rtl="0"/>
            <a:r>
              <a:rPr lang="en-US" sz="2200" b="1" dirty="0" smtClean="0"/>
              <a:t>Designing Questionnaires</a:t>
            </a:r>
          </a:p>
          <a:p>
            <a:pPr lvl="1" algn="just" rtl="0"/>
            <a:r>
              <a:rPr lang="en-US" sz="1800" dirty="0" smtClean="0"/>
              <a:t>Questionnaires are most useful when used for </a:t>
            </a:r>
            <a:r>
              <a:rPr lang="en-US" sz="1800" dirty="0" smtClean="0">
                <a:solidFill>
                  <a:srgbClr val="FF0505"/>
                </a:solidFill>
              </a:rPr>
              <a:t>specific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505"/>
                </a:solidFill>
              </a:rPr>
              <a:t>purpose</a:t>
            </a:r>
            <a:r>
              <a:rPr lang="en-US" sz="1800" dirty="0" smtClean="0"/>
              <a:t> and not for general information gathering</a:t>
            </a:r>
          </a:p>
          <a:p>
            <a:pPr lvl="1" algn="just" rtl="0"/>
            <a:r>
              <a:rPr lang="en-US" sz="1800" dirty="0" smtClean="0"/>
              <a:t>Questionnaires typically include </a:t>
            </a:r>
            <a:r>
              <a:rPr lang="en-US" sz="1800" dirty="0" smtClean="0">
                <a:solidFill>
                  <a:srgbClr val="FF0505"/>
                </a:solidFill>
              </a:rPr>
              <a:t>closed-ended questions</a:t>
            </a:r>
          </a:p>
          <a:p>
            <a:pPr lvl="1" algn="just" rtl="0"/>
            <a:r>
              <a:rPr lang="en-US" sz="1800" dirty="0" smtClean="0"/>
              <a:t>Questionnaires must be extremely </a:t>
            </a:r>
            <a:r>
              <a:rPr lang="en-US" sz="1800" dirty="0" smtClean="0">
                <a:solidFill>
                  <a:srgbClr val="FF0505"/>
                </a:solidFill>
              </a:rPr>
              <a:t>clear in meaning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FF0505"/>
                </a:solidFill>
              </a:rPr>
              <a:t>logical in sequence</a:t>
            </a:r>
            <a:endParaRPr lang="en-US" sz="1800" dirty="0" smtClean="0"/>
          </a:p>
          <a:p>
            <a:pPr lvl="1" algn="just" rtl="0">
              <a:buFont typeface="Wingdings" pitchFamily="2" charset="2"/>
              <a:buNone/>
            </a:pPr>
            <a:r>
              <a:rPr lang="en-US" sz="1800" dirty="0" smtClean="0">
                <a:solidFill>
                  <a:srgbClr val="1C821C"/>
                </a:solidFill>
              </a:rPr>
              <a:t>How often</a:t>
            </a:r>
            <a:r>
              <a:rPr lang="en-US" sz="1800" dirty="0" smtClean="0">
                <a:solidFill>
                  <a:srgbClr val="FF0505"/>
                </a:solidFill>
              </a:rPr>
              <a:t>(?) </a:t>
            </a:r>
            <a:r>
              <a:rPr lang="en-US" sz="1800" dirty="0" smtClean="0">
                <a:solidFill>
                  <a:srgbClr val="1C821C"/>
                </a:solidFill>
              </a:rPr>
              <a:t>do you backup your computer files </a:t>
            </a:r>
            <a:r>
              <a:rPr lang="en-US" sz="1800" dirty="0" smtClean="0">
                <a:solidFill>
                  <a:srgbClr val="FF0505"/>
                </a:solidFill>
              </a:rPr>
              <a:t>(C: or hard disk)</a:t>
            </a:r>
            <a:r>
              <a:rPr lang="en-US" sz="1800" dirty="0" smtClean="0">
                <a:solidFill>
                  <a:srgbClr val="1C821C"/>
                </a:solidFill>
              </a:rPr>
              <a:t>?</a:t>
            </a:r>
          </a:p>
          <a:p>
            <a:pPr lvl="1" algn="just" rtl="0">
              <a:buFont typeface="Wingdings" pitchFamily="2" charset="2"/>
              <a:buNone/>
            </a:pPr>
            <a:r>
              <a:rPr lang="en-US" sz="1800" dirty="0" smtClean="0">
                <a:solidFill>
                  <a:srgbClr val="1C821C"/>
                </a:solidFill>
              </a:rPr>
              <a:t>a) frequently	      b) sometimes       c) hardly at all      d) never</a:t>
            </a:r>
            <a:r>
              <a:rPr lang="en-US" sz="1800" dirty="0" smtClean="0"/>
              <a:t> </a:t>
            </a:r>
          </a:p>
          <a:p>
            <a:pPr lvl="1" algn="just" rtl="0">
              <a:buFont typeface="Wingdings" pitchFamily="2" charset="2"/>
              <a:buNone/>
            </a:pPr>
            <a:endParaRPr lang="en-US" sz="1800" dirty="0" smtClean="0"/>
          </a:p>
          <a:p>
            <a:pPr lvl="1" algn="just" rtl="0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7.</a:t>
            </a:r>
            <a:fld id="{94163DA5-CCB9-491B-B880-EE3C2020F4C1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1042988"/>
          </a:xfrm>
        </p:spPr>
        <p:txBody>
          <a:bodyPr/>
          <a:lstStyle/>
          <a:p>
            <a:r>
              <a:rPr lang="en-US" sz="2800" b="1" smtClean="0"/>
              <a:t>Traditional Methods for Determining Requirements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9750" y="1557338"/>
            <a:ext cx="8316913" cy="5040312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endParaRPr lang="en-US" sz="2200" b="1" dirty="0" smtClean="0"/>
          </a:p>
          <a:p>
            <a:pPr algn="l" rtl="0">
              <a:lnSpc>
                <a:spcPct val="80000"/>
              </a:lnSpc>
            </a:pPr>
            <a:r>
              <a:rPr lang="en-US" sz="2200" b="1" dirty="0" smtClean="0"/>
              <a:t>Interviewing Groups</a:t>
            </a:r>
            <a:r>
              <a:rPr lang="en-US" sz="2200" dirty="0" smtClean="0"/>
              <a:t> – </a:t>
            </a:r>
            <a:r>
              <a:rPr lang="en-US" sz="2000" dirty="0" smtClean="0"/>
              <a:t>interview </a:t>
            </a:r>
            <a:r>
              <a:rPr lang="en-US" sz="2000" dirty="0" smtClean="0">
                <a:solidFill>
                  <a:srgbClr val="FF0505"/>
                </a:solidFill>
              </a:rPr>
              <a:t>several key people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505"/>
                </a:solidFill>
              </a:rPr>
              <a:t>at once</a:t>
            </a:r>
            <a:r>
              <a:rPr lang="en-US" sz="2000" dirty="0" smtClean="0"/>
              <a:t> by </a:t>
            </a:r>
            <a:r>
              <a:rPr lang="en-US" sz="2000" dirty="0" smtClean="0">
                <a:solidFill>
                  <a:srgbClr val="FF0505"/>
                </a:solidFill>
              </a:rPr>
              <a:t>several analysts</a:t>
            </a:r>
            <a:r>
              <a:rPr lang="en-US" sz="2000" dirty="0" smtClean="0"/>
              <a:t>, one asks questions other takes notes</a:t>
            </a:r>
            <a:endParaRPr lang="en-US" sz="2000" b="1" dirty="0" smtClean="0"/>
          </a:p>
          <a:p>
            <a:pPr lvl="1" algn="l" rtl="0">
              <a:lnSpc>
                <a:spcPct val="80000"/>
              </a:lnSpc>
            </a:pPr>
            <a:endParaRPr lang="en-US" sz="1800" dirty="0" smtClean="0"/>
          </a:p>
          <a:p>
            <a:pPr lvl="1" algn="l" rtl="0">
              <a:lnSpc>
                <a:spcPct val="80000"/>
              </a:lnSpc>
            </a:pPr>
            <a:endParaRPr lang="en-US" sz="1800" dirty="0" smtClean="0"/>
          </a:p>
          <a:p>
            <a:pPr lvl="1" algn="l" rtl="0">
              <a:lnSpc>
                <a:spcPct val="80000"/>
              </a:lnSpc>
            </a:pPr>
            <a:r>
              <a:rPr lang="en-US" sz="1800" b="1" dirty="0" smtClean="0"/>
              <a:t>Advantages</a:t>
            </a:r>
          </a:p>
          <a:p>
            <a:pPr lvl="2" algn="l" rtl="0">
              <a:lnSpc>
                <a:spcPct val="80000"/>
              </a:lnSpc>
            </a:pPr>
            <a:r>
              <a:rPr lang="en-US" sz="1800" dirty="0" smtClean="0"/>
              <a:t>More effective use of time</a:t>
            </a:r>
          </a:p>
          <a:p>
            <a:pPr lvl="2" algn="l" rtl="0">
              <a:lnSpc>
                <a:spcPct val="80000"/>
              </a:lnSpc>
            </a:pPr>
            <a:r>
              <a:rPr lang="en-US" sz="1800" dirty="0" smtClean="0"/>
              <a:t>Enables people to hear opinions of others and to agree or disagree</a:t>
            </a:r>
          </a:p>
          <a:p>
            <a:pPr lvl="1" algn="l" rtl="0">
              <a:lnSpc>
                <a:spcPct val="80000"/>
              </a:lnSpc>
            </a:pPr>
            <a:r>
              <a:rPr lang="en-US" sz="1800" b="1" dirty="0" smtClean="0"/>
              <a:t>Disadvantages</a:t>
            </a:r>
          </a:p>
          <a:p>
            <a:pPr lvl="2" algn="l" rtl="0">
              <a:lnSpc>
                <a:spcPct val="80000"/>
              </a:lnSpc>
            </a:pPr>
            <a:r>
              <a:rPr lang="en-US" sz="1800" dirty="0" smtClean="0"/>
              <a:t>Difficulty in scheduling convenient time as many people are involved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800" b="1" dirty="0" smtClean="0"/>
          </a:p>
          <a:p>
            <a:pPr lvl="3" algn="l" rtl="0"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/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7.</a:t>
            </a:r>
            <a:fld id="{B1C370FD-7759-4C22-8FDE-60F1D58AD43E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8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76250"/>
            <a:ext cx="7772400" cy="971550"/>
          </a:xfrm>
        </p:spPr>
        <p:txBody>
          <a:bodyPr>
            <a:normAutofit fontScale="90000"/>
          </a:bodyPr>
          <a:lstStyle/>
          <a:p>
            <a:r>
              <a:rPr lang="en-US" sz="2800" b="1" smtClean="0"/>
              <a:t>Modern Methods for Determining Requirements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9750" y="1557338"/>
            <a:ext cx="8604250" cy="5300662"/>
          </a:xfrm>
        </p:spPr>
        <p:txBody>
          <a:bodyPr/>
          <a:lstStyle/>
          <a:p>
            <a:pPr algn="l" rtl="0">
              <a:lnSpc>
                <a:spcPct val="90000"/>
              </a:lnSpc>
              <a:buNone/>
            </a:pPr>
            <a:r>
              <a:rPr lang="en-US" sz="2400" b="1" dirty="0" smtClean="0"/>
              <a:t>A. Joint Application Design (JAD)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Similar to group interview as it brings together key users, managers and systems analysts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Purpose</a:t>
            </a:r>
            <a:r>
              <a:rPr lang="en-US" sz="2000" dirty="0" smtClean="0"/>
              <a:t>: collect system requirements simultaneously from key people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Particular structure of roles and agenda is followed and analysts control the sequence of questions answered by users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may last  from four hours to an entire week and may consist of many weeks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algn="l" rtl="0">
              <a:lnSpc>
                <a:spcPct val="90000"/>
              </a:lnSpc>
              <a:buNone/>
            </a:pPr>
            <a:r>
              <a:rPr lang="en-US" sz="2400" b="1" dirty="0" smtClean="0"/>
              <a:t>B. Prototyping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Goal: to develop concrete specifications for ultimate system</a:t>
            </a:r>
          </a:p>
          <a:p>
            <a:pPr algn="l" rtl="0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4.</a:t>
            </a:r>
            <a:fld id="{A287C575-14EE-4200-A204-EE6D3C979FC4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9</a:t>
            </a:fld>
            <a:endParaRPr lang="en-US" sz="1600"/>
          </a:p>
        </p:txBody>
      </p:sp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25E47888B0E4A9BC12FCFB3CE40D5" ma:contentTypeVersion="1" ma:contentTypeDescription="Create a new document." ma:contentTypeScope="" ma:versionID="856910d60f8d2d2c0a1b375843aa0dd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C16AD5-0A2E-4E6F-8854-3B6102B9A7E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88D165-4AAC-4C81-89D0-CA200C1EB7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CCDC4CE-7BD2-4E6D-9B4C-E28FAEFC50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2542</TotalTime>
  <Words>586</Words>
  <Application>Microsoft Office PowerPoint</Application>
  <PresentationFormat>عرض على الشاشة (3:4)‏</PresentationFormat>
  <Paragraphs>120</Paragraphs>
  <Slides>10</Slides>
  <Notes>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Equity</vt:lpstr>
      <vt:lpstr>Modern Systems Analysis and Design Third Edition  </vt:lpstr>
      <vt:lpstr>Performing Requirements Determination </vt:lpstr>
      <vt:lpstr>Performing Requirements Determination </vt:lpstr>
      <vt:lpstr>Deliverables and Outcomes</vt:lpstr>
      <vt:lpstr>Traditional Methods for Determining Requirements</vt:lpstr>
      <vt:lpstr>Traditional Methods for Determining Requirements</vt:lpstr>
      <vt:lpstr>Traditional Methods for Determining Requirements</vt:lpstr>
      <vt:lpstr>Traditional Methods for Determining Requirements</vt:lpstr>
      <vt:lpstr>Modern Methods for Determining Requirements</vt:lpstr>
      <vt:lpstr>B. Prototyping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user-8</cp:lastModifiedBy>
  <cp:revision>136</cp:revision>
  <cp:lastPrinted>1601-01-01T00:00:00Z</cp:lastPrinted>
  <dcterms:created xsi:type="dcterms:W3CDTF">2000-04-11T00:26:26Z</dcterms:created>
  <dcterms:modified xsi:type="dcterms:W3CDTF">2019-01-20T07:49:31Z</dcterms:modified>
</cp:coreProperties>
</file>