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</p:sldMasterIdLst>
  <p:notesMasterIdLst>
    <p:notesMasterId r:id="rId16"/>
  </p:notesMasterIdLst>
  <p:handoutMasterIdLst>
    <p:handoutMasterId r:id="rId17"/>
  </p:handoutMasterIdLst>
  <p:sldIdLst>
    <p:sldId id="256" r:id="rId5"/>
    <p:sldId id="304" r:id="rId6"/>
    <p:sldId id="307" r:id="rId7"/>
    <p:sldId id="323" r:id="rId8"/>
    <p:sldId id="298" r:id="rId9"/>
    <p:sldId id="324" r:id="rId10"/>
    <p:sldId id="299" r:id="rId11"/>
    <p:sldId id="300" r:id="rId12"/>
    <p:sldId id="301" r:id="rId13"/>
    <p:sldId id="309" r:id="rId14"/>
    <p:sldId id="311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912"/>
    <a:srgbClr val="BA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8" autoAdjust="0"/>
  </p:normalViewPr>
  <p:slideViewPr>
    <p:cSldViewPr>
      <p:cViewPr>
        <p:scale>
          <a:sx n="94" d="100"/>
          <a:sy n="94" d="100"/>
        </p:scale>
        <p:origin x="-88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76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fld id="{079FBEA0-2191-40AF-97B2-828F0BB230E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19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378B76B8-5719-403F-8702-FC4435651E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01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095D88-2CC5-4E2C-9635-F2AB7E70D5AD}" type="slidenum">
              <a:rPr lang="ar-SA"/>
              <a:pPr/>
              <a:t>1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2610581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761FE-D8B0-4EBA-8E48-A9329B330960}" type="slidenum">
              <a:rPr lang="ar-SA"/>
              <a:pPr/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153487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0FE70-945A-41DD-8625-630DAD0C6FA8}" type="slidenum">
              <a:rPr lang="ar-SA"/>
              <a:pPr/>
              <a:t>3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1940075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52BF6A-B5F1-4330-853D-DB846EA38D80}" type="slidenum">
              <a:rPr lang="ar-SA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2980547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FCBFDE-587F-4F84-93BB-9EFB2C3762BF}" type="slidenum">
              <a:rPr lang="ar-SA"/>
              <a:pPr/>
              <a:t>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2608823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4149F3-846B-461C-BB7A-9AF8FAF8F438}" type="slidenum">
              <a:rPr lang="ar-SA"/>
              <a:pPr/>
              <a:t>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825818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83C07-8F26-4AD6-97AF-91169B5A9429}" type="slidenum">
              <a:rPr lang="ar-SA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726660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087573-2495-42FB-A6CA-8E63C6F88B32}" type="slidenum">
              <a:rPr lang="ar-SA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3566938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56D14-0707-4AB1-A1A4-6C84116A8FF4}" type="slidenum">
              <a:rPr lang="ar-SA"/>
              <a:pPr/>
              <a:t>11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1454231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68DA501-A49B-4B16-B4FC-5E31A72D4B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0FB96-4D14-4F8D-AABB-CD365FA781A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C4594-E9D7-4DC1-B958-186469221D7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15D52-BB4B-4AA6-9526-30AF84AC483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66A93C05-9B92-41C8-B61B-DE7E080ED8E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E7082-482D-4780-BE42-8A00786DFA1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DB16C-ECBA-413F-9D75-FF38AFCC40F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DAD53-31E0-40B8-AD2F-DDF95D5216D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E2E80-D17E-4F63-844D-D927C8D5420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F3C05-3EB2-4317-BF07-EBA6E7190C9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E70AE3AD-FB32-4342-A94A-5CA155D9063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F3B42ED-EEE0-46EB-BD21-9DB2D3EC53A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3" autoUpdateAnimBg="0"/>
    </p:bldLst>
  </p:timing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76600"/>
            <a:ext cx="7086600" cy="17526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smtClean="0"/>
              <a:t>Chapter 5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600" b="1" smtClean="0"/>
              <a:t>Identifying and Selecting Systems Development Projects</a:t>
            </a:r>
          </a:p>
        </p:txBody>
      </p:sp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467600" cy="2971800"/>
          </a:xfrm>
          <a:noFill/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Modern Systems Analysis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and Design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Third Edition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5.</a:t>
            </a:r>
            <a:fld id="{A5D16D02-F82D-461C-846D-30140C80CD66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77200" cy="5334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Corporate and Information Systems Planning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848600" cy="4800600"/>
          </a:xfrm>
        </p:spPr>
        <p:txBody>
          <a:bodyPr/>
          <a:lstStyle/>
          <a:p>
            <a:pPr algn="l" rtl="0"/>
            <a:r>
              <a:rPr lang="en-US" sz="2400" b="1" dirty="0" smtClean="0"/>
              <a:t>Need for planning</a:t>
            </a:r>
          </a:p>
          <a:p>
            <a:pPr lvl="1" algn="l" rtl="0"/>
            <a:r>
              <a:rPr lang="en-US" sz="2000" dirty="0" smtClean="0"/>
              <a:t>Improperly planned projects result in systems that cannot be shared across an organization</a:t>
            </a:r>
          </a:p>
          <a:p>
            <a:pPr lvl="1" algn="l" rtl="0"/>
            <a:r>
              <a:rPr lang="en-US" sz="2000" dirty="0" smtClean="0"/>
              <a:t>As business processes change, lack of integration will hamper strategy and business process changes</a:t>
            </a:r>
          </a:p>
          <a:p>
            <a:pPr algn="l" rtl="0"/>
            <a:r>
              <a:rPr lang="en-US" sz="2400" b="1" dirty="0" smtClean="0"/>
              <a:t>Corporate Strategic Planning</a:t>
            </a:r>
          </a:p>
          <a:p>
            <a:pPr lvl="1" algn="l" rtl="0"/>
            <a:r>
              <a:rPr lang="en-US" sz="2000" dirty="0" smtClean="0"/>
              <a:t>Process of developing and refining models of the current and future enterprise as well as a transition strategy</a:t>
            </a:r>
          </a:p>
          <a:p>
            <a:pPr lvl="1" algn="l" rtl="0"/>
            <a:r>
              <a:rPr lang="en-US" sz="2000" dirty="0" smtClean="0"/>
              <a:t>Planning results in several outcomes</a:t>
            </a:r>
          </a:p>
          <a:p>
            <a:pPr lvl="2" algn="l" rtl="0"/>
            <a:r>
              <a:rPr lang="en-US" sz="2000" dirty="0" smtClean="0"/>
              <a:t>Mission Statement</a:t>
            </a:r>
          </a:p>
          <a:p>
            <a:pPr lvl="2" algn="l" rtl="0"/>
            <a:r>
              <a:rPr lang="en-US" sz="2000" dirty="0" smtClean="0"/>
              <a:t>Objective Statement</a:t>
            </a:r>
          </a:p>
          <a:p>
            <a:pPr lvl="2" algn="l" rtl="0"/>
            <a:r>
              <a:rPr lang="en-US" sz="2000" dirty="0" smtClean="0"/>
              <a:t>Competitive Strategy</a:t>
            </a: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5.</a:t>
            </a:r>
            <a:fld id="{F3221F13-F8B4-48D6-AB05-0DC49583F8F3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10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001000" cy="609600"/>
          </a:xfrm>
        </p:spPr>
        <p:txBody>
          <a:bodyPr>
            <a:normAutofit fontScale="90000"/>
          </a:bodyPr>
          <a:lstStyle/>
          <a:p>
            <a:r>
              <a:rPr lang="en-US" sz="2800" b="1" smtClean="0"/>
              <a:t>Corporate and Information Systems Planning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153400" cy="4495800"/>
          </a:xfrm>
        </p:spPr>
        <p:txBody>
          <a:bodyPr/>
          <a:lstStyle/>
          <a:p>
            <a:pPr algn="l" rtl="0"/>
            <a:r>
              <a:rPr lang="en-US" sz="2400" b="1" dirty="0" smtClean="0"/>
              <a:t>Corporate Strategic Planning</a:t>
            </a:r>
          </a:p>
          <a:p>
            <a:pPr lvl="1" algn="l" rtl="0"/>
            <a:r>
              <a:rPr lang="en-US" sz="2200" b="1" dirty="0" smtClean="0"/>
              <a:t>Mission Statement</a:t>
            </a:r>
          </a:p>
          <a:p>
            <a:pPr lvl="2" algn="l" rtl="0"/>
            <a:r>
              <a:rPr lang="en-US" sz="2000" dirty="0" smtClean="0"/>
              <a:t>A statement that makes it clear what business a company is in</a:t>
            </a:r>
          </a:p>
          <a:p>
            <a:pPr lvl="1" algn="l" rtl="0"/>
            <a:r>
              <a:rPr lang="en-US" sz="2200" b="1" dirty="0" smtClean="0"/>
              <a:t>Objective Statement</a:t>
            </a:r>
          </a:p>
          <a:p>
            <a:pPr lvl="2" algn="l" rtl="0"/>
            <a:r>
              <a:rPr lang="en-US" sz="2000" dirty="0" smtClean="0"/>
              <a:t>A series of statements that express an organization’s qualitative and quantitative goals for reaching a desired future position</a:t>
            </a:r>
          </a:p>
          <a:p>
            <a:pPr lvl="2" algn="l" rtl="0"/>
            <a:r>
              <a:rPr lang="en-US" sz="2000" dirty="0" smtClean="0"/>
              <a:t>Objectives are critical success factors</a:t>
            </a:r>
          </a:p>
          <a:p>
            <a:pPr lvl="1" algn="l" rtl="0"/>
            <a:r>
              <a:rPr lang="en-US" sz="2200" b="1" dirty="0" smtClean="0"/>
              <a:t>Competitive Strategy</a:t>
            </a:r>
          </a:p>
          <a:p>
            <a:pPr lvl="2" algn="l" rtl="0"/>
            <a:r>
              <a:rPr lang="en-US" sz="2000" dirty="0" smtClean="0"/>
              <a:t>The method by which an organization attempts to achieve its mission and objectives</a:t>
            </a:r>
          </a:p>
        </p:txBody>
      </p:sp>
      <p:sp>
        <p:nvSpPr>
          <p:cNvPr id="26931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5.</a:t>
            </a:r>
            <a:fld id="{336108F0-8E39-46E4-95B5-EBD2B4979157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11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Identifying and Selecting IS Development Projects</a:t>
            </a:r>
          </a:p>
        </p:txBody>
      </p:sp>
      <p:sp>
        <p:nvSpPr>
          <p:cNvPr id="4099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905000"/>
            <a:ext cx="7772400" cy="4419600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90000"/>
              </a:lnSpc>
            </a:pPr>
            <a:r>
              <a:rPr lang="en-US" sz="2400" b="1" dirty="0" smtClean="0"/>
              <a:t>Sources</a:t>
            </a:r>
            <a:r>
              <a:rPr lang="en-US" sz="2400" dirty="0" smtClean="0"/>
              <a:t> of projects</a:t>
            </a:r>
          </a:p>
          <a:p>
            <a:pPr lvl="1" algn="l" rtl="0">
              <a:lnSpc>
                <a:spcPct val="90000"/>
              </a:lnSpc>
            </a:pPr>
            <a:r>
              <a:rPr lang="en-US" sz="2000" b="1" dirty="0" smtClean="0"/>
              <a:t>Management and business units</a:t>
            </a:r>
            <a:r>
              <a:rPr lang="en-US" sz="2000" dirty="0" smtClean="0"/>
              <a:t> – for replacing or extending an existing system to gain needed information or to provide new service to customers</a:t>
            </a:r>
          </a:p>
          <a:p>
            <a:pPr lvl="1" algn="l" rtl="0">
              <a:lnSpc>
                <a:spcPct val="90000"/>
              </a:lnSpc>
            </a:pPr>
            <a:r>
              <a:rPr lang="en-US" sz="2000" b="1" dirty="0" smtClean="0"/>
              <a:t>Managers</a:t>
            </a:r>
            <a:r>
              <a:rPr lang="en-US" sz="2000" dirty="0" smtClean="0"/>
              <a:t> who want to make a system more efficient or less costly or to move to new operating environment</a:t>
            </a:r>
          </a:p>
          <a:p>
            <a:pPr lvl="1" algn="l" rtl="0">
              <a:lnSpc>
                <a:spcPct val="90000"/>
              </a:lnSpc>
            </a:pPr>
            <a:r>
              <a:rPr lang="en-US" sz="2000" b="1" dirty="0" smtClean="0"/>
              <a:t>Formal planning groups</a:t>
            </a:r>
            <a:r>
              <a:rPr lang="en-US" sz="2000" dirty="0" smtClean="0"/>
              <a:t> – identifies projects for improvement to help organization objectives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algn="l" rtl="0">
              <a:lnSpc>
                <a:spcPct val="90000"/>
              </a:lnSpc>
            </a:pPr>
            <a:r>
              <a:rPr lang="en-US" sz="2400" b="1" dirty="0" smtClean="0"/>
              <a:t>Project Identification and Selection</a:t>
            </a:r>
            <a:r>
              <a:rPr lang="en-US" sz="2400" dirty="0" smtClean="0"/>
              <a:t> consists of: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Identifying potential development projects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Classifying and ranking projects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Selecting projects for development</a:t>
            </a: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5.</a:t>
            </a:r>
            <a:fld id="{4CEDCA0F-BCE3-46AB-8096-8BB67A3E9D45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2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2800" b="1" smtClean="0"/>
              <a:t>Identifying Potential Development Projects</a:t>
            </a:r>
          </a:p>
        </p:txBody>
      </p:sp>
      <p:sp>
        <p:nvSpPr>
          <p:cNvPr id="5123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8458200" cy="4495800"/>
          </a:xfrm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endParaRPr lang="en-US" sz="2400" dirty="0" smtClean="0"/>
          </a:p>
          <a:p>
            <a:pPr algn="l" rtl="0">
              <a:lnSpc>
                <a:spcPct val="90000"/>
              </a:lnSpc>
            </a:pPr>
            <a:endParaRPr lang="en-US" sz="2400" dirty="0" smtClean="0"/>
          </a:p>
          <a:p>
            <a:pPr algn="l" rtl="0">
              <a:lnSpc>
                <a:spcPct val="90000"/>
              </a:lnSpc>
            </a:pPr>
            <a:r>
              <a:rPr lang="en-US" sz="2400" b="1" dirty="0" smtClean="0"/>
              <a:t>Projects are identified by</a:t>
            </a:r>
          </a:p>
          <a:p>
            <a:pPr lvl="1" algn="l" rtl="0">
              <a:lnSpc>
                <a:spcPct val="90000"/>
              </a:lnSpc>
            </a:pPr>
            <a:endParaRPr lang="en-US" sz="2000" dirty="0" smtClean="0"/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Top management 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Steering committee 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User departments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Development group or senior IS staff</a:t>
            </a:r>
          </a:p>
          <a:p>
            <a:pPr lvl="1" algn="l" rtl="0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64196" name="Text Box 1028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5.</a:t>
            </a:r>
            <a:fld id="{6E936C18-A378-4896-82F3-011E4566A595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3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609600" y="533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>
                <a:solidFill>
                  <a:schemeClr val="tx2"/>
                </a:solidFill>
              </a:rPr>
              <a:t>Identifying Potential Development Projects</a:t>
            </a:r>
          </a:p>
        </p:txBody>
      </p:sp>
      <p:sp>
        <p:nvSpPr>
          <p:cNvPr id="6147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334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 dirty="0"/>
              <a:t>Top Management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Greater strategic focus, largest project size, longest project duration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 dirty="0"/>
              <a:t>Steering Committee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 smtClean="0"/>
              <a:t> </a:t>
            </a:r>
            <a:r>
              <a:rPr lang="en-US" sz="2000" dirty="0"/>
              <a:t>greater organizational change, formal cost-benefit analysis, larger and riskier projects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 dirty="0"/>
              <a:t>User Department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 smtClean="0"/>
              <a:t>faster </a:t>
            </a:r>
            <a:r>
              <a:rPr lang="en-US" sz="2000" dirty="0"/>
              <a:t>development, fewer users and business functions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 dirty="0"/>
              <a:t>Development group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Fewer development delays, less concern on cost-benefit analysis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Classifying and Ranking IS Development Projects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534400" cy="4648200"/>
          </a:xfrm>
        </p:spPr>
        <p:txBody>
          <a:bodyPr>
            <a:normAutofit/>
          </a:bodyPr>
          <a:lstStyle/>
          <a:p>
            <a:pPr algn="l" rtl="0"/>
            <a:r>
              <a:rPr lang="en-US" sz="2400" b="1" dirty="0" smtClean="0"/>
              <a:t>Classifying and Ranking IS Development Projects</a:t>
            </a:r>
          </a:p>
          <a:p>
            <a:pPr lvl="1" algn="l" rtl="0"/>
            <a:endParaRPr lang="en-US" sz="2000" dirty="0" smtClean="0"/>
          </a:p>
          <a:p>
            <a:pPr lvl="1" algn="l" rtl="0"/>
            <a:r>
              <a:rPr lang="en-US" sz="2000" dirty="0" smtClean="0"/>
              <a:t>Focuses on assessing the relative merit of potential projects</a:t>
            </a:r>
          </a:p>
          <a:p>
            <a:pPr lvl="1" algn="l" rtl="0"/>
            <a:r>
              <a:rPr lang="en-US" sz="2000" dirty="0" smtClean="0"/>
              <a:t>Can be performed by top managers, steering committee, business units, or IS development groups</a:t>
            </a:r>
          </a:p>
          <a:p>
            <a:pPr lvl="1" algn="l" rtl="0"/>
            <a:r>
              <a:rPr lang="en-US" sz="2000" dirty="0" smtClean="0"/>
              <a:t>Criteria for assigning merit may vary and one or more than one criteria may be used</a:t>
            </a:r>
          </a:p>
          <a:p>
            <a:pPr algn="l" rtl="0"/>
            <a:endParaRPr lang="en-US" sz="2000" dirty="0" smtClean="0"/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5.</a:t>
            </a:r>
            <a:fld id="{D8DD713F-CC0D-4750-8015-C8EF48FD5F7F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5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6096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>
                <a:solidFill>
                  <a:schemeClr val="tx2"/>
                </a:solidFill>
              </a:rPr>
              <a:t>Classifying and Ranking IS Development Projects</a:t>
            </a:r>
          </a:p>
        </p:txBody>
      </p:sp>
      <p:sp>
        <p:nvSpPr>
          <p:cNvPr id="8195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33400" y="1600200"/>
            <a:ext cx="8610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 dirty="0"/>
              <a:t>Value Chain Analysis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Extent to which activities add value and costs when developing products and/or services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 dirty="0"/>
              <a:t>Strategic Alignment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Extent to which project is seen as helping the organization achieve its objectives and goals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 dirty="0"/>
              <a:t>Potential Benefits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Extent to which project is seen as improving profits, customer service and duration of these benefits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 dirty="0"/>
              <a:t>Resource Availability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Amount and type of resources the project requires and their availability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 dirty="0"/>
              <a:t>Project Size/Duration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Number of persons and length of time needed to complete project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SzPct val="60000"/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sz="2800" b="1" smtClean="0"/>
              <a:t>Selecting IS Development Projects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153400" cy="4724400"/>
          </a:xfrm>
        </p:spPr>
        <p:txBody>
          <a:bodyPr>
            <a:normAutofit/>
          </a:bodyPr>
          <a:lstStyle/>
          <a:p>
            <a:pPr algn="l" rtl="0"/>
            <a:r>
              <a:rPr lang="en-US" sz="2400" b="1" dirty="0" smtClean="0"/>
              <a:t>Selecting IS Development Projects</a:t>
            </a:r>
          </a:p>
          <a:p>
            <a:pPr lvl="1" algn="l" rtl="0"/>
            <a:r>
              <a:rPr lang="en-US" sz="2000" dirty="0" smtClean="0"/>
              <a:t>Actual selection of projects for further development</a:t>
            </a:r>
          </a:p>
          <a:p>
            <a:pPr lvl="1" algn="l" rtl="0"/>
            <a:r>
              <a:rPr lang="en-US" sz="2000" dirty="0" smtClean="0"/>
              <a:t>Process of considering short and long-term projects</a:t>
            </a:r>
          </a:p>
          <a:p>
            <a:pPr lvl="1" algn="l" rtl="0"/>
            <a:r>
              <a:rPr lang="en-US" sz="2000" dirty="0" smtClean="0"/>
              <a:t>Projects most likely to achieve business objectives are selected</a:t>
            </a:r>
          </a:p>
          <a:p>
            <a:pPr lvl="1" algn="l" rtl="0"/>
            <a:r>
              <a:rPr lang="en-US" sz="2000" dirty="0" smtClean="0"/>
              <a:t>Decision requires consideration of:</a:t>
            </a:r>
          </a:p>
          <a:p>
            <a:pPr lvl="2" algn="l" rtl="0"/>
            <a:r>
              <a:rPr lang="en-US" sz="1800" dirty="0" smtClean="0"/>
              <a:t>Perceived and real needs</a:t>
            </a:r>
          </a:p>
          <a:p>
            <a:pPr lvl="2" algn="l" rtl="0"/>
            <a:r>
              <a:rPr lang="en-US" sz="1800" dirty="0" smtClean="0"/>
              <a:t>Potential and ongoing projects</a:t>
            </a:r>
          </a:p>
          <a:p>
            <a:pPr lvl="2" algn="l" rtl="0"/>
            <a:r>
              <a:rPr lang="en-US" sz="1800" dirty="0" smtClean="0"/>
              <a:t>Current organizational environment</a:t>
            </a:r>
          </a:p>
          <a:p>
            <a:pPr lvl="2" algn="l" rtl="0"/>
            <a:r>
              <a:rPr lang="en-US" sz="1800" dirty="0" smtClean="0"/>
              <a:t>Existing and available resources</a:t>
            </a:r>
          </a:p>
          <a:p>
            <a:pPr lvl="2" algn="l" rtl="0"/>
            <a:r>
              <a:rPr lang="en-US" sz="1800" dirty="0" smtClean="0"/>
              <a:t>Evaluation criteria</a:t>
            </a:r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5.</a:t>
            </a:r>
            <a:fld id="{A257C9B4-F655-4BA2-A5F1-556AD44B9F37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7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r>
              <a:rPr lang="en-US" sz="2800" b="1" smtClean="0"/>
              <a:t>Selecting IS Development Projects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lvl="1" algn="l" rtl="0"/>
            <a:r>
              <a:rPr lang="en-US" sz="2200" b="1" dirty="0" smtClean="0"/>
              <a:t>Outcomes</a:t>
            </a:r>
          </a:p>
          <a:p>
            <a:pPr lvl="2" algn="l" rtl="0"/>
            <a:r>
              <a:rPr lang="en-US" sz="2000" dirty="0" smtClean="0"/>
              <a:t>Project Acceptance</a:t>
            </a:r>
          </a:p>
          <a:p>
            <a:pPr lvl="2" algn="l" rtl="0"/>
            <a:r>
              <a:rPr lang="en-US" sz="2000" dirty="0" smtClean="0"/>
              <a:t>Project Rejection</a:t>
            </a:r>
          </a:p>
          <a:p>
            <a:pPr lvl="2" algn="l" rtl="0"/>
            <a:r>
              <a:rPr lang="en-US" sz="2000" dirty="0" smtClean="0"/>
              <a:t>Delay</a:t>
            </a:r>
          </a:p>
          <a:p>
            <a:pPr lvl="2" algn="l" rtl="0"/>
            <a:r>
              <a:rPr lang="en-US" sz="2000" dirty="0" smtClean="0"/>
              <a:t>Refocus</a:t>
            </a:r>
          </a:p>
          <a:p>
            <a:pPr lvl="2" algn="l" rtl="0"/>
            <a:r>
              <a:rPr lang="en-US" sz="2000" dirty="0" smtClean="0"/>
              <a:t>End-User Development</a:t>
            </a:r>
          </a:p>
          <a:p>
            <a:pPr lvl="2" algn="l" rtl="0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5.</a:t>
            </a:r>
            <a:fld id="{753101B8-CDA6-4CF9-8C79-8C9ACFC39A68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8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Identifying and Selecting IS Development Projects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600" b="1" dirty="0" smtClean="0"/>
              <a:t>Deliverables and Outcomes</a:t>
            </a:r>
          </a:p>
          <a:p>
            <a:pPr lvl="1" algn="l" rtl="0">
              <a:lnSpc>
                <a:spcPct val="90000"/>
              </a:lnSpc>
            </a:pPr>
            <a:endParaRPr lang="en-US" sz="2400" dirty="0" smtClean="0"/>
          </a:p>
          <a:p>
            <a:pPr lvl="1" algn="l" rtl="0">
              <a:lnSpc>
                <a:spcPct val="90000"/>
              </a:lnSpc>
            </a:pPr>
            <a:r>
              <a:rPr lang="en-US" sz="2400" dirty="0" smtClean="0"/>
              <a:t>Primary Deliverable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Schedule of specific IS development projects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 smtClean="0"/>
              <a:t>Outcomes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Assurance that careful consideration was given to project selection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Clear understanding of project’s relation to organizational objectives</a:t>
            </a:r>
          </a:p>
          <a:p>
            <a:pPr lvl="2" algn="l" rtl="0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lvl="1" algn="l" rtl="0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5.</a:t>
            </a:r>
            <a:fld id="{3B0B231B-C372-4068-9022-D58E5B6D8A59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9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425E47888B0E4A9BC12FCFB3CE40D5" ma:contentTypeVersion="1" ma:contentTypeDescription="Create a new document." ma:contentTypeScope="" ma:versionID="856910d60f8d2d2c0a1b375843aa0dd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4C7A55F-C8E0-4B36-9DF0-5623DD0326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A35FDD5-36EB-4E07-9767-89C8E82D22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5CA2CB-CBFB-496D-BE34-2A622410A3CF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sharepoint/v3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3298</TotalTime>
  <Words>562</Words>
  <Application>Microsoft Office PowerPoint</Application>
  <PresentationFormat>عرض على الشاشة (3:4)‏</PresentationFormat>
  <Paragraphs>111</Paragraphs>
  <Slides>11</Slides>
  <Notes>9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Equity</vt:lpstr>
      <vt:lpstr>Modern Systems Analysis and Design Third Edition  </vt:lpstr>
      <vt:lpstr>Identifying and Selecting IS Development Projects</vt:lpstr>
      <vt:lpstr>Identifying Potential Development Projects</vt:lpstr>
      <vt:lpstr>عرض تقديمي في PowerPoint</vt:lpstr>
      <vt:lpstr>Classifying and Ranking IS Development Projects</vt:lpstr>
      <vt:lpstr>عرض تقديمي في PowerPoint</vt:lpstr>
      <vt:lpstr>Selecting IS Development Projects</vt:lpstr>
      <vt:lpstr>Selecting IS Development Projects</vt:lpstr>
      <vt:lpstr>Identifying and Selecting IS Development Projects</vt:lpstr>
      <vt:lpstr>Corporate and Information Systems Planning</vt:lpstr>
      <vt:lpstr>Corporate and Information Systems 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 Systems Analysis and Design  Joey F. George  Jeffrey A. Hoffer  Joseph S. Valacich</dc:title>
  <dc:creator>John Russo</dc:creator>
  <cp:lastModifiedBy>user-8</cp:lastModifiedBy>
  <cp:revision>95</cp:revision>
  <cp:lastPrinted>1601-01-01T00:00:00Z</cp:lastPrinted>
  <dcterms:created xsi:type="dcterms:W3CDTF">2000-04-11T00:26:26Z</dcterms:created>
  <dcterms:modified xsi:type="dcterms:W3CDTF">2019-01-20T07:49:09Z</dcterms:modified>
</cp:coreProperties>
</file>