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1"/>
  </p:notesMasterIdLst>
  <p:sldIdLst>
    <p:sldId id="300" r:id="rId2"/>
    <p:sldId id="260" r:id="rId3"/>
    <p:sldId id="261" r:id="rId4"/>
    <p:sldId id="262" r:id="rId5"/>
    <p:sldId id="302" r:id="rId6"/>
    <p:sldId id="263" r:id="rId7"/>
    <p:sldId id="287" r:id="rId8"/>
    <p:sldId id="264" r:id="rId9"/>
    <p:sldId id="265" r:id="rId10"/>
    <p:sldId id="288" r:id="rId11"/>
    <p:sldId id="266" r:id="rId12"/>
    <p:sldId id="267" r:id="rId13"/>
    <p:sldId id="269" r:id="rId14"/>
    <p:sldId id="268" r:id="rId15"/>
    <p:sldId id="270" r:id="rId16"/>
    <p:sldId id="293" r:id="rId17"/>
    <p:sldId id="30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0C7B0"/>
    <a:srgbClr val="960E0E"/>
    <a:srgbClr val="730B0B"/>
    <a:srgbClr val="DCBFA4"/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85" autoAdjust="0"/>
  </p:normalViewPr>
  <p:slideViewPr>
    <p:cSldViewPr>
      <p:cViewPr>
        <p:scale>
          <a:sx n="94" d="100"/>
          <a:sy n="94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fld id="{E45ADD7C-3EAC-49F4-90F8-1479FFFF3F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5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7E6EC-4748-4C31-8424-1100DA7C64E5}" type="slidenum">
              <a:rPr lang="en-US"/>
              <a:pPr/>
              <a:t>1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grpSp>
        <p:nvGrpSpPr>
          <p:cNvPr id="14" name="Group 20"/>
          <p:cNvGrpSpPr>
            <a:grpSpLocks/>
          </p:cNvGrpSpPr>
          <p:nvPr userDrawn="1"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5" name="Line 21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Arc 23"/>
            <p:cNvSpPr>
              <a:spLocks/>
            </p:cNvSpPr>
            <p:nvPr/>
          </p:nvSpPr>
          <p:spPr bwMode="ltGray">
            <a:xfrm rot="5400000">
              <a:off x="5097" y="3346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&lt;1.#&gt;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3C9A-E51C-48DD-95A7-0FA566EF1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&lt;1.#&gt;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923-899E-4686-91E8-9D69667C0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&lt;1.#&gt;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EAA3-9D2C-41AC-83D5-8404E948C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&lt;1.#&gt;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4C5FB1-B6C5-439E-9DF5-11263CA42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&lt;1.#&gt;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5C19-DDDD-40E4-B9B6-E35E65D5C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&lt;1.#&gt;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CC27-88C0-4B77-8598-2F86B88D6A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&lt;1.#&gt;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ECFF-7977-4858-B67C-001BC6C9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&lt;1.#&gt;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14B1-0744-4694-8B7E-C0439CD3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&lt;1.#&gt;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F8AF-5D27-47FD-BFC9-9239FE26FF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&lt;1.#&gt;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81C103-4702-4338-96D1-D7D4ABA2C6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&lt;1.#&gt;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A1BF287-6471-4B98-893B-69362ABF2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AutoShape 2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543800" y="6248400"/>
            <a:ext cx="533400" cy="609600"/>
          </a:xfrm>
          <a:prstGeom prst="actionButtonBackPrevious">
            <a:avLst/>
          </a:prstGeom>
          <a:solidFill>
            <a:srgbClr val="B2B2B2">
              <a:alpha val="50000"/>
            </a:srgbClr>
          </a:solidFill>
          <a:ln w="12700">
            <a:solidFill>
              <a:srgbClr val="3333CC"/>
            </a:solidFill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 wrap="none" anchor="ctr"/>
          <a:lstStyle/>
          <a:p>
            <a:endParaRPr lang="ar-SA"/>
          </a:p>
        </p:txBody>
      </p:sp>
      <p:sp>
        <p:nvSpPr>
          <p:cNvPr id="11" name="AutoShape 25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153400" y="6248400"/>
            <a:ext cx="533400" cy="609600"/>
          </a:xfrm>
          <a:prstGeom prst="actionButtonForwardNext">
            <a:avLst/>
          </a:prstGeom>
          <a:solidFill>
            <a:srgbClr val="B2B2B2">
              <a:alpha val="50000"/>
            </a:srgbClr>
          </a:solidFill>
          <a:ln w="12700">
            <a:solidFill>
              <a:srgbClr val="3333CC"/>
            </a:solidFill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 wrap="none" anchor="ctr"/>
          <a:lstStyle/>
          <a:p>
            <a:endParaRPr lang="ar-SA"/>
          </a:p>
        </p:txBody>
      </p:sp>
      <p:sp>
        <p:nvSpPr>
          <p:cNvPr id="12" name="Text Box 26"/>
          <p:cNvSpPr txBox="1">
            <a:spLocks noChangeArrowheads="1"/>
          </p:cNvSpPr>
          <p:nvPr userDrawn="1"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 sz="1600">
              <a:solidFill>
                <a:schemeClr val="tx1"/>
              </a:solidFill>
            </a:endParaRPr>
          </a:p>
        </p:txBody>
      </p:sp>
      <p:sp>
        <p:nvSpPr>
          <p:cNvPr id="15" name="Line 27"/>
          <p:cNvSpPr>
            <a:spLocks noChangeShapeType="1"/>
          </p:cNvSpPr>
          <p:nvPr userDrawn="1"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grpSp>
        <p:nvGrpSpPr>
          <p:cNvPr id="16" name="Group 28"/>
          <p:cNvGrpSpPr>
            <a:grpSpLocks/>
          </p:cNvGrpSpPr>
          <p:nvPr userDrawn="1"/>
        </p:nvGrpSpPr>
        <p:grpSpPr bwMode="auto">
          <a:xfrm>
            <a:off x="414338" y="1416050"/>
            <a:ext cx="1784350" cy="2324100"/>
            <a:chOff x="96" y="916"/>
            <a:chExt cx="2208" cy="2876"/>
          </a:xfrm>
        </p:grpSpPr>
        <p:sp>
          <p:nvSpPr>
            <p:cNvPr id="17" name="Line 29"/>
            <p:cNvSpPr>
              <a:spLocks noChangeShapeType="1"/>
            </p:cNvSpPr>
            <p:nvPr userDrawn="1"/>
          </p:nvSpPr>
          <p:spPr bwMode="ltGray">
            <a:xfrm flipH="1">
              <a:off x="96" y="1037"/>
              <a:ext cx="22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Line 30"/>
            <p:cNvSpPr>
              <a:spLocks noChangeShapeType="1"/>
            </p:cNvSpPr>
            <p:nvPr userDrawn="1"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Arc 31"/>
            <p:cNvSpPr>
              <a:spLocks/>
            </p:cNvSpPr>
            <p:nvPr userDrawn="1"/>
          </p:nvSpPr>
          <p:spPr bwMode="ltGray">
            <a:xfrm flipH="1">
              <a:off x="217" y="916"/>
              <a:ext cx="239" cy="239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 autoUpdateAnimBg="0"/>
    </p:bldLst>
  </p:timing>
  <p:hf sldNum="0" hd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70866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Chapter 3 </a:t>
            </a:r>
          </a:p>
          <a:p>
            <a:pPr algn="ctr"/>
            <a:r>
              <a:rPr lang="en-US" b="1"/>
              <a:t>Managing the Information Systems Project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24384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Essentials of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Systems Analysis and Design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3600" b="1" dirty="0"/>
              <a:t>Fourth Edition</a:t>
            </a:r>
            <a:br>
              <a:rPr lang="en-US" sz="3600" b="1" dirty="0"/>
            </a:br>
            <a:r>
              <a:rPr lang="en-US" sz="3600" b="1" dirty="0"/>
              <a:t> </a:t>
            </a:r>
            <a:r>
              <a:rPr lang="en-US" sz="2800" b="1" dirty="0"/>
              <a:t>Joseph S. </a:t>
            </a:r>
            <a:r>
              <a:rPr lang="en-US" sz="2800" b="1" dirty="0" err="1"/>
              <a:t>Valacich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Joey F. George</a:t>
            </a:r>
            <a:br>
              <a:rPr lang="en-US" sz="2800" b="1" dirty="0"/>
            </a:br>
            <a:r>
              <a:rPr lang="en-US" sz="2800" b="1" dirty="0"/>
              <a:t>Jeffrey A. </a:t>
            </a:r>
            <a:r>
              <a:rPr lang="en-US" sz="2800" b="1" dirty="0" err="1"/>
              <a:t>Hoffer</a:t>
            </a:r>
            <a:r>
              <a:rPr lang="en-US" sz="2800" b="1" dirty="0"/>
              <a:t> 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3.1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Planning the Project (continued)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2800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76400"/>
            <a:ext cx="7772400" cy="4572000"/>
          </a:xfrm>
        </p:spPr>
        <p:txBody>
          <a:bodyPr/>
          <a:lstStyle/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800" dirty="0"/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800" dirty="0"/>
              <a:t>Develop a project scope statement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Describe what the project will deliver</a:t>
            </a:r>
          </a:p>
          <a:p>
            <a:pPr marL="609600" indent="-609600" algn="l" rtl="0">
              <a:buFont typeface="Wingdings" pitchFamily="2" charset="2"/>
              <a:buAutoNum type="arabicPeriod" startAt="10"/>
            </a:pPr>
            <a:r>
              <a:rPr lang="en-US" sz="2800" dirty="0"/>
              <a:t>Set a baseline project plan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Estimate of project’s tasks and resources</a:t>
            </a:r>
          </a:p>
        </p:txBody>
      </p:sp>
      <p:sp>
        <p:nvSpPr>
          <p:cNvPr id="128007" name="Text Box 1031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5D80695C-127F-4F6B-B28A-4F3848FDEDF0}" type="slidenum">
              <a:rPr lang="en-US" sz="1600">
                <a:solidFill>
                  <a:schemeClr val="tx1"/>
                </a:solidFill>
              </a:rPr>
              <a:pPr eaLnBrk="0" hangingPunct="0"/>
              <a:t>10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the Project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04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dirty="0"/>
              <a:t>Execute baseline project plan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Acquire and assign resources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Train new team members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Keep project on schedule</a:t>
            </a:r>
          </a:p>
          <a:p>
            <a:pPr marL="609600" indent="-609600" algn="l" rtl="0">
              <a:buFont typeface="Wingdings" pitchFamily="2" charset="2"/>
              <a:buAutoNum type="arabicPeriod" startAt="2"/>
            </a:pPr>
            <a:r>
              <a:rPr lang="en-US" dirty="0"/>
              <a:t>Monitor project progress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Adjust resources, budget, and/or activities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CB3E51EC-9767-48BA-B0AD-3EF22A9D4574}" type="slidenum">
              <a:rPr lang="en-US" sz="1600">
                <a:solidFill>
                  <a:schemeClr val="tx1"/>
                </a:solidFill>
              </a:rPr>
              <a:pPr eaLnBrk="0" hangingPunct="0"/>
              <a:t>11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Executing the Project (continued)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05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l" rtl="0">
              <a:buFont typeface="Wingdings" pitchFamily="2" charset="2"/>
              <a:buAutoNum type="arabicPeriod" startAt="3"/>
            </a:pPr>
            <a:r>
              <a:rPr lang="en-US" dirty="0"/>
              <a:t>Manage changes to baseline project plan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Slipped completion dates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Bungled activity that must be redone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Changes in personnel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New activities</a:t>
            </a:r>
          </a:p>
          <a:p>
            <a:pPr marL="609600" indent="-609600" algn="l" rtl="0">
              <a:buFont typeface="Wingdings" pitchFamily="2" charset="2"/>
              <a:buAutoNum type="arabicPeriod" startAt="4"/>
            </a:pPr>
            <a:r>
              <a:rPr lang="en-US" dirty="0"/>
              <a:t>Maintain project workbook</a:t>
            </a:r>
          </a:p>
          <a:p>
            <a:pPr marL="609600" indent="-609600" algn="l" rtl="0">
              <a:buFont typeface="Wingdings" pitchFamily="2" charset="2"/>
              <a:buAutoNum type="arabicPeriod" startAt="4"/>
            </a:pPr>
            <a:r>
              <a:rPr lang="en-US" dirty="0"/>
              <a:t>Communicate project status</a:t>
            </a:r>
          </a:p>
          <a:p>
            <a:pPr marL="609600" indent="-609600" algn="l" rtl="0">
              <a:buFont typeface="Wingdings" pitchFamily="2" charset="2"/>
              <a:buNone/>
            </a:pPr>
            <a:endParaRPr lang="en-US" dirty="0"/>
          </a:p>
          <a:p>
            <a:pPr marL="990600" lvl="1" indent="-533400" algn="l" rtl="0"/>
            <a:endParaRPr lang="en-US" dirty="0"/>
          </a:p>
          <a:p>
            <a:pPr marL="609600" indent="-609600" algn="l" rtl="0"/>
            <a:endParaRPr lang="en-US" dirty="0"/>
          </a:p>
          <a:p>
            <a:pPr marL="609600" indent="-609600" algn="l" rtl="0"/>
            <a:endParaRPr lang="en-US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825A1B31-883D-4733-9C38-9049B41BD216}" type="slidenum">
              <a:rPr lang="en-US" sz="1600">
                <a:solidFill>
                  <a:schemeClr val="tx1"/>
                </a:solidFill>
              </a:rPr>
              <a:pPr eaLnBrk="0" hangingPunct="0"/>
              <a:t>12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 Down the Project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0752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dirty="0"/>
              <a:t>Termination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Types of termination:</a:t>
            </a:r>
          </a:p>
          <a:p>
            <a:pPr marL="1371600" lvl="2" indent="-457200" algn="l" rtl="0">
              <a:buSzTx/>
              <a:buFont typeface="Wingdings" pitchFamily="2" charset="2"/>
              <a:buChar char="§"/>
            </a:pPr>
            <a:r>
              <a:rPr lang="en-US" dirty="0"/>
              <a:t>Natural</a:t>
            </a:r>
          </a:p>
          <a:p>
            <a:pPr marL="1752600" lvl="3" indent="-3810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Requirements have been met</a:t>
            </a:r>
          </a:p>
          <a:p>
            <a:pPr marL="1371600" lvl="2" indent="-457200" algn="l" rtl="0">
              <a:buSzTx/>
              <a:buFont typeface="Wingdings" pitchFamily="2" charset="2"/>
              <a:buChar char="§"/>
            </a:pPr>
            <a:r>
              <a:rPr lang="en-US" dirty="0"/>
              <a:t>Unnatural</a:t>
            </a:r>
          </a:p>
          <a:p>
            <a:pPr marL="1752600" lvl="3" indent="-3810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Project stopped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Documentation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Personnel Appraisal</a:t>
            </a:r>
          </a:p>
        </p:txBody>
      </p:sp>
      <p:sp>
        <p:nvSpPr>
          <p:cNvPr id="107525" name="Text Box 1029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686061D1-18E9-4B34-A255-1EF1FCE4CE1A}" type="slidenum">
              <a:rPr lang="en-US" sz="1600">
                <a:solidFill>
                  <a:schemeClr val="tx1"/>
                </a:solidFill>
              </a:rPr>
              <a:pPr eaLnBrk="0" hangingPunct="0"/>
              <a:t>13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Closing Down the Project (continued)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06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l" rtl="0">
              <a:buFont typeface="Wingdings" pitchFamily="2" charset="2"/>
              <a:buAutoNum type="arabicPeriod" startAt="2"/>
            </a:pPr>
            <a:r>
              <a:rPr lang="en-US" dirty="0"/>
              <a:t>Conduct post-project reviews</a:t>
            </a:r>
          </a:p>
          <a:p>
            <a:pPr marL="990600" lvl="1" indent="-5334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Determine strengths and weaknesses of</a:t>
            </a:r>
          </a:p>
          <a:p>
            <a:pPr marL="1371600" lvl="2" indent="-457200" algn="l" rtl="0">
              <a:buSzTx/>
              <a:buFont typeface="Wingdings" pitchFamily="2" charset="2"/>
              <a:buChar char="§"/>
            </a:pPr>
            <a:r>
              <a:rPr lang="en-US" dirty="0"/>
              <a:t>Project deliverables</a:t>
            </a:r>
          </a:p>
          <a:p>
            <a:pPr marL="1371600" lvl="2" indent="-457200" algn="l" rtl="0">
              <a:buSzTx/>
              <a:buFont typeface="Wingdings" pitchFamily="2" charset="2"/>
              <a:buChar char="§"/>
            </a:pPr>
            <a:r>
              <a:rPr lang="en-US" dirty="0"/>
              <a:t>Project management process</a:t>
            </a:r>
          </a:p>
          <a:p>
            <a:pPr marL="1371600" lvl="2" indent="-457200" algn="l" rtl="0">
              <a:buSzTx/>
              <a:buFont typeface="Wingdings" pitchFamily="2" charset="2"/>
              <a:buChar char="§"/>
            </a:pPr>
            <a:r>
              <a:rPr lang="en-US" dirty="0"/>
              <a:t>Development process</a:t>
            </a:r>
          </a:p>
          <a:p>
            <a:pPr marL="609600" indent="-609600" algn="l" rtl="0">
              <a:buFont typeface="Wingdings" pitchFamily="2" charset="2"/>
              <a:buAutoNum type="arabicPeriod" startAt="3"/>
            </a:pPr>
            <a:r>
              <a:rPr lang="en-US" dirty="0"/>
              <a:t>Close customer contract</a:t>
            </a:r>
          </a:p>
          <a:p>
            <a:pPr marL="1752600" lvl="3" indent="-381000" algn="l" rtl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838F4F39-2F63-46AB-B3F2-B0D8EB076BA1}" type="slidenum">
              <a:rPr lang="en-US" sz="1600">
                <a:solidFill>
                  <a:schemeClr val="tx1"/>
                </a:solidFill>
              </a:rPr>
              <a:pPr eaLnBrk="0" hangingPunct="0"/>
              <a:t>14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Representing and Scheduling Project Plans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085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Gantt </a:t>
            </a:r>
            <a:r>
              <a:rPr lang="en-US" dirty="0" smtClean="0"/>
              <a:t>Charts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dirty="0" smtClean="0"/>
              <a:t>Gantt chart: A graphical representing of a project showing each task as    a horizontal bar whose length is proportional to its time for completion.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dirty="0" smtClean="0"/>
              <a:t>Gantt charts do not show how tasks must be ordered but simply shows when an activity must begin and end.</a:t>
            </a:r>
            <a:endParaRPr lang="en-US" dirty="0"/>
          </a:p>
          <a:p>
            <a:pPr lvl="1" algn="l" rtl="0"/>
            <a:r>
              <a:rPr lang="en-US" dirty="0"/>
              <a:t>Useful for depicting simple projects or parts of large projects</a:t>
            </a:r>
          </a:p>
          <a:p>
            <a:pPr lvl="1" algn="l" rtl="0"/>
            <a:r>
              <a:rPr lang="en-US" dirty="0"/>
              <a:t>Show start and completion dates for individual tasks</a:t>
            </a:r>
          </a:p>
          <a:p>
            <a:pPr algn="l" rtl="0"/>
            <a:r>
              <a:rPr lang="en-US" dirty="0"/>
              <a:t>Network Diagrams</a:t>
            </a:r>
          </a:p>
          <a:p>
            <a:pPr lvl="1" algn="l" rtl="0"/>
            <a:r>
              <a:rPr lang="en-US" dirty="0"/>
              <a:t>Show order of activities</a:t>
            </a:r>
          </a:p>
          <a:p>
            <a:pPr lvl="1" algn="l" rtl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DC9EA5FB-DD16-43BB-AEDE-5B79709E92C9}" type="slidenum">
              <a:rPr lang="en-US" sz="1600">
                <a:solidFill>
                  <a:schemeClr val="tx1"/>
                </a:solidFill>
              </a:rPr>
              <a:pPr eaLnBrk="0" hangingPunct="0"/>
              <a:t>15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CA66C2DC-6EEC-4C85-9A6B-313178CBF438}" type="slidenum">
              <a:rPr lang="en-US" sz="1600">
                <a:solidFill>
                  <a:schemeClr val="tx1"/>
                </a:solidFill>
              </a:rPr>
              <a:pPr eaLnBrk="0" hangingPunct="0"/>
              <a:t>16</a:t>
            </a:fld>
            <a:endParaRPr lang="en-US" sz="1600">
              <a:solidFill>
                <a:schemeClr val="tx1"/>
              </a:solidFill>
            </a:endParaRPr>
          </a:p>
        </p:txBody>
      </p:sp>
      <p:pic>
        <p:nvPicPr>
          <p:cNvPr id="13824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001000" cy="5788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Project Plans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57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800" dirty="0"/>
              <a:t>Network diagramming is a critical path scheduling technique</a:t>
            </a:r>
          </a:p>
          <a:p>
            <a:pPr algn="l" rtl="0">
              <a:lnSpc>
                <a:spcPct val="80000"/>
              </a:lnSpc>
            </a:pPr>
            <a:r>
              <a:rPr lang="en-US" sz="2800" dirty="0"/>
              <a:t>Used when tasks </a:t>
            </a:r>
          </a:p>
          <a:p>
            <a:pPr lvl="1" algn="l" rtl="0">
              <a:lnSpc>
                <a:spcPct val="80000"/>
              </a:lnSpc>
            </a:pPr>
            <a:r>
              <a:rPr lang="en-US" sz="2400" dirty="0"/>
              <a:t>Are well-defined and have a clear beginning and end point</a:t>
            </a:r>
          </a:p>
          <a:p>
            <a:pPr lvl="1" algn="l" rtl="0">
              <a:lnSpc>
                <a:spcPct val="80000"/>
              </a:lnSpc>
            </a:pPr>
            <a:r>
              <a:rPr lang="en-US" sz="2400" dirty="0"/>
              <a:t>Can be worked on independently of other tasks</a:t>
            </a:r>
          </a:p>
          <a:p>
            <a:pPr lvl="1" algn="l" rtl="0">
              <a:lnSpc>
                <a:spcPct val="80000"/>
              </a:lnSpc>
            </a:pPr>
            <a:r>
              <a:rPr lang="en-US" sz="2400" dirty="0"/>
              <a:t>Are ordered</a:t>
            </a:r>
          </a:p>
          <a:p>
            <a:pPr lvl="1" algn="l" rtl="0">
              <a:lnSpc>
                <a:spcPct val="80000"/>
              </a:lnSpc>
            </a:pPr>
            <a:r>
              <a:rPr lang="en-US" sz="2400" dirty="0"/>
              <a:t>Serve the purpose of the project</a:t>
            </a:r>
          </a:p>
          <a:p>
            <a:pPr algn="l" rtl="0">
              <a:lnSpc>
                <a:spcPct val="80000"/>
              </a:lnSpc>
            </a:pPr>
            <a:r>
              <a:rPr lang="en-US" sz="2800" dirty="0"/>
              <a:t>Major strength is ability to show how completion times vary by activity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B107ED27-9D25-4911-81F5-626061909152}" type="slidenum">
              <a:rPr lang="en-US" sz="1600">
                <a:solidFill>
                  <a:schemeClr val="tx1"/>
                </a:solidFill>
              </a:rPr>
              <a:pPr eaLnBrk="0" hangingPunct="0"/>
              <a:t>17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Commercial Project Management Software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Many systems are available</a:t>
            </a:r>
          </a:p>
          <a:p>
            <a:pPr algn="l" rtl="0"/>
            <a:r>
              <a:rPr lang="en-US" dirty="0"/>
              <a:t>Three activities are required:</a:t>
            </a:r>
          </a:p>
          <a:p>
            <a:pPr lvl="1" algn="l" rtl="0"/>
            <a:r>
              <a:rPr lang="en-US" dirty="0"/>
              <a:t>Establish project start or end date</a:t>
            </a:r>
          </a:p>
          <a:p>
            <a:pPr lvl="1" algn="l" rtl="0"/>
            <a:r>
              <a:rPr lang="en-US" dirty="0"/>
              <a:t>Enter tasks and assign task relationships</a:t>
            </a:r>
          </a:p>
          <a:p>
            <a:pPr lvl="1" algn="l" rtl="0"/>
            <a:r>
              <a:rPr lang="en-US" dirty="0"/>
              <a:t>Select scheduling method to review project reports</a:t>
            </a:r>
          </a:p>
          <a:p>
            <a:pPr lvl="1" algn="l" rtl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AF100456-49FD-4757-85B7-F7209DE609DD}" type="slidenum">
              <a:rPr lang="en-US" sz="1600">
                <a:solidFill>
                  <a:schemeClr val="tx1"/>
                </a:solidFill>
              </a:rPr>
              <a:pPr eaLnBrk="0" hangingPunct="0"/>
              <a:t>18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dirty="0"/>
              <a:t>Skills of An Effective Project Manager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Activities of Project Manager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Initiation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Planning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Execution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Close down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Gantt Charts and Network Diagrams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Commercial PM Software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707F6BBE-AAD8-45DC-B6C2-118AFA6A47F8}" type="slidenum">
              <a:rPr lang="en-US" sz="1600">
                <a:solidFill>
                  <a:schemeClr val="tx1"/>
                </a:solidFill>
              </a:rPr>
              <a:pPr eaLnBrk="0" hangingPunct="0"/>
              <a:t>19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/>
              <a:t>Managing the Information Systems Project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Copyright © 2009 Pearson Education, Inc. Publishing as Prentice Hall</a:t>
            </a:r>
          </a:p>
        </p:txBody>
      </p:sp>
      <p:sp>
        <p:nvSpPr>
          <p:cNvPr id="98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Focus of Project Management</a:t>
            </a:r>
          </a:p>
          <a:p>
            <a:pPr lvl="1" algn="l" rtl="0"/>
            <a:r>
              <a:rPr lang="en-US" dirty="0"/>
              <a:t>To assure that information system projects meet customer expectations</a:t>
            </a:r>
          </a:p>
          <a:p>
            <a:pPr lvl="2" algn="l" rtl="0"/>
            <a:r>
              <a:rPr lang="en-US" dirty="0"/>
              <a:t>Delivered in a timely manner</a:t>
            </a:r>
          </a:p>
          <a:p>
            <a:pPr lvl="2" algn="l" rtl="0"/>
            <a:r>
              <a:rPr lang="en-US" dirty="0"/>
              <a:t>Meet constraints and requirements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l"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A3B8915C-7696-4FCD-BD8D-4BE925D68EB0}" type="slidenum">
              <a:rPr lang="en-US" sz="1600">
                <a:solidFill>
                  <a:schemeClr val="tx1"/>
                </a:solidFill>
              </a:rPr>
              <a:pPr algn="l" eaLnBrk="0" hangingPunct="0"/>
              <a:t>2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Managing the Information Systems Project (continued)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993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dirty="0"/>
              <a:t>Project Manager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Systems Analyst responsible for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Project initiation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Planning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Execution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Closing down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Requires diverse set of skills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Management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Leadership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Technical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Customer </a:t>
            </a:r>
            <a:r>
              <a:rPr lang="en-US" sz="2000" dirty="0"/>
              <a:t>relations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DB3B5E74-2C2C-4B36-8A4C-24D21B0010B8}" type="slidenum">
              <a:rPr lang="en-US" sz="1600">
                <a:solidFill>
                  <a:schemeClr val="tx1"/>
                </a:solidFill>
              </a:rPr>
              <a:pPr eaLnBrk="0" hangingPunct="0"/>
              <a:t>3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Management Process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003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Project</a:t>
            </a:r>
          </a:p>
          <a:p>
            <a:pPr lvl="1" algn="l" rtl="0"/>
            <a:r>
              <a:rPr lang="en-US" sz="2400" dirty="0"/>
              <a:t>Planned undertaking of related activities to reach an objective that has a beginning and an end</a:t>
            </a:r>
          </a:p>
          <a:p>
            <a:pPr algn="l" rtl="0"/>
            <a:r>
              <a:rPr lang="en-US" sz="2800" dirty="0"/>
              <a:t>Four Phases</a:t>
            </a:r>
          </a:p>
          <a:p>
            <a:pPr lvl="1" algn="l" rtl="0"/>
            <a:r>
              <a:rPr lang="en-US" sz="2400" dirty="0"/>
              <a:t>Initiating</a:t>
            </a:r>
          </a:p>
          <a:p>
            <a:pPr lvl="1" algn="l" rtl="0"/>
            <a:r>
              <a:rPr lang="en-US" sz="2400" dirty="0"/>
              <a:t>Planning </a:t>
            </a:r>
          </a:p>
          <a:p>
            <a:pPr lvl="1" algn="l" rtl="0"/>
            <a:r>
              <a:rPr lang="en-US" sz="2400" dirty="0"/>
              <a:t>Executing</a:t>
            </a:r>
          </a:p>
          <a:p>
            <a:pPr lvl="1" algn="l" rtl="0"/>
            <a:r>
              <a:rPr lang="en-US" sz="2400" dirty="0"/>
              <a:t>Closing down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60E2279B-AFE1-4C99-BA23-45E1BD695F3A}" type="slidenum">
              <a:rPr lang="en-US" sz="1600">
                <a:solidFill>
                  <a:schemeClr val="tx1"/>
                </a:solidFill>
              </a:rPr>
              <a:pPr eaLnBrk="0" hangingPunct="0"/>
              <a:t>4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Initiating the Project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Education, Inc. Publishing as Prentice Hall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just" rtl="0">
              <a:lnSpc>
                <a:spcPct val="80000"/>
              </a:lnSpc>
              <a:buNone/>
            </a:pPr>
            <a:endParaRPr lang="en-US" altLang="en-US" sz="2800" dirty="0" smtClean="0"/>
          </a:p>
          <a:p>
            <a:pPr marL="609600" indent="-609600" algn="just" rtl="0">
              <a:lnSpc>
                <a:spcPct val="80000"/>
              </a:lnSpc>
              <a:buNone/>
            </a:pPr>
            <a:endParaRPr lang="en-US" altLang="en-US" sz="2800" dirty="0" smtClean="0"/>
          </a:p>
          <a:p>
            <a:pPr marL="609600" indent="-609600" algn="just" rtl="0">
              <a:lnSpc>
                <a:spcPct val="80000"/>
              </a:lnSpc>
              <a:buNone/>
            </a:pPr>
            <a:r>
              <a:rPr lang="en-US" altLang="en-US" sz="2800" dirty="0" smtClean="0"/>
              <a:t>The first phase of the project management process in which activities are performed to assess the </a:t>
            </a:r>
            <a:r>
              <a:rPr lang="en-US" altLang="en-US" sz="2800" b="1" dirty="0" smtClean="0"/>
              <a:t>size</a:t>
            </a:r>
            <a:r>
              <a:rPr lang="en-US" altLang="en-US" sz="2800" dirty="0" smtClean="0"/>
              <a:t>, </a:t>
            </a:r>
            <a:r>
              <a:rPr lang="en-US" altLang="en-US" sz="2800" b="1" dirty="0" smtClean="0"/>
              <a:t>scope</a:t>
            </a:r>
            <a:r>
              <a:rPr lang="en-US" altLang="en-US" sz="2800" dirty="0" smtClean="0"/>
              <a:t>, and </a:t>
            </a:r>
            <a:r>
              <a:rPr lang="en-US" altLang="en-US" sz="2800" b="1" dirty="0" smtClean="0"/>
              <a:t>complexity</a:t>
            </a:r>
            <a:r>
              <a:rPr lang="en-US" altLang="en-US" sz="2800" dirty="0" smtClean="0"/>
              <a:t> of the project and to establish procedures to support later project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Initiating the Project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Establish the project initiation team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Establish a relationship with the customer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Establish the project initiation plan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Establish management procedures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Establish the project management environment and workbook</a:t>
            </a:r>
          </a:p>
          <a:p>
            <a:pPr marL="609600" indent="-609600" algn="l" rtl="0">
              <a:lnSpc>
                <a:spcPct val="90000"/>
              </a:lnSpc>
              <a:buNone/>
            </a:pPr>
            <a:r>
              <a:rPr lang="en-US" altLang="en-US" sz="2400" b="1" dirty="0" smtClean="0"/>
              <a:t>Project workbook</a:t>
            </a:r>
            <a:r>
              <a:rPr lang="en-US" altLang="en-US" sz="2400" dirty="0" smtClean="0"/>
              <a:t>: An on-line or hard-copy </a:t>
            </a:r>
            <a:r>
              <a:rPr lang="en-US" altLang="en-US" sz="2400" b="1" dirty="0" smtClean="0"/>
              <a:t>repository</a:t>
            </a:r>
            <a:r>
              <a:rPr lang="en-US" altLang="en-US" sz="2400" dirty="0" smtClean="0"/>
              <a:t> for all project correspondence, inputs, outputs, deliverables, procedures, and standards used by all team members useful for project audits, orientation of new team members and performing post project reviews.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endParaRPr lang="en-US" dirty="0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BEEB36DC-7389-44E6-8D4F-AA4DA4E7AECF}" type="slidenum">
              <a:rPr lang="en-US" sz="1600">
                <a:solidFill>
                  <a:schemeClr val="tx1"/>
                </a:solidFill>
              </a:rPr>
              <a:pPr eaLnBrk="0" hangingPunct="0"/>
              <a:t>6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the Project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2595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/>
              <a:t>Describe project scope, alternatives and feasibility</a:t>
            </a:r>
          </a:p>
          <a:p>
            <a:pPr marL="990600" lvl="1" indent="-533400" algn="l" rtl="0">
              <a:lnSpc>
                <a:spcPct val="90000"/>
              </a:lnSpc>
            </a:pPr>
            <a:r>
              <a:rPr lang="en-US" sz="2400" dirty="0"/>
              <a:t>Scope and Feasibility</a:t>
            </a:r>
          </a:p>
          <a:p>
            <a:pPr marL="1371600" lvl="2" indent="-457200" algn="l" rtl="0">
              <a:lnSpc>
                <a:spcPct val="90000"/>
              </a:lnSpc>
            </a:pPr>
            <a:r>
              <a:rPr lang="en-US" sz="2000" dirty="0"/>
              <a:t>Understand the project</a:t>
            </a:r>
          </a:p>
          <a:p>
            <a:pPr marL="1371600" lvl="2" indent="-457200" algn="l" rtl="0">
              <a:lnSpc>
                <a:spcPct val="90000"/>
              </a:lnSpc>
            </a:pPr>
            <a:r>
              <a:rPr lang="en-US" sz="2000" dirty="0"/>
              <a:t>What problem is to be addressed</a:t>
            </a:r>
          </a:p>
          <a:p>
            <a:pPr marL="1371600" lvl="2" indent="-457200" algn="l" rtl="0">
              <a:lnSpc>
                <a:spcPct val="90000"/>
              </a:lnSpc>
            </a:pPr>
            <a:r>
              <a:rPr lang="en-US" sz="2000" dirty="0"/>
              <a:t>What results are to be achieved</a:t>
            </a:r>
          </a:p>
          <a:p>
            <a:pPr marL="1371600" lvl="2" indent="-457200" algn="l" rtl="0">
              <a:lnSpc>
                <a:spcPct val="90000"/>
              </a:lnSpc>
            </a:pPr>
            <a:r>
              <a:rPr lang="en-US" sz="2000" dirty="0"/>
              <a:t>Measures of success</a:t>
            </a:r>
          </a:p>
          <a:p>
            <a:pPr marL="1371600" lvl="2" indent="-457200" algn="l" rtl="0">
              <a:lnSpc>
                <a:spcPct val="90000"/>
              </a:lnSpc>
            </a:pPr>
            <a:r>
              <a:rPr lang="en-US" sz="2000" dirty="0"/>
              <a:t>Completion criteria</a:t>
            </a:r>
          </a:p>
          <a:p>
            <a:pPr marL="609600" indent="-609600" algn="l" rtl="0">
              <a:lnSpc>
                <a:spcPct val="90000"/>
              </a:lnSpc>
              <a:buSzTx/>
              <a:buFont typeface="Wingdings" pitchFamily="2" charset="2"/>
              <a:buAutoNum type="arabicPeriod" startAt="2"/>
            </a:pPr>
            <a:r>
              <a:rPr lang="en-US" sz="2800" dirty="0"/>
              <a:t>Divide the project into manageable tasks</a:t>
            </a:r>
          </a:p>
          <a:p>
            <a:pPr marL="1371600" lvl="2" indent="-457200" algn="l" rtl="0">
              <a:lnSpc>
                <a:spcPct val="90000"/>
              </a:lnSpc>
              <a:buSzTx/>
            </a:pPr>
            <a:r>
              <a:rPr lang="en-US" sz="2000" dirty="0"/>
              <a:t>Work breakdown </a:t>
            </a:r>
            <a:r>
              <a:rPr lang="en-US" sz="2000" dirty="0" smtClean="0"/>
              <a:t>structure : </a:t>
            </a:r>
            <a:r>
              <a:rPr lang="en-US" altLang="en-US" dirty="0" smtClean="0"/>
              <a:t>The process of dividing the project into manageable tasks and logically ordering them to ensure a smooth evolution between tasks</a:t>
            </a:r>
            <a:endParaRPr lang="en-US" sz="2000" dirty="0"/>
          </a:p>
          <a:p>
            <a:pPr marL="1371600" lvl="2" indent="-457200" algn="l" rtl="0">
              <a:lnSpc>
                <a:spcPct val="90000"/>
              </a:lnSpc>
              <a:buSzTx/>
            </a:pPr>
            <a:r>
              <a:rPr lang="en-US" sz="2000" dirty="0"/>
              <a:t>Gantt chart</a:t>
            </a:r>
          </a:p>
        </p:txBody>
      </p:sp>
      <p:sp>
        <p:nvSpPr>
          <p:cNvPr id="125957" name="Text Box 1029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0E1BA256-EC5B-4425-9CAA-5A97B4364BE3}" type="slidenum">
              <a:rPr lang="en-US" sz="1600">
                <a:solidFill>
                  <a:schemeClr val="tx1"/>
                </a:solidFill>
              </a:rPr>
              <a:pPr eaLnBrk="0" hangingPunct="0"/>
              <a:t>7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Planning the Project (continued)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02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l" rtl="0">
              <a:lnSpc>
                <a:spcPct val="90000"/>
              </a:lnSpc>
              <a:buSzTx/>
              <a:buFont typeface="Wingdings" pitchFamily="2" charset="2"/>
              <a:buAutoNum type="arabicPeriod" startAt="3"/>
            </a:pPr>
            <a:r>
              <a:rPr lang="en-US" dirty="0"/>
              <a:t>Estimate resources and create a resource plan.</a:t>
            </a:r>
          </a:p>
          <a:p>
            <a:pPr marL="609600" indent="-609600" algn="l" rtl="0">
              <a:lnSpc>
                <a:spcPct val="90000"/>
              </a:lnSpc>
              <a:buSzTx/>
              <a:buFont typeface="Wingdings" pitchFamily="2" charset="2"/>
              <a:buAutoNum type="arabicPeriod" startAt="3"/>
            </a:pPr>
            <a:r>
              <a:rPr lang="en-US" dirty="0"/>
              <a:t>Develop a preliminary schedule</a:t>
            </a:r>
          </a:p>
          <a:p>
            <a:pPr marL="1371600" lvl="2" indent="-457200" algn="l" rtl="0">
              <a:lnSpc>
                <a:spcPct val="90000"/>
              </a:lnSpc>
              <a:buSzTx/>
            </a:pPr>
            <a:r>
              <a:rPr lang="en-US" dirty="0"/>
              <a:t>Utilize Gantt Charts and Network Diagrams</a:t>
            </a:r>
          </a:p>
          <a:p>
            <a:pPr marL="609600" indent="-609600" algn="l" rtl="0">
              <a:lnSpc>
                <a:spcPct val="90000"/>
              </a:lnSpc>
              <a:buSzTx/>
              <a:buFont typeface="Wingdings" pitchFamily="2" charset="2"/>
              <a:buAutoNum type="arabicPeriod" startAt="5"/>
            </a:pPr>
            <a:r>
              <a:rPr lang="en-US" dirty="0"/>
              <a:t>Develop a communication plan</a:t>
            </a:r>
          </a:p>
          <a:p>
            <a:pPr marL="990600" lvl="1" indent="-533400" algn="l" rtl="0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Outline communication processes among customers, team members and management</a:t>
            </a:r>
          </a:p>
          <a:p>
            <a:pPr marL="990600" lvl="1" indent="-533400" algn="l" rtl="0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Define types of reports and their distribution</a:t>
            </a:r>
          </a:p>
          <a:p>
            <a:pPr marL="990600" lvl="1" indent="-533400" algn="l" rtl="0">
              <a:lnSpc>
                <a:spcPct val="90000"/>
              </a:lnSpc>
              <a:buClr>
                <a:schemeClr val="hlink"/>
              </a:buClr>
              <a:buSzTx/>
              <a:buNone/>
            </a:pPr>
            <a:endParaRPr lang="en-US" sz="2400" dirty="0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D6214E0A-EBDA-47F4-9F68-E02BEDBD58BB}" type="slidenum">
              <a:rPr lang="en-US" sz="1600">
                <a:solidFill>
                  <a:schemeClr val="tx1"/>
                </a:solidFill>
              </a:rPr>
              <a:pPr eaLnBrk="0" hangingPunct="0"/>
              <a:t>8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Planning the Project (continued)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Pearson Education, Inc. Publishing as Prentice Hall</a:t>
            </a:r>
          </a:p>
        </p:txBody>
      </p:sp>
      <p:sp>
        <p:nvSpPr>
          <p:cNvPr id="103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en-US" sz="2800" dirty="0"/>
              <a:t>Determine project standards and procedures</a:t>
            </a:r>
          </a:p>
          <a:p>
            <a:pPr marL="914400" lvl="1" indent="-4572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Specify how deliverables are tested and produced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 startAt="7"/>
            </a:pPr>
            <a:r>
              <a:rPr lang="en-US" sz="2800" dirty="0"/>
              <a:t>Identify and assess risk</a:t>
            </a:r>
          </a:p>
          <a:p>
            <a:pPr marL="914400" lvl="1" indent="-4572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Identify sources of risk</a:t>
            </a:r>
          </a:p>
          <a:p>
            <a:pPr marL="914400" lvl="1" indent="-457200" algn="l" rtl="0">
              <a:buClr>
                <a:schemeClr val="hlink"/>
              </a:buClr>
              <a:buSzTx/>
              <a:buFont typeface="Wingdings" pitchFamily="2" charset="2"/>
              <a:buChar char="w"/>
            </a:pPr>
            <a:r>
              <a:rPr lang="en-US" sz="2400" dirty="0"/>
              <a:t>Estimate consequences of risk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en-US" sz="2800" dirty="0"/>
              <a:t>Create a preliminary budget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3.</a:t>
            </a:r>
            <a:fld id="{722A5E8E-3E80-45E8-A90C-E77C7803EA30}" type="slidenum">
              <a:rPr lang="en-US" sz="1600">
                <a:solidFill>
                  <a:schemeClr val="tx1"/>
                </a:solidFill>
              </a:rPr>
              <a:pPr eaLnBrk="0" hangingPunct="0"/>
              <a:t>9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1515</TotalTime>
  <Words>913</Words>
  <Application>Microsoft Office PowerPoint</Application>
  <PresentationFormat>عرض على الشاشة (3:4)‏</PresentationFormat>
  <Paragraphs>172</Paragraphs>
  <Slides>19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Equity</vt:lpstr>
      <vt:lpstr>Essentials of Systems Analysis and Design Fourth Edition  Joseph S. Valacich Joey F. George Jeffrey A. Hoffer  </vt:lpstr>
      <vt:lpstr>Managing the Information Systems Project</vt:lpstr>
      <vt:lpstr>Managing the Information Systems Project (continued)</vt:lpstr>
      <vt:lpstr>Project Management Process</vt:lpstr>
      <vt:lpstr>Initiating the Project</vt:lpstr>
      <vt:lpstr>Initiating the Project</vt:lpstr>
      <vt:lpstr>Planning the Project</vt:lpstr>
      <vt:lpstr>Planning the Project (continued)</vt:lpstr>
      <vt:lpstr>Planning the Project (continued)</vt:lpstr>
      <vt:lpstr>Planning the Project (continued)</vt:lpstr>
      <vt:lpstr>Executing the Project</vt:lpstr>
      <vt:lpstr>Executing the Project (continued)</vt:lpstr>
      <vt:lpstr>Closing Down the Project</vt:lpstr>
      <vt:lpstr>Closing Down the Project (continued)</vt:lpstr>
      <vt:lpstr>Representing and Scheduling Project Plans</vt:lpstr>
      <vt:lpstr>عرض تقديمي في PowerPoint</vt:lpstr>
      <vt:lpstr>Representing Project Plans</vt:lpstr>
      <vt:lpstr>Commercial Project Management Software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John Russo</dc:creator>
  <cp:lastModifiedBy>user-8</cp:lastModifiedBy>
  <cp:revision>73</cp:revision>
  <cp:lastPrinted>1601-01-01T00:00:00Z</cp:lastPrinted>
  <dcterms:created xsi:type="dcterms:W3CDTF">2000-04-11T00:26:26Z</dcterms:created>
  <dcterms:modified xsi:type="dcterms:W3CDTF">2019-01-20T07:48:24Z</dcterms:modified>
</cp:coreProperties>
</file>