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56" r:id="rId2"/>
    <p:sldId id="296" r:id="rId3"/>
    <p:sldId id="286" r:id="rId4"/>
    <p:sldId id="297" r:id="rId5"/>
    <p:sldId id="298" r:id="rId6"/>
    <p:sldId id="294" r:id="rId7"/>
    <p:sldId id="285" r:id="rId8"/>
    <p:sldId id="287" r:id="rId9"/>
    <p:sldId id="272" r:id="rId10"/>
    <p:sldId id="299" r:id="rId11"/>
    <p:sldId id="300" r:id="rId12"/>
    <p:sldId id="301" r:id="rId13"/>
    <p:sldId id="302" r:id="rId14"/>
    <p:sldId id="303" r:id="rId15"/>
    <p:sldId id="304" r:id="rId16"/>
    <p:sldId id="274" r:id="rId17"/>
    <p:sldId id="291" r:id="rId18"/>
    <p:sldId id="275" r:id="rId19"/>
    <p:sldId id="295" r:id="rId20"/>
    <p:sldId id="276" r:id="rId21"/>
    <p:sldId id="288" r:id="rId22"/>
    <p:sldId id="279" r:id="rId23"/>
    <p:sldId id="280" r:id="rId24"/>
    <p:sldId id="281" r:id="rId25"/>
    <p:sldId id="289" r:id="rId26"/>
    <p:sldId id="284" r:id="rId27"/>
    <p:sldId id="305" r:id="rId28"/>
    <p:sldId id="306" r:id="rId29"/>
    <p:sldId id="307" r:id="rId30"/>
    <p:sldId id="308" r:id="rId31"/>
    <p:sldId id="309" r:id="rId32"/>
    <p:sldId id="310" r:id="rId33"/>
    <p:sldId id="311"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06" autoAdjust="0"/>
    <p:restoredTop sz="97138" autoAdjust="0"/>
  </p:normalViewPr>
  <p:slideViewPr>
    <p:cSldViewPr>
      <p:cViewPr>
        <p:scale>
          <a:sx n="57" d="100"/>
          <a:sy n="57" d="100"/>
        </p:scale>
        <p:origin x="-2004" y="-3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E168B-BFB7-404E-B1AA-DDE0371B1E7E}" type="datetimeFigureOut">
              <a:rPr lang="en-US" smtClean="0"/>
              <a:t>10/2/2020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198BE-7869-4DAC-AC50-FA6B06356FBA}" type="slidenum">
              <a:rPr lang="en-US" smtClean="0"/>
              <a:t>‹#›</a:t>
            </a:fld>
            <a:endParaRPr lang="en-US"/>
          </a:p>
        </p:txBody>
      </p:sp>
    </p:spTree>
    <p:extLst>
      <p:ext uri="{BB962C8B-B14F-4D97-AF65-F5344CB8AC3E}">
        <p14:creationId xmlns:p14="http://schemas.microsoft.com/office/powerpoint/2010/main" val="399436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9C4C5E-2EBD-4C7C-93B6-33C806259692}" type="slidenum">
              <a:rPr lang="en-US">
                <a:cs typeface="Arial" charset="0"/>
              </a:rPr>
              <a:pPr fontAlgn="base">
                <a:spcBef>
                  <a:spcPct val="0"/>
                </a:spcBef>
                <a:spcAft>
                  <a:spcPct val="0"/>
                </a:spcAft>
              </a:pPr>
              <a:t>2</a:t>
            </a:fld>
            <a:endParaRPr lang="en-US" dirty="0">
              <a:cs typeface="Arial" charset="0"/>
            </a:endParaRPr>
          </a:p>
        </p:txBody>
      </p:sp>
    </p:spTree>
    <p:extLst>
      <p:ext uri="{BB962C8B-B14F-4D97-AF65-F5344CB8AC3E}">
        <p14:creationId xmlns:p14="http://schemas.microsoft.com/office/powerpoint/2010/main" val="3957164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Recent changes in the political, economic, sociocultural, and technological environments of the global firm have combined to change the relative importance of those strategies. Trade barriers have fallen, markets have globalized, consumer needs and wants have converged, product life cycles have shortened, and new communications, technologies, and trends have emerged. Although these developments provide unprecedented market opportunities, there are strong strategic implications for the global organization and new challenges for the global marketer. Such strategies will undoubtedly incorporate—or may even be structured around—a variety of collaborations. Once thought of only as joint ventures with the more dominant party reaping most of the benefits (or losses) of the partnership, cross-border alliances are taking on surprising new configurations and even more surprising players.</a:t>
            </a:r>
          </a:p>
          <a:p>
            <a:pPr>
              <a:spcBef>
                <a:spcPct val="0"/>
              </a:spcBef>
            </a:pPr>
            <a:endParaRPr lang="en-US" dirty="0" smtClean="0">
              <a:ea typeface="ＭＳ Ｐゴシック" pitchFamily="34" charset="-128"/>
            </a:endParaRP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D57354-EFEA-400B-83B3-8A916E466894}" type="slidenum">
              <a:rPr lang="en-US">
                <a:cs typeface="Arial" charset="0"/>
              </a:rPr>
              <a:pPr fontAlgn="base">
                <a:spcBef>
                  <a:spcPct val="0"/>
                </a:spcBef>
                <a:spcAft>
                  <a:spcPct val="0"/>
                </a:spcAft>
              </a:pPr>
              <a:t>27</a:t>
            </a:fld>
            <a:endParaRPr lang="en-US" dirty="0">
              <a:cs typeface="Arial" charset="0"/>
            </a:endParaRPr>
          </a:p>
        </p:txBody>
      </p:sp>
    </p:spTree>
    <p:extLst>
      <p:ext uri="{BB962C8B-B14F-4D97-AF65-F5344CB8AC3E}">
        <p14:creationId xmlns:p14="http://schemas.microsoft.com/office/powerpoint/2010/main" val="3353254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terminology used to describe the new forms of cooperation strategies varies widely. The phrases </a:t>
            </a:r>
            <a:r>
              <a:rPr lang="en-US" b="1" dirty="0" smtClean="0"/>
              <a:t>collaborative agreements</a:t>
            </a:r>
            <a:r>
              <a:rPr lang="en-US" dirty="0" smtClean="0"/>
              <a:t>, </a:t>
            </a:r>
            <a:r>
              <a:rPr lang="en-US" b="1" dirty="0" smtClean="0"/>
              <a:t>strategic alliances</a:t>
            </a:r>
            <a:r>
              <a:rPr lang="en-US" dirty="0" smtClean="0"/>
              <a:t>, </a:t>
            </a:r>
            <a:r>
              <a:rPr lang="en-US" b="1" dirty="0" smtClean="0"/>
              <a:t>strategic international alliances</a:t>
            </a:r>
            <a:r>
              <a:rPr lang="en-US" dirty="0" smtClean="0"/>
              <a:t>, and </a:t>
            </a:r>
            <a:r>
              <a:rPr lang="en-US" b="1" dirty="0" smtClean="0"/>
              <a:t>global strategic partnerships (GSPs) </a:t>
            </a:r>
            <a:r>
              <a:rPr lang="en-US" dirty="0" smtClean="0"/>
              <a:t>are frequently used to refer to linkages between companies from different countries who jointly pursue a common goal. A broad spectrum of inter-firm agreements, including joint ventures, can be covered by this terminology. However, the strategic alliances discussed here exhibit three characteristics which are highlighted in this diagram and discussed on the next slide.</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088929-766B-4FB1-B0B7-47A9397B9B49}" type="slidenum">
              <a:rPr lang="en-US">
                <a:cs typeface="Arial" charset="0"/>
              </a:rPr>
              <a:pPr fontAlgn="base">
                <a:spcBef>
                  <a:spcPct val="0"/>
                </a:spcBef>
                <a:spcAft>
                  <a:spcPct val="0"/>
                </a:spcAft>
              </a:pPr>
              <a:t>28</a:t>
            </a:fld>
            <a:endParaRPr lang="en-US" dirty="0">
              <a:cs typeface="Arial" charset="0"/>
            </a:endParaRPr>
          </a:p>
        </p:txBody>
      </p:sp>
    </p:spTree>
    <p:extLst>
      <p:ext uri="{BB962C8B-B14F-4D97-AF65-F5344CB8AC3E}">
        <p14:creationId xmlns:p14="http://schemas.microsoft.com/office/powerpoint/2010/main" val="122081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DF103E3C-D5B6-4B40-AE14-D248E1D50681}" type="slidenum">
              <a:rPr lang="en-US" smtClean="0"/>
              <a:pPr>
                <a:defRPr/>
              </a:pPr>
              <a:t>30</a:t>
            </a:fld>
            <a:endParaRPr lang="en-US" dirty="0"/>
          </a:p>
        </p:txBody>
      </p:sp>
    </p:spTree>
    <p:extLst>
      <p:ext uri="{BB962C8B-B14F-4D97-AF65-F5344CB8AC3E}">
        <p14:creationId xmlns:p14="http://schemas.microsoft.com/office/powerpoint/2010/main" val="3830128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cs typeface="Times New Roman" pitchFamily="18" charset="0"/>
              </a:rPr>
              <a:t>Increasing numbers of companies in all parts of the world are entering into alliances that resemble </a:t>
            </a:r>
            <a:r>
              <a:rPr lang="en-US" i="1" dirty="0" smtClean="0">
                <a:ea typeface="ＭＳ Ｐゴシック" pitchFamily="34" charset="-128"/>
                <a:cs typeface="Times New Roman" pitchFamily="18" charset="0"/>
              </a:rPr>
              <a:t>keiretsu</a:t>
            </a:r>
            <a:r>
              <a:rPr lang="en-US" dirty="0" smtClean="0">
                <a:ea typeface="ＭＳ Ｐゴシック" pitchFamily="34" charset="-128"/>
                <a:cs typeface="Times New Roman" pitchFamily="18" charset="0"/>
              </a:rPr>
              <a:t>. In fact, the phrase </a:t>
            </a:r>
            <a:r>
              <a:rPr lang="en-US" i="1" dirty="0" smtClean="0">
                <a:ea typeface="ＭＳ Ｐゴシック" pitchFamily="34" charset="-128"/>
                <a:cs typeface="Times New Roman" pitchFamily="18" charset="0"/>
              </a:rPr>
              <a:t>digital keiretsu</a:t>
            </a:r>
            <a:r>
              <a:rPr lang="en-US" dirty="0" smtClean="0">
                <a:ea typeface="ＭＳ Ｐゴシック" pitchFamily="34" charset="-128"/>
                <a:cs typeface="Times New Roman" pitchFamily="18" charset="0"/>
              </a:rPr>
              <a:t> is frequently used to describe alliances between companies in several industries—computers, communications, consumer electronics, and entertainment—that are undergoing transformation and convergence. These processes are the result of tremendous advances in the ability to transmit and manipulate vast quantities of audio, video, and data and the rapidly approaching era of a global electronic "superhighway" composed of fiber optic cable and digital switching equipment.</a:t>
            </a:r>
          </a:p>
          <a:p>
            <a:pPr>
              <a:spcBef>
                <a:spcPct val="0"/>
              </a:spcBef>
            </a:pPr>
            <a:endParaRPr lang="en-US" dirty="0" smtClean="0">
              <a:ea typeface="ＭＳ Ｐゴシック" pitchFamily="34" charset="-128"/>
              <a:cs typeface="Times New Roman" pitchFamily="18" charset="0"/>
            </a:endParaRP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9DD9C4-42E3-4F30-A077-BA8708CF2BB7}" type="slidenum">
              <a:rPr lang="en-US">
                <a:cs typeface="Arial" charset="0"/>
              </a:rPr>
              <a:pPr fontAlgn="base">
                <a:spcBef>
                  <a:spcPct val="0"/>
                </a:spcBef>
                <a:spcAft>
                  <a:spcPct val="0"/>
                </a:spcAft>
              </a:pPr>
              <a:t>32</a:t>
            </a:fld>
            <a:endParaRPr lang="en-US" dirty="0">
              <a:cs typeface="Arial" charset="0"/>
            </a:endParaRPr>
          </a:p>
        </p:txBody>
      </p:sp>
    </p:spTree>
    <p:extLst>
      <p:ext uri="{BB962C8B-B14F-4D97-AF65-F5344CB8AC3E}">
        <p14:creationId xmlns:p14="http://schemas.microsoft.com/office/powerpoint/2010/main" val="14624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The table illustrates the following strategies:</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Strategy 1, </a:t>
            </a:r>
            <a:r>
              <a:rPr lang="en-US" b="1" dirty="0" smtClean="0">
                <a:ea typeface="ＭＳ Ｐゴシック" pitchFamily="34" charset="-128"/>
              </a:rPr>
              <a:t>country and market concentration</a:t>
            </a:r>
            <a:r>
              <a:rPr lang="en-US" dirty="0" smtClean="0">
                <a:ea typeface="ＭＳ Ｐゴシック" pitchFamily="34" charset="-128"/>
              </a:rPr>
              <a:t>, involves targeting a limited number of customer segments in a few countries. This is typically a starting point for most companies. It matches company resources and market investment needs.</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Strategy 2, </a:t>
            </a:r>
            <a:r>
              <a:rPr lang="en-US" b="1" dirty="0" smtClean="0">
                <a:ea typeface="ＭＳ Ｐゴシック" pitchFamily="34" charset="-128"/>
              </a:rPr>
              <a:t>country concentration and segment diversification, </a:t>
            </a:r>
            <a:r>
              <a:rPr lang="en-US" dirty="0" smtClean="0">
                <a:ea typeface="ＭＳ Ｐゴシック" pitchFamily="34" charset="-128"/>
              </a:rPr>
              <a:t>a company serves many markets in a few countries. This strategy was implemented by many European companies that remained in Europe and sought growth by expanding into new markets.</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Strategy 3, </a:t>
            </a:r>
            <a:r>
              <a:rPr lang="en-US" b="1" dirty="0" smtClean="0">
                <a:ea typeface="ＭＳ Ｐゴシック" pitchFamily="34" charset="-128"/>
              </a:rPr>
              <a:t>country diversification and market concentration, </a:t>
            </a:r>
            <a:r>
              <a:rPr lang="en-US" dirty="0" smtClean="0">
                <a:ea typeface="ＭＳ Ｐゴシック" pitchFamily="34" charset="-128"/>
              </a:rPr>
              <a:t>is the classic global strategy whereby a company seeks out the world market for a product.</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rPr>
              <a:t>Strategy 4, </a:t>
            </a:r>
            <a:r>
              <a:rPr lang="en-US" b="1" dirty="0" smtClean="0">
                <a:ea typeface="ＭＳ Ｐゴシック" pitchFamily="34" charset="-128"/>
              </a:rPr>
              <a:t>country and segment diversification, </a:t>
            </a:r>
            <a:r>
              <a:rPr lang="en-US" dirty="0" smtClean="0">
                <a:ea typeface="ＭＳ Ｐゴシック" pitchFamily="34" charset="-128"/>
              </a:rPr>
              <a:t>is the corporate strategy of a global, multi-business company such as Matsushita. </a:t>
            </a:r>
            <a:r>
              <a:rPr lang="en-US" i="1" dirty="0" smtClean="0">
                <a:ea typeface="ＭＳ Ｐゴシック" pitchFamily="34" charset="-128"/>
              </a:rPr>
              <a:t>Overall</a:t>
            </a:r>
            <a:r>
              <a:rPr lang="en-US" dirty="0" smtClean="0">
                <a:ea typeface="ＭＳ Ｐゴシック" pitchFamily="34" charset="-128"/>
              </a:rPr>
              <a:t>, Matsushita is multi-country in scope and its various business units and groups serve multiple segments.</a:t>
            </a:r>
          </a:p>
          <a:p>
            <a:pPr>
              <a:spcBef>
                <a:spcPct val="0"/>
              </a:spcBef>
            </a:pPr>
            <a:endParaRPr lang="en-US" dirty="0" smtClean="0">
              <a:ea typeface="ＭＳ Ｐゴシック" pitchFamily="34" charset="-128"/>
            </a:endParaRPr>
          </a:p>
          <a:p>
            <a:pPr>
              <a:spcBef>
                <a:spcPct val="0"/>
              </a:spcBef>
            </a:pPr>
            <a:endParaRPr lang="en-US" dirty="0"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A092BC-9CBE-4F31-A743-CFC4D5BD4911}" type="slidenum">
              <a:rPr lang="en-US">
                <a:cs typeface="Arial" charset="0"/>
              </a:rPr>
              <a:pPr fontAlgn="base">
                <a:spcBef>
                  <a:spcPct val="0"/>
                </a:spcBef>
                <a:spcAft>
                  <a:spcPct val="0"/>
                </a:spcAft>
              </a:pPr>
              <a:t>33</a:t>
            </a:fld>
            <a:endParaRPr lang="en-US" dirty="0">
              <a:cs typeface="Arial" charset="0"/>
            </a:endParaRPr>
          </a:p>
        </p:txBody>
      </p:sp>
    </p:spTree>
    <p:extLst>
      <p:ext uri="{BB962C8B-B14F-4D97-AF65-F5344CB8AC3E}">
        <p14:creationId xmlns:p14="http://schemas.microsoft.com/office/powerpoint/2010/main" val="420770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The various entry mode options form a continuum.  As shown on this slide, the level of involvement, risk, and financial reward increases as a company moves from market entry strategies such as licensing to joint ventures and ultimately, various forms of investment. When a global company seeks to enter a developing country market, there is an additional strategy issue to address: Whether to replicate the strategy that served the company well in developed markets without significant adaptation. To the extent that the objective of entering the market is to achieve penetration, executives at global companies are well advised to consider embracing a mass-market mind-set. This may well mandate an adaptation strategy.</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173CFF-AB6C-489F-A8B4-DB7666C043F2}" type="slidenum">
              <a:rPr lang="en-US">
                <a:cs typeface="Arial" charset="0"/>
              </a:rPr>
              <a:pPr fontAlgn="base">
                <a:spcBef>
                  <a:spcPct val="0"/>
                </a:spcBef>
                <a:spcAft>
                  <a:spcPct val="0"/>
                </a:spcAft>
              </a:pPr>
              <a:t>4</a:t>
            </a:fld>
            <a:endParaRPr lang="en-US" dirty="0">
              <a:cs typeface="Arial" charset="0"/>
            </a:endParaRPr>
          </a:p>
        </p:txBody>
      </p:sp>
    </p:spTree>
    <p:extLst>
      <p:ext uri="{BB962C8B-B14F-4D97-AF65-F5344CB8AC3E}">
        <p14:creationId xmlns:p14="http://schemas.microsoft.com/office/powerpoint/2010/main" val="427571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ea typeface="ＭＳ Ｐゴシック" pitchFamily="34" charset="-128"/>
                <a:cs typeface="Times New Roman" pitchFamily="18" charset="0"/>
              </a:rPr>
              <a:t>Licensing</a:t>
            </a:r>
            <a:r>
              <a:rPr lang="en-US" dirty="0" smtClean="0">
                <a:ea typeface="ＭＳ Ｐゴシック" pitchFamily="34" charset="-128"/>
                <a:cs typeface="Times New Roman" pitchFamily="18" charset="0"/>
              </a:rPr>
              <a:t> is a contractual arrangement whereby one company (the licensor) makes a legally protected asset available to another company (the licensee) in exchange for royalties, license fees, or some other form of compensation. The licensed asset may be a brand name, company name, patent, trade secret, or product formulation.   </a:t>
            </a:r>
            <a:br>
              <a:rPr lang="en-US" dirty="0" smtClean="0">
                <a:ea typeface="ＭＳ Ｐゴシック" pitchFamily="34" charset="-128"/>
                <a:cs typeface="Times New Roman" pitchFamily="18" charset="0"/>
              </a:rPr>
            </a:br>
            <a:endParaRPr lang="en-US" dirty="0" smtClean="0">
              <a:ea typeface="ＭＳ Ｐゴシック" pitchFamily="34" charset="-128"/>
              <a:cs typeface="Times New Roman" pitchFamily="18" charset="0"/>
            </a:endParaRPr>
          </a:p>
          <a:p>
            <a:pPr>
              <a:spcBef>
                <a:spcPct val="0"/>
              </a:spcBef>
            </a:pPr>
            <a:r>
              <a:rPr lang="en-US" dirty="0" smtClean="0">
                <a:ea typeface="ＭＳ Ｐゴシック" pitchFamily="34" charset="-128"/>
              </a:rPr>
              <a:t>Some companies use licensing extensively: Apparel designers (Hugo Boss, Bill Blass, Ralph Lauren), Coca-Cola, Disney, Caterpillar, and the National Basketball Association.  Licensing agreements allow companies to extend their brands and generate substantial revenue. It can contribute ROI if performance levels are stated in contracts.</a:t>
            </a:r>
          </a:p>
          <a:p>
            <a:pPr>
              <a:spcBef>
                <a:spcPct val="0"/>
              </a:spcBef>
            </a:pPr>
            <a:r>
              <a:rPr lang="en-US" dirty="0" smtClean="0">
                <a:ea typeface="ＭＳ Ｐゴシック" pitchFamily="34" charset="-128"/>
              </a:rPr>
              <a:t>There are two key advantages associated with licensing as a market entry mode. First, because the licensee is typically a local business that will produce and market the goods on a local or regional basis, licensing enables companies to circumvent tariffs, quotas, or similar export barriers discussed in Chapter 8. Second, when appropriate, licensees are granted considerable autonomy and are free to adapt the licensed goods to local tastes. </a:t>
            </a:r>
          </a:p>
          <a:p>
            <a:pPr>
              <a:spcBef>
                <a:spcPct val="0"/>
              </a:spcBef>
            </a:pPr>
            <a:endParaRPr lang="en-US" dirty="0" smtClean="0">
              <a:ea typeface="ＭＳ Ｐゴシック" pitchFamily="34" charset="-128"/>
            </a:endParaRPr>
          </a:p>
          <a:p>
            <a:pPr>
              <a:spcBef>
                <a:spcPct val="0"/>
              </a:spcBef>
            </a:pPr>
            <a:r>
              <a:rPr lang="en-IN" sz="1200" kern="1200" dirty="0" smtClean="0">
                <a:solidFill>
                  <a:schemeClr val="tx1"/>
                </a:solidFill>
                <a:latin typeface="+mn-lt"/>
                <a:ea typeface="+mn-ea"/>
                <a:cs typeface="+mn-cs"/>
              </a:rPr>
              <a:t>According to the international Licensing Industry Merchandisers Association (LIMA), worldwide sales of licensed goods </a:t>
            </a:r>
            <a:r>
              <a:rPr lang="en-IN" sz="1200" kern="1200" dirty="0" err="1" smtClean="0">
                <a:solidFill>
                  <a:schemeClr val="tx1"/>
                </a:solidFill>
                <a:latin typeface="+mn-lt"/>
                <a:ea typeface="+mn-ea"/>
                <a:cs typeface="+mn-cs"/>
              </a:rPr>
              <a:t>totaled</a:t>
            </a:r>
            <a:r>
              <a:rPr lang="en-IN" sz="1200" kern="1200" dirty="0" smtClean="0">
                <a:solidFill>
                  <a:schemeClr val="tx1"/>
                </a:solidFill>
                <a:latin typeface="+mn-lt"/>
                <a:ea typeface="+mn-ea"/>
                <a:cs typeface="+mn-cs"/>
              </a:rPr>
              <a:t> $241.5 billion in 2014. LIMA also has reported that the United States and Canada account for about 60 percent of licensed goods sales.</a:t>
            </a:r>
            <a:endParaRPr lang="en-US" dirty="0" smtClean="0">
              <a:ea typeface="ＭＳ Ｐゴシック" pitchFamily="34" charset="-128"/>
            </a:endParaRPr>
          </a:p>
          <a:p>
            <a:pPr>
              <a:spcBef>
                <a:spcPct val="0"/>
              </a:spcBef>
            </a:pPr>
            <a:r>
              <a:rPr lang="en-US" dirty="0" smtClean="0">
                <a:ea typeface="ＭＳ Ｐゴシック" pitchFamily="34" charset="-128"/>
              </a:rPr>
              <a:t>Licensing allows Disney to create synergies based on its core theme park, motion picture, and television businesses. Its licensees are allowed considerable leeway to adapt colors, materials, or other design elements to local tastes. In China, licensed goods were practically unknown until a few years ago; by 2001, annual sales of all licensed goods totaled $600 million. Industry observers expect that figure to grow by 10% or more in the next</a:t>
            </a:r>
            <a:r>
              <a:rPr lang="en-US" baseline="0" dirty="0" smtClean="0">
                <a:ea typeface="ＭＳ Ｐゴシック" pitchFamily="34" charset="-128"/>
              </a:rPr>
              <a:t> few years.</a:t>
            </a:r>
            <a:endParaRPr lang="en-US" dirty="0" smtClean="0">
              <a:ea typeface="ＭＳ Ｐゴシック" pitchFamily="34" charset="-128"/>
            </a:endParaRPr>
          </a:p>
          <a:p>
            <a:pPr>
              <a:spcBef>
                <a:spcPct val="0"/>
              </a:spcBef>
            </a:pPr>
            <a:endParaRPr lang="en-US" dirty="0"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5B3C88-2761-4991-AFBA-EB38C3DBA30E}" type="slidenum">
              <a:rPr lang="en-US">
                <a:cs typeface="Arial" charset="0"/>
              </a:rPr>
              <a:pPr fontAlgn="base">
                <a:spcBef>
                  <a:spcPct val="0"/>
                </a:spcBef>
                <a:spcAft>
                  <a:spcPct val="0"/>
                </a:spcAft>
              </a:pPr>
              <a:t>10</a:t>
            </a:fld>
            <a:endParaRPr lang="en-US" dirty="0">
              <a:cs typeface="Arial" charset="0"/>
            </a:endParaRPr>
          </a:p>
        </p:txBody>
      </p:sp>
    </p:spTree>
    <p:extLst>
      <p:ext uri="{BB962C8B-B14F-4D97-AF65-F5344CB8AC3E}">
        <p14:creationId xmlns:p14="http://schemas.microsoft.com/office/powerpoint/2010/main" val="2095402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mn-ea"/>
                <a:cs typeface="+mn-cs"/>
              </a:rPr>
              <a:t>Licensing is a global market-entry and expansion strategy with considerable appeal. It can offer an attractive return on investment for the life of the agreement, provided that the necessary performance clauses are included in the contract. The only cost is signing the agreement and policing its implementation.</a:t>
            </a:r>
          </a:p>
          <a:p>
            <a:r>
              <a:rPr lang="en-IN" sz="1200" kern="1200" dirty="0" smtClean="0">
                <a:solidFill>
                  <a:schemeClr val="tx1"/>
                </a:solidFill>
                <a:latin typeface="+mn-lt"/>
                <a:ea typeface="+mn-ea"/>
                <a:cs typeface="+mn-cs"/>
              </a:rPr>
              <a:t>Two key advantages are associated with licensing as a market-entry mode. First, because the licensee is typically a local business that will produce and market the goods on a local or regional basis, licensing enables companies to circumvent tariffs, quotas, or similar export barriers discussed in</a:t>
            </a:r>
            <a:r>
              <a:rPr lang="en-IN" sz="1200" kern="1200" baseline="0" dirty="0" smtClean="0">
                <a:solidFill>
                  <a:schemeClr val="tx1"/>
                </a:solidFill>
                <a:latin typeface="+mn-lt"/>
                <a:ea typeface="+mn-ea"/>
                <a:cs typeface="+mn-cs"/>
              </a:rPr>
              <a:t> </a:t>
            </a:r>
            <a:r>
              <a:rPr lang="en-IN" sz="1200" kern="1200" dirty="0" smtClean="0">
                <a:solidFill>
                  <a:schemeClr val="tx1"/>
                </a:solidFill>
                <a:latin typeface="+mn-lt"/>
                <a:ea typeface="+mn-ea"/>
                <a:cs typeface="+mn-cs"/>
              </a:rPr>
              <a:t>Chapter 8. Second, when appropriate, licensees are granted considerable autonomy and are free to adapt the licensed goods to local tastes. </a:t>
            </a:r>
            <a:r>
              <a:rPr lang="en-US" dirty="0" smtClean="0">
                <a:ea typeface="ＭＳ Ｐゴシック" pitchFamily="34" charset="-128"/>
                <a:cs typeface="Times New Roman" pitchFamily="18" charset="0"/>
              </a:rPr>
              <a:t>Perhaps the most famous example of the opportunity costs associated with licensing dates back to the mid-1950s, when Sony co-founder Masaru Ibuka obtained a licensing agreement for the transistor from AT&amp;T's Bell Laboratories. Ibuka dreamed of using transistors to make small, battery-powered radios. However, the Bell engineers with whom he spoke insisted that it was impossible to manufacture transistors that could handle the high frequencies required for a radio; they advised him to try making hearing aids. Undeterred, Ibuka presented the challenge to his Japanese engineers who spent many months improving high-frequency output. Sony was not the first company to unveil a transistor radio; a U.S.-built product, the Regency, featured transistors from Texas Instruments and a colorful plastic case. However, it was Sony's high quality, distinctive approach to styling and marketing savvy that ultimately translated into worldwide success.</a:t>
            </a:r>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163B10-5DEC-49BB-805E-A92880C0143A}" type="slidenum">
              <a:rPr lang="en-US">
                <a:cs typeface="Arial" charset="0"/>
              </a:rPr>
              <a:pPr fontAlgn="base">
                <a:spcBef>
                  <a:spcPct val="0"/>
                </a:spcBef>
                <a:spcAft>
                  <a:spcPct val="0"/>
                </a:spcAft>
              </a:pPr>
              <a:t>11</a:t>
            </a:fld>
            <a:endParaRPr lang="en-US" dirty="0">
              <a:cs typeface="Arial" charset="0"/>
            </a:endParaRPr>
          </a:p>
        </p:txBody>
      </p:sp>
    </p:spTree>
    <p:extLst>
      <p:ext uri="{BB962C8B-B14F-4D97-AF65-F5344CB8AC3E}">
        <p14:creationId xmlns:p14="http://schemas.microsoft.com/office/powerpoint/2010/main" val="411173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kern="1200" dirty="0" smtClean="0">
                <a:solidFill>
                  <a:schemeClr val="tx1"/>
                </a:solidFill>
                <a:latin typeface="+mn-lt"/>
                <a:ea typeface="+mn-ea"/>
                <a:cs typeface="+mn-cs"/>
              </a:rPr>
              <a:t>First, licensing agreements offer limited market control. Because the licensor typically does not become involved in the licensee’s marketing program, potential returns from marketing may be lost. The second disadvantage is that the agreement may have a short life if the licensee develops its own know-how and begins to innovate in the licensed product or technology area. In a worst-case scenario (from the licensor’s point of view), licensees—especially those working with process technologies—can develop into strong competitors in the local market and, eventually, into First, licensing agreements offer limited market control. Because the licensor typically does not become involved in the licensee’s marketing program, potential returns from marketing may be lost. The second disadvantage is that the agreement may have a short life if the licensee develops its own know-how and begins to innovate in the licensed product or technology area. In a worst-case scenario (from the licensor’s point of view), licensees—especially those working with process technologies—can develop into strong competitors in the local market and, eventually, into industry leaders.</a:t>
            </a:r>
          </a:p>
          <a:p>
            <a:pPr>
              <a:spcBef>
                <a:spcPct val="0"/>
              </a:spcBef>
            </a:pPr>
            <a:endParaRPr lang="en-US" sz="1200" kern="1200" dirty="0" smtClean="0">
              <a:solidFill>
                <a:schemeClr val="tx1"/>
              </a:solidFill>
              <a:latin typeface="+mn-lt"/>
              <a:ea typeface="+mn-ea"/>
              <a:cs typeface="+mn-cs"/>
            </a:endParaRPr>
          </a:p>
          <a:p>
            <a:pPr>
              <a:spcBef>
                <a:spcPct val="0"/>
              </a:spcBef>
            </a:pPr>
            <a:r>
              <a:rPr lang="en-US" sz="1200" kern="1200" dirty="0" smtClean="0">
                <a:solidFill>
                  <a:schemeClr val="tx1"/>
                </a:solidFill>
                <a:latin typeface="+mn-lt"/>
                <a:ea typeface="+mn-ea"/>
                <a:cs typeface="+mn-cs"/>
              </a:rPr>
              <a:t>Companies may find that the upfront easy money obtained from licensing turns out to be a very expensive source of revenue. To prevent a licensor-competitor from gaining unilateral benefit, licensing agreements should provide for a cross-technology exchange among all parties. At the absolute minimum, any company that plans to remain in business must ensure that its license agreements include a provision for full cross-licensing (i.e., that the licensee shares its developments with the licensor). Overall, the licensing strategy must ensure ongoing competitive advantage. For example, license arrangements can create export market opportunities and open the door to low-risk manufacturing relationships. They can also speed diffusion of new products.</a:t>
            </a:r>
            <a:endParaRPr lang="en-US" dirty="0" smtClean="0">
              <a:ea typeface="ＭＳ Ｐゴシック" pitchFamily="34" charset="-128"/>
              <a:cs typeface="Times New Roman" pitchFamily="18" charset="0"/>
            </a:endParaRP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87817E-8851-4367-A9E2-5B6251C8BFB9}" type="slidenum">
              <a:rPr lang="en-US">
                <a:cs typeface="Arial" charset="0"/>
              </a:rPr>
              <a:pPr fontAlgn="base">
                <a:spcBef>
                  <a:spcPct val="0"/>
                </a:spcBef>
                <a:spcAft>
                  <a:spcPct val="0"/>
                </a:spcAft>
              </a:pPr>
              <a:t>12</a:t>
            </a:fld>
            <a:endParaRPr lang="en-US" dirty="0">
              <a:cs typeface="Arial" charset="0"/>
            </a:endParaRPr>
          </a:p>
        </p:txBody>
      </p:sp>
    </p:spTree>
    <p:extLst>
      <p:ext uri="{BB962C8B-B14F-4D97-AF65-F5344CB8AC3E}">
        <p14:creationId xmlns:p14="http://schemas.microsoft.com/office/powerpoint/2010/main" val="319867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A joint venture with a local partner represents a more extensive form of participation in foreign markets than either exporting or licensing. Strictly speaking, a </a:t>
            </a:r>
            <a:r>
              <a:rPr lang="en-IN" sz="1200" b="1" kern="1200" dirty="0" smtClean="0">
                <a:solidFill>
                  <a:schemeClr val="tx1"/>
                </a:solidFill>
                <a:latin typeface="+mn-lt"/>
                <a:ea typeface="+mn-ea"/>
                <a:cs typeface="+mn-cs"/>
              </a:rPr>
              <a:t>joint venture</a:t>
            </a:r>
            <a:r>
              <a:rPr lang="en-IN" sz="1200" kern="1200" dirty="0" smtClean="0">
                <a:solidFill>
                  <a:schemeClr val="tx1"/>
                </a:solidFill>
                <a:latin typeface="+mn-lt"/>
                <a:ea typeface="+mn-ea"/>
                <a:cs typeface="+mn-cs"/>
              </a:rPr>
              <a:t> is an entry strategy for a single target country in which the partners share ownership of a newly created business entity.</a:t>
            </a:r>
            <a:endParaRPr lang="en-US" dirty="0"/>
          </a:p>
        </p:txBody>
      </p:sp>
      <p:sp>
        <p:nvSpPr>
          <p:cNvPr id="4" name="Slide Number Placeholder 3"/>
          <p:cNvSpPr>
            <a:spLocks noGrp="1"/>
          </p:cNvSpPr>
          <p:nvPr>
            <p:ph type="sldNum" sz="quarter" idx="10"/>
          </p:nvPr>
        </p:nvSpPr>
        <p:spPr/>
        <p:txBody>
          <a:bodyPr/>
          <a:lstStyle/>
          <a:p>
            <a:pPr>
              <a:defRPr/>
            </a:pPr>
            <a:fld id="{DF103E3C-D5B6-4B40-AE14-D248E1D50681}" type="slidenum">
              <a:rPr lang="en-US" smtClean="0"/>
              <a:pPr>
                <a:defRPr/>
              </a:pPr>
              <a:t>13</a:t>
            </a:fld>
            <a:endParaRPr lang="en-US" dirty="0"/>
          </a:p>
        </p:txBody>
      </p:sp>
    </p:spTree>
    <p:extLst>
      <p:ext uri="{BB962C8B-B14F-4D97-AF65-F5344CB8AC3E}">
        <p14:creationId xmlns:p14="http://schemas.microsoft.com/office/powerpoint/2010/main" val="52100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ea typeface="ＭＳ Ｐゴシック" pitchFamily="34" charset="-128"/>
              </a:rPr>
              <a:t>Joint venture investment is growing rapidly. China is a case in point; for many companies, the price of market entry is the willingness to pursue a joint venture with a local partner. Procter &amp; Gamble has several joint ventures in China. China Great Wall Computer Group is a joint-venture factory in which IBM is the majority partner with a 51 percent stake.</a:t>
            </a:r>
          </a:p>
          <a:p>
            <a:pPr>
              <a:spcBef>
                <a:spcPct val="0"/>
              </a:spcBef>
            </a:pPr>
            <a:endParaRPr lang="en-US" dirty="0" smtClean="0">
              <a:ea typeface="ＭＳ Ｐゴシック" pitchFamily="34" charset="-128"/>
            </a:endParaRPr>
          </a:p>
          <a:p>
            <a:pPr>
              <a:spcBef>
                <a:spcPct val="0"/>
              </a:spcBef>
            </a:pPr>
            <a:r>
              <a:rPr lang="en-US" dirty="0" smtClean="0">
                <a:ea typeface="ＭＳ Ｐゴシック" pitchFamily="34" charset="-128"/>
                <a:cs typeface="Times New Roman" pitchFamily="18" charset="0"/>
              </a:rPr>
              <a:t>As one global marketing expert warns, "In an alliance you have to learn skills of the partner, rather than just see it as a way to get a product to sell while avoiding a big investment." Yet, compared with U.S. and European firms, Japanese and Korean firms seem to excel in their ability to leverage new knowledge that comes out of a joint venture. For example, Toyota learned many new things from its partnership with GM—about U.S. supply and transportation and managing American workers—that have been subsequently applied at its Camry plant in Kentucky. However, some American managers involved in the venture complained that the manufacturing expertise they gained was not applied broadly throughout GM. To the extent that this complaint has validity, GM has missed opportunities to leverage new learning. Still, many companies have achieved great successes in joint ventures. </a:t>
            </a:r>
          </a:p>
          <a:p>
            <a:pPr>
              <a:spcBef>
                <a:spcPct val="0"/>
              </a:spcBef>
            </a:pPr>
            <a:endParaRPr lang="en-US" dirty="0" smtClean="0">
              <a:ea typeface="ＭＳ Ｐゴシック" pitchFamily="34" charset="-128"/>
            </a:endParaRP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F20086-0C19-4766-99D6-5C55955A0C7C}" type="slidenum">
              <a:rPr lang="en-US">
                <a:cs typeface="Arial" charset="0"/>
              </a:rPr>
              <a:pPr fontAlgn="base">
                <a:spcBef>
                  <a:spcPct val="0"/>
                </a:spcBef>
                <a:spcAft>
                  <a:spcPct val="0"/>
                </a:spcAft>
              </a:pPr>
              <a:t>14</a:t>
            </a:fld>
            <a:endParaRPr lang="en-US" dirty="0">
              <a:cs typeface="Arial" charset="0"/>
            </a:endParaRPr>
          </a:p>
        </p:txBody>
      </p:sp>
    </p:spTree>
    <p:extLst>
      <p:ext uri="{BB962C8B-B14F-4D97-AF65-F5344CB8AC3E}">
        <p14:creationId xmlns:p14="http://schemas.microsoft.com/office/powerpoint/2010/main" val="3914346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AF292-FE01-4441-8E71-42CF8C5D0A60}" type="slidenum">
              <a:rPr lang="en-US" altLang="en-US"/>
              <a:pPr/>
              <a:t>16</a:t>
            </a:fld>
            <a:endParaRPr lang="en-US" altLang="en-US"/>
          </a:p>
        </p:txBody>
      </p:sp>
      <p:sp>
        <p:nvSpPr>
          <p:cNvPr id="8194" name="Rectangle 2"/>
          <p:cNvSpPr>
            <a:spLocks noGrp="1" noChangeArrowheads="1"/>
          </p:cNvSpPr>
          <p:nvPr>
            <p:ph type="body" idx="1"/>
          </p:nvPr>
        </p:nvSpPr>
        <p:spPr bwMode="auto">
          <a:xfrm>
            <a:off x="908050" y="4341813"/>
            <a:ext cx="5041900" cy="4124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25" tIns="44443" rIns="91225" bIns="44443"/>
          <a:lstStyle/>
          <a:p>
            <a:endParaRPr lang="en-US" altLang="en-US"/>
          </a:p>
        </p:txBody>
      </p:sp>
      <p:sp>
        <p:nvSpPr>
          <p:cNvPr id="8195" name="Rectangle 3"/>
          <p:cNvSpPr>
            <a:spLocks noGrp="1" noRot="1" noChangeAspect="1" noChangeArrowheads="1"/>
          </p:cNvSpPr>
          <p:nvPr>
            <p:ph type="sldImg"/>
          </p:nvPr>
        </p:nvSpPr>
        <p:spPr bwMode="auto">
          <a:xfrm>
            <a:off x="1657350" y="1073150"/>
            <a:ext cx="3379788" cy="2535238"/>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E9B66C-3F32-43F0-ACE3-D131E36BD1A0}" type="slidenum">
              <a:rPr lang="en-US" altLang="en-US"/>
              <a:pPr/>
              <a:t>18</a:t>
            </a:fld>
            <a:endParaRPr lang="en-US" altLang="en-US"/>
          </a:p>
        </p:txBody>
      </p:sp>
      <p:sp>
        <p:nvSpPr>
          <p:cNvPr id="10242" name="Rectangle 2"/>
          <p:cNvSpPr>
            <a:spLocks noGrp="1" noChangeArrowheads="1"/>
          </p:cNvSpPr>
          <p:nvPr>
            <p:ph type="body" idx="1"/>
          </p:nvPr>
        </p:nvSpPr>
        <p:spPr bwMode="auto">
          <a:xfrm>
            <a:off x="908050" y="4341813"/>
            <a:ext cx="5041900" cy="41243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225" tIns="44443" rIns="91225" bIns="44443"/>
          <a:lstStyle/>
          <a:p>
            <a:endParaRPr lang="en-US" altLang="en-US"/>
          </a:p>
        </p:txBody>
      </p:sp>
      <p:sp>
        <p:nvSpPr>
          <p:cNvPr id="10243" name="Rectangle 3"/>
          <p:cNvSpPr>
            <a:spLocks noGrp="1" noRot="1" noChangeAspect="1" noChangeArrowheads="1"/>
          </p:cNvSpPr>
          <p:nvPr>
            <p:ph type="sldImg"/>
          </p:nvPr>
        </p:nvSpPr>
        <p:spPr bwMode="auto">
          <a:xfrm>
            <a:off x="1657350" y="1073150"/>
            <a:ext cx="3379788" cy="2535238"/>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5730F0-3687-471D-905D-4C6704637848}"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6E88-7056-40FA-91A7-A722C7F35AE4}"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730F0-3687-471D-905D-4C6704637848}"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6E88-7056-40FA-91A7-A722C7F35A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5730F0-3687-471D-905D-4C6704637848}"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6E88-7056-40FA-91A7-A722C7F35AE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400800"/>
            <a:ext cx="19050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429000" y="64008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7010400" y="6400800"/>
            <a:ext cx="1905000" cy="457200"/>
          </a:xfrm>
        </p:spPr>
        <p:txBody>
          <a:bodyPr/>
          <a:lstStyle>
            <a:lvl1pPr>
              <a:defRPr/>
            </a:lvl1pPr>
          </a:lstStyle>
          <a:p>
            <a:r>
              <a:rPr lang="en-US" altLang="en-US"/>
              <a:t>9-</a:t>
            </a:r>
            <a:fld id="{BE2613AA-67BB-4BB6-9C2E-DF6C5797AE9B}" type="slidenum">
              <a:rPr lang="en-US" altLang="en-US"/>
              <a:pPr/>
              <a:t>‹#›</a:t>
            </a:fld>
            <a:endParaRPr lang="en-US" altLang="en-US"/>
          </a:p>
        </p:txBody>
      </p:sp>
    </p:spTree>
    <p:extLst>
      <p:ext uri="{BB962C8B-B14F-4D97-AF65-F5344CB8AC3E}">
        <p14:creationId xmlns:p14="http://schemas.microsoft.com/office/powerpoint/2010/main" val="3967498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730F0-3687-471D-905D-4C6704637848}"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6E88-7056-40FA-91A7-A722C7F35A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5730F0-3687-471D-905D-4C6704637848}" type="datetimeFigureOut">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26E88-7056-40FA-91A7-A722C7F35AE4}"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5730F0-3687-471D-905D-4C6704637848}"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6E88-7056-40FA-91A7-A722C7F35A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5730F0-3687-471D-905D-4C6704637848}" type="datetimeFigureOut">
              <a:rPr lang="en-US" smtClean="0"/>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26E88-7056-40FA-91A7-A722C7F35AE4}"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5730F0-3687-471D-905D-4C6704637848}" type="datetimeFigureOut">
              <a:rPr lang="en-US" smtClean="0"/>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26E88-7056-40FA-91A7-A722C7F35A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730F0-3687-471D-905D-4C6704637848}" type="datetimeFigureOut">
              <a:rPr lang="en-US" smtClean="0"/>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26E88-7056-40FA-91A7-A722C7F35A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730F0-3687-471D-905D-4C6704637848}"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6E88-7056-40FA-91A7-A722C7F35AE4}"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5730F0-3687-471D-905D-4C6704637848}" type="datetimeFigureOut">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26E88-7056-40FA-91A7-A722C7F35A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75730F0-3687-471D-905D-4C6704637848}" type="datetimeFigureOut">
              <a:rPr lang="en-US" smtClean="0"/>
              <a:t>10/2/2020</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0526E88-7056-40FA-91A7-A722C7F35A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676401"/>
            <a:ext cx="7772400" cy="1371600"/>
          </a:xfrm>
        </p:spPr>
        <p:txBody>
          <a:bodyPr/>
          <a:lstStyle/>
          <a:p>
            <a:pPr algn="ctr"/>
            <a:r>
              <a:rPr lang="en-US" sz="4800" b="1" dirty="0" smtClean="0"/>
              <a:t>Chapter 2</a:t>
            </a:r>
            <a:r>
              <a:rPr lang="en-US" b="1" dirty="0" smtClean="0"/>
              <a:t> </a:t>
            </a:r>
            <a:endParaRPr lang="en-US" b="1" dirty="0"/>
          </a:p>
        </p:txBody>
      </p:sp>
      <p:sp>
        <p:nvSpPr>
          <p:cNvPr id="5" name="Subtitle 4"/>
          <p:cNvSpPr>
            <a:spLocks noGrp="1"/>
          </p:cNvSpPr>
          <p:nvPr>
            <p:ph type="subTitle" idx="1"/>
          </p:nvPr>
        </p:nvSpPr>
        <p:spPr>
          <a:xfrm>
            <a:off x="381000" y="3657600"/>
            <a:ext cx="8458200" cy="1219200"/>
          </a:xfrm>
        </p:spPr>
        <p:txBody>
          <a:bodyPr>
            <a:normAutofit/>
          </a:bodyPr>
          <a:lstStyle/>
          <a:p>
            <a:pPr algn="ctr"/>
            <a:r>
              <a:rPr lang="en-US" sz="4200" b="1" dirty="0">
                <a:solidFill>
                  <a:schemeClr val="accent2">
                    <a:lumMod val="50000"/>
                  </a:schemeClr>
                </a:solidFill>
              </a:rPr>
              <a:t>Global Market-Entry </a:t>
            </a:r>
            <a:r>
              <a:rPr lang="en-US" sz="4200" b="1" dirty="0" smtClean="0">
                <a:solidFill>
                  <a:schemeClr val="accent2">
                    <a:lumMod val="50000"/>
                  </a:schemeClr>
                </a:solidFill>
              </a:rPr>
              <a:t>Strategies</a:t>
            </a:r>
            <a:endParaRPr lang="en-US" sz="4200" dirty="0">
              <a:solidFill>
                <a:schemeClr val="accent2">
                  <a:lumMod val="50000"/>
                </a:schemeClr>
              </a:solidFill>
            </a:endParaRPr>
          </a:p>
        </p:txBody>
      </p:sp>
    </p:spTree>
    <p:extLst>
      <p:ext uri="{BB962C8B-B14F-4D97-AF65-F5344CB8AC3E}">
        <p14:creationId xmlns:p14="http://schemas.microsoft.com/office/powerpoint/2010/main" val="401934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b="1" dirty="0">
                <a:latin typeface="+mn-lt"/>
                <a:ea typeface="ＭＳ Ｐゴシック" charset="0"/>
                <a:cs typeface="ＭＳ Ｐゴシック" charset="0"/>
              </a:rPr>
              <a:t>Licensing</a:t>
            </a:r>
            <a:endParaRPr lang="en-US" b="1" dirty="0">
              <a:latin typeface="+mn-lt"/>
            </a:endParaRPr>
          </a:p>
        </p:txBody>
      </p:sp>
      <p:sp>
        <p:nvSpPr>
          <p:cNvPr id="24578" name="Content Placeholder 2"/>
          <p:cNvSpPr>
            <a:spLocks noGrp="1"/>
          </p:cNvSpPr>
          <p:nvPr>
            <p:ph sz="half" idx="1"/>
          </p:nvPr>
        </p:nvSpPr>
        <p:spPr>
          <a:xfrm>
            <a:off x="457200" y="1752600"/>
            <a:ext cx="5791200" cy="4525963"/>
          </a:xfrm>
        </p:spPr>
        <p:txBody>
          <a:bodyPr>
            <a:normAutofit lnSpcReduction="10000"/>
          </a:bodyPr>
          <a:lstStyle/>
          <a:p>
            <a:r>
              <a:rPr lang="en-US" dirty="0" smtClean="0">
                <a:ea typeface="ＭＳ Ｐゴシック" pitchFamily="34" charset="-128"/>
              </a:rPr>
              <a:t>A contractual agreement whereby one company (the licensor) makes an asset available to another company (the licensee) in exchange for royalties, license fees, or some other form of </a:t>
            </a:r>
            <a:r>
              <a:rPr lang="en-US" dirty="0" smtClean="0">
                <a:ea typeface="ＭＳ Ｐゴシック" pitchFamily="34" charset="-128"/>
              </a:rPr>
              <a:t>compensation.</a:t>
            </a:r>
          </a:p>
          <a:p>
            <a:endParaRPr lang="en-US" sz="1700" dirty="0" smtClean="0">
              <a:ea typeface="ＭＳ Ｐゴシック" pitchFamily="34" charset="-128"/>
            </a:endParaRPr>
          </a:p>
          <a:p>
            <a:r>
              <a:rPr lang="en-US" dirty="0" smtClean="0"/>
              <a:t>Worldwide </a:t>
            </a:r>
            <a:r>
              <a:rPr lang="en-US" dirty="0" smtClean="0"/>
              <a:t>sales of licensed goods</a:t>
            </a:r>
          </a:p>
          <a:p>
            <a:pPr>
              <a:buNone/>
            </a:pPr>
            <a:r>
              <a:rPr lang="en-US" dirty="0" smtClean="0"/>
              <a:t> totaled $241.5 billion in </a:t>
            </a:r>
            <a:r>
              <a:rPr lang="en-US" dirty="0" smtClean="0"/>
              <a:t>2014.</a:t>
            </a:r>
            <a:endParaRPr lang="en-US" dirty="0" smtClean="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2010495"/>
            <a:ext cx="2288309" cy="3309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86945" y="5417035"/>
            <a:ext cx="2549236" cy="707886"/>
          </a:xfrm>
          <a:prstGeom prst="rect">
            <a:avLst/>
          </a:prstGeom>
          <a:noFill/>
          <a:ln w="3175">
            <a:solidFill>
              <a:schemeClr val="tx1"/>
            </a:solidFill>
          </a:ln>
        </p:spPr>
        <p:txBody>
          <a:bodyPr wrap="square" rtlCol="0">
            <a:spAutoFit/>
          </a:bodyPr>
          <a:lstStyle/>
          <a:p>
            <a:pPr algn="ctr"/>
            <a:r>
              <a:rPr lang="en-US" sz="2000" dirty="0" smtClean="0">
                <a:latin typeface="+mn-lt"/>
              </a:rPr>
              <a:t>Disney is the world’s top licensor.</a:t>
            </a:r>
            <a:endParaRPr lang="en-US" sz="2000" dirty="0">
              <a:latin typeface="+mn-lt"/>
            </a:endParaRPr>
          </a:p>
        </p:txBody>
      </p:sp>
    </p:spTree>
    <p:extLst>
      <p:ext uri="{BB962C8B-B14F-4D97-AF65-F5344CB8AC3E}">
        <p14:creationId xmlns:p14="http://schemas.microsoft.com/office/powerpoint/2010/main" val="1673155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Advantages to Licensing</a:t>
            </a:r>
            <a:endParaRPr lang="en-US" dirty="0">
              <a:latin typeface="+mn-lt"/>
            </a:endParaRPr>
          </a:p>
        </p:txBody>
      </p:sp>
      <p:sp>
        <p:nvSpPr>
          <p:cNvPr id="4" name="Content Placeholder 3"/>
          <p:cNvSpPr>
            <a:spLocks noGrp="1"/>
          </p:cNvSpPr>
          <p:nvPr>
            <p:ph sz="half" idx="1"/>
          </p:nvPr>
        </p:nvSpPr>
        <p:spPr>
          <a:xfrm>
            <a:off x="457200" y="1676400"/>
            <a:ext cx="8229600" cy="4679950"/>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Provides additional profitability with little initial </a:t>
            </a:r>
            <a:r>
              <a:rPr lang="en-US" sz="3200" dirty="0" smtClean="0">
                <a:ea typeface="ＭＳ Ｐゴシック" charset="0"/>
                <a:cs typeface="ＭＳ Ｐゴシック" charset="0"/>
              </a:rPr>
              <a:t>investment.</a:t>
            </a:r>
            <a:endParaRPr lang="en-US" sz="3200" dirty="0">
              <a:ea typeface="ＭＳ Ｐゴシック" charset="0"/>
              <a:cs typeface="ＭＳ Ｐゴシック" charset="0"/>
            </a:endParaRPr>
          </a:p>
          <a:p>
            <a:pPr fontAlgn="auto">
              <a:lnSpc>
                <a:spcPct val="90000"/>
              </a:lnSpc>
              <a:spcAft>
                <a:spcPts val="0"/>
              </a:spcAft>
              <a:buFont typeface="Arial"/>
              <a:buChar char="•"/>
              <a:defRPr/>
            </a:pPr>
            <a:r>
              <a:rPr lang="en-US" sz="3200" dirty="0">
                <a:ea typeface="ＭＳ Ｐゴシック" charset="0"/>
                <a:cs typeface="ＭＳ Ｐゴシック" charset="0"/>
              </a:rPr>
              <a:t>Provides method of </a:t>
            </a:r>
            <a:r>
              <a:rPr lang="en-US" sz="3200" dirty="0" smtClean="0">
                <a:ea typeface="ＭＳ Ｐゴシック" charset="0"/>
                <a:cs typeface="ＭＳ Ｐゴシック" charset="0"/>
              </a:rPr>
              <a:t>avoiding </a:t>
            </a:r>
            <a:r>
              <a:rPr lang="en-US" sz="3200" dirty="0">
                <a:ea typeface="ＭＳ Ｐゴシック" charset="0"/>
                <a:cs typeface="ＭＳ Ｐゴシック" charset="0"/>
              </a:rPr>
              <a:t>tariffs, quotas, and other export </a:t>
            </a:r>
            <a:r>
              <a:rPr lang="en-US" sz="3200" dirty="0" smtClean="0">
                <a:ea typeface="ＭＳ Ｐゴシック" charset="0"/>
                <a:cs typeface="ＭＳ Ｐゴシック" charset="0"/>
              </a:rPr>
              <a:t>barriers.</a:t>
            </a:r>
            <a:endParaRPr lang="en-US" sz="3200" dirty="0">
              <a:ea typeface="ＭＳ Ｐゴシック" charset="0"/>
              <a:cs typeface="ＭＳ Ｐゴシック" charset="0"/>
            </a:endParaRPr>
          </a:p>
          <a:p>
            <a:pPr fontAlgn="auto">
              <a:lnSpc>
                <a:spcPct val="90000"/>
              </a:lnSpc>
              <a:spcAft>
                <a:spcPts val="0"/>
              </a:spcAft>
              <a:buFont typeface="Arial"/>
              <a:buChar char="•"/>
              <a:defRPr/>
            </a:pPr>
            <a:r>
              <a:rPr lang="en-US" sz="3200" dirty="0" smtClean="0">
                <a:ea typeface="ＭＳ Ｐゴシック" charset="0"/>
                <a:cs typeface="ＭＳ Ｐゴシック" charset="0"/>
              </a:rPr>
              <a:t>Low </a:t>
            </a:r>
            <a:r>
              <a:rPr lang="en-US" sz="3200" dirty="0">
                <a:ea typeface="ＭＳ Ｐゴシック" charset="0"/>
                <a:cs typeface="ＭＳ Ｐゴシック" charset="0"/>
              </a:rPr>
              <a:t>costs to </a:t>
            </a:r>
            <a:r>
              <a:rPr lang="en-US" sz="3200" dirty="0" smtClean="0">
                <a:ea typeface="ＭＳ Ｐゴシック" charset="0"/>
                <a:cs typeface="ＭＳ Ｐゴシック" charset="0"/>
              </a:rPr>
              <a:t>implement.</a:t>
            </a:r>
            <a:endParaRPr lang="en-US" sz="3200" dirty="0" smtClean="0">
              <a:ea typeface="ＭＳ Ｐゴシック" charset="0"/>
              <a:cs typeface="ＭＳ Ｐゴシック" charset="0"/>
            </a:endParaRPr>
          </a:p>
          <a:p>
            <a:pPr fontAlgn="auto">
              <a:lnSpc>
                <a:spcPct val="90000"/>
              </a:lnSpc>
              <a:spcAft>
                <a:spcPts val="0"/>
              </a:spcAft>
              <a:buFont typeface="Arial"/>
              <a:buChar char="•"/>
              <a:defRPr/>
            </a:pPr>
            <a:r>
              <a:rPr lang="en-US" sz="3200" dirty="0" smtClean="0">
                <a:ea typeface="ＭＳ Ｐゴシック" charset="0"/>
                <a:cs typeface="ＭＳ Ｐゴシック" charset="0"/>
              </a:rPr>
              <a:t>Licensees have autonomy to adapt products to local </a:t>
            </a:r>
            <a:r>
              <a:rPr lang="en-US" sz="3200" dirty="0" smtClean="0">
                <a:ea typeface="ＭＳ Ｐゴシック" charset="0"/>
                <a:cs typeface="ＭＳ Ｐゴシック" charset="0"/>
              </a:rPr>
              <a:t>tastes.</a:t>
            </a:r>
            <a:endParaRPr lang="en-US" sz="3200" dirty="0">
              <a:ea typeface="ＭＳ Ｐゴシック" charset="0"/>
              <a:cs typeface="ＭＳ Ｐゴシック" charset="0"/>
            </a:endParaRPr>
          </a:p>
          <a:p>
            <a:pPr marL="0" indent="0" fontAlgn="auto">
              <a:spcAft>
                <a:spcPts val="0"/>
              </a:spcAft>
              <a:buFont typeface="Arial"/>
              <a:buNone/>
              <a:defRPr/>
            </a:pPr>
            <a:endParaRPr lang="en-US" dirty="0"/>
          </a:p>
        </p:txBody>
      </p:sp>
    </p:spTree>
    <p:extLst>
      <p:ext uri="{BB962C8B-B14F-4D97-AF65-F5344CB8AC3E}">
        <p14:creationId xmlns:p14="http://schemas.microsoft.com/office/powerpoint/2010/main" val="24520789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08900" cy="1143000"/>
          </a:xfrm>
        </p:spPr>
        <p:txBody>
          <a:bodyPr/>
          <a:lstStyle/>
          <a:p>
            <a:pPr fontAlgn="auto">
              <a:spcAft>
                <a:spcPts val="0"/>
              </a:spcAft>
              <a:defRPr/>
            </a:pPr>
            <a:r>
              <a:rPr lang="en-US" dirty="0">
                <a:latin typeface="+mn-lt"/>
                <a:ea typeface="ＭＳ Ｐゴシック" charset="0"/>
                <a:cs typeface="ＭＳ Ｐゴシック" charset="0"/>
              </a:rPr>
              <a:t>Disadvantages to Licensing</a:t>
            </a:r>
            <a:endParaRPr lang="en-US" dirty="0">
              <a:latin typeface="+mn-lt"/>
            </a:endParaRPr>
          </a:p>
        </p:txBody>
      </p:sp>
      <p:sp>
        <p:nvSpPr>
          <p:cNvPr id="3" name="Content Placeholder 2"/>
          <p:cNvSpPr>
            <a:spLocks noGrp="1"/>
          </p:cNvSpPr>
          <p:nvPr>
            <p:ph sz="half" idx="1"/>
          </p:nvPr>
        </p:nvSpPr>
        <p:spPr>
          <a:xfrm>
            <a:off x="457200" y="1981200"/>
            <a:ext cx="8229600" cy="3573463"/>
          </a:xfrm>
        </p:spPr>
        <p:txBody>
          <a:bodyPr rtlCol="0">
            <a:normAutofit/>
          </a:bodyPr>
          <a:lstStyle/>
          <a:p>
            <a:pPr fontAlgn="auto">
              <a:spcAft>
                <a:spcPts val="0"/>
              </a:spcAft>
              <a:buFont typeface="Arial"/>
              <a:buChar char="•"/>
              <a:defRPr/>
            </a:pPr>
            <a:r>
              <a:rPr lang="en-US" sz="3200" dirty="0">
                <a:ea typeface="ＭＳ Ｐゴシック" charset="0"/>
                <a:cs typeface="ＭＳ Ｐゴシック" charset="0"/>
              </a:rPr>
              <a:t>Limited </a:t>
            </a:r>
            <a:r>
              <a:rPr lang="en-US" sz="3200" dirty="0" smtClean="0">
                <a:ea typeface="ＭＳ Ｐゴシック" charset="0"/>
                <a:cs typeface="ＭＳ Ｐゴシック" charset="0"/>
              </a:rPr>
              <a:t>market </a:t>
            </a:r>
            <a:r>
              <a:rPr lang="en-US" sz="3200" dirty="0" smtClean="0">
                <a:ea typeface="ＭＳ Ｐゴシック" charset="0"/>
                <a:cs typeface="ＭＳ Ｐゴシック" charset="0"/>
              </a:rPr>
              <a:t>control.</a:t>
            </a:r>
            <a:endParaRPr lang="en-US" sz="3200" dirty="0">
              <a:ea typeface="ＭＳ Ｐゴシック" charset="0"/>
              <a:cs typeface="ＭＳ Ｐゴシック" charset="0"/>
            </a:endParaRPr>
          </a:p>
          <a:p>
            <a:pPr fontAlgn="auto">
              <a:spcAft>
                <a:spcPts val="0"/>
              </a:spcAft>
              <a:buFont typeface="Arial"/>
              <a:buChar char="•"/>
              <a:defRPr/>
            </a:pPr>
            <a:r>
              <a:rPr lang="en-US" sz="3200" dirty="0">
                <a:ea typeface="ＭＳ Ｐゴシック" charset="0"/>
                <a:cs typeface="ＭＳ Ｐゴシック" charset="0"/>
              </a:rPr>
              <a:t>Returns may be </a:t>
            </a:r>
            <a:r>
              <a:rPr lang="en-US" sz="3200" dirty="0" smtClean="0">
                <a:ea typeface="ＭＳ Ｐゴシック" charset="0"/>
                <a:cs typeface="ＭＳ Ｐゴシック" charset="0"/>
              </a:rPr>
              <a:t>lost.</a:t>
            </a:r>
            <a:endParaRPr lang="en-US" sz="3200" dirty="0" smtClean="0">
              <a:ea typeface="ＭＳ Ｐゴシック" charset="0"/>
              <a:cs typeface="ＭＳ Ｐゴシック" charset="0"/>
            </a:endParaRPr>
          </a:p>
          <a:p>
            <a:pPr fontAlgn="auto">
              <a:spcAft>
                <a:spcPts val="0"/>
              </a:spcAft>
              <a:buFont typeface="Arial"/>
              <a:buChar char="•"/>
              <a:defRPr/>
            </a:pPr>
            <a:r>
              <a:rPr lang="en-US" sz="3200" dirty="0" smtClean="0">
                <a:ea typeface="ＭＳ Ｐゴシック" charset="0"/>
                <a:cs typeface="ＭＳ Ｐゴシック" charset="0"/>
              </a:rPr>
              <a:t>The agreement may be </a:t>
            </a:r>
            <a:r>
              <a:rPr lang="en-US" sz="3200" dirty="0" smtClean="0">
                <a:ea typeface="ＭＳ Ｐゴシック" charset="0"/>
                <a:cs typeface="ＭＳ Ｐゴシック" charset="0"/>
              </a:rPr>
              <a:t>short-lived.</a:t>
            </a:r>
            <a:endParaRPr lang="en-US" sz="3200" dirty="0">
              <a:ea typeface="ＭＳ Ｐゴシック" charset="0"/>
              <a:cs typeface="ＭＳ Ｐゴシック" charset="0"/>
            </a:endParaRPr>
          </a:p>
          <a:p>
            <a:pPr fontAlgn="auto">
              <a:spcAft>
                <a:spcPts val="0"/>
              </a:spcAft>
              <a:buFont typeface="Arial"/>
              <a:buChar char="•"/>
              <a:defRPr/>
            </a:pPr>
            <a:r>
              <a:rPr lang="en-US" sz="3200" dirty="0" smtClean="0">
                <a:ea typeface="ＭＳ Ｐゴシック" charset="0"/>
                <a:cs typeface="ＭＳ Ｐゴシック" charset="0"/>
              </a:rPr>
              <a:t>Licensee </a:t>
            </a:r>
            <a:r>
              <a:rPr lang="en-US" sz="3200" dirty="0">
                <a:ea typeface="ＭＳ Ｐゴシック" charset="0"/>
                <a:cs typeface="ＭＳ Ｐゴシック" charset="0"/>
              </a:rPr>
              <a:t>may become </a:t>
            </a:r>
            <a:r>
              <a:rPr lang="en-US" sz="3200" dirty="0" smtClean="0">
                <a:ea typeface="ＭＳ Ｐゴシック" charset="0"/>
                <a:cs typeface="ＭＳ Ｐゴシック" charset="0"/>
              </a:rPr>
              <a:t>competitor.</a:t>
            </a:r>
            <a:endParaRPr lang="en-US" sz="3200" dirty="0">
              <a:ea typeface="ＭＳ Ｐゴシック" charset="0"/>
              <a:cs typeface="ＭＳ Ｐゴシック" charset="0"/>
            </a:endParaRPr>
          </a:p>
          <a:p>
            <a:pPr marL="0" indent="0" fontAlgn="auto">
              <a:spcAft>
                <a:spcPts val="0"/>
              </a:spcAft>
              <a:buFont typeface="Arial"/>
              <a:buNone/>
              <a:defRPr/>
            </a:pPr>
            <a:endParaRPr lang="en-US" sz="3200" dirty="0"/>
          </a:p>
        </p:txBody>
      </p:sp>
    </p:spTree>
    <p:extLst>
      <p:ext uri="{BB962C8B-B14F-4D97-AF65-F5344CB8AC3E}">
        <p14:creationId xmlns:p14="http://schemas.microsoft.com/office/powerpoint/2010/main" val="2400641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mn-lt"/>
                <a:ea typeface="ＭＳ Ｐゴシック" charset="0"/>
                <a:cs typeface="ＭＳ Ｐゴシック" charset="0"/>
              </a:rPr>
              <a:t>  </a:t>
            </a:r>
            <a:r>
              <a:rPr lang="en-US" b="1" dirty="0" smtClean="0">
                <a:latin typeface="+mn-lt"/>
                <a:ea typeface="ＭＳ Ｐゴシック" charset="0"/>
                <a:cs typeface="ＭＳ Ｐゴシック" charset="0"/>
              </a:rPr>
              <a:t>Joint </a:t>
            </a:r>
            <a:r>
              <a:rPr lang="en-US" b="1" dirty="0">
                <a:latin typeface="+mn-lt"/>
                <a:ea typeface="ＭＳ Ｐゴシック" charset="0"/>
                <a:cs typeface="ＭＳ Ｐゴシック" charset="0"/>
              </a:rPr>
              <a:t>Ventures</a:t>
            </a:r>
            <a:endParaRPr lang="en-US" b="1" dirty="0">
              <a:latin typeface="+mn-lt"/>
            </a:endParaRPr>
          </a:p>
        </p:txBody>
      </p:sp>
      <p:sp>
        <p:nvSpPr>
          <p:cNvPr id="3" name="Content Placeholder 2"/>
          <p:cNvSpPr>
            <a:spLocks noGrp="1"/>
          </p:cNvSpPr>
          <p:nvPr>
            <p:ph sz="half" idx="1"/>
          </p:nvPr>
        </p:nvSpPr>
        <p:spPr>
          <a:xfrm>
            <a:off x="457200" y="1676400"/>
            <a:ext cx="8229600" cy="4572000"/>
          </a:xfrm>
        </p:spPr>
        <p:txBody>
          <a:bodyPr rtlCol="0">
            <a:normAutofit fontScale="92500" lnSpcReduction="20000"/>
          </a:bodyPr>
          <a:lstStyle/>
          <a:p>
            <a:pPr algn="just" fontAlgn="auto">
              <a:lnSpc>
                <a:spcPct val="150000"/>
              </a:lnSpc>
              <a:spcAft>
                <a:spcPts val="0"/>
              </a:spcAft>
              <a:buFont typeface="Arial"/>
              <a:buChar char="•"/>
              <a:defRPr/>
            </a:pPr>
            <a:r>
              <a:rPr lang="en-US" sz="3200" dirty="0">
                <a:ea typeface="ＭＳ Ｐゴシック" charset="0"/>
                <a:cs typeface="ＭＳ Ｐゴシック" charset="0"/>
              </a:rPr>
              <a:t>Entry strategy for a single target country in which the partners share ownership of a newly-created business entity </a:t>
            </a:r>
          </a:p>
          <a:p>
            <a:pPr algn="just" fontAlgn="auto">
              <a:lnSpc>
                <a:spcPct val="150000"/>
              </a:lnSpc>
              <a:spcAft>
                <a:spcPts val="0"/>
              </a:spcAft>
              <a:buFont typeface="Arial"/>
              <a:buChar char="•"/>
              <a:defRPr/>
            </a:pPr>
            <a:r>
              <a:rPr lang="en-US" sz="3200" dirty="0">
                <a:ea typeface="ＭＳ Ｐゴシック" charset="0"/>
                <a:cs typeface="ＭＳ Ｐゴシック" charset="0"/>
              </a:rPr>
              <a:t>Builds upon each partner</a:t>
            </a:r>
            <a:r>
              <a:rPr lang="ja-JP" altLang="en-US" sz="3200" dirty="0">
                <a:cs typeface="ＭＳ Ｐゴシック" charset="0"/>
              </a:rPr>
              <a:t>’</a:t>
            </a:r>
            <a:r>
              <a:rPr lang="en-US" sz="3200" dirty="0">
                <a:ea typeface="ＭＳ Ｐゴシック" charset="0"/>
                <a:cs typeface="ＭＳ Ｐゴシック" charset="0"/>
              </a:rPr>
              <a:t>s </a:t>
            </a:r>
            <a:r>
              <a:rPr lang="en-US" sz="3200" dirty="0" smtClean="0">
                <a:ea typeface="ＭＳ Ｐゴシック" charset="0"/>
                <a:cs typeface="ＭＳ Ｐゴシック" charset="0"/>
              </a:rPr>
              <a:t>strengths.</a:t>
            </a:r>
            <a:endParaRPr lang="en-US" sz="3200" dirty="0">
              <a:ea typeface="ＭＳ Ｐゴシック" charset="0"/>
              <a:cs typeface="ＭＳ Ｐゴシック" charset="0"/>
            </a:endParaRPr>
          </a:p>
          <a:p>
            <a:pPr algn="just" fontAlgn="auto">
              <a:lnSpc>
                <a:spcPct val="150000"/>
              </a:lnSpc>
              <a:spcAft>
                <a:spcPts val="0"/>
              </a:spcAft>
              <a:buFont typeface="Arial"/>
              <a:buChar char="•"/>
              <a:defRPr/>
            </a:pPr>
            <a:r>
              <a:rPr lang="en-US" sz="3200" b="1" dirty="0">
                <a:solidFill>
                  <a:srgbClr val="FF0000"/>
                </a:solidFill>
                <a:ea typeface="ＭＳ Ｐゴシック" charset="0"/>
                <a:cs typeface="ＭＳ Ｐゴシック" charset="0"/>
              </a:rPr>
              <a:t>Examples:</a:t>
            </a:r>
            <a:r>
              <a:rPr lang="en-US" sz="3200" dirty="0">
                <a:ea typeface="ＭＳ Ｐゴシック" charset="0"/>
                <a:cs typeface="ＭＳ Ｐゴシック" charset="0"/>
              </a:rPr>
              <a:t> Budweiser and Kirin (Japan), GM and Toyota, GM and </a:t>
            </a:r>
            <a:r>
              <a:rPr lang="en-US" sz="3200" dirty="0" smtClean="0">
                <a:ea typeface="ＭＳ Ｐゴシック" charset="0"/>
                <a:cs typeface="ＭＳ Ｐゴシック" charset="0"/>
              </a:rPr>
              <a:t>Daewoo in S. Korea, </a:t>
            </a:r>
            <a:r>
              <a:rPr lang="en-US" sz="3200" dirty="0">
                <a:ea typeface="ＭＳ Ｐゴシック" charset="0"/>
                <a:cs typeface="ＭＳ Ｐゴシック" charset="0"/>
              </a:rPr>
              <a:t>Ford and </a:t>
            </a:r>
            <a:r>
              <a:rPr lang="en-US" sz="3200" dirty="0" smtClean="0">
                <a:ea typeface="ＭＳ Ｐゴシック" charset="0"/>
                <a:cs typeface="ＭＳ Ｐゴシック" charset="0"/>
              </a:rPr>
              <a:t>Mazda.</a:t>
            </a:r>
            <a:endParaRPr lang="en-US" sz="3200" dirty="0">
              <a:ea typeface="ＭＳ Ｐゴシック" charset="0"/>
              <a:cs typeface="ＭＳ Ｐゴシック" charset="0"/>
            </a:endParaRPr>
          </a:p>
          <a:p>
            <a:pPr marL="0" indent="0" fontAlgn="auto">
              <a:spcAft>
                <a:spcPts val="0"/>
              </a:spcAft>
              <a:buFont typeface="Arial"/>
              <a:buNone/>
              <a:defRPr/>
            </a:pPr>
            <a:endParaRPr lang="en-US" dirty="0"/>
          </a:p>
        </p:txBody>
      </p:sp>
    </p:spTree>
    <p:extLst>
      <p:ext uri="{BB962C8B-B14F-4D97-AF65-F5344CB8AC3E}">
        <p14:creationId xmlns:p14="http://schemas.microsoft.com/office/powerpoint/2010/main" val="2420810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Joint Ventures</a:t>
            </a:r>
            <a:endParaRPr lang="en-US" dirty="0">
              <a:latin typeface="+mn-lt"/>
            </a:endParaRPr>
          </a:p>
        </p:txBody>
      </p:sp>
      <p:sp>
        <p:nvSpPr>
          <p:cNvPr id="3" name="Content Placeholder 2"/>
          <p:cNvSpPr>
            <a:spLocks noGrp="1"/>
          </p:cNvSpPr>
          <p:nvPr>
            <p:ph sz="half" idx="1"/>
          </p:nvPr>
        </p:nvSpPr>
        <p:spPr/>
        <p:txBody>
          <a:bodyPr rtlCol="0">
            <a:normAutofit/>
          </a:bodyPr>
          <a:lstStyle/>
          <a:p>
            <a:pPr fontAlgn="auto">
              <a:spcAft>
                <a:spcPts val="0"/>
              </a:spcAft>
              <a:buFont typeface="Arial"/>
              <a:buChar char="•"/>
              <a:defRPr/>
            </a:pPr>
            <a:r>
              <a:rPr lang="en-US" b="1" dirty="0">
                <a:ea typeface="ＭＳ Ｐゴシック" charset="0"/>
                <a:cs typeface="ＭＳ Ｐゴシック" charset="0"/>
              </a:rPr>
              <a:t>Advantages</a:t>
            </a:r>
          </a:p>
          <a:p>
            <a:pPr lvl="1" fontAlgn="auto">
              <a:spcAft>
                <a:spcPts val="0"/>
              </a:spcAft>
              <a:buFont typeface="Arial"/>
              <a:buChar char="–"/>
              <a:defRPr/>
            </a:pPr>
            <a:r>
              <a:rPr lang="en-US" sz="2200" dirty="0">
                <a:ea typeface="ＭＳ Ｐゴシック" charset="0"/>
              </a:rPr>
              <a:t>Allows for risk sharing–financial and political</a:t>
            </a:r>
          </a:p>
          <a:p>
            <a:pPr lvl="1" fontAlgn="auto">
              <a:spcAft>
                <a:spcPts val="0"/>
              </a:spcAft>
              <a:buFont typeface="Arial"/>
              <a:buChar char="–"/>
              <a:defRPr/>
            </a:pPr>
            <a:r>
              <a:rPr lang="en-US" sz="2200" dirty="0">
                <a:ea typeface="ＭＳ Ｐゴシック" charset="0"/>
              </a:rPr>
              <a:t>Provides opportunity to learn new environment</a:t>
            </a:r>
          </a:p>
          <a:p>
            <a:pPr lvl="1" fontAlgn="auto">
              <a:spcAft>
                <a:spcPts val="0"/>
              </a:spcAft>
              <a:buFont typeface="Arial"/>
              <a:buChar char="–"/>
              <a:defRPr/>
            </a:pPr>
            <a:r>
              <a:rPr lang="en-US" sz="2200" dirty="0">
                <a:ea typeface="ＭＳ Ｐゴシック" charset="0"/>
              </a:rPr>
              <a:t>Provides opportunity to achieve </a:t>
            </a:r>
            <a:r>
              <a:rPr lang="en-US" sz="2200" dirty="0" smtClean="0">
                <a:ea typeface="ＭＳ Ｐゴシック" charset="0"/>
              </a:rPr>
              <a:t>interaction </a:t>
            </a:r>
            <a:r>
              <a:rPr lang="en-US" sz="2200" dirty="0">
                <a:ea typeface="ＭＳ Ｐゴシック" charset="0"/>
              </a:rPr>
              <a:t>by combining strengths of partners</a:t>
            </a:r>
          </a:p>
          <a:p>
            <a:pPr lvl="1" fontAlgn="auto">
              <a:spcAft>
                <a:spcPts val="0"/>
              </a:spcAft>
              <a:buFont typeface="Arial"/>
              <a:buChar char="–"/>
              <a:defRPr/>
            </a:pPr>
            <a:r>
              <a:rPr lang="en-US" sz="2200" dirty="0">
                <a:ea typeface="ＭＳ Ｐゴシック" charset="0"/>
              </a:rPr>
              <a:t>May be the only way to enter market given barriers to entry</a:t>
            </a:r>
          </a:p>
          <a:p>
            <a:pPr marL="0" indent="0" fontAlgn="auto">
              <a:spcAft>
                <a:spcPts val="0"/>
              </a:spcAft>
              <a:buFont typeface="Arial"/>
              <a:buNone/>
              <a:defRPr/>
            </a:pPr>
            <a:endParaRPr lang="en-US" dirty="0"/>
          </a:p>
        </p:txBody>
      </p:sp>
      <p:sp>
        <p:nvSpPr>
          <p:cNvPr id="4" name="Content Placeholder 3"/>
          <p:cNvSpPr>
            <a:spLocks noGrp="1"/>
          </p:cNvSpPr>
          <p:nvPr>
            <p:ph sz="half" idx="2"/>
          </p:nvPr>
        </p:nvSpPr>
        <p:spPr/>
        <p:txBody>
          <a:bodyPr rtlCol="0">
            <a:normAutofit/>
          </a:bodyPr>
          <a:lstStyle/>
          <a:p>
            <a:pPr fontAlgn="auto">
              <a:spcAft>
                <a:spcPts val="0"/>
              </a:spcAft>
              <a:buFont typeface="Arial"/>
              <a:buChar char="•"/>
              <a:defRPr/>
            </a:pPr>
            <a:r>
              <a:rPr lang="en-US" b="1" dirty="0">
                <a:ea typeface="ＭＳ Ｐゴシック" charset="0"/>
                <a:cs typeface="ＭＳ Ｐゴシック" charset="0"/>
              </a:rPr>
              <a:t>Disadvantages</a:t>
            </a:r>
          </a:p>
          <a:p>
            <a:pPr lvl="1" fontAlgn="auto">
              <a:spcAft>
                <a:spcPts val="0"/>
              </a:spcAft>
              <a:buFont typeface="Arial"/>
              <a:buChar char="–"/>
              <a:defRPr/>
            </a:pPr>
            <a:r>
              <a:rPr lang="en-US" sz="2200" dirty="0">
                <a:ea typeface="ＭＳ Ｐゴシック" charset="0"/>
              </a:rPr>
              <a:t>Requires more investment than a licensing agreement</a:t>
            </a:r>
          </a:p>
          <a:p>
            <a:pPr lvl="1" fontAlgn="auto">
              <a:spcAft>
                <a:spcPts val="0"/>
              </a:spcAft>
              <a:buFont typeface="Arial"/>
              <a:buChar char="–"/>
              <a:defRPr/>
            </a:pPr>
            <a:r>
              <a:rPr lang="en-US" sz="2200" dirty="0">
                <a:ea typeface="ＭＳ Ｐゴシック" charset="0"/>
              </a:rPr>
              <a:t>Must share rewards as well as risks</a:t>
            </a:r>
          </a:p>
          <a:p>
            <a:pPr lvl="1" fontAlgn="auto">
              <a:spcAft>
                <a:spcPts val="0"/>
              </a:spcAft>
              <a:buFont typeface="Arial"/>
              <a:buChar char="–"/>
              <a:defRPr/>
            </a:pPr>
            <a:r>
              <a:rPr lang="en-US" sz="2200" dirty="0">
                <a:ea typeface="ＭＳ Ｐゴシック" charset="0"/>
              </a:rPr>
              <a:t>Requires strong coordination</a:t>
            </a:r>
          </a:p>
          <a:p>
            <a:pPr lvl="1" fontAlgn="auto">
              <a:spcAft>
                <a:spcPts val="0"/>
              </a:spcAft>
              <a:buFont typeface="Arial"/>
              <a:buChar char="–"/>
              <a:defRPr/>
            </a:pPr>
            <a:r>
              <a:rPr lang="en-US" sz="2200" dirty="0">
                <a:ea typeface="ＭＳ Ｐゴシック" charset="0"/>
              </a:rPr>
              <a:t>Potential for conflict among partners</a:t>
            </a:r>
          </a:p>
          <a:p>
            <a:pPr lvl="1" fontAlgn="auto">
              <a:spcAft>
                <a:spcPts val="0"/>
              </a:spcAft>
              <a:buFont typeface="Arial"/>
              <a:buChar char="–"/>
              <a:defRPr/>
            </a:pPr>
            <a:r>
              <a:rPr lang="en-US" sz="2200" dirty="0">
                <a:ea typeface="ＭＳ Ｐゴシック" charset="0"/>
              </a:rPr>
              <a:t>Partner may become a competitor</a:t>
            </a:r>
          </a:p>
          <a:p>
            <a:pPr marL="0" indent="0" fontAlgn="auto">
              <a:spcAft>
                <a:spcPts val="0"/>
              </a:spcAft>
              <a:buFont typeface="Arial"/>
              <a:buNone/>
              <a:defRPr/>
            </a:pPr>
            <a:endParaRPr lang="en-US" dirty="0"/>
          </a:p>
        </p:txBody>
      </p:sp>
    </p:spTree>
    <p:extLst>
      <p:ext uri="{BB962C8B-B14F-4D97-AF65-F5344CB8AC3E}">
        <p14:creationId xmlns:p14="http://schemas.microsoft.com/office/powerpoint/2010/main" val="1086856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latin typeface="+mn-lt"/>
              </a:rPr>
              <a:t>Examples of Market Entry &amp; </a:t>
            </a:r>
            <a:br>
              <a:rPr lang="en-US" dirty="0" smtClean="0">
                <a:latin typeface="+mn-lt"/>
              </a:rPr>
            </a:br>
            <a:r>
              <a:rPr lang="en-US" dirty="0" smtClean="0">
                <a:latin typeface="+mn-lt"/>
              </a:rPr>
              <a:t>Expansion by Joint Venture</a:t>
            </a:r>
            <a:endParaRPr lang="en-US" dirty="0">
              <a:latin typeface="+mn-l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 y="1647840"/>
            <a:ext cx="7554626" cy="4708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655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33400"/>
            <a:ext cx="8305800" cy="914400"/>
          </a:xfrm>
          <a:solidFill>
            <a:schemeClr val="bg2">
              <a:lumMod val="90000"/>
            </a:schemeClr>
          </a:solidFill>
        </p:spPr>
        <p:txBody>
          <a:bodyPr>
            <a:normAutofit/>
          </a:bodyPr>
          <a:lstStyle/>
          <a:p>
            <a:pPr algn="ctr"/>
            <a:r>
              <a:rPr lang="en-US" sz="3200" b="1" dirty="0" smtClean="0"/>
              <a:t>Foreign </a:t>
            </a:r>
            <a:r>
              <a:rPr lang="en-US" sz="3200" b="1" dirty="0"/>
              <a:t>Direct </a:t>
            </a:r>
            <a:r>
              <a:rPr lang="en-US" sz="3200" b="1" dirty="0" smtClean="0"/>
              <a:t>Investment (FDI) </a:t>
            </a:r>
            <a:endParaRPr lang="en-US" sz="3200" b="1" dirty="0"/>
          </a:p>
        </p:txBody>
      </p:sp>
      <p:sp>
        <p:nvSpPr>
          <p:cNvPr id="7171" name="Rectangle 3"/>
          <p:cNvSpPr>
            <a:spLocks noGrp="1" noChangeArrowheads="1"/>
          </p:cNvSpPr>
          <p:nvPr>
            <p:ph idx="1"/>
          </p:nvPr>
        </p:nvSpPr>
        <p:spPr>
          <a:xfrm>
            <a:off x="381000" y="1600200"/>
            <a:ext cx="8382000" cy="4800600"/>
          </a:xfrm>
          <a:solidFill>
            <a:schemeClr val="bg1"/>
          </a:solidFill>
          <a:ln w="12700">
            <a:solidFill>
              <a:srgbClr val="336699"/>
            </a:solidFill>
          </a:ln>
        </p:spPr>
        <p:txBody>
          <a:bodyPr lIns="90487" tIns="44450" rIns="90487" bIns="44450">
            <a:normAutofit/>
          </a:bodyPr>
          <a:lstStyle/>
          <a:p>
            <a:pPr>
              <a:lnSpc>
                <a:spcPct val="150000"/>
              </a:lnSpc>
            </a:pPr>
            <a:r>
              <a:rPr lang="en-US" altLang="en-US" sz="2800" dirty="0"/>
              <a:t>Foreign direct investment (FDI) happens </a:t>
            </a:r>
            <a:r>
              <a:rPr lang="en-US" altLang="en-US" sz="2800" dirty="0" smtClean="0"/>
              <a:t>when </a:t>
            </a:r>
            <a:r>
              <a:rPr lang="en-US" altLang="en-US" sz="2800" dirty="0"/>
              <a:t>a firm invests </a:t>
            </a:r>
            <a:r>
              <a:rPr lang="en-US" altLang="en-US" sz="2800" b="1" dirty="0">
                <a:solidFill>
                  <a:srgbClr val="FF0000"/>
                </a:solidFill>
              </a:rPr>
              <a:t>directly</a:t>
            </a:r>
            <a:r>
              <a:rPr lang="en-US" altLang="en-US" sz="2800" dirty="0"/>
              <a:t> in new facilities to produce and/or market in a foreign </a:t>
            </a:r>
            <a:r>
              <a:rPr lang="en-US" altLang="en-US" sz="2800" dirty="0" smtClean="0"/>
              <a:t>country. </a:t>
            </a:r>
          </a:p>
          <a:p>
            <a:pPr>
              <a:lnSpc>
                <a:spcPct val="150000"/>
              </a:lnSpc>
              <a:buFont typeface="Wingdings" panose="05000000000000000000" pitchFamily="2" charset="2"/>
              <a:buChar char="Ø"/>
            </a:pPr>
            <a:r>
              <a:rPr lang="en-US" altLang="en-US" sz="2800" b="1" i="1" dirty="0" smtClean="0"/>
              <a:t> </a:t>
            </a:r>
            <a:r>
              <a:rPr lang="en-US" altLang="en-US" sz="2800" b="1" i="1" u="sng" dirty="0" smtClean="0"/>
              <a:t>Example : </a:t>
            </a:r>
          </a:p>
          <a:p>
            <a:pPr>
              <a:lnSpc>
                <a:spcPct val="150000"/>
              </a:lnSpc>
            </a:pPr>
            <a:r>
              <a:rPr lang="en-US" altLang="en-US" sz="2800" i="1" dirty="0"/>
              <a:t>Starbuck purchases an existing UK firm, “British Coffee,” to sell coffee, tea and desserts in the </a:t>
            </a:r>
            <a:r>
              <a:rPr lang="en-US" altLang="en-US" sz="2800" i="1" dirty="0" smtClean="0"/>
              <a:t>UK.</a:t>
            </a:r>
            <a:endParaRPr lang="en-US" altLang="en-US" sz="2800" i="1" dirty="0"/>
          </a:p>
          <a:p>
            <a:pPr>
              <a:lnSpc>
                <a:spcPct val="90000"/>
              </a:lnSpc>
            </a:pPr>
            <a:endParaRPr lang="en-US" altLang="en-US" sz="3600" b="1" i="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200400"/>
            <a:ext cx="1219201" cy="114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0718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a:solidFill>
            <a:schemeClr val="bg2"/>
          </a:solidFill>
        </p:spPr>
        <p:txBody>
          <a:bodyPr>
            <a:normAutofit/>
          </a:bodyPr>
          <a:lstStyle/>
          <a:p>
            <a:pPr marL="457200" indent="-457200" algn="ctr">
              <a:buFont typeface="Wingdings" panose="05000000000000000000" pitchFamily="2" charset="2"/>
              <a:buChar char="q"/>
            </a:pPr>
            <a:r>
              <a:rPr lang="en-US" sz="3200" b="1" dirty="0" smtClean="0">
                <a:solidFill>
                  <a:srgbClr val="FF0000"/>
                </a:solidFill>
              </a:rPr>
              <a:t> Indirect </a:t>
            </a:r>
            <a:r>
              <a:rPr lang="en-US" sz="3200" b="1" dirty="0">
                <a:solidFill>
                  <a:srgbClr val="FF0000"/>
                </a:solidFill>
              </a:rPr>
              <a:t>investments </a:t>
            </a:r>
          </a:p>
        </p:txBody>
      </p:sp>
      <p:sp>
        <p:nvSpPr>
          <p:cNvPr id="3" name="Content Placeholder 2"/>
          <p:cNvSpPr>
            <a:spLocks noGrp="1"/>
          </p:cNvSpPr>
          <p:nvPr>
            <p:ph idx="1"/>
          </p:nvPr>
        </p:nvSpPr>
        <p:spPr>
          <a:xfrm>
            <a:off x="304800" y="1524000"/>
            <a:ext cx="8458200" cy="4953000"/>
          </a:xfrm>
        </p:spPr>
        <p:txBody>
          <a:bodyPr>
            <a:normAutofit lnSpcReduction="10000"/>
          </a:bodyPr>
          <a:lstStyle/>
          <a:p>
            <a:pPr algn="just">
              <a:buFont typeface="Wingdings" panose="05000000000000000000" pitchFamily="2" charset="2"/>
              <a:buChar char="Ø"/>
            </a:pPr>
            <a:r>
              <a:rPr lang="en-US" sz="2800" b="1" dirty="0" smtClean="0">
                <a:solidFill>
                  <a:srgbClr val="FF0000"/>
                </a:solidFill>
              </a:rPr>
              <a:t> Direct </a:t>
            </a:r>
            <a:r>
              <a:rPr lang="en-US" sz="2800" b="1" dirty="0">
                <a:solidFill>
                  <a:srgbClr val="FF0000"/>
                </a:solidFill>
              </a:rPr>
              <a:t>investments </a:t>
            </a:r>
            <a:r>
              <a:rPr lang="en-US" sz="2800" dirty="0"/>
              <a:t>are when companies make physical investments and purchases in buildings, factories, machines, and other equipment outside of their home country. </a:t>
            </a:r>
            <a:endParaRPr lang="en-US" sz="2800" dirty="0" smtClean="0"/>
          </a:p>
          <a:p>
            <a:pPr algn="just"/>
            <a:endParaRPr lang="en-US" sz="2800" dirty="0" smtClean="0"/>
          </a:p>
          <a:p>
            <a:pPr algn="just">
              <a:buFont typeface="Wingdings" panose="05000000000000000000" pitchFamily="2" charset="2"/>
              <a:buChar char="Ø"/>
            </a:pPr>
            <a:r>
              <a:rPr lang="en-US" sz="2800" b="1" dirty="0" smtClean="0">
                <a:solidFill>
                  <a:srgbClr val="FF0000"/>
                </a:solidFill>
              </a:rPr>
              <a:t> Indirect </a:t>
            </a:r>
            <a:r>
              <a:rPr lang="en-US" sz="2800" b="1" dirty="0">
                <a:solidFill>
                  <a:srgbClr val="FF0000"/>
                </a:solidFill>
              </a:rPr>
              <a:t>investments </a:t>
            </a:r>
            <a:r>
              <a:rPr lang="en-US" sz="2800" dirty="0"/>
              <a:t>are when companies or financial institutions purchase </a:t>
            </a:r>
            <a:r>
              <a:rPr lang="en-US" sz="2800" dirty="0" smtClean="0"/>
              <a:t>shares </a:t>
            </a:r>
            <a:r>
              <a:rPr lang="en-US" sz="2800" dirty="0"/>
              <a:t>in companies on a foreign stock exchange</a:t>
            </a:r>
            <a:r>
              <a:rPr lang="en-US" sz="2800" dirty="0" smtClean="0"/>
              <a:t>.</a:t>
            </a:r>
          </a:p>
          <a:p>
            <a:pPr algn="just"/>
            <a:endParaRPr lang="en-US" sz="2800" dirty="0" smtClean="0"/>
          </a:p>
          <a:p>
            <a:pPr lvl="1">
              <a:lnSpc>
                <a:spcPct val="90000"/>
              </a:lnSpc>
            </a:pPr>
            <a:r>
              <a:rPr lang="en-US" altLang="en-US" sz="2800" b="1" i="1" dirty="0">
                <a:solidFill>
                  <a:prstClr val="black"/>
                </a:solidFill>
              </a:rPr>
              <a:t>No managerial involvement = portfolio investment (Indirect Investment).</a:t>
            </a:r>
          </a:p>
          <a:p>
            <a:pPr algn="just"/>
            <a:endParaRPr lang="en-US" dirty="0"/>
          </a:p>
        </p:txBody>
      </p:sp>
    </p:spTree>
    <p:extLst>
      <p:ext uri="{BB962C8B-B14F-4D97-AF65-F5344CB8AC3E}">
        <p14:creationId xmlns:p14="http://schemas.microsoft.com/office/powerpoint/2010/main" val="3925931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457200" y="457200"/>
            <a:ext cx="8229600" cy="838200"/>
          </a:xfrm>
          <a:solidFill>
            <a:schemeClr val="bg2">
              <a:lumMod val="90000"/>
            </a:schemeClr>
          </a:solidFill>
        </p:spPr>
        <p:txBody>
          <a:bodyPr>
            <a:normAutofit/>
          </a:bodyPr>
          <a:lstStyle/>
          <a:p>
            <a:r>
              <a:rPr lang="en-US" sz="3200" b="1" dirty="0" smtClean="0"/>
              <a:t>Foreign </a:t>
            </a:r>
            <a:r>
              <a:rPr lang="en-US" sz="3200" b="1" dirty="0"/>
              <a:t>Direct </a:t>
            </a:r>
            <a:r>
              <a:rPr lang="en-US" sz="3200" b="1" dirty="0" smtClean="0"/>
              <a:t>Investment (FDI) </a:t>
            </a:r>
            <a:endParaRPr lang="en-US" sz="3200" b="1" dirty="0"/>
          </a:p>
        </p:txBody>
      </p:sp>
      <p:sp>
        <p:nvSpPr>
          <p:cNvPr id="9219" name="Rectangle 3"/>
          <p:cNvSpPr>
            <a:spLocks noGrp="1" noChangeArrowheads="1"/>
          </p:cNvSpPr>
          <p:nvPr>
            <p:ph idx="1"/>
          </p:nvPr>
        </p:nvSpPr>
        <p:spPr>
          <a:xfrm>
            <a:off x="228600" y="1447800"/>
            <a:ext cx="8686800" cy="5181600"/>
          </a:xfrm>
          <a:solidFill>
            <a:schemeClr val="bg1"/>
          </a:solidFill>
          <a:ln w="12700">
            <a:solidFill>
              <a:srgbClr val="336699"/>
            </a:solidFill>
          </a:ln>
        </p:spPr>
        <p:txBody>
          <a:bodyPr lIns="90487" tIns="44450" rIns="90487" bIns="44450">
            <a:normAutofit fontScale="62500" lnSpcReduction="20000"/>
          </a:bodyPr>
          <a:lstStyle/>
          <a:p>
            <a:pPr>
              <a:lnSpc>
                <a:spcPct val="150000"/>
              </a:lnSpc>
              <a:buFont typeface="Wingdings" panose="05000000000000000000" pitchFamily="2" charset="2"/>
              <a:buChar char="q"/>
            </a:pPr>
            <a:r>
              <a:rPr lang="en-US" altLang="en-US" sz="3900" b="1" dirty="0" smtClean="0"/>
              <a:t> FDI Involves </a:t>
            </a:r>
            <a:r>
              <a:rPr lang="en-US" altLang="en-US" sz="3900" b="1" dirty="0"/>
              <a:t>ownership of </a:t>
            </a:r>
            <a:r>
              <a:rPr lang="en-US" altLang="en-US" sz="3900" b="1" dirty="0" smtClean="0"/>
              <a:t>unit </a:t>
            </a:r>
            <a:r>
              <a:rPr lang="en-US" altLang="en-US" sz="3900" b="1" dirty="0"/>
              <a:t>abroad </a:t>
            </a:r>
            <a:r>
              <a:rPr lang="en-US" altLang="en-US" sz="3900" b="1" dirty="0" smtClean="0"/>
              <a:t>for:</a:t>
            </a:r>
            <a:endParaRPr lang="en-US" altLang="en-US" sz="3900" b="1" dirty="0"/>
          </a:p>
          <a:p>
            <a:pPr lvl="1">
              <a:lnSpc>
                <a:spcPct val="150000"/>
              </a:lnSpc>
            </a:pPr>
            <a:r>
              <a:rPr lang="en-US" altLang="en-US" sz="3900" dirty="0" smtClean="0"/>
              <a:t>Production</a:t>
            </a:r>
            <a:endParaRPr lang="en-US" altLang="en-US" sz="3900" dirty="0"/>
          </a:p>
          <a:p>
            <a:pPr lvl="1">
              <a:lnSpc>
                <a:spcPct val="150000"/>
              </a:lnSpc>
            </a:pPr>
            <a:r>
              <a:rPr lang="en-US" altLang="en-US" sz="3900" dirty="0"/>
              <a:t>Marketing/service</a:t>
            </a:r>
          </a:p>
          <a:p>
            <a:pPr lvl="1">
              <a:lnSpc>
                <a:spcPct val="150000"/>
              </a:lnSpc>
            </a:pPr>
            <a:r>
              <a:rPr lang="en-US" altLang="en-US" sz="3900" dirty="0"/>
              <a:t>R&amp;D</a:t>
            </a:r>
          </a:p>
          <a:p>
            <a:pPr lvl="1">
              <a:lnSpc>
                <a:spcPct val="150000"/>
              </a:lnSpc>
            </a:pPr>
            <a:r>
              <a:rPr lang="en-US" altLang="en-US" sz="3900" dirty="0"/>
              <a:t>Raw materials or other resource access</a:t>
            </a:r>
          </a:p>
          <a:p>
            <a:pPr>
              <a:lnSpc>
                <a:spcPct val="150000"/>
              </a:lnSpc>
            </a:pPr>
            <a:r>
              <a:rPr lang="en-US" altLang="en-US" sz="3900" b="1" dirty="0">
                <a:solidFill>
                  <a:srgbClr val="FF0000"/>
                </a:solidFill>
              </a:rPr>
              <a:t>Parent </a:t>
            </a:r>
            <a:r>
              <a:rPr lang="en-US" altLang="en-US" sz="3900" b="1" dirty="0" smtClean="0">
                <a:solidFill>
                  <a:srgbClr val="FF0000"/>
                </a:solidFill>
              </a:rPr>
              <a:t> company has </a:t>
            </a:r>
            <a:r>
              <a:rPr lang="en-US" altLang="en-US" sz="3900" b="1" dirty="0">
                <a:solidFill>
                  <a:srgbClr val="FF0000"/>
                </a:solidFill>
              </a:rPr>
              <a:t>direct managerial </a:t>
            </a:r>
            <a:r>
              <a:rPr lang="en-US" altLang="en-US" sz="3900" b="1" dirty="0" smtClean="0">
                <a:solidFill>
                  <a:srgbClr val="FF0000"/>
                </a:solidFill>
              </a:rPr>
              <a:t>control.</a:t>
            </a:r>
            <a:endParaRPr lang="en-US" altLang="en-US" sz="3900" b="1" dirty="0">
              <a:solidFill>
                <a:srgbClr val="FF0000"/>
              </a:solidFill>
            </a:endParaRPr>
          </a:p>
          <a:p>
            <a:pPr lvl="1" algn="just">
              <a:lnSpc>
                <a:spcPct val="150000"/>
              </a:lnSpc>
            </a:pPr>
            <a:r>
              <a:rPr lang="en-US" altLang="en-US" sz="3900" dirty="0"/>
              <a:t>The degree of direct managerial control depends on the extent of ownership of the foreign entity and on other contractual terms of the </a:t>
            </a:r>
            <a:r>
              <a:rPr lang="en-US" altLang="en-US" sz="3900" dirty="0" smtClean="0"/>
              <a:t>FDI.</a:t>
            </a:r>
            <a:endParaRPr lang="en-US" altLang="en-US" sz="3900" dirty="0"/>
          </a:p>
          <a:p>
            <a:pPr>
              <a:lnSpc>
                <a:spcPct val="90000"/>
              </a:lnSpc>
            </a:pPr>
            <a:endParaRPr lang="en-US" altLang="en-US" sz="2400" b="1" i="1" dirty="0"/>
          </a:p>
        </p:txBody>
      </p:sp>
    </p:spTree>
    <p:extLst>
      <p:ext uri="{BB962C8B-B14F-4D97-AF65-F5344CB8AC3E}">
        <p14:creationId xmlns:p14="http://schemas.microsoft.com/office/powerpoint/2010/main" val="183825736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0772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729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latin typeface="+mn-lt"/>
              </a:rPr>
              <a:t>Learning Objectives</a:t>
            </a:r>
            <a:endParaRPr lang="en-US" dirty="0">
              <a:latin typeface="+mn-lt"/>
            </a:endParaRPr>
          </a:p>
        </p:txBody>
      </p:sp>
      <p:sp>
        <p:nvSpPr>
          <p:cNvPr id="3" name="Content Placeholder 2"/>
          <p:cNvSpPr>
            <a:spLocks noGrp="1"/>
          </p:cNvSpPr>
          <p:nvPr>
            <p:ph sz="half" idx="1"/>
          </p:nvPr>
        </p:nvSpPr>
        <p:spPr>
          <a:xfrm>
            <a:off x="533400" y="1600200"/>
            <a:ext cx="8229600" cy="4800600"/>
          </a:xfrm>
        </p:spPr>
        <p:txBody>
          <a:bodyPr rtlCol="0">
            <a:normAutofit/>
          </a:bodyPr>
          <a:lstStyle/>
          <a:p>
            <a:pPr marL="514350" indent="-514350">
              <a:buFont typeface="+mj-lt"/>
              <a:buAutoNum type="arabicPeriod"/>
              <a:defRPr/>
            </a:pPr>
            <a:r>
              <a:rPr lang="en-US" dirty="0" smtClean="0"/>
              <a:t>Explain the advantages and disadvantages of using licensing as a market-entry strategy.</a:t>
            </a:r>
          </a:p>
          <a:p>
            <a:pPr marL="514350" indent="-514350">
              <a:buFont typeface="+mj-lt"/>
              <a:buAutoNum type="arabicPeriod"/>
              <a:defRPr/>
            </a:pPr>
            <a:r>
              <a:rPr lang="en-US" dirty="0" smtClean="0"/>
              <a:t>Compare and contrast the different forms that a company’s foreign investments can take.</a:t>
            </a:r>
          </a:p>
          <a:p>
            <a:pPr marL="514350" indent="-514350">
              <a:buFont typeface="+mj-lt"/>
              <a:buAutoNum type="arabicPeriod"/>
              <a:defRPr/>
            </a:pPr>
            <a:r>
              <a:rPr lang="en-US" dirty="0" smtClean="0"/>
              <a:t>Discuss the factors that contribute to the successful launch of a global strategic partnership.</a:t>
            </a:r>
          </a:p>
          <a:p>
            <a:pPr marL="514350" indent="-514350">
              <a:buFont typeface="+mj-lt"/>
              <a:buAutoNum type="arabicPeriod"/>
              <a:defRPr/>
            </a:pPr>
            <a:r>
              <a:rPr lang="en-US" dirty="0" smtClean="0"/>
              <a:t>Explain </a:t>
            </a:r>
            <a:r>
              <a:rPr lang="en-US" dirty="0" smtClean="0"/>
              <a:t>the </a:t>
            </a:r>
            <a:r>
              <a:rPr lang="en-US" dirty="0" smtClean="0"/>
              <a:t>growth </a:t>
            </a:r>
            <a:r>
              <a:rPr lang="en-US" dirty="0" smtClean="0"/>
              <a:t>of cooperative strategies in the 21</a:t>
            </a:r>
            <a:r>
              <a:rPr lang="en-US" baseline="30000" dirty="0" smtClean="0"/>
              <a:t>st</a:t>
            </a:r>
            <a:r>
              <a:rPr lang="en-US" dirty="0" smtClean="0"/>
              <a:t> century</a:t>
            </a:r>
            <a:r>
              <a:rPr lang="en-US" dirty="0" smtClean="0"/>
              <a:t>.</a:t>
            </a:r>
            <a:endParaRPr lang="en-US" dirty="0" smtClean="0"/>
          </a:p>
        </p:txBody>
      </p:sp>
    </p:spTree>
    <p:extLst>
      <p:ext uri="{BB962C8B-B14F-4D97-AF65-F5344CB8AC3E}">
        <p14:creationId xmlns:p14="http://schemas.microsoft.com/office/powerpoint/2010/main" val="5164535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609600"/>
            <a:ext cx="8229600" cy="914400"/>
          </a:xfrm>
          <a:solidFill>
            <a:schemeClr val="accent4">
              <a:lumMod val="20000"/>
              <a:lumOff val="80000"/>
            </a:schemeClr>
          </a:solidFill>
          <a:ln/>
        </p:spPr>
        <p:txBody>
          <a:bodyPr>
            <a:normAutofit/>
          </a:bodyPr>
          <a:lstStyle/>
          <a:p>
            <a:pPr algn="ctr"/>
            <a:r>
              <a:rPr lang="en-US" altLang="en-US" sz="3600" b="1" i="1" dirty="0"/>
              <a:t>Forms of FDI</a:t>
            </a:r>
          </a:p>
        </p:txBody>
      </p:sp>
      <p:sp>
        <p:nvSpPr>
          <p:cNvPr id="13315" name="Rectangle 3"/>
          <p:cNvSpPr>
            <a:spLocks noGrp="1" noChangeArrowheads="1"/>
          </p:cNvSpPr>
          <p:nvPr>
            <p:ph idx="1"/>
          </p:nvPr>
        </p:nvSpPr>
        <p:spPr>
          <a:xfrm>
            <a:off x="457200" y="1676400"/>
            <a:ext cx="8229600" cy="4953000"/>
          </a:xfrm>
          <a:ln/>
        </p:spPr>
        <p:txBody>
          <a:bodyPr>
            <a:noAutofit/>
          </a:bodyPr>
          <a:lstStyle/>
          <a:p>
            <a:pPr marL="457200" lvl="1" indent="0">
              <a:buNone/>
            </a:pPr>
            <a:r>
              <a:rPr lang="en-US" altLang="en-US" sz="3200" b="1" i="1" dirty="0" smtClean="0"/>
              <a:t>1</a:t>
            </a:r>
            <a:r>
              <a:rPr lang="en-US" altLang="en-US" sz="3200" i="1" dirty="0" smtClean="0"/>
              <a:t>. </a:t>
            </a:r>
            <a:r>
              <a:rPr lang="en-US" altLang="en-US" sz="3200" b="1" i="1" dirty="0" smtClean="0"/>
              <a:t>Purchase </a:t>
            </a:r>
            <a:r>
              <a:rPr lang="en-US" altLang="en-US" sz="3200" b="1" i="1" dirty="0"/>
              <a:t>of existing </a:t>
            </a:r>
            <a:r>
              <a:rPr lang="en-US" altLang="en-US" sz="3200" b="1" i="1" dirty="0" smtClean="0"/>
              <a:t>assets:</a:t>
            </a:r>
            <a:endParaRPr lang="en-US" altLang="en-US" sz="3200" b="1" i="1" dirty="0"/>
          </a:p>
          <a:p>
            <a:pPr lvl="2"/>
            <a:r>
              <a:rPr lang="en-US" altLang="en-US" sz="2800" dirty="0"/>
              <a:t>Quick entry, </a:t>
            </a:r>
            <a:endParaRPr lang="en-US" altLang="en-US" sz="2800" dirty="0" smtClean="0"/>
          </a:p>
          <a:p>
            <a:pPr lvl="2"/>
            <a:r>
              <a:rPr lang="en-US" altLang="en-US" sz="2800" dirty="0" smtClean="0"/>
              <a:t>local </a:t>
            </a:r>
            <a:r>
              <a:rPr lang="en-US" altLang="en-US" sz="2800" dirty="0"/>
              <a:t>market know-how, </a:t>
            </a:r>
            <a:endParaRPr lang="en-US" altLang="en-US" sz="2800" dirty="0" smtClean="0"/>
          </a:p>
          <a:p>
            <a:pPr lvl="2"/>
            <a:r>
              <a:rPr lang="en-US" altLang="en-US" sz="2800" dirty="0" smtClean="0"/>
              <a:t>local </a:t>
            </a:r>
            <a:r>
              <a:rPr lang="en-US" altLang="en-US" sz="2800" dirty="0"/>
              <a:t>financing may be possible, </a:t>
            </a:r>
            <a:endParaRPr lang="en-US" altLang="en-US" sz="2800" dirty="0" smtClean="0"/>
          </a:p>
          <a:p>
            <a:pPr lvl="2"/>
            <a:r>
              <a:rPr lang="en-US" altLang="en-US" sz="2800" dirty="0" smtClean="0"/>
              <a:t>Eliminate </a:t>
            </a:r>
            <a:r>
              <a:rPr lang="en-US" altLang="en-US" sz="2800" dirty="0"/>
              <a:t>competitor, </a:t>
            </a:r>
            <a:endParaRPr lang="en-US" altLang="en-US" sz="2800" dirty="0" smtClean="0"/>
          </a:p>
          <a:p>
            <a:pPr lvl="2"/>
            <a:r>
              <a:rPr lang="en-US" altLang="en-US" sz="2800" dirty="0" smtClean="0"/>
              <a:t>Buying problems.</a:t>
            </a:r>
            <a:endParaRPr lang="en-US" altLang="en-US" sz="2800" dirty="0"/>
          </a:p>
        </p:txBody>
      </p:sp>
    </p:spTree>
    <p:extLst>
      <p:ext uri="{BB962C8B-B14F-4D97-AF65-F5344CB8AC3E}">
        <p14:creationId xmlns:p14="http://schemas.microsoft.com/office/powerpoint/2010/main" val="173772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3"/>
          </a:xfrm>
        </p:spPr>
        <p:txBody>
          <a:bodyPr/>
          <a:lstStyle/>
          <a:p>
            <a:pPr marL="457200" lvl="1" indent="-457200">
              <a:buNone/>
            </a:pPr>
            <a:r>
              <a:rPr lang="en-US" altLang="en-US" sz="2600" b="1" dirty="0">
                <a:solidFill>
                  <a:prstClr val="black"/>
                </a:solidFill>
              </a:rPr>
              <a:t>2. New investment </a:t>
            </a:r>
            <a:r>
              <a:rPr lang="en-US" altLang="en-US" sz="2600" b="1" dirty="0" smtClean="0">
                <a:solidFill>
                  <a:prstClr val="black"/>
                </a:solidFill>
              </a:rPr>
              <a:t>:</a:t>
            </a:r>
            <a:endParaRPr lang="en-US" altLang="en-US" sz="2600" b="1" i="1" dirty="0">
              <a:solidFill>
                <a:prstClr val="black"/>
              </a:solidFill>
            </a:endParaRPr>
          </a:p>
          <a:p>
            <a:pPr lvl="2"/>
            <a:r>
              <a:rPr lang="en-US" altLang="en-US" sz="2600" dirty="0">
                <a:solidFill>
                  <a:prstClr val="black"/>
                </a:solidFill>
              </a:rPr>
              <a:t>No local entity exists or is available for sale, </a:t>
            </a:r>
            <a:endParaRPr lang="en-US" altLang="en-US" sz="2600" dirty="0" smtClean="0">
              <a:solidFill>
                <a:prstClr val="black"/>
              </a:solidFill>
            </a:endParaRPr>
          </a:p>
          <a:p>
            <a:pPr lvl="2"/>
            <a:r>
              <a:rPr lang="en-US" altLang="en-US" sz="2600" dirty="0" smtClean="0">
                <a:solidFill>
                  <a:prstClr val="black"/>
                </a:solidFill>
              </a:rPr>
              <a:t>local </a:t>
            </a:r>
            <a:r>
              <a:rPr lang="en-US" altLang="en-US" sz="2600" dirty="0">
                <a:solidFill>
                  <a:prstClr val="black"/>
                </a:solidFill>
              </a:rPr>
              <a:t>financial incentives may encourage, </a:t>
            </a:r>
            <a:endParaRPr lang="en-US" altLang="en-US" sz="2600" dirty="0" smtClean="0">
              <a:solidFill>
                <a:prstClr val="black"/>
              </a:solidFill>
            </a:endParaRPr>
          </a:p>
          <a:p>
            <a:pPr lvl="2"/>
            <a:r>
              <a:rPr lang="en-US" altLang="en-US" sz="2600" dirty="0" smtClean="0">
                <a:solidFill>
                  <a:prstClr val="black"/>
                </a:solidFill>
              </a:rPr>
              <a:t>No </a:t>
            </a:r>
            <a:r>
              <a:rPr lang="en-US" altLang="en-US" sz="2600" dirty="0">
                <a:solidFill>
                  <a:prstClr val="black"/>
                </a:solidFill>
              </a:rPr>
              <a:t>inherited problems, </a:t>
            </a:r>
            <a:endParaRPr lang="en-US" altLang="en-US" sz="2600" dirty="0" smtClean="0">
              <a:solidFill>
                <a:prstClr val="black"/>
              </a:solidFill>
            </a:endParaRPr>
          </a:p>
          <a:p>
            <a:pPr lvl="2"/>
            <a:r>
              <a:rPr lang="en-US" altLang="en-US" sz="2600" dirty="0" smtClean="0">
                <a:solidFill>
                  <a:prstClr val="black"/>
                </a:solidFill>
              </a:rPr>
              <a:t>long </a:t>
            </a:r>
            <a:r>
              <a:rPr lang="en-US" altLang="en-US" sz="2600" dirty="0">
                <a:solidFill>
                  <a:prstClr val="black"/>
                </a:solidFill>
              </a:rPr>
              <a:t>lead time to generation of sales or other desired outcome.</a:t>
            </a:r>
          </a:p>
          <a:p>
            <a:pPr marL="457200" lvl="1" indent="-457200">
              <a:buNone/>
            </a:pPr>
            <a:r>
              <a:rPr lang="en-US" altLang="en-US" sz="2600" b="1" dirty="0">
                <a:solidFill>
                  <a:prstClr val="black"/>
                </a:solidFill>
              </a:rPr>
              <a:t> 3. Participation in an international joint-venture:</a:t>
            </a:r>
          </a:p>
          <a:p>
            <a:pPr lvl="2"/>
            <a:r>
              <a:rPr lang="en-US" altLang="en-US" sz="2600" dirty="0">
                <a:solidFill>
                  <a:prstClr val="black"/>
                </a:solidFill>
              </a:rPr>
              <a:t>Shared ownership with local and/or other non-local partner.</a:t>
            </a:r>
          </a:p>
          <a:p>
            <a:endParaRPr lang="en-US" dirty="0"/>
          </a:p>
        </p:txBody>
      </p:sp>
      <p:sp>
        <p:nvSpPr>
          <p:cNvPr id="4" name="Rectangle 2"/>
          <p:cNvSpPr>
            <a:spLocks noGrp="1" noChangeArrowheads="1"/>
          </p:cNvSpPr>
          <p:nvPr>
            <p:ph type="title"/>
          </p:nvPr>
        </p:nvSpPr>
        <p:spPr>
          <a:xfrm>
            <a:off x="457200" y="533400"/>
            <a:ext cx="8229600" cy="762000"/>
          </a:xfrm>
          <a:solidFill>
            <a:schemeClr val="accent4">
              <a:lumMod val="20000"/>
              <a:lumOff val="80000"/>
            </a:schemeClr>
          </a:solidFill>
          <a:ln/>
        </p:spPr>
        <p:txBody>
          <a:bodyPr>
            <a:normAutofit/>
          </a:bodyPr>
          <a:lstStyle/>
          <a:p>
            <a:pPr algn="ctr"/>
            <a:r>
              <a:rPr lang="en-US" altLang="en-US" sz="3600" b="1" i="1" dirty="0"/>
              <a:t>Forms of FDI</a:t>
            </a:r>
          </a:p>
        </p:txBody>
      </p:sp>
    </p:spTree>
    <p:extLst>
      <p:ext uri="{BB962C8B-B14F-4D97-AF65-F5344CB8AC3E}">
        <p14:creationId xmlns:p14="http://schemas.microsoft.com/office/powerpoint/2010/main" val="3249654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44562"/>
          </a:xfrm>
          <a:solidFill>
            <a:schemeClr val="bg2">
              <a:lumMod val="90000"/>
            </a:schemeClr>
          </a:solidFill>
        </p:spPr>
        <p:txBody>
          <a:bodyPr>
            <a:normAutofit/>
          </a:bodyPr>
          <a:lstStyle/>
          <a:p>
            <a:pPr algn="ctr"/>
            <a:r>
              <a:rPr lang="en-US" sz="3600" b="1" dirty="0"/>
              <a:t>3. Franchising</a:t>
            </a:r>
          </a:p>
        </p:txBody>
      </p:sp>
      <p:sp>
        <p:nvSpPr>
          <p:cNvPr id="3" name="Content Placeholder 2"/>
          <p:cNvSpPr>
            <a:spLocks noGrp="1"/>
          </p:cNvSpPr>
          <p:nvPr>
            <p:ph idx="1"/>
          </p:nvPr>
        </p:nvSpPr>
        <p:spPr>
          <a:xfrm>
            <a:off x="304800" y="1600200"/>
            <a:ext cx="8382000" cy="4724400"/>
          </a:xfrm>
        </p:spPr>
        <p:txBody>
          <a:bodyPr/>
          <a:lstStyle/>
          <a:p>
            <a:r>
              <a:rPr lang="en-US" altLang="en-US" sz="3600" b="1" i="1" dirty="0" smtClean="0">
                <a:solidFill>
                  <a:srgbClr val="FF0000"/>
                </a:solidFill>
                <a:latin typeface="Times New Roman" pitchFamily="18" charset="0"/>
              </a:rPr>
              <a:t>Franchising: </a:t>
            </a:r>
            <a:endParaRPr lang="en-US" altLang="en-US" sz="3600" b="1" i="1" dirty="0">
              <a:solidFill>
                <a:srgbClr val="FF0000"/>
              </a:solidFill>
              <a:latin typeface="Times New Roman" pitchFamily="18" charset="0"/>
            </a:endParaRPr>
          </a:p>
          <a:p>
            <a:pPr lvl="1"/>
            <a:r>
              <a:rPr lang="en-US" altLang="en-US" sz="3200" dirty="0">
                <a:latin typeface="Times New Roman" pitchFamily="18" charset="0"/>
              </a:rPr>
              <a:t>Franchising is a form of business </a:t>
            </a:r>
            <a:r>
              <a:rPr lang="en-US" altLang="en-US" sz="3200" dirty="0" smtClean="0">
                <a:latin typeface="Times New Roman" pitchFamily="18" charset="0"/>
              </a:rPr>
              <a:t>in </a:t>
            </a:r>
            <a:r>
              <a:rPr lang="en-US" altLang="en-US" sz="3200" dirty="0">
                <a:latin typeface="Times New Roman" pitchFamily="18" charset="0"/>
              </a:rPr>
              <a:t>which a firm that already has a successful product or service </a:t>
            </a:r>
            <a:r>
              <a:rPr lang="en-US" altLang="en-US" sz="3200" b="1" dirty="0">
                <a:latin typeface="Times New Roman" pitchFamily="18" charset="0"/>
              </a:rPr>
              <a:t>(franchisor) </a:t>
            </a:r>
            <a:r>
              <a:rPr lang="en-US" altLang="en-US" sz="3200" dirty="0">
                <a:latin typeface="Times New Roman" pitchFamily="18" charset="0"/>
              </a:rPr>
              <a:t>licenses its trademark and </a:t>
            </a:r>
            <a:r>
              <a:rPr lang="en-US" altLang="en-US" sz="3200" u="sng" dirty="0">
                <a:solidFill>
                  <a:srgbClr val="FF0000"/>
                </a:solidFill>
                <a:latin typeface="Times New Roman" pitchFamily="18" charset="0"/>
              </a:rPr>
              <a:t>method of doing </a:t>
            </a:r>
            <a:r>
              <a:rPr lang="en-US" altLang="en-US" sz="3200" dirty="0">
                <a:latin typeface="Times New Roman" pitchFamily="18" charset="0"/>
              </a:rPr>
              <a:t>business to another business or individual </a:t>
            </a:r>
            <a:r>
              <a:rPr lang="en-US" altLang="en-US" sz="3200" b="1" dirty="0">
                <a:latin typeface="Times New Roman" pitchFamily="18" charset="0"/>
              </a:rPr>
              <a:t>(franchisee) </a:t>
            </a:r>
            <a:r>
              <a:rPr lang="en-US" altLang="en-US" sz="3200" dirty="0">
                <a:latin typeface="Times New Roman" pitchFamily="18" charset="0"/>
              </a:rPr>
              <a:t>in exchange for a franchise fee and an ongoing </a:t>
            </a:r>
            <a:r>
              <a:rPr lang="en-US" altLang="en-US" sz="3200" dirty="0" smtClean="0">
                <a:latin typeface="Times New Roman" pitchFamily="18" charset="0"/>
              </a:rPr>
              <a:t>regular payments.</a:t>
            </a:r>
            <a:endParaRPr lang="en-US" altLang="en-US" sz="3200" dirty="0">
              <a:latin typeface="Times New Roman" pitchFamily="18" charset="0"/>
            </a:endParaRPr>
          </a:p>
          <a:p>
            <a:endParaRPr lang="en-US" dirty="0"/>
          </a:p>
        </p:txBody>
      </p:sp>
    </p:spTree>
    <p:extLst>
      <p:ext uri="{BB962C8B-B14F-4D97-AF65-F5344CB8AC3E}">
        <p14:creationId xmlns:p14="http://schemas.microsoft.com/office/powerpoint/2010/main" val="3140309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14400"/>
          </a:xfrm>
          <a:solidFill>
            <a:schemeClr val="bg1">
              <a:lumMod val="95000"/>
            </a:schemeClr>
          </a:solidFill>
        </p:spPr>
        <p:txBody>
          <a:bodyPr>
            <a:normAutofit/>
          </a:bodyPr>
          <a:lstStyle/>
          <a:p>
            <a:pPr algn="ctr"/>
            <a:r>
              <a:rPr lang="en-US" sz="3200" b="1" dirty="0"/>
              <a:t>Franchisor–Franchisee relationship</a:t>
            </a:r>
          </a:p>
        </p:txBody>
      </p:sp>
      <p:sp>
        <p:nvSpPr>
          <p:cNvPr id="3" name="Content Placeholder 2"/>
          <p:cNvSpPr>
            <a:spLocks noGrp="1"/>
          </p:cNvSpPr>
          <p:nvPr>
            <p:ph idx="1"/>
          </p:nvPr>
        </p:nvSpPr>
        <p:spPr>
          <a:xfrm>
            <a:off x="381000" y="1600200"/>
            <a:ext cx="8534400" cy="4953000"/>
          </a:xfrm>
        </p:spPr>
        <p:txBody>
          <a:bodyPr>
            <a:normAutofit/>
          </a:bodyPr>
          <a:lstStyle/>
          <a:p>
            <a:pPr>
              <a:lnSpc>
                <a:spcPct val="150000"/>
              </a:lnSpc>
              <a:buFont typeface="Wingdings" panose="05000000000000000000" pitchFamily="2" charset="2"/>
              <a:buChar char="Ø"/>
            </a:pPr>
            <a:r>
              <a:rPr lang="en-US" altLang="en-US" dirty="0" smtClean="0"/>
              <a:t> </a:t>
            </a:r>
            <a:r>
              <a:rPr lang="en-US" altLang="en-US" sz="2800" u="sng" dirty="0" smtClean="0"/>
              <a:t>Regulated </a:t>
            </a:r>
            <a:r>
              <a:rPr lang="en-US" altLang="en-US" sz="2800" u="sng" dirty="0"/>
              <a:t>by contract which usually covers:</a:t>
            </a:r>
          </a:p>
          <a:p>
            <a:pPr marL="511175" indent="-231775">
              <a:lnSpc>
                <a:spcPct val="110000"/>
              </a:lnSpc>
            </a:pPr>
            <a:r>
              <a:rPr lang="en-US" altLang="en-US" sz="2800" dirty="0"/>
              <a:t>Initial </a:t>
            </a:r>
            <a:r>
              <a:rPr lang="en-US" altLang="en-US" sz="2800" dirty="0" smtClean="0"/>
              <a:t>fee.</a:t>
            </a:r>
            <a:endParaRPr lang="en-US" altLang="en-US" sz="2800" dirty="0"/>
          </a:p>
          <a:p>
            <a:pPr marL="511175" indent="-231775">
              <a:lnSpc>
                <a:spcPct val="110000"/>
              </a:lnSpc>
            </a:pPr>
            <a:r>
              <a:rPr lang="en-US" altLang="en-US" sz="2800" dirty="0"/>
              <a:t>Royalty fee/Management </a:t>
            </a:r>
            <a:r>
              <a:rPr lang="en-US" altLang="en-US" sz="2800" dirty="0" smtClean="0"/>
              <a:t>fee.</a:t>
            </a:r>
            <a:endParaRPr lang="en-US" altLang="en-US" sz="2800" dirty="0"/>
          </a:p>
          <a:p>
            <a:pPr marL="511175" indent="-231775">
              <a:lnSpc>
                <a:spcPct val="110000"/>
              </a:lnSpc>
            </a:pPr>
            <a:r>
              <a:rPr lang="en-US" altLang="en-US" sz="2800" dirty="0"/>
              <a:t>Capital required from </a:t>
            </a:r>
            <a:r>
              <a:rPr lang="en-US" altLang="en-US" sz="2800" dirty="0" smtClean="0"/>
              <a:t>franchisee.</a:t>
            </a:r>
            <a:endParaRPr lang="en-US" altLang="en-US" sz="2800" dirty="0"/>
          </a:p>
          <a:p>
            <a:pPr marL="511175" indent="-231775">
              <a:lnSpc>
                <a:spcPct val="110000"/>
              </a:lnSpc>
            </a:pPr>
            <a:r>
              <a:rPr lang="en-US" altLang="en-US" sz="2800" dirty="0" smtClean="0"/>
              <a:t>Area </a:t>
            </a:r>
            <a:r>
              <a:rPr lang="en-US" altLang="en-US" sz="2800" dirty="0"/>
              <a:t>of </a:t>
            </a:r>
            <a:r>
              <a:rPr lang="en-US" altLang="en-US" sz="2800" dirty="0" smtClean="0"/>
              <a:t>operation.</a:t>
            </a:r>
            <a:endParaRPr lang="en-US" altLang="en-US" sz="2800" dirty="0"/>
          </a:p>
          <a:p>
            <a:pPr marL="511175" indent="-231775">
              <a:lnSpc>
                <a:spcPct val="110000"/>
              </a:lnSpc>
            </a:pPr>
            <a:r>
              <a:rPr lang="en-US" altLang="en-US" sz="2800" dirty="0"/>
              <a:t>Duration of license and renewal</a:t>
            </a:r>
          </a:p>
          <a:p>
            <a:pPr marL="511175" indent="-231775">
              <a:lnSpc>
                <a:spcPct val="110000"/>
              </a:lnSpc>
            </a:pPr>
            <a:r>
              <a:rPr lang="en-US" altLang="en-US" sz="2800" dirty="0" smtClean="0"/>
              <a:t>Termination (End).</a:t>
            </a:r>
            <a:endParaRPr lang="en-US" altLang="en-US" sz="2800" dirty="0"/>
          </a:p>
          <a:p>
            <a:endParaRPr lang="en-US" dirty="0"/>
          </a:p>
        </p:txBody>
      </p:sp>
    </p:spTree>
    <p:extLst>
      <p:ext uri="{BB962C8B-B14F-4D97-AF65-F5344CB8AC3E}">
        <p14:creationId xmlns:p14="http://schemas.microsoft.com/office/powerpoint/2010/main" val="542660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a:solidFill>
            <a:schemeClr val="bg2">
              <a:lumMod val="90000"/>
            </a:schemeClr>
          </a:solidFill>
        </p:spPr>
        <p:txBody>
          <a:bodyPr>
            <a:normAutofit fontScale="90000"/>
          </a:bodyPr>
          <a:lstStyle/>
          <a:p>
            <a:pPr algn="ctr"/>
            <a:r>
              <a:rPr lang="en-US" dirty="0" smtClean="0"/>
              <a:t/>
            </a:r>
            <a:br>
              <a:rPr lang="en-US" dirty="0" smtClean="0"/>
            </a:br>
            <a:r>
              <a:rPr lang="en-US" altLang="en-US" sz="3800" b="1" dirty="0" smtClean="0"/>
              <a:t>Management </a:t>
            </a:r>
            <a:r>
              <a:rPr lang="en-US" altLang="en-US" sz="3800" b="1" dirty="0"/>
              <a:t>contracts</a:t>
            </a:r>
            <a:r>
              <a:rPr lang="en-US" altLang="en-US" sz="3600" dirty="0"/>
              <a:t/>
            </a:r>
            <a:br>
              <a:rPr lang="en-US" altLang="en-US" sz="3600" dirty="0"/>
            </a:br>
            <a:endParaRPr lang="en-US" dirty="0"/>
          </a:p>
        </p:txBody>
      </p:sp>
      <p:sp>
        <p:nvSpPr>
          <p:cNvPr id="3" name="Content Placeholder 2"/>
          <p:cNvSpPr>
            <a:spLocks noGrp="1"/>
          </p:cNvSpPr>
          <p:nvPr>
            <p:ph idx="1"/>
          </p:nvPr>
        </p:nvSpPr>
        <p:spPr>
          <a:xfrm>
            <a:off x="228600" y="1600200"/>
            <a:ext cx="8686800" cy="5029200"/>
          </a:xfrm>
        </p:spPr>
        <p:txBody>
          <a:bodyPr>
            <a:noAutofit/>
          </a:bodyPr>
          <a:lstStyle/>
          <a:p>
            <a:pPr>
              <a:spcBef>
                <a:spcPts val="1200"/>
              </a:spcBef>
              <a:spcAft>
                <a:spcPts val="600"/>
              </a:spcAft>
            </a:pPr>
            <a:r>
              <a:rPr lang="en-US" sz="2700" b="1" dirty="0"/>
              <a:t>A management </a:t>
            </a:r>
            <a:r>
              <a:rPr lang="en-US" sz="2700" b="1" dirty="0" smtClean="0"/>
              <a:t>contract: </a:t>
            </a:r>
            <a:r>
              <a:rPr lang="en-US" sz="2700" dirty="0" smtClean="0"/>
              <a:t> </a:t>
            </a:r>
            <a:r>
              <a:rPr lang="en-US" sz="2700" dirty="0"/>
              <a:t>is an arrangement under which </a:t>
            </a:r>
            <a:r>
              <a:rPr lang="en-US" sz="2700" u="sng" dirty="0">
                <a:solidFill>
                  <a:srgbClr val="FF0000"/>
                </a:solidFill>
              </a:rPr>
              <a:t>operational functions </a:t>
            </a:r>
            <a:r>
              <a:rPr lang="en-US" sz="2700" dirty="0"/>
              <a:t>of a company is assigned by contract to another company which performs the necessary managerial functions in return for a fee</a:t>
            </a:r>
            <a:r>
              <a:rPr lang="en-US" sz="2700" dirty="0" smtClean="0"/>
              <a:t>.</a:t>
            </a:r>
          </a:p>
          <a:p>
            <a:pPr>
              <a:spcBef>
                <a:spcPts val="1200"/>
              </a:spcBef>
              <a:spcAft>
                <a:spcPts val="600"/>
              </a:spcAft>
            </a:pPr>
            <a:r>
              <a:rPr lang="en-US" sz="2700" dirty="0" smtClean="0"/>
              <a:t>Management </a:t>
            </a:r>
            <a:r>
              <a:rPr lang="en-US" sz="2700" dirty="0"/>
              <a:t>contracts involve not just selling a method of doing things </a:t>
            </a:r>
            <a:r>
              <a:rPr lang="en-US" sz="2700" dirty="0" smtClean="0"/>
              <a:t>but </a:t>
            </a:r>
            <a:r>
              <a:rPr lang="en-US" sz="2700" u="sng" dirty="0">
                <a:solidFill>
                  <a:srgbClr val="FF0000"/>
                </a:solidFill>
              </a:rPr>
              <a:t>involve actually doing them. </a:t>
            </a:r>
            <a:endParaRPr lang="en-US" sz="2700" u="sng" dirty="0" smtClean="0">
              <a:solidFill>
                <a:srgbClr val="FF0000"/>
              </a:solidFill>
            </a:endParaRPr>
          </a:p>
          <a:p>
            <a:pPr>
              <a:spcBef>
                <a:spcPts val="1200"/>
              </a:spcBef>
              <a:spcAft>
                <a:spcPts val="600"/>
              </a:spcAft>
            </a:pPr>
            <a:r>
              <a:rPr lang="en-US" sz="2700" dirty="0" smtClean="0"/>
              <a:t>A </a:t>
            </a:r>
            <a:r>
              <a:rPr lang="en-US" sz="2700" dirty="0"/>
              <a:t>management contract can involve a wide range of functions, such as </a:t>
            </a:r>
            <a:r>
              <a:rPr lang="en-US" sz="2700" dirty="0" smtClean="0"/>
              <a:t>management </a:t>
            </a:r>
            <a:r>
              <a:rPr lang="en-US" sz="2700" dirty="0"/>
              <a:t>of personnel, accounting, marketing services and training.</a:t>
            </a:r>
          </a:p>
        </p:txBody>
      </p:sp>
    </p:spTree>
    <p:extLst>
      <p:ext uri="{BB962C8B-B14F-4D97-AF65-F5344CB8AC3E}">
        <p14:creationId xmlns:p14="http://schemas.microsoft.com/office/powerpoint/2010/main" val="3799901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153400" cy="990600"/>
          </a:xfrm>
          <a:solidFill>
            <a:schemeClr val="bg1">
              <a:lumMod val="95000"/>
            </a:schemeClr>
          </a:solidFill>
        </p:spPr>
        <p:txBody>
          <a:bodyPr>
            <a:normAutofit/>
          </a:bodyPr>
          <a:lstStyle/>
          <a:p>
            <a:r>
              <a:rPr lang="en-US" sz="3200" b="1" dirty="0">
                <a:solidFill>
                  <a:schemeClr val="tx1"/>
                </a:solidFill>
              </a:rPr>
              <a:t>Management </a:t>
            </a:r>
            <a:r>
              <a:rPr lang="en-US" sz="3200" b="1" dirty="0" smtClean="0">
                <a:solidFill>
                  <a:schemeClr val="tx1"/>
                </a:solidFill>
              </a:rPr>
              <a:t>Contracts- Examples</a:t>
            </a:r>
            <a:endParaRPr lang="en-US" sz="3200" b="1" dirty="0">
              <a:solidFill>
                <a:schemeClr val="tx1"/>
              </a:solidFill>
            </a:endParaRPr>
          </a:p>
        </p:txBody>
      </p:sp>
      <p:sp>
        <p:nvSpPr>
          <p:cNvPr id="3" name="Content Placeholder 2"/>
          <p:cNvSpPr>
            <a:spLocks noGrp="1"/>
          </p:cNvSpPr>
          <p:nvPr>
            <p:ph idx="1"/>
          </p:nvPr>
        </p:nvSpPr>
        <p:spPr>
          <a:xfrm>
            <a:off x="457200" y="2057400"/>
            <a:ext cx="8229600" cy="4267200"/>
          </a:xfrm>
          <a:solidFill>
            <a:schemeClr val="bg1"/>
          </a:solidFill>
        </p:spPr>
        <p:txBody>
          <a:bodyPr>
            <a:normAutofit/>
          </a:bodyPr>
          <a:lstStyle/>
          <a:p>
            <a:pPr marL="403225" indent="-403225">
              <a:lnSpc>
                <a:spcPct val="150000"/>
              </a:lnSpc>
              <a:buFont typeface="Wingdings" panose="05000000000000000000" pitchFamily="2" charset="2"/>
              <a:buChar char="q"/>
            </a:pPr>
            <a:r>
              <a:rPr lang="en-US" sz="3200" dirty="0"/>
              <a:t> Sports Facility </a:t>
            </a:r>
            <a:r>
              <a:rPr lang="en-US" sz="3200" dirty="0" smtClean="0"/>
              <a:t>Managers </a:t>
            </a:r>
          </a:p>
          <a:p>
            <a:pPr marL="403225" indent="-403225">
              <a:lnSpc>
                <a:spcPct val="150000"/>
              </a:lnSpc>
              <a:buFont typeface="Wingdings" panose="05000000000000000000" pitchFamily="2" charset="2"/>
              <a:buChar char="q"/>
            </a:pPr>
            <a:r>
              <a:rPr lang="en-US" sz="3200" dirty="0"/>
              <a:t> Property </a:t>
            </a:r>
            <a:r>
              <a:rPr lang="en-US" sz="3200" dirty="0" smtClean="0"/>
              <a:t>Management </a:t>
            </a:r>
          </a:p>
          <a:p>
            <a:pPr marL="403225" indent="-403225">
              <a:lnSpc>
                <a:spcPct val="150000"/>
              </a:lnSpc>
              <a:buFont typeface="Wingdings" panose="05000000000000000000" pitchFamily="2" charset="2"/>
              <a:buChar char="q"/>
            </a:pPr>
            <a:r>
              <a:rPr lang="en-US" sz="3200" dirty="0"/>
              <a:t> Artist Managers</a:t>
            </a:r>
          </a:p>
        </p:txBody>
      </p:sp>
    </p:spTree>
    <p:extLst>
      <p:ext uri="{BB962C8B-B14F-4D97-AF65-F5344CB8AC3E}">
        <p14:creationId xmlns:p14="http://schemas.microsoft.com/office/powerpoint/2010/main" val="1387058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90600"/>
          </a:xfrm>
          <a:solidFill>
            <a:schemeClr val="bg2">
              <a:lumMod val="90000"/>
            </a:schemeClr>
          </a:solidFill>
        </p:spPr>
        <p:txBody>
          <a:bodyPr>
            <a:normAutofit/>
          </a:bodyPr>
          <a:lstStyle/>
          <a:p>
            <a:pPr algn="ctr"/>
            <a:r>
              <a:rPr lang="en-US" sz="3600" b="1" dirty="0" smtClean="0"/>
              <a:t>Contract </a:t>
            </a:r>
            <a:r>
              <a:rPr lang="en-US" sz="3600" b="1" dirty="0"/>
              <a:t>Manufacturing </a:t>
            </a:r>
          </a:p>
        </p:txBody>
      </p:sp>
      <p:sp>
        <p:nvSpPr>
          <p:cNvPr id="3" name="Content Placeholder 2"/>
          <p:cNvSpPr>
            <a:spLocks noGrp="1"/>
          </p:cNvSpPr>
          <p:nvPr>
            <p:ph idx="1"/>
          </p:nvPr>
        </p:nvSpPr>
        <p:spPr>
          <a:xfrm>
            <a:off x="304800" y="1752600"/>
            <a:ext cx="8458200" cy="4572000"/>
          </a:xfrm>
        </p:spPr>
        <p:txBody>
          <a:bodyPr>
            <a:normAutofit lnSpcReduction="10000"/>
          </a:bodyPr>
          <a:lstStyle/>
          <a:p>
            <a:r>
              <a:rPr lang="en-US" sz="2800" b="1" i="1" u="sng" dirty="0">
                <a:solidFill>
                  <a:srgbClr val="FF0000"/>
                </a:solidFill>
              </a:rPr>
              <a:t>Contract </a:t>
            </a:r>
            <a:r>
              <a:rPr lang="en-US" sz="2800" b="1" i="1" u="sng" dirty="0" smtClean="0">
                <a:solidFill>
                  <a:srgbClr val="FF0000"/>
                </a:solidFill>
              </a:rPr>
              <a:t>Manufacturing: </a:t>
            </a:r>
          </a:p>
          <a:p>
            <a:r>
              <a:rPr lang="en-US" sz="2800" i="1" dirty="0"/>
              <a:t>A firm producing goods under the brand name of a different firm</a:t>
            </a:r>
            <a:r>
              <a:rPr lang="en-US" sz="2800" i="1" dirty="0" smtClean="0"/>
              <a:t>.</a:t>
            </a:r>
          </a:p>
          <a:p>
            <a:endParaRPr lang="en-US" sz="1200" i="1" dirty="0" smtClean="0"/>
          </a:p>
          <a:p>
            <a:r>
              <a:rPr lang="en-US" sz="2800" dirty="0"/>
              <a:t> In the computer and electronics fields, thousands of products are manufactured by contract manufacturers. </a:t>
            </a:r>
          </a:p>
          <a:p>
            <a:endParaRPr lang="en-US" sz="1300" dirty="0" smtClean="0"/>
          </a:p>
          <a:p>
            <a:r>
              <a:rPr lang="en-US" sz="2800" dirty="0" smtClean="0"/>
              <a:t>These </a:t>
            </a:r>
            <a:r>
              <a:rPr lang="en-US" sz="2800" dirty="0"/>
              <a:t>products are ordered by and branded with the </a:t>
            </a:r>
            <a:r>
              <a:rPr lang="en-US" sz="2800" dirty="0" smtClean="0"/>
              <a:t>OEM's </a:t>
            </a:r>
            <a:r>
              <a:rPr lang="en-US" sz="2800" dirty="0"/>
              <a:t>"original design </a:t>
            </a:r>
            <a:r>
              <a:rPr lang="en-US" sz="2800" dirty="0" smtClean="0"/>
              <a:t>manufacturer“ name</a:t>
            </a:r>
            <a:r>
              <a:rPr lang="en-US" sz="2800" dirty="0"/>
              <a:t>, which sells them to its customers.</a:t>
            </a:r>
            <a:r>
              <a:rPr lang="en-US" dirty="0"/>
              <a:t/>
            </a:r>
            <a:br>
              <a:rPr lang="en-US" dirty="0"/>
            </a:br>
            <a:endParaRPr lang="en-US" b="1" i="1" dirty="0">
              <a:solidFill>
                <a:srgbClr val="FF0000"/>
              </a:solidFill>
            </a:endParaRPr>
          </a:p>
        </p:txBody>
      </p:sp>
    </p:spTree>
    <p:extLst>
      <p:ext uri="{BB962C8B-B14F-4D97-AF65-F5344CB8AC3E}">
        <p14:creationId xmlns:p14="http://schemas.microsoft.com/office/powerpoint/2010/main" val="1589846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Global Strategic Partnerships</a:t>
            </a:r>
            <a:endParaRPr lang="en-US" dirty="0">
              <a:latin typeface="+mn-lt"/>
            </a:endParaRPr>
          </a:p>
        </p:txBody>
      </p:sp>
      <p:sp>
        <p:nvSpPr>
          <p:cNvPr id="49154" name="Content Placeholder 2"/>
          <p:cNvSpPr>
            <a:spLocks noGrp="1"/>
          </p:cNvSpPr>
          <p:nvPr>
            <p:ph sz="half" idx="1"/>
          </p:nvPr>
        </p:nvSpPr>
        <p:spPr>
          <a:xfrm>
            <a:off x="457200" y="1911927"/>
            <a:ext cx="4710545" cy="4214236"/>
          </a:xfrm>
        </p:spPr>
        <p:txBody>
          <a:bodyPr/>
          <a:lstStyle/>
          <a:p>
            <a:r>
              <a:rPr lang="en-US" sz="3200" b="1" dirty="0" smtClean="0">
                <a:solidFill>
                  <a:srgbClr val="FF0000"/>
                </a:solidFill>
                <a:ea typeface="ＭＳ Ｐゴシック" pitchFamily="34" charset="-128"/>
              </a:rPr>
              <a:t>Possible terms:</a:t>
            </a:r>
          </a:p>
          <a:p>
            <a:pPr lvl="1"/>
            <a:r>
              <a:rPr lang="en-US" sz="2800" dirty="0" smtClean="0">
                <a:ea typeface="ＭＳ Ｐゴシック" pitchFamily="34" charset="-128"/>
              </a:rPr>
              <a:t>Collaborative agreements</a:t>
            </a:r>
          </a:p>
          <a:p>
            <a:pPr lvl="1"/>
            <a:r>
              <a:rPr lang="en-US" sz="2800" dirty="0" smtClean="0">
                <a:ea typeface="ＭＳ Ｐゴシック" pitchFamily="34" charset="-128"/>
              </a:rPr>
              <a:t>Strategic alliances</a:t>
            </a:r>
          </a:p>
          <a:p>
            <a:pPr lvl="1"/>
            <a:r>
              <a:rPr lang="en-US" sz="2800" dirty="0" smtClean="0">
                <a:ea typeface="ＭＳ Ｐゴシック" pitchFamily="34" charset="-128"/>
              </a:rPr>
              <a:t>Strategic international alliances</a:t>
            </a:r>
          </a:p>
          <a:p>
            <a:pPr lvl="1"/>
            <a:r>
              <a:rPr lang="en-US" sz="2800" dirty="0" smtClean="0">
                <a:ea typeface="ＭＳ Ｐゴシック" pitchFamily="34" charset="-128"/>
              </a:rPr>
              <a:t>Global strategic partnerships</a:t>
            </a:r>
          </a:p>
        </p:txBody>
      </p:sp>
      <p:pic>
        <p:nvPicPr>
          <p:cNvPr id="7" name="Content Placeholder 6" descr="09-04_epaphotostwo395644.jpg"/>
          <p:cNvPicPr>
            <a:picLocks noGrp="1" noChangeAspect="1"/>
          </p:cNvPicPr>
          <p:nvPr>
            <p:ph sz="half" idx="2"/>
          </p:nvPr>
        </p:nvPicPr>
        <p:blipFill>
          <a:blip r:embed="rId3"/>
          <a:stretch>
            <a:fillRect/>
          </a:stretch>
        </p:blipFill>
        <p:spPr>
          <a:xfrm>
            <a:off x="5417126" y="2109820"/>
            <a:ext cx="2969637" cy="2531454"/>
          </a:xfrm>
        </p:spPr>
      </p:pic>
      <p:sp>
        <p:nvSpPr>
          <p:cNvPr id="49155" name="Text Box 5"/>
          <p:cNvSpPr txBox="1">
            <a:spLocks noChangeArrowheads="1"/>
          </p:cNvSpPr>
          <p:nvPr/>
        </p:nvSpPr>
        <p:spPr bwMode="auto">
          <a:xfrm>
            <a:off x="5417126" y="4789993"/>
            <a:ext cx="3340100" cy="923330"/>
          </a:xfrm>
          <a:prstGeom prst="rect">
            <a:avLst/>
          </a:prstGeom>
          <a:solidFill>
            <a:srgbClr val="FFFFFF"/>
          </a:solidFill>
          <a:ln w="9525">
            <a:noFill/>
            <a:miter lim="800000"/>
            <a:headEnd/>
            <a:tailEnd/>
          </a:ln>
        </p:spPr>
        <p:txBody>
          <a:bodyPr wrap="square">
            <a:spAutoFit/>
          </a:bodyPr>
          <a:lstStyle/>
          <a:p>
            <a:pPr eaLnBrk="0" hangingPunct="0">
              <a:spcBef>
                <a:spcPct val="50000"/>
              </a:spcBef>
            </a:pPr>
            <a:r>
              <a:rPr lang="en-US" dirty="0" err="1" smtClean="0">
                <a:latin typeface="Tahoma" pitchFamily="34" charset="0"/>
                <a:ea typeface="ＭＳ Ｐゴシック" pitchFamily="34" charset="-128"/>
              </a:rPr>
              <a:t>Oneworld</a:t>
            </a:r>
            <a:r>
              <a:rPr lang="en-US" dirty="0" smtClean="0">
                <a:latin typeface="Tahoma" pitchFamily="34" charset="0"/>
                <a:ea typeface="ＭＳ Ｐゴシック" pitchFamily="34" charset="-128"/>
              </a:rPr>
              <a:t> is </a:t>
            </a:r>
            <a:r>
              <a:rPr lang="en-US" dirty="0">
                <a:latin typeface="Tahoma" pitchFamily="34" charset="0"/>
                <a:ea typeface="ＭＳ Ｐゴシック" pitchFamily="34" charset="-128"/>
              </a:rPr>
              <a:t>a GSP made up of </a:t>
            </a:r>
            <a:r>
              <a:rPr lang="en-US" dirty="0" smtClean="0">
                <a:latin typeface="Tahoma" pitchFamily="34" charset="0"/>
                <a:ea typeface="ＭＳ Ｐゴシック" pitchFamily="34" charset="-128"/>
              </a:rPr>
              <a:t>American Airlines and other airlines around the world.</a:t>
            </a:r>
            <a:endParaRPr lang="en-US" dirty="0">
              <a:latin typeface="Tahoma" pitchFamily="34" charset="0"/>
              <a:ea typeface="ＭＳ Ｐゴシック" pitchFamily="34" charset="-128"/>
            </a:endParaRPr>
          </a:p>
        </p:txBody>
      </p:sp>
    </p:spTree>
    <p:extLst>
      <p:ext uri="{BB962C8B-B14F-4D97-AF65-F5344CB8AC3E}">
        <p14:creationId xmlns:p14="http://schemas.microsoft.com/office/powerpoint/2010/main" val="3315506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609600"/>
            <a:ext cx="7759700" cy="1143000"/>
          </a:xfrm>
        </p:spPr>
        <p:txBody>
          <a:bodyPr>
            <a:normAutofit fontScale="90000"/>
          </a:bodyPr>
          <a:lstStyle/>
          <a:p>
            <a:pPr fontAlgn="auto">
              <a:spcAft>
                <a:spcPts val="0"/>
              </a:spcAft>
              <a:defRPr/>
            </a:pPr>
            <a:r>
              <a:rPr lang="en-US" dirty="0">
                <a:latin typeface="+mn-lt"/>
                <a:ea typeface="ＭＳ Ｐゴシック" charset="0"/>
                <a:cs typeface="ＭＳ Ｐゴシック" charset="0"/>
              </a:rPr>
              <a:t>The Nature of </a:t>
            </a:r>
            <a:r>
              <a:rPr lang="en-US" dirty="0" smtClean="0">
                <a:latin typeface="+mn-lt"/>
                <a:ea typeface="ＭＳ Ｐゴシック" charset="0"/>
                <a:cs typeface="ＭＳ Ｐゴシック" charset="0"/>
              </a:rPr>
              <a:t/>
            </a:r>
            <a:br>
              <a:rPr lang="en-US" dirty="0" smtClean="0">
                <a:latin typeface="+mn-lt"/>
                <a:ea typeface="ＭＳ Ｐゴシック" charset="0"/>
                <a:cs typeface="ＭＳ Ｐゴシック" charset="0"/>
              </a:rPr>
            </a:br>
            <a:r>
              <a:rPr lang="en-US" dirty="0" smtClean="0">
                <a:latin typeface="+mn-lt"/>
                <a:ea typeface="ＭＳ Ｐゴシック" charset="0"/>
                <a:cs typeface="ＭＳ Ｐゴシック" charset="0"/>
              </a:rPr>
              <a:t>Global </a:t>
            </a:r>
            <a:r>
              <a:rPr lang="en-US" dirty="0">
                <a:latin typeface="+mn-lt"/>
                <a:ea typeface="ＭＳ Ｐゴシック" charset="0"/>
                <a:cs typeface="ＭＳ Ｐゴシック" charset="0"/>
              </a:rPr>
              <a:t>Strategic Partnerships</a:t>
            </a:r>
            <a:endParaRPr lang="en-US" dirty="0">
              <a:latin typeface="+mn-lt"/>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pic>
        <p:nvPicPr>
          <p:cNvPr id="5123" name="Picture 3"/>
          <p:cNvPicPr>
            <a:picLocks noChangeAspect="1" noChangeArrowheads="1"/>
          </p:cNvPicPr>
          <p:nvPr/>
        </p:nvPicPr>
        <p:blipFill>
          <a:blip r:embed="rId3"/>
          <a:srcRect/>
          <a:stretch>
            <a:fillRect/>
          </a:stretch>
        </p:blipFill>
        <p:spPr bwMode="auto">
          <a:xfrm>
            <a:off x="1892300" y="1752600"/>
            <a:ext cx="5575300" cy="4840961"/>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28</a:t>
            </a:fld>
            <a:endParaRPr lang="en-US" dirty="0"/>
          </a:p>
        </p:txBody>
      </p:sp>
    </p:spTree>
    <p:extLst>
      <p:ext uri="{BB962C8B-B14F-4D97-AF65-F5344CB8AC3E}">
        <p14:creationId xmlns:p14="http://schemas.microsoft.com/office/powerpoint/2010/main" val="1113036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833887"/>
            <a:ext cx="7581900" cy="1143000"/>
          </a:xfrm>
        </p:spPr>
        <p:txBody>
          <a:bodyPr>
            <a:normAutofit fontScale="90000"/>
          </a:bodyPr>
          <a:lstStyle/>
          <a:p>
            <a:pPr fontAlgn="auto">
              <a:spcAft>
                <a:spcPts val="0"/>
              </a:spcAft>
              <a:defRPr/>
            </a:pPr>
            <a:r>
              <a:rPr lang="en-US" dirty="0" smtClean="0">
                <a:latin typeface="+mn-lt"/>
                <a:ea typeface="ＭＳ Ｐゴシック" charset="0"/>
                <a:cs typeface="ＭＳ Ｐゴシック" charset="0"/>
              </a:rPr>
              <a:t>Characteristics of</a:t>
            </a:r>
            <a:br>
              <a:rPr lang="en-US" dirty="0" smtClean="0">
                <a:latin typeface="+mn-lt"/>
                <a:ea typeface="ＭＳ Ｐゴシック" charset="0"/>
                <a:cs typeface="ＭＳ Ｐゴシック" charset="0"/>
              </a:rPr>
            </a:br>
            <a:r>
              <a:rPr lang="en-US" dirty="0" smtClean="0">
                <a:latin typeface="+mn-lt"/>
                <a:ea typeface="ＭＳ Ｐゴシック" charset="0"/>
                <a:cs typeface="ＭＳ Ｐゴシック" charset="0"/>
              </a:rPr>
              <a:t> </a:t>
            </a:r>
            <a:r>
              <a:rPr lang="en-US" dirty="0">
                <a:latin typeface="+mn-lt"/>
                <a:ea typeface="ＭＳ Ｐゴシック" charset="0"/>
                <a:cs typeface="ＭＳ Ｐゴシック" charset="0"/>
              </a:rPr>
              <a:t>Global Strategic Partnerships</a:t>
            </a:r>
            <a:endParaRPr lang="en-US" dirty="0">
              <a:latin typeface="+mn-lt"/>
            </a:endParaRPr>
          </a:p>
        </p:txBody>
      </p:sp>
      <p:sp>
        <p:nvSpPr>
          <p:cNvPr id="3" name="Content Placeholder 2"/>
          <p:cNvSpPr>
            <a:spLocks noGrp="1"/>
          </p:cNvSpPr>
          <p:nvPr>
            <p:ph sz="half" idx="1"/>
          </p:nvPr>
        </p:nvSpPr>
        <p:spPr>
          <a:xfrm>
            <a:off x="457200" y="2332037"/>
            <a:ext cx="8229600" cy="4525963"/>
          </a:xfrm>
        </p:spPr>
        <p:txBody>
          <a:bodyPr rtlCol="0">
            <a:normAutofit/>
          </a:bodyPr>
          <a:lstStyle/>
          <a:p>
            <a:pPr fontAlgn="auto">
              <a:lnSpc>
                <a:spcPct val="90000"/>
              </a:lnSpc>
              <a:spcAft>
                <a:spcPts val="0"/>
              </a:spcAft>
              <a:buFont typeface="Arial"/>
              <a:buChar char="•"/>
              <a:defRPr/>
            </a:pPr>
            <a:r>
              <a:rPr lang="en-US" sz="3200" dirty="0">
                <a:ea typeface="ＭＳ Ｐゴシック" charset="0"/>
                <a:cs typeface="ＭＳ Ｐゴシック" charset="0"/>
              </a:rPr>
              <a:t>Participants remain independent following formation of the alliance</a:t>
            </a:r>
          </a:p>
          <a:p>
            <a:pPr fontAlgn="auto">
              <a:lnSpc>
                <a:spcPct val="90000"/>
              </a:lnSpc>
              <a:spcAft>
                <a:spcPts val="0"/>
              </a:spcAft>
              <a:buFont typeface="Arial"/>
              <a:buChar char="•"/>
              <a:defRPr/>
            </a:pPr>
            <a:r>
              <a:rPr lang="en-US" sz="3200" dirty="0">
                <a:ea typeface="ＭＳ Ｐゴシック" charset="0"/>
                <a:cs typeface="ＭＳ Ｐゴシック" charset="0"/>
              </a:rPr>
              <a:t>Participants share benefits of alliance as well as control over performance of assigned tasks</a:t>
            </a:r>
          </a:p>
          <a:p>
            <a:pPr fontAlgn="auto">
              <a:lnSpc>
                <a:spcPct val="90000"/>
              </a:lnSpc>
              <a:spcAft>
                <a:spcPts val="0"/>
              </a:spcAft>
              <a:buFont typeface="Arial"/>
              <a:buChar char="•"/>
              <a:defRPr/>
            </a:pPr>
            <a:r>
              <a:rPr lang="en-US" sz="3200" dirty="0">
                <a:ea typeface="ＭＳ Ｐゴシック" charset="0"/>
                <a:cs typeface="ＭＳ Ｐゴシック" charset="0"/>
              </a:rPr>
              <a:t>Participants make ongoing contributions in technology, products, and other key strategic areas</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29</a:t>
            </a:fld>
            <a:endParaRPr lang="en-US" dirty="0"/>
          </a:p>
        </p:txBody>
      </p:sp>
    </p:spTree>
    <p:extLst>
      <p:ext uri="{BB962C8B-B14F-4D97-AF65-F5344CB8AC3E}">
        <p14:creationId xmlns:p14="http://schemas.microsoft.com/office/powerpoint/2010/main" val="133885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533400"/>
            <a:ext cx="7772400" cy="1143000"/>
          </a:xfrm>
        </p:spPr>
        <p:txBody>
          <a:bodyPr/>
          <a:lstStyle/>
          <a:p>
            <a:pPr algn="ctr"/>
            <a:r>
              <a:rPr lang="en-US" altLang="en-US" b="1" dirty="0"/>
              <a:t>Introduction</a:t>
            </a:r>
          </a:p>
        </p:txBody>
      </p:sp>
      <p:sp>
        <p:nvSpPr>
          <p:cNvPr id="7171" name="Rectangle 3"/>
          <p:cNvSpPr>
            <a:spLocks noGrp="1" noChangeArrowheads="1"/>
          </p:cNvSpPr>
          <p:nvPr>
            <p:ph type="body" sz="half" idx="1"/>
          </p:nvPr>
        </p:nvSpPr>
        <p:spPr>
          <a:xfrm>
            <a:off x="457200" y="1752600"/>
            <a:ext cx="8001000" cy="4114800"/>
          </a:xfrm>
        </p:spPr>
        <p:txBody>
          <a:bodyPr>
            <a:normAutofit/>
          </a:bodyPr>
          <a:lstStyle/>
          <a:p>
            <a:pPr marL="279400" indent="-279400">
              <a:lnSpc>
                <a:spcPct val="150000"/>
              </a:lnSpc>
              <a:buFont typeface="Wingdings" panose="05000000000000000000" pitchFamily="2" charset="2"/>
              <a:buChar char="§"/>
              <a:tabLst>
                <a:tab pos="279400" algn="l"/>
                <a:tab pos="403225" algn="l"/>
              </a:tabLst>
            </a:pPr>
            <a:r>
              <a:rPr lang="en-US" altLang="en-US" sz="3200" dirty="0"/>
              <a:t>Trade barriers are falling around the world</a:t>
            </a:r>
          </a:p>
          <a:p>
            <a:pPr marL="279400" indent="-279400">
              <a:lnSpc>
                <a:spcPct val="150000"/>
              </a:lnSpc>
              <a:buFont typeface="Wingdings" panose="05000000000000000000" pitchFamily="2" charset="2"/>
              <a:buChar char="§"/>
              <a:tabLst>
                <a:tab pos="279400" algn="l"/>
                <a:tab pos="403225" algn="l"/>
              </a:tabLst>
            </a:pPr>
            <a:r>
              <a:rPr lang="en-US" altLang="en-US" sz="3200" dirty="0"/>
              <a:t>Companies need to have a strategy to enter world </a:t>
            </a:r>
            <a:r>
              <a:rPr lang="en-US" altLang="en-US" sz="3200" dirty="0" smtClean="0"/>
              <a:t>markets.</a:t>
            </a:r>
            <a:endParaRPr lang="en-US" altLang="en-US" sz="3200" dirty="0"/>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10200" y="4419600"/>
            <a:ext cx="32766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449580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718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Success Factors of Alliances</a:t>
            </a:r>
            <a:endParaRPr lang="en-US" dirty="0">
              <a:latin typeface="+mn-lt"/>
            </a:endParaRPr>
          </a:p>
        </p:txBody>
      </p:sp>
      <p:sp>
        <p:nvSpPr>
          <p:cNvPr id="3" name="Content Placeholder 2"/>
          <p:cNvSpPr>
            <a:spLocks noGrp="1"/>
          </p:cNvSpPr>
          <p:nvPr>
            <p:ph sz="half" idx="1"/>
          </p:nvPr>
        </p:nvSpPr>
        <p:spPr>
          <a:xfrm>
            <a:off x="457200" y="1739900"/>
            <a:ext cx="8229600" cy="4525963"/>
          </a:xfrm>
        </p:spPr>
        <p:txBody>
          <a:bodyPr rtlCol="0">
            <a:normAutofit fontScale="92500"/>
          </a:bodyPr>
          <a:lstStyle/>
          <a:p>
            <a:pPr fontAlgn="auto">
              <a:lnSpc>
                <a:spcPct val="90000"/>
              </a:lnSpc>
              <a:spcAft>
                <a:spcPts val="0"/>
              </a:spcAft>
              <a:buFont typeface="Arial"/>
              <a:buChar char="•"/>
              <a:defRPr/>
            </a:pPr>
            <a:r>
              <a:rPr lang="en-US" sz="3200" b="1" i="1" dirty="0">
                <a:ea typeface="ＭＳ Ｐゴシック" charset="0"/>
                <a:cs typeface="ＭＳ Ｐゴシック" charset="0"/>
              </a:rPr>
              <a:t>Mission</a:t>
            </a:r>
            <a:r>
              <a:rPr lang="en-US" sz="3200" b="1" dirty="0">
                <a:ea typeface="ＭＳ Ｐゴシック" charset="0"/>
                <a:cs typeface="ＭＳ Ｐゴシック" charset="0"/>
              </a:rPr>
              <a:t>: </a:t>
            </a:r>
            <a:r>
              <a:rPr lang="en-US" sz="3200" dirty="0">
                <a:ea typeface="ＭＳ Ｐゴシック" charset="0"/>
                <a:cs typeface="ＭＳ Ｐゴシック" charset="0"/>
              </a:rPr>
              <a:t>Successful GSPs create win-win situations, where participants pursue objectives on the basis of </a:t>
            </a:r>
            <a:r>
              <a:rPr lang="en-US" sz="3200" dirty="0" smtClean="0">
                <a:ea typeface="ＭＳ Ｐゴシック" charset="0"/>
                <a:cs typeface="ＭＳ Ｐゴシック" charset="0"/>
              </a:rPr>
              <a:t>related </a:t>
            </a:r>
            <a:r>
              <a:rPr lang="en-US" sz="3200" dirty="0">
                <a:ea typeface="ＭＳ Ｐゴシック" charset="0"/>
                <a:cs typeface="ＭＳ Ｐゴシック" charset="0"/>
              </a:rPr>
              <a:t>need or advantage.</a:t>
            </a:r>
          </a:p>
          <a:p>
            <a:pPr fontAlgn="auto">
              <a:lnSpc>
                <a:spcPct val="90000"/>
              </a:lnSpc>
              <a:spcAft>
                <a:spcPts val="0"/>
              </a:spcAft>
              <a:buFont typeface="Arial"/>
              <a:buChar char="•"/>
              <a:defRPr/>
            </a:pPr>
            <a:r>
              <a:rPr lang="en-US" sz="3200" b="1" i="1" dirty="0">
                <a:ea typeface="ＭＳ Ｐゴシック" charset="0"/>
                <a:cs typeface="ＭＳ Ｐゴシック" charset="0"/>
              </a:rPr>
              <a:t>Strategy:</a:t>
            </a:r>
            <a:r>
              <a:rPr lang="en-US" sz="3200" b="1" dirty="0">
                <a:ea typeface="ＭＳ Ｐゴシック" charset="0"/>
                <a:cs typeface="ＭＳ Ｐゴシック" charset="0"/>
              </a:rPr>
              <a:t> </a:t>
            </a:r>
            <a:r>
              <a:rPr lang="en-US" sz="3200" dirty="0">
                <a:ea typeface="ＭＳ Ｐゴシック" charset="0"/>
                <a:cs typeface="ＭＳ Ｐゴシック" charset="0"/>
              </a:rPr>
              <a:t>A company may establish separate GSPs with different partners; strategy must be thought out up front to avoid conflicts.</a:t>
            </a:r>
          </a:p>
          <a:p>
            <a:pPr fontAlgn="auto">
              <a:lnSpc>
                <a:spcPct val="90000"/>
              </a:lnSpc>
              <a:spcAft>
                <a:spcPts val="0"/>
              </a:spcAft>
              <a:buFont typeface="Arial"/>
              <a:buChar char="•"/>
              <a:defRPr/>
            </a:pPr>
            <a:r>
              <a:rPr lang="en-US" sz="3200" b="1" i="1" dirty="0">
                <a:ea typeface="ＭＳ Ｐゴシック" charset="0"/>
                <a:cs typeface="ＭＳ Ｐゴシック" charset="0"/>
              </a:rPr>
              <a:t>Governance</a:t>
            </a:r>
            <a:r>
              <a:rPr lang="en-US" sz="3200" b="1" dirty="0">
                <a:ea typeface="ＭＳ Ｐゴシック" charset="0"/>
                <a:cs typeface="ＭＳ Ｐゴシック" charset="0"/>
              </a:rPr>
              <a:t>: </a:t>
            </a:r>
            <a:r>
              <a:rPr lang="en-US" sz="3200" dirty="0">
                <a:ea typeface="ＭＳ Ｐゴシック" charset="0"/>
                <a:cs typeface="ＭＳ Ｐゴシック" charset="0"/>
              </a:rPr>
              <a:t>Discussion and </a:t>
            </a:r>
            <a:r>
              <a:rPr lang="en-US" sz="3200" dirty="0" smtClean="0">
                <a:ea typeface="ＭＳ Ｐゴシック" charset="0"/>
                <a:cs typeface="ＭＳ Ｐゴシック" charset="0"/>
              </a:rPr>
              <a:t>agreement </a:t>
            </a:r>
            <a:r>
              <a:rPr lang="en-US" sz="3200" dirty="0">
                <a:ea typeface="ＭＳ Ｐゴシック" charset="0"/>
                <a:cs typeface="ＭＳ Ｐゴシック" charset="0"/>
              </a:rPr>
              <a:t>must be the norms. Partners must be viewed as equals.</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30</a:t>
            </a:fld>
            <a:endParaRPr lang="en-US" dirty="0"/>
          </a:p>
        </p:txBody>
      </p:sp>
    </p:spTree>
    <p:extLst>
      <p:ext uri="{BB962C8B-B14F-4D97-AF65-F5344CB8AC3E}">
        <p14:creationId xmlns:p14="http://schemas.microsoft.com/office/powerpoint/2010/main" val="3724946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Success </a:t>
            </a:r>
            <a:r>
              <a:rPr lang="en-US" dirty="0" smtClean="0">
                <a:latin typeface="+mn-lt"/>
                <a:ea typeface="ＭＳ Ｐゴシック" charset="0"/>
                <a:cs typeface="ＭＳ Ｐゴシック" charset="0"/>
              </a:rPr>
              <a:t>Factors (Con’t)</a:t>
            </a:r>
            <a:endParaRPr lang="en-US" dirty="0">
              <a:latin typeface="+mn-lt"/>
            </a:endParaRPr>
          </a:p>
        </p:txBody>
      </p:sp>
      <p:sp>
        <p:nvSpPr>
          <p:cNvPr id="3" name="Content Placeholder 2"/>
          <p:cNvSpPr>
            <a:spLocks noGrp="1"/>
          </p:cNvSpPr>
          <p:nvPr>
            <p:ph sz="half" idx="1"/>
          </p:nvPr>
        </p:nvSpPr>
        <p:spPr>
          <a:xfrm>
            <a:off x="457200" y="1600200"/>
            <a:ext cx="8229600" cy="4525963"/>
          </a:xfrm>
        </p:spPr>
        <p:txBody>
          <a:bodyPr rtlCol="0">
            <a:normAutofit lnSpcReduction="10000"/>
          </a:bodyPr>
          <a:lstStyle/>
          <a:p>
            <a:pPr fontAlgn="auto">
              <a:lnSpc>
                <a:spcPct val="90000"/>
              </a:lnSpc>
              <a:spcAft>
                <a:spcPts val="0"/>
              </a:spcAft>
              <a:buFont typeface="Arial"/>
              <a:buChar char="•"/>
              <a:defRPr/>
            </a:pPr>
            <a:r>
              <a:rPr lang="en-US" sz="3200" b="1" i="1" dirty="0">
                <a:ea typeface="ＭＳ Ｐゴシック" charset="0"/>
                <a:cs typeface="ＭＳ Ｐゴシック" charset="0"/>
              </a:rPr>
              <a:t>Culture</a:t>
            </a:r>
            <a:r>
              <a:rPr lang="en-US" sz="3200" b="1" dirty="0">
                <a:ea typeface="ＭＳ Ｐゴシック" charset="0"/>
                <a:cs typeface="ＭＳ Ｐゴシック" charset="0"/>
              </a:rPr>
              <a:t>: </a:t>
            </a:r>
            <a:r>
              <a:rPr lang="en-US" sz="3200" dirty="0">
                <a:ea typeface="ＭＳ Ｐゴシック" charset="0"/>
                <a:cs typeface="ＭＳ Ｐゴシック" charset="0"/>
              </a:rPr>
              <a:t>Personal chemistry is important, as is the successful development of a shared set of values. </a:t>
            </a:r>
          </a:p>
          <a:p>
            <a:pPr fontAlgn="auto">
              <a:lnSpc>
                <a:spcPct val="90000"/>
              </a:lnSpc>
              <a:spcAft>
                <a:spcPts val="0"/>
              </a:spcAft>
              <a:buFont typeface="Arial"/>
              <a:buChar char="•"/>
              <a:defRPr/>
            </a:pPr>
            <a:r>
              <a:rPr lang="en-US" sz="3200" b="1" i="1" dirty="0">
                <a:ea typeface="ＭＳ Ｐゴシック" charset="0"/>
                <a:cs typeface="ＭＳ Ｐゴシック" charset="0"/>
              </a:rPr>
              <a:t>Organization</a:t>
            </a:r>
            <a:r>
              <a:rPr lang="en-US" sz="3200" b="1" dirty="0">
                <a:ea typeface="ＭＳ Ｐゴシック" charset="0"/>
                <a:cs typeface="ＭＳ Ｐゴシック" charset="0"/>
              </a:rPr>
              <a:t>: </a:t>
            </a:r>
            <a:r>
              <a:rPr lang="en-US" sz="3200" dirty="0">
                <a:ea typeface="ＭＳ Ｐゴシック" charset="0"/>
                <a:cs typeface="ＭＳ Ｐゴシック" charset="0"/>
              </a:rPr>
              <a:t>Innovative structures and designs may be needed to </a:t>
            </a:r>
            <a:r>
              <a:rPr lang="en-US" sz="3200" dirty="0" smtClean="0">
                <a:ea typeface="ＭＳ Ｐゴシック" charset="0"/>
                <a:cs typeface="ＭＳ Ｐゴシック" charset="0"/>
              </a:rPr>
              <a:t>balance </a:t>
            </a:r>
            <a:r>
              <a:rPr lang="en-US" sz="3200" dirty="0">
                <a:ea typeface="ＭＳ Ｐゴシック" charset="0"/>
                <a:cs typeface="ＭＳ Ｐゴシック" charset="0"/>
              </a:rPr>
              <a:t>the complexity of multi-country management.</a:t>
            </a:r>
          </a:p>
          <a:p>
            <a:pPr fontAlgn="auto">
              <a:lnSpc>
                <a:spcPct val="90000"/>
              </a:lnSpc>
              <a:spcAft>
                <a:spcPts val="0"/>
              </a:spcAft>
              <a:buFont typeface="Arial"/>
              <a:buChar char="•"/>
              <a:defRPr/>
            </a:pPr>
            <a:r>
              <a:rPr lang="en-US" sz="3200" b="1" i="1" dirty="0">
                <a:ea typeface="ＭＳ Ｐゴシック" charset="0"/>
                <a:cs typeface="ＭＳ Ｐゴシック" charset="0"/>
              </a:rPr>
              <a:t>Management</a:t>
            </a:r>
            <a:r>
              <a:rPr lang="en-US" sz="3200" dirty="0">
                <a:ea typeface="ＭＳ Ｐゴシック" charset="0"/>
                <a:cs typeface="ＭＳ Ｐゴシック" charset="0"/>
              </a:rPr>
              <a:t>: Potentially divisive issues must be identified in advance and clear, unitary lines of authority established that will result in commitment by all partners.</a:t>
            </a:r>
          </a:p>
          <a:p>
            <a:pPr marL="0" indent="0" fontAlgn="auto">
              <a:spcAft>
                <a:spcPts val="0"/>
              </a:spcAft>
              <a:buFont typeface="Arial"/>
              <a:buNone/>
              <a:defRPr/>
            </a:pPr>
            <a:endParaRPr lang="en-US" dirty="0"/>
          </a:p>
        </p:txBody>
      </p:sp>
      <p:sp>
        <p:nvSpPr>
          <p:cNvPr id="4" name="Footer Placeholder 3"/>
          <p:cNvSpPr>
            <a:spLocks noGrp="1"/>
          </p:cNvSpPr>
          <p:nvPr>
            <p:ph type="ftr" sz="quarter" idx="11"/>
          </p:nvPr>
        </p:nvSpPr>
        <p:spPr/>
        <p:txBody>
          <a:bodyPr/>
          <a:lstStyle/>
          <a:p>
            <a:r>
              <a:rPr lang="en-US" dirty="0" smtClean="0"/>
              <a:t>Copyright © 2017 Pearson Education, Ltd. </a:t>
            </a:r>
            <a:endParaRPr lang="en-US" dirty="0"/>
          </a:p>
        </p:txBody>
      </p:sp>
      <p:sp>
        <p:nvSpPr>
          <p:cNvPr id="6" name="Slide Number Placeholder 5"/>
          <p:cNvSpPr>
            <a:spLocks noGrp="1"/>
          </p:cNvSpPr>
          <p:nvPr>
            <p:ph type="sldNum" sz="quarter" idx="12"/>
          </p:nvPr>
        </p:nvSpPr>
        <p:spPr/>
        <p:txBody>
          <a:bodyPr/>
          <a:lstStyle/>
          <a:p>
            <a:r>
              <a:rPr lang="en-US" smtClean="0"/>
              <a:t>9-</a:t>
            </a:r>
            <a:fld id="{3D970145-E5A9-4A86-BF3A-FF01985F7544}" type="slidenum">
              <a:rPr lang="en-US" smtClean="0"/>
              <a:pPr/>
              <a:t>31</a:t>
            </a:fld>
            <a:endParaRPr lang="en-US" dirty="0"/>
          </a:p>
        </p:txBody>
      </p:sp>
    </p:spTree>
    <p:extLst>
      <p:ext uri="{BB962C8B-B14F-4D97-AF65-F5344CB8AC3E}">
        <p14:creationId xmlns:p14="http://schemas.microsoft.com/office/powerpoint/2010/main" val="989008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700"/>
            <a:ext cx="8686800" cy="1143000"/>
          </a:xfrm>
        </p:spPr>
        <p:txBody>
          <a:bodyPr>
            <a:normAutofit fontScale="90000"/>
          </a:bodyPr>
          <a:lstStyle/>
          <a:p>
            <a:pPr fontAlgn="auto">
              <a:spcAft>
                <a:spcPts val="0"/>
              </a:spcAft>
              <a:defRPr/>
            </a:pPr>
            <a:r>
              <a:rPr lang="en-US" dirty="0">
                <a:latin typeface="+mn-lt"/>
                <a:ea typeface="ＭＳ Ｐゴシック" charset="0"/>
                <a:cs typeface="ＭＳ Ｐゴシック" charset="0"/>
              </a:rPr>
              <a:t>21</a:t>
            </a:r>
            <a:r>
              <a:rPr lang="en-US" baseline="30000" dirty="0">
                <a:latin typeface="+mn-lt"/>
                <a:ea typeface="ＭＳ Ｐゴシック" charset="0"/>
                <a:cs typeface="ＭＳ Ｐゴシック" charset="0"/>
              </a:rPr>
              <a:t>st</a:t>
            </a:r>
            <a:r>
              <a:rPr lang="en-US" dirty="0">
                <a:latin typeface="+mn-lt"/>
                <a:ea typeface="ＭＳ Ｐゴシック" charset="0"/>
                <a:cs typeface="ＭＳ Ｐゴシック" charset="0"/>
              </a:rPr>
              <a:t> Century Cooperative Strategies: Targeting the Digital Future</a:t>
            </a:r>
            <a:endParaRPr lang="en-US" dirty="0">
              <a:latin typeface="+mn-lt"/>
            </a:endParaRPr>
          </a:p>
        </p:txBody>
      </p:sp>
      <p:sp>
        <p:nvSpPr>
          <p:cNvPr id="64514" name="Content Placeholder 3"/>
          <p:cNvSpPr>
            <a:spLocks noGrp="1"/>
          </p:cNvSpPr>
          <p:nvPr>
            <p:ph sz="half" idx="1"/>
          </p:nvPr>
        </p:nvSpPr>
        <p:spPr>
          <a:xfrm>
            <a:off x="457200" y="2332037"/>
            <a:ext cx="8229600" cy="4525963"/>
          </a:xfrm>
        </p:spPr>
        <p:txBody>
          <a:bodyPr/>
          <a:lstStyle/>
          <a:p>
            <a:r>
              <a:rPr lang="en-US" sz="3200" dirty="0" smtClean="0">
                <a:ea typeface="ＭＳ Ｐゴシック" pitchFamily="34" charset="-128"/>
              </a:rPr>
              <a:t>Alliances between companies in several industries that are undergoing transformation and convergence</a:t>
            </a:r>
          </a:p>
          <a:p>
            <a:pPr lvl="1"/>
            <a:r>
              <a:rPr lang="en-US" sz="2800" dirty="0" smtClean="0">
                <a:ea typeface="ＭＳ Ｐゴシック" pitchFamily="34" charset="-128"/>
              </a:rPr>
              <a:t>Computers</a:t>
            </a:r>
          </a:p>
          <a:p>
            <a:pPr lvl="1"/>
            <a:r>
              <a:rPr lang="en-US" sz="2800" dirty="0" smtClean="0">
                <a:ea typeface="ＭＳ Ｐゴシック" pitchFamily="34" charset="-128"/>
              </a:rPr>
              <a:t>Communications</a:t>
            </a:r>
          </a:p>
          <a:p>
            <a:pPr lvl="1"/>
            <a:r>
              <a:rPr lang="en-US" sz="2800" dirty="0" smtClean="0">
                <a:ea typeface="ＭＳ Ｐゴシック" pitchFamily="34" charset="-128"/>
              </a:rPr>
              <a:t>Consumer electronics</a:t>
            </a:r>
          </a:p>
          <a:p>
            <a:pPr lvl="1"/>
            <a:r>
              <a:rPr lang="en-US" sz="2800" dirty="0" smtClean="0">
                <a:ea typeface="ＭＳ Ｐゴシック" pitchFamily="34" charset="-128"/>
              </a:rPr>
              <a:t>Entertainment</a:t>
            </a: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32</a:t>
            </a:fld>
            <a:endParaRPr lang="en-US" dirty="0"/>
          </a:p>
        </p:txBody>
      </p:sp>
    </p:spTree>
    <p:extLst>
      <p:ext uri="{BB962C8B-B14F-4D97-AF65-F5344CB8AC3E}">
        <p14:creationId xmlns:p14="http://schemas.microsoft.com/office/powerpoint/2010/main" val="15780105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n-lt"/>
                <a:ea typeface="ＭＳ Ｐゴシック" charset="0"/>
                <a:cs typeface="ＭＳ Ｐゴシック" charset="0"/>
              </a:rPr>
              <a:t>Market Expansion Strategies</a:t>
            </a:r>
            <a:endParaRPr lang="en-US" dirty="0">
              <a:latin typeface="+mn-lt"/>
            </a:endParaRPr>
          </a:p>
        </p:txBody>
      </p:sp>
      <p:sp>
        <p:nvSpPr>
          <p:cNvPr id="3" name="Footer Placeholder 2"/>
          <p:cNvSpPr>
            <a:spLocks noGrp="1"/>
          </p:cNvSpPr>
          <p:nvPr>
            <p:ph type="ftr" sz="quarter" idx="11"/>
          </p:nvPr>
        </p:nvSpPr>
        <p:spPr/>
        <p:txBody>
          <a:bodyPr/>
          <a:lstStyle/>
          <a:p>
            <a:r>
              <a:rPr lang="en-US" dirty="0" smtClean="0"/>
              <a:t>Copyright © 2017 Pearson Education, Ltd. </a:t>
            </a:r>
            <a:endParaRPr lang="en-US" dirty="0"/>
          </a:p>
        </p:txBody>
      </p:sp>
      <p:sp>
        <p:nvSpPr>
          <p:cNvPr id="68611" name="Rectangle 4"/>
          <p:cNvSpPr txBox="1">
            <a:spLocks noChangeArrowheads="1"/>
          </p:cNvSpPr>
          <p:nvPr/>
        </p:nvSpPr>
        <p:spPr bwMode="auto">
          <a:xfrm>
            <a:off x="685800" y="4114800"/>
            <a:ext cx="7772400" cy="1981200"/>
          </a:xfrm>
          <a:prstGeom prst="rect">
            <a:avLst/>
          </a:prstGeom>
          <a:noFill/>
          <a:ln w="9525">
            <a:noFill/>
            <a:miter lim="800000"/>
            <a:headEnd/>
            <a:tailEnd/>
          </a:ln>
        </p:spPr>
        <p:txBody>
          <a:bodyPr/>
          <a:lstStyle/>
          <a:p>
            <a:pPr marL="342900" indent="-342900">
              <a:spcBef>
                <a:spcPct val="20000"/>
              </a:spcBef>
              <a:buFont typeface="Arial" charset="0"/>
              <a:buChar char="•"/>
            </a:pPr>
            <a:r>
              <a:rPr lang="en-US" sz="2800" dirty="0">
                <a:latin typeface="Tahoma" pitchFamily="34" charset="0"/>
                <a:ea typeface="ＭＳ Ｐゴシック" pitchFamily="34" charset="-128"/>
              </a:rPr>
              <a:t>Companies must decide to expand by:</a:t>
            </a:r>
          </a:p>
          <a:p>
            <a:pPr marL="742950" lvl="1" indent="-285750">
              <a:spcBef>
                <a:spcPct val="20000"/>
              </a:spcBef>
              <a:buFont typeface="Arial" charset="0"/>
              <a:buChar char="–"/>
            </a:pPr>
            <a:r>
              <a:rPr lang="en-US" sz="2400" dirty="0">
                <a:latin typeface="Tahoma" pitchFamily="34" charset="0"/>
                <a:ea typeface="ＭＳ Ｐゴシック" pitchFamily="34" charset="-128"/>
              </a:rPr>
              <a:t>Seeking new markets in existing countries</a:t>
            </a:r>
          </a:p>
          <a:p>
            <a:pPr marL="742950" lvl="1" indent="-285750">
              <a:spcBef>
                <a:spcPct val="20000"/>
              </a:spcBef>
              <a:buFont typeface="Arial" charset="0"/>
              <a:buChar char="–"/>
            </a:pPr>
            <a:r>
              <a:rPr lang="en-US" sz="2400" dirty="0">
                <a:latin typeface="Tahoma" pitchFamily="34" charset="0"/>
                <a:ea typeface="ＭＳ Ｐゴシック" pitchFamily="34" charset="-128"/>
              </a:rPr>
              <a:t>Seeking new country markets for already identified and served market segments</a:t>
            </a:r>
          </a:p>
        </p:txBody>
      </p:sp>
      <p:sp>
        <p:nvSpPr>
          <p:cNvPr id="5" name="Slide Number Placeholder 4"/>
          <p:cNvSpPr>
            <a:spLocks noGrp="1"/>
          </p:cNvSpPr>
          <p:nvPr>
            <p:ph type="sldNum" sz="quarter" idx="12"/>
          </p:nvPr>
        </p:nvSpPr>
        <p:spPr/>
        <p:txBody>
          <a:bodyPr/>
          <a:lstStyle/>
          <a:p>
            <a:r>
              <a:rPr lang="en-US" smtClean="0"/>
              <a:t>9-</a:t>
            </a:r>
            <a:fld id="{3D970145-E5A9-4A86-BF3A-FF01985F7544}" type="slidenum">
              <a:rPr lang="en-US" smtClean="0"/>
              <a:pPr/>
              <a:t>33</a:t>
            </a:fld>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55800"/>
            <a:ext cx="9118322" cy="187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4343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458200" cy="5257800"/>
          </a:xfrm>
          <a:solidFill>
            <a:schemeClr val="bg2">
              <a:lumMod val="75000"/>
            </a:schemeClr>
          </a:solidFill>
        </p:spPr>
        <p:txBody>
          <a:bodyPr/>
          <a:lstStyle/>
          <a:p>
            <a:endParaRPr lang="en-US" dirty="0" smtClean="0"/>
          </a:p>
          <a:p>
            <a:endParaRPr lang="en-US" dirty="0"/>
          </a:p>
          <a:p>
            <a:endParaRPr lang="en-US" dirty="0" smtClean="0"/>
          </a:p>
          <a:p>
            <a:endParaRPr lang="en-US" dirty="0" smtClean="0"/>
          </a:p>
          <a:p>
            <a:endParaRPr lang="en-US" dirty="0"/>
          </a:p>
          <a:p>
            <a:endParaRPr lang="en-US" dirty="0" smtClean="0"/>
          </a:p>
          <a:p>
            <a:pPr marL="0" indent="0" algn="ctr">
              <a:buNone/>
            </a:pPr>
            <a:r>
              <a:rPr lang="en-US" sz="6600" dirty="0" smtClean="0"/>
              <a:t>The End </a:t>
            </a:r>
            <a:endParaRPr lang="en-US" sz="6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19938"/>
            <a:ext cx="6172200" cy="1728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05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609600"/>
            <a:ext cx="9017000" cy="1143000"/>
          </a:xfrm>
        </p:spPr>
        <p:txBody>
          <a:bodyPr>
            <a:noAutofit/>
          </a:bodyPr>
          <a:lstStyle/>
          <a:p>
            <a:pPr fontAlgn="auto">
              <a:spcAft>
                <a:spcPts val="0"/>
              </a:spcAft>
              <a:defRPr/>
            </a:pPr>
            <a:r>
              <a:rPr lang="en-US" sz="3600" dirty="0">
                <a:latin typeface="+mn-lt"/>
                <a:ea typeface="ＭＳ Ｐゴシック" charset="0"/>
                <a:cs typeface="ＭＳ Ｐゴシック" charset="0"/>
              </a:rPr>
              <a:t>Investment Cost of </a:t>
            </a:r>
            <a:r>
              <a:rPr lang="en-US" sz="3600" dirty="0" smtClean="0">
                <a:latin typeface="+mn-lt"/>
                <a:ea typeface="ＭＳ Ｐゴシック" charset="0"/>
                <a:cs typeface="ＭＳ Ｐゴシック" charset="0"/>
              </a:rPr>
              <a:t>Marketing </a:t>
            </a:r>
            <a:r>
              <a:rPr lang="en-US" sz="3600" dirty="0">
                <a:latin typeface="+mn-lt"/>
                <a:ea typeface="ＭＳ Ｐゴシック" charset="0"/>
                <a:cs typeface="ＭＳ Ｐゴシック" charset="0"/>
              </a:rPr>
              <a:t>Entry Strategies</a:t>
            </a:r>
            <a:endParaRPr lang="en-US" sz="3600" dirty="0">
              <a:latin typeface="+mn-lt"/>
            </a:endParaRPr>
          </a:p>
        </p:txBody>
      </p:sp>
      <p:pic>
        <p:nvPicPr>
          <p:cNvPr id="1026" name="Picture 2"/>
          <p:cNvPicPr>
            <a:picLocks noChangeAspect="1" noChangeArrowheads="1"/>
          </p:cNvPicPr>
          <p:nvPr/>
        </p:nvPicPr>
        <p:blipFill>
          <a:blip r:embed="rId3"/>
          <a:srcRect/>
          <a:stretch>
            <a:fillRect/>
          </a:stretch>
        </p:blipFill>
        <p:spPr bwMode="auto">
          <a:xfrm>
            <a:off x="482600" y="1501775"/>
            <a:ext cx="8001000" cy="4873989"/>
          </a:xfrm>
          <a:prstGeom prst="rect">
            <a:avLst/>
          </a:prstGeom>
          <a:noFill/>
          <a:ln w="9525">
            <a:noFill/>
            <a:miter lim="800000"/>
            <a:headEnd/>
            <a:tailEnd/>
          </a:ln>
        </p:spPr>
      </p:pic>
    </p:spTree>
    <p:extLst>
      <p:ext uri="{BB962C8B-B14F-4D97-AF65-F5344CB8AC3E}">
        <p14:creationId xmlns:p14="http://schemas.microsoft.com/office/powerpoint/2010/main" val="3584385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latin typeface="+mn-lt"/>
                <a:ea typeface="ＭＳ Ｐゴシック" charset="0"/>
                <a:cs typeface="ＭＳ Ｐゴシック" charset="0"/>
              </a:rPr>
              <a:t>Which </a:t>
            </a:r>
            <a:r>
              <a:rPr lang="en-US" dirty="0" smtClean="0">
                <a:latin typeface="+mn-lt"/>
                <a:ea typeface="ＭＳ Ｐゴシック" charset="0"/>
                <a:cs typeface="ＭＳ Ｐゴシック" charset="0"/>
              </a:rPr>
              <a:t>Strategy </a:t>
            </a:r>
            <a:r>
              <a:rPr lang="en-US" dirty="0">
                <a:latin typeface="+mn-lt"/>
                <a:ea typeface="ＭＳ Ｐゴシック" charset="0"/>
                <a:cs typeface="ＭＳ Ｐゴシック" charset="0"/>
              </a:rPr>
              <a:t>Should Be Used?</a:t>
            </a:r>
            <a:endParaRPr lang="en-US" dirty="0">
              <a:latin typeface="+mn-lt"/>
            </a:endParaRPr>
          </a:p>
        </p:txBody>
      </p:sp>
      <p:sp>
        <p:nvSpPr>
          <p:cNvPr id="23554" name="Content Placeholder 2"/>
          <p:cNvSpPr>
            <a:spLocks noGrp="1"/>
          </p:cNvSpPr>
          <p:nvPr>
            <p:ph sz="half" idx="1"/>
          </p:nvPr>
        </p:nvSpPr>
        <p:spPr>
          <a:xfrm>
            <a:off x="457200" y="1751012"/>
            <a:ext cx="3975100" cy="4525963"/>
          </a:xfrm>
        </p:spPr>
        <p:txBody>
          <a:bodyPr/>
          <a:lstStyle/>
          <a:p>
            <a:r>
              <a:rPr lang="en-US" sz="3600" dirty="0" smtClean="0">
                <a:ea typeface="ＭＳ Ｐゴシック" pitchFamily="34" charset="-128"/>
              </a:rPr>
              <a:t>It depends on:</a:t>
            </a:r>
          </a:p>
          <a:p>
            <a:pPr lvl="1"/>
            <a:r>
              <a:rPr lang="en-US" sz="3200" dirty="0" smtClean="0">
                <a:ea typeface="ＭＳ Ｐゴシック" pitchFamily="34" charset="-128"/>
              </a:rPr>
              <a:t>Vision</a:t>
            </a:r>
          </a:p>
          <a:p>
            <a:pPr lvl="1"/>
            <a:r>
              <a:rPr lang="en-US" sz="3200" dirty="0" smtClean="0">
                <a:ea typeface="ＭＳ Ｐゴシック" pitchFamily="34" charset="-128"/>
              </a:rPr>
              <a:t>Attitude toward risk</a:t>
            </a:r>
          </a:p>
          <a:p>
            <a:pPr lvl="1"/>
            <a:r>
              <a:rPr lang="en-US" sz="3200" dirty="0" smtClean="0">
                <a:ea typeface="ＭＳ Ｐゴシック" pitchFamily="34" charset="-128"/>
              </a:rPr>
              <a:t>Available investment capital </a:t>
            </a:r>
          </a:p>
          <a:p>
            <a:pPr lvl="1"/>
            <a:r>
              <a:rPr lang="en-US" sz="3200" dirty="0" smtClean="0">
                <a:ea typeface="ＭＳ Ｐゴシック" pitchFamily="34" charset="-128"/>
              </a:rPr>
              <a:t>How much control is desired</a:t>
            </a:r>
          </a:p>
          <a:p>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574" y="1752600"/>
            <a:ext cx="4239226" cy="2790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724400" y="4737100"/>
            <a:ext cx="3835400" cy="707886"/>
          </a:xfrm>
          <a:prstGeom prst="rect">
            <a:avLst/>
          </a:prstGeom>
          <a:noFill/>
          <a:ln w="3175">
            <a:solidFill>
              <a:schemeClr val="tx1"/>
            </a:solidFill>
          </a:ln>
        </p:spPr>
        <p:txBody>
          <a:bodyPr wrap="square" rtlCol="0">
            <a:spAutoFit/>
          </a:bodyPr>
          <a:lstStyle/>
          <a:p>
            <a:r>
              <a:rPr lang="en-US" sz="2000" dirty="0" smtClean="0">
                <a:latin typeface="+mn-lt"/>
              </a:rPr>
              <a:t>Starbucks plans to have 1,500 stores in China by 2015.</a:t>
            </a:r>
            <a:endParaRPr lang="en-US" sz="2000" dirty="0">
              <a:latin typeface="+mn-lt"/>
            </a:endParaRPr>
          </a:p>
        </p:txBody>
      </p:sp>
    </p:spTree>
    <p:extLst>
      <p:ext uri="{BB962C8B-B14F-4D97-AF65-F5344CB8AC3E}">
        <p14:creationId xmlns:p14="http://schemas.microsoft.com/office/powerpoint/2010/main" val="2115369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176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54563"/>
          </a:xfrm>
        </p:spPr>
        <p:txBody>
          <a:bodyPr>
            <a:normAutofit/>
          </a:bodyPr>
          <a:lstStyle/>
          <a:p>
            <a:r>
              <a:rPr lang="en-US" sz="3200" b="1" dirty="0" smtClean="0"/>
              <a:t>Foreign </a:t>
            </a:r>
            <a:r>
              <a:rPr lang="en-US" sz="3200" b="1" dirty="0"/>
              <a:t>market entry strategies </a:t>
            </a:r>
            <a:r>
              <a:rPr lang="en-US" sz="3200" b="1" dirty="0" smtClean="0"/>
              <a:t>vary in:</a:t>
            </a:r>
          </a:p>
          <a:p>
            <a:pPr marL="622300" indent="-274638">
              <a:lnSpc>
                <a:spcPct val="150000"/>
              </a:lnSpc>
            </a:pPr>
            <a:r>
              <a:rPr lang="en-US" sz="3200" dirty="0" smtClean="0"/>
              <a:t> Degree of risk </a:t>
            </a:r>
            <a:r>
              <a:rPr lang="en-US" sz="3200" dirty="0"/>
              <a:t>they present, </a:t>
            </a:r>
            <a:endParaRPr lang="en-US" sz="3200" dirty="0" smtClean="0"/>
          </a:p>
          <a:p>
            <a:pPr marL="622300" indent="-274638">
              <a:lnSpc>
                <a:spcPct val="150000"/>
              </a:lnSpc>
            </a:pPr>
            <a:r>
              <a:rPr lang="en-US" sz="3200" dirty="0" smtClean="0"/>
              <a:t>The </a:t>
            </a:r>
            <a:r>
              <a:rPr lang="en-US" sz="3200" dirty="0"/>
              <a:t>control and commitment of </a:t>
            </a:r>
            <a:r>
              <a:rPr lang="en-US" sz="3200" dirty="0" smtClean="0"/>
              <a:t>resources </a:t>
            </a:r>
            <a:r>
              <a:rPr lang="en-US" sz="3200" dirty="0"/>
              <a:t>they </a:t>
            </a:r>
            <a:r>
              <a:rPr lang="en-US" sz="3200" dirty="0" smtClean="0"/>
              <a:t>require, and</a:t>
            </a:r>
          </a:p>
          <a:p>
            <a:pPr marL="622300" indent="-274638">
              <a:lnSpc>
                <a:spcPct val="150000"/>
              </a:lnSpc>
            </a:pPr>
            <a:r>
              <a:rPr lang="en-US" sz="3200" dirty="0" smtClean="0"/>
              <a:t> The </a:t>
            </a:r>
            <a:r>
              <a:rPr lang="en-US" sz="3200" dirty="0"/>
              <a:t>return on </a:t>
            </a:r>
            <a:r>
              <a:rPr lang="en-US" sz="3200" dirty="0" smtClean="0"/>
              <a:t>investment they </a:t>
            </a:r>
            <a:r>
              <a:rPr lang="en-US" sz="3200" dirty="0"/>
              <a:t>promise. </a:t>
            </a:r>
            <a:endParaRPr lang="en-US" sz="3200" u="sng" dirty="0"/>
          </a:p>
          <a:p>
            <a:pPr marL="622300" indent="-274638"/>
            <a:endParaRPr lang="en-US" dirty="0"/>
          </a:p>
        </p:txBody>
      </p:sp>
      <p:sp>
        <p:nvSpPr>
          <p:cNvPr id="2" name="Title 1"/>
          <p:cNvSpPr>
            <a:spLocks noGrp="1"/>
          </p:cNvSpPr>
          <p:nvPr>
            <p:ph type="title"/>
          </p:nvPr>
        </p:nvSpPr>
        <p:spPr>
          <a:xfrm>
            <a:off x="457200" y="533400"/>
            <a:ext cx="8229600" cy="838200"/>
          </a:xfrm>
        </p:spPr>
        <p:txBody>
          <a:bodyPr>
            <a:normAutofit fontScale="90000"/>
          </a:bodyPr>
          <a:lstStyle/>
          <a:p>
            <a:pPr algn="ctr"/>
            <a:r>
              <a:rPr lang="en-US" b="1" dirty="0" smtClean="0">
                <a:solidFill>
                  <a:srgbClr val="FF0000"/>
                </a:solidFill>
              </a:rPr>
              <a:t/>
            </a:r>
            <a:br>
              <a:rPr lang="en-US" b="1" dirty="0" smtClean="0">
                <a:solidFill>
                  <a:srgbClr val="FF0000"/>
                </a:solidFill>
              </a:rPr>
            </a:br>
            <a:r>
              <a:rPr lang="en-US" b="1" dirty="0" smtClean="0">
                <a:solidFill>
                  <a:srgbClr val="FF0000"/>
                </a:solidFill>
              </a:rPr>
              <a:t>How </a:t>
            </a:r>
            <a:r>
              <a:rPr lang="en-US" b="1" dirty="0">
                <a:solidFill>
                  <a:srgbClr val="FF0000"/>
                </a:solidFill>
              </a:rPr>
              <a:t>Do Firms Go International? </a:t>
            </a:r>
            <a:br>
              <a:rPr lang="en-US" b="1" dirty="0">
                <a:solidFill>
                  <a:srgbClr val="FF0000"/>
                </a:solidFill>
              </a:rPr>
            </a:br>
            <a:endParaRPr lang="en-US" dirty="0"/>
          </a:p>
        </p:txBody>
      </p:sp>
    </p:spTree>
    <p:extLst>
      <p:ext uri="{BB962C8B-B14F-4D97-AF65-F5344CB8AC3E}">
        <p14:creationId xmlns:p14="http://schemas.microsoft.com/office/powerpoint/2010/main" val="3976979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b="1" dirty="0"/>
              <a:t>Which strategy should be used?</a:t>
            </a:r>
          </a:p>
        </p:txBody>
      </p:sp>
      <p:sp>
        <p:nvSpPr>
          <p:cNvPr id="29699" name="Rectangle 3"/>
          <p:cNvSpPr>
            <a:spLocks noGrp="1" noChangeArrowheads="1"/>
          </p:cNvSpPr>
          <p:nvPr>
            <p:ph idx="1"/>
          </p:nvPr>
        </p:nvSpPr>
        <p:spPr/>
        <p:txBody>
          <a:bodyPr/>
          <a:lstStyle/>
          <a:p>
            <a:r>
              <a:rPr lang="en-US" altLang="en-US" sz="3200" b="1" dirty="0"/>
              <a:t>It depends on:</a:t>
            </a:r>
          </a:p>
          <a:p>
            <a:pPr lvl="1"/>
            <a:r>
              <a:rPr lang="en-US" altLang="en-US" sz="3200" dirty="0"/>
              <a:t>Vision</a:t>
            </a:r>
          </a:p>
          <a:p>
            <a:pPr lvl="1"/>
            <a:r>
              <a:rPr lang="en-US" altLang="en-US" sz="3200" dirty="0"/>
              <a:t>Attitude toward risk</a:t>
            </a:r>
          </a:p>
          <a:p>
            <a:pPr lvl="1"/>
            <a:r>
              <a:rPr lang="en-US" altLang="en-US" sz="3200" dirty="0"/>
              <a:t>How much investment capital is available</a:t>
            </a:r>
          </a:p>
          <a:p>
            <a:pPr lvl="1"/>
            <a:r>
              <a:rPr lang="en-US" altLang="en-US" sz="3200" dirty="0"/>
              <a:t>How much control is desired</a:t>
            </a:r>
          </a:p>
        </p:txBody>
      </p:sp>
    </p:spTree>
    <p:extLst>
      <p:ext uri="{BB962C8B-B14F-4D97-AF65-F5344CB8AC3E}">
        <p14:creationId xmlns:p14="http://schemas.microsoft.com/office/powerpoint/2010/main" val="447260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685800" y="533400"/>
            <a:ext cx="7772400" cy="914400"/>
          </a:xfrm>
          <a:solidFill>
            <a:schemeClr val="bg2">
              <a:lumMod val="90000"/>
            </a:schemeClr>
          </a:solidFill>
        </p:spPr>
        <p:txBody>
          <a:bodyPr>
            <a:normAutofit/>
          </a:bodyPr>
          <a:lstStyle/>
          <a:p>
            <a:pPr>
              <a:defRPr/>
            </a:pPr>
            <a:r>
              <a:rPr lang="en-US" sz="3600" b="1" dirty="0"/>
              <a:t>Foreign market entry strategies </a:t>
            </a:r>
            <a:endParaRPr lang="en-US" sz="3600" b="1" dirty="0" smtClean="0"/>
          </a:p>
        </p:txBody>
      </p:sp>
      <p:sp>
        <p:nvSpPr>
          <p:cNvPr id="10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Unicode MS" pitchFamily="34" charset="-128"/>
              </a:defRPr>
            </a:lvl1pPr>
            <a:lvl2pPr marL="742950" indent="-285750">
              <a:defRPr>
                <a:solidFill>
                  <a:srgbClr val="000000"/>
                </a:solidFill>
                <a:latin typeface="Arial Unicode MS" pitchFamily="34" charset="-128"/>
              </a:defRPr>
            </a:lvl2pPr>
            <a:lvl3pPr marL="1143000" indent="-228600">
              <a:defRPr>
                <a:solidFill>
                  <a:srgbClr val="000000"/>
                </a:solidFill>
                <a:latin typeface="Arial Unicode MS" pitchFamily="34" charset="-128"/>
              </a:defRPr>
            </a:lvl3pPr>
            <a:lvl4pPr marL="1600200" indent="-228600">
              <a:defRPr>
                <a:solidFill>
                  <a:srgbClr val="000000"/>
                </a:solidFill>
                <a:latin typeface="Arial Unicode MS" pitchFamily="34" charset="-128"/>
              </a:defRPr>
            </a:lvl4pPr>
            <a:lvl5pPr marL="2057400" indent="-228600">
              <a:defRPr>
                <a:solidFill>
                  <a:srgbClr val="000000"/>
                </a:solidFill>
                <a:latin typeface="Arial Unicode MS" pitchFamily="34" charset="-128"/>
              </a:defRPr>
            </a:lvl5pPr>
            <a:lvl6pPr marL="2514600" indent="-228600" eaLnBrk="0" fontAlgn="base" hangingPunct="0">
              <a:spcBef>
                <a:spcPct val="0"/>
              </a:spcBef>
              <a:spcAft>
                <a:spcPct val="0"/>
              </a:spcAft>
              <a:defRPr>
                <a:solidFill>
                  <a:srgbClr val="000000"/>
                </a:solidFill>
                <a:latin typeface="Arial Unicode MS" pitchFamily="34" charset="-128"/>
              </a:defRPr>
            </a:lvl6pPr>
            <a:lvl7pPr marL="2971800" indent="-228600" eaLnBrk="0" fontAlgn="base" hangingPunct="0">
              <a:spcBef>
                <a:spcPct val="0"/>
              </a:spcBef>
              <a:spcAft>
                <a:spcPct val="0"/>
              </a:spcAft>
              <a:defRPr>
                <a:solidFill>
                  <a:srgbClr val="000000"/>
                </a:solidFill>
                <a:latin typeface="Arial Unicode MS" pitchFamily="34" charset="-128"/>
              </a:defRPr>
            </a:lvl7pPr>
            <a:lvl8pPr marL="3429000" indent="-228600" eaLnBrk="0" fontAlgn="base" hangingPunct="0">
              <a:spcBef>
                <a:spcPct val="0"/>
              </a:spcBef>
              <a:spcAft>
                <a:spcPct val="0"/>
              </a:spcAft>
              <a:defRPr>
                <a:solidFill>
                  <a:srgbClr val="000000"/>
                </a:solidFill>
                <a:latin typeface="Arial Unicode MS" pitchFamily="34" charset="-128"/>
              </a:defRPr>
            </a:lvl8pPr>
            <a:lvl9pPr marL="3886200" indent="-228600" eaLnBrk="0" fontAlgn="base" hangingPunct="0">
              <a:spcBef>
                <a:spcPct val="0"/>
              </a:spcBef>
              <a:spcAft>
                <a:spcPct val="0"/>
              </a:spcAft>
              <a:defRPr>
                <a:solidFill>
                  <a:srgbClr val="000000"/>
                </a:solidFill>
                <a:latin typeface="Arial Unicode MS" pitchFamily="34" charset="-128"/>
              </a:defRPr>
            </a:lvl9pPr>
          </a:lstStyle>
          <a:p>
            <a:fld id="{884F9C55-CA65-49B6-B007-4C6C4A4695A8}" type="slidenum">
              <a:rPr lang="en-US" altLang="en-US">
                <a:solidFill>
                  <a:schemeClr val="tx1"/>
                </a:solidFill>
                <a:latin typeface="Arial" charset="0"/>
              </a:rPr>
              <a:pPr/>
              <a:t>9</a:t>
            </a:fld>
            <a:endParaRPr lang="en-US" altLang="en-US">
              <a:solidFill>
                <a:schemeClr val="tx1"/>
              </a:solidFill>
              <a:latin typeface="Arial" charset="0"/>
            </a:endParaRPr>
          </a:p>
        </p:txBody>
      </p:sp>
      <p:sp>
        <p:nvSpPr>
          <p:cNvPr id="1035" name="Text Box 24"/>
          <p:cNvSpPr txBox="1">
            <a:spLocks noChangeArrowheads="1"/>
          </p:cNvSpPr>
          <p:nvPr/>
        </p:nvSpPr>
        <p:spPr bwMode="auto">
          <a:xfrm>
            <a:off x="5715000" y="1735394"/>
            <a:ext cx="3186309" cy="646331"/>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rgbClr val="000000"/>
                </a:solidFill>
                <a:latin typeface="Arial Unicode MS" pitchFamily="34" charset="-128"/>
              </a:defRPr>
            </a:lvl1pPr>
            <a:lvl2pPr marL="742950" indent="-285750">
              <a:defRPr>
                <a:solidFill>
                  <a:srgbClr val="000000"/>
                </a:solidFill>
                <a:latin typeface="Arial Unicode MS" pitchFamily="34" charset="-128"/>
              </a:defRPr>
            </a:lvl2pPr>
            <a:lvl3pPr marL="1143000" indent="-228600">
              <a:defRPr>
                <a:solidFill>
                  <a:srgbClr val="000000"/>
                </a:solidFill>
                <a:latin typeface="Arial Unicode MS" pitchFamily="34" charset="-128"/>
              </a:defRPr>
            </a:lvl3pPr>
            <a:lvl4pPr marL="1600200" indent="-228600">
              <a:defRPr>
                <a:solidFill>
                  <a:srgbClr val="000000"/>
                </a:solidFill>
                <a:latin typeface="Arial Unicode MS" pitchFamily="34" charset="-128"/>
              </a:defRPr>
            </a:lvl4pPr>
            <a:lvl5pPr marL="2057400" indent="-228600">
              <a:defRPr>
                <a:solidFill>
                  <a:srgbClr val="000000"/>
                </a:solidFill>
                <a:latin typeface="Arial Unicode MS" pitchFamily="34" charset="-128"/>
              </a:defRPr>
            </a:lvl5pPr>
            <a:lvl6pPr marL="2514600" indent="-228600" eaLnBrk="0" fontAlgn="base" hangingPunct="0">
              <a:spcBef>
                <a:spcPct val="0"/>
              </a:spcBef>
              <a:spcAft>
                <a:spcPct val="0"/>
              </a:spcAft>
              <a:defRPr>
                <a:solidFill>
                  <a:srgbClr val="000000"/>
                </a:solidFill>
                <a:latin typeface="Arial Unicode MS" pitchFamily="34" charset="-128"/>
              </a:defRPr>
            </a:lvl6pPr>
            <a:lvl7pPr marL="2971800" indent="-228600" eaLnBrk="0" fontAlgn="base" hangingPunct="0">
              <a:spcBef>
                <a:spcPct val="0"/>
              </a:spcBef>
              <a:spcAft>
                <a:spcPct val="0"/>
              </a:spcAft>
              <a:defRPr>
                <a:solidFill>
                  <a:srgbClr val="000000"/>
                </a:solidFill>
                <a:latin typeface="Arial Unicode MS" pitchFamily="34" charset="-128"/>
              </a:defRPr>
            </a:lvl7pPr>
            <a:lvl8pPr marL="3429000" indent="-228600" eaLnBrk="0" fontAlgn="base" hangingPunct="0">
              <a:spcBef>
                <a:spcPct val="0"/>
              </a:spcBef>
              <a:spcAft>
                <a:spcPct val="0"/>
              </a:spcAft>
              <a:defRPr>
                <a:solidFill>
                  <a:srgbClr val="000000"/>
                </a:solidFill>
                <a:latin typeface="Arial Unicode MS" pitchFamily="34" charset="-128"/>
              </a:defRPr>
            </a:lvl8pPr>
            <a:lvl9pPr marL="3886200" indent="-228600" eaLnBrk="0" fontAlgn="base" hangingPunct="0">
              <a:spcBef>
                <a:spcPct val="0"/>
              </a:spcBef>
              <a:spcAft>
                <a:spcPct val="0"/>
              </a:spcAft>
              <a:defRPr>
                <a:solidFill>
                  <a:srgbClr val="000000"/>
                </a:solidFill>
                <a:latin typeface="Arial Unicode MS" pitchFamily="34" charset="-128"/>
              </a:defRPr>
            </a:lvl9pPr>
          </a:lstStyle>
          <a:p>
            <a:pPr>
              <a:lnSpc>
                <a:spcPct val="150000"/>
              </a:lnSpc>
            </a:pPr>
            <a:r>
              <a:rPr lang="en-US" altLang="en-US" sz="2400" b="1" dirty="0">
                <a:latin typeface="+mn-lt"/>
              </a:rPr>
              <a:t>Export-import trade</a:t>
            </a:r>
          </a:p>
        </p:txBody>
      </p:sp>
      <p:sp>
        <p:nvSpPr>
          <p:cNvPr id="1036" name="Text Box 25"/>
          <p:cNvSpPr txBox="1">
            <a:spLocks noChangeArrowheads="1"/>
          </p:cNvSpPr>
          <p:nvPr/>
        </p:nvSpPr>
        <p:spPr bwMode="auto">
          <a:xfrm>
            <a:off x="5572370" y="3328151"/>
            <a:ext cx="2669256" cy="830997"/>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rgbClr val="000000"/>
                </a:solidFill>
                <a:latin typeface="Arial Unicode MS" pitchFamily="34" charset="-128"/>
              </a:defRPr>
            </a:lvl1pPr>
            <a:lvl2pPr marL="742950" indent="-285750">
              <a:defRPr>
                <a:solidFill>
                  <a:srgbClr val="000000"/>
                </a:solidFill>
                <a:latin typeface="Arial Unicode MS" pitchFamily="34" charset="-128"/>
              </a:defRPr>
            </a:lvl2pPr>
            <a:lvl3pPr marL="1143000" indent="-228600">
              <a:defRPr>
                <a:solidFill>
                  <a:srgbClr val="000000"/>
                </a:solidFill>
                <a:latin typeface="Arial Unicode MS" pitchFamily="34" charset="-128"/>
              </a:defRPr>
            </a:lvl3pPr>
            <a:lvl4pPr marL="1600200" indent="-228600">
              <a:defRPr>
                <a:solidFill>
                  <a:srgbClr val="000000"/>
                </a:solidFill>
                <a:latin typeface="Arial Unicode MS" pitchFamily="34" charset="-128"/>
              </a:defRPr>
            </a:lvl4pPr>
            <a:lvl5pPr marL="2057400" indent="-228600">
              <a:defRPr>
                <a:solidFill>
                  <a:srgbClr val="000000"/>
                </a:solidFill>
                <a:latin typeface="Arial Unicode MS" pitchFamily="34" charset="-128"/>
              </a:defRPr>
            </a:lvl5pPr>
            <a:lvl6pPr marL="2514600" indent="-228600" eaLnBrk="0" fontAlgn="base" hangingPunct="0">
              <a:spcBef>
                <a:spcPct val="0"/>
              </a:spcBef>
              <a:spcAft>
                <a:spcPct val="0"/>
              </a:spcAft>
              <a:defRPr>
                <a:solidFill>
                  <a:srgbClr val="000000"/>
                </a:solidFill>
                <a:latin typeface="Arial Unicode MS" pitchFamily="34" charset="-128"/>
              </a:defRPr>
            </a:lvl6pPr>
            <a:lvl7pPr marL="2971800" indent="-228600" eaLnBrk="0" fontAlgn="base" hangingPunct="0">
              <a:spcBef>
                <a:spcPct val="0"/>
              </a:spcBef>
              <a:spcAft>
                <a:spcPct val="0"/>
              </a:spcAft>
              <a:defRPr>
                <a:solidFill>
                  <a:srgbClr val="000000"/>
                </a:solidFill>
                <a:latin typeface="Arial Unicode MS" pitchFamily="34" charset="-128"/>
              </a:defRPr>
            </a:lvl7pPr>
            <a:lvl8pPr marL="3429000" indent="-228600" eaLnBrk="0" fontAlgn="base" hangingPunct="0">
              <a:spcBef>
                <a:spcPct val="0"/>
              </a:spcBef>
              <a:spcAft>
                <a:spcPct val="0"/>
              </a:spcAft>
              <a:defRPr>
                <a:solidFill>
                  <a:srgbClr val="000000"/>
                </a:solidFill>
                <a:latin typeface="Arial Unicode MS" pitchFamily="34" charset="-128"/>
              </a:defRPr>
            </a:lvl8pPr>
            <a:lvl9pPr marL="3886200" indent="-228600" eaLnBrk="0" fontAlgn="base" hangingPunct="0">
              <a:spcBef>
                <a:spcPct val="0"/>
              </a:spcBef>
              <a:spcAft>
                <a:spcPct val="0"/>
              </a:spcAft>
              <a:defRPr>
                <a:solidFill>
                  <a:srgbClr val="000000"/>
                </a:solidFill>
                <a:latin typeface="Arial Unicode MS" pitchFamily="34" charset="-128"/>
              </a:defRPr>
            </a:lvl9pPr>
          </a:lstStyle>
          <a:p>
            <a:pPr algn="ctr"/>
            <a:r>
              <a:rPr lang="en-US" altLang="en-US" sz="2400" b="1" dirty="0">
                <a:latin typeface="+mn-lt"/>
              </a:rPr>
              <a:t>Foreign direct </a:t>
            </a:r>
          </a:p>
          <a:p>
            <a:pPr algn="ctr"/>
            <a:r>
              <a:rPr lang="en-US" altLang="en-US" sz="2400" b="1" dirty="0">
                <a:latin typeface="+mn-lt"/>
              </a:rPr>
              <a:t>investment </a:t>
            </a:r>
          </a:p>
        </p:txBody>
      </p:sp>
      <p:sp>
        <p:nvSpPr>
          <p:cNvPr id="1038" name="Text Box 27"/>
          <p:cNvSpPr txBox="1">
            <a:spLocks noChangeArrowheads="1"/>
          </p:cNvSpPr>
          <p:nvPr/>
        </p:nvSpPr>
        <p:spPr bwMode="auto">
          <a:xfrm>
            <a:off x="6400800" y="5525442"/>
            <a:ext cx="2378321" cy="646331"/>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rgbClr val="000000"/>
                </a:solidFill>
                <a:latin typeface="Arial Unicode MS" pitchFamily="34" charset="-128"/>
              </a:defRPr>
            </a:lvl1pPr>
            <a:lvl2pPr marL="742950" indent="-285750">
              <a:defRPr>
                <a:solidFill>
                  <a:srgbClr val="000000"/>
                </a:solidFill>
                <a:latin typeface="Arial Unicode MS" pitchFamily="34" charset="-128"/>
              </a:defRPr>
            </a:lvl2pPr>
            <a:lvl3pPr marL="1143000" indent="-228600">
              <a:defRPr>
                <a:solidFill>
                  <a:srgbClr val="000000"/>
                </a:solidFill>
                <a:latin typeface="Arial Unicode MS" pitchFamily="34" charset="-128"/>
              </a:defRPr>
            </a:lvl3pPr>
            <a:lvl4pPr marL="1600200" indent="-228600">
              <a:defRPr>
                <a:solidFill>
                  <a:srgbClr val="000000"/>
                </a:solidFill>
                <a:latin typeface="Arial Unicode MS" pitchFamily="34" charset="-128"/>
              </a:defRPr>
            </a:lvl4pPr>
            <a:lvl5pPr marL="2057400" indent="-228600">
              <a:defRPr>
                <a:solidFill>
                  <a:srgbClr val="000000"/>
                </a:solidFill>
                <a:latin typeface="Arial Unicode MS" pitchFamily="34" charset="-128"/>
              </a:defRPr>
            </a:lvl5pPr>
            <a:lvl6pPr marL="2514600" indent="-228600" eaLnBrk="0" fontAlgn="base" hangingPunct="0">
              <a:spcBef>
                <a:spcPct val="0"/>
              </a:spcBef>
              <a:spcAft>
                <a:spcPct val="0"/>
              </a:spcAft>
              <a:defRPr>
                <a:solidFill>
                  <a:srgbClr val="000000"/>
                </a:solidFill>
                <a:latin typeface="Arial Unicode MS" pitchFamily="34" charset="-128"/>
              </a:defRPr>
            </a:lvl6pPr>
            <a:lvl7pPr marL="2971800" indent="-228600" eaLnBrk="0" fontAlgn="base" hangingPunct="0">
              <a:spcBef>
                <a:spcPct val="0"/>
              </a:spcBef>
              <a:spcAft>
                <a:spcPct val="0"/>
              </a:spcAft>
              <a:defRPr>
                <a:solidFill>
                  <a:srgbClr val="000000"/>
                </a:solidFill>
                <a:latin typeface="Arial Unicode MS" pitchFamily="34" charset="-128"/>
              </a:defRPr>
            </a:lvl7pPr>
            <a:lvl8pPr marL="3429000" indent="-228600" eaLnBrk="0" fontAlgn="base" hangingPunct="0">
              <a:spcBef>
                <a:spcPct val="0"/>
              </a:spcBef>
              <a:spcAft>
                <a:spcPct val="0"/>
              </a:spcAft>
              <a:defRPr>
                <a:solidFill>
                  <a:srgbClr val="000000"/>
                </a:solidFill>
                <a:latin typeface="Arial Unicode MS" pitchFamily="34" charset="-128"/>
              </a:defRPr>
            </a:lvl8pPr>
            <a:lvl9pPr marL="3886200" indent="-228600" eaLnBrk="0" fontAlgn="base" hangingPunct="0">
              <a:spcBef>
                <a:spcPct val="0"/>
              </a:spcBef>
              <a:spcAft>
                <a:spcPct val="0"/>
              </a:spcAft>
              <a:defRPr>
                <a:solidFill>
                  <a:srgbClr val="000000"/>
                </a:solidFill>
                <a:latin typeface="Arial Unicode MS" pitchFamily="34" charset="-128"/>
              </a:defRPr>
            </a:lvl9pPr>
          </a:lstStyle>
          <a:p>
            <a:pPr algn="ctr">
              <a:lnSpc>
                <a:spcPct val="150000"/>
              </a:lnSpc>
            </a:pPr>
            <a:r>
              <a:rPr lang="en-US" altLang="en-US" sz="2400" b="1" dirty="0" smtClean="0">
                <a:latin typeface="+mn-lt"/>
              </a:rPr>
              <a:t>Franchising</a:t>
            </a:r>
            <a:endParaRPr lang="en-US" altLang="en-US" sz="2400" b="1" dirty="0">
              <a:latin typeface="+mn-lt"/>
            </a:endParaRPr>
          </a:p>
        </p:txBody>
      </p:sp>
      <p:sp>
        <p:nvSpPr>
          <p:cNvPr id="1039" name="Text Box 28"/>
          <p:cNvSpPr txBox="1">
            <a:spLocks noChangeArrowheads="1"/>
          </p:cNvSpPr>
          <p:nvPr/>
        </p:nvSpPr>
        <p:spPr bwMode="auto">
          <a:xfrm>
            <a:off x="2879725" y="5756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0000"/>
                </a:solidFill>
                <a:latin typeface="Arial Unicode MS" pitchFamily="34" charset="-128"/>
              </a:defRPr>
            </a:lvl1pPr>
            <a:lvl2pPr marL="742950" indent="-285750">
              <a:defRPr>
                <a:solidFill>
                  <a:srgbClr val="000000"/>
                </a:solidFill>
                <a:latin typeface="Arial Unicode MS" pitchFamily="34" charset="-128"/>
              </a:defRPr>
            </a:lvl2pPr>
            <a:lvl3pPr marL="1143000" indent="-228600">
              <a:defRPr>
                <a:solidFill>
                  <a:srgbClr val="000000"/>
                </a:solidFill>
                <a:latin typeface="Arial Unicode MS" pitchFamily="34" charset="-128"/>
              </a:defRPr>
            </a:lvl3pPr>
            <a:lvl4pPr marL="1600200" indent="-228600">
              <a:defRPr>
                <a:solidFill>
                  <a:srgbClr val="000000"/>
                </a:solidFill>
                <a:latin typeface="Arial Unicode MS" pitchFamily="34" charset="-128"/>
              </a:defRPr>
            </a:lvl4pPr>
            <a:lvl5pPr marL="2057400" indent="-228600">
              <a:defRPr>
                <a:solidFill>
                  <a:srgbClr val="000000"/>
                </a:solidFill>
                <a:latin typeface="Arial Unicode MS" pitchFamily="34" charset="-128"/>
              </a:defRPr>
            </a:lvl5pPr>
            <a:lvl6pPr marL="2514600" indent="-228600" eaLnBrk="0" fontAlgn="base" hangingPunct="0">
              <a:spcBef>
                <a:spcPct val="0"/>
              </a:spcBef>
              <a:spcAft>
                <a:spcPct val="0"/>
              </a:spcAft>
              <a:defRPr>
                <a:solidFill>
                  <a:srgbClr val="000000"/>
                </a:solidFill>
                <a:latin typeface="Arial Unicode MS" pitchFamily="34" charset="-128"/>
              </a:defRPr>
            </a:lvl6pPr>
            <a:lvl7pPr marL="2971800" indent="-228600" eaLnBrk="0" fontAlgn="base" hangingPunct="0">
              <a:spcBef>
                <a:spcPct val="0"/>
              </a:spcBef>
              <a:spcAft>
                <a:spcPct val="0"/>
              </a:spcAft>
              <a:defRPr>
                <a:solidFill>
                  <a:srgbClr val="000000"/>
                </a:solidFill>
                <a:latin typeface="Arial Unicode MS" pitchFamily="34" charset="-128"/>
              </a:defRPr>
            </a:lvl7pPr>
            <a:lvl8pPr marL="3429000" indent="-228600" eaLnBrk="0" fontAlgn="base" hangingPunct="0">
              <a:spcBef>
                <a:spcPct val="0"/>
              </a:spcBef>
              <a:spcAft>
                <a:spcPct val="0"/>
              </a:spcAft>
              <a:defRPr>
                <a:solidFill>
                  <a:srgbClr val="000000"/>
                </a:solidFill>
                <a:latin typeface="Arial Unicode MS" pitchFamily="34" charset="-128"/>
              </a:defRPr>
            </a:lvl8pPr>
            <a:lvl9pPr marL="3886200" indent="-228600" eaLnBrk="0" fontAlgn="base" hangingPunct="0">
              <a:spcBef>
                <a:spcPct val="0"/>
              </a:spcBef>
              <a:spcAft>
                <a:spcPct val="0"/>
              </a:spcAft>
              <a:defRPr>
                <a:solidFill>
                  <a:srgbClr val="000000"/>
                </a:solidFill>
                <a:latin typeface="Arial Unicode MS" pitchFamily="34" charset="-128"/>
              </a:defRPr>
            </a:lvl9pPr>
          </a:lstStyle>
          <a:p>
            <a:endParaRPr lang="en-US" altLang="en-US">
              <a:latin typeface="Times New Roman" pitchFamily="18" charset="0"/>
            </a:endParaRPr>
          </a:p>
        </p:txBody>
      </p:sp>
      <p:sp>
        <p:nvSpPr>
          <p:cNvPr id="1040" name="Text Box 29"/>
          <p:cNvSpPr txBox="1">
            <a:spLocks noChangeArrowheads="1"/>
          </p:cNvSpPr>
          <p:nvPr/>
        </p:nvSpPr>
        <p:spPr bwMode="auto">
          <a:xfrm>
            <a:off x="685800" y="5779040"/>
            <a:ext cx="3475797" cy="830997"/>
          </a:xfrm>
          <a:prstGeom prst="rect">
            <a:avLst/>
          </a:prstGeom>
          <a:ln/>
          <a:extLst/>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rgbClr val="000000"/>
                </a:solidFill>
                <a:latin typeface="Arial Unicode MS" pitchFamily="34" charset="-128"/>
              </a:defRPr>
            </a:lvl1pPr>
            <a:lvl2pPr marL="742950" indent="-285750">
              <a:defRPr>
                <a:solidFill>
                  <a:srgbClr val="000000"/>
                </a:solidFill>
                <a:latin typeface="Arial Unicode MS" pitchFamily="34" charset="-128"/>
              </a:defRPr>
            </a:lvl2pPr>
            <a:lvl3pPr marL="1143000" indent="-228600">
              <a:defRPr>
                <a:solidFill>
                  <a:srgbClr val="000000"/>
                </a:solidFill>
                <a:latin typeface="Arial Unicode MS" pitchFamily="34" charset="-128"/>
              </a:defRPr>
            </a:lvl3pPr>
            <a:lvl4pPr marL="1600200" indent="-228600">
              <a:defRPr>
                <a:solidFill>
                  <a:srgbClr val="000000"/>
                </a:solidFill>
                <a:latin typeface="Arial Unicode MS" pitchFamily="34" charset="-128"/>
              </a:defRPr>
            </a:lvl4pPr>
            <a:lvl5pPr marL="2057400" indent="-228600">
              <a:defRPr>
                <a:solidFill>
                  <a:srgbClr val="000000"/>
                </a:solidFill>
                <a:latin typeface="Arial Unicode MS" pitchFamily="34" charset="-128"/>
              </a:defRPr>
            </a:lvl5pPr>
            <a:lvl6pPr marL="2514600" indent="-228600" eaLnBrk="0" fontAlgn="base" hangingPunct="0">
              <a:spcBef>
                <a:spcPct val="0"/>
              </a:spcBef>
              <a:spcAft>
                <a:spcPct val="0"/>
              </a:spcAft>
              <a:defRPr>
                <a:solidFill>
                  <a:srgbClr val="000000"/>
                </a:solidFill>
                <a:latin typeface="Arial Unicode MS" pitchFamily="34" charset="-128"/>
              </a:defRPr>
            </a:lvl6pPr>
            <a:lvl7pPr marL="2971800" indent="-228600" eaLnBrk="0" fontAlgn="base" hangingPunct="0">
              <a:spcBef>
                <a:spcPct val="0"/>
              </a:spcBef>
              <a:spcAft>
                <a:spcPct val="0"/>
              </a:spcAft>
              <a:defRPr>
                <a:solidFill>
                  <a:srgbClr val="000000"/>
                </a:solidFill>
                <a:latin typeface="Arial Unicode MS" pitchFamily="34" charset="-128"/>
              </a:defRPr>
            </a:lvl7pPr>
            <a:lvl8pPr marL="3429000" indent="-228600" eaLnBrk="0" fontAlgn="base" hangingPunct="0">
              <a:spcBef>
                <a:spcPct val="0"/>
              </a:spcBef>
              <a:spcAft>
                <a:spcPct val="0"/>
              </a:spcAft>
              <a:defRPr>
                <a:solidFill>
                  <a:srgbClr val="000000"/>
                </a:solidFill>
                <a:latin typeface="Arial Unicode MS" pitchFamily="34" charset="-128"/>
              </a:defRPr>
            </a:lvl8pPr>
            <a:lvl9pPr marL="3886200" indent="-228600" eaLnBrk="0" fontAlgn="base" hangingPunct="0">
              <a:spcBef>
                <a:spcPct val="0"/>
              </a:spcBef>
              <a:spcAft>
                <a:spcPct val="0"/>
              </a:spcAft>
              <a:defRPr>
                <a:solidFill>
                  <a:srgbClr val="000000"/>
                </a:solidFill>
                <a:latin typeface="Arial Unicode MS" pitchFamily="34" charset="-128"/>
              </a:defRPr>
            </a:lvl9pPr>
          </a:lstStyle>
          <a:p>
            <a:pPr algn="ctr"/>
            <a:r>
              <a:rPr lang="en-US" altLang="en-US" sz="2400" b="1" dirty="0">
                <a:latin typeface="+mn-lt"/>
              </a:rPr>
              <a:t>Management contracts</a:t>
            </a:r>
          </a:p>
        </p:txBody>
      </p:sp>
      <p:graphicFrame>
        <p:nvGraphicFramePr>
          <p:cNvPr id="4" name="Table 3"/>
          <p:cNvGraphicFramePr>
            <a:graphicFrameLocks noGrp="1"/>
          </p:cNvGraphicFramePr>
          <p:nvPr>
            <p:extLst>
              <p:ext uri="{D42A27DB-BD31-4B8C-83A1-F6EECF244321}">
                <p14:modId xmlns:p14="http://schemas.microsoft.com/office/powerpoint/2010/main" val="1408308592"/>
              </p:ext>
            </p:extLst>
          </p:nvPr>
        </p:nvGraphicFramePr>
        <p:xfrm>
          <a:off x="228601" y="3021057"/>
          <a:ext cx="2522224" cy="944880"/>
        </p:xfrm>
        <a:graphic>
          <a:graphicData uri="http://schemas.openxmlformats.org/drawingml/2006/table">
            <a:tbl>
              <a:tblPr firstRow="1" bandRow="1">
                <a:tableStyleId>{7DF18680-E054-41AD-8BC1-D1AEF772440D}</a:tableStyleId>
              </a:tblPr>
              <a:tblGrid>
                <a:gridCol w="2522224"/>
              </a:tblGrid>
              <a:tr h="924250">
                <a:tc>
                  <a:txBody>
                    <a:bodyPr/>
                    <a:lstStyle/>
                    <a:p>
                      <a:pPr algn="ctr"/>
                      <a:r>
                        <a:rPr lang="en-US" sz="2800" dirty="0" smtClean="0"/>
                        <a:t>Entry Strategies </a:t>
                      </a:r>
                      <a:endParaRPr lang="en-US" sz="2800" b="1" dirty="0">
                        <a:solidFill>
                          <a:schemeClr val="tx1"/>
                        </a:solidFill>
                      </a:endParaRPr>
                    </a:p>
                  </a:txBody>
                  <a:tcPr>
                    <a:solidFill>
                      <a:srgbClr val="0070C0"/>
                    </a:solidFill>
                  </a:tcPr>
                </a:tc>
              </a:tr>
            </a:tbl>
          </a:graphicData>
        </a:graphic>
      </p:graphicFrame>
      <p:cxnSp>
        <p:nvCxnSpPr>
          <p:cNvPr id="6" name="Straight Arrow Connector 5"/>
          <p:cNvCxnSpPr>
            <a:stCxn id="4" idx="3"/>
          </p:cNvCxnSpPr>
          <p:nvPr/>
        </p:nvCxnSpPr>
        <p:spPr>
          <a:xfrm flipV="1">
            <a:off x="2750825" y="2197061"/>
            <a:ext cx="2817454" cy="12964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3"/>
            <a:endCxn id="1036" idx="1"/>
          </p:cNvCxnSpPr>
          <p:nvPr/>
        </p:nvCxnSpPr>
        <p:spPr>
          <a:xfrm>
            <a:off x="2750825" y="3493497"/>
            <a:ext cx="2821545" cy="2501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3"/>
          </p:cNvCxnSpPr>
          <p:nvPr/>
        </p:nvCxnSpPr>
        <p:spPr>
          <a:xfrm>
            <a:off x="2750825" y="3493497"/>
            <a:ext cx="3899501" cy="19341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3"/>
          </p:cNvCxnSpPr>
          <p:nvPr/>
        </p:nvCxnSpPr>
        <p:spPr>
          <a:xfrm>
            <a:off x="2750825" y="3493497"/>
            <a:ext cx="726255" cy="2285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val="1483377804"/>
              </p:ext>
            </p:extLst>
          </p:nvPr>
        </p:nvGraphicFramePr>
        <p:xfrm>
          <a:off x="685800" y="1745025"/>
          <a:ext cx="3139698" cy="652463"/>
        </p:xfrm>
        <a:graphic>
          <a:graphicData uri="http://schemas.openxmlformats.org/drawingml/2006/table">
            <a:tbl>
              <a:tblPr firstRow="1" bandRow="1">
                <a:tableStyleId>{5940675A-B579-460E-94D1-54222C63F5DA}</a:tableStyleId>
              </a:tblPr>
              <a:tblGrid>
                <a:gridCol w="3139698"/>
              </a:tblGrid>
              <a:tr h="334071">
                <a:tc>
                  <a:txBody>
                    <a:bodyPr/>
                    <a:lstStyle/>
                    <a:p>
                      <a:pPr>
                        <a:lnSpc>
                          <a:spcPct val="150000"/>
                        </a:lnSpc>
                      </a:pPr>
                      <a:r>
                        <a:rPr lang="en-US" altLang="en-US" sz="2800" b="1" dirty="0" smtClean="0">
                          <a:latin typeface="+mn-lt"/>
                        </a:rPr>
                        <a:t>Licensing</a:t>
                      </a:r>
                      <a:endParaRPr lang="en-US" sz="2800" b="1" kern="1200" dirty="0">
                        <a:solidFill>
                          <a:srgbClr val="000000"/>
                        </a:solidFill>
                        <a:latin typeface="+mn-lt"/>
                        <a:ea typeface="+mn-ea"/>
                        <a:cs typeface="+mn-cs"/>
                      </a:endParaRPr>
                    </a:p>
                  </a:txBody>
                  <a:tcPr>
                    <a:solidFill>
                      <a:schemeClr val="bg1"/>
                    </a:solidFill>
                  </a:tcPr>
                </a:tc>
              </a:tr>
            </a:tbl>
          </a:graphicData>
        </a:graphic>
      </p:graphicFrame>
      <p:cxnSp>
        <p:nvCxnSpPr>
          <p:cNvPr id="31" name="Straight Arrow Connector 30"/>
          <p:cNvCxnSpPr>
            <a:stCxn id="4" idx="3"/>
          </p:cNvCxnSpPr>
          <p:nvPr/>
        </p:nvCxnSpPr>
        <p:spPr>
          <a:xfrm flipV="1">
            <a:off x="2750825" y="2362201"/>
            <a:ext cx="449575" cy="11312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067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474</TotalTime>
  <Words>2789</Words>
  <Application>Microsoft Office PowerPoint</Application>
  <PresentationFormat>On-screen Show (4:3)</PresentationFormat>
  <Paragraphs>222</Paragraphs>
  <Slides>34</Slides>
  <Notes>14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Clarity</vt:lpstr>
      <vt:lpstr>Chapter 2 </vt:lpstr>
      <vt:lpstr>Learning Objectives</vt:lpstr>
      <vt:lpstr>Introduction</vt:lpstr>
      <vt:lpstr>Investment Cost of Marketing Entry Strategies</vt:lpstr>
      <vt:lpstr>Which Strategy Should Be Used?</vt:lpstr>
      <vt:lpstr>PowerPoint Presentation</vt:lpstr>
      <vt:lpstr> How Do Firms Go International?  </vt:lpstr>
      <vt:lpstr>Which strategy should be used?</vt:lpstr>
      <vt:lpstr>Foreign market entry strategies </vt:lpstr>
      <vt:lpstr>Licensing</vt:lpstr>
      <vt:lpstr>Advantages to Licensing</vt:lpstr>
      <vt:lpstr>Disadvantages to Licensing</vt:lpstr>
      <vt:lpstr>  Joint Ventures</vt:lpstr>
      <vt:lpstr>Joint Ventures</vt:lpstr>
      <vt:lpstr>Examples of Market Entry &amp;  Expansion by Joint Venture</vt:lpstr>
      <vt:lpstr>Foreign Direct Investment (FDI) </vt:lpstr>
      <vt:lpstr> Indirect investments </vt:lpstr>
      <vt:lpstr>Foreign Direct Investment (FDI) </vt:lpstr>
      <vt:lpstr>PowerPoint Presentation</vt:lpstr>
      <vt:lpstr>Forms of FDI</vt:lpstr>
      <vt:lpstr>Forms of FDI</vt:lpstr>
      <vt:lpstr>3. Franchising</vt:lpstr>
      <vt:lpstr>Franchisor–Franchisee relationship</vt:lpstr>
      <vt:lpstr> Management contracts </vt:lpstr>
      <vt:lpstr>Management Contracts- Examples</vt:lpstr>
      <vt:lpstr>Contract Manufacturing </vt:lpstr>
      <vt:lpstr>Global Strategic Partnerships</vt:lpstr>
      <vt:lpstr>The Nature of  Global Strategic Partnerships</vt:lpstr>
      <vt:lpstr>Characteristics of  Global Strategic Partnerships</vt:lpstr>
      <vt:lpstr>Success Factors of Alliances</vt:lpstr>
      <vt:lpstr>Success Factors (Con’t)</vt:lpstr>
      <vt:lpstr>21st Century Cooperative Strategies: Targeting the Digital Future</vt:lpstr>
      <vt:lpstr>Market Expansion Strategies</vt:lpstr>
      <vt:lpstr>PowerPoint Presentation</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50</cp:revision>
  <dcterms:created xsi:type="dcterms:W3CDTF">2014-09-13T09:56:27Z</dcterms:created>
  <dcterms:modified xsi:type="dcterms:W3CDTF">2020-02-09T22:37:09Z</dcterms:modified>
</cp:coreProperties>
</file>