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5" r:id="rId1"/>
  </p:sldMasterIdLst>
  <p:notesMasterIdLst>
    <p:notesMasterId r:id="rId22"/>
  </p:notesMasterIdLst>
  <p:handoutMasterIdLst>
    <p:handoutMasterId r:id="rId23"/>
  </p:handoutMasterIdLst>
  <p:sldIdLst>
    <p:sldId id="284" r:id="rId2"/>
    <p:sldId id="257" r:id="rId3"/>
    <p:sldId id="288" r:id="rId4"/>
    <p:sldId id="286" r:id="rId5"/>
    <p:sldId id="287" r:id="rId6"/>
    <p:sldId id="258" r:id="rId7"/>
    <p:sldId id="260" r:id="rId8"/>
    <p:sldId id="264" r:id="rId9"/>
    <p:sldId id="292" r:id="rId10"/>
    <p:sldId id="266" r:id="rId11"/>
    <p:sldId id="261" r:id="rId12"/>
    <p:sldId id="293" r:id="rId13"/>
    <p:sldId id="269" r:id="rId14"/>
    <p:sldId id="270" r:id="rId15"/>
    <p:sldId id="279" r:id="rId16"/>
    <p:sldId id="280" r:id="rId17"/>
    <p:sldId id="281" r:id="rId18"/>
    <p:sldId id="283" r:id="rId19"/>
    <p:sldId id="291" r:id="rId20"/>
    <p:sldId id="29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1C56"/>
    <a:srgbClr val="000099"/>
    <a:srgbClr val="0000CC"/>
    <a:srgbClr val="990000"/>
    <a:srgbClr val="061949"/>
    <a:srgbClr val="666699"/>
    <a:srgbClr val="EFEBCD"/>
    <a:srgbClr val="FDC66F"/>
    <a:srgbClr val="FFCC66"/>
    <a:srgbClr val="FF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24" autoAdjust="0"/>
    <p:restoredTop sz="94660"/>
  </p:normalViewPr>
  <p:slideViewPr>
    <p:cSldViewPr snapToGrid="0" snapToObjects="1" showGuides="1">
      <p:cViewPr>
        <p:scale>
          <a:sx n="70" d="100"/>
          <a:sy n="70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7C64E-CE7C-784E-9148-6E83835BE7FF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57D1E-2A6B-E347-9BA6-9D9CB5F5AA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722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3197D-5BC7-8947-B31F-0B6ADDC49DB0}" type="datetimeFigureOut">
              <a:rPr lang="en-US" smtClean="0"/>
              <a:pPr/>
              <a:t>10/6/2019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B9F0D-00CB-B647-AC7A-6B79124BEF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62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57C171-43DC-481F-9D0F-2ECD829E03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CBACF-D1DB-294C-9F4E-EE66583C4665}" type="datetime1">
              <a:rPr lang="en-US" smtClean="0"/>
              <a:pPr/>
              <a:t>10/6/2019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A560-8F0F-344B-875F-3F0E924A8215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093D8-4BB4-6743-8DE4-729882C5FEA4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875598" cy="6858000"/>
          </a:xfrm>
          <a:prstGeom prst="rect">
            <a:avLst/>
          </a:prstGeom>
          <a:solidFill>
            <a:srgbClr val="0619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75598" y="0"/>
            <a:ext cx="8268402" cy="6858000"/>
          </a:xfrm>
          <a:prstGeom prst="rect">
            <a:avLst/>
          </a:prstGeom>
          <a:solidFill>
            <a:srgbClr val="EFEB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733" y="423070"/>
            <a:ext cx="7536777" cy="5703094"/>
          </a:xfrm>
        </p:spPr>
        <p:txBody>
          <a:bodyPr/>
          <a:lstStyle>
            <a:lvl1pPr marL="514350" indent="-5143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990000"/>
              </a:buClr>
              <a:buSzPct val="115000"/>
              <a:buFont typeface="+mj-ea"/>
              <a:buAutoNum type="circleNumDbPlain"/>
              <a:defRPr sz="2400" b="0" i="0">
                <a:solidFill>
                  <a:srgbClr val="051C56"/>
                </a:solidFill>
                <a:latin typeface="Tahoma"/>
                <a:cs typeface="Tahoma"/>
              </a:defRPr>
            </a:lvl1pPr>
            <a:lvl2pPr>
              <a:defRPr sz="2400" b="0" i="0">
                <a:solidFill>
                  <a:srgbClr val="051C56"/>
                </a:solidFill>
                <a:latin typeface="Tahoma"/>
                <a:cs typeface="Tahoma"/>
              </a:defRPr>
            </a:lvl2pPr>
            <a:lvl3pPr>
              <a:defRPr sz="2000" b="0" i="0">
                <a:solidFill>
                  <a:srgbClr val="051C56"/>
                </a:solidFill>
                <a:latin typeface="Tahoma"/>
                <a:cs typeface="Tahoma"/>
              </a:defRPr>
            </a:lvl3pPr>
            <a:lvl4pPr>
              <a:defRPr b="0" i="0">
                <a:solidFill>
                  <a:srgbClr val="051C56"/>
                </a:solidFill>
                <a:latin typeface="Tahoma"/>
                <a:cs typeface="Tahoma"/>
              </a:defRPr>
            </a:lvl4pPr>
            <a:lvl5pPr>
              <a:defRPr b="0" i="0">
                <a:solidFill>
                  <a:srgbClr val="051C56"/>
                </a:solidFill>
                <a:latin typeface="Tahoma"/>
                <a:cs typeface="Tahom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08F20-3BB2-9D49-AE1C-7AB6E6FA7EBE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7840" y="6230910"/>
            <a:ext cx="2133600" cy="365125"/>
          </a:xfrm>
        </p:spPr>
        <p:txBody>
          <a:bodyPr/>
          <a:lstStyle>
            <a:lvl1pPr>
              <a:defRPr>
                <a:solidFill>
                  <a:srgbClr val="FDC66F"/>
                </a:solidFill>
              </a:defRPr>
            </a:lvl1pPr>
          </a:lstStyle>
          <a:p>
            <a:fld id="{B5018DB0-C258-FE4E-9DE8-C5AF154EB2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75598" y="6642556"/>
            <a:ext cx="75966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spc="0" baseline="0" dirty="0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©2013 </a:t>
            </a:r>
            <a:r>
              <a:rPr lang="en-US" sz="800" kern="1200" spc="0" baseline="0" dirty="0" err="1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Cengage</a:t>
            </a:r>
            <a:r>
              <a:rPr lang="en-US" sz="800" kern="1200" spc="0" baseline="0" dirty="0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 Learning. All Rights Reserved. May not be scanned, copied or duplicated, or posted to a publicly accessible website, in whole or in part.</a:t>
            </a:r>
          </a:p>
        </p:txBody>
      </p:sp>
      <p:grpSp>
        <p:nvGrpSpPr>
          <p:cNvPr id="7" name="Group 27"/>
          <p:cNvGrpSpPr/>
          <p:nvPr userDrawn="1"/>
        </p:nvGrpSpPr>
        <p:grpSpPr>
          <a:xfrm>
            <a:off x="0" y="274638"/>
            <a:ext cx="8874513" cy="6321401"/>
            <a:chOff x="875600" y="274638"/>
            <a:chExt cx="7998913" cy="6321401"/>
          </a:xfrm>
        </p:grpSpPr>
        <p:sp>
          <p:nvSpPr>
            <p:cNvPr id="14" name="Arc 13"/>
            <p:cNvSpPr/>
            <p:nvPr userDrawn="1"/>
          </p:nvSpPr>
          <p:spPr>
            <a:xfrm>
              <a:off x="8495312" y="274638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 userDrawn="1"/>
          </p:nvSpPr>
          <p:spPr>
            <a:xfrm rot="5400000">
              <a:off x="8536480" y="6258005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>
              <a:endCxn id="14" idx="2"/>
            </p:cNvCxnSpPr>
            <p:nvPr userDrawn="1"/>
          </p:nvCxnSpPr>
          <p:spPr>
            <a:xfrm rot="16200000" flipV="1">
              <a:off x="5907871" y="3389709"/>
              <a:ext cx="5933281" cy="2"/>
            </a:xfrm>
            <a:prstGeom prst="line">
              <a:avLst/>
            </a:prstGeom>
            <a:ln w="25400" cap="rnd" cmpd="sng" algn="ctr">
              <a:solidFill>
                <a:srgbClr val="FDC66F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rot="10800000">
              <a:off x="875600" y="274639"/>
              <a:ext cx="7760400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rot="10800000">
              <a:off x="897807" y="6594450"/>
              <a:ext cx="7817568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 userDrawn="1"/>
        </p:nvSpPr>
        <p:spPr>
          <a:xfrm rot="16200000">
            <a:off x="-1722969" y="2830404"/>
            <a:ext cx="4360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 smtClean="0">
                <a:solidFill>
                  <a:srgbClr val="FDC66F"/>
                </a:solidFill>
                <a:effectLst>
                  <a:outerShdw blurRad="50800" dist="38100" dir="2700000">
                    <a:srgbClr val="000000">
                      <a:alpha val="75000"/>
                    </a:srgbClr>
                  </a:outerShdw>
                </a:effectLst>
                <a:latin typeface="Tahoma"/>
                <a:cs typeface="Tahoma"/>
              </a:rPr>
              <a:t>Learning Objectives</a:t>
            </a:r>
            <a:endParaRPr lang="en-US" sz="3600" b="0" i="0" dirty="0">
              <a:solidFill>
                <a:srgbClr val="FDC66F"/>
              </a:solidFill>
              <a:effectLst>
                <a:outerShdw blurRad="50800" dist="38100" dir="2700000">
                  <a:srgbClr val="000000">
                    <a:alpha val="75000"/>
                  </a:srgbClr>
                </a:outerShdw>
              </a:effectLst>
              <a:latin typeface="Tahoma"/>
              <a:cs typeface="Tahom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875598" cy="6858000"/>
          </a:xfrm>
          <a:prstGeom prst="rect">
            <a:avLst/>
          </a:prstGeom>
          <a:solidFill>
            <a:srgbClr val="0619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75598" y="0"/>
            <a:ext cx="8268402" cy="6858000"/>
          </a:xfrm>
          <a:prstGeom prst="rect">
            <a:avLst/>
          </a:prstGeom>
          <a:solidFill>
            <a:srgbClr val="EFEB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7655310" cy="1143000"/>
          </a:xfrm>
          <a:effectLst>
            <a:outerShdw blurRad="50800" dist="38100" dir="2700000">
              <a:srgbClr val="000000">
                <a:alpha val="15000"/>
              </a:srgbClr>
            </a:outerShdw>
          </a:effectLst>
        </p:spPr>
        <p:txBody>
          <a:bodyPr>
            <a:normAutofit/>
          </a:bodyPr>
          <a:lstStyle>
            <a:lvl1pPr>
              <a:defRPr sz="3200" b="1" i="0">
                <a:solidFill>
                  <a:srgbClr val="990000"/>
                </a:solidFill>
                <a:latin typeface="Tahoma"/>
                <a:cs typeface="Tahom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00200"/>
            <a:ext cx="7655310" cy="4525963"/>
          </a:xfrm>
        </p:spPr>
        <p:txBody>
          <a:bodyPr/>
          <a:lstStyle>
            <a:lvl1pPr>
              <a:buClr>
                <a:srgbClr val="990000"/>
              </a:buClr>
              <a:buSzPct val="120000"/>
              <a:buFont typeface="Arial"/>
              <a:buChar char="•"/>
              <a:defRPr sz="2800" b="0" i="0">
                <a:solidFill>
                  <a:srgbClr val="051C56"/>
                </a:solidFill>
                <a:latin typeface="Tahoma"/>
                <a:cs typeface="Tahoma"/>
              </a:defRPr>
            </a:lvl1pPr>
            <a:lvl2pPr>
              <a:defRPr sz="2400" b="0" i="0">
                <a:solidFill>
                  <a:srgbClr val="051C56"/>
                </a:solidFill>
                <a:latin typeface="Tahoma"/>
                <a:cs typeface="Tahoma"/>
              </a:defRPr>
            </a:lvl2pPr>
            <a:lvl3pPr>
              <a:defRPr sz="2000" b="0" i="0">
                <a:solidFill>
                  <a:srgbClr val="051C56"/>
                </a:solidFill>
                <a:latin typeface="Tahoma"/>
                <a:cs typeface="Tahoma"/>
              </a:defRPr>
            </a:lvl3pPr>
            <a:lvl4pPr>
              <a:defRPr b="0" i="0">
                <a:solidFill>
                  <a:srgbClr val="051C56"/>
                </a:solidFill>
                <a:latin typeface="Tahoma"/>
                <a:cs typeface="Tahoma"/>
              </a:defRPr>
            </a:lvl4pPr>
            <a:lvl5pPr>
              <a:defRPr b="0" i="0">
                <a:solidFill>
                  <a:srgbClr val="051C56"/>
                </a:solidFill>
                <a:latin typeface="Tahoma"/>
                <a:cs typeface="Tahoma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08F20-3BB2-9D49-AE1C-7AB6E6FA7EBE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17840" y="6230910"/>
            <a:ext cx="2133600" cy="365125"/>
          </a:xfrm>
        </p:spPr>
        <p:txBody>
          <a:bodyPr/>
          <a:lstStyle>
            <a:lvl1pPr>
              <a:defRPr>
                <a:solidFill>
                  <a:srgbClr val="FDC66F"/>
                </a:solidFill>
              </a:defRPr>
            </a:lvl1pPr>
          </a:lstStyle>
          <a:p>
            <a:fld id="{B5018DB0-C258-FE4E-9DE8-C5AF154EB2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75598" y="6642556"/>
            <a:ext cx="75966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spc="0" baseline="0" dirty="0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©2013 </a:t>
            </a:r>
            <a:r>
              <a:rPr lang="en-US" sz="800" kern="1200" spc="0" baseline="0" dirty="0" err="1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Cengage</a:t>
            </a:r>
            <a:r>
              <a:rPr lang="en-US" sz="800" kern="1200" spc="0" baseline="0" dirty="0" smtClean="0">
                <a:solidFill>
                  <a:srgbClr val="FDC66F"/>
                </a:solidFill>
                <a:latin typeface="Times"/>
                <a:ea typeface="+mn-ea"/>
                <a:cs typeface="Times"/>
              </a:rPr>
              <a:t> Learning. All Rights Reserved. May not be scanned, copied or duplicated, or posted to a publicly accessible website, in whole or in part.</a:t>
            </a:r>
          </a:p>
        </p:txBody>
      </p:sp>
      <p:grpSp>
        <p:nvGrpSpPr>
          <p:cNvPr id="7" name="Group 27"/>
          <p:cNvGrpSpPr/>
          <p:nvPr userDrawn="1"/>
        </p:nvGrpSpPr>
        <p:grpSpPr>
          <a:xfrm>
            <a:off x="0" y="274638"/>
            <a:ext cx="8874513" cy="6321401"/>
            <a:chOff x="875600" y="274638"/>
            <a:chExt cx="7998913" cy="6321401"/>
          </a:xfrm>
        </p:grpSpPr>
        <p:sp>
          <p:nvSpPr>
            <p:cNvPr id="14" name="Arc 13"/>
            <p:cNvSpPr/>
            <p:nvPr userDrawn="1"/>
          </p:nvSpPr>
          <p:spPr>
            <a:xfrm>
              <a:off x="8495312" y="274638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Arc 14"/>
            <p:cNvSpPr/>
            <p:nvPr userDrawn="1"/>
          </p:nvSpPr>
          <p:spPr>
            <a:xfrm rot="5400000">
              <a:off x="8536480" y="6258005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>
              <a:endCxn id="14" idx="2"/>
            </p:cNvCxnSpPr>
            <p:nvPr userDrawn="1"/>
          </p:nvCxnSpPr>
          <p:spPr>
            <a:xfrm rot="16200000" flipV="1">
              <a:off x="5907871" y="3389709"/>
              <a:ext cx="5933281" cy="2"/>
            </a:xfrm>
            <a:prstGeom prst="line">
              <a:avLst/>
            </a:prstGeom>
            <a:ln w="25400" cap="rnd" cmpd="sng" algn="ctr">
              <a:solidFill>
                <a:srgbClr val="FDC66F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rot="10800000">
              <a:off x="875600" y="274639"/>
              <a:ext cx="7760400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rot="10800000">
              <a:off x="897807" y="6594450"/>
              <a:ext cx="7817568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Oval 27"/>
          <p:cNvSpPr/>
          <p:nvPr userDrawn="1"/>
        </p:nvSpPr>
        <p:spPr>
          <a:xfrm>
            <a:off x="88900" y="659260"/>
            <a:ext cx="698500" cy="698500"/>
          </a:xfrm>
          <a:prstGeom prst="ellipse">
            <a:avLst/>
          </a:prstGeom>
          <a:noFill/>
          <a:ln w="158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08F20-3BB2-9D49-AE1C-7AB6E6FA7EBE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2325" y="0"/>
            <a:ext cx="8321675" cy="6858000"/>
          </a:xfrm>
          <a:prstGeom prst="rect">
            <a:avLst/>
          </a:prstGeom>
          <a:solidFill>
            <a:srgbClr val="EFEB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274638"/>
            <a:ext cx="8874513" cy="6321401"/>
            <a:chOff x="875600" y="274638"/>
            <a:chExt cx="7998913" cy="6321401"/>
          </a:xfrm>
        </p:grpSpPr>
        <p:sp>
          <p:nvSpPr>
            <p:cNvPr id="10" name="Arc 9"/>
            <p:cNvSpPr/>
            <p:nvPr userDrawn="1"/>
          </p:nvSpPr>
          <p:spPr>
            <a:xfrm>
              <a:off x="8495312" y="274638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 userDrawn="1"/>
          </p:nvSpPr>
          <p:spPr>
            <a:xfrm rot="5400000">
              <a:off x="8536480" y="6258005"/>
              <a:ext cx="379198" cy="296862"/>
            </a:xfrm>
            <a:prstGeom prst="arc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>
              <a:endCxn id="14" idx="2"/>
            </p:cNvCxnSpPr>
            <p:nvPr userDrawn="1"/>
          </p:nvCxnSpPr>
          <p:spPr>
            <a:xfrm rot="16200000" flipV="1">
              <a:off x="5907871" y="3389709"/>
              <a:ext cx="5933281" cy="2"/>
            </a:xfrm>
            <a:prstGeom prst="line">
              <a:avLst/>
            </a:prstGeom>
            <a:ln w="25400" cap="rnd" cmpd="sng" algn="ctr">
              <a:solidFill>
                <a:srgbClr val="FDC66F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rot="10800000">
              <a:off x="875600" y="274639"/>
              <a:ext cx="7760400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rot="10800000">
              <a:off x="897807" y="6594450"/>
              <a:ext cx="7817568" cy="1589"/>
            </a:xfrm>
            <a:prstGeom prst="line">
              <a:avLst/>
            </a:prstGeom>
            <a:ln cap="rnd">
              <a:solidFill>
                <a:srgbClr val="FDC66F"/>
              </a:solidFill>
              <a:prstDash val="sysDot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 userDrawn="1"/>
        </p:nvSpPr>
        <p:spPr>
          <a:xfrm>
            <a:off x="0" y="0"/>
            <a:ext cx="875598" cy="6858000"/>
          </a:xfrm>
          <a:prstGeom prst="rect">
            <a:avLst/>
          </a:prstGeom>
          <a:solidFill>
            <a:srgbClr val="06194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020C-6A32-C244-B7F8-C25CBF64D3B2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CDA8-9FD2-404D-82E7-97DA3DD25287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3B961-FC34-8945-ABC6-7C3594C87A09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D974-587E-EF4B-9779-D37499AE3BA6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F3A49-AFE4-C448-AC14-6F286F30AB9F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CA08-A753-6A4C-90DC-903D99BB24E5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03C84-B6BE-8246-B207-1A90F9092273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030D4FB-5BA4-5644-BD38-2C3A98C2F3CF}" type="datetime1">
              <a:rPr lang="en-US" smtClean="0"/>
              <a:pPr/>
              <a:t>10/6/2019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5018DB0-C258-FE4E-9DE8-C5AF154EB2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773678" y="6642556"/>
            <a:ext cx="75966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1200" baseline="0" dirty="0" smtClean="0">
                <a:solidFill>
                  <a:schemeClr val="tx1"/>
                </a:solidFill>
                <a:latin typeface="Tahoma"/>
                <a:ea typeface="+mn-ea"/>
                <a:cs typeface="Tahoma"/>
              </a:rPr>
              <a:t>©2013 Cengage Learning. All Rights Reserved. May not be scanned, copied or duplicated, or posted to a publicly accessible website, in whole or in part.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599" y="347473"/>
            <a:ext cx="7925911" cy="598508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FF0000"/>
                </a:solidFill>
              </a:rPr>
              <a:t>Chapter One 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</a:rPr>
              <a:t>Marketing </a:t>
            </a:r>
            <a:r>
              <a:rPr lang="en-US" sz="4000" b="1" dirty="0">
                <a:solidFill>
                  <a:schemeClr val="tx1"/>
                </a:solidFill>
              </a:rPr>
              <a:t>Channel Concepts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173" y="624729"/>
            <a:ext cx="2967046" cy="1490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627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31875" y="327804"/>
            <a:ext cx="7772400" cy="767751"/>
          </a:xfrm>
        </p:spPr>
        <p:txBody>
          <a:bodyPr/>
          <a:lstStyle/>
          <a:p>
            <a:r>
              <a:rPr lang="en-US" sz="3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What is a channel manager?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805113" y="1715218"/>
            <a:ext cx="5650302" cy="377980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  <a:buFontTx/>
              <a:buNone/>
            </a:pPr>
            <a:r>
              <a:rPr lang="en-US" sz="3600" dirty="0">
                <a:solidFill>
                  <a:schemeClr val="tx1"/>
                </a:solidFill>
              </a:rPr>
              <a:t>	</a:t>
            </a:r>
            <a:r>
              <a:rPr lang="en-US" sz="3600" i="1" dirty="0">
                <a:solidFill>
                  <a:schemeClr val="tx1"/>
                </a:solidFill>
              </a:rPr>
              <a:t>Anyone in a firm or organization who is involved in marketing channel decision making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847725" y="13795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1031875" y="3071004"/>
            <a:ext cx="1630392" cy="743115"/>
          </a:xfrm>
          <a:prstGeom prst="chevron">
            <a:avLst>
              <a:gd name="adj" fmla="val 50245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640" y="533400"/>
            <a:ext cx="7704160" cy="990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The change of focus to channel strategy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0" y="1704947"/>
            <a:ext cx="7594979" cy="48732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72"/>
              </a:spcBef>
              <a:buClrTx/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>
                <a:solidFill>
                  <a:srgbClr val="051C56"/>
                </a:solidFill>
              </a:rPr>
              <a:t> </a:t>
            </a:r>
            <a:r>
              <a:rPr lang="en-US" sz="2800" b="1" i="1" dirty="0" smtClean="0">
                <a:solidFill>
                  <a:srgbClr val="051C56"/>
                </a:solidFill>
              </a:rPr>
              <a:t>Why Recently More Focus On Channel Strategy ?  </a:t>
            </a:r>
          </a:p>
          <a:p>
            <a:pPr marL="457200" indent="-457200">
              <a:lnSpc>
                <a:spcPct val="150000"/>
              </a:lnSpc>
              <a:spcBef>
                <a:spcPts val="1272"/>
              </a:spcBef>
              <a:buClrTx/>
              <a:buSzPct val="95000"/>
              <a:buFont typeface="+mj-lt"/>
              <a:buAutoNum type="alphaUcPeriod"/>
            </a:pPr>
            <a:r>
              <a:rPr lang="en-US" sz="2600" dirty="0" smtClean="0"/>
              <a:t>Creates competitive advantage with long-term viability.</a:t>
            </a:r>
          </a:p>
          <a:p>
            <a:pPr marL="457200" indent="-457200">
              <a:lnSpc>
                <a:spcPct val="150000"/>
              </a:lnSpc>
              <a:spcBef>
                <a:spcPts val="1272"/>
              </a:spcBef>
              <a:buClrTx/>
              <a:buSzPct val="95000"/>
              <a:buFont typeface="+mj-lt"/>
              <a:buAutoNum type="alphaUcPeriod"/>
            </a:pPr>
            <a:r>
              <a:rPr lang="en-US" sz="2600" dirty="0" smtClean="0"/>
              <a:t>Builds strong relationships between manufacturers and channel members.</a:t>
            </a:r>
          </a:p>
          <a:p>
            <a:pPr marL="457200" indent="-457200">
              <a:lnSpc>
                <a:spcPct val="150000"/>
              </a:lnSpc>
              <a:spcBef>
                <a:spcPts val="1272"/>
              </a:spcBef>
              <a:buClrTx/>
              <a:buSzPct val="95000"/>
              <a:buFont typeface="+mj-lt"/>
              <a:buAutoNum type="alphaUcPeriod"/>
            </a:pPr>
            <a:r>
              <a:rPr lang="en-US" sz="2600" dirty="0" smtClean="0"/>
              <a:t>Based on trust, confidence, and people power. 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90684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3600" dirty="0">
                <a:solidFill>
                  <a:srgbClr val="FF0000"/>
                </a:solidFill>
              </a:rPr>
              <a:t>Marketing channel </a:t>
            </a:r>
            <a:r>
              <a:rPr lang="en-US" altLang="ko-KR" sz="3600" i="1" dirty="0">
                <a:solidFill>
                  <a:srgbClr val="7030A0"/>
                </a:solidFill>
              </a:rPr>
              <a:t>and </a:t>
            </a:r>
            <a:r>
              <a:rPr lang="en-US" altLang="ko-KR" sz="3600" dirty="0">
                <a:solidFill>
                  <a:srgbClr val="FF0000"/>
                </a:solidFill>
              </a:rPr>
              <a:t/>
            </a:r>
            <a:br>
              <a:rPr lang="en-US" altLang="ko-KR" sz="3600" dirty="0">
                <a:solidFill>
                  <a:srgbClr val="FF0000"/>
                </a:solidFill>
              </a:rPr>
            </a:br>
            <a:r>
              <a:rPr lang="en-US" altLang="ko-KR" sz="3600" dirty="0">
                <a:solidFill>
                  <a:srgbClr val="002060"/>
                </a:solidFill>
              </a:rPr>
              <a:t>Marketing management strategy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48018" y="1973603"/>
            <a:ext cx="4038600" cy="3963173"/>
          </a:xfrm>
        </p:spPr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en-US" altLang="ko-KR" dirty="0" smtClean="0">
                <a:solidFill>
                  <a:srgbClr val="FF0000"/>
                </a:solidFill>
              </a:rPr>
              <a:t> Marketing channel strategy: </a:t>
            </a:r>
          </a:p>
          <a:p>
            <a:pPr marL="0" indent="0">
              <a:buClr>
                <a:schemeClr val="tx1"/>
              </a:buClr>
              <a:buNone/>
            </a:pPr>
            <a:endParaRPr lang="en-US" altLang="ko-KR" sz="500" dirty="0">
              <a:solidFill>
                <a:srgbClr val="FF0000"/>
              </a:solidFill>
            </a:endParaRPr>
          </a:p>
          <a:p>
            <a:pPr lvl="1"/>
            <a:r>
              <a:rPr lang="en-US" altLang="ko-KR" sz="2600" dirty="0"/>
              <a:t>Product flow</a:t>
            </a:r>
          </a:p>
          <a:p>
            <a:pPr lvl="1"/>
            <a:r>
              <a:rPr lang="en-US" altLang="ko-KR" sz="2600" dirty="0"/>
              <a:t>Negotiation flow</a:t>
            </a:r>
          </a:p>
          <a:p>
            <a:pPr lvl="1"/>
            <a:r>
              <a:rPr lang="en-US" altLang="ko-KR" sz="2600" dirty="0"/>
              <a:t>Ownership flow</a:t>
            </a:r>
          </a:p>
          <a:p>
            <a:pPr lvl="1"/>
            <a:r>
              <a:rPr lang="en-US" altLang="ko-KR" sz="2600" dirty="0"/>
              <a:t>Information flow</a:t>
            </a:r>
          </a:p>
          <a:p>
            <a:pPr lvl="1"/>
            <a:r>
              <a:rPr lang="en-US" altLang="ko-KR" sz="2600" dirty="0"/>
              <a:t>Promotion flow</a:t>
            </a:r>
          </a:p>
          <a:p>
            <a:endParaRPr lang="en-US" altLang="ko-KR" dirty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68280"/>
            <a:ext cx="4038600" cy="3968496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i="1" dirty="0" smtClean="0">
                <a:solidFill>
                  <a:srgbClr val="7030A0"/>
                </a:solidFill>
              </a:rPr>
              <a:t>Marketing </a:t>
            </a:r>
            <a:r>
              <a:rPr lang="en-US" altLang="ko-KR" i="1" dirty="0">
                <a:solidFill>
                  <a:srgbClr val="7030A0"/>
                </a:solidFill>
              </a:rPr>
              <a:t>management </a:t>
            </a:r>
            <a:r>
              <a:rPr lang="en-US" altLang="ko-KR" i="1" dirty="0" smtClean="0">
                <a:solidFill>
                  <a:srgbClr val="7030A0"/>
                </a:solidFill>
              </a:rPr>
              <a:t>strategy</a:t>
            </a:r>
            <a:r>
              <a:rPr lang="en-US" altLang="ko-KR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ClrTx/>
              <a:buNone/>
            </a:pPr>
            <a:endParaRPr lang="en-US" altLang="ko-KR" sz="500" dirty="0">
              <a:solidFill>
                <a:srgbClr val="FF0000"/>
              </a:solidFill>
            </a:endParaRPr>
          </a:p>
          <a:p>
            <a:pPr lvl="1"/>
            <a:r>
              <a:rPr lang="en-US" altLang="ko-KR" sz="2600" dirty="0"/>
              <a:t>Product</a:t>
            </a:r>
          </a:p>
          <a:p>
            <a:pPr lvl="1"/>
            <a:r>
              <a:rPr lang="en-US" altLang="ko-KR" sz="2600" dirty="0"/>
              <a:t>Price</a:t>
            </a:r>
          </a:p>
          <a:p>
            <a:pPr lvl="1"/>
            <a:r>
              <a:rPr lang="en-US" altLang="ko-KR" sz="2600" dirty="0"/>
              <a:t>Promotion</a:t>
            </a:r>
          </a:p>
          <a:p>
            <a:pPr lvl="1"/>
            <a:r>
              <a:rPr lang="en-US" altLang="ko-KR" sz="2600" dirty="0"/>
              <a:t>Place (Distribution)</a:t>
            </a:r>
          </a:p>
        </p:txBody>
      </p:sp>
    </p:spTree>
    <p:extLst>
      <p:ext uri="{BB962C8B-B14F-4D97-AF65-F5344CB8AC3E}">
        <p14:creationId xmlns:p14="http://schemas.microsoft.com/office/powerpoint/2010/main" val="3683502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7618413" y="-20638"/>
            <a:ext cx="184150" cy="45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title"/>
          </p:nvPr>
        </p:nvSpPr>
        <p:spPr>
          <a:xfrm>
            <a:off x="990600" y="148760"/>
            <a:ext cx="765531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ahoma" pitchFamily="34" charset="0"/>
                <a:ea typeface="Tahoma" pitchFamily="34" charset="0"/>
                <a:cs typeface="Tahoma" pitchFamily="34" charset="0"/>
              </a:rPr>
              <a:t>Marketing Channel 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Strategy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2908300" y="3040063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38" name="AutoShape 18"/>
          <p:cNvSpPr>
            <a:spLocks noChangeArrowheads="1"/>
          </p:cNvSpPr>
          <p:nvPr/>
        </p:nvSpPr>
        <p:spPr bwMode="auto">
          <a:xfrm>
            <a:off x="990600" y="1676400"/>
            <a:ext cx="3733800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1371600" y="1905000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Product Flow</a:t>
            </a:r>
          </a:p>
        </p:txBody>
      </p:sp>
      <p:sp>
        <p:nvSpPr>
          <p:cNvPr id="30741" name="AutoShape 21"/>
          <p:cNvSpPr>
            <a:spLocks noChangeArrowheads="1"/>
          </p:cNvSpPr>
          <p:nvPr/>
        </p:nvSpPr>
        <p:spPr bwMode="auto">
          <a:xfrm>
            <a:off x="2133600" y="2667000"/>
            <a:ext cx="3733800" cy="8382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2" name="AutoShape 22"/>
          <p:cNvSpPr>
            <a:spLocks noChangeArrowheads="1"/>
          </p:cNvSpPr>
          <p:nvPr/>
        </p:nvSpPr>
        <p:spPr bwMode="auto">
          <a:xfrm>
            <a:off x="3124200" y="3657600"/>
            <a:ext cx="3733800" cy="8382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3" name="AutoShape 23"/>
          <p:cNvSpPr>
            <a:spLocks noChangeArrowheads="1"/>
          </p:cNvSpPr>
          <p:nvPr/>
        </p:nvSpPr>
        <p:spPr bwMode="auto">
          <a:xfrm>
            <a:off x="4191000" y="4724400"/>
            <a:ext cx="3733800" cy="8382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4" name="AutoShape 24"/>
          <p:cNvSpPr>
            <a:spLocks noChangeArrowheads="1"/>
          </p:cNvSpPr>
          <p:nvPr/>
        </p:nvSpPr>
        <p:spPr bwMode="auto">
          <a:xfrm>
            <a:off x="5181600" y="5715000"/>
            <a:ext cx="3733800" cy="8382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5410200" y="5943600"/>
            <a:ext cx="327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Promotion Flow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4343400" y="4876800"/>
            <a:ext cx="342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 Information Flow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3276600" y="3810000"/>
            <a:ext cx="350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 Ownership Flow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362200" y="2819400"/>
            <a:ext cx="335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Negotiation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77850" y="958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277938" y="7588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27955"/>
            <a:ext cx="7925910" cy="988070"/>
          </a:xfrm>
        </p:spPr>
        <p:txBody>
          <a:bodyPr/>
          <a:lstStyle/>
          <a:p>
            <a:pPr algn="ctr"/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Product Flow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77" name="AutoShape 33"/>
          <p:cNvSpPr>
            <a:spLocks noChangeArrowheads="1"/>
          </p:cNvSpPr>
          <p:nvPr/>
        </p:nvSpPr>
        <p:spPr bwMode="auto">
          <a:xfrm rot="2925790">
            <a:off x="4810469" y="2791568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 rot="2925790">
            <a:off x="5929610" y="3720221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9" name="AutoShape 35"/>
          <p:cNvSpPr>
            <a:spLocks noChangeArrowheads="1"/>
          </p:cNvSpPr>
          <p:nvPr/>
        </p:nvSpPr>
        <p:spPr bwMode="auto">
          <a:xfrm rot="2925790">
            <a:off x="3856832" y="169227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80" name="AutoShape 36"/>
          <p:cNvSpPr>
            <a:spLocks noChangeArrowheads="1"/>
          </p:cNvSpPr>
          <p:nvPr/>
        </p:nvSpPr>
        <p:spPr bwMode="auto">
          <a:xfrm rot="2925790">
            <a:off x="6693694" y="487630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1027772" y="1370955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121434" y="1597322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Manufacturer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AutoShape 18"/>
          <p:cNvSpPr>
            <a:spLocks noChangeArrowheads="1"/>
          </p:cNvSpPr>
          <p:nvPr/>
        </p:nvSpPr>
        <p:spPr bwMode="auto">
          <a:xfrm>
            <a:off x="1578223" y="2285356"/>
            <a:ext cx="2836863" cy="134491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1604376" y="2559405"/>
            <a:ext cx="26495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Transportation Company</a:t>
            </a:r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2568001" y="3630266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2463255" y="3856633"/>
            <a:ext cx="24213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Wholesalers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3721647" y="4544666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3815309" y="4771033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Retailers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4415086" y="5715000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4508748" y="5941367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Consumer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27955"/>
            <a:ext cx="7925910" cy="98807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Negotiation </a:t>
            </a:r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Flow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137309" y="1828155"/>
            <a:ext cx="184731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 rot="2925790">
            <a:off x="5722690" y="377809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80" name="AutoShape 36"/>
          <p:cNvSpPr>
            <a:spLocks noChangeArrowheads="1"/>
          </p:cNvSpPr>
          <p:nvPr/>
        </p:nvSpPr>
        <p:spPr bwMode="auto">
          <a:xfrm rot="2925790">
            <a:off x="6693694" y="487630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1027772" y="1370955"/>
            <a:ext cx="2836862" cy="91440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121434" y="1597322"/>
            <a:ext cx="2586966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Manufacturer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2510973" y="3446456"/>
            <a:ext cx="2836862" cy="91440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2683932" y="3672822"/>
            <a:ext cx="2235141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Wholesalers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3493047" y="4544666"/>
            <a:ext cx="2836862" cy="91440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3708399" y="4771033"/>
            <a:ext cx="2299247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Retailers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4415086" y="5715000"/>
            <a:ext cx="2836862" cy="91440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4508748" y="5941367"/>
            <a:ext cx="2497188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Consumer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AutoShape 46"/>
          <p:cNvSpPr>
            <a:spLocks noChangeArrowheads="1"/>
          </p:cNvSpPr>
          <p:nvPr/>
        </p:nvSpPr>
        <p:spPr bwMode="auto">
          <a:xfrm rot="2925790">
            <a:off x="3919325" y="2327645"/>
            <a:ext cx="2573353" cy="733425"/>
          </a:xfrm>
          <a:prstGeom prst="curvedDownArrow">
            <a:avLst>
              <a:gd name="adj1" fmla="val 60260"/>
              <a:gd name="adj2" fmla="val 120519"/>
              <a:gd name="adj3" fmla="val 33333"/>
            </a:avLst>
          </a:prstGeom>
          <a:solidFill>
            <a:srgbClr val="990000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AutoShape 44"/>
          <p:cNvSpPr>
            <a:spLocks noChangeArrowheads="1"/>
          </p:cNvSpPr>
          <p:nvPr/>
        </p:nvSpPr>
        <p:spPr bwMode="auto">
          <a:xfrm rot="13207232">
            <a:off x="292759" y="2871628"/>
            <a:ext cx="2057400" cy="733425"/>
          </a:xfrm>
          <a:prstGeom prst="curvedDownArrow">
            <a:avLst>
              <a:gd name="adj1" fmla="val 56104"/>
              <a:gd name="adj2" fmla="val 112208"/>
              <a:gd name="adj3" fmla="val 33333"/>
            </a:avLst>
          </a:prstGeom>
          <a:solidFill>
            <a:srgbClr val="000099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49"/>
          <p:cNvSpPr>
            <a:spLocks noChangeArrowheads="1"/>
          </p:cNvSpPr>
          <p:nvPr/>
        </p:nvSpPr>
        <p:spPr bwMode="auto">
          <a:xfrm rot="14075964">
            <a:off x="1804853" y="440753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utoShape 50"/>
          <p:cNvSpPr>
            <a:spLocks noChangeArrowheads="1"/>
          </p:cNvSpPr>
          <p:nvPr/>
        </p:nvSpPr>
        <p:spPr bwMode="auto">
          <a:xfrm rot="14075964">
            <a:off x="3024053" y="5555297"/>
            <a:ext cx="1214437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051C56"/>
          </a:solidFill>
          <a:ln w="9525">
            <a:solidFill>
              <a:srgbClr val="051C5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577850" y="9588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277938" y="7588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27955"/>
            <a:ext cx="7925910" cy="98807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Ownership </a:t>
            </a:r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Flow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137309" y="182815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 rot="2925790">
            <a:off x="5929610" y="3720221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80" name="AutoShape 36"/>
          <p:cNvSpPr>
            <a:spLocks noChangeArrowheads="1"/>
          </p:cNvSpPr>
          <p:nvPr/>
        </p:nvSpPr>
        <p:spPr bwMode="auto">
          <a:xfrm rot="2925790">
            <a:off x="6693694" y="4876304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1027772" y="1370955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121434" y="1597322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Manufacturer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2568001" y="3630266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2463255" y="3856633"/>
            <a:ext cx="24213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Wholesalers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3721647" y="4544666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3815309" y="4771033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Retailers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4415086" y="5715000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4508748" y="5941367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Consumer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AutoShape 46"/>
          <p:cNvSpPr>
            <a:spLocks noChangeArrowheads="1"/>
          </p:cNvSpPr>
          <p:nvPr/>
        </p:nvSpPr>
        <p:spPr bwMode="auto">
          <a:xfrm rot="2925790">
            <a:off x="3930464" y="2213539"/>
            <a:ext cx="2573354" cy="733425"/>
          </a:xfrm>
          <a:prstGeom prst="curvedDownArrow">
            <a:avLst>
              <a:gd name="adj1" fmla="val 60260"/>
              <a:gd name="adj2" fmla="val 120519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7" name="AutoShape 29"/>
          <p:cNvSpPr>
            <a:spLocks noChangeArrowheads="1"/>
          </p:cNvSpPr>
          <p:nvPr/>
        </p:nvSpPr>
        <p:spPr bwMode="auto">
          <a:xfrm rot="14075964">
            <a:off x="1893094" y="4812506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06194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30"/>
          <p:cNvSpPr>
            <a:spLocks noChangeArrowheads="1"/>
          </p:cNvSpPr>
          <p:nvPr/>
        </p:nvSpPr>
        <p:spPr bwMode="auto">
          <a:xfrm rot="14075964">
            <a:off x="3112294" y="5884069"/>
            <a:ext cx="1214437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06194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902619" y="95438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277938" y="7588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762000" y="227955"/>
            <a:ext cx="7925910" cy="98807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Information </a:t>
            </a:r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Flow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3267719" y="1646057"/>
            <a:ext cx="184150" cy="45720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77" name="AutoShape 33"/>
          <p:cNvSpPr>
            <a:spLocks noChangeArrowheads="1"/>
          </p:cNvSpPr>
          <p:nvPr/>
        </p:nvSpPr>
        <p:spPr bwMode="auto">
          <a:xfrm rot="2925790">
            <a:off x="6135238" y="2787103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 rot="2925790">
            <a:off x="7254379" y="3715756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9" name="AutoShape 35"/>
          <p:cNvSpPr>
            <a:spLocks noChangeArrowheads="1"/>
          </p:cNvSpPr>
          <p:nvPr/>
        </p:nvSpPr>
        <p:spPr bwMode="auto">
          <a:xfrm rot="2925790">
            <a:off x="5181601" y="1687809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1780" name="AutoShape 36"/>
          <p:cNvSpPr>
            <a:spLocks noChangeArrowheads="1"/>
          </p:cNvSpPr>
          <p:nvPr/>
        </p:nvSpPr>
        <p:spPr bwMode="auto">
          <a:xfrm rot="2925790">
            <a:off x="8080692" y="4861519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2352541" y="1366490"/>
            <a:ext cx="2836862" cy="91440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46203" y="1592857"/>
            <a:ext cx="2666590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Manufacturer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AutoShape 18"/>
          <p:cNvSpPr>
            <a:spLocks noChangeArrowheads="1"/>
          </p:cNvSpPr>
          <p:nvPr/>
        </p:nvSpPr>
        <p:spPr bwMode="auto">
          <a:xfrm>
            <a:off x="2902992" y="2280891"/>
            <a:ext cx="2836863" cy="1344910"/>
          </a:xfrm>
          <a:prstGeom prst="flowChartPunchedTap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2929145" y="2554940"/>
            <a:ext cx="2649538" cy="76944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Transportation Company</a:t>
            </a:r>
            <a:endParaRPr lang="en-US" sz="22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3892770" y="3625801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3788024" y="3852168"/>
            <a:ext cx="24213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Wholesalers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5046416" y="4540201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5140078" y="4766568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Retailers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5739855" y="5710535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5833517" y="5936902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Consumer</a:t>
            </a:r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2" name="AutoShape 30"/>
          <p:cNvSpPr>
            <a:spLocks noChangeArrowheads="1"/>
          </p:cNvSpPr>
          <p:nvPr/>
        </p:nvSpPr>
        <p:spPr bwMode="auto">
          <a:xfrm rot="-7524036">
            <a:off x="4549370" y="5640938"/>
            <a:ext cx="914400" cy="885825"/>
          </a:xfrm>
          <a:prstGeom prst="curvedDownArrow">
            <a:avLst>
              <a:gd name="adj1" fmla="val 20645"/>
              <a:gd name="adj2" fmla="val 41290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6" name="AutoShape 34"/>
          <p:cNvSpPr>
            <a:spLocks noChangeArrowheads="1"/>
          </p:cNvSpPr>
          <p:nvPr/>
        </p:nvSpPr>
        <p:spPr bwMode="auto">
          <a:xfrm rot="-7524036">
            <a:off x="3599641" y="4648367"/>
            <a:ext cx="936625" cy="885825"/>
          </a:xfrm>
          <a:prstGeom prst="curvedDownArrow">
            <a:avLst>
              <a:gd name="adj1" fmla="val 21147"/>
              <a:gd name="adj2" fmla="val 42294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" name="AutoShape 35"/>
          <p:cNvSpPr>
            <a:spLocks noChangeArrowheads="1"/>
          </p:cNvSpPr>
          <p:nvPr/>
        </p:nvSpPr>
        <p:spPr bwMode="auto">
          <a:xfrm rot="-7524036">
            <a:off x="2588047" y="3789379"/>
            <a:ext cx="782636" cy="738720"/>
          </a:xfrm>
          <a:prstGeom prst="curvedDownArrow">
            <a:avLst>
              <a:gd name="adj1" fmla="val 20645"/>
              <a:gd name="adj2" fmla="val 41290"/>
              <a:gd name="adj3" fmla="val 33333"/>
            </a:avLst>
          </a:prstGeom>
          <a:solidFill>
            <a:schemeClr val="tx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" name="AutoShape 36"/>
          <p:cNvSpPr>
            <a:spLocks noChangeArrowheads="1"/>
          </p:cNvSpPr>
          <p:nvPr/>
        </p:nvSpPr>
        <p:spPr bwMode="auto">
          <a:xfrm rot="-7524036">
            <a:off x="1631935" y="2425073"/>
            <a:ext cx="757238" cy="885825"/>
          </a:xfrm>
          <a:prstGeom prst="curvedDownArrow">
            <a:avLst>
              <a:gd name="adj1" fmla="val 20000"/>
              <a:gd name="adj2" fmla="val 40000"/>
              <a:gd name="adj3" fmla="val 38994"/>
            </a:avLst>
          </a:prstGeom>
          <a:solidFill>
            <a:schemeClr val="tx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1186641" y="1955967"/>
            <a:ext cx="609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1034241" y="1955967"/>
            <a:ext cx="0" cy="4267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1110441" y="4165767"/>
            <a:ext cx="12954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1110441" y="5232567"/>
            <a:ext cx="2286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>
            <a:off x="1110441" y="5994567"/>
            <a:ext cx="28956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902619" y="95438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277938" y="75882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>
          <a:xfrm>
            <a:off x="954311" y="227955"/>
            <a:ext cx="7925910" cy="988070"/>
          </a:xfrm>
        </p:spPr>
        <p:txBody>
          <a:bodyPr/>
          <a:lstStyle/>
          <a:p>
            <a:pPr algn="ctr"/>
            <a:r>
              <a:rPr lang="en-US" sz="3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Promotion </a:t>
            </a:r>
            <a:r>
              <a:rPr lang="en-US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Flow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777" name="AutoShape 33"/>
          <p:cNvSpPr>
            <a:spLocks noChangeArrowheads="1"/>
          </p:cNvSpPr>
          <p:nvPr/>
        </p:nvSpPr>
        <p:spPr bwMode="auto">
          <a:xfrm rot="2925790">
            <a:off x="6135238" y="2787103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 rot="2925790">
            <a:off x="7146909" y="3801555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1779" name="AutoShape 35"/>
          <p:cNvSpPr>
            <a:spLocks noChangeArrowheads="1"/>
          </p:cNvSpPr>
          <p:nvPr/>
        </p:nvSpPr>
        <p:spPr bwMode="auto">
          <a:xfrm rot="2925790">
            <a:off x="5181601" y="1687809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31780" name="AutoShape 36"/>
          <p:cNvSpPr>
            <a:spLocks noChangeArrowheads="1"/>
          </p:cNvSpPr>
          <p:nvPr/>
        </p:nvSpPr>
        <p:spPr bwMode="auto">
          <a:xfrm rot="2925790">
            <a:off x="8080692" y="4861519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2352541" y="1366490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2446203" y="1592857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Manufacturer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AutoShape 18"/>
          <p:cNvSpPr>
            <a:spLocks noChangeArrowheads="1"/>
          </p:cNvSpPr>
          <p:nvPr/>
        </p:nvSpPr>
        <p:spPr bwMode="auto">
          <a:xfrm>
            <a:off x="2902992" y="2280891"/>
            <a:ext cx="2836863" cy="134491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2929145" y="2554940"/>
            <a:ext cx="264953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Advertising     Agency</a:t>
            </a:r>
            <a:endParaRPr lang="en-US" sz="22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" name="AutoShape 18"/>
          <p:cNvSpPr>
            <a:spLocks noChangeArrowheads="1"/>
          </p:cNvSpPr>
          <p:nvPr/>
        </p:nvSpPr>
        <p:spPr bwMode="auto">
          <a:xfrm>
            <a:off x="3892770" y="3625801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3788024" y="3852168"/>
            <a:ext cx="24213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Wholesalers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0" name="AutoShape 18"/>
          <p:cNvSpPr>
            <a:spLocks noChangeArrowheads="1"/>
          </p:cNvSpPr>
          <p:nvPr/>
        </p:nvSpPr>
        <p:spPr bwMode="auto">
          <a:xfrm>
            <a:off x="4917266" y="4640251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4952072" y="4866618"/>
            <a:ext cx="2514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Retailers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AutoShape 18"/>
          <p:cNvSpPr>
            <a:spLocks noChangeArrowheads="1"/>
          </p:cNvSpPr>
          <p:nvPr/>
        </p:nvSpPr>
        <p:spPr bwMode="auto">
          <a:xfrm>
            <a:off x="5739855" y="5710535"/>
            <a:ext cx="2836862" cy="914400"/>
          </a:xfrm>
          <a:prstGeom prst="flowChartPunchedTape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5833517" y="5936902"/>
            <a:ext cx="297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Consumer</a:t>
            </a:r>
            <a:endParaRPr lang="en-US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4733116" y="295133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2" name="AutoShape 30"/>
          <p:cNvSpPr>
            <a:spLocks noChangeArrowheads="1"/>
          </p:cNvSpPr>
          <p:nvPr/>
        </p:nvSpPr>
        <p:spPr bwMode="auto">
          <a:xfrm rot="-7524036">
            <a:off x="4549370" y="5640938"/>
            <a:ext cx="914400" cy="885825"/>
          </a:xfrm>
          <a:prstGeom prst="curvedDownArrow">
            <a:avLst>
              <a:gd name="adj1" fmla="val 20645"/>
              <a:gd name="adj2" fmla="val 41290"/>
              <a:gd name="adj3" fmla="val 33333"/>
            </a:avLst>
          </a:prstGeom>
          <a:solidFill>
            <a:srgbClr val="06194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5" name="Line 39"/>
          <p:cNvSpPr>
            <a:spLocks noChangeShapeType="1"/>
          </p:cNvSpPr>
          <p:nvPr/>
        </p:nvSpPr>
        <p:spPr bwMode="auto">
          <a:xfrm flipH="1">
            <a:off x="1043796" y="1897051"/>
            <a:ext cx="0" cy="44196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45" name="Line 45"/>
          <p:cNvSpPr>
            <a:spLocks noChangeShapeType="1"/>
          </p:cNvSpPr>
          <p:nvPr/>
        </p:nvSpPr>
        <p:spPr bwMode="auto">
          <a:xfrm flipH="1">
            <a:off x="1043795" y="1897051"/>
            <a:ext cx="1181819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>
            <a:off x="1043796" y="6316651"/>
            <a:ext cx="34290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47" name="Line 48"/>
          <p:cNvSpPr>
            <a:spLocks noChangeShapeType="1"/>
          </p:cNvSpPr>
          <p:nvPr/>
        </p:nvSpPr>
        <p:spPr bwMode="auto">
          <a:xfrm flipH="1">
            <a:off x="1500996" y="2963851"/>
            <a:ext cx="1066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" name="Line 51"/>
          <p:cNvSpPr>
            <a:spLocks noChangeShapeType="1"/>
          </p:cNvSpPr>
          <p:nvPr/>
        </p:nvSpPr>
        <p:spPr bwMode="auto">
          <a:xfrm>
            <a:off x="1500996" y="2963851"/>
            <a:ext cx="0" cy="31242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9" name="Line 52"/>
          <p:cNvSpPr>
            <a:spLocks noChangeShapeType="1"/>
          </p:cNvSpPr>
          <p:nvPr/>
        </p:nvSpPr>
        <p:spPr bwMode="auto">
          <a:xfrm>
            <a:off x="1500996" y="4106851"/>
            <a:ext cx="94520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" name="Line 53"/>
          <p:cNvSpPr>
            <a:spLocks noChangeShapeType="1"/>
          </p:cNvSpPr>
          <p:nvPr/>
        </p:nvSpPr>
        <p:spPr bwMode="auto">
          <a:xfrm>
            <a:off x="1500996" y="5097451"/>
            <a:ext cx="28194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" name="Line 54"/>
          <p:cNvSpPr>
            <a:spLocks noChangeShapeType="1"/>
          </p:cNvSpPr>
          <p:nvPr/>
        </p:nvSpPr>
        <p:spPr bwMode="auto">
          <a:xfrm>
            <a:off x="1500996" y="6088051"/>
            <a:ext cx="2971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" name="AutoShape 36"/>
          <p:cNvSpPr>
            <a:spLocks noChangeArrowheads="1"/>
          </p:cNvSpPr>
          <p:nvPr/>
        </p:nvSpPr>
        <p:spPr bwMode="auto">
          <a:xfrm rot="14075964">
            <a:off x="2486231" y="3632584"/>
            <a:ext cx="885825" cy="942975"/>
          </a:xfrm>
          <a:prstGeom prst="curvedDownArrow">
            <a:avLst>
              <a:gd name="adj1" fmla="val 20000"/>
              <a:gd name="adj2" fmla="val 40000"/>
              <a:gd name="adj3" fmla="val 35484"/>
            </a:avLst>
          </a:prstGeom>
          <a:solidFill>
            <a:srgbClr val="06194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9FA51295-EC0F-41D4-AB51-F2A6DBAA94D5}" type="slidenum">
              <a:rPr lang="en-US"/>
              <a:pPr/>
              <a:t>19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878" y="259307"/>
            <a:ext cx="7772400" cy="7620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rgbClr val="FF0000"/>
                </a:solidFill>
              </a:rPr>
              <a:t>The Marketing Mix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0878" y="1146412"/>
            <a:ext cx="7642746" cy="5559188"/>
          </a:xfrm>
        </p:spPr>
        <p:txBody>
          <a:bodyPr>
            <a:noAutofit/>
          </a:bodyPr>
          <a:lstStyle/>
          <a:p>
            <a:pPr marL="463550" indent="-409575" eaLnBrk="1" hangingPunct="1"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/>
              <a:t>Product </a:t>
            </a:r>
          </a:p>
          <a:p>
            <a:pPr marL="463550" indent="-409575" eaLnBrk="1" hangingPunct="1"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/>
              <a:t>Place </a:t>
            </a:r>
          </a:p>
          <a:p>
            <a:pPr marL="463550" indent="-409575" eaLnBrk="1" hangingPunct="1"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/>
              <a:t>Price</a:t>
            </a:r>
          </a:p>
          <a:p>
            <a:pPr marL="463550" indent="-409575" eaLnBrk="1" hangingPunct="1"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/>
              <a:t>Promotion </a:t>
            </a:r>
          </a:p>
          <a:p>
            <a:pPr marL="463550" indent="-409575" eaLnBrk="1" hangingPunct="1">
              <a:lnSpc>
                <a:spcPct val="150000"/>
              </a:lnSpc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b="1" i="1" dirty="0" smtClean="0">
                <a:solidFill>
                  <a:srgbClr val="000099"/>
                </a:solidFill>
              </a:rPr>
              <a:t>Distribution channels help in the ‘</a:t>
            </a:r>
            <a:r>
              <a:rPr lang="en-US" sz="2600" b="1" i="1" dirty="0" smtClean="0">
                <a:solidFill>
                  <a:srgbClr val="FF0000"/>
                </a:solidFill>
              </a:rPr>
              <a:t>place’ </a:t>
            </a:r>
            <a:r>
              <a:rPr lang="en-US" sz="2600" b="1" i="1" dirty="0" smtClean="0">
                <a:solidFill>
                  <a:srgbClr val="000099"/>
                </a:solidFill>
              </a:rPr>
              <a:t>aspect of the marketing mix</a:t>
            </a:r>
          </a:p>
          <a:p>
            <a:pPr marL="463550" indent="-409575" eaLnBrk="1" hangingPunct="1">
              <a:lnSpc>
                <a:spcPct val="150000"/>
              </a:lnSpc>
              <a:buClr>
                <a:srgbClr val="FF0000"/>
              </a:buClr>
              <a:buSzPct val="95000"/>
              <a:buFont typeface="Wingdings" panose="05000000000000000000" pitchFamily="2" charset="2"/>
              <a:buChar char="q"/>
            </a:pPr>
            <a:r>
              <a:rPr lang="en-US" sz="2600" dirty="0" smtClean="0"/>
              <a:t>Distribution provides </a:t>
            </a:r>
            <a:r>
              <a:rPr lang="en-US" sz="2600" b="1" dirty="0" smtClean="0">
                <a:solidFill>
                  <a:srgbClr val="FF0000"/>
                </a:solidFill>
              </a:rPr>
              <a:t>p</a:t>
            </a:r>
            <a:r>
              <a:rPr lang="en-US" sz="2600" b="1" i="1" dirty="0" smtClean="0">
                <a:solidFill>
                  <a:srgbClr val="FF0000"/>
                </a:solidFill>
              </a:rPr>
              <a:t>lace, time and possession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utility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to the consumer. </a:t>
            </a:r>
          </a:p>
        </p:txBody>
      </p:sp>
    </p:spTree>
    <p:extLst>
      <p:ext uri="{BB962C8B-B14F-4D97-AF65-F5344CB8AC3E}">
        <p14:creationId xmlns:p14="http://schemas.microsoft.com/office/powerpoint/2010/main" val="2583364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990000"/>
                </a:solidFill>
              </a:rPr>
              <a:t>The growing importance of marketing channels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990000"/>
                </a:solidFill>
              </a:rPr>
              <a:t> The definition of marketing channels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990000"/>
                </a:solidFill>
              </a:rPr>
              <a:t>How marketing channels relate to strategic variables in the marketing mix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990000"/>
                </a:solidFill>
              </a:rPr>
              <a:t>The flows in the marketing channels and their   relationship to channel management</a:t>
            </a:r>
          </a:p>
          <a:p>
            <a:pPr>
              <a:spcAft>
                <a:spcPts val="2400"/>
              </a:spcAft>
            </a:pPr>
            <a:r>
              <a:rPr lang="en-US" dirty="0" smtClean="0">
                <a:solidFill>
                  <a:srgbClr val="990000"/>
                </a:solidFill>
              </a:rPr>
              <a:t>The principles of specialization, division of labor, and contractual efficiency</a:t>
            </a:r>
          </a:p>
          <a:p>
            <a:pPr>
              <a:spcAft>
                <a:spcPts val="2400"/>
              </a:spcAft>
            </a:pPr>
            <a:r>
              <a:rPr lang="en-US" dirty="0">
                <a:solidFill>
                  <a:srgbClr val="990000"/>
                </a:solidFill>
              </a:rPr>
              <a:t>The definition of Distribution Channels </a:t>
            </a:r>
            <a:endParaRPr lang="en-US" dirty="0" smtClean="0">
              <a:solidFill>
                <a:srgbClr val="990000"/>
              </a:solidFill>
            </a:endParaRPr>
          </a:p>
          <a:p>
            <a:pPr>
              <a:spcAft>
                <a:spcPts val="2400"/>
              </a:spcAft>
            </a:pPr>
            <a:endParaRPr lang="en-US" dirty="0" smtClean="0">
              <a:solidFill>
                <a:srgbClr val="990000"/>
              </a:solidFill>
            </a:endParaRPr>
          </a:p>
          <a:p>
            <a:pPr marL="0" indent="0">
              <a:spcAft>
                <a:spcPts val="2400"/>
              </a:spcAft>
              <a:buNone/>
            </a:pPr>
            <a:endParaRPr lang="en-US" dirty="0">
              <a:solidFill>
                <a:srgbClr val="99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7825" y="15001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title"/>
          </p:nvPr>
        </p:nvSpPr>
        <p:spPr>
          <a:xfrm>
            <a:off x="1107690" y="357188"/>
            <a:ext cx="7655310" cy="1143000"/>
          </a:xfrm>
        </p:spPr>
        <p:txBody>
          <a:bodyPr>
            <a:noAutofit/>
          </a:bodyPr>
          <a:lstStyle/>
          <a:p>
            <a:r>
              <a:rPr lang="en-US" b="0" i="1" dirty="0">
                <a:solidFill>
                  <a:srgbClr val="FF0000"/>
                </a:solidFill>
                <a:latin typeface="+mj-lt"/>
              </a:rPr>
              <a:t>How does marketing channel strategy relate to the </a:t>
            </a:r>
            <a:r>
              <a:rPr lang="en-US" b="0" i="1" dirty="0" smtClean="0">
                <a:solidFill>
                  <a:srgbClr val="FF0000"/>
                </a:solidFill>
                <a:latin typeface="+mj-lt"/>
              </a:rPr>
              <a:t> rest </a:t>
            </a:r>
            <a:r>
              <a:rPr lang="en-US" b="0" i="1" dirty="0">
                <a:solidFill>
                  <a:srgbClr val="FF0000"/>
                </a:solidFill>
                <a:latin typeface="+mj-lt"/>
              </a:rPr>
              <a:t>of the marketing mix?</a:t>
            </a:r>
          </a:p>
        </p:txBody>
      </p:sp>
      <p:graphicFrame>
        <p:nvGraphicFramePr>
          <p:cNvPr id="21724" name="Group 2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179943"/>
              </p:ext>
            </p:extLst>
          </p:nvPr>
        </p:nvGraphicFramePr>
        <p:xfrm>
          <a:off x="1107690" y="1828800"/>
          <a:ext cx="7654925" cy="4797221"/>
        </p:xfrm>
        <a:graphic>
          <a:graphicData uri="http://schemas.openxmlformats.org/drawingml/2006/table">
            <a:tbl>
              <a:tblPr/>
              <a:tblGrid>
                <a:gridCol w="2027868"/>
                <a:gridCol w="5627057"/>
              </a:tblGrid>
              <a:tr h="1568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Marketing Mix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the four Ps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  </a:t>
                      </a: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Challenges</a:t>
                      </a:r>
                    </a:p>
                  </a:txBody>
                  <a:tcPr marL="90058" marR="900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74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Product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Limited ability to gain and hold competitive advantage</a:t>
                      </a:r>
                    </a:p>
                  </a:txBody>
                  <a:tcPr marL="90058" marR="900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89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Price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Price wars decrease  profitability &amp; provide unstable basis for sustaining competitive advantage</a:t>
                      </a:r>
                    </a:p>
                  </a:txBody>
                  <a:tcPr marL="90058" marR="900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882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Promotion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Expensive and short-lived</a:t>
                      </a:r>
                    </a:p>
                  </a:txBody>
                  <a:tcPr marL="90058" marR="900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674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Place (Distribution)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Marketing channels support &amp; enhance other Ps to meet demands of target markets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90058" marR="9005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87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582" y="347472"/>
            <a:ext cx="7663218" cy="962713"/>
          </a:xfrm>
        </p:spPr>
        <p:txBody>
          <a:bodyPr/>
          <a:lstStyle/>
          <a:p>
            <a:pPr algn="ctr"/>
            <a:r>
              <a:rPr lang="en-US" b="1" dirty="0"/>
              <a:t>Marketing channel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582" y="1630907"/>
            <a:ext cx="8004412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i="1" dirty="0">
                <a:solidFill>
                  <a:srgbClr val="FF0000"/>
                </a:solidFill>
              </a:rPr>
              <a:t>Marketing </a:t>
            </a:r>
            <a:r>
              <a:rPr lang="en-US" sz="2800" b="1" i="1" dirty="0" smtClean="0">
                <a:solidFill>
                  <a:srgbClr val="FF0000"/>
                </a:solidFill>
              </a:rPr>
              <a:t>channel </a:t>
            </a:r>
            <a:r>
              <a:rPr lang="en-US" dirty="0" smtClean="0"/>
              <a:t>:  A </a:t>
            </a:r>
            <a:r>
              <a:rPr lang="en-US" b="1" dirty="0"/>
              <a:t>marketing channel</a:t>
            </a:r>
            <a:r>
              <a:rPr lang="en-US" dirty="0"/>
              <a:t> is the people, organizations, and activities necessary to transfer the ownership of goods </a:t>
            </a:r>
            <a:r>
              <a:rPr lang="en-US" dirty="0">
                <a:solidFill>
                  <a:srgbClr val="FF0000"/>
                </a:solidFill>
              </a:rPr>
              <a:t>from the point </a:t>
            </a:r>
            <a:r>
              <a:rPr lang="en-US" dirty="0"/>
              <a:t>of production to the </a:t>
            </a:r>
            <a:r>
              <a:rPr lang="en-US" dirty="0">
                <a:solidFill>
                  <a:srgbClr val="FF0000"/>
                </a:solidFill>
              </a:rPr>
              <a:t>point of consumption</a:t>
            </a:r>
            <a:r>
              <a:rPr lang="en-US" dirty="0"/>
              <a:t>. 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It </a:t>
            </a:r>
            <a:r>
              <a:rPr lang="en-US" dirty="0"/>
              <a:t>is the way products get to the end-user, the consumer; and is also known as a </a:t>
            </a:r>
            <a:r>
              <a:rPr lang="en-US" b="1" dirty="0"/>
              <a:t>distribution channel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313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2890" y="1501254"/>
            <a:ext cx="7403909" cy="497574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Clr>
                <a:srgbClr val="FF0000"/>
              </a:buClr>
              <a:buSzPct val="95000"/>
              <a:buNone/>
            </a:pPr>
            <a:r>
              <a:rPr lang="en-US" sz="2600" dirty="0" smtClean="0"/>
              <a:t>1. </a:t>
            </a:r>
            <a:r>
              <a:rPr lang="en-US" sz="2800" dirty="0" smtClean="0"/>
              <a:t>Right </a:t>
            </a:r>
            <a:r>
              <a:rPr lang="en-US" sz="2800" i="1" dirty="0" smtClean="0">
                <a:solidFill>
                  <a:srgbClr val="FF0000"/>
                </a:solidFill>
              </a:rPr>
              <a:t>product</a:t>
            </a:r>
            <a:r>
              <a:rPr lang="en-US" sz="2800" dirty="0" smtClean="0"/>
              <a:t> in </a:t>
            </a:r>
            <a:br>
              <a:rPr lang="en-US" sz="2800" dirty="0" smtClean="0"/>
            </a:br>
            <a:r>
              <a:rPr lang="en-US" sz="2800" dirty="0" smtClean="0"/>
              <a:t>2. Right </a:t>
            </a:r>
            <a:r>
              <a:rPr lang="en-US" sz="2800" i="1" dirty="0" smtClean="0">
                <a:solidFill>
                  <a:srgbClr val="FF0000"/>
                </a:solidFill>
              </a:rPr>
              <a:t>quantity</a:t>
            </a:r>
            <a:r>
              <a:rPr lang="en-US" sz="2800" dirty="0" smtClean="0"/>
              <a:t> in </a:t>
            </a:r>
            <a:br>
              <a:rPr lang="en-US" sz="2800" dirty="0" smtClean="0"/>
            </a:br>
            <a:r>
              <a:rPr lang="en-US" sz="2800" dirty="0" smtClean="0"/>
              <a:t>3. Right </a:t>
            </a:r>
            <a:r>
              <a:rPr lang="en-US" sz="2800" i="1" dirty="0" smtClean="0">
                <a:solidFill>
                  <a:srgbClr val="FF0000"/>
                </a:solidFill>
              </a:rPr>
              <a:t>condition</a:t>
            </a:r>
            <a:r>
              <a:rPr lang="en-US" sz="2800" dirty="0" smtClean="0"/>
              <a:t> at the </a:t>
            </a:r>
            <a:br>
              <a:rPr lang="en-US" sz="2800" dirty="0" smtClean="0"/>
            </a:br>
            <a:r>
              <a:rPr lang="en-US" sz="2800" dirty="0" smtClean="0"/>
              <a:t>4. Right </a:t>
            </a:r>
            <a:r>
              <a:rPr lang="en-US" sz="2800" i="1" dirty="0" smtClean="0">
                <a:solidFill>
                  <a:srgbClr val="FF0000"/>
                </a:solidFill>
              </a:rPr>
              <a:t>time</a:t>
            </a:r>
            <a:r>
              <a:rPr lang="en-US" sz="2800" dirty="0" smtClean="0"/>
              <a:t> and </a:t>
            </a:r>
            <a:br>
              <a:rPr lang="en-US" sz="2800" dirty="0" smtClean="0"/>
            </a:br>
            <a:r>
              <a:rPr lang="en-US" sz="2800" dirty="0" smtClean="0"/>
              <a:t>5. Right </a:t>
            </a:r>
            <a:r>
              <a:rPr lang="en-US" sz="2800" i="1" dirty="0" smtClean="0">
                <a:solidFill>
                  <a:srgbClr val="FF0000"/>
                </a:solidFill>
              </a:rPr>
              <a:t>place</a:t>
            </a:r>
            <a:r>
              <a:rPr lang="en-US" sz="2800" dirty="0" smtClean="0"/>
              <a:t> for the </a:t>
            </a:r>
            <a:br>
              <a:rPr lang="en-US" sz="2800" dirty="0" smtClean="0"/>
            </a:br>
            <a:r>
              <a:rPr lang="en-US" sz="2800" dirty="0" smtClean="0"/>
              <a:t>6. Right </a:t>
            </a:r>
            <a:r>
              <a:rPr lang="en-US" sz="2800" i="1" dirty="0" smtClean="0">
                <a:solidFill>
                  <a:srgbClr val="FF0000"/>
                </a:solidFill>
              </a:rPr>
              <a:t>customer </a:t>
            </a:r>
            <a:r>
              <a:rPr lang="en-US" sz="2800" dirty="0" smtClean="0"/>
              <a:t>at</a:t>
            </a:r>
            <a:br>
              <a:rPr lang="en-US" sz="2800" dirty="0" smtClean="0"/>
            </a:br>
            <a:r>
              <a:rPr lang="en-US" sz="2800" dirty="0" smtClean="0"/>
              <a:t>7. Right </a:t>
            </a:r>
            <a:r>
              <a:rPr lang="en-US" sz="2800" i="1" dirty="0" smtClean="0">
                <a:solidFill>
                  <a:srgbClr val="FF0000"/>
                </a:solidFill>
              </a:rPr>
              <a:t>cost . 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2890" y="342331"/>
            <a:ext cx="7281081" cy="99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7Rs </a:t>
            </a:r>
            <a:r>
              <a:rPr lang="en-US" sz="3600" b="1" dirty="0" smtClean="0">
                <a:solidFill>
                  <a:schemeClr val="tx1"/>
                </a:solidFill>
              </a:rPr>
              <a:t>- Marketing Channel</a:t>
            </a:r>
            <a:endParaRPr lang="en-US" sz="36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174" y="3780429"/>
            <a:ext cx="2968625" cy="1705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505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D41EC87F-A0FA-40F3-8FE5-AE253DC30E77}" type="slidenum">
              <a:rPr lang="en-US"/>
              <a:pPr/>
              <a:t>5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19116" y="328684"/>
            <a:ext cx="7567684" cy="92691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0000"/>
                </a:solidFill>
              </a:rPr>
              <a:t>Distribution Channels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9116" y="1255594"/>
            <a:ext cx="7567684" cy="5221406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tx1"/>
                </a:solidFill>
              </a:rPr>
              <a:t>Exist because producers cannot reach all their consumers. 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tx1"/>
                </a:solidFill>
              </a:rPr>
              <a:t>Provide efficiency to the marketing process.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tx1"/>
                </a:solidFill>
              </a:rPr>
              <a:t>Facilitate smooth flow and create time, place and possession utilities.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tx1"/>
                </a:solidFill>
              </a:rPr>
              <a:t>Have the core competence and reach .</a:t>
            </a:r>
          </a:p>
          <a:p>
            <a:pPr lvl="1" eaLnBrk="1" hangingPunct="1">
              <a:lnSpc>
                <a:spcPct val="150000"/>
              </a:lnSpc>
            </a:pPr>
            <a:r>
              <a:rPr lang="en-US" sz="2600" dirty="0" smtClean="0">
                <a:solidFill>
                  <a:schemeClr val="tx1"/>
                </a:solidFill>
              </a:rPr>
              <a:t>Provide contact, experience, specialization and scales of operation. </a:t>
            </a:r>
          </a:p>
        </p:txBody>
      </p:sp>
    </p:spTree>
    <p:extLst>
      <p:ext uri="{BB962C8B-B14F-4D97-AF65-F5344CB8AC3E}">
        <p14:creationId xmlns:p14="http://schemas.microsoft.com/office/powerpoint/2010/main" val="426982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growing importance of marketing channels?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872"/>
              </a:spcBef>
              <a:buFont typeface="Wingdings" charset="2"/>
              <a:buAutoNum type="arabicPlain"/>
            </a:pPr>
            <a:r>
              <a:rPr lang="en-US" dirty="0" smtClean="0"/>
              <a:t>The increase of information technology and E-commerce.</a:t>
            </a:r>
          </a:p>
          <a:p>
            <a:pPr marL="514350" indent="-514350">
              <a:spcBef>
                <a:spcPts val="1872"/>
              </a:spcBef>
              <a:buFont typeface="Wingdings" charset="2"/>
              <a:buAutoNum type="arabicPlain"/>
            </a:pPr>
            <a:r>
              <a:rPr lang="en-US" dirty="0" smtClean="0"/>
              <a:t>A greater difficulty in gaining a sustainable competitive advantage.</a:t>
            </a:r>
          </a:p>
          <a:p>
            <a:pPr marL="514350" indent="-514350">
              <a:spcBef>
                <a:spcPts val="1872"/>
              </a:spcBef>
              <a:buFont typeface="Wingdings" charset="2"/>
              <a:buAutoNum type="arabicPlain"/>
            </a:pPr>
            <a:r>
              <a:rPr lang="en-US" dirty="0" smtClean="0"/>
              <a:t>The growing power of distributors, especially retailers in marketing channels.</a:t>
            </a:r>
          </a:p>
          <a:p>
            <a:pPr marL="514350" indent="-514350">
              <a:spcBef>
                <a:spcPts val="1872"/>
              </a:spcBef>
              <a:buFont typeface="Wingdings" charset="2"/>
              <a:buAutoNum type="arabicPlain"/>
            </a:pPr>
            <a:r>
              <a:rPr lang="en-US" dirty="0" smtClean="0"/>
              <a:t>The need to reduce distribution costs.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8599" y="342900"/>
            <a:ext cx="7925911" cy="1103763"/>
          </a:xfrm>
        </p:spPr>
        <p:txBody>
          <a:bodyPr>
            <a:noAutofit/>
          </a:bodyPr>
          <a:lstStyle/>
          <a:p>
            <a:pPr marL="0" indent="0" algn="ctr">
              <a:buClrTx/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A greater difficulty in gaining a sustainable competitive advantage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18DB0-C258-FE4E-9DE8-C5AF154EB24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38240" y="2506133"/>
            <a:ext cx="3759199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990000"/>
                </a:solidFill>
                <a:latin typeface="Tahoma"/>
                <a:cs typeface="Tahoma"/>
              </a:rPr>
              <a:t>Place (distribution), or Marketing Channel Strategy</a:t>
            </a:r>
          </a:p>
          <a:p>
            <a:pPr algn="ctr"/>
            <a:endParaRPr lang="en-US" sz="2400" dirty="0" smtClean="0">
              <a:solidFill>
                <a:srgbClr val="990000"/>
              </a:solidFill>
              <a:latin typeface="Tahoma"/>
              <a:cs typeface="Tahoma"/>
            </a:endParaRPr>
          </a:p>
          <a:p>
            <a:pPr algn="ctr"/>
            <a:endParaRPr lang="en-US" sz="2400" dirty="0" smtClean="0">
              <a:solidFill>
                <a:srgbClr val="990000"/>
              </a:solidFill>
              <a:latin typeface="Tahoma"/>
              <a:cs typeface="Tahoma"/>
            </a:endParaRPr>
          </a:p>
          <a:p>
            <a:pPr algn="ctr"/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Potential for gaining </a:t>
            </a:r>
          </a:p>
          <a:p>
            <a:pPr algn="ctr"/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competitive advantage </a:t>
            </a:r>
          </a:p>
          <a:p>
            <a:pPr algn="ctr"/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because </a:t>
            </a:r>
            <a:r>
              <a:rPr lang="en-US" sz="2400" b="1" dirty="0" smtClean="0">
                <a:solidFill>
                  <a:srgbClr val="FF0000"/>
                </a:solidFill>
                <a:latin typeface="Tahoma"/>
                <a:cs typeface="Tahoma"/>
              </a:rPr>
              <a:t>place</a:t>
            </a:r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 is more </a:t>
            </a:r>
          </a:p>
          <a:p>
            <a:pPr algn="ctr"/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difficult for competitors </a:t>
            </a:r>
          </a:p>
          <a:p>
            <a:pPr algn="ctr"/>
            <a:r>
              <a:rPr lang="en-US" sz="2400" dirty="0" smtClean="0">
                <a:solidFill>
                  <a:srgbClr val="051C56"/>
                </a:solidFill>
                <a:latin typeface="Tahoma"/>
                <a:cs typeface="Tahoma"/>
              </a:rPr>
              <a:t>to copy</a:t>
            </a:r>
          </a:p>
          <a:p>
            <a:pPr algn="ctr"/>
            <a:endParaRPr lang="en-US" sz="2400" dirty="0">
              <a:latin typeface="Tahoma"/>
              <a:cs typeface="Tahoma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013200" y="3225800"/>
            <a:ext cx="1066800" cy="850900"/>
          </a:xfrm>
          <a:prstGeom prst="rightArrow">
            <a:avLst/>
          </a:prstGeom>
          <a:solidFill>
            <a:srgbClr val="666699"/>
          </a:solidFill>
          <a:ln>
            <a:solidFill>
              <a:srgbClr val="051C5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6451140" y="3790950"/>
            <a:ext cx="533400" cy="571500"/>
          </a:xfrm>
          <a:prstGeom prst="downArrow">
            <a:avLst/>
          </a:prstGeom>
          <a:solidFill>
            <a:srgbClr val="666699"/>
          </a:solidFill>
          <a:ln>
            <a:solidFill>
              <a:srgbClr val="051C5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418499" y="3010078"/>
            <a:ext cx="2490311" cy="135237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87989" y="3086100"/>
            <a:ext cx="249031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990000"/>
                </a:solidFill>
                <a:latin typeface="Tahoma"/>
                <a:cs typeface="Tahoma"/>
              </a:rPr>
              <a:t>Sustainable competitive advantage</a:t>
            </a:r>
            <a:endParaRPr lang="en-US" sz="2400" b="1" dirty="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956603" y="457072"/>
            <a:ext cx="7925911" cy="10244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2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/>
                <a:ea typeface="+mn-ea"/>
                <a:cs typeface="Tahoma"/>
              </a:rPr>
              <a:t>The need to reduce distribution costs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/>
              <a:ea typeface="+mn-ea"/>
              <a:cs typeface="Tahoma"/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823340" y="2342231"/>
            <a:ext cx="5486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solidFill>
                  <a:srgbClr val="99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Marketing channels are the most recent target for </a:t>
            </a:r>
          </a:p>
          <a:p>
            <a:pPr algn="ctr"/>
            <a:r>
              <a:rPr lang="en-US" sz="2400" b="1" dirty="0">
                <a:solidFill>
                  <a:srgbClr val="99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reducing distribution costs.</a:t>
            </a: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 rot="19938298">
            <a:off x="3131389" y="3212531"/>
            <a:ext cx="733425" cy="2932982"/>
          </a:xfrm>
          <a:prstGeom prst="curvedRightArrow">
            <a:avLst>
              <a:gd name="adj1" fmla="val 33117"/>
              <a:gd name="adj2" fmla="val 66234"/>
              <a:gd name="adj3" fmla="val 3333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4919559" y="4947609"/>
            <a:ext cx="3657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The focus is on channel </a:t>
            </a:r>
            <a:r>
              <a:rPr lang="en-US" sz="2400" b="1" i="1" dirty="0">
                <a:latin typeface="Tahoma" pitchFamily="34" charset="0"/>
                <a:ea typeface="Tahoma" pitchFamily="34" charset="0"/>
                <a:cs typeface="Tahoma" pitchFamily="34" charset="0"/>
              </a:rPr>
              <a:t>structure</a:t>
            </a:r>
            <a:r>
              <a:rPr lang="en-US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n-US" sz="2400" b="1" i="1" dirty="0">
                <a:latin typeface="Tahoma" pitchFamily="34" charset="0"/>
                <a:ea typeface="Tahoma" pitchFamily="34" charset="0"/>
                <a:cs typeface="Tahoma" pitchFamily="34" charset="0"/>
              </a:rPr>
              <a:t>management.</a:t>
            </a:r>
            <a:endParaRPr lang="en-US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Reasons for increasing importance of marketing channels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354" y="1733266"/>
            <a:ext cx="7499445" cy="4743733"/>
          </a:xfrm>
        </p:spPr>
        <p:txBody>
          <a:bodyPr/>
          <a:lstStyle/>
          <a:p>
            <a:pPr marL="292100" indent="-292100">
              <a:lnSpc>
                <a:spcPct val="150000"/>
              </a:lnSpc>
            </a:pPr>
            <a:r>
              <a:rPr lang="en-US" altLang="ko-KR" sz="2800" dirty="0"/>
              <a:t>Channel strategy is long term.</a:t>
            </a:r>
          </a:p>
          <a:p>
            <a:pPr marL="292100" indent="-292100">
              <a:lnSpc>
                <a:spcPct val="150000"/>
              </a:lnSpc>
            </a:pPr>
            <a:r>
              <a:rPr lang="en-US" altLang="ko-KR" sz="2800" dirty="0"/>
              <a:t>Channel strategy usually requires a structure.</a:t>
            </a:r>
          </a:p>
          <a:p>
            <a:pPr marL="292100" indent="-292100">
              <a:lnSpc>
                <a:spcPct val="150000"/>
              </a:lnSpc>
            </a:pPr>
            <a:r>
              <a:rPr lang="en-US" altLang="ko-KR" sz="2800" dirty="0"/>
              <a:t>Channel strategy is based on relationships and people.</a:t>
            </a:r>
          </a:p>
          <a:p>
            <a:pPr marL="292100" indent="-292100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88497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842</TotalTime>
  <Words>567</Words>
  <Application>Microsoft Office PowerPoint</Application>
  <PresentationFormat>On-screen Show (4:3)</PresentationFormat>
  <Paragraphs>134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Clarity</vt:lpstr>
      <vt:lpstr>PowerPoint Presentation</vt:lpstr>
      <vt:lpstr>PowerPoint Presentation</vt:lpstr>
      <vt:lpstr>Marketing channel</vt:lpstr>
      <vt:lpstr>7Rs - Marketing Channel</vt:lpstr>
      <vt:lpstr>Distribution Channels</vt:lpstr>
      <vt:lpstr>Why the growing importance of marketing channels?</vt:lpstr>
      <vt:lpstr>PowerPoint Presentation</vt:lpstr>
      <vt:lpstr>PowerPoint Presentation</vt:lpstr>
      <vt:lpstr>Reasons for increasing importance of marketing channels </vt:lpstr>
      <vt:lpstr>What is a channel manager?</vt:lpstr>
      <vt:lpstr>The change of focus to channel strategy</vt:lpstr>
      <vt:lpstr>Marketing channel and  Marketing management strategy</vt:lpstr>
      <vt:lpstr>Marketing Channel Strategy</vt:lpstr>
      <vt:lpstr>Product Flow</vt:lpstr>
      <vt:lpstr>Negotiation Flow</vt:lpstr>
      <vt:lpstr>Ownership Flow</vt:lpstr>
      <vt:lpstr>Information Flow</vt:lpstr>
      <vt:lpstr>Promotion Flow</vt:lpstr>
      <vt:lpstr>The Marketing Mix</vt:lpstr>
      <vt:lpstr>How does marketing channel strategy relate to the  rest of the marketing mix?</vt:lpstr>
    </vt:vector>
  </TitlesOfParts>
  <Company>just 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Belich</dc:creator>
  <cp:lastModifiedBy>User</cp:lastModifiedBy>
  <cp:revision>47</cp:revision>
  <dcterms:created xsi:type="dcterms:W3CDTF">2011-10-25T03:52:39Z</dcterms:created>
  <dcterms:modified xsi:type="dcterms:W3CDTF">2019-06-10T16:59:07Z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-1796177265</vt:i4>
  </property>
  <property fmtid="{D5CDD505-2E9C-101B-9397-08002B2CF9AE}" pid="3" name="_NewReviewCycle">
    <vt:lpwstr/>
  </property>
  <property fmtid="{D5CDD505-2E9C-101B-9397-08002B2CF9AE}" pid="4" name="_EmailSubject">
    <vt:lpwstr>Products in development with an In Stock Date in the past </vt:lpwstr>
  </property>
  <property fmtid="{D5CDD505-2E9C-101B-9397-08002B2CF9AE}" pid="5" name="_AuthorEmail">
    <vt:lpwstr>Daniel.Noguera@cengage.com</vt:lpwstr>
  </property>
  <property fmtid="{D5CDD505-2E9C-101B-9397-08002B2CF9AE}" pid="6" name="_AuthorEmailDisplayName">
    <vt:lpwstr>Noguera, Daniel</vt:lpwstr>
  </property>
  <property fmtid="{D5CDD505-2E9C-101B-9397-08002B2CF9AE}" pid="7" name="_PreviousAdHocReviewCycleID">
    <vt:i4>546142277</vt:i4>
  </property>
</Properties>
</file>