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64" r:id="rId1"/>
  </p:sldMasterIdLst>
  <p:notesMasterIdLst>
    <p:notesMasterId r:id="rId14"/>
  </p:notesMasterIdLst>
  <p:sldIdLst>
    <p:sldId id="256" r:id="rId2"/>
    <p:sldId id="682" r:id="rId3"/>
    <p:sldId id="684" r:id="rId4"/>
    <p:sldId id="685" r:id="rId5"/>
    <p:sldId id="686" r:id="rId6"/>
    <p:sldId id="688" r:id="rId7"/>
    <p:sldId id="689" r:id="rId8"/>
    <p:sldId id="690" r:id="rId9"/>
    <p:sldId id="698" r:id="rId10"/>
    <p:sldId id="693" r:id="rId11"/>
    <p:sldId id="694" r:id="rId12"/>
    <p:sldId id="69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E1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نمط متوسط 2 - تميي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نمط متوسط 2 - تميي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نمط متوسط 1 - تميي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8" autoAdjust="0"/>
    <p:restoredTop sz="94660"/>
  </p:normalViewPr>
  <p:slideViewPr>
    <p:cSldViewPr>
      <p:cViewPr varScale="1">
        <p:scale>
          <a:sx n="85" d="100"/>
          <a:sy n="85" d="100"/>
        </p:scale>
        <p:origin x="-114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DC8954-13AC-4F00-85FF-CAAC8CDAFBE6}" type="datetimeFigureOut">
              <a:rPr lang="en-US" smtClean="0"/>
              <a:pPr/>
              <a:t>10/23/2018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B7A40D-1C0A-42E4-B369-2F741A12EE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202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 smtClean="0"/>
              <a:t>a) </a:t>
            </a:r>
            <a:r>
              <a:rPr lang="en-GB" b="1" dirty="0" err="1" smtClean="0"/>
              <a:t>Ki+Ui</a:t>
            </a:r>
            <a:r>
              <a:rPr lang="en-GB" b="1" dirty="0" smtClean="0"/>
              <a:t>=</a:t>
            </a:r>
            <a:r>
              <a:rPr lang="en-GB" b="1" dirty="0" err="1" smtClean="0"/>
              <a:t>Kf+Uf</a:t>
            </a:r>
            <a:r>
              <a:rPr lang="en-GB" b="1" dirty="0" smtClean="0"/>
              <a:t> , 0+(m1gh+0)=1/2 (m1+m2)vf2 +(m2gh+0).</a:t>
            </a:r>
          </a:p>
          <a:p>
            <a:r>
              <a:rPr lang="en-GB" b="1" dirty="0" smtClean="0"/>
              <a:t>b) </a:t>
            </a:r>
            <a:r>
              <a:rPr lang="en-GB" b="1" dirty="0" err="1" smtClean="0"/>
              <a:t>Ki+Ui</a:t>
            </a:r>
            <a:r>
              <a:rPr lang="en-GB" b="1" dirty="0" smtClean="0"/>
              <a:t>=</a:t>
            </a:r>
            <a:r>
              <a:rPr lang="en-GB" b="1" dirty="0" err="1" smtClean="0"/>
              <a:t>Kf+Uf</a:t>
            </a:r>
            <a:r>
              <a:rPr lang="en-GB" b="1" dirty="0" smtClean="0"/>
              <a:t> ,  ½ m2v2+0+</a:t>
            </a:r>
            <a:r>
              <a:rPr lang="en-GB" b="1" baseline="0" dirty="0" smtClean="0"/>
              <a:t> (m2gh+0</a:t>
            </a:r>
            <a:r>
              <a:rPr lang="en-GB" b="1" baseline="0" smtClean="0"/>
              <a:t>)=0+m2gymax  </a:t>
            </a:r>
            <a:r>
              <a:rPr lang="en-GB" b="1" baseline="0" dirty="0" smtClean="0"/>
              <a:t>then, </a:t>
            </a:r>
            <a:r>
              <a:rPr lang="en-GB" b="1" baseline="0" dirty="0" err="1" smtClean="0"/>
              <a:t>ymax</a:t>
            </a:r>
            <a:r>
              <a:rPr lang="en-GB" b="1" baseline="0" dirty="0" smtClean="0"/>
              <a:t>=5m.</a:t>
            </a:r>
            <a:endParaRPr lang="ar-SA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7A40D-1C0A-42E4-B369-2F741A12EE5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4014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 smtClean="0"/>
              <a:t>(</a:t>
            </a:r>
            <a:r>
              <a:rPr lang="en-GB" b="1" dirty="0" err="1" smtClean="0"/>
              <a:t>Kf</a:t>
            </a:r>
            <a:r>
              <a:rPr lang="en-GB" b="1" dirty="0" smtClean="0"/>
              <a:t>-Ki)+(</a:t>
            </a:r>
            <a:r>
              <a:rPr lang="en-GB" b="1" dirty="0" err="1" smtClean="0"/>
              <a:t>Uf-Ui</a:t>
            </a:r>
            <a:r>
              <a:rPr lang="en-GB" b="1" dirty="0" smtClean="0"/>
              <a:t>)=-</a:t>
            </a:r>
            <a:r>
              <a:rPr lang="en-GB" b="1" dirty="0" err="1" smtClean="0"/>
              <a:t>fh+w</a:t>
            </a:r>
            <a:r>
              <a:rPr lang="en-GB" b="1" baseline="0" dirty="0" smtClean="0"/>
              <a:t> other forces</a:t>
            </a:r>
          </a:p>
          <a:p>
            <a:r>
              <a:rPr lang="en-GB" b="1" baseline="0" dirty="0" smtClean="0"/>
              <a:t>½(m1+m2)v2-0+ [m2g(y-h)-m2gy=-</a:t>
            </a:r>
            <a:r>
              <a:rPr lang="en-GB" b="1" baseline="0" dirty="0" err="1" smtClean="0"/>
              <a:t>fh</a:t>
            </a:r>
            <a:endParaRPr lang="ar-SA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7A40D-1C0A-42E4-B369-2F741A12EE55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729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F6294-21FE-480C-9C0B-78E72CC30ECD}" type="datetime1">
              <a:rPr lang="en-US" smtClean="0"/>
              <a:pPr/>
              <a:t>10/23/2018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0C9DF-47BE-457D-9FA4-59BADC7067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825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B6162-F2A0-47C0-9287-A0A5198F1623}" type="datetime1">
              <a:rPr lang="en-US" smtClean="0"/>
              <a:pPr/>
              <a:t>10/23/2018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0C9DF-47BE-457D-9FA4-59BADC7067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21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40EF5-DB45-4AD6-BA9D-84ED3CC07452}" type="datetime1">
              <a:rPr lang="en-US" smtClean="0"/>
              <a:pPr/>
              <a:t>10/23/2018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0C9DF-47BE-457D-9FA4-59BADC7067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325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28A9F-3327-4B5B-850C-5BC8999090AD}" type="datetime1">
              <a:rPr lang="en-US" smtClean="0"/>
              <a:pPr/>
              <a:t>10/23/2018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0C9DF-47BE-457D-9FA4-59BADC7067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402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A989F-E407-4D5A-A16C-754171407D3F}" type="datetime1">
              <a:rPr lang="en-US" smtClean="0"/>
              <a:pPr/>
              <a:t>10/23/2018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0C9DF-47BE-457D-9FA4-59BADC7067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788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68767-4F2E-42E0-A707-E3AD855F1CE3}" type="datetime1">
              <a:rPr lang="en-US" smtClean="0"/>
              <a:pPr/>
              <a:t>10/23/2018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0C9DF-47BE-457D-9FA4-59BADC7067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892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5AC72-0514-4ED4-8BBB-195641D45EA7}" type="datetime1">
              <a:rPr lang="en-US" smtClean="0"/>
              <a:pPr/>
              <a:t>10/23/2018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0C9DF-47BE-457D-9FA4-59BADC7067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584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6B62E-E8A2-44FA-A6A9-7C8B8F49A5EA}" type="datetime1">
              <a:rPr lang="en-US" smtClean="0"/>
              <a:pPr/>
              <a:t>10/23/2018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0C9DF-47BE-457D-9FA4-59BADC7067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88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4EBD2-99C2-437F-8B62-04902986A3A8}" type="datetime1">
              <a:rPr lang="en-US" smtClean="0"/>
              <a:pPr/>
              <a:t>10/23/2018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0C9DF-47BE-457D-9FA4-59BADC7067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839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2EECF-E7C7-4568-BA76-666FD1329E48}" type="datetime1">
              <a:rPr lang="en-US" smtClean="0"/>
              <a:pPr/>
              <a:t>10/23/2018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0C9DF-47BE-457D-9FA4-59BADC7067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905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F9264-5CF3-4D14-BB32-B08BAC8CBCFD}" type="datetime1">
              <a:rPr lang="en-US" smtClean="0"/>
              <a:pPr/>
              <a:t>10/23/2018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0C9DF-47BE-457D-9FA4-59BADC7067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090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5000"/>
            <a:lum/>
          </a:blip>
          <a:srcRect/>
          <a:stretch>
            <a:fillRect l="10000" t="-3000" r="11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906C93-8221-4B97-A958-3BCD46FB6EB2}" type="datetime1">
              <a:rPr lang="en-US" smtClean="0"/>
              <a:pPr/>
              <a:t>10/23/2018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0C9DF-47BE-457D-9FA4-59BADC7067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674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14748" y="0"/>
            <a:ext cx="9180000" cy="685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456607" y="1095530"/>
            <a:ext cx="8237287" cy="1470025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Times New Roman" pitchFamily="18" charset="0"/>
              </a:rPr>
              <a:t/>
            </a:r>
            <a:b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Times New Roman" pitchFamily="18" charset="0"/>
              </a:rPr>
            </a:b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Times New Roman" pitchFamily="18" charset="0"/>
              </a:rPr>
              <a:t>Phys 110</a:t>
            </a:r>
            <a:b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Times New Roman" pitchFamily="18" charset="0"/>
              </a:rPr>
            </a:b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Times New Roman" pitchFamily="18" charset="0"/>
              </a:rPr>
              <a:t/>
            </a:r>
            <a:b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Times New Roman" pitchFamily="18" charset="0"/>
              </a:rPr>
            </a:br>
            <a:r>
              <a:rPr lang="en-US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Times New Roman" pitchFamily="18" charset="0"/>
              </a:rPr>
              <a:t>Chapter 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Times New Roman" pitchFamily="18" charset="0"/>
              </a:rPr>
              <a:t>8b</a:t>
            </a:r>
            <a:b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Times New Roman" pitchFamily="18" charset="0"/>
              </a:rPr>
            </a:b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Times New Roman" pitchFamily="18" charset="0"/>
              </a:rPr>
              <a:t/>
            </a:r>
            <a:b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Times New Roman" pitchFamily="18" charset="0"/>
              </a:rPr>
            </a:br>
            <a:r>
              <a:rPr lang="fr-FR" sz="3200" b="1" dirty="0" err="1"/>
              <a:t>Potential</a:t>
            </a:r>
            <a:r>
              <a:rPr lang="fr-FR" sz="3200" b="1" dirty="0"/>
              <a:t> </a:t>
            </a:r>
            <a:r>
              <a:rPr lang="fr-FR" sz="3200" b="1" dirty="0" err="1"/>
              <a:t>Energy</a:t>
            </a:r>
            <a:r>
              <a:rPr lang="en-US" sz="3200" b="1" dirty="0"/>
              <a:t/>
            </a:r>
            <a:br>
              <a:rPr lang="en-US" sz="3200" b="1" dirty="0"/>
            </a:br>
            <a:endParaRPr lang="en-US" sz="3200" b="1" dirty="0">
              <a:solidFill>
                <a:schemeClr val="tx2">
                  <a:lumMod val="60000"/>
                  <a:lumOff val="40000"/>
                </a:schemeClr>
              </a:solidFill>
              <a:latin typeface="Cambria" panose="0204050305040603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187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14748" y="-14368"/>
            <a:ext cx="9180000" cy="129614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1516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latin typeface="Cambria" panose="02040503050406030204" pitchFamily="18" charset="0"/>
              </a:rPr>
              <a:t>PROBLEMS</a:t>
            </a:r>
            <a:endParaRPr lang="en-US" sz="4000" b="1" dirty="0">
              <a:latin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268760"/>
            <a:ext cx="8964488" cy="55099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 smtClean="0"/>
              <a:t>Section </a:t>
            </a:r>
            <a:r>
              <a:rPr lang="en-US" sz="2000" b="1" dirty="0"/>
              <a:t>8.4 Changes in Mechanical Energy </a:t>
            </a:r>
            <a:r>
              <a:rPr lang="en-US" sz="2000" b="1" dirty="0" smtClean="0"/>
              <a:t>for </a:t>
            </a:r>
            <a:r>
              <a:rPr lang="en-US" sz="2000" b="1" dirty="0" err="1" smtClean="0"/>
              <a:t>Nonconservative</a:t>
            </a:r>
            <a:r>
              <a:rPr lang="en-US" sz="2000" b="1" dirty="0" smtClean="0"/>
              <a:t> </a:t>
            </a:r>
            <a:r>
              <a:rPr lang="en-US" sz="2000" b="1" dirty="0"/>
              <a:t>Forces</a:t>
            </a:r>
          </a:p>
          <a:p>
            <a:pPr marL="0" indent="0">
              <a:buNone/>
            </a:pPr>
            <a:endParaRPr lang="en-US" sz="2000" b="1" dirty="0" smtClean="0"/>
          </a:p>
          <a:p>
            <a:pPr marL="0" indent="0">
              <a:buNone/>
            </a:pPr>
            <a:r>
              <a:rPr lang="en-US" sz="2000" b="1" dirty="0" smtClean="0"/>
              <a:t>38. </a:t>
            </a:r>
            <a:r>
              <a:rPr lang="en-US" sz="2000" dirty="0"/>
              <a:t>A 75.0-kg </a:t>
            </a:r>
            <a:r>
              <a:rPr lang="en-US" sz="2000" dirty="0" err="1"/>
              <a:t>skysurfer</a:t>
            </a:r>
            <a:r>
              <a:rPr lang="en-US" sz="2000" dirty="0"/>
              <a:t> is falling straight down with </a:t>
            </a:r>
            <a:r>
              <a:rPr lang="en-US" sz="2000" dirty="0" smtClean="0"/>
              <a:t>terminal speed </a:t>
            </a:r>
            <a:r>
              <a:rPr lang="en-US" sz="2000" dirty="0"/>
              <a:t>60.0 m/s. Determine the rate at which </a:t>
            </a:r>
            <a:r>
              <a:rPr lang="en-US" sz="2000" dirty="0" smtClean="0"/>
              <a:t>the </a:t>
            </a:r>
            <a:r>
              <a:rPr lang="en-US" sz="2000" dirty="0" err="1" smtClean="0"/>
              <a:t>skysurfer</a:t>
            </a:r>
            <a:r>
              <a:rPr lang="en-US" sz="2000" dirty="0" smtClean="0"/>
              <a:t>–Earth </a:t>
            </a:r>
            <a:r>
              <a:rPr lang="en-US" sz="2000" dirty="0"/>
              <a:t>system is losing mechanical energy</a:t>
            </a:r>
            <a:r>
              <a:rPr lang="en-US" sz="2000" dirty="0" smtClean="0"/>
              <a:t>.</a:t>
            </a:r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r>
              <a:rPr lang="en-US" sz="2400" b="1" dirty="0" smtClean="0"/>
              <a:t>SOLUTIONS </a:t>
            </a:r>
            <a:r>
              <a:rPr lang="en-US" sz="2400" b="1" dirty="0"/>
              <a:t>TO </a:t>
            </a:r>
            <a:r>
              <a:rPr lang="en-US" sz="2400" b="1" dirty="0" smtClean="0"/>
              <a:t>PROBLEM:</a:t>
            </a:r>
          </a:p>
          <a:p>
            <a:pPr marL="0" indent="0">
              <a:buNone/>
            </a:pPr>
            <a:endParaRPr lang="en-US" sz="2400" b="1" dirty="0" smtClean="0"/>
          </a:p>
          <a:p>
            <a:pPr marL="0" indent="0">
              <a:buNone/>
            </a:pPr>
            <a:endParaRPr lang="en-US" sz="2400" b="1" dirty="0" smtClean="0"/>
          </a:p>
          <a:p>
            <a:pPr marL="0" indent="0">
              <a:buNone/>
            </a:pPr>
            <a:endParaRPr lang="en-US" sz="2400" b="1" dirty="0" smtClean="0"/>
          </a:p>
          <a:p>
            <a:pPr marL="0" indent="0">
              <a:buNone/>
            </a:pPr>
            <a:endParaRPr lang="en-US" sz="2400" dirty="0" smtClean="0"/>
          </a:p>
        </p:txBody>
      </p:sp>
      <p:sp>
        <p:nvSpPr>
          <p:cNvPr id="8" name="Rectangle 7"/>
          <p:cNvSpPr/>
          <p:nvPr/>
        </p:nvSpPr>
        <p:spPr>
          <a:xfrm>
            <a:off x="-14748" y="1281776"/>
            <a:ext cx="9180000" cy="55762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0C9DF-47BE-457D-9FA4-59BADC70679E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717032"/>
            <a:ext cx="6209705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546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14748" y="-14368"/>
            <a:ext cx="9180000" cy="129614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1516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latin typeface="Cambria" panose="02040503050406030204" pitchFamily="18" charset="0"/>
              </a:rPr>
              <a:t>PROBLEMS</a:t>
            </a:r>
            <a:endParaRPr lang="en-US" sz="4000" b="1" dirty="0">
              <a:latin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268760"/>
            <a:ext cx="8964488" cy="55099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 smtClean="0"/>
              <a:t>Section </a:t>
            </a:r>
            <a:r>
              <a:rPr lang="en-US" sz="2000" b="1" dirty="0"/>
              <a:t>8.5 Relationship Between </a:t>
            </a:r>
            <a:r>
              <a:rPr lang="en-US" sz="2000" b="1" dirty="0" smtClean="0"/>
              <a:t>Conservative Forces </a:t>
            </a:r>
            <a:r>
              <a:rPr lang="en-US" sz="2000" b="1" dirty="0"/>
              <a:t>and Potential Energy</a:t>
            </a:r>
          </a:p>
          <a:p>
            <a:pPr marL="0" indent="0">
              <a:buNone/>
            </a:pPr>
            <a:endParaRPr lang="en-US" sz="2000" b="1" dirty="0" smtClean="0"/>
          </a:p>
          <a:p>
            <a:pPr marL="0" indent="0">
              <a:buNone/>
            </a:pPr>
            <a:r>
              <a:rPr lang="en-US" sz="2000" b="1" dirty="0" smtClean="0"/>
              <a:t>42. </a:t>
            </a:r>
            <a:r>
              <a:rPr lang="en-US" sz="2000" dirty="0"/>
              <a:t>A potential-energy function for a two-dimensional force </a:t>
            </a:r>
            <a:r>
              <a:rPr lang="en-US" sz="2000" dirty="0" smtClean="0"/>
              <a:t>is of </a:t>
            </a:r>
            <a:r>
              <a:rPr lang="en-US" sz="2000" dirty="0"/>
              <a:t>the form 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i="1" dirty="0" smtClean="0"/>
              <a:t>U </a:t>
            </a:r>
            <a:r>
              <a:rPr lang="en-US" sz="2000" dirty="0"/>
              <a:t>=</a:t>
            </a:r>
            <a:r>
              <a:rPr lang="en-US" sz="2000" dirty="0" smtClean="0"/>
              <a:t>3</a:t>
            </a:r>
            <a:r>
              <a:rPr lang="en-US" sz="2000" i="1" dirty="0" smtClean="0"/>
              <a:t>x</a:t>
            </a:r>
            <a:r>
              <a:rPr lang="en-US" sz="2000" baseline="30000" dirty="0" smtClean="0"/>
              <a:t>3</a:t>
            </a:r>
            <a:r>
              <a:rPr lang="en-US" sz="2000" i="1" dirty="0" smtClean="0"/>
              <a:t>y </a:t>
            </a:r>
            <a:r>
              <a:rPr lang="en-US" sz="2000" dirty="0"/>
              <a:t>-</a:t>
            </a:r>
            <a:r>
              <a:rPr lang="en-US" sz="2000" dirty="0" smtClean="0"/>
              <a:t> </a:t>
            </a:r>
            <a:r>
              <a:rPr lang="en-US" sz="2000" dirty="0"/>
              <a:t>7</a:t>
            </a:r>
            <a:r>
              <a:rPr lang="en-US" sz="2000" i="1" dirty="0"/>
              <a:t>x</a:t>
            </a:r>
            <a:r>
              <a:rPr lang="en-US" sz="2000" dirty="0"/>
              <a:t>. 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Find </a:t>
            </a:r>
            <a:r>
              <a:rPr lang="en-US" sz="2000" dirty="0"/>
              <a:t>the force that acts at </a:t>
            </a:r>
            <a:r>
              <a:rPr lang="en-US" sz="2000" dirty="0" smtClean="0"/>
              <a:t>the point </a:t>
            </a:r>
            <a:r>
              <a:rPr lang="en-US" sz="2000" dirty="0"/>
              <a:t>(</a:t>
            </a:r>
            <a:r>
              <a:rPr lang="en-US" sz="2000" i="1" dirty="0"/>
              <a:t>x, y</a:t>
            </a:r>
            <a:r>
              <a:rPr lang="en-US" sz="2000" dirty="0"/>
              <a:t>).</a:t>
            </a:r>
            <a:endParaRPr lang="en-US" sz="2000" b="1" dirty="0"/>
          </a:p>
          <a:p>
            <a:pPr marL="0" indent="0">
              <a:buNone/>
            </a:pPr>
            <a:r>
              <a:rPr lang="en-US" sz="2400" b="1" dirty="0" smtClean="0"/>
              <a:t>SOLUTIONS </a:t>
            </a:r>
            <a:r>
              <a:rPr lang="en-US" sz="2400" b="1" dirty="0"/>
              <a:t>TO </a:t>
            </a:r>
            <a:r>
              <a:rPr lang="en-US" sz="2400" b="1" dirty="0" smtClean="0"/>
              <a:t>PROBLEM:</a:t>
            </a:r>
          </a:p>
          <a:p>
            <a:pPr marL="0" indent="0">
              <a:buNone/>
            </a:pPr>
            <a:endParaRPr lang="en-US" sz="2400" b="1" dirty="0" smtClean="0"/>
          </a:p>
          <a:p>
            <a:pPr marL="0" indent="0">
              <a:buNone/>
            </a:pPr>
            <a:endParaRPr lang="en-US" sz="2400" b="1" dirty="0" smtClean="0"/>
          </a:p>
          <a:p>
            <a:pPr marL="0" indent="0">
              <a:buNone/>
            </a:pPr>
            <a:endParaRPr lang="en-US" sz="2400" b="1" dirty="0" smtClean="0"/>
          </a:p>
          <a:p>
            <a:pPr marL="0" indent="0">
              <a:buNone/>
            </a:pPr>
            <a:endParaRPr lang="en-US" sz="2400" dirty="0" smtClean="0"/>
          </a:p>
        </p:txBody>
      </p:sp>
      <p:sp>
        <p:nvSpPr>
          <p:cNvPr id="8" name="Rectangle 7"/>
          <p:cNvSpPr/>
          <p:nvPr/>
        </p:nvSpPr>
        <p:spPr>
          <a:xfrm>
            <a:off x="-14748" y="1281776"/>
            <a:ext cx="9180000" cy="55762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0C9DF-47BE-457D-9FA4-59BADC70679E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439" y="3717032"/>
            <a:ext cx="8848009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367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14748" y="-14368"/>
            <a:ext cx="9180000" cy="129614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1516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latin typeface="Cambria" panose="02040503050406030204" pitchFamily="18" charset="0"/>
              </a:rPr>
              <a:t>PROBLEMS</a:t>
            </a:r>
            <a:endParaRPr lang="en-US" sz="4000" b="1" dirty="0">
              <a:latin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268760"/>
            <a:ext cx="8964488" cy="55099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/>
              <a:t>Additional Problems</a:t>
            </a:r>
            <a:endParaRPr lang="en-US" sz="2000" b="1" dirty="0" smtClean="0"/>
          </a:p>
          <a:p>
            <a:pPr marL="0" indent="0">
              <a:buNone/>
            </a:pPr>
            <a:r>
              <a:rPr lang="en-US" sz="2000" b="1" dirty="0" smtClean="0"/>
              <a:t>57. </a:t>
            </a:r>
            <a:r>
              <a:rPr lang="en-US" sz="2000" dirty="0"/>
              <a:t>A 10.0-kg block is released from point </a:t>
            </a:r>
            <a:r>
              <a:rPr lang="en-US" sz="2000" dirty="0" smtClean="0"/>
              <a:t>A </a:t>
            </a:r>
            <a:r>
              <a:rPr lang="en-US" sz="2000" dirty="0"/>
              <a:t>in Figure </a:t>
            </a:r>
            <a:r>
              <a:rPr lang="en-US" sz="2000" dirty="0" smtClean="0"/>
              <a:t>P8.57. The </a:t>
            </a:r>
            <a:r>
              <a:rPr lang="en-US" sz="2000" dirty="0"/>
              <a:t>track is frictionless except for the portion </a:t>
            </a:r>
            <a:r>
              <a:rPr lang="en-US" sz="2000" dirty="0" smtClean="0"/>
              <a:t>between points </a:t>
            </a:r>
            <a:r>
              <a:rPr lang="en-US" sz="2000" dirty="0"/>
              <a:t>B</a:t>
            </a:r>
            <a:r>
              <a:rPr lang="en-US" sz="2000" dirty="0" smtClean="0"/>
              <a:t> </a:t>
            </a:r>
            <a:r>
              <a:rPr lang="en-US" sz="2000" dirty="0"/>
              <a:t>and </a:t>
            </a:r>
            <a:r>
              <a:rPr lang="en-US" sz="2000" dirty="0" smtClean="0"/>
              <a:t>C </a:t>
            </a:r>
            <a:r>
              <a:rPr lang="en-US" sz="2000" dirty="0"/>
              <a:t>, which has a length of 6.00 m. The </a:t>
            </a:r>
            <a:r>
              <a:rPr lang="en-US" sz="2000" dirty="0" smtClean="0"/>
              <a:t>block travels </a:t>
            </a:r>
            <a:r>
              <a:rPr lang="en-US" sz="2000" dirty="0"/>
              <a:t>down the track, hits a spring of force </a:t>
            </a:r>
            <a:r>
              <a:rPr lang="en-US" sz="2000" dirty="0" smtClean="0"/>
              <a:t>constant 2 </a:t>
            </a:r>
            <a:r>
              <a:rPr lang="en-US" sz="2000" dirty="0"/>
              <a:t>250 N/m, and compresses the spring 0.300 m from </a:t>
            </a:r>
            <a:r>
              <a:rPr lang="en-US" sz="2000" dirty="0" smtClean="0"/>
              <a:t>its equilibrium </a:t>
            </a:r>
            <a:r>
              <a:rPr lang="en-US" sz="2000" dirty="0"/>
              <a:t>position before coming to rest momentarily.</a:t>
            </a:r>
          </a:p>
          <a:p>
            <a:pPr marL="0" indent="0">
              <a:buNone/>
            </a:pPr>
            <a:r>
              <a:rPr lang="en-US" sz="2000" dirty="0"/>
              <a:t>Determine the coefficient of kinetic friction between </a:t>
            </a:r>
            <a:r>
              <a:rPr lang="en-US" sz="2000" dirty="0" smtClean="0"/>
              <a:t>the block </a:t>
            </a:r>
            <a:r>
              <a:rPr lang="en-US" sz="2000" dirty="0"/>
              <a:t>and the rough surface between </a:t>
            </a:r>
            <a:r>
              <a:rPr lang="en-US" sz="2000" dirty="0" smtClean="0"/>
              <a:t>B </a:t>
            </a:r>
            <a:r>
              <a:rPr lang="en-US" sz="2000" dirty="0"/>
              <a:t>and </a:t>
            </a:r>
            <a:r>
              <a:rPr lang="en-US" sz="2000" dirty="0" smtClean="0"/>
              <a:t>C.</a:t>
            </a:r>
            <a:endParaRPr lang="en-US" sz="2000" b="1" dirty="0"/>
          </a:p>
          <a:p>
            <a:pPr marL="0" indent="0">
              <a:buNone/>
            </a:pPr>
            <a:r>
              <a:rPr lang="en-US" sz="2400" b="1" dirty="0" smtClean="0"/>
              <a:t>SOLUTIONS </a:t>
            </a:r>
            <a:r>
              <a:rPr lang="en-US" sz="2400" b="1" dirty="0"/>
              <a:t>TO </a:t>
            </a:r>
            <a:r>
              <a:rPr lang="en-US" sz="2400" b="1" dirty="0" smtClean="0"/>
              <a:t>PROBLEM:</a:t>
            </a:r>
          </a:p>
          <a:p>
            <a:pPr marL="0" indent="0">
              <a:buNone/>
            </a:pPr>
            <a:endParaRPr lang="en-US" sz="2400" b="1" dirty="0" smtClean="0"/>
          </a:p>
          <a:p>
            <a:pPr marL="0" indent="0">
              <a:buNone/>
            </a:pPr>
            <a:endParaRPr lang="en-US" sz="2400" b="1" dirty="0" smtClean="0"/>
          </a:p>
          <a:p>
            <a:pPr marL="0" indent="0">
              <a:buNone/>
            </a:pPr>
            <a:endParaRPr lang="en-US" sz="2400" b="1" dirty="0" smtClean="0"/>
          </a:p>
          <a:p>
            <a:pPr marL="0" indent="0">
              <a:buNone/>
            </a:pPr>
            <a:endParaRPr lang="en-US" sz="2400" dirty="0" smtClean="0"/>
          </a:p>
        </p:txBody>
      </p:sp>
      <p:sp>
        <p:nvSpPr>
          <p:cNvPr id="8" name="Rectangle 7"/>
          <p:cNvSpPr/>
          <p:nvPr/>
        </p:nvSpPr>
        <p:spPr>
          <a:xfrm>
            <a:off x="-14748" y="1281776"/>
            <a:ext cx="9180000" cy="55762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0C9DF-47BE-457D-9FA4-59BADC70679E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509120"/>
            <a:ext cx="681631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1" y="3573016"/>
            <a:ext cx="3039969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1000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14748" y="-14368"/>
            <a:ext cx="9180000" cy="129614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1516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latin typeface="Cambria" panose="02040503050406030204" pitchFamily="18" charset="0"/>
              </a:rPr>
              <a:t>PROBLEMS</a:t>
            </a:r>
            <a:endParaRPr lang="en-US" sz="4000" b="1" dirty="0">
              <a:latin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79512" y="1268760"/>
                <a:ext cx="8964488" cy="5509975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2000" b="1" dirty="0" smtClean="0"/>
                  <a:t>Section </a:t>
                </a:r>
                <a:r>
                  <a:rPr lang="en-US" sz="2000" b="1" dirty="0"/>
                  <a:t>8.1 Potential Energy of a System</a:t>
                </a:r>
              </a:p>
              <a:p>
                <a:pPr marL="0" indent="0">
                  <a:buNone/>
                </a:pPr>
                <a:endParaRPr lang="en-US" sz="2000" b="1" dirty="0" smtClean="0"/>
              </a:p>
              <a:p>
                <a:pPr marL="0" indent="0">
                  <a:buNone/>
                </a:pPr>
                <a:r>
                  <a:rPr lang="en-US" sz="2000" b="1" dirty="0"/>
                  <a:t>2. </a:t>
                </a:r>
                <a:r>
                  <a:rPr lang="en-US" sz="2000" dirty="0" smtClean="0"/>
                  <a:t>A 400-N child is in a swing that is attached to ropes 2.00 m long</a:t>
                </a:r>
                <a:r>
                  <a:rPr lang="en-US" sz="2000" dirty="0"/>
                  <a:t>. Find the gravitational potential energy of </a:t>
                </a:r>
                <a:r>
                  <a:rPr lang="en-US" sz="2000" dirty="0" smtClean="0"/>
                  <a:t>the child–Earth </a:t>
                </a:r>
                <a:r>
                  <a:rPr lang="en-US" sz="2000" dirty="0"/>
                  <a:t>system relative to the child’s lowest </a:t>
                </a:r>
                <a:r>
                  <a:rPr lang="en-US" sz="2000" dirty="0" smtClean="0"/>
                  <a:t>position when </a:t>
                </a:r>
                <a:r>
                  <a:rPr lang="en-US" sz="2000" dirty="0"/>
                  <a:t>(a) the ropes are horizontal, (b) the ropes make </a:t>
                </a:r>
                <a:r>
                  <a:rPr lang="en-US" sz="2000" dirty="0" smtClean="0"/>
                  <a:t>a 30.0</a:t>
                </a:r>
                <a:r>
                  <a:rPr lang="en-US" sz="2000" dirty="0"/>
                  <a:t>° angle with the vertical, and (c) the child is at the </a:t>
                </a:r>
                <a:r>
                  <a:rPr lang="en-US" sz="2000" dirty="0" smtClean="0"/>
                  <a:t>bottom of </a:t>
                </a:r>
                <a:r>
                  <a:rPr lang="en-US" sz="2000" dirty="0"/>
                  <a:t>the circular arc.</a:t>
                </a:r>
                <a:endParaRPr lang="en-US" sz="2000" b="1" dirty="0"/>
              </a:p>
              <a:p>
                <a:pPr marL="0" indent="0">
                  <a:buNone/>
                </a:pPr>
                <a:r>
                  <a:rPr lang="en-US" sz="2400" b="1" dirty="0" smtClean="0"/>
                  <a:t>SOLUTIONS </a:t>
                </a:r>
                <a:r>
                  <a:rPr lang="en-US" sz="2400" b="1" dirty="0"/>
                  <a:t>TO </a:t>
                </a:r>
                <a:r>
                  <a:rPr lang="en-US" sz="2400" b="1" dirty="0" smtClean="0"/>
                  <a:t>PROBLEM: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𝑔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=</m:t>
                      </m:r>
                      <m:r>
                        <a:rPr lang="en-US" sz="2000" i="1">
                          <a:latin typeface="Cambria Math"/>
                        </a:rPr>
                        <m:t>𝑚𝑔𝑦</m:t>
                      </m:r>
                    </m:oMath>
                  </m:oMathPara>
                </a14:m>
                <a:endParaRPr lang="en-US" sz="2000" dirty="0" smtClean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𝑦</m:t>
                      </m:r>
                      <m:r>
                        <a:rPr lang="en-US" sz="2400" i="1"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</a:rPr>
                        <m:t>2</m:t>
                      </m:r>
                    </m:oMath>
                  </m:oMathPara>
                </a14:m>
                <a:endParaRPr lang="en-US" sz="20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/>
                        </a:rPr>
                        <m:t>𝑦</m:t>
                      </m:r>
                      <m:r>
                        <a:rPr lang="en-US" sz="2000" i="1">
                          <a:latin typeface="Cambria Math"/>
                        </a:rPr>
                        <m:t>=</m:t>
                      </m:r>
                      <m:r>
                        <a:rPr lang="en-US" sz="2000" i="1">
                          <a:latin typeface="Cambria Math"/>
                        </a:rPr>
                        <m:t>2</m:t>
                      </m:r>
                      <m:r>
                        <a:rPr lang="en-US" sz="2000" b="0" i="1" smtClean="0">
                          <a:latin typeface="Cambria Math"/>
                        </a:rPr>
                        <m:t>(</m:t>
                      </m:r>
                      <m:r>
                        <a:rPr lang="en-US" sz="2000" b="0" i="1" smtClean="0">
                          <a:latin typeface="Cambria Math"/>
                        </a:rPr>
                        <m:t>1</m:t>
                      </m:r>
                      <m:r>
                        <a:rPr lang="en-US" sz="2000" b="0" i="1" smtClean="0">
                          <a:latin typeface="Cambria Math"/>
                        </a:rPr>
                        <m:t>−</m:t>
                      </m:r>
                      <m:func>
                        <m:func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𝞱</m:t>
                          </m:r>
                        </m:e>
                      </m:func>
                      <m:r>
                        <a:rPr lang="en-US" sz="20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1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/>
                        </a:rPr>
                        <m:t>𝑦</m:t>
                      </m:r>
                      <m:r>
                        <a:rPr lang="en-US" sz="2000" i="1"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en-US" sz="1800" dirty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endParaRPr lang="en-US" sz="2400" b="1" dirty="0" smtClean="0"/>
              </a:p>
              <a:p>
                <a:pPr marL="0" indent="0">
                  <a:buNone/>
                </a:pPr>
                <a:endParaRPr lang="en-US" sz="2400" b="1" dirty="0" smtClean="0"/>
              </a:p>
              <a:p>
                <a:pPr marL="0" indent="0">
                  <a:buNone/>
                </a:pPr>
                <a:endParaRPr lang="en-US" sz="2400" b="1" dirty="0" smtClean="0"/>
              </a:p>
              <a:p>
                <a:pPr marL="0" indent="0">
                  <a:buNone/>
                </a:pPr>
                <a:endParaRPr lang="en-US" sz="2400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9512" y="1268760"/>
                <a:ext cx="8964488" cy="5509975"/>
              </a:xfrm>
              <a:blipFill rotWithShape="1">
                <a:blip r:embed="rId2"/>
                <a:stretch>
                  <a:fillRect l="-1020" t="-553" r="-4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-14748" y="1281776"/>
            <a:ext cx="9180000" cy="55762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0C9DF-47BE-457D-9FA4-59BADC70679E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429000"/>
            <a:ext cx="3179618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7544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14748" y="-14368"/>
            <a:ext cx="9180000" cy="129614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1516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latin typeface="Cambria" panose="02040503050406030204" pitchFamily="18" charset="0"/>
              </a:rPr>
              <a:t>PROBLEMS</a:t>
            </a:r>
            <a:endParaRPr lang="en-US" sz="4000" b="1" dirty="0">
              <a:latin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79512" y="1268760"/>
                <a:ext cx="8964488" cy="5509975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2000" b="1" dirty="0" smtClean="0"/>
                  <a:t>Section </a:t>
                </a:r>
                <a:r>
                  <a:rPr lang="en-US" sz="2000" b="1" dirty="0"/>
                  <a:t>8.1 Potential Energy of a System</a:t>
                </a:r>
              </a:p>
              <a:p>
                <a:pPr marL="0" indent="0">
                  <a:buNone/>
                </a:pPr>
                <a:endParaRPr lang="en-US" sz="2000" b="1" dirty="0" smtClean="0"/>
              </a:p>
              <a:p>
                <a:pPr marL="0" indent="0">
                  <a:buNone/>
                </a:pPr>
                <a:r>
                  <a:rPr lang="en-US" sz="2000" b="1" dirty="0"/>
                  <a:t>6</a:t>
                </a:r>
                <a:r>
                  <a:rPr lang="en-US" sz="2000" b="1" dirty="0" smtClean="0"/>
                  <a:t>. </a:t>
                </a:r>
                <a:r>
                  <a:rPr lang="en-US" sz="2000" dirty="0"/>
                  <a:t>Dave Johnson, the bronze medalist at the 1992 </a:t>
                </a:r>
                <a:r>
                  <a:rPr lang="en-US" sz="2000" dirty="0" smtClean="0"/>
                  <a:t>Olympic decathlon </a:t>
                </a:r>
                <a:r>
                  <a:rPr lang="en-US" sz="2000" dirty="0"/>
                  <a:t>in Barcelona, leaves the ground at the </a:t>
                </a:r>
                <a:r>
                  <a:rPr lang="en-US" sz="2000" dirty="0" smtClean="0"/>
                  <a:t>high jump </a:t>
                </a:r>
                <a:r>
                  <a:rPr lang="en-US" sz="2000" dirty="0"/>
                  <a:t>with vertical velocity component 6.00 m/s. How </a:t>
                </a:r>
                <a:r>
                  <a:rPr lang="en-US" sz="2000" dirty="0" smtClean="0"/>
                  <a:t>far does </a:t>
                </a:r>
                <a:r>
                  <a:rPr lang="en-US" sz="2000" dirty="0"/>
                  <a:t>his center of mass move up as he makes the jump?</a:t>
                </a:r>
                <a:endParaRPr lang="en-US" sz="2000" dirty="0" smtClean="0"/>
              </a:p>
              <a:p>
                <a:pPr marL="0" indent="0">
                  <a:buNone/>
                </a:pPr>
                <a:endParaRPr lang="en-US" sz="2000" b="1" dirty="0"/>
              </a:p>
              <a:p>
                <a:pPr marL="0" indent="0">
                  <a:buNone/>
                </a:pPr>
                <a:r>
                  <a:rPr lang="en-US" sz="2400" b="1" dirty="0" smtClean="0"/>
                  <a:t>SOLUTIONS </a:t>
                </a:r>
                <a:r>
                  <a:rPr lang="en-US" sz="2400" b="1" dirty="0"/>
                  <a:t>TO </a:t>
                </a:r>
                <a:r>
                  <a:rPr lang="en-US" sz="2400" b="1" dirty="0" smtClean="0"/>
                  <a:t>PROBLEM:</a:t>
                </a:r>
              </a:p>
              <a:p>
                <a:pPr marL="0" indent="0">
                  <a:buNone/>
                </a:pPr>
                <a:endParaRPr lang="en-US" sz="2400" b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𝐾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𝐾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𝑓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𝑓</m:t>
                          </m:r>
                        </m:sub>
                      </m:sSub>
                    </m:oMath>
                  </m:oMathPara>
                </a14:m>
                <a:endParaRPr lang="en-US" sz="2400" b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/>
                        </a:rPr>
                        <m:t>𝑚</m:t>
                      </m:r>
                      <m:sSup>
                        <m:sSupPr>
                          <m:ctrlPr>
                            <a:rPr lang="en-US" sz="2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𝑣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</a:rPr>
                        <m:t>+</m:t>
                      </m:r>
                      <m:r>
                        <a:rPr lang="en-US" sz="2400" b="0" i="1" smtClean="0">
                          <a:latin typeface="Cambria Math"/>
                        </a:rPr>
                        <m:t>0</m:t>
                      </m:r>
                      <m:r>
                        <a:rPr lang="en-US" sz="2000" i="1"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</a:rPr>
                        <m:t>0</m:t>
                      </m:r>
                      <m:r>
                        <a:rPr lang="en-US" sz="2000" b="0" i="1" smtClean="0">
                          <a:latin typeface="Cambria Math"/>
                        </a:rPr>
                        <m:t>+</m:t>
                      </m:r>
                      <m:r>
                        <a:rPr lang="en-US" sz="2000" i="1">
                          <a:latin typeface="Cambria Math"/>
                        </a:rPr>
                        <m:t>𝑚𝑔</m:t>
                      </m:r>
                      <m:r>
                        <a:rPr lang="en-US" sz="2000" b="0" i="1" smtClean="0">
                          <a:latin typeface="Cambria Math"/>
                        </a:rPr>
                        <m:t>𝑦</m:t>
                      </m:r>
                    </m:oMath>
                  </m:oMathPara>
                </a14:m>
                <a:endParaRPr lang="en-US" sz="2400" b="1" dirty="0" smtClean="0"/>
              </a:p>
              <a:p>
                <a:pPr marL="0" indent="0">
                  <a:buNone/>
                </a:pPr>
                <a:endParaRPr lang="en-US" sz="2400" b="1" dirty="0" smtClean="0"/>
              </a:p>
              <a:p>
                <a:pPr marL="0" indent="0">
                  <a:buNone/>
                </a:pPr>
                <a:endParaRPr lang="en-US" sz="2400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9512" y="1268760"/>
                <a:ext cx="8964488" cy="5509975"/>
              </a:xfrm>
              <a:blipFill rotWithShape="1">
                <a:blip r:embed="rId2"/>
                <a:stretch>
                  <a:fillRect l="-1020" t="-5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-14748" y="1281776"/>
            <a:ext cx="9180000" cy="55762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0C9DF-47BE-457D-9FA4-59BADC70679E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921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14748" y="-14368"/>
            <a:ext cx="9180000" cy="129614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1516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latin typeface="Cambria" panose="02040503050406030204" pitchFamily="18" charset="0"/>
              </a:rPr>
              <a:t>PROBLEMS</a:t>
            </a:r>
            <a:endParaRPr lang="en-US" sz="4000" b="1" dirty="0">
              <a:latin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268760"/>
            <a:ext cx="8964488" cy="55099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 smtClean="0"/>
              <a:t>Section </a:t>
            </a:r>
            <a:r>
              <a:rPr lang="en-US" sz="2000" b="1" dirty="0"/>
              <a:t>8.1 Potential Energy of a System</a:t>
            </a:r>
          </a:p>
          <a:p>
            <a:pPr marL="0" indent="0">
              <a:buNone/>
            </a:pPr>
            <a:endParaRPr lang="en-US" sz="2000" b="1" dirty="0" smtClean="0"/>
          </a:p>
          <a:p>
            <a:pPr marL="0" indent="0">
              <a:buNone/>
            </a:pPr>
            <a:r>
              <a:rPr lang="en-US" sz="2000" b="1" dirty="0" smtClean="0"/>
              <a:t>11. </a:t>
            </a:r>
            <a:r>
              <a:rPr lang="en-US" sz="2000" dirty="0" smtClean="0"/>
              <a:t>A </a:t>
            </a:r>
            <a:r>
              <a:rPr lang="en-US" sz="2000" dirty="0"/>
              <a:t>block of mass 0.250 kg is placed on top of a light </a:t>
            </a:r>
            <a:r>
              <a:rPr lang="en-US" sz="2000" dirty="0" smtClean="0"/>
              <a:t>vertical spring </a:t>
            </a:r>
            <a:r>
              <a:rPr lang="en-US" sz="2000" dirty="0"/>
              <a:t>of force constant 5 000 N/m and pushed </a:t>
            </a:r>
            <a:r>
              <a:rPr lang="en-US" sz="2000" dirty="0" smtClean="0"/>
              <a:t>downward so </a:t>
            </a:r>
            <a:r>
              <a:rPr lang="en-US" sz="2000" dirty="0"/>
              <a:t>that the spring is compressed by 0.100 m. After </a:t>
            </a:r>
            <a:r>
              <a:rPr lang="en-US" sz="2000" dirty="0" smtClean="0"/>
              <a:t>the block </a:t>
            </a:r>
            <a:r>
              <a:rPr lang="en-US" sz="2000" dirty="0"/>
              <a:t>is released from rest, it travels upward and </a:t>
            </a:r>
            <a:r>
              <a:rPr lang="en-US" sz="2000" dirty="0" smtClean="0"/>
              <a:t>then leaves </a:t>
            </a:r>
            <a:r>
              <a:rPr lang="en-US" sz="2000" dirty="0"/>
              <a:t>the spring. To what maximum height above </a:t>
            </a:r>
            <a:r>
              <a:rPr lang="en-US" sz="2000" dirty="0" smtClean="0"/>
              <a:t>the point </a:t>
            </a:r>
            <a:r>
              <a:rPr lang="en-US" sz="2000" dirty="0"/>
              <a:t>of release does it rise?</a:t>
            </a:r>
            <a:endParaRPr lang="en-US" sz="2000" dirty="0" smtClean="0"/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r>
              <a:rPr lang="en-US" sz="2400" b="1" dirty="0" smtClean="0"/>
              <a:t>SOLUTIONS </a:t>
            </a:r>
            <a:r>
              <a:rPr lang="en-US" sz="2400" b="1" dirty="0"/>
              <a:t>TO </a:t>
            </a:r>
            <a:r>
              <a:rPr lang="en-US" sz="2400" b="1" dirty="0" smtClean="0"/>
              <a:t>PROBLEM:</a:t>
            </a:r>
          </a:p>
          <a:p>
            <a:pPr marL="0" indent="0">
              <a:buNone/>
            </a:pPr>
            <a:endParaRPr lang="en-US" sz="2400" b="1" dirty="0" smtClean="0"/>
          </a:p>
          <a:p>
            <a:pPr marL="0" indent="0">
              <a:buNone/>
            </a:pPr>
            <a:endParaRPr lang="en-US" sz="2400" b="1" dirty="0" smtClean="0"/>
          </a:p>
          <a:p>
            <a:pPr marL="0" indent="0">
              <a:buNone/>
            </a:pPr>
            <a:endParaRPr lang="en-US" sz="2400" b="1" dirty="0" smtClean="0"/>
          </a:p>
          <a:p>
            <a:pPr marL="0" indent="0">
              <a:buNone/>
            </a:pPr>
            <a:endParaRPr lang="en-US" sz="2400" dirty="0" smtClean="0"/>
          </a:p>
        </p:txBody>
      </p:sp>
      <p:sp>
        <p:nvSpPr>
          <p:cNvPr id="8" name="Rectangle 7"/>
          <p:cNvSpPr/>
          <p:nvPr/>
        </p:nvSpPr>
        <p:spPr>
          <a:xfrm>
            <a:off x="-14748" y="1281776"/>
            <a:ext cx="9180000" cy="55762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0C9DF-47BE-457D-9FA4-59BADC70679E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501008"/>
            <a:ext cx="207529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79791"/>
            <a:ext cx="5915025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8909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14748" y="-14368"/>
            <a:ext cx="9180000" cy="129614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1516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latin typeface="Cambria" panose="02040503050406030204" pitchFamily="18" charset="0"/>
              </a:rPr>
              <a:t>PROBLEMS</a:t>
            </a:r>
            <a:endParaRPr lang="en-US" sz="4000" b="1" dirty="0">
              <a:latin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268760"/>
            <a:ext cx="8964488" cy="55099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 smtClean="0"/>
              <a:t>Section </a:t>
            </a:r>
            <a:r>
              <a:rPr lang="en-US" sz="2000" b="1" dirty="0"/>
              <a:t>8.1 Potential Energy of a System</a:t>
            </a:r>
          </a:p>
          <a:p>
            <a:pPr marL="0" indent="0">
              <a:buNone/>
            </a:pPr>
            <a:r>
              <a:rPr lang="en-US" sz="2000" b="1" dirty="0" smtClean="0"/>
              <a:t>13. </a:t>
            </a:r>
            <a:r>
              <a:rPr lang="en-US" sz="2000" dirty="0" smtClean="0"/>
              <a:t>Two </a:t>
            </a:r>
            <a:r>
              <a:rPr lang="en-US" sz="2000" dirty="0"/>
              <a:t>objects are connected by a light string passing over </a:t>
            </a:r>
            <a:r>
              <a:rPr lang="en-US" sz="2000" dirty="0" smtClean="0"/>
              <a:t>a light </a:t>
            </a:r>
            <a:r>
              <a:rPr lang="en-US" sz="2000" dirty="0"/>
              <a:t>frictionless pulley as shown in Figure P8.13. The </a:t>
            </a:r>
            <a:r>
              <a:rPr lang="en-US" sz="2000" dirty="0" smtClean="0"/>
              <a:t>object of </a:t>
            </a:r>
            <a:r>
              <a:rPr lang="en-US" sz="2000" dirty="0"/>
              <a:t>mass 5.00 kg is released from rest. Using the </a:t>
            </a:r>
            <a:r>
              <a:rPr lang="en-US" sz="2000" dirty="0" smtClean="0"/>
              <a:t>principle of </a:t>
            </a:r>
            <a:r>
              <a:rPr lang="en-US" sz="2000" dirty="0"/>
              <a:t>conservation of energy, (a) determine the speed </a:t>
            </a:r>
            <a:r>
              <a:rPr lang="en-US" sz="2000" dirty="0" smtClean="0"/>
              <a:t>of the </a:t>
            </a:r>
            <a:r>
              <a:rPr lang="en-US" sz="2000" dirty="0"/>
              <a:t>3.00-kg object just as the 5.00-kg object hits </a:t>
            </a:r>
            <a:r>
              <a:rPr lang="en-US" sz="2000" dirty="0" smtClean="0"/>
              <a:t>the ground</a:t>
            </a:r>
            <a:r>
              <a:rPr lang="en-US" sz="2000" dirty="0"/>
              <a:t>. (b) Find the maximum height to which </a:t>
            </a:r>
            <a:r>
              <a:rPr lang="en-US" sz="2000" dirty="0" smtClean="0"/>
              <a:t>the 3.00-kg </a:t>
            </a:r>
            <a:r>
              <a:rPr lang="en-US" sz="2000" dirty="0"/>
              <a:t>object rises.</a:t>
            </a:r>
            <a:endParaRPr lang="en-US" sz="2000" dirty="0" smtClean="0"/>
          </a:p>
          <a:p>
            <a:pPr marL="0" indent="0">
              <a:buNone/>
            </a:pPr>
            <a:r>
              <a:rPr lang="en-US" sz="2400" b="1" dirty="0" smtClean="0"/>
              <a:t>SOLUTIONS </a:t>
            </a:r>
            <a:r>
              <a:rPr lang="en-US" sz="2400" b="1" dirty="0"/>
              <a:t>TO </a:t>
            </a:r>
            <a:r>
              <a:rPr lang="en-US" sz="2400" b="1" dirty="0" smtClean="0"/>
              <a:t>PROBLEM:</a:t>
            </a:r>
          </a:p>
          <a:p>
            <a:pPr marL="0" indent="0">
              <a:buNone/>
            </a:pPr>
            <a:endParaRPr lang="en-US" sz="2400" b="1" dirty="0" smtClean="0"/>
          </a:p>
          <a:p>
            <a:pPr marL="0" indent="0">
              <a:buNone/>
            </a:pPr>
            <a:endParaRPr lang="en-US" sz="2400" b="1" dirty="0" smtClean="0"/>
          </a:p>
          <a:p>
            <a:pPr marL="0" indent="0">
              <a:buNone/>
            </a:pPr>
            <a:endParaRPr lang="en-US" sz="2400" dirty="0" smtClean="0"/>
          </a:p>
        </p:txBody>
      </p:sp>
      <p:sp>
        <p:nvSpPr>
          <p:cNvPr id="8" name="Rectangle 7"/>
          <p:cNvSpPr/>
          <p:nvPr/>
        </p:nvSpPr>
        <p:spPr>
          <a:xfrm>
            <a:off x="-14748" y="1281776"/>
            <a:ext cx="9180000" cy="55762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0C9DF-47BE-457D-9FA4-59BADC70679E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429000"/>
            <a:ext cx="2329912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645024"/>
            <a:ext cx="6145511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8909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14748" y="-14368"/>
            <a:ext cx="9180000" cy="129614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1516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latin typeface="Cambria" panose="02040503050406030204" pitchFamily="18" charset="0"/>
              </a:rPr>
              <a:t>PROBLEMS</a:t>
            </a:r>
            <a:endParaRPr lang="en-US" sz="4000" b="1" dirty="0">
              <a:latin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268760"/>
            <a:ext cx="8964488" cy="55099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 smtClean="0"/>
              <a:t>Section </a:t>
            </a:r>
            <a:r>
              <a:rPr lang="en-US" sz="2000" b="1" dirty="0"/>
              <a:t>8.4 Changes in Mechanical Energy </a:t>
            </a:r>
            <a:r>
              <a:rPr lang="en-US" sz="2000" b="1" dirty="0" smtClean="0"/>
              <a:t>for </a:t>
            </a:r>
            <a:r>
              <a:rPr lang="en-US" sz="2000" b="1" dirty="0" err="1" smtClean="0"/>
              <a:t>Nonconservative</a:t>
            </a:r>
            <a:r>
              <a:rPr lang="en-US" sz="2000" b="1" dirty="0" smtClean="0"/>
              <a:t> </a:t>
            </a:r>
            <a:r>
              <a:rPr lang="en-US" sz="2000" b="1" dirty="0"/>
              <a:t>Forces</a:t>
            </a:r>
          </a:p>
          <a:p>
            <a:pPr marL="0" indent="0">
              <a:buNone/>
            </a:pPr>
            <a:r>
              <a:rPr lang="en-US" sz="2000" b="1" dirty="0" smtClean="0"/>
              <a:t>31. </a:t>
            </a:r>
            <a:r>
              <a:rPr lang="en-US" sz="2000" dirty="0"/>
              <a:t>The coefficient of friction between the 3.00-kg </a:t>
            </a:r>
            <a:r>
              <a:rPr lang="en-US" sz="2000" dirty="0" smtClean="0"/>
              <a:t>block and </a:t>
            </a:r>
            <a:r>
              <a:rPr lang="en-US" sz="2000" dirty="0"/>
              <a:t>the surface in Figure P8.31 is 0.400. The system </a:t>
            </a:r>
            <a:r>
              <a:rPr lang="en-US" sz="2000" dirty="0" smtClean="0"/>
              <a:t>starts from </a:t>
            </a:r>
            <a:r>
              <a:rPr lang="en-US" sz="2000" dirty="0"/>
              <a:t>rest. What is the speed of the 5.00-kg ball when it </a:t>
            </a:r>
            <a:r>
              <a:rPr lang="en-US" sz="2000" dirty="0" smtClean="0"/>
              <a:t>has fallen </a:t>
            </a:r>
            <a:r>
              <a:rPr lang="en-US" sz="2000" dirty="0"/>
              <a:t>1.50 m?</a:t>
            </a:r>
            <a:endParaRPr lang="en-US" sz="2000" b="1" dirty="0"/>
          </a:p>
          <a:p>
            <a:pPr marL="0" indent="0">
              <a:buNone/>
            </a:pPr>
            <a:r>
              <a:rPr lang="en-US" sz="2400" b="1" dirty="0" smtClean="0"/>
              <a:t>SOLUTIONS </a:t>
            </a:r>
            <a:r>
              <a:rPr lang="en-US" sz="2400" b="1" dirty="0"/>
              <a:t>TO </a:t>
            </a:r>
            <a:r>
              <a:rPr lang="en-US" sz="2400" b="1" dirty="0" smtClean="0"/>
              <a:t>PROBLEM:</a:t>
            </a:r>
          </a:p>
          <a:p>
            <a:pPr marL="0" indent="0">
              <a:buNone/>
            </a:pPr>
            <a:endParaRPr lang="en-US" sz="2400" b="1" dirty="0" smtClean="0"/>
          </a:p>
          <a:p>
            <a:pPr marL="0" indent="0">
              <a:buNone/>
            </a:pPr>
            <a:endParaRPr lang="en-US" sz="2400" b="1" dirty="0" smtClean="0"/>
          </a:p>
          <a:p>
            <a:pPr marL="0" indent="0">
              <a:buNone/>
            </a:pPr>
            <a:endParaRPr lang="en-US" sz="2400" b="1" dirty="0" smtClean="0"/>
          </a:p>
          <a:p>
            <a:pPr marL="0" indent="0">
              <a:buNone/>
            </a:pPr>
            <a:endParaRPr lang="en-US" sz="2400" dirty="0" smtClean="0"/>
          </a:p>
        </p:txBody>
      </p:sp>
      <p:sp>
        <p:nvSpPr>
          <p:cNvPr id="8" name="Rectangle 7"/>
          <p:cNvSpPr/>
          <p:nvPr/>
        </p:nvSpPr>
        <p:spPr>
          <a:xfrm>
            <a:off x="-14748" y="1281776"/>
            <a:ext cx="9180000" cy="55762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0C9DF-47BE-457D-9FA4-59BADC70679E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7975" y="2241088"/>
            <a:ext cx="1855241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96952"/>
            <a:ext cx="7609797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336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14748" y="-14368"/>
            <a:ext cx="9180000" cy="129614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1516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latin typeface="Cambria" panose="02040503050406030204" pitchFamily="18" charset="0"/>
              </a:rPr>
              <a:t>PROBLEMS</a:t>
            </a:r>
            <a:endParaRPr lang="en-US" sz="4000" b="1" dirty="0">
              <a:latin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268760"/>
            <a:ext cx="8964488" cy="55099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 smtClean="0"/>
              <a:t>Section </a:t>
            </a:r>
            <a:r>
              <a:rPr lang="en-US" sz="2000" b="1" dirty="0"/>
              <a:t>8.4 Changes in Mechanical Energy </a:t>
            </a:r>
            <a:r>
              <a:rPr lang="en-US" sz="2000" b="1" dirty="0" smtClean="0"/>
              <a:t>for </a:t>
            </a:r>
            <a:r>
              <a:rPr lang="en-US" sz="2000" b="1" dirty="0" err="1" smtClean="0"/>
              <a:t>Nonconservative</a:t>
            </a:r>
            <a:r>
              <a:rPr lang="en-US" sz="2000" b="1" dirty="0" smtClean="0"/>
              <a:t> </a:t>
            </a:r>
            <a:r>
              <a:rPr lang="en-US" sz="2000" b="1" dirty="0"/>
              <a:t>Forces</a:t>
            </a:r>
          </a:p>
          <a:p>
            <a:pPr marL="0" indent="0">
              <a:buNone/>
            </a:pPr>
            <a:r>
              <a:rPr lang="en-US" sz="2000" b="1" dirty="0" smtClean="0"/>
              <a:t>33. </a:t>
            </a:r>
            <a:r>
              <a:rPr lang="en-US" sz="2000" dirty="0"/>
              <a:t>A 5.00-kg block is set into motion up an inclined plane </a:t>
            </a:r>
            <a:r>
              <a:rPr lang="en-US" sz="2000" dirty="0" smtClean="0"/>
              <a:t>with an </a:t>
            </a:r>
            <a:r>
              <a:rPr lang="en-US" sz="2000" dirty="0"/>
              <a:t>initial speed of 8.00 m/s (Fig. P8.33). The block comes </a:t>
            </a:r>
            <a:r>
              <a:rPr lang="en-US" sz="2000" dirty="0" smtClean="0"/>
              <a:t>to rest </a:t>
            </a:r>
            <a:r>
              <a:rPr lang="en-US" sz="2000" dirty="0"/>
              <a:t>after traveling 3.00 m along the plane, which is </a:t>
            </a:r>
            <a:r>
              <a:rPr lang="en-US" sz="2000" dirty="0" smtClean="0"/>
              <a:t>inclined at </a:t>
            </a:r>
            <a:r>
              <a:rPr lang="en-US" sz="2000" dirty="0"/>
              <a:t>an angle of 30.0° to the horizontal. For this motion determine</a:t>
            </a:r>
          </a:p>
          <a:p>
            <a:pPr marL="0" indent="0">
              <a:buNone/>
            </a:pPr>
            <a:r>
              <a:rPr lang="en-US" sz="2000" dirty="0"/>
              <a:t>(a) the change in the block’s kinetic energy, (b) </a:t>
            </a:r>
            <a:r>
              <a:rPr lang="en-US" sz="2000" dirty="0" smtClean="0"/>
              <a:t>the change </a:t>
            </a:r>
            <a:r>
              <a:rPr lang="en-US" sz="2000" dirty="0"/>
              <a:t>in the potential energy of the block–Earth system</a:t>
            </a:r>
            <a:r>
              <a:rPr lang="en-US" sz="2000" dirty="0" smtClean="0"/>
              <a:t>, and </a:t>
            </a:r>
            <a:r>
              <a:rPr lang="en-US" sz="2000" dirty="0"/>
              <a:t>(c) the friction force exerted on the block (assumed </a:t>
            </a:r>
            <a:r>
              <a:rPr lang="en-US" sz="2000" dirty="0" smtClean="0"/>
              <a:t>to be </a:t>
            </a:r>
            <a:r>
              <a:rPr lang="en-US" sz="2000" dirty="0"/>
              <a:t>constant). (d) What is the coefficient of kinetic friction?</a:t>
            </a:r>
            <a:endParaRPr lang="en-US" sz="2000" b="1" dirty="0"/>
          </a:p>
          <a:p>
            <a:pPr marL="0" indent="0">
              <a:buNone/>
            </a:pPr>
            <a:r>
              <a:rPr lang="en-US" sz="2400" b="1" dirty="0" smtClean="0"/>
              <a:t>SOLUTIONS </a:t>
            </a:r>
            <a:r>
              <a:rPr lang="en-US" sz="2400" b="1" dirty="0"/>
              <a:t>TO </a:t>
            </a:r>
            <a:r>
              <a:rPr lang="en-US" sz="2400" b="1" dirty="0" smtClean="0"/>
              <a:t>PROBLEM:</a:t>
            </a:r>
          </a:p>
          <a:p>
            <a:pPr marL="0" indent="0">
              <a:buNone/>
            </a:pPr>
            <a:endParaRPr lang="en-US" sz="2400" b="1" dirty="0" smtClean="0"/>
          </a:p>
          <a:p>
            <a:pPr marL="0" indent="0">
              <a:buNone/>
            </a:pPr>
            <a:endParaRPr lang="en-US" sz="2400" b="1" dirty="0" smtClean="0"/>
          </a:p>
          <a:p>
            <a:pPr marL="0" indent="0">
              <a:buNone/>
            </a:pPr>
            <a:endParaRPr lang="en-US" sz="2400" b="1" dirty="0" smtClean="0"/>
          </a:p>
          <a:p>
            <a:pPr marL="0" indent="0">
              <a:buNone/>
            </a:pPr>
            <a:endParaRPr lang="en-US" sz="2400" dirty="0" smtClean="0"/>
          </a:p>
        </p:txBody>
      </p:sp>
      <p:sp>
        <p:nvSpPr>
          <p:cNvPr id="8" name="Rectangle 7"/>
          <p:cNvSpPr/>
          <p:nvPr/>
        </p:nvSpPr>
        <p:spPr>
          <a:xfrm>
            <a:off x="-14748" y="1281776"/>
            <a:ext cx="9180000" cy="55762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0C9DF-47BE-457D-9FA4-59BADC70679E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551" y="3501008"/>
            <a:ext cx="3203953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128832"/>
            <a:ext cx="4554844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01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14748" y="-14368"/>
            <a:ext cx="9180000" cy="129614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1516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latin typeface="Cambria" panose="02040503050406030204" pitchFamily="18" charset="0"/>
              </a:rPr>
              <a:t>PROBLEMS</a:t>
            </a:r>
            <a:endParaRPr lang="en-US" sz="4000" b="1" dirty="0">
              <a:latin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268760"/>
            <a:ext cx="8964488" cy="55099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 smtClean="0"/>
              <a:t>Section </a:t>
            </a:r>
            <a:r>
              <a:rPr lang="en-US" sz="2000" b="1" dirty="0"/>
              <a:t>8.4 Changes in Mechanical Energy </a:t>
            </a:r>
            <a:r>
              <a:rPr lang="en-US" sz="2000" b="1" dirty="0" smtClean="0"/>
              <a:t>for </a:t>
            </a:r>
            <a:r>
              <a:rPr lang="en-US" sz="2000" b="1" dirty="0" err="1" smtClean="0"/>
              <a:t>Nonconservative</a:t>
            </a:r>
            <a:r>
              <a:rPr lang="en-US" sz="2000" b="1" dirty="0" smtClean="0"/>
              <a:t> </a:t>
            </a:r>
            <a:r>
              <a:rPr lang="en-US" sz="2000" b="1" dirty="0"/>
              <a:t>Forces</a:t>
            </a:r>
          </a:p>
          <a:p>
            <a:pPr marL="0" indent="0">
              <a:buNone/>
            </a:pPr>
            <a:r>
              <a:rPr lang="en-US" sz="2000" b="1" dirty="0" smtClean="0"/>
              <a:t>36. </a:t>
            </a:r>
            <a:r>
              <a:rPr lang="en-US" sz="2000" dirty="0"/>
              <a:t>A 50.0-kg block and a 100-kg block are connected by </a:t>
            </a:r>
            <a:r>
              <a:rPr lang="en-US" sz="2000" dirty="0" smtClean="0"/>
              <a:t>a string </a:t>
            </a:r>
            <a:r>
              <a:rPr lang="en-US" sz="2000" dirty="0"/>
              <a:t>as in Figure P8.36. The pulley is frictionless and </a:t>
            </a:r>
            <a:r>
              <a:rPr lang="en-US" sz="2000" dirty="0" smtClean="0"/>
              <a:t>of </a:t>
            </a:r>
            <a:r>
              <a:rPr lang="en-US" sz="2000" dirty="0"/>
              <a:t>negligible mass. The coefficient of kinetic friction </a:t>
            </a:r>
            <a:r>
              <a:rPr lang="en-US" sz="2000" dirty="0" smtClean="0"/>
              <a:t>between the </a:t>
            </a:r>
            <a:r>
              <a:rPr lang="en-US" sz="2000" dirty="0"/>
              <a:t>50.0 kg block and incline is 0.250. Determine </a:t>
            </a:r>
            <a:r>
              <a:rPr lang="en-US" sz="2000" dirty="0" smtClean="0"/>
              <a:t>the change </a:t>
            </a:r>
            <a:r>
              <a:rPr lang="en-US" sz="2000" dirty="0"/>
              <a:t>in the kinetic energy of the 50.0-kg block as </a:t>
            </a:r>
            <a:r>
              <a:rPr lang="en-US" sz="2000" dirty="0" smtClean="0"/>
              <a:t>it moves </a:t>
            </a:r>
            <a:r>
              <a:rPr lang="en-US" sz="2000" dirty="0"/>
              <a:t>from </a:t>
            </a:r>
            <a:r>
              <a:rPr lang="en-US" sz="2000" dirty="0" smtClean="0"/>
              <a:t>A </a:t>
            </a:r>
            <a:r>
              <a:rPr lang="en-US" sz="2000" dirty="0"/>
              <a:t>to </a:t>
            </a:r>
            <a:r>
              <a:rPr lang="en-US" sz="2000" dirty="0" smtClean="0"/>
              <a:t>B</a:t>
            </a:r>
            <a:r>
              <a:rPr lang="en-US" sz="2000" i="1" dirty="0" smtClean="0"/>
              <a:t>, </a:t>
            </a:r>
            <a:r>
              <a:rPr lang="en-US" sz="2000" dirty="0"/>
              <a:t>a distance of 20.0 m.</a:t>
            </a:r>
            <a:endParaRPr lang="en-US" sz="2000" b="1" dirty="0"/>
          </a:p>
          <a:p>
            <a:pPr marL="0" indent="0">
              <a:buNone/>
            </a:pPr>
            <a:r>
              <a:rPr lang="en-US" sz="2400" b="1" dirty="0" smtClean="0"/>
              <a:t>SOLUTIONS </a:t>
            </a:r>
            <a:r>
              <a:rPr lang="en-US" sz="2400" b="1" dirty="0"/>
              <a:t>TO </a:t>
            </a:r>
            <a:r>
              <a:rPr lang="en-US" sz="2400" b="1" dirty="0" smtClean="0"/>
              <a:t>PROBLEM:</a:t>
            </a:r>
          </a:p>
          <a:p>
            <a:pPr marL="0" indent="0">
              <a:buNone/>
            </a:pPr>
            <a:endParaRPr lang="en-US" sz="2400" b="1" dirty="0" smtClean="0"/>
          </a:p>
          <a:p>
            <a:pPr marL="0" indent="0">
              <a:buNone/>
            </a:pPr>
            <a:endParaRPr lang="en-US" sz="2400" b="1" dirty="0" smtClean="0"/>
          </a:p>
          <a:p>
            <a:pPr marL="0" indent="0">
              <a:buNone/>
            </a:pPr>
            <a:endParaRPr lang="en-US" sz="2400" b="1" dirty="0" smtClean="0"/>
          </a:p>
          <a:p>
            <a:pPr marL="0" indent="0">
              <a:buNone/>
            </a:pPr>
            <a:endParaRPr lang="en-US" sz="2400" dirty="0" smtClean="0"/>
          </a:p>
        </p:txBody>
      </p:sp>
      <p:sp>
        <p:nvSpPr>
          <p:cNvPr id="8" name="Rectangle 7"/>
          <p:cNvSpPr/>
          <p:nvPr/>
        </p:nvSpPr>
        <p:spPr>
          <a:xfrm>
            <a:off x="-14748" y="1281776"/>
            <a:ext cx="9180000" cy="55762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0C9DF-47BE-457D-9FA4-59BADC70679E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59" y="2926888"/>
            <a:ext cx="3223081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91" y="3283187"/>
            <a:ext cx="3899565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572000"/>
            <a:ext cx="2432756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01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0C9DF-47BE-457D-9FA4-59BADC70679E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-8178"/>
            <a:ext cx="7629205" cy="6866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89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19962</TotalTime>
  <Words>855</Words>
  <Application>Microsoft Office PowerPoint</Application>
  <PresentationFormat>عرض على الشاشة (3:4)‏</PresentationFormat>
  <Paragraphs>96</Paragraphs>
  <Slides>12</Slides>
  <Notes>2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3" baseType="lpstr">
      <vt:lpstr>Office Theme</vt:lpstr>
      <vt:lpstr> Phys 110  Chapter 8b  Potential Energy </vt:lpstr>
      <vt:lpstr>PROBLEMS</vt:lpstr>
      <vt:lpstr>PROBLEMS</vt:lpstr>
      <vt:lpstr>PROBLEMS</vt:lpstr>
      <vt:lpstr>PROBLEMS</vt:lpstr>
      <vt:lpstr>PROBLEMS</vt:lpstr>
      <vt:lpstr>PROBLEMS</vt:lpstr>
      <vt:lpstr>PROBLEMS</vt:lpstr>
      <vt:lpstr>عرض تقديمي في PowerPoint</vt:lpstr>
      <vt:lpstr>PROBLEMS</vt:lpstr>
      <vt:lpstr>PROBLEMS</vt:lpstr>
      <vt:lpstr>PROBLEMS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PhD thesis</dc:title>
  <dc:creator>mhezam</dc:creator>
  <cp:lastModifiedBy>المستخدم</cp:lastModifiedBy>
  <cp:revision>469</cp:revision>
  <dcterms:created xsi:type="dcterms:W3CDTF">2017-05-19T19:23:24Z</dcterms:created>
  <dcterms:modified xsi:type="dcterms:W3CDTF">2018-10-23T06:45:39Z</dcterms:modified>
</cp:coreProperties>
</file>