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notesMasterIdLst>
    <p:notesMasterId r:id="rId28"/>
  </p:notesMasterIdLst>
  <p:handoutMasterIdLst>
    <p:handoutMasterId r:id="rId29"/>
  </p:handoutMasterIdLst>
  <p:sldIdLst>
    <p:sldId id="256" r:id="rId2"/>
    <p:sldId id="257" r:id="rId3"/>
    <p:sldId id="273" r:id="rId4"/>
    <p:sldId id="274" r:id="rId5"/>
    <p:sldId id="275" r:id="rId6"/>
    <p:sldId id="276" r:id="rId7"/>
    <p:sldId id="277" r:id="rId8"/>
    <p:sldId id="278" r:id="rId9"/>
    <p:sldId id="279" r:id="rId10"/>
    <p:sldId id="262" r:id="rId11"/>
    <p:sldId id="263" r:id="rId12"/>
    <p:sldId id="264" r:id="rId13"/>
    <p:sldId id="282" r:id="rId14"/>
    <p:sldId id="283" r:id="rId15"/>
    <p:sldId id="284" r:id="rId16"/>
    <p:sldId id="285" r:id="rId17"/>
    <p:sldId id="287" r:id="rId18"/>
    <p:sldId id="286" r:id="rId19"/>
    <p:sldId id="280" r:id="rId20"/>
    <p:sldId id="281" r:id="rId21"/>
    <p:sldId id="268" r:id="rId22"/>
    <p:sldId id="269" r:id="rId23"/>
    <p:sldId id="270" r:id="rId24"/>
    <p:sldId id="271" r:id="rId25"/>
    <p:sldId id="288" r:id="rId26"/>
    <p:sldId id="272" r:id="rId27"/>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AdvertisingMedium"/>
        <a:cs typeface="AdvertisingMedium"/>
      </a:defRPr>
    </a:lvl1pPr>
    <a:lvl2pPr marL="457200" algn="r" rtl="1" fontAlgn="base">
      <a:spcBef>
        <a:spcPct val="0"/>
      </a:spcBef>
      <a:spcAft>
        <a:spcPct val="0"/>
      </a:spcAft>
      <a:defRPr kern="1200">
        <a:solidFill>
          <a:schemeClr val="tx1"/>
        </a:solidFill>
        <a:latin typeface="Arial" pitchFamily="34" charset="0"/>
        <a:ea typeface="AdvertisingMedium"/>
        <a:cs typeface="AdvertisingMedium"/>
      </a:defRPr>
    </a:lvl2pPr>
    <a:lvl3pPr marL="914400" algn="r" rtl="1" fontAlgn="base">
      <a:spcBef>
        <a:spcPct val="0"/>
      </a:spcBef>
      <a:spcAft>
        <a:spcPct val="0"/>
      </a:spcAft>
      <a:defRPr kern="1200">
        <a:solidFill>
          <a:schemeClr val="tx1"/>
        </a:solidFill>
        <a:latin typeface="Arial" pitchFamily="34" charset="0"/>
        <a:ea typeface="AdvertisingMedium"/>
        <a:cs typeface="AdvertisingMedium"/>
      </a:defRPr>
    </a:lvl3pPr>
    <a:lvl4pPr marL="1371600" algn="r" rtl="1" fontAlgn="base">
      <a:spcBef>
        <a:spcPct val="0"/>
      </a:spcBef>
      <a:spcAft>
        <a:spcPct val="0"/>
      </a:spcAft>
      <a:defRPr kern="1200">
        <a:solidFill>
          <a:schemeClr val="tx1"/>
        </a:solidFill>
        <a:latin typeface="Arial" pitchFamily="34" charset="0"/>
        <a:ea typeface="AdvertisingMedium"/>
        <a:cs typeface="AdvertisingMedium"/>
      </a:defRPr>
    </a:lvl4pPr>
    <a:lvl5pPr marL="1828800" algn="r" rtl="1" fontAlgn="base">
      <a:spcBef>
        <a:spcPct val="0"/>
      </a:spcBef>
      <a:spcAft>
        <a:spcPct val="0"/>
      </a:spcAft>
      <a:defRPr kern="1200">
        <a:solidFill>
          <a:schemeClr val="tx1"/>
        </a:solidFill>
        <a:latin typeface="Arial" pitchFamily="34" charset="0"/>
        <a:ea typeface="AdvertisingMedium"/>
        <a:cs typeface="AdvertisingMedium"/>
      </a:defRPr>
    </a:lvl5pPr>
    <a:lvl6pPr marL="2286000" algn="r" defTabSz="914400" rtl="1" eaLnBrk="1" latinLnBrk="0" hangingPunct="1">
      <a:defRPr kern="1200">
        <a:solidFill>
          <a:schemeClr val="tx1"/>
        </a:solidFill>
        <a:latin typeface="Arial" pitchFamily="34" charset="0"/>
        <a:ea typeface="AdvertisingMedium"/>
        <a:cs typeface="AdvertisingMedium"/>
      </a:defRPr>
    </a:lvl6pPr>
    <a:lvl7pPr marL="2743200" algn="r" defTabSz="914400" rtl="1" eaLnBrk="1" latinLnBrk="0" hangingPunct="1">
      <a:defRPr kern="1200">
        <a:solidFill>
          <a:schemeClr val="tx1"/>
        </a:solidFill>
        <a:latin typeface="Arial" pitchFamily="34" charset="0"/>
        <a:ea typeface="AdvertisingMedium"/>
        <a:cs typeface="AdvertisingMedium"/>
      </a:defRPr>
    </a:lvl7pPr>
    <a:lvl8pPr marL="3200400" algn="r" defTabSz="914400" rtl="1" eaLnBrk="1" latinLnBrk="0" hangingPunct="1">
      <a:defRPr kern="1200">
        <a:solidFill>
          <a:schemeClr val="tx1"/>
        </a:solidFill>
        <a:latin typeface="Arial" pitchFamily="34" charset="0"/>
        <a:ea typeface="AdvertisingMedium"/>
        <a:cs typeface="AdvertisingMedium"/>
      </a:defRPr>
    </a:lvl8pPr>
    <a:lvl9pPr marL="3657600" algn="r" defTabSz="914400" rtl="1" eaLnBrk="1" latinLnBrk="0" hangingPunct="1">
      <a:defRPr kern="1200">
        <a:solidFill>
          <a:schemeClr val="tx1"/>
        </a:solidFill>
        <a:latin typeface="Arial" pitchFamily="34" charset="0"/>
        <a:ea typeface="AdvertisingMedium"/>
        <a:cs typeface="AdvertisingMedium"/>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8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61" autoAdjust="0"/>
    <p:restoredTop sz="94660"/>
  </p:normalViewPr>
  <p:slideViewPr>
    <p:cSldViewPr>
      <p:cViewPr varScale="1">
        <p:scale>
          <a:sx n="74" d="100"/>
          <a:sy n="74" d="100"/>
        </p:scale>
        <p:origin x="1088"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90"/>
    </p:cViewPr>
  </p:sorterViewPr>
  <p:notesViewPr>
    <p:cSldViewPr>
      <p:cViewPr varScale="1">
        <p:scale>
          <a:sx n="67" d="100"/>
          <a:sy n="67" d="100"/>
        </p:scale>
        <p:origin x="-3276"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ea typeface="+mn-ea"/>
                <a:cs typeface="+mn-cs"/>
              </a:defRPr>
            </a:lvl1pPr>
          </a:lstStyle>
          <a:p>
            <a:pPr>
              <a:defRPr/>
            </a:pPr>
            <a:fld id="{78688A23-0498-4086-9E1E-1C2984F927B9}" type="datetimeFigureOut">
              <a:rPr lang="en-US"/>
              <a:pPr>
                <a:defRPr/>
              </a:pPr>
              <a:t>3/19/2024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ea typeface="+mn-ea"/>
                <a:cs typeface="+mn-cs"/>
              </a:defRPr>
            </a:lvl1pPr>
          </a:lstStyle>
          <a:p>
            <a:pPr>
              <a:defRPr/>
            </a:pPr>
            <a:fld id="{5BD95E56-9D7F-4398-AF51-28C5D12EABE3}" type="slidenum">
              <a:rPr lang="en-US"/>
              <a:pPr>
                <a:defRPr/>
              </a:pPr>
              <a:t>‹#›</a:t>
            </a:fld>
            <a:endParaRPr lang="en-US"/>
          </a:p>
        </p:txBody>
      </p:sp>
      <p:pic>
        <p:nvPicPr>
          <p:cNvPr id="225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88" y="8459788"/>
            <a:ext cx="2698751"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129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ea typeface="+mn-ea"/>
                <a:cs typeface="+mn-cs"/>
              </a:defRPr>
            </a:lvl1pPr>
          </a:lstStyle>
          <a:p>
            <a:pPr>
              <a:defRPr/>
            </a:pPr>
            <a:fld id="{6779291B-7810-4A58-BF3D-1202E8404B1B}" type="datetimeFigureOut">
              <a:rPr lang="en-US"/>
              <a:pPr>
                <a:defRPr/>
              </a:pPr>
              <a:t>3/19/2024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ea typeface="+mn-ea"/>
                <a:cs typeface="+mn-cs"/>
              </a:defRPr>
            </a:lvl1pPr>
          </a:lstStyle>
          <a:p>
            <a:pPr>
              <a:defRPr/>
            </a:pPr>
            <a:fld id="{EDE90BDF-543C-4446-88DB-52490BB1BC91}" type="slidenum">
              <a:rPr lang="en-US"/>
              <a:pPr>
                <a:defRPr/>
              </a:pPr>
              <a:t>‹#›</a:t>
            </a:fld>
            <a:endParaRPr lang="en-US"/>
          </a:p>
        </p:txBody>
      </p:sp>
    </p:spTree>
    <p:extLst>
      <p:ext uri="{BB962C8B-B14F-4D97-AF65-F5344CB8AC3E}">
        <p14:creationId xmlns:p14="http://schemas.microsoft.com/office/powerpoint/2010/main" val="19186484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miter lim="800000"/>
            <a:headEnd/>
            <a:tailEnd/>
          </a:ln>
        </p:spPr>
        <p:txBody>
          <a:bodyPr/>
          <a:lstStyle/>
          <a:p>
            <a:fld id="{2B2456F7-8001-43D2-A521-D44E43611A9F}" type="slidenum">
              <a:rPr lang="en-US" smtClean="0"/>
              <a:pPr/>
              <a:t>3</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33106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C77B5968-62D2-4130-A495-81A5C88C19A8}" type="slidenum">
              <a:rPr lang="en-US" smtClean="0"/>
              <a:pPr/>
              <a:t>4</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70964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miter lim="800000"/>
            <a:headEnd/>
            <a:tailEnd/>
          </a:ln>
        </p:spPr>
        <p:txBody>
          <a:bodyPr/>
          <a:lstStyle/>
          <a:p>
            <a:fld id="{44CAD04D-BF5F-47E9-962E-7C0D2427F7AD}" type="slidenum">
              <a:rPr lang="en-US" smtClean="0"/>
              <a:pPr/>
              <a:t>5</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898324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miter lim="800000"/>
            <a:headEnd/>
            <a:tailEnd/>
          </a:ln>
        </p:spPr>
        <p:txBody>
          <a:bodyPr/>
          <a:lstStyle/>
          <a:p>
            <a:fld id="{242FF54C-64F2-4D58-B58C-C91095045D0B}" type="slidenum">
              <a:rPr lang="en-US" smtClean="0"/>
              <a:pPr/>
              <a:t>6</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605845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FCFDDEB6-0E7E-4581-ACD5-15182C19A6A7}" type="slidenum">
              <a:rPr lang="en-US" smtClean="0"/>
              <a:pPr/>
              <a:t>7</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z="1300" dirty="0"/>
          </a:p>
        </p:txBody>
      </p:sp>
    </p:spTree>
    <p:extLst>
      <p:ext uri="{BB962C8B-B14F-4D97-AF65-F5344CB8AC3E}">
        <p14:creationId xmlns:p14="http://schemas.microsoft.com/office/powerpoint/2010/main" val="4025418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5DAE736C-B5D2-482B-8756-C8D445778877}" type="slidenum">
              <a:rPr lang="en-US" smtClean="0"/>
              <a:pPr/>
              <a:t>8</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a:ea typeface="宋体" pitchFamily="2" charset="-122"/>
            </a:endParaRPr>
          </a:p>
        </p:txBody>
      </p:sp>
    </p:spTree>
    <p:extLst>
      <p:ext uri="{BB962C8B-B14F-4D97-AF65-F5344CB8AC3E}">
        <p14:creationId xmlns:p14="http://schemas.microsoft.com/office/powerpoint/2010/main" val="3422594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fld id="{6E7FCC61-4CDE-43C4-A315-CE4AB86BB6D5}" type="slidenum">
              <a:rPr lang="en-US" smtClean="0"/>
              <a:pPr/>
              <a:t>9</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2533812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CD0E5A0D-717E-4C1E-A4E9-E553DAEDBE92}" type="slidenum">
              <a:rPr lang="en-US" smtClean="0"/>
              <a:pPr/>
              <a:t>16</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a:t>The force exerted by a spring on a block varies with the block’s position x relative to the equilibrium position x = 0. (a) x is positive. (b) x is zero. (c) x is negative. (d) Graph of Fs versus x for the block–spring system.</a:t>
            </a:r>
          </a:p>
          <a:p>
            <a:endParaRPr lang="en-US"/>
          </a:p>
        </p:txBody>
      </p:sp>
    </p:spTree>
    <p:extLst>
      <p:ext uri="{BB962C8B-B14F-4D97-AF65-F5344CB8AC3E}">
        <p14:creationId xmlns:p14="http://schemas.microsoft.com/office/powerpoint/2010/main" val="2069287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miter lim="800000"/>
            <a:headEnd/>
            <a:tailEnd/>
          </a:ln>
        </p:spPr>
        <p:txBody>
          <a:bodyPr/>
          <a:lstStyle/>
          <a:p>
            <a:fld id="{42AAF84F-9604-4D96-B1B7-B44E61AC8A0C}" type="slidenum">
              <a:rPr lang="en-US" smtClean="0"/>
              <a:pPr/>
              <a:t>20</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2108378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12"/>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5" name="Oval 13"/>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6" name="Date Placeholder 6"/>
          <p:cNvSpPr>
            <a:spLocks noGrp="1"/>
          </p:cNvSpPr>
          <p:nvPr>
            <p:ph type="dt" sz="half" idx="10"/>
          </p:nvPr>
        </p:nvSpPr>
        <p:spPr/>
        <p:txBody>
          <a:bodyPr/>
          <a:lstStyle>
            <a:lvl1pPr>
              <a:defRPr/>
            </a:lvl1pPr>
            <a:extLst/>
          </a:lstStyle>
          <a:p>
            <a:pPr>
              <a:defRPr/>
            </a:pPr>
            <a:fld id="{8BB56ACC-2A25-4876-88A2-D2EC38C66C8A}" type="datetimeFigureOut">
              <a:rPr lang="en-US"/>
              <a:pPr>
                <a:defRPr/>
              </a:pPr>
              <a:t>3/19/2024</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A80710DC-908C-47C5-9E8A-DE94229D0A5A}" type="slidenum">
              <a:rPr lang="en-US"/>
              <a:pPr>
                <a:defRPr/>
              </a:pPr>
              <a:t>‹#›</a:t>
            </a:fld>
            <a:endParaRPr lang="en-US"/>
          </a:p>
        </p:txBody>
      </p:sp>
    </p:spTree>
    <p:extLst>
      <p:ext uri="{BB962C8B-B14F-4D97-AF65-F5344CB8AC3E}">
        <p14:creationId xmlns:p14="http://schemas.microsoft.com/office/powerpoint/2010/main" val="3906893734"/>
      </p:ext>
    </p:extLst>
  </p:cSld>
  <p:clrMapOvr>
    <a:masterClrMapping/>
  </p:clrMapOvr>
  <p:transition spd="med">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7AD5992F-0CBA-47FD-8818-A3F3FB707F15}" type="datetimeFigureOut">
              <a:rPr lang="en-US"/>
              <a:pPr>
                <a:defRPr/>
              </a:pPr>
              <a:t>3/19/2024</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47D1A9FB-ACB1-443A-9D2A-99AC5B31FAC5}" type="slidenum">
              <a:rPr lang="en-US"/>
              <a:pPr>
                <a:defRPr/>
              </a:pPr>
              <a:t>‹#›</a:t>
            </a:fld>
            <a:endParaRPr lang="en-US"/>
          </a:p>
        </p:txBody>
      </p:sp>
    </p:spTree>
    <p:extLst>
      <p:ext uri="{BB962C8B-B14F-4D97-AF65-F5344CB8AC3E}">
        <p14:creationId xmlns:p14="http://schemas.microsoft.com/office/powerpoint/2010/main" val="446034596"/>
      </p:ext>
    </p:extLst>
  </p:cSld>
  <p:clrMapOvr>
    <a:masterClrMapping/>
  </p:clrMapOvr>
  <p:transition spd="med">
    <p:comb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A5739CCA-BCC6-4A91-BD45-2D24F0D9BC79}" type="datetimeFigureOut">
              <a:rPr lang="en-US"/>
              <a:pPr>
                <a:defRPr/>
              </a:pPr>
              <a:t>3/19/2024</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0FB0907F-EC97-44A5-9193-4B73AC51DBD9}" type="slidenum">
              <a:rPr lang="en-US"/>
              <a:pPr>
                <a:defRPr/>
              </a:pPr>
              <a:t>‹#›</a:t>
            </a:fld>
            <a:endParaRPr lang="en-US"/>
          </a:p>
        </p:txBody>
      </p:sp>
    </p:spTree>
    <p:extLst>
      <p:ext uri="{BB962C8B-B14F-4D97-AF65-F5344CB8AC3E}">
        <p14:creationId xmlns:p14="http://schemas.microsoft.com/office/powerpoint/2010/main" val="2931657071"/>
      </p:ext>
    </p:extLst>
  </p:cSld>
  <p:clrMapOvr>
    <a:masterClrMapping/>
  </p:clrMapOvr>
  <p:transition spd="med">
    <p:comb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0386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447800"/>
            <a:ext cx="4038600" cy="46482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fld id="{34D5B474-31E8-4A5C-88B4-797CC7F7F1C1}" type="datetime4">
              <a:rPr lang="en-US"/>
              <a:pPr>
                <a:defRPr/>
              </a:pPr>
              <a:t>March 19, 2024</a:t>
            </a:fld>
            <a:endParaRPr lang="en-US" altLang="zh-CN"/>
          </a:p>
        </p:txBody>
      </p:sp>
    </p:spTree>
    <p:extLst>
      <p:ext uri="{BB962C8B-B14F-4D97-AF65-F5344CB8AC3E}">
        <p14:creationId xmlns:p14="http://schemas.microsoft.com/office/powerpoint/2010/main" val="220423529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0386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478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8481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fld id="{11D721AA-C654-4278-AF93-804BCED79E92}" type="datetime4">
              <a:rPr lang="en-US"/>
              <a:pPr>
                <a:defRPr/>
              </a:pPr>
              <a:t>March 19, 2024</a:t>
            </a:fld>
            <a:endParaRPr lang="en-US" altLang="zh-CN"/>
          </a:p>
        </p:txBody>
      </p:sp>
    </p:spTree>
    <p:extLst>
      <p:ext uri="{BB962C8B-B14F-4D97-AF65-F5344CB8AC3E}">
        <p14:creationId xmlns:p14="http://schemas.microsoft.com/office/powerpoint/2010/main" val="23324202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0386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C95870C3-1A72-4AFA-8009-62276D834794}" type="datetime4">
              <a:rPr lang="en-US"/>
              <a:pPr>
                <a:defRPr/>
              </a:pPr>
              <a:t>March 19, 2024</a:t>
            </a:fld>
            <a:endParaRPr lang="en-US" altLang="zh-CN"/>
          </a:p>
        </p:txBody>
      </p:sp>
    </p:spTree>
    <p:extLst>
      <p:ext uri="{BB962C8B-B14F-4D97-AF65-F5344CB8AC3E}">
        <p14:creationId xmlns:p14="http://schemas.microsoft.com/office/powerpoint/2010/main" val="11675678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0778ABD9-F3DF-453D-B1A2-EBC220D279BA}" type="datetimeFigureOut">
              <a:rPr lang="en-US"/>
              <a:pPr>
                <a:defRPr/>
              </a:pPr>
              <a:t>3/19/2024</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AE205220-65B7-4C08-8FC9-709867A8BC20}" type="slidenum">
              <a:rPr lang="en-US"/>
              <a:pPr>
                <a:defRPr/>
              </a:pPr>
              <a:t>‹#›</a:t>
            </a:fld>
            <a:endParaRPr lang="en-US"/>
          </a:p>
        </p:txBody>
      </p:sp>
    </p:spTree>
    <p:extLst>
      <p:ext uri="{BB962C8B-B14F-4D97-AF65-F5344CB8AC3E}">
        <p14:creationId xmlns:p14="http://schemas.microsoft.com/office/powerpoint/2010/main" val="2781982610"/>
      </p:ext>
    </p:extLst>
  </p:cSld>
  <p:clrMapOvr>
    <a:masterClrMapping/>
  </p:clrMapOvr>
  <p:transition spd="med">
    <p:comb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2"/>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13"/>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Oval 1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 name="Oval 1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F478CDEB-0043-47C9-BB8B-07950FE01A72}" type="datetimeFigureOut">
              <a:rPr lang="en-US"/>
              <a:pPr>
                <a:defRPr/>
              </a:pPr>
              <a:t>3/19/2024</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53BF2761-DC27-4369-BED7-6F4178CDB8EC}" type="slidenum">
              <a:rPr lang="en-US"/>
              <a:pPr>
                <a:defRPr/>
              </a:pPr>
              <a:t>‹#›</a:t>
            </a:fld>
            <a:endParaRPr lang="en-US"/>
          </a:p>
        </p:txBody>
      </p:sp>
    </p:spTree>
    <p:extLst>
      <p:ext uri="{BB962C8B-B14F-4D97-AF65-F5344CB8AC3E}">
        <p14:creationId xmlns:p14="http://schemas.microsoft.com/office/powerpoint/2010/main" val="3904431255"/>
      </p:ext>
    </p:extLst>
  </p:cSld>
  <p:clrMapOvr>
    <a:masterClrMapping/>
  </p:clrMapOvr>
  <p:transition spd="med">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pPr>
              <a:defRPr/>
            </a:pPr>
            <a:fld id="{81ACD220-E16F-404F-BC6A-23850F886E77}" type="datetimeFigureOut">
              <a:rPr lang="en-US"/>
              <a:pPr>
                <a:defRPr/>
              </a:pPr>
              <a:t>3/19/2024</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FD626937-2DD9-4A61-BE2A-B0B37566D1E6}" type="slidenum">
              <a:rPr lang="en-US"/>
              <a:pPr>
                <a:defRPr/>
              </a:pPr>
              <a:t>‹#›</a:t>
            </a:fld>
            <a:endParaRPr lang="en-US"/>
          </a:p>
        </p:txBody>
      </p:sp>
    </p:spTree>
    <p:extLst>
      <p:ext uri="{BB962C8B-B14F-4D97-AF65-F5344CB8AC3E}">
        <p14:creationId xmlns:p14="http://schemas.microsoft.com/office/powerpoint/2010/main" val="2987839065"/>
      </p:ext>
    </p:extLst>
  </p:cSld>
  <p:clrMapOvr>
    <a:masterClrMapping/>
  </p:clrMapOvr>
  <p:transition spd="med">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fld id="{FA8A408D-C1CD-4770-8BA9-7C6EDCB9CE1A}" type="datetimeFigureOut">
              <a:rPr lang="en-US"/>
              <a:pPr>
                <a:defRPr/>
              </a:pPr>
              <a:t>3/19/2024</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8ECDCD69-4CAE-4D24-8CFD-9F37520E7CD3}" type="slidenum">
              <a:rPr lang="en-US"/>
              <a:pPr>
                <a:defRPr/>
              </a:pPr>
              <a:t>‹#›</a:t>
            </a:fld>
            <a:endParaRPr lang="en-US"/>
          </a:p>
        </p:txBody>
      </p:sp>
    </p:spTree>
    <p:extLst>
      <p:ext uri="{BB962C8B-B14F-4D97-AF65-F5344CB8AC3E}">
        <p14:creationId xmlns:p14="http://schemas.microsoft.com/office/powerpoint/2010/main" val="276614482"/>
      </p:ext>
    </p:extLst>
  </p:cSld>
  <p:clrMapOvr>
    <a:masterClrMapping/>
  </p:clrMapOvr>
  <p:transition spd="med">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vl1pPr>
          </a:lstStyle>
          <a:p>
            <a:pPr>
              <a:defRPr/>
            </a:pPr>
            <a:fld id="{2D1D8F63-91B3-432E-8A3D-A4BF30A6C79D}" type="datetimeFigureOut">
              <a:rPr lang="en-US"/>
              <a:pPr>
                <a:defRPr/>
              </a:pPr>
              <a:t>3/19/2024</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DD7CBE0B-C103-4694-B838-F7A3FEDC5C9F}" type="slidenum">
              <a:rPr lang="en-US"/>
              <a:pPr>
                <a:defRPr/>
              </a:pPr>
              <a:t>‹#›</a:t>
            </a:fld>
            <a:endParaRPr lang="en-US"/>
          </a:p>
        </p:txBody>
      </p:sp>
    </p:spTree>
    <p:extLst>
      <p:ext uri="{BB962C8B-B14F-4D97-AF65-F5344CB8AC3E}">
        <p14:creationId xmlns:p14="http://schemas.microsoft.com/office/powerpoint/2010/main" val="1673062893"/>
      </p:ext>
    </p:extLst>
  </p:cSld>
  <p:clrMapOvr>
    <a:masterClrMapping/>
  </p:clrMapOvr>
  <p:transition spd="med">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2"/>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ctangle 13"/>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Date Placeholder 1"/>
          <p:cNvSpPr>
            <a:spLocks noGrp="1"/>
          </p:cNvSpPr>
          <p:nvPr>
            <p:ph type="dt" sz="half" idx="10"/>
          </p:nvPr>
        </p:nvSpPr>
        <p:spPr/>
        <p:txBody>
          <a:bodyPr/>
          <a:lstStyle>
            <a:lvl1pPr>
              <a:defRPr/>
            </a:lvl1pPr>
            <a:extLst/>
          </a:lstStyle>
          <a:p>
            <a:pPr>
              <a:defRPr/>
            </a:pPr>
            <a:fld id="{143B0467-23F2-4D47-8EE2-361B6E73BD18}" type="datetimeFigureOut">
              <a:rPr lang="en-US"/>
              <a:pPr>
                <a:defRPr/>
              </a:pPr>
              <a:t>3/19/2024</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4F6F6A75-4F05-4624-8984-C136463F5893}" type="slidenum">
              <a:rPr lang="en-US"/>
              <a:pPr>
                <a:defRPr/>
              </a:pPr>
              <a:t>‹#›</a:t>
            </a:fld>
            <a:endParaRPr lang="en-US"/>
          </a:p>
        </p:txBody>
      </p:sp>
    </p:spTree>
    <p:extLst>
      <p:ext uri="{BB962C8B-B14F-4D97-AF65-F5344CB8AC3E}">
        <p14:creationId xmlns:p14="http://schemas.microsoft.com/office/powerpoint/2010/main" val="4149781495"/>
      </p:ext>
    </p:extLst>
  </p:cSld>
  <p:clrMapOvr>
    <a:masterClrMapping/>
  </p:clrMapOvr>
  <p:transition spd="med">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fld id="{03CDCC8A-2099-45D9-B906-08D240DE65F5}" type="datetimeFigureOut">
              <a:rPr lang="en-US"/>
              <a:pPr>
                <a:defRPr/>
              </a:pPr>
              <a:t>3/19/2024</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2665637-877F-49F5-8198-0B9F144C37EC}" type="slidenum">
              <a:rPr lang="en-US"/>
              <a:pPr>
                <a:defRPr/>
              </a:pPr>
              <a:t>‹#›</a:t>
            </a:fld>
            <a:endParaRPr lang="en-US"/>
          </a:p>
        </p:txBody>
      </p:sp>
    </p:spTree>
    <p:extLst>
      <p:ext uri="{BB962C8B-B14F-4D97-AF65-F5344CB8AC3E}">
        <p14:creationId xmlns:p14="http://schemas.microsoft.com/office/powerpoint/2010/main" val="1499150675"/>
      </p:ext>
    </p:extLst>
  </p:cSld>
  <p:clrMapOvr>
    <a:masterClrMapping/>
  </p:clrMapOvr>
  <p:transition spd="med">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12"/>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algn="l" rtl="0">
              <a:lnSpc>
                <a:spcPts val="3000"/>
              </a:lnSpc>
              <a:spcBef>
                <a:spcPts val="600"/>
              </a:spcBef>
              <a:buClr>
                <a:schemeClr val="accent1"/>
              </a:buClr>
              <a:buSzPct val="80000"/>
              <a:buFont typeface="Wingdings 2"/>
              <a:buNone/>
              <a:defRPr/>
            </a:pPr>
            <a:endParaRPr lang="en-US" sz="3200">
              <a:latin typeface="+mn-lt"/>
              <a:ea typeface="+mn-ea"/>
              <a:cs typeface="+mn-cs"/>
            </a:endParaRPr>
          </a:p>
        </p:txBody>
      </p:sp>
      <p:sp>
        <p:nvSpPr>
          <p:cNvPr id="6" name="Flowchart: Process 13"/>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Flowchart: Process 15"/>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45AFF988-C763-4FF8-88A2-215BD1793B81}" type="datetimeFigureOut">
              <a:rPr lang="en-US"/>
              <a:pPr>
                <a:defRPr/>
              </a:pPr>
              <a:t>3/19/2024</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E850D6F5-2895-42BF-8C4D-3EECF3CFB704}" type="slidenum">
              <a:rPr lang="en-US"/>
              <a:pPr>
                <a:defRPr/>
              </a:pPr>
              <a:t>‹#›</a:t>
            </a:fld>
            <a:endParaRPr lang="en-US"/>
          </a:p>
        </p:txBody>
      </p:sp>
    </p:spTree>
    <p:extLst>
      <p:ext uri="{BB962C8B-B14F-4D97-AF65-F5344CB8AC3E}">
        <p14:creationId xmlns:p14="http://schemas.microsoft.com/office/powerpoint/2010/main" val="1078839232"/>
      </p:ext>
    </p:extLst>
  </p:cSld>
  <p:clrMapOvr>
    <a:masterClrMapping/>
  </p:clrMapOvr>
  <p:transition spd="med">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08C2E614-9FBE-4ADA-9760-87840EABCC65}" type="datetimeFigureOut">
              <a:rPr lang="en-US"/>
              <a:pPr>
                <a:defRPr/>
              </a:pPr>
              <a:t>3/19/2024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D7E08E90-77EF-47AE-8602-C19658302718}"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084" r:id="rId1"/>
    <p:sldLayoutId id="2147484079" r:id="rId2"/>
    <p:sldLayoutId id="2147484085" r:id="rId3"/>
    <p:sldLayoutId id="2147484080" r:id="rId4"/>
    <p:sldLayoutId id="2147484086" r:id="rId5"/>
    <p:sldLayoutId id="2147484081" r:id="rId6"/>
    <p:sldLayoutId id="2147484087" r:id="rId7"/>
    <p:sldLayoutId id="2147484088" r:id="rId8"/>
    <p:sldLayoutId id="2147484089" r:id="rId9"/>
    <p:sldLayoutId id="2147484082" r:id="rId10"/>
    <p:sldLayoutId id="2147484083" r:id="rId11"/>
    <p:sldLayoutId id="2147484090" r:id="rId12"/>
    <p:sldLayoutId id="2147484091" r:id="rId13"/>
    <p:sldLayoutId id="2147484092" r:id="rId14"/>
  </p:sldLayoutIdLst>
  <p:transition spd="med">
    <p:comb dir="vert"/>
  </p:transition>
  <p:txStyles>
    <p:titleStyle>
      <a:lvl1pPr algn="l" rtl="1"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1" eaLnBrk="0" fontAlgn="base" hangingPunct="0">
        <a:spcBef>
          <a:spcPct val="0"/>
        </a:spcBef>
        <a:spcAft>
          <a:spcPct val="0"/>
        </a:spcAft>
        <a:defRPr sz="4300">
          <a:solidFill>
            <a:srgbClr val="572314"/>
          </a:solidFill>
          <a:latin typeface="Gill Sans MT" pitchFamily="34" charset="0"/>
        </a:defRPr>
      </a:lvl2pPr>
      <a:lvl3pPr algn="l" rtl="1" eaLnBrk="0" fontAlgn="base" hangingPunct="0">
        <a:spcBef>
          <a:spcPct val="0"/>
        </a:spcBef>
        <a:spcAft>
          <a:spcPct val="0"/>
        </a:spcAft>
        <a:defRPr sz="4300">
          <a:solidFill>
            <a:srgbClr val="572314"/>
          </a:solidFill>
          <a:latin typeface="Gill Sans MT" pitchFamily="34" charset="0"/>
        </a:defRPr>
      </a:lvl3pPr>
      <a:lvl4pPr algn="l" rtl="1" eaLnBrk="0" fontAlgn="base" hangingPunct="0">
        <a:spcBef>
          <a:spcPct val="0"/>
        </a:spcBef>
        <a:spcAft>
          <a:spcPct val="0"/>
        </a:spcAft>
        <a:defRPr sz="4300">
          <a:solidFill>
            <a:srgbClr val="572314"/>
          </a:solidFill>
          <a:latin typeface="Gill Sans MT" pitchFamily="34" charset="0"/>
        </a:defRPr>
      </a:lvl4pPr>
      <a:lvl5pPr algn="l" rtl="1" eaLnBrk="0" fontAlgn="base" hangingPunct="0">
        <a:spcBef>
          <a:spcPct val="0"/>
        </a:spcBef>
        <a:spcAft>
          <a:spcPct val="0"/>
        </a:spcAft>
        <a:defRPr sz="4300">
          <a:solidFill>
            <a:srgbClr val="572314"/>
          </a:solidFill>
          <a:latin typeface="Gill Sans MT" pitchFamily="34" charset="0"/>
        </a:defRPr>
      </a:lvl5pPr>
      <a:lvl6pPr marL="457200" algn="l" rtl="1" fontAlgn="base">
        <a:spcBef>
          <a:spcPct val="0"/>
        </a:spcBef>
        <a:spcAft>
          <a:spcPct val="0"/>
        </a:spcAft>
        <a:defRPr sz="4300">
          <a:solidFill>
            <a:srgbClr val="572314"/>
          </a:solidFill>
          <a:latin typeface="Gill Sans MT" pitchFamily="34" charset="0"/>
        </a:defRPr>
      </a:lvl6pPr>
      <a:lvl7pPr marL="914400" algn="l" rtl="1" fontAlgn="base">
        <a:spcBef>
          <a:spcPct val="0"/>
        </a:spcBef>
        <a:spcAft>
          <a:spcPct val="0"/>
        </a:spcAft>
        <a:defRPr sz="4300">
          <a:solidFill>
            <a:srgbClr val="572314"/>
          </a:solidFill>
          <a:latin typeface="Gill Sans MT" pitchFamily="34" charset="0"/>
        </a:defRPr>
      </a:lvl7pPr>
      <a:lvl8pPr marL="1371600" algn="l" rtl="1" fontAlgn="base">
        <a:spcBef>
          <a:spcPct val="0"/>
        </a:spcBef>
        <a:spcAft>
          <a:spcPct val="0"/>
        </a:spcAft>
        <a:defRPr sz="4300">
          <a:solidFill>
            <a:srgbClr val="572314"/>
          </a:solidFill>
          <a:latin typeface="Gill Sans MT" pitchFamily="34" charset="0"/>
        </a:defRPr>
      </a:lvl8pPr>
      <a:lvl9pPr marL="1828800" algn="l" rtl="1" fontAlgn="base">
        <a:spcBef>
          <a:spcPct val="0"/>
        </a:spcBef>
        <a:spcAft>
          <a:spcPct val="0"/>
        </a:spcAft>
        <a:defRPr sz="4300">
          <a:solidFill>
            <a:srgbClr val="572314"/>
          </a:solidFill>
          <a:latin typeface="Gill Sans MT" pitchFamily="34" charset="0"/>
        </a:defRPr>
      </a:lvl9pPr>
      <a:extLst/>
    </p:titleStyle>
    <p:bodyStyle>
      <a:lvl1pPr marL="365125" indent="-282575" algn="r" rtl="1"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r" rtl="1"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r" rtl="1"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r" rtl="1"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r" rtl="1"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20.wmf"/><Relationship Id="rId4" Type="http://schemas.openxmlformats.org/officeDocument/2006/relationships/oleObject" Target="../embeddings/oleObject7.bin"/></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notesSlide" Target="../notesSlides/notesSlide8.xml"/><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4.wmf"/><Relationship Id="rId5" Type="http://schemas.openxmlformats.org/officeDocument/2006/relationships/oleObject" Target="../embeddings/oleObject8.bin"/><Relationship Id="rId10" Type="http://schemas.openxmlformats.org/officeDocument/2006/relationships/image" Target="../media/image26.wmf"/><Relationship Id="rId4" Type="http://schemas.openxmlformats.org/officeDocument/2006/relationships/image" Target="../media/image27.jpeg"/><Relationship Id="rId9" Type="http://schemas.openxmlformats.org/officeDocument/2006/relationships/oleObject" Target="../embeddings/oleObject10.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8.wmf"/><Relationship Id="rId4"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2.wmf"/><Relationship Id="rId2" Type="http://schemas.openxmlformats.org/officeDocument/2006/relationships/slideLayout" Target="../slideLayouts/slideLayout14.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image" Target="../media/image31.emf"/><Relationship Id="rId4" Type="http://schemas.openxmlformats.org/officeDocument/2006/relationships/oleObject" Target="../embeddings/oleObject12.bin"/></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6.wmf"/><Relationship Id="rId5" Type="http://schemas.openxmlformats.org/officeDocument/2006/relationships/oleObject" Target="../embeddings/oleObject14.bin"/><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7.jpeg"/><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9.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8.e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5.bin"/><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vmlDrawing" Target="../drawings/vmlDrawing4.vml"/><Relationship Id="rId6" Type="http://schemas.openxmlformats.org/officeDocument/2006/relationships/image" Target="../media/image12.emf"/><Relationship Id="rId5" Type="http://schemas.openxmlformats.org/officeDocument/2006/relationships/oleObject" Target="../embeddings/oleObject6.bin"/><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48" y="0"/>
            <a:ext cx="9180000" cy="6858000"/>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Title 11"/>
          <p:cNvSpPr>
            <a:spLocks noGrp="1"/>
          </p:cNvSpPr>
          <p:nvPr>
            <p:ph type="ctrTitle"/>
          </p:nvPr>
        </p:nvSpPr>
        <p:spPr>
          <a:xfrm>
            <a:off x="683568" y="1844824"/>
            <a:ext cx="8237287" cy="1470025"/>
          </a:xfrm>
        </p:spPr>
        <p:txBody>
          <a:bodyPr>
            <a:noAutofit/>
          </a:bodyPr>
          <a:lstStyle/>
          <a:p>
            <a:pPr algn="ctr" rtl="0"/>
            <a:br>
              <a:rPr lang="en-US" sz="3200" b="1" dirty="0">
                <a:solidFill>
                  <a:schemeClr val="tx2">
                    <a:lumMod val="60000"/>
                    <a:lumOff val="40000"/>
                  </a:schemeClr>
                </a:solidFill>
                <a:latin typeface="Cambria" panose="02040503050406030204" pitchFamily="18" charset="0"/>
                <a:cs typeface="Times New Roman" pitchFamily="18" charset="0"/>
              </a:rPr>
            </a:br>
            <a:r>
              <a:rPr lang="en-US" sz="3200" b="1">
                <a:solidFill>
                  <a:schemeClr val="tx2">
                    <a:lumMod val="60000"/>
                    <a:lumOff val="40000"/>
                  </a:schemeClr>
                </a:solidFill>
                <a:latin typeface="Cambria" panose="02040503050406030204" pitchFamily="18" charset="0"/>
                <a:cs typeface="Times New Roman" pitchFamily="18" charset="0"/>
              </a:rPr>
              <a:t>Phys 110</a:t>
            </a:r>
            <a:br>
              <a:rPr lang="en-US" sz="3200" b="1" dirty="0">
                <a:solidFill>
                  <a:schemeClr val="tx2">
                    <a:lumMod val="60000"/>
                    <a:lumOff val="40000"/>
                  </a:schemeClr>
                </a:solidFill>
                <a:latin typeface="Cambria" panose="02040503050406030204" pitchFamily="18" charset="0"/>
                <a:cs typeface="Times New Roman" pitchFamily="18" charset="0"/>
              </a:rPr>
            </a:br>
            <a:br>
              <a:rPr lang="en-US" sz="3200" b="1" dirty="0">
                <a:solidFill>
                  <a:schemeClr val="tx2">
                    <a:lumMod val="60000"/>
                    <a:lumOff val="40000"/>
                  </a:schemeClr>
                </a:solidFill>
                <a:latin typeface="Cambria" panose="02040503050406030204" pitchFamily="18" charset="0"/>
                <a:cs typeface="Times New Roman" pitchFamily="18" charset="0"/>
              </a:rPr>
            </a:br>
            <a:r>
              <a:rPr lang="en-US" sz="3200" b="1" dirty="0">
                <a:solidFill>
                  <a:schemeClr val="tx2">
                    <a:lumMod val="60000"/>
                    <a:lumOff val="40000"/>
                  </a:schemeClr>
                </a:solidFill>
                <a:latin typeface="Cambria" panose="02040503050406030204" pitchFamily="18" charset="0"/>
                <a:cs typeface="Times New Roman" pitchFamily="18" charset="0"/>
              </a:rPr>
              <a:t>Chapter 7</a:t>
            </a:r>
            <a:br>
              <a:rPr lang="en-US" sz="3200" b="1" dirty="0">
                <a:solidFill>
                  <a:schemeClr val="tx2">
                    <a:lumMod val="60000"/>
                    <a:lumOff val="40000"/>
                  </a:schemeClr>
                </a:solidFill>
                <a:latin typeface="Cambria" panose="02040503050406030204" pitchFamily="18" charset="0"/>
                <a:cs typeface="Times New Roman" pitchFamily="18" charset="0"/>
              </a:rPr>
            </a:br>
            <a:br>
              <a:rPr lang="en-US" sz="3200" b="1" dirty="0">
                <a:solidFill>
                  <a:schemeClr val="tx2">
                    <a:lumMod val="60000"/>
                    <a:lumOff val="40000"/>
                  </a:schemeClr>
                </a:solidFill>
                <a:latin typeface="Cambria" panose="02040503050406030204" pitchFamily="18" charset="0"/>
                <a:cs typeface="Times New Roman" pitchFamily="18" charset="0"/>
              </a:rPr>
            </a:br>
            <a:r>
              <a:rPr lang="fr-FR" sz="3200" b="1" dirty="0" err="1"/>
              <a:t>Energy</a:t>
            </a:r>
            <a:r>
              <a:rPr lang="fr-FR" sz="3200" b="1" dirty="0"/>
              <a:t> and </a:t>
            </a:r>
            <a:r>
              <a:rPr lang="fr-FR" sz="3200" b="1" dirty="0" err="1"/>
              <a:t>Energy</a:t>
            </a:r>
            <a:r>
              <a:rPr lang="fr-FR" sz="3200" b="1" dirty="0"/>
              <a:t> Transfer</a:t>
            </a:r>
            <a:r>
              <a:rPr lang="en-US" sz="3200" b="1" dirty="0"/>
              <a:t> </a:t>
            </a:r>
            <a:br>
              <a:rPr lang="en-US" sz="3200" b="1" dirty="0"/>
            </a:br>
            <a:endParaRPr lang="en-US" sz="3200" b="1" dirty="0">
              <a:solidFill>
                <a:schemeClr val="tx2">
                  <a:lumMod val="60000"/>
                  <a:lumOff val="40000"/>
                </a:schemeClr>
              </a:solidFill>
              <a:latin typeface="Cambria" panose="02040503050406030204" pitchFamily="18" charset="0"/>
              <a:cs typeface="Times New Roman" pitchFamily="18" charset="0"/>
            </a:endParaRPr>
          </a:p>
        </p:txBody>
      </p:sp>
      <p:sp>
        <p:nvSpPr>
          <p:cNvPr id="4" name="Rectangle 3">
            <a:extLst>
              <a:ext uri="{FF2B5EF4-FFF2-40B4-BE49-F238E27FC236}">
                <a16:creationId xmlns:a16="http://schemas.microsoft.com/office/drawing/2014/main" id="{9C3120C2-5ECB-4BB2-ABEA-D27E7D47D614}"/>
              </a:ext>
            </a:extLst>
          </p:cNvPr>
          <p:cNvSpPr/>
          <p:nvPr/>
        </p:nvSpPr>
        <p:spPr>
          <a:xfrm>
            <a:off x="1715096" y="3933056"/>
            <a:ext cx="5713808" cy="58477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chemeClr val="tx1"/>
                </a:solidFill>
                <a:latin typeface="Cambria" panose="02040503050406030204" pitchFamily="18" charset="0"/>
              </a:rPr>
              <a:t>Prof. Dr. Bandar Ali Al-Asbahi</a:t>
            </a:r>
          </a:p>
        </p:txBody>
      </p:sp>
      <p:sp>
        <p:nvSpPr>
          <p:cNvPr id="6" name="Subtitle 2">
            <a:extLst>
              <a:ext uri="{FF2B5EF4-FFF2-40B4-BE49-F238E27FC236}">
                <a16:creationId xmlns:a16="http://schemas.microsoft.com/office/drawing/2014/main" id="{72EFEFDF-E84F-4D9D-A3B1-3132B5E90F5F}"/>
              </a:ext>
            </a:extLst>
          </p:cNvPr>
          <p:cNvSpPr>
            <a:spLocks noGrp="1"/>
          </p:cNvSpPr>
          <p:nvPr>
            <p:ph type="subTitle" idx="1"/>
          </p:nvPr>
        </p:nvSpPr>
        <p:spPr>
          <a:xfrm>
            <a:off x="1374852" y="3210274"/>
            <a:ext cx="6400800" cy="504056"/>
          </a:xfrm>
        </p:spPr>
        <p:txBody>
          <a:bodyPr>
            <a:noAutofit/>
          </a:bodyPr>
          <a:lstStyle/>
          <a:p>
            <a:pPr algn="ctr"/>
            <a:r>
              <a:rPr lang="en-US" sz="2800" dirty="0">
                <a:solidFill>
                  <a:schemeClr val="tx1"/>
                </a:solidFill>
                <a:latin typeface="Cambria" panose="02040503050406030204" pitchFamily="18" charset="0"/>
              </a:rPr>
              <a:t>By</a:t>
            </a:r>
          </a:p>
        </p:txBody>
      </p:sp>
    </p:spTree>
    <p:extLst>
      <p:ext uri="{BB962C8B-B14F-4D97-AF65-F5344CB8AC3E}">
        <p14:creationId xmlns:p14="http://schemas.microsoft.com/office/powerpoint/2010/main" val="800724475"/>
      </p:ext>
    </p:extLst>
  </p:cSld>
  <p:clrMapOvr>
    <a:masterClrMapping/>
  </p:clrMapOvr>
  <p:transition spd="med">
    <p:comb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br>
              <a:rPr lang="en-US" b="1" dirty="0">
                <a:latin typeface="Cambria" panose="02040503050406030204" pitchFamily="18" charset="0"/>
              </a:rPr>
            </a:br>
            <a:r>
              <a:rPr lang="en-US" b="1" dirty="0">
                <a:latin typeface="Cambria" panose="02040503050406030204" pitchFamily="18" charset="0"/>
              </a:rPr>
              <a:t>7.3 The Scalar Product of Two </a:t>
            </a:r>
            <a:r>
              <a:rPr lang="fr-FR" b="1" dirty="0" err="1">
                <a:latin typeface="Cambria" pitchFamily="18" charset="0"/>
              </a:rPr>
              <a:t>Vectors</a:t>
            </a:r>
            <a:br>
              <a:rPr lang="en-US" b="1" dirty="0">
                <a:latin typeface="Cambria" panose="02040503050406030204" pitchFamily="18" charset="0"/>
              </a:rPr>
            </a:br>
            <a:endParaRPr lang="en-US" b="1" dirty="0">
              <a:latin typeface="Cambria" panose="020405030504060302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65252" cy="5589240"/>
              </a:xfrm>
            </p:spPr>
            <p:txBody>
              <a:bodyPr>
                <a:noAutofit/>
              </a:bodyPr>
              <a:lstStyle/>
              <a:p>
                <a:pPr marL="0" indent="0" algn="l" rtl="0">
                  <a:buNone/>
                </a:pPr>
                <a:r>
                  <a:rPr lang="en-US" sz="2400" dirty="0"/>
                  <a:t>Because of the way the force and displacement vectors are combined in Equation 7.1, it is helpful to use a convenient mathematical tool called the scalar product of two vectors.</a:t>
                </a:r>
              </a:p>
              <a:p>
                <a:pPr marL="0" indent="0" algn="l" rtl="0">
                  <a:buNone/>
                </a:pPr>
                <a:r>
                  <a:rPr lang="en-US" sz="2400" dirty="0"/>
                  <a:t>In general; for any two vectors </a:t>
                </a:r>
                <a:r>
                  <a:rPr lang="en-US" sz="2400" b="1" dirty="0"/>
                  <a:t>A </a:t>
                </a:r>
                <a:r>
                  <a:rPr lang="en-US" sz="2400" dirty="0"/>
                  <a:t>and </a:t>
                </a:r>
                <a:r>
                  <a:rPr lang="en-US" sz="2400" b="1" dirty="0"/>
                  <a:t>B</a:t>
                </a:r>
                <a:r>
                  <a:rPr lang="en-US" sz="2400" dirty="0"/>
                  <a:t>; Scalar product is defined as:</a:t>
                </a:r>
              </a:p>
              <a:p>
                <a:pPr marL="0" indent="0">
                  <a:buNone/>
                </a:pPr>
                <a14:m>
                  <m:oMathPara xmlns:m="http://schemas.openxmlformats.org/officeDocument/2006/math">
                    <m:oMathParaPr>
                      <m:jc m:val="centerGroup"/>
                    </m:oMathParaPr>
                    <m:oMath xmlns:m="http://schemas.openxmlformats.org/officeDocument/2006/math">
                      <m:r>
                        <a:rPr lang="en-US" sz="2400" b="0" i="1" smtClean="0">
                          <a:latin typeface="Cambria Math"/>
                        </a:rPr>
                        <m:t>𝐴</m:t>
                      </m:r>
                      <m:r>
                        <a:rPr lang="en-US" sz="2400" b="0" i="1" smtClean="0">
                          <a:latin typeface="Cambria Math"/>
                        </a:rPr>
                        <m:t>.</m:t>
                      </m:r>
                      <m:r>
                        <a:rPr lang="en-US" sz="2400" b="0" i="1" smtClean="0">
                          <a:latin typeface="Cambria Math"/>
                        </a:rPr>
                        <m:t>𝐵</m:t>
                      </m:r>
                      <m:r>
                        <a:rPr lang="en-US" sz="2400" i="1">
                          <a:latin typeface="Cambria Math"/>
                        </a:rPr>
                        <m:t>=</m:t>
                      </m:r>
                      <m:r>
                        <a:rPr lang="en-US" sz="2400" b="0" i="1" smtClean="0">
                          <a:latin typeface="Cambria Math"/>
                        </a:rPr>
                        <m:t>𝐴𝐵</m:t>
                      </m:r>
                      <m:func>
                        <m:funcPr>
                          <m:ctrlPr>
                            <a:rPr lang="en-US" sz="2400" i="1">
                              <a:latin typeface="Cambria Math" panose="02040503050406030204" pitchFamily="18" charset="0"/>
                              <a:ea typeface="Cambria Math"/>
                            </a:rPr>
                          </m:ctrlPr>
                        </m:funcPr>
                        <m:fName>
                          <m:r>
                            <m:rPr>
                              <m:sty m:val="p"/>
                            </m:rPr>
                            <a:rPr lang="en-US" sz="2400">
                              <a:latin typeface="Cambria Math"/>
                              <a:ea typeface="Cambria Math"/>
                            </a:rPr>
                            <m:t>cos</m:t>
                          </m:r>
                        </m:fName>
                        <m:e>
                          <m:r>
                            <a:rPr lang="en-US" sz="2400" i="1">
                              <a:latin typeface="Cambria Math"/>
                              <a:ea typeface="Cambria Math"/>
                            </a:rPr>
                            <m:t>𝜃</m:t>
                          </m:r>
                        </m:e>
                      </m:func>
                    </m:oMath>
                  </m:oMathPara>
                </a14:m>
                <a:endParaRPr lang="en-US" sz="2400" dirty="0"/>
              </a:p>
              <a:p>
                <a:pPr marL="0" indent="0">
                  <a:buNone/>
                </a:pPr>
                <a14:m>
                  <m:oMathPara xmlns:m="http://schemas.openxmlformats.org/officeDocument/2006/math">
                    <m:oMathParaPr>
                      <m:jc m:val="centerGroup"/>
                    </m:oMathParaPr>
                    <m:oMath xmlns:m="http://schemas.openxmlformats.org/officeDocument/2006/math">
                      <m:r>
                        <a:rPr lang="en-US" sz="2400" i="1">
                          <a:latin typeface="Cambria Math"/>
                        </a:rPr>
                        <m:t>𝑊</m:t>
                      </m:r>
                      <m:r>
                        <a:rPr lang="en-US" sz="2400" i="1">
                          <a:latin typeface="Cambria Math"/>
                        </a:rPr>
                        <m:t>=</m:t>
                      </m:r>
                      <m:r>
                        <a:rPr lang="en-US" sz="2400" i="1">
                          <a:latin typeface="Cambria Math"/>
                        </a:rPr>
                        <m:t>𝐹</m:t>
                      </m:r>
                      <m:r>
                        <a:rPr lang="en-US" sz="2400" i="1">
                          <a:latin typeface="Cambria Math"/>
                          <a:ea typeface="Cambria Math"/>
                        </a:rPr>
                        <m:t>∆</m:t>
                      </m:r>
                      <m:r>
                        <a:rPr lang="en-US" sz="2400" i="1">
                          <a:latin typeface="Cambria Math"/>
                          <a:ea typeface="Cambria Math"/>
                        </a:rPr>
                        <m:t>𝑟</m:t>
                      </m:r>
                      <m:r>
                        <a:rPr lang="en-US" sz="2400" i="1">
                          <a:latin typeface="Cambria Math"/>
                          <a:ea typeface="Cambria Math"/>
                        </a:rPr>
                        <m:t> </m:t>
                      </m:r>
                      <m:func>
                        <m:funcPr>
                          <m:ctrlPr>
                            <a:rPr lang="en-US" sz="2400" i="1">
                              <a:latin typeface="Cambria Math" panose="02040503050406030204" pitchFamily="18" charset="0"/>
                              <a:ea typeface="Cambria Math"/>
                            </a:rPr>
                          </m:ctrlPr>
                        </m:funcPr>
                        <m:fName>
                          <m:r>
                            <m:rPr>
                              <m:sty m:val="p"/>
                            </m:rPr>
                            <a:rPr lang="en-US" sz="2400">
                              <a:latin typeface="Cambria Math"/>
                              <a:ea typeface="Cambria Math"/>
                            </a:rPr>
                            <m:t>cos</m:t>
                          </m:r>
                        </m:fName>
                        <m:e>
                          <m:r>
                            <a:rPr lang="en-US" sz="2400" i="1">
                              <a:latin typeface="Cambria Math"/>
                              <a:ea typeface="Cambria Math"/>
                            </a:rPr>
                            <m:t>𝜃</m:t>
                          </m:r>
                          <m:r>
                            <a:rPr lang="en-US" sz="2400" i="1">
                              <a:latin typeface="Cambria Math"/>
                            </a:rPr>
                            <m:t>=</m:t>
                          </m:r>
                          <m:r>
                            <a:rPr lang="en-US" sz="2400" i="1">
                              <a:latin typeface="Cambria Math"/>
                            </a:rPr>
                            <m:t>𝐹</m:t>
                          </m:r>
                          <m:r>
                            <a:rPr lang="en-US" sz="2400" b="0" i="1" smtClean="0">
                              <a:latin typeface="Cambria Math"/>
                            </a:rPr>
                            <m:t>.</m:t>
                          </m:r>
                          <m:r>
                            <a:rPr lang="en-US" sz="2400" i="1">
                              <a:latin typeface="Cambria Math"/>
                              <a:ea typeface="Cambria Math"/>
                            </a:rPr>
                            <m:t>∆</m:t>
                          </m:r>
                          <m:r>
                            <a:rPr lang="en-US" sz="2400" i="1">
                              <a:latin typeface="Cambria Math"/>
                              <a:ea typeface="Cambria Math"/>
                            </a:rPr>
                            <m:t>𝑟</m:t>
                          </m:r>
                        </m:e>
                      </m:func>
                    </m:oMath>
                  </m:oMathPara>
                </a14:m>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lgn="l" rtl="0">
                  <a:buNone/>
                </a:pPr>
                <a:r>
                  <a:rPr lang="en-US" sz="2400" dirty="0"/>
                  <a:t>In other words, </a:t>
                </a:r>
                <a:r>
                  <a:rPr lang="en-US" sz="2400" b="1" dirty="0" err="1"/>
                  <a:t>F.</a:t>
                </a:r>
                <a:r>
                  <a:rPr lang="en-US" sz="2400" dirty="0" err="1"/>
                  <a:t>Δ</a:t>
                </a:r>
                <a:r>
                  <a:rPr lang="en-US" sz="2400" b="1" dirty="0" err="1"/>
                  <a:t>r</a:t>
                </a:r>
                <a:r>
                  <a:rPr lang="en-US" sz="2400" b="1" dirty="0"/>
                  <a:t> </a:t>
                </a:r>
                <a:r>
                  <a:rPr lang="en-US" sz="2400" dirty="0"/>
                  <a:t>(“F dot </a:t>
                </a:r>
                <a:r>
                  <a:rPr lang="en-US" sz="2400" dirty="0" err="1"/>
                  <a:t>Δr</a:t>
                </a:r>
                <a:r>
                  <a:rPr lang="en-US" sz="2400" dirty="0"/>
                  <a:t>”) is a short hand notation for   </a:t>
                </a:r>
                <a:r>
                  <a:rPr lang="en-US" sz="2400" i="1" dirty="0" err="1"/>
                  <a:t>F</a:t>
                </a:r>
                <a:r>
                  <a:rPr lang="en-US" sz="2400" dirty="0" err="1"/>
                  <a:t>Δr</a:t>
                </a:r>
                <a:r>
                  <a:rPr lang="en-US" sz="2400" i="1" dirty="0" err="1"/>
                  <a:t>cos</a:t>
                </a:r>
                <a:r>
                  <a:rPr lang="en-US" sz="2400" i="1" dirty="0"/>
                  <a:t> </a:t>
                </a:r>
                <a:r>
                  <a:rPr lang="en-US" sz="2400" dirty="0"/>
                  <a:t>θ</a:t>
                </a:r>
                <a:r>
                  <a:rPr lang="en-US" sz="2400" i="1" dirty="0"/>
                  <a:t>.</a:t>
                </a: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65252" cy="5589240"/>
              </a:xfrm>
              <a:blipFill rotWithShape="0">
                <a:blip r:embed="rId2"/>
                <a:stretch>
                  <a:fillRect l="-998" t="-763" b="-5344"/>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10</a:t>
            </a:fld>
            <a:endParaRPr lang="en-US"/>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173116"/>
            <a:ext cx="269734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9711695"/>
      </p:ext>
    </p:extLst>
  </p:cSld>
  <p:clrMapOvr>
    <a:masterClrMapping/>
  </p:clrMapOvr>
  <p:transition spd="med">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br>
              <a:rPr lang="en-US" b="1" dirty="0">
                <a:latin typeface="Cambria" panose="02040503050406030204" pitchFamily="18" charset="0"/>
              </a:rPr>
            </a:br>
            <a:r>
              <a:rPr lang="en-US" b="1" dirty="0">
                <a:latin typeface="Cambria" panose="02040503050406030204" pitchFamily="18" charset="0"/>
              </a:rPr>
              <a:t>7.3 The Scalar Product of Two </a:t>
            </a:r>
            <a:r>
              <a:rPr lang="fr-FR" b="1" dirty="0" err="1">
                <a:latin typeface="Cambria" pitchFamily="18" charset="0"/>
              </a:rPr>
              <a:t>Vectors</a:t>
            </a:r>
            <a:br>
              <a:rPr lang="en-US" b="1" dirty="0">
                <a:latin typeface="Cambria" panose="02040503050406030204" pitchFamily="18" charset="0"/>
              </a:rPr>
            </a:br>
            <a:endParaRPr lang="en-US" b="1" dirty="0">
              <a:latin typeface="Cambria" panose="020405030504060302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4860032" cy="5472608"/>
              </a:xfrm>
            </p:spPr>
            <p:txBody>
              <a:bodyPr>
                <a:noAutofit/>
              </a:bodyPr>
              <a:lstStyle/>
              <a:p>
                <a:pPr marL="0" indent="0" algn="l" rtl="0">
                  <a:buNone/>
                </a:pPr>
                <a:r>
                  <a:rPr lang="fr-FR" sz="2400" b="1" dirty="0"/>
                  <a:t>Dot </a:t>
                </a:r>
                <a:r>
                  <a:rPr lang="fr-FR" sz="2400" b="1" dirty="0" err="1"/>
                  <a:t>Products</a:t>
                </a:r>
                <a:r>
                  <a:rPr lang="fr-FR" sz="2400" b="1" dirty="0"/>
                  <a:t> </a:t>
                </a:r>
              </a:p>
              <a:p>
                <a:pPr marL="0" indent="0" algn="l" rtl="0">
                  <a:buNone/>
                </a:pPr>
                <a:r>
                  <a:rPr lang="en-US" sz="2400" dirty="0"/>
                  <a:t>Note that the scalar product is commutative. </a:t>
                </a:r>
              </a:p>
              <a:p>
                <a:pPr marL="0" indent="0" algn="l" rtl="0">
                  <a:buNone/>
                </a:pPr>
                <a:r>
                  <a:rPr lang="en-US" sz="2400" dirty="0"/>
                  <a:t>That is:</a:t>
                </a:r>
              </a:p>
              <a:p>
                <a:pPr marL="0" indent="0" algn="l" rtl="0">
                  <a:buNone/>
                </a:pPr>
                <a14:m>
                  <m:oMathPara xmlns:m="http://schemas.openxmlformats.org/officeDocument/2006/math">
                    <m:oMathParaPr>
                      <m:jc m:val="centerGroup"/>
                    </m:oMathParaPr>
                    <m:oMath xmlns:m="http://schemas.openxmlformats.org/officeDocument/2006/math">
                      <m:r>
                        <a:rPr lang="en-US" sz="2400" i="1">
                          <a:latin typeface="Cambria Math"/>
                        </a:rPr>
                        <m:t>𝐴</m:t>
                      </m:r>
                      <m:r>
                        <a:rPr lang="en-US" sz="2400" i="1">
                          <a:latin typeface="Cambria Math"/>
                        </a:rPr>
                        <m:t>.</m:t>
                      </m:r>
                      <m:r>
                        <a:rPr lang="en-US" sz="2400" i="1">
                          <a:latin typeface="Cambria Math"/>
                        </a:rPr>
                        <m:t>𝐵</m:t>
                      </m:r>
                      <m:r>
                        <a:rPr lang="en-US" sz="2400" i="1">
                          <a:latin typeface="Cambria Math"/>
                        </a:rPr>
                        <m:t>=</m:t>
                      </m:r>
                      <m:r>
                        <a:rPr lang="en-US" sz="2400" i="1">
                          <a:latin typeface="Cambria Math"/>
                        </a:rPr>
                        <m:t>𝐵</m:t>
                      </m:r>
                      <m:r>
                        <a:rPr lang="en-US" sz="2400" i="1">
                          <a:latin typeface="Cambria Math"/>
                        </a:rPr>
                        <m:t>.</m:t>
                      </m:r>
                      <m:r>
                        <a:rPr lang="en-US" sz="2400" i="1">
                          <a:latin typeface="Cambria Math"/>
                        </a:rPr>
                        <m:t>𝐴</m:t>
                      </m:r>
                    </m:oMath>
                  </m:oMathPara>
                </a14:m>
                <a:endParaRPr lang="en-US" sz="2400" dirty="0"/>
              </a:p>
              <a:p>
                <a:pPr marL="0" indent="0" algn="l" rtl="0">
                  <a:buNone/>
                </a:pPr>
                <a:r>
                  <a:rPr lang="en-US" sz="2400" dirty="0"/>
                  <a:t>Although (7.3) defines the work in terms of two vectors, </a:t>
                </a:r>
                <a:r>
                  <a:rPr lang="en-US" sz="2400" i="1" dirty="0"/>
                  <a:t>work is a scalar</a:t>
                </a:r>
                <a:r>
                  <a:rPr lang="en-US" sz="2400" dirty="0"/>
                  <a:t>. </a:t>
                </a:r>
                <a:r>
                  <a:rPr lang="en-US" sz="2400" i="1" dirty="0"/>
                  <a:t>All types of </a:t>
                </a:r>
                <a:r>
                  <a:rPr lang="en-US" sz="2400" dirty="0"/>
                  <a:t>energy and energy transfer are scalars. This is a major advantage of the energy approach. We don’t need vector calculations!</a:t>
                </a:r>
              </a:p>
              <a:p>
                <a:pPr marL="0" indent="0" algn="l" rtl="0">
                  <a:buNone/>
                </a:pPr>
                <a:endParaRPr lang="fr-FR" sz="2400" b="1" dirty="0"/>
              </a:p>
              <a:p>
                <a:pPr marL="0" indent="0">
                  <a:buNone/>
                </a:pPr>
                <a:endParaRPr lang="fr-FR" sz="24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4860032" cy="5472608"/>
              </a:xfrm>
              <a:blipFill rotWithShape="0">
                <a:blip r:embed="rId2"/>
                <a:stretch>
                  <a:fillRect l="-1882" t="-780" r="-3513"/>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11</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4092" y="1628800"/>
            <a:ext cx="3254332"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8315785"/>
      </p:ext>
    </p:extLst>
  </p:cSld>
  <p:clrMapOvr>
    <a:masterClrMapping/>
  </p:clrMapOvr>
  <p:transition spd="med">
    <p:comb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br>
              <a:rPr lang="en-US" b="1" dirty="0">
                <a:latin typeface="Cambria" panose="02040503050406030204" pitchFamily="18" charset="0"/>
              </a:rPr>
            </a:br>
            <a:r>
              <a:rPr lang="en-US" b="1" dirty="0">
                <a:latin typeface="Cambria" panose="02040503050406030204" pitchFamily="18" charset="0"/>
              </a:rPr>
              <a:t>7.4 Work Done by a Varying </a:t>
            </a:r>
            <a:r>
              <a:rPr lang="fr-FR" b="1" dirty="0">
                <a:latin typeface="Cambria" pitchFamily="18" charset="0"/>
              </a:rPr>
              <a:t>Force</a:t>
            </a:r>
            <a:br>
              <a:rPr lang="en-US" b="1" dirty="0">
                <a:latin typeface="Cambria" panose="02040503050406030204" pitchFamily="18" charset="0"/>
              </a:rPr>
            </a:br>
            <a:endParaRPr lang="en-US" b="1" dirty="0">
              <a:latin typeface="Cambria" panose="020405030504060302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en-US" sz="2400" dirty="0"/>
                  <a:t>If a force </a:t>
                </a:r>
                <a:r>
                  <a:rPr lang="en-US" sz="2400" b="1" dirty="0" err="1"/>
                  <a:t>F</a:t>
                </a:r>
                <a:r>
                  <a:rPr lang="en-US" sz="2400" baseline="-25000" dirty="0" err="1"/>
                  <a:t>x</a:t>
                </a:r>
                <a:r>
                  <a:rPr lang="en-US" sz="2400" dirty="0"/>
                  <a:t> is varying with position, </a:t>
                </a:r>
                <a:r>
                  <a:rPr lang="en-US" sz="2400" i="1" dirty="0"/>
                  <a:t>x</a:t>
                </a:r>
                <a:r>
                  <a:rPr lang="en-US" sz="2400" dirty="0"/>
                  <a:t>, we can express the work done by </a:t>
                </a:r>
                <a:r>
                  <a:rPr lang="en-US" sz="2400" b="1" dirty="0" err="1"/>
                  <a:t>F</a:t>
                </a:r>
                <a:r>
                  <a:rPr lang="en-US" sz="2400" baseline="-25000" dirty="0" err="1"/>
                  <a:t>x</a:t>
                </a:r>
                <a:r>
                  <a:rPr lang="en-US" sz="2400" baseline="-25000" dirty="0"/>
                  <a:t>  </a:t>
                </a:r>
                <a:r>
                  <a:rPr lang="en-US" sz="2400" dirty="0"/>
                  <a:t>as the particle moves from </a:t>
                </a:r>
                <a:r>
                  <a:rPr lang="en-US" sz="2400" i="1" dirty="0"/>
                  <a:t>x</a:t>
                </a:r>
                <a:r>
                  <a:rPr lang="en-US" sz="2400" baseline="-25000" dirty="0"/>
                  <a:t>i</a:t>
                </a:r>
                <a:r>
                  <a:rPr lang="en-US" sz="2400" dirty="0"/>
                  <a:t> to </a:t>
                </a:r>
                <a:r>
                  <a:rPr lang="en-US" sz="2400" i="1" dirty="0" err="1"/>
                  <a:t>x</a:t>
                </a:r>
                <a:r>
                  <a:rPr lang="en-US" sz="2400" baseline="-25000" dirty="0" err="1"/>
                  <a:t>f</a:t>
                </a:r>
                <a:r>
                  <a:rPr lang="en-US" sz="2400" dirty="0"/>
                  <a:t> as:</a:t>
                </a:r>
              </a:p>
              <a:p>
                <a:pPr marL="0" indent="0" algn="l" rtl="0">
                  <a:buNone/>
                </a:pPr>
                <a14:m>
                  <m:oMathPara xmlns:m="http://schemas.openxmlformats.org/officeDocument/2006/math">
                    <m:oMathParaPr>
                      <m:jc m:val="centerGroup"/>
                    </m:oMathParaPr>
                    <m:oMath xmlns:m="http://schemas.openxmlformats.org/officeDocument/2006/math">
                      <m:r>
                        <a:rPr lang="en-US" sz="2400" i="1">
                          <a:latin typeface="Cambria Math"/>
                        </a:rPr>
                        <m:t>𝑊</m:t>
                      </m:r>
                      <m:r>
                        <a:rPr lang="en-US" sz="2400" i="1">
                          <a:latin typeface="Cambria Math"/>
                          <a:ea typeface="Cambria Math"/>
                        </a:rPr>
                        <m:t>≈</m:t>
                      </m:r>
                      <m:nary>
                        <m:naryPr>
                          <m:chr m:val="∑"/>
                          <m:ctrlPr>
                            <a:rPr lang="en-US" sz="2400" i="1">
                              <a:latin typeface="Cambria Math" panose="02040503050406030204" pitchFamily="18" charset="0"/>
                              <a:ea typeface="Cambria Math"/>
                            </a:rPr>
                          </m:ctrlPr>
                        </m:naryPr>
                        <m:sub>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𝑖</m:t>
                              </m:r>
                            </m:sub>
                          </m:sSub>
                        </m:sub>
                        <m:sup>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𝑓</m:t>
                              </m:r>
                            </m:sub>
                          </m:sSub>
                        </m:sup>
                        <m:e>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i="1">
                              <a:latin typeface="Cambria Math"/>
                            </a:rPr>
                            <m:t> </m:t>
                          </m:r>
                          <m:r>
                            <a:rPr lang="en-US" sz="2400" i="1">
                              <a:latin typeface="Cambria Math"/>
                              <a:ea typeface="Cambria Math"/>
                            </a:rPr>
                            <m:t>∆</m:t>
                          </m:r>
                          <m:r>
                            <a:rPr lang="en-US" sz="2400" i="1">
                              <a:latin typeface="Cambria Math"/>
                              <a:ea typeface="Cambria Math"/>
                            </a:rPr>
                            <m:t>𝑥</m:t>
                          </m:r>
                        </m:e>
                      </m:nary>
                    </m:oMath>
                  </m:oMathPara>
                </a14:m>
                <a:endParaRPr lang="en-US" sz="2400" dirty="0"/>
              </a:p>
              <a:p>
                <a:pPr marL="0" indent="0" algn="l" rtl="0">
                  <a:buNone/>
                </a:pPr>
                <a:r>
                  <a:rPr lang="en-US" sz="2400" dirty="0"/>
                  <a:t>                                   or</a:t>
                </a:r>
              </a:p>
              <a:p>
                <a:pPr marL="0" indent="0" algn="l" rtl="0">
                  <a:buNone/>
                </a:pPr>
                <a14:m>
                  <m:oMathPara xmlns:m="http://schemas.openxmlformats.org/officeDocument/2006/math">
                    <m:oMathParaPr>
                      <m:jc m:val="centerGroup"/>
                    </m:oMathParaPr>
                    <m:oMath xmlns:m="http://schemas.openxmlformats.org/officeDocument/2006/math">
                      <m:r>
                        <a:rPr lang="en-US" sz="2400" b="0" i="1" smtClean="0">
                          <a:latin typeface="Cambria Math"/>
                        </a:rPr>
                        <m:t>𝑊</m:t>
                      </m:r>
                      <m:r>
                        <a:rPr lang="en-US" sz="2400" b="0" i="1" smtClean="0">
                          <a:latin typeface="Cambria Math"/>
                        </a:rPr>
                        <m:t>=</m:t>
                      </m:r>
                      <m:nary>
                        <m:naryPr>
                          <m:ctrlPr>
                            <a:rPr lang="en-US" sz="2400" b="0" i="1" smtClean="0">
                              <a:latin typeface="Cambria Math" panose="02040503050406030204" pitchFamily="18" charset="0"/>
                            </a:rPr>
                          </m:ctrlPr>
                        </m:naryPr>
                        <m:sub>
                          <m:sSub>
                            <m:sSubPr>
                              <m:ctrlPr>
                                <a:rPr lang="en-US" sz="2400" b="0" i="1" smtClean="0">
                                  <a:latin typeface="Cambria Math" panose="02040503050406030204" pitchFamily="18" charset="0"/>
                                </a:rPr>
                              </m:ctrlPr>
                            </m:sSubPr>
                            <m:e>
                              <m:r>
                                <a:rPr lang="en-US" sz="2400" b="0" i="1" smtClean="0">
                                  <a:latin typeface="Cambria Math"/>
                                </a:rPr>
                                <m:t>𝑥</m:t>
                              </m:r>
                            </m:e>
                            <m:sub>
                              <m:r>
                                <a:rPr lang="en-US" sz="2400" b="0" i="1" smtClean="0">
                                  <a:latin typeface="Cambria Math"/>
                                </a:rPr>
                                <m:t>𝑖</m:t>
                              </m:r>
                            </m:sub>
                          </m:sSub>
                        </m:sub>
                        <m:sup>
                          <m:sSub>
                            <m:sSubPr>
                              <m:ctrlPr>
                                <a:rPr lang="en-US" sz="2400" b="0" i="1" smtClean="0">
                                  <a:latin typeface="Cambria Math" panose="02040503050406030204" pitchFamily="18" charset="0"/>
                                </a:rPr>
                              </m:ctrlPr>
                            </m:sSubPr>
                            <m:e>
                              <m:r>
                                <a:rPr lang="en-US" sz="2400" b="0" i="1" smtClean="0">
                                  <a:latin typeface="Cambria Math"/>
                                </a:rPr>
                                <m:t>𝑥</m:t>
                              </m:r>
                            </m:e>
                            <m:sub>
                              <m:r>
                                <a:rPr lang="en-US" sz="2400" b="0" i="1" smtClean="0">
                                  <a:latin typeface="Cambria Math"/>
                                </a:rPr>
                                <m:t>𝑓</m:t>
                              </m:r>
                            </m:sub>
                          </m:sSub>
                        </m:sup>
                        <m:e>
                          <m:sSub>
                            <m:sSubPr>
                              <m:ctrlPr>
                                <a:rPr lang="en-US" sz="2400" b="0" i="1" smtClean="0">
                                  <a:latin typeface="Cambria Math" panose="02040503050406030204" pitchFamily="18" charset="0"/>
                                </a:rPr>
                              </m:ctrlPr>
                            </m:sSubPr>
                            <m:e>
                              <m:r>
                                <a:rPr lang="en-US" sz="2400" b="0" i="1" smtClean="0">
                                  <a:latin typeface="Cambria Math"/>
                                </a:rPr>
                                <m:t>𝐹</m:t>
                              </m:r>
                            </m:e>
                            <m:sub>
                              <m:r>
                                <a:rPr lang="en-US" sz="2400" b="0" i="1" smtClean="0">
                                  <a:latin typeface="Cambria Math"/>
                                </a:rPr>
                                <m:t>𝑥</m:t>
                              </m:r>
                            </m:sub>
                          </m:sSub>
                          <m:r>
                            <a:rPr lang="en-US" sz="2400" b="0" i="1" smtClean="0">
                              <a:latin typeface="Cambria Math"/>
                            </a:rPr>
                            <m:t> </m:t>
                          </m:r>
                          <m:r>
                            <a:rPr lang="en-US" sz="2400" b="0" i="1" smtClean="0">
                              <a:latin typeface="Cambria Math"/>
                            </a:rPr>
                            <m:t>𝑑𝑥</m:t>
                          </m:r>
                        </m:e>
                      </m:nary>
                    </m:oMath>
                  </m:oMathPara>
                </a14:m>
                <a:endParaRPr lang="en-US" sz="2400" dirty="0"/>
              </a:p>
              <a:p>
                <a:pPr marL="0" indent="0" algn="l" rtl="0">
                  <a:buNone/>
                </a:pPr>
                <a:r>
                  <a:rPr lang="en-US" sz="2400" dirty="0"/>
                  <a:t>The work done by the component </a:t>
                </a:r>
                <a:r>
                  <a:rPr lang="en-US" sz="2400" b="1" dirty="0" err="1"/>
                  <a:t>F</a:t>
                </a:r>
                <a:r>
                  <a:rPr lang="en-US" sz="2400" baseline="-25000" dirty="0" err="1"/>
                  <a:t>x</a:t>
                </a:r>
                <a:r>
                  <a:rPr lang="en-US" sz="2400" i="1" dirty="0"/>
                  <a:t> of  </a:t>
                </a:r>
                <a:r>
                  <a:rPr lang="en-US" sz="2400" dirty="0"/>
                  <a:t>the varying force as the particle moves from </a:t>
                </a:r>
                <a:r>
                  <a:rPr lang="en-US" sz="2400" i="1" dirty="0"/>
                  <a:t>x</a:t>
                </a:r>
                <a:r>
                  <a:rPr lang="en-US" sz="2400" baseline="-25000" dirty="0"/>
                  <a:t>i</a:t>
                </a:r>
                <a:r>
                  <a:rPr lang="en-US" sz="2400" dirty="0"/>
                  <a:t> to </a:t>
                </a:r>
                <a:r>
                  <a:rPr lang="en-US" sz="2400" i="1" dirty="0" err="1"/>
                  <a:t>x</a:t>
                </a:r>
                <a:r>
                  <a:rPr lang="en-US" sz="2400" baseline="-25000" dirty="0" err="1"/>
                  <a:t>f</a:t>
                </a:r>
                <a:r>
                  <a:rPr lang="en-US" sz="2400" dirty="0"/>
                  <a:t> exactly equal to the area under this curve. </a:t>
                </a:r>
              </a:p>
              <a:p>
                <a:pPr marL="0" indent="0" algn="l" rtl="0">
                  <a:buNone/>
                </a:pPr>
                <a14:m>
                  <m:oMathPara xmlns:m="http://schemas.openxmlformats.org/officeDocument/2006/math">
                    <m:oMathParaPr>
                      <m:jc m:val="center"/>
                    </m:oMathParaPr>
                    <m:oMath xmlns:m="http://schemas.openxmlformats.org/officeDocument/2006/math">
                      <m:r>
                        <a:rPr lang="en-US" sz="2400" i="1">
                          <a:latin typeface="Cambria Math"/>
                        </a:rPr>
                        <m:t>𝑊</m:t>
                      </m:r>
                      <m:r>
                        <a:rPr lang="en-US" sz="2400" i="1">
                          <a:latin typeface="Cambria Math"/>
                        </a:rPr>
                        <m:t>=</m:t>
                      </m:r>
                      <m:nary>
                        <m:naryPr>
                          <m:ctrlPr>
                            <a:rPr lang="en-US" sz="2400" i="1">
                              <a:latin typeface="Cambria Math" panose="02040503050406030204" pitchFamily="18" charset="0"/>
                            </a:rPr>
                          </m:ctrlPr>
                        </m:naryPr>
                        <m:sub>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𝑖</m:t>
                              </m:r>
                            </m:sub>
                          </m:sSub>
                        </m:sub>
                        <m:sup>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𝑓</m:t>
                              </m:r>
                            </m:sub>
                          </m:sSub>
                        </m:sup>
                        <m:e>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i="1">
                              <a:latin typeface="Cambria Math"/>
                            </a:rPr>
                            <m:t> </m:t>
                          </m:r>
                          <m:r>
                            <a:rPr lang="en-US" sz="2400" i="1">
                              <a:latin typeface="Cambria Math"/>
                            </a:rPr>
                            <m:t>𝑑𝑥</m:t>
                          </m:r>
                        </m:e>
                      </m:nary>
                    </m:oMath>
                  </m:oMathPara>
                </a14:m>
                <a:endParaRPr lang="en-US" sz="2400" dirty="0"/>
              </a:p>
              <a:p>
                <a:pPr marL="0" indent="0">
                  <a:buNone/>
                </a:pPr>
                <a:endParaRPr lang="en-US" sz="2400" dirty="0"/>
              </a:p>
              <a:p>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12</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5204058"/>
            <a:ext cx="23717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3133" y="1772816"/>
            <a:ext cx="2183363"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275605"/>
      </p:ext>
    </p:extLst>
  </p:cSld>
  <p:clrMapOvr>
    <a:masterClrMapping/>
  </p:clrMapOvr>
  <p:transition spd="med">
    <p:comb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973547" y="12255"/>
            <a:ext cx="8229600" cy="914400"/>
          </a:xfrm>
        </p:spPr>
        <p:txBody>
          <a:bodyPr/>
          <a:lstStyle/>
          <a:p>
            <a:r>
              <a:rPr lang="en-US" dirty="0"/>
              <a:t>Work Done By a Spring</a:t>
            </a:r>
          </a:p>
        </p:txBody>
      </p:sp>
      <p:sp>
        <p:nvSpPr>
          <p:cNvPr id="16388" name="Text Placeholder 2"/>
          <p:cNvSpPr>
            <a:spLocks noGrp="1"/>
          </p:cNvSpPr>
          <p:nvPr>
            <p:ph type="body" sz="half" idx="1"/>
          </p:nvPr>
        </p:nvSpPr>
        <p:spPr>
          <a:xfrm>
            <a:off x="1050563" y="1089769"/>
            <a:ext cx="4038600" cy="4648200"/>
          </a:xfrm>
        </p:spPr>
        <p:txBody>
          <a:bodyPr/>
          <a:lstStyle/>
          <a:p>
            <a:pPr algn="l" rtl="0"/>
            <a:r>
              <a:rPr lang="en-US" dirty="0"/>
              <a:t>Spring force</a:t>
            </a:r>
          </a:p>
        </p:txBody>
      </p:sp>
      <p:pic>
        <p:nvPicPr>
          <p:cNvPr id="16390" name="Picture 4" descr="0709a"/>
          <p:cNvPicPr>
            <a:picLocks noChangeAspect="1" noChangeArrowheads="1"/>
          </p:cNvPicPr>
          <p:nvPr/>
        </p:nvPicPr>
        <p:blipFill>
          <a:blip r:embed="rId3"/>
          <a:srcRect/>
          <a:stretch>
            <a:fillRect/>
          </a:stretch>
        </p:blipFill>
        <p:spPr bwMode="auto">
          <a:xfrm>
            <a:off x="604365" y="3501008"/>
            <a:ext cx="8966200" cy="1863725"/>
          </a:xfrm>
          <a:prstGeom prst="rect">
            <a:avLst/>
          </a:prstGeom>
          <a:noFill/>
          <a:ln w="9525">
            <a:noFill/>
            <a:miter lim="800000"/>
            <a:headEnd/>
            <a:tailEnd/>
          </a:ln>
        </p:spPr>
      </p:pic>
      <p:graphicFrame>
        <p:nvGraphicFramePr>
          <p:cNvPr id="16386" name="Object 2"/>
          <p:cNvGraphicFramePr>
            <a:graphicFrameLocks noChangeAspect="1"/>
          </p:cNvGraphicFramePr>
          <p:nvPr>
            <p:extLst>
              <p:ext uri="{D42A27DB-BD31-4B8C-83A1-F6EECF244321}">
                <p14:modId xmlns:p14="http://schemas.microsoft.com/office/powerpoint/2010/main" val="4101153958"/>
              </p:ext>
            </p:extLst>
          </p:nvPr>
        </p:nvGraphicFramePr>
        <p:xfrm>
          <a:off x="2339752" y="1930363"/>
          <a:ext cx="2088232" cy="835826"/>
        </p:xfrm>
        <a:graphic>
          <a:graphicData uri="http://schemas.openxmlformats.org/presentationml/2006/ole">
            <mc:AlternateContent xmlns:mc="http://schemas.openxmlformats.org/markup-compatibility/2006">
              <mc:Choice xmlns:v="urn:schemas-microsoft-com:vml" Requires="v">
                <p:oleObj spid="_x0000_s9229" name="Equation" r:id="rId4" imgW="571320" imgH="228600" progId="Equation.DSMT4">
                  <p:embed/>
                </p:oleObj>
              </mc:Choice>
              <mc:Fallback>
                <p:oleObj name="Equation" r:id="rId4" imgW="57132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1930363"/>
                        <a:ext cx="2088232" cy="835826"/>
                      </a:xfrm>
                      <a:prstGeom prst="rect">
                        <a:avLst/>
                      </a:prstGeom>
                      <a:noFill/>
                    </p:spPr>
                  </p:pic>
                </p:oleObj>
              </mc:Fallback>
            </mc:AlternateContent>
          </a:graphicData>
        </a:graphic>
      </p:graphicFrame>
    </p:spTree>
    <p:extLst>
      <p:ext uri="{BB962C8B-B14F-4D97-AF65-F5344CB8AC3E}">
        <p14:creationId xmlns:p14="http://schemas.microsoft.com/office/powerpoint/2010/main" val="117741743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043608" y="304800"/>
            <a:ext cx="8229600" cy="914400"/>
          </a:xfrm>
        </p:spPr>
        <p:txBody>
          <a:bodyPr/>
          <a:lstStyle/>
          <a:p>
            <a:r>
              <a:rPr lang="en-US" dirty="0"/>
              <a:t>Spring at Equilibrium</a:t>
            </a:r>
          </a:p>
        </p:txBody>
      </p:sp>
      <p:sp>
        <p:nvSpPr>
          <p:cNvPr id="33795" name="Text Placeholder 2"/>
          <p:cNvSpPr>
            <a:spLocks noGrp="1"/>
          </p:cNvSpPr>
          <p:nvPr>
            <p:ph type="body" sz="half" idx="1"/>
          </p:nvPr>
        </p:nvSpPr>
        <p:spPr>
          <a:xfrm>
            <a:off x="1043608" y="1412776"/>
            <a:ext cx="4038600" cy="4648200"/>
          </a:xfrm>
        </p:spPr>
        <p:txBody>
          <a:bodyPr/>
          <a:lstStyle/>
          <a:p>
            <a:pPr algn="l" rtl="0"/>
            <a:r>
              <a:rPr lang="en-US" dirty="0"/>
              <a:t>F = 0</a:t>
            </a:r>
          </a:p>
        </p:txBody>
      </p:sp>
      <p:pic>
        <p:nvPicPr>
          <p:cNvPr id="33797" name="Picture 4" descr="0709b"/>
          <p:cNvPicPr>
            <a:picLocks noChangeAspect="1" noChangeArrowheads="1"/>
          </p:cNvPicPr>
          <p:nvPr/>
        </p:nvPicPr>
        <p:blipFill>
          <a:blip r:embed="rId2"/>
          <a:srcRect/>
          <a:stretch>
            <a:fillRect/>
          </a:stretch>
        </p:blipFill>
        <p:spPr bwMode="auto">
          <a:xfrm>
            <a:off x="186339" y="2564904"/>
            <a:ext cx="8966200" cy="1531937"/>
          </a:xfrm>
          <a:prstGeom prst="rect">
            <a:avLst/>
          </a:prstGeom>
          <a:noFill/>
          <a:ln w="9525">
            <a:noFill/>
            <a:miter lim="800000"/>
            <a:headEnd/>
            <a:tailEnd/>
          </a:ln>
        </p:spPr>
      </p:pic>
    </p:spTree>
    <p:extLst>
      <p:ext uri="{BB962C8B-B14F-4D97-AF65-F5344CB8AC3E}">
        <p14:creationId xmlns:p14="http://schemas.microsoft.com/office/powerpoint/2010/main" val="22755178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763688" y="260648"/>
            <a:ext cx="8229600" cy="914400"/>
          </a:xfrm>
        </p:spPr>
        <p:txBody>
          <a:bodyPr/>
          <a:lstStyle/>
          <a:p>
            <a:r>
              <a:rPr lang="en-US" dirty="0"/>
              <a:t>Spring Compressed</a:t>
            </a:r>
          </a:p>
        </p:txBody>
      </p:sp>
      <p:pic>
        <p:nvPicPr>
          <p:cNvPr id="34820" name="Picture 4" descr="0709c"/>
          <p:cNvPicPr>
            <a:picLocks noChangeAspect="1" noChangeArrowheads="1"/>
          </p:cNvPicPr>
          <p:nvPr/>
        </p:nvPicPr>
        <p:blipFill>
          <a:blip r:embed="rId2"/>
          <a:srcRect/>
          <a:stretch>
            <a:fillRect/>
          </a:stretch>
        </p:blipFill>
        <p:spPr bwMode="auto">
          <a:xfrm>
            <a:off x="88900" y="2540000"/>
            <a:ext cx="8966200" cy="1863725"/>
          </a:xfrm>
          <a:prstGeom prst="rect">
            <a:avLst/>
          </a:prstGeom>
          <a:noFill/>
          <a:ln w="9525">
            <a:noFill/>
            <a:miter lim="800000"/>
            <a:headEnd/>
            <a:tailEnd/>
          </a:ln>
        </p:spPr>
      </p:pic>
    </p:spTree>
    <p:extLst>
      <p:ext uri="{BB962C8B-B14F-4D97-AF65-F5344CB8AC3E}">
        <p14:creationId xmlns:p14="http://schemas.microsoft.com/office/powerpoint/2010/main" val="1946634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4" descr="0709"/>
          <p:cNvPicPr>
            <a:picLocks noChangeAspect="1" noChangeArrowheads="1"/>
          </p:cNvPicPr>
          <p:nvPr/>
        </p:nvPicPr>
        <p:blipFill>
          <a:blip r:embed="rId4"/>
          <a:srcRect/>
          <a:stretch>
            <a:fillRect/>
          </a:stretch>
        </p:blipFill>
        <p:spPr bwMode="auto">
          <a:xfrm>
            <a:off x="41275" y="215900"/>
            <a:ext cx="6061075" cy="5486400"/>
          </a:xfrm>
          <a:prstGeom prst="rect">
            <a:avLst/>
          </a:prstGeom>
          <a:noFill/>
          <a:ln w="9525">
            <a:noFill/>
            <a:miter lim="800000"/>
            <a:headEnd/>
            <a:tailEnd/>
          </a:ln>
        </p:spPr>
      </p:pic>
      <p:sp>
        <p:nvSpPr>
          <p:cNvPr id="17414" name="Rectangle 3"/>
          <p:cNvSpPr>
            <a:spLocks noChangeArrowheads="1"/>
          </p:cNvSpPr>
          <p:nvPr/>
        </p:nvSpPr>
        <p:spPr bwMode="auto">
          <a:xfrm>
            <a:off x="7918450" y="6583363"/>
            <a:ext cx="1225550" cy="274637"/>
          </a:xfrm>
          <a:prstGeom prst="rect">
            <a:avLst/>
          </a:prstGeom>
          <a:noFill/>
          <a:ln w="9525">
            <a:noFill/>
            <a:miter lim="800000"/>
            <a:headEnd/>
            <a:tailEnd/>
          </a:ln>
        </p:spPr>
        <p:txBody>
          <a:bodyPr wrap="none">
            <a:spAutoFit/>
          </a:bodyPr>
          <a:lstStyle/>
          <a:p>
            <a:pPr algn="r"/>
            <a:r>
              <a:rPr lang="en-US" sz="1200" b="1" dirty="0"/>
              <a:t>Fig. 7.9, p. 173</a:t>
            </a:r>
          </a:p>
        </p:txBody>
      </p:sp>
      <p:graphicFrame>
        <p:nvGraphicFramePr>
          <p:cNvPr id="17410" name="Object 2"/>
          <p:cNvGraphicFramePr>
            <a:graphicFrameLocks noChangeAspect="1"/>
          </p:cNvGraphicFramePr>
          <p:nvPr/>
        </p:nvGraphicFramePr>
        <p:xfrm>
          <a:off x="6515100" y="1865313"/>
          <a:ext cx="2251075" cy="763587"/>
        </p:xfrm>
        <a:graphic>
          <a:graphicData uri="http://schemas.openxmlformats.org/presentationml/2006/ole">
            <mc:AlternateContent xmlns:mc="http://schemas.openxmlformats.org/markup-compatibility/2006">
              <mc:Choice xmlns:v="urn:schemas-microsoft-com:vml" Requires="v">
                <p:oleObj spid="_x0000_s10275" name="Equation" r:id="rId5" imgW="1422360" imgH="482400" progId="Equation.DSMT4">
                  <p:embed/>
                </p:oleObj>
              </mc:Choice>
              <mc:Fallback>
                <p:oleObj name="Equation" r:id="rId5" imgW="1422360" imgH="482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5100" y="1865313"/>
                        <a:ext cx="2251075" cy="763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1" name="Object 3"/>
          <p:cNvGraphicFramePr>
            <a:graphicFrameLocks noChangeAspect="1"/>
          </p:cNvGraphicFramePr>
          <p:nvPr/>
        </p:nvGraphicFramePr>
        <p:xfrm>
          <a:off x="6403975" y="2713038"/>
          <a:ext cx="2473325" cy="1125537"/>
        </p:xfrm>
        <a:graphic>
          <a:graphicData uri="http://schemas.openxmlformats.org/presentationml/2006/ole">
            <mc:AlternateContent xmlns:mc="http://schemas.openxmlformats.org/markup-compatibility/2006">
              <mc:Choice xmlns:v="urn:schemas-microsoft-com:vml" Requires="v">
                <p:oleObj spid="_x0000_s10276" name="Equation" r:id="rId7" imgW="1562040" imgH="711000" progId="Equation.DSMT4">
                  <p:embed/>
                </p:oleObj>
              </mc:Choice>
              <mc:Fallback>
                <p:oleObj name="Equation" r:id="rId7" imgW="1562040" imgH="7110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3975" y="2713038"/>
                        <a:ext cx="2473325" cy="1125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2" name="Object 4"/>
          <p:cNvGraphicFramePr>
            <a:graphicFrameLocks noChangeAspect="1"/>
          </p:cNvGraphicFramePr>
          <p:nvPr/>
        </p:nvGraphicFramePr>
        <p:xfrm>
          <a:off x="6232525" y="4035425"/>
          <a:ext cx="2835275" cy="561975"/>
        </p:xfrm>
        <a:graphic>
          <a:graphicData uri="http://schemas.openxmlformats.org/presentationml/2006/ole">
            <mc:AlternateContent xmlns:mc="http://schemas.openxmlformats.org/markup-compatibility/2006">
              <mc:Choice xmlns:v="urn:schemas-microsoft-com:vml" Requires="v">
                <p:oleObj spid="_x0000_s10277" name="Equation" r:id="rId9" imgW="1790640" imgH="355320" progId="Equation.DSMT4">
                  <p:embed/>
                </p:oleObj>
              </mc:Choice>
              <mc:Fallback>
                <p:oleObj name="Equation" r:id="rId9" imgW="1790640" imgH="3553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32525" y="4035425"/>
                        <a:ext cx="2835275" cy="561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5" name="TextBox 6"/>
          <p:cNvSpPr txBox="1">
            <a:spLocks noChangeArrowheads="1"/>
          </p:cNvSpPr>
          <p:nvPr/>
        </p:nvSpPr>
        <p:spPr bwMode="auto">
          <a:xfrm>
            <a:off x="6527800" y="4635500"/>
            <a:ext cx="1736373" cy="646331"/>
          </a:xfrm>
          <a:prstGeom prst="rect">
            <a:avLst/>
          </a:prstGeom>
          <a:noFill/>
          <a:ln w="9525">
            <a:noFill/>
            <a:miter lim="800000"/>
            <a:headEnd/>
            <a:tailEnd/>
          </a:ln>
        </p:spPr>
        <p:txBody>
          <a:bodyPr wrap="none">
            <a:spAutoFit/>
          </a:bodyPr>
          <a:lstStyle/>
          <a:p>
            <a:pPr algn="l" rtl="0"/>
            <a:r>
              <a:rPr lang="en-US" dirty="0"/>
              <a:t>Work done </a:t>
            </a:r>
            <a:r>
              <a:rPr lang="en-US" b="1" dirty="0"/>
              <a:t>by</a:t>
            </a:r>
            <a:r>
              <a:rPr lang="en-US" dirty="0"/>
              <a:t> </a:t>
            </a:r>
          </a:p>
          <a:p>
            <a:pPr algn="l" rtl="0"/>
            <a:r>
              <a:rPr lang="en-US" dirty="0"/>
              <a:t>spring on block</a:t>
            </a:r>
          </a:p>
        </p:txBody>
      </p:sp>
    </p:spTree>
    <p:extLst>
      <p:ext uri="{BB962C8B-B14F-4D97-AF65-F5344CB8AC3E}">
        <p14:creationId xmlns:p14="http://schemas.microsoft.com/office/powerpoint/2010/main" val="2290549617"/>
      </p:ext>
    </p:extLst>
  </p:cSld>
  <p:clrMapOvr>
    <a:masterClrMapping/>
  </p:clrMapOvr>
  <p:transition spd="med">
    <p:comb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15616" y="332656"/>
            <a:ext cx="7560840" cy="3416320"/>
          </a:xfrm>
          <a:prstGeom prst="rect">
            <a:avLst/>
          </a:prstGeom>
        </p:spPr>
        <p:txBody>
          <a:bodyPr wrap="square">
            <a:spAutoFit/>
          </a:bodyPr>
          <a:lstStyle/>
          <a:p>
            <a:pPr algn="just" rtl="0"/>
            <a:r>
              <a:rPr lang="en-US" b="1" dirty="0"/>
              <a:t>Quick Quiz</a:t>
            </a:r>
          </a:p>
          <a:p>
            <a:pPr algn="just" rtl="0"/>
            <a:r>
              <a:rPr lang="en-US" dirty="0"/>
              <a:t>A dart is loaded into a spring-loaded toy dart gun by pushing the spring in by a distance </a:t>
            </a:r>
            <a:r>
              <a:rPr lang="en-US" i="1" dirty="0"/>
              <a:t>d</a:t>
            </a:r>
            <a:r>
              <a:rPr lang="en-US" dirty="0"/>
              <a:t>. For the next loading, the spring is compressed a distance 2</a:t>
            </a:r>
            <a:r>
              <a:rPr lang="en-US" i="1" dirty="0"/>
              <a:t>d</a:t>
            </a:r>
            <a:r>
              <a:rPr lang="en-US" dirty="0"/>
              <a:t>. How much work is required to load the second dart compared to that required to load the first? </a:t>
            </a:r>
          </a:p>
          <a:p>
            <a:pPr algn="just" rtl="0"/>
            <a:r>
              <a:rPr lang="en-US" dirty="0"/>
              <a:t>(a) four times as much (b) two times as much (c) the same (d) half as</a:t>
            </a:r>
          </a:p>
          <a:p>
            <a:pPr algn="just" rtl="0"/>
            <a:r>
              <a:rPr lang="en-US" dirty="0"/>
              <a:t>much (e) one-fourth as much.</a:t>
            </a:r>
          </a:p>
          <a:p>
            <a:pPr algn="just" rtl="0"/>
            <a:endParaRPr lang="en-US" dirty="0"/>
          </a:p>
          <a:p>
            <a:pPr algn="just" rtl="0"/>
            <a:endParaRPr lang="en-US" dirty="0"/>
          </a:p>
          <a:p>
            <a:pPr algn="l" rtl="0"/>
            <a:r>
              <a:rPr lang="en-US" dirty="0"/>
              <a:t>(a). Because the work done in compressing a spring is proportional to the square of the compression distance </a:t>
            </a:r>
            <a:r>
              <a:rPr lang="en-US" i="1" dirty="0"/>
              <a:t>x</a:t>
            </a:r>
            <a:r>
              <a:rPr lang="en-US" dirty="0"/>
              <a:t>, doubling the value of </a:t>
            </a:r>
            <a:r>
              <a:rPr lang="en-US" i="1" dirty="0"/>
              <a:t>x </a:t>
            </a:r>
            <a:r>
              <a:rPr lang="en-US" dirty="0"/>
              <a:t>causes the work to increase fourfold.</a:t>
            </a:r>
            <a:endParaRPr lang="ar-SA" dirty="0"/>
          </a:p>
        </p:txBody>
      </p:sp>
    </p:spTree>
    <p:extLst>
      <p:ext uri="{BB962C8B-B14F-4D97-AF65-F5344CB8AC3E}">
        <p14:creationId xmlns:p14="http://schemas.microsoft.com/office/powerpoint/2010/main" val="2413043712"/>
      </p:ext>
    </p:extLst>
  </p:cSld>
  <p:clrMapOvr>
    <a:masterClrMapping/>
  </p:clrMapOvr>
  <p:transition spd="med">
    <p:comb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p:txBody>
          <a:bodyPr/>
          <a:lstStyle/>
          <a:p>
            <a:r>
              <a:rPr lang="en-US"/>
              <a:t>Measuring Spring Constant</a:t>
            </a:r>
          </a:p>
        </p:txBody>
      </p:sp>
      <p:sp>
        <p:nvSpPr>
          <p:cNvPr id="18436" name="Content Placeholder 2"/>
          <p:cNvSpPr>
            <a:spLocks noGrp="1"/>
          </p:cNvSpPr>
          <p:nvPr>
            <p:ph idx="1"/>
          </p:nvPr>
        </p:nvSpPr>
        <p:spPr>
          <a:xfrm>
            <a:off x="959334" y="1420544"/>
            <a:ext cx="4889500" cy="4648200"/>
          </a:xfrm>
        </p:spPr>
        <p:txBody>
          <a:bodyPr/>
          <a:lstStyle/>
          <a:p>
            <a:pPr algn="l" rtl="0"/>
            <a:r>
              <a:rPr lang="en-US" sz="2800" dirty="0"/>
              <a:t>Start with spring at its natural equilibrium length.</a:t>
            </a:r>
          </a:p>
          <a:p>
            <a:pPr algn="l" rtl="0"/>
            <a:r>
              <a:rPr lang="en-US" sz="2800" dirty="0"/>
              <a:t>Hang a mass on spring and let it hang to distance d (stationary)</a:t>
            </a:r>
          </a:p>
          <a:p>
            <a:pPr algn="l" rtl="0"/>
            <a:r>
              <a:rPr lang="en-US" sz="2800" dirty="0"/>
              <a:t>From</a:t>
            </a:r>
          </a:p>
          <a:p>
            <a:pPr algn="l" rtl="0"/>
            <a:endParaRPr lang="en-US" sz="2800" dirty="0"/>
          </a:p>
          <a:p>
            <a:pPr algn="l" rtl="0"/>
            <a:endParaRPr lang="en-US" sz="2800" dirty="0"/>
          </a:p>
          <a:p>
            <a:pPr algn="l" rtl="0">
              <a:buFont typeface="Wingdings" pitchFamily="2" charset="2"/>
              <a:buNone/>
            </a:pPr>
            <a:r>
              <a:rPr lang="en-US" sz="2800" dirty="0"/>
              <a:t>	so can get spring constant. </a:t>
            </a:r>
          </a:p>
        </p:txBody>
      </p:sp>
      <p:pic>
        <p:nvPicPr>
          <p:cNvPr id="18438" name="Picture 4" descr="0711"/>
          <p:cNvPicPr>
            <a:picLocks noChangeAspect="1" noChangeArrowheads="1"/>
          </p:cNvPicPr>
          <p:nvPr/>
        </p:nvPicPr>
        <p:blipFill>
          <a:blip r:embed="rId3"/>
          <a:srcRect/>
          <a:stretch>
            <a:fillRect/>
          </a:stretch>
        </p:blipFill>
        <p:spPr bwMode="auto">
          <a:xfrm>
            <a:off x="5848833" y="1873250"/>
            <a:ext cx="3308971" cy="3676292"/>
          </a:xfrm>
          <a:prstGeom prst="rect">
            <a:avLst/>
          </a:prstGeom>
          <a:noFill/>
          <a:ln w="9525">
            <a:noFill/>
            <a:miter lim="800000"/>
            <a:headEnd/>
            <a:tailEnd/>
          </a:ln>
        </p:spPr>
      </p:pic>
      <p:graphicFrame>
        <p:nvGraphicFramePr>
          <p:cNvPr id="18434" name="Object 3"/>
          <p:cNvGraphicFramePr>
            <a:graphicFrameLocks noChangeAspect="1"/>
          </p:cNvGraphicFramePr>
          <p:nvPr/>
        </p:nvGraphicFramePr>
        <p:xfrm>
          <a:off x="1789113" y="3824288"/>
          <a:ext cx="2262187" cy="1379537"/>
        </p:xfrm>
        <a:graphic>
          <a:graphicData uri="http://schemas.openxmlformats.org/presentationml/2006/ole">
            <mc:AlternateContent xmlns:mc="http://schemas.openxmlformats.org/markup-compatibility/2006">
              <mc:Choice xmlns:v="urn:schemas-microsoft-com:vml" Requires="v">
                <p:oleObj spid="_x0000_s11278" name="Equation" r:id="rId4" imgW="1041120" imgH="634680" progId="Equation.DSMT4">
                  <p:embed/>
                </p:oleObj>
              </mc:Choice>
              <mc:Fallback>
                <p:oleObj name="Equation" r:id="rId4" imgW="1041120" imgH="6346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9113" y="3824288"/>
                        <a:ext cx="2262187" cy="1379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9576330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028700" y="1472778"/>
            <a:ext cx="7010400" cy="4908550"/>
            <a:chOff x="0" y="864"/>
            <a:chExt cx="4416" cy="3092"/>
          </a:xfrm>
        </p:grpSpPr>
        <p:pic>
          <p:nvPicPr>
            <p:cNvPr id="31748" name="Picture 5"/>
            <p:cNvPicPr>
              <a:picLocks noChangeAspect="1" noChangeArrowheads="1"/>
            </p:cNvPicPr>
            <p:nvPr/>
          </p:nvPicPr>
          <p:blipFill>
            <a:blip r:embed="rId2"/>
            <a:srcRect/>
            <a:stretch>
              <a:fillRect/>
            </a:stretch>
          </p:blipFill>
          <p:spPr bwMode="auto">
            <a:xfrm>
              <a:off x="0" y="864"/>
              <a:ext cx="4416" cy="3092"/>
            </a:xfrm>
            <a:prstGeom prst="rect">
              <a:avLst/>
            </a:prstGeom>
            <a:noFill/>
            <a:ln w="25400">
              <a:noFill/>
              <a:miter lim="800000"/>
              <a:headEnd/>
              <a:tailEnd/>
            </a:ln>
          </p:spPr>
        </p:pic>
        <p:sp>
          <p:nvSpPr>
            <p:cNvPr id="31749" name="Oval 6"/>
            <p:cNvSpPr>
              <a:spLocks noChangeArrowheads="1"/>
            </p:cNvSpPr>
            <p:nvPr/>
          </p:nvSpPr>
          <p:spPr bwMode="auto">
            <a:xfrm>
              <a:off x="1248" y="2304"/>
              <a:ext cx="768" cy="768"/>
            </a:xfrm>
            <a:prstGeom prst="ellipse">
              <a:avLst/>
            </a:prstGeom>
            <a:noFill/>
            <a:ln w="25400">
              <a:solidFill>
                <a:schemeClr val="tx1"/>
              </a:solidFill>
              <a:prstDash val="sysDot"/>
              <a:round/>
              <a:headEnd/>
              <a:tailEnd/>
            </a:ln>
          </p:spPr>
          <p:txBody>
            <a:bodyPr wrap="none" anchor="ctr"/>
            <a:lstStyle/>
            <a:p>
              <a:endParaRPr lang="en-US"/>
            </a:p>
          </p:txBody>
        </p:sp>
        <p:sp>
          <p:nvSpPr>
            <p:cNvPr id="31750" name="Oval 7"/>
            <p:cNvSpPr>
              <a:spLocks noChangeArrowheads="1"/>
            </p:cNvSpPr>
            <p:nvPr/>
          </p:nvSpPr>
          <p:spPr bwMode="auto">
            <a:xfrm>
              <a:off x="2160" y="2304"/>
              <a:ext cx="816" cy="768"/>
            </a:xfrm>
            <a:prstGeom prst="ellipse">
              <a:avLst/>
            </a:prstGeom>
            <a:noFill/>
            <a:ln w="25400">
              <a:solidFill>
                <a:schemeClr val="tx1"/>
              </a:solidFill>
              <a:prstDash val="sysDot"/>
              <a:round/>
              <a:headEnd/>
              <a:tailEnd/>
            </a:ln>
          </p:spPr>
          <p:txBody>
            <a:bodyPr wrap="none" anchor="ctr"/>
            <a:lstStyle/>
            <a:p>
              <a:endParaRPr lang="en-US"/>
            </a:p>
          </p:txBody>
        </p:sp>
        <p:sp>
          <p:nvSpPr>
            <p:cNvPr id="31751" name="Rectangle 8"/>
            <p:cNvSpPr>
              <a:spLocks noChangeArrowheads="1"/>
            </p:cNvSpPr>
            <p:nvPr/>
          </p:nvSpPr>
          <p:spPr bwMode="auto">
            <a:xfrm>
              <a:off x="1584" y="1776"/>
              <a:ext cx="2688" cy="432"/>
            </a:xfrm>
            <a:prstGeom prst="rect">
              <a:avLst/>
            </a:prstGeom>
            <a:noFill/>
            <a:ln w="25400">
              <a:solidFill>
                <a:srgbClr val="FF0000"/>
              </a:solidFill>
              <a:prstDash val="dash"/>
              <a:miter lim="800000"/>
              <a:headEnd/>
              <a:tailEnd/>
            </a:ln>
          </p:spPr>
          <p:txBody>
            <a:bodyPr wrap="none" anchor="ctr"/>
            <a:lstStyle/>
            <a:p>
              <a:endParaRPr lang="en-US"/>
            </a:p>
          </p:txBody>
        </p:sp>
      </p:grpSp>
      <p:sp>
        <p:nvSpPr>
          <p:cNvPr id="8" name="Rectangle 7"/>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457200" y="44624"/>
            <a:ext cx="8229600" cy="1143000"/>
          </a:xfrm>
        </p:spPr>
        <p:txBody>
          <a:bodyPr>
            <a:normAutofit fontScale="90000"/>
          </a:bodyPr>
          <a:lstStyle/>
          <a:p>
            <a:pPr marL="0" indent="0"/>
            <a:r>
              <a:rPr lang="en-US" b="1" dirty="0">
                <a:latin typeface="Cambria" pitchFamily="18" charset="0"/>
              </a:rPr>
              <a:t>7.5 Kinetic Energy and the </a:t>
            </a:r>
            <a:r>
              <a:rPr lang="fr-FR" b="1" dirty="0" err="1">
                <a:latin typeface="Cambria" pitchFamily="18" charset="0"/>
              </a:rPr>
              <a:t>Work</a:t>
            </a:r>
            <a:r>
              <a:rPr lang="fr-FR" b="1" dirty="0">
                <a:latin typeface="Cambria" pitchFamily="18" charset="0"/>
              </a:rPr>
              <a:t>–</a:t>
            </a:r>
            <a:r>
              <a:rPr lang="fr-FR" b="1" dirty="0" err="1">
                <a:latin typeface="Cambria" pitchFamily="18" charset="0"/>
              </a:rPr>
              <a:t>Kinetic</a:t>
            </a:r>
            <a:r>
              <a:rPr lang="fr-FR" b="1" dirty="0">
                <a:latin typeface="Cambria" pitchFamily="18" charset="0"/>
              </a:rPr>
              <a:t> </a:t>
            </a:r>
            <a:r>
              <a:rPr lang="fr-FR" b="1" dirty="0" err="1">
                <a:latin typeface="Cambria" pitchFamily="18" charset="0"/>
              </a:rPr>
              <a:t>Energy</a:t>
            </a:r>
            <a:r>
              <a:rPr lang="fr-FR" b="1" dirty="0">
                <a:latin typeface="Cambria" pitchFamily="18" charset="0"/>
              </a:rPr>
              <a:t> </a:t>
            </a:r>
            <a:r>
              <a:rPr lang="fr-FR" b="1" dirty="0" err="1">
                <a:latin typeface="Cambria" pitchFamily="18" charset="0"/>
              </a:rPr>
              <a:t>Theorem</a:t>
            </a:r>
            <a:endParaRPr lang="fr-FR" b="1" dirty="0">
              <a:latin typeface="Cambria" pitchFamily="18" charset="0"/>
            </a:endParaRPr>
          </a:p>
        </p:txBody>
      </p:sp>
    </p:spTree>
    <p:extLst>
      <p:ext uri="{BB962C8B-B14F-4D97-AF65-F5344CB8AC3E}">
        <p14:creationId xmlns:p14="http://schemas.microsoft.com/office/powerpoint/2010/main" val="44854279"/>
      </p:ext>
    </p:extLst>
  </p:cSld>
  <p:clrMapOvr>
    <a:masterClrMapping/>
  </p:clrMapOvr>
  <p:transition spd="med">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br>
              <a:rPr lang="en-US" sz="4000" dirty="0"/>
            </a:br>
            <a:r>
              <a:rPr lang="en-US" sz="4000" b="1" dirty="0">
                <a:latin typeface="Cambria" panose="02040503050406030204" pitchFamily="18" charset="0"/>
              </a:rPr>
              <a:t>LECTURE</a:t>
            </a:r>
            <a:r>
              <a:rPr lang="en-US" sz="4000" b="1" i="1" dirty="0"/>
              <a:t> </a:t>
            </a:r>
            <a:r>
              <a:rPr lang="en-US" sz="4000" b="1" dirty="0">
                <a:latin typeface="Cambria" panose="02040503050406030204" pitchFamily="18" charset="0"/>
              </a:rPr>
              <a:t>OUTLINE  </a:t>
            </a:r>
          </a:p>
        </p:txBody>
      </p:sp>
      <p:sp>
        <p:nvSpPr>
          <p:cNvPr id="3" name="Content Placeholder 2"/>
          <p:cNvSpPr>
            <a:spLocks noGrp="1"/>
          </p:cNvSpPr>
          <p:nvPr>
            <p:ph idx="1"/>
          </p:nvPr>
        </p:nvSpPr>
        <p:spPr>
          <a:xfrm>
            <a:off x="179512" y="1268760"/>
            <a:ext cx="8964488" cy="5509975"/>
          </a:xfrm>
        </p:spPr>
        <p:txBody>
          <a:bodyPr>
            <a:noAutofit/>
          </a:bodyPr>
          <a:lstStyle/>
          <a:p>
            <a:pPr marL="0" indent="0" algn="l" rtl="0">
              <a:buNone/>
            </a:pPr>
            <a:r>
              <a:rPr lang="en-US" sz="3600" dirty="0">
                <a:latin typeface="Cambria" pitchFamily="18" charset="0"/>
              </a:rPr>
              <a:t>7.2 Work Done by a Constant </a:t>
            </a:r>
            <a:r>
              <a:rPr lang="fr-FR" sz="3600" dirty="0">
                <a:latin typeface="Cambria" pitchFamily="18" charset="0"/>
              </a:rPr>
              <a:t>Force</a:t>
            </a:r>
          </a:p>
          <a:p>
            <a:pPr marL="0" indent="0" algn="l" rtl="0">
              <a:buNone/>
            </a:pPr>
            <a:r>
              <a:rPr lang="en-US" sz="3600" dirty="0">
                <a:latin typeface="Cambria" pitchFamily="18" charset="0"/>
              </a:rPr>
              <a:t>7.3 The Scalar Product of Two </a:t>
            </a:r>
            <a:r>
              <a:rPr lang="fr-FR" sz="3600" dirty="0" err="1">
                <a:latin typeface="Cambria" pitchFamily="18" charset="0"/>
              </a:rPr>
              <a:t>Vectors</a:t>
            </a:r>
            <a:endParaRPr lang="fr-FR" sz="3600" dirty="0">
              <a:latin typeface="Cambria" pitchFamily="18" charset="0"/>
            </a:endParaRPr>
          </a:p>
          <a:p>
            <a:pPr marL="0" indent="0" algn="l" rtl="0">
              <a:buNone/>
            </a:pPr>
            <a:r>
              <a:rPr lang="en-US" sz="3600" dirty="0">
                <a:latin typeface="Cambria" pitchFamily="18" charset="0"/>
              </a:rPr>
              <a:t>7.4 Work Done by a Varying </a:t>
            </a:r>
            <a:r>
              <a:rPr lang="fr-FR" sz="3600" dirty="0">
                <a:latin typeface="Cambria" pitchFamily="18" charset="0"/>
              </a:rPr>
              <a:t>Force</a:t>
            </a:r>
          </a:p>
          <a:p>
            <a:pPr marL="0" indent="0" algn="l" rtl="0">
              <a:buNone/>
            </a:pPr>
            <a:r>
              <a:rPr lang="en-US" sz="3600" dirty="0">
                <a:latin typeface="Cambria" pitchFamily="18" charset="0"/>
              </a:rPr>
              <a:t>7.5 Kinetic Energy and the </a:t>
            </a:r>
            <a:r>
              <a:rPr lang="fr-FR" sz="3600" dirty="0" err="1">
                <a:latin typeface="Cambria" pitchFamily="18" charset="0"/>
              </a:rPr>
              <a:t>Work</a:t>
            </a:r>
            <a:r>
              <a:rPr lang="fr-FR" sz="3600" dirty="0">
                <a:latin typeface="Cambria" pitchFamily="18" charset="0"/>
              </a:rPr>
              <a:t>–</a:t>
            </a:r>
            <a:r>
              <a:rPr lang="fr-FR" sz="3600" dirty="0" err="1">
                <a:latin typeface="Cambria" pitchFamily="18" charset="0"/>
              </a:rPr>
              <a:t>Kinetic</a:t>
            </a:r>
            <a:r>
              <a:rPr lang="fr-FR" sz="3600" dirty="0">
                <a:latin typeface="Cambria" pitchFamily="18" charset="0"/>
              </a:rPr>
              <a:t> </a:t>
            </a:r>
            <a:r>
              <a:rPr lang="fr-FR" sz="3600" dirty="0" err="1">
                <a:latin typeface="Cambria" pitchFamily="18" charset="0"/>
              </a:rPr>
              <a:t>Energy</a:t>
            </a:r>
            <a:r>
              <a:rPr lang="fr-FR" sz="3600" dirty="0">
                <a:latin typeface="Cambria" pitchFamily="18" charset="0"/>
              </a:rPr>
              <a:t> </a:t>
            </a:r>
            <a:r>
              <a:rPr lang="fr-FR" sz="3600" dirty="0" err="1">
                <a:latin typeface="Cambria" pitchFamily="18" charset="0"/>
              </a:rPr>
              <a:t>Theorem</a:t>
            </a:r>
            <a:endParaRPr lang="fr-FR" sz="3600" dirty="0">
              <a:latin typeface="Cambria" pitchFamily="18" charset="0"/>
            </a:endParaRPr>
          </a:p>
          <a:p>
            <a:pPr marL="0" indent="0" algn="l" rtl="0">
              <a:buNone/>
            </a:pPr>
            <a:r>
              <a:rPr lang="fr-FR" sz="3600" dirty="0">
                <a:latin typeface="Cambria" pitchFamily="18" charset="0"/>
              </a:rPr>
              <a:t>7.6 The </a:t>
            </a:r>
            <a:r>
              <a:rPr lang="fr-FR" sz="3600" dirty="0" err="1">
                <a:latin typeface="Cambria" pitchFamily="18" charset="0"/>
              </a:rPr>
              <a:t>Nonisolated</a:t>
            </a:r>
            <a:r>
              <a:rPr lang="fr-FR" sz="3600" dirty="0">
                <a:latin typeface="Cambria" pitchFamily="18" charset="0"/>
              </a:rPr>
              <a:t> System—Conservation of </a:t>
            </a:r>
            <a:r>
              <a:rPr lang="fr-FR" sz="3600" dirty="0" err="1">
                <a:latin typeface="Cambria" pitchFamily="18" charset="0"/>
              </a:rPr>
              <a:t>Energy</a:t>
            </a:r>
            <a:endParaRPr lang="fr-FR" sz="3600" dirty="0">
              <a:latin typeface="Cambria" pitchFamily="18" charset="0"/>
            </a:endParaRPr>
          </a:p>
          <a:p>
            <a:pPr marL="0" indent="0" algn="l" rtl="0">
              <a:buNone/>
            </a:pPr>
            <a:r>
              <a:rPr lang="fr-FR" sz="3600" dirty="0">
                <a:latin typeface="Cambria" pitchFamily="18" charset="0"/>
              </a:rPr>
              <a:t>7.7 Situations </a:t>
            </a:r>
            <a:r>
              <a:rPr lang="fr-FR" sz="3600" dirty="0" err="1">
                <a:latin typeface="Cambria" pitchFamily="18" charset="0"/>
              </a:rPr>
              <a:t>Involving</a:t>
            </a:r>
            <a:r>
              <a:rPr lang="fr-FR" sz="3600" dirty="0">
                <a:latin typeface="Cambria" pitchFamily="18" charset="0"/>
              </a:rPr>
              <a:t> </a:t>
            </a:r>
            <a:r>
              <a:rPr lang="fr-FR" sz="3600" dirty="0" err="1">
                <a:latin typeface="Cambria" pitchFamily="18" charset="0"/>
              </a:rPr>
              <a:t>Kinetic</a:t>
            </a:r>
            <a:r>
              <a:rPr lang="fr-FR" sz="3600" dirty="0">
                <a:latin typeface="Cambria" pitchFamily="18" charset="0"/>
              </a:rPr>
              <a:t> Friction</a:t>
            </a:r>
          </a:p>
          <a:p>
            <a:pPr marL="0" indent="0" algn="l" rtl="0">
              <a:buNone/>
            </a:pPr>
            <a:r>
              <a:rPr lang="fr-FR" sz="3600" dirty="0">
                <a:latin typeface="Cambria" pitchFamily="18" charset="0"/>
              </a:rPr>
              <a:t>7.8 Power</a:t>
            </a:r>
            <a:endParaRPr lang="en-US" sz="3600" dirty="0">
              <a:latin typeface="Cambria" panose="02040503050406030204" pitchFamily="18" charset="0"/>
            </a:endParaRP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a:t>
            </a:fld>
            <a:endParaRPr lang="en-US"/>
          </a:p>
        </p:txBody>
      </p:sp>
    </p:spTree>
    <p:extLst>
      <p:ext uri="{BB962C8B-B14F-4D97-AF65-F5344CB8AC3E}">
        <p14:creationId xmlns:p14="http://schemas.microsoft.com/office/powerpoint/2010/main" val="1540546064"/>
      </p:ext>
    </p:extLst>
  </p:cSld>
  <p:clrMapOvr>
    <a:masterClrMapping/>
  </p:clrMapOvr>
  <p:transition spd="med">
    <p:comb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p:cNvSpPr>
            <a:spLocks noGrp="1" noChangeArrowheads="1"/>
          </p:cNvSpPr>
          <p:nvPr>
            <p:ph type="title"/>
          </p:nvPr>
        </p:nvSpPr>
        <p:spPr/>
        <p:txBody>
          <a:bodyPr/>
          <a:lstStyle/>
          <a:p>
            <a:pPr eaLnBrk="1" hangingPunct="1"/>
            <a:r>
              <a:rPr lang="en-US"/>
              <a:t>Work-Kinetic Energy Theorem</a:t>
            </a:r>
          </a:p>
        </p:txBody>
      </p:sp>
      <p:sp>
        <p:nvSpPr>
          <p:cNvPr id="13318" name="Rectangle 3"/>
          <p:cNvSpPr>
            <a:spLocks noGrp="1" noChangeArrowheads="1"/>
          </p:cNvSpPr>
          <p:nvPr>
            <p:ph type="body" sz="half" idx="1"/>
          </p:nvPr>
        </p:nvSpPr>
        <p:spPr>
          <a:xfrm>
            <a:off x="622300" y="1447800"/>
            <a:ext cx="8013700" cy="4648200"/>
          </a:xfrm>
        </p:spPr>
        <p:txBody>
          <a:bodyPr/>
          <a:lstStyle/>
          <a:p>
            <a:pPr algn="l" rtl="0" eaLnBrk="1" hangingPunct="1"/>
            <a:r>
              <a:rPr lang="en-US" sz="2800" dirty="0"/>
              <a:t>When work is done by a net force on an object and the only change in the object is its speed, the work done is equal to the change in the object’s kinetic energy</a:t>
            </a:r>
          </a:p>
          <a:p>
            <a:pPr lvl="1" algn="l" rtl="0" eaLnBrk="1" hangingPunct="1"/>
            <a:r>
              <a:rPr lang="en-US" sz="2400" dirty="0"/>
              <a:t>Speed will increase if work is positive</a:t>
            </a:r>
          </a:p>
          <a:p>
            <a:pPr lvl="1" algn="l" rtl="0" eaLnBrk="1" hangingPunct="1"/>
            <a:r>
              <a:rPr lang="en-US" sz="2400" dirty="0"/>
              <a:t>Speed will decrease if work is negative</a:t>
            </a:r>
          </a:p>
        </p:txBody>
      </p:sp>
      <p:graphicFrame>
        <p:nvGraphicFramePr>
          <p:cNvPr id="13314" name="Object 4"/>
          <p:cNvGraphicFramePr>
            <a:graphicFrameLocks noChangeAspect="1"/>
          </p:cNvGraphicFramePr>
          <p:nvPr/>
        </p:nvGraphicFramePr>
        <p:xfrm>
          <a:off x="2349500" y="4330700"/>
          <a:ext cx="4084638" cy="547688"/>
        </p:xfrm>
        <a:graphic>
          <a:graphicData uri="http://schemas.openxmlformats.org/presentationml/2006/ole">
            <mc:AlternateContent xmlns:mc="http://schemas.openxmlformats.org/markup-compatibility/2006">
              <mc:Choice xmlns:v="urn:schemas-microsoft-com:vml" Requires="v">
                <p:oleObj spid="_x0000_s5150" name="Equation" r:id="rId4" imgW="1695354" imgH="218970" progId="Equation.DSMT4">
                  <p:embed/>
                </p:oleObj>
              </mc:Choice>
              <mc:Fallback>
                <p:oleObj name="Equation" r:id="rId4" imgW="1695354" imgH="21897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0" y="4330700"/>
                        <a:ext cx="4084638" cy="547688"/>
                      </a:xfrm>
                      <a:prstGeom prst="rect">
                        <a:avLst/>
                      </a:prstGeom>
                      <a:solidFill>
                        <a:srgbClr val="FFFF99">
                          <a:alpha val="47058"/>
                        </a:srgbClr>
                      </a:solidFill>
                    </p:spPr>
                  </p:pic>
                </p:oleObj>
              </mc:Fallback>
            </mc:AlternateContent>
          </a:graphicData>
        </a:graphic>
      </p:graphicFrame>
      <p:graphicFrame>
        <p:nvGraphicFramePr>
          <p:cNvPr id="13315" name="Object 5"/>
          <p:cNvGraphicFramePr>
            <a:graphicFrameLocks noGrp="1" noChangeAspect="1"/>
          </p:cNvGraphicFramePr>
          <p:nvPr>
            <p:ph sz="half" idx="2"/>
          </p:nvPr>
        </p:nvGraphicFramePr>
        <p:xfrm>
          <a:off x="2995613" y="4981575"/>
          <a:ext cx="2919412" cy="854075"/>
        </p:xfrm>
        <a:graphic>
          <a:graphicData uri="http://schemas.openxmlformats.org/presentationml/2006/ole">
            <mc:AlternateContent xmlns:mc="http://schemas.openxmlformats.org/markup-compatibility/2006">
              <mc:Choice xmlns:v="urn:schemas-microsoft-com:vml" Requires="v">
                <p:oleObj spid="_x0000_s5151" name="公式" r:id="rId6" imgW="1345616" imgH="393529" progId="Equation.3">
                  <p:embed/>
                </p:oleObj>
              </mc:Choice>
              <mc:Fallback>
                <p:oleObj name="公式" r:id="rId6" imgW="1345616"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5613" y="4981575"/>
                        <a:ext cx="2919412" cy="854075"/>
                      </a:xfrm>
                      <a:prstGeom prst="rect">
                        <a:avLst/>
                      </a:prstGeom>
                      <a:solidFill>
                        <a:srgbClr val="FFFF99">
                          <a:alpha val="50980"/>
                        </a:srgbClr>
                      </a:solidFill>
                    </p:spPr>
                  </p:pic>
                </p:oleObj>
              </mc:Fallback>
            </mc:AlternateContent>
          </a:graphicData>
        </a:graphic>
      </p:graphicFrame>
    </p:spTree>
    <p:extLst>
      <p:ext uri="{BB962C8B-B14F-4D97-AF65-F5344CB8AC3E}">
        <p14:creationId xmlns:p14="http://schemas.microsoft.com/office/powerpoint/2010/main" val="2225961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r>
              <a:rPr lang="en-US" b="1" i="1" dirty="0">
                <a:latin typeface="Cambria" pitchFamily="18" charset="0"/>
              </a:rPr>
              <a:t>7.6 </a:t>
            </a:r>
            <a:r>
              <a:rPr lang="en-US" b="1" dirty="0">
                <a:latin typeface="Cambria" pitchFamily="18" charset="0"/>
              </a:rPr>
              <a:t>The </a:t>
            </a:r>
            <a:r>
              <a:rPr lang="en-US" b="1" dirty="0" err="1">
                <a:latin typeface="Cambria" pitchFamily="18" charset="0"/>
              </a:rPr>
              <a:t>Nonisolated</a:t>
            </a:r>
            <a:r>
              <a:rPr lang="en-US" b="1" dirty="0">
                <a:latin typeface="Cambria" pitchFamily="18" charset="0"/>
              </a:rPr>
              <a:t> System-Conservation of Energy</a:t>
            </a:r>
            <a:endParaRPr lang="fr-FR" b="1" dirty="0">
              <a:latin typeface="Cambria" pitchFamily="18" charset="0"/>
            </a:endParaRPr>
          </a:p>
        </p:txBody>
      </p:sp>
      <p:sp>
        <p:nvSpPr>
          <p:cNvPr id="3" name="Content Placeholder 2"/>
          <p:cNvSpPr>
            <a:spLocks noGrp="1"/>
          </p:cNvSpPr>
          <p:nvPr>
            <p:ph idx="1"/>
          </p:nvPr>
        </p:nvSpPr>
        <p:spPr>
          <a:xfrm>
            <a:off x="0" y="1268760"/>
            <a:ext cx="9144000" cy="5472608"/>
          </a:xfrm>
        </p:spPr>
        <p:txBody>
          <a:bodyPr>
            <a:noAutofit/>
          </a:bodyPr>
          <a:lstStyle/>
          <a:p>
            <a:pPr algn="l" rtl="0"/>
            <a:r>
              <a:rPr lang="en-US" sz="2400" dirty="0"/>
              <a:t>A particle, that is acted on by various forces, resulting in a change in its kinetic energy is an example of </a:t>
            </a:r>
            <a:r>
              <a:rPr lang="en-US" sz="2400" dirty="0" err="1"/>
              <a:t>nonisolated</a:t>
            </a:r>
            <a:r>
              <a:rPr lang="en-US" sz="2400" dirty="0"/>
              <a:t> system.</a:t>
            </a:r>
          </a:p>
          <a:p>
            <a:pPr algn="l" rtl="0"/>
            <a:r>
              <a:rPr lang="en-US" sz="2400" dirty="0"/>
              <a:t>Another example: when a body slides on a surface, heat will be generated although kinetic energy of the surface has not changed.</a:t>
            </a:r>
          </a:p>
          <a:p>
            <a:pPr algn="l" rtl="0"/>
            <a:r>
              <a:rPr lang="fr-FR" sz="2400" dirty="0" err="1"/>
              <a:t>Methods</a:t>
            </a:r>
            <a:r>
              <a:rPr lang="fr-FR" sz="2400" dirty="0"/>
              <a:t> of </a:t>
            </a:r>
            <a:r>
              <a:rPr lang="fr-FR" sz="2400" dirty="0" err="1"/>
              <a:t>Energy</a:t>
            </a:r>
            <a:r>
              <a:rPr lang="fr-FR" sz="2400" dirty="0"/>
              <a:t> </a:t>
            </a:r>
            <a:r>
              <a:rPr lang="fr-FR" sz="2400" dirty="0" err="1"/>
              <a:t>Transfer:Work</a:t>
            </a:r>
            <a:endParaRPr lang="fr-FR" sz="2400" dirty="0"/>
          </a:p>
          <a:p>
            <a:pPr algn="l" rtl="0"/>
            <a:r>
              <a:rPr lang="fr-FR" sz="2400" dirty="0" err="1"/>
              <a:t>Mechanical</a:t>
            </a:r>
            <a:r>
              <a:rPr lang="fr-FR" sz="2400" dirty="0"/>
              <a:t> </a:t>
            </a:r>
            <a:r>
              <a:rPr lang="fr-FR" sz="2400" dirty="0" err="1"/>
              <a:t>Waves</a:t>
            </a:r>
            <a:endParaRPr lang="fr-FR" sz="2400" dirty="0"/>
          </a:p>
          <a:p>
            <a:pPr algn="l" rtl="0"/>
            <a:r>
              <a:rPr lang="fr-FR" sz="2400" dirty="0" err="1"/>
              <a:t>Heat</a:t>
            </a:r>
            <a:endParaRPr lang="fr-FR" sz="2400" dirty="0"/>
          </a:p>
          <a:p>
            <a:pPr algn="l" rtl="0"/>
            <a:r>
              <a:rPr lang="fr-FR" sz="2400" dirty="0" err="1"/>
              <a:t>Matter</a:t>
            </a:r>
            <a:r>
              <a:rPr lang="fr-FR" sz="2400" dirty="0"/>
              <a:t> </a:t>
            </a:r>
            <a:r>
              <a:rPr lang="fr-FR" sz="2400" dirty="0" err="1"/>
              <a:t>transfer</a:t>
            </a:r>
            <a:endParaRPr lang="fr-FR" sz="2400" dirty="0"/>
          </a:p>
          <a:p>
            <a:pPr algn="l" rtl="0"/>
            <a:r>
              <a:rPr lang="fr-FR" sz="2400" dirty="0" err="1"/>
              <a:t>Electrical</a:t>
            </a:r>
            <a:r>
              <a:rPr lang="fr-FR" sz="2400" dirty="0"/>
              <a:t> Transmission</a:t>
            </a:r>
          </a:p>
          <a:p>
            <a:pPr algn="l" rtl="0"/>
            <a:r>
              <a:rPr lang="fr-FR" sz="2400" dirty="0" err="1"/>
              <a:t>Electromagnetic</a:t>
            </a:r>
            <a:r>
              <a:rPr lang="fr-FR" sz="2400" dirty="0"/>
              <a:t> radiation </a:t>
            </a:r>
          </a:p>
          <a:p>
            <a:pPr marL="0" indent="0">
              <a:buNone/>
            </a:pPr>
            <a:endParaRPr lang="ar-SA" sz="2400" dirty="0"/>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21</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808" y="3562350"/>
            <a:ext cx="4055469"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4100472"/>
      </p:ext>
    </p:extLst>
  </p:cSld>
  <p:clrMapOvr>
    <a:masterClrMapping/>
  </p:clrMapOvr>
  <p:transition spd="med">
    <p:comb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r>
              <a:rPr lang="en-US" b="1" i="1" dirty="0">
                <a:latin typeface="Cambria" pitchFamily="18" charset="0"/>
              </a:rPr>
              <a:t>7.6 </a:t>
            </a:r>
            <a:r>
              <a:rPr lang="en-US" b="1" dirty="0">
                <a:latin typeface="Cambria" pitchFamily="18" charset="0"/>
              </a:rPr>
              <a:t>The </a:t>
            </a:r>
            <a:r>
              <a:rPr lang="en-US" b="1" dirty="0" err="1">
                <a:latin typeface="Cambria" pitchFamily="18" charset="0"/>
              </a:rPr>
              <a:t>Nonisolated</a:t>
            </a:r>
            <a:r>
              <a:rPr lang="en-US" b="1" dirty="0">
                <a:latin typeface="Cambria" pitchFamily="18" charset="0"/>
              </a:rPr>
              <a:t> System-Conservation of Energy</a:t>
            </a:r>
            <a:endParaRPr lang="fr-FR"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fr-FR" sz="2400" dirty="0"/>
                  <a:t>We </a:t>
                </a:r>
                <a:r>
                  <a:rPr lang="fr-FR" sz="2400" dirty="0" err="1"/>
                  <a:t>can</a:t>
                </a:r>
                <a:r>
                  <a:rPr lang="fr-FR" sz="2400" dirty="0"/>
                  <a:t> </a:t>
                </a:r>
                <a:r>
                  <a:rPr lang="fr-FR" sz="2400" dirty="0" err="1"/>
                  <a:t>neither</a:t>
                </a:r>
                <a:r>
                  <a:rPr lang="fr-FR" sz="2400" dirty="0"/>
                  <a:t> </a:t>
                </a:r>
                <a:r>
                  <a:rPr lang="fr-FR" sz="2400" dirty="0" err="1"/>
                  <a:t>create</a:t>
                </a:r>
                <a:r>
                  <a:rPr lang="fr-FR" sz="2400" dirty="0"/>
                  <a:t> </a:t>
                </a:r>
                <a:r>
                  <a:rPr lang="fr-FR" sz="2400" dirty="0" err="1"/>
                  <a:t>nor</a:t>
                </a:r>
                <a:r>
                  <a:rPr lang="fr-FR" sz="2400" dirty="0"/>
                  <a:t> destroy </a:t>
                </a:r>
                <a:r>
                  <a:rPr lang="fr-FR" sz="2400" dirty="0" err="1"/>
                  <a:t>energy</a:t>
                </a:r>
                <a:r>
                  <a:rPr lang="fr-FR" sz="2400" dirty="0"/>
                  <a:t>—</a:t>
                </a:r>
                <a:r>
                  <a:rPr lang="fr-FR" sz="2400" dirty="0" err="1"/>
                  <a:t>energy</a:t>
                </a:r>
                <a:r>
                  <a:rPr lang="fr-FR" sz="2400" dirty="0"/>
                  <a:t> </a:t>
                </a:r>
                <a:r>
                  <a:rPr lang="fr-FR" sz="2400" dirty="0" err="1"/>
                  <a:t>is</a:t>
                </a:r>
                <a:r>
                  <a:rPr lang="fr-FR" sz="2400" dirty="0"/>
                  <a:t> </a:t>
                </a:r>
                <a:r>
                  <a:rPr lang="fr-FR" sz="2400" dirty="0" err="1"/>
                  <a:t>always</a:t>
                </a:r>
                <a:r>
                  <a:rPr lang="fr-FR" sz="2400" dirty="0"/>
                  <a:t> </a:t>
                </a:r>
                <a:r>
                  <a:rPr lang="fr-FR" sz="2400" dirty="0" err="1"/>
                  <a:t>conserved</a:t>
                </a:r>
                <a:r>
                  <a:rPr lang="fr-FR" sz="2400" dirty="0"/>
                  <a:t>. </a:t>
                </a:r>
                <a:r>
                  <a:rPr lang="fr-FR" sz="2400" dirty="0" err="1"/>
                  <a:t>Thus</a:t>
                </a:r>
                <a:r>
                  <a:rPr lang="fr-FR" sz="2400" dirty="0"/>
                  <a:t>, if the total </a:t>
                </a:r>
                <a:r>
                  <a:rPr lang="fr-FR" sz="2400" dirty="0" err="1"/>
                  <a:t>amount</a:t>
                </a:r>
                <a:r>
                  <a:rPr lang="fr-FR" sz="2400" dirty="0"/>
                  <a:t> of </a:t>
                </a:r>
                <a:r>
                  <a:rPr lang="fr-FR" sz="2400" dirty="0" err="1"/>
                  <a:t>energy</a:t>
                </a:r>
                <a:r>
                  <a:rPr lang="fr-FR" sz="2400" dirty="0"/>
                  <a:t> in a system changes, </a:t>
                </a:r>
                <a:r>
                  <a:rPr lang="fr-FR" sz="2400" dirty="0" err="1"/>
                  <a:t>it</a:t>
                </a:r>
                <a:r>
                  <a:rPr lang="fr-FR" sz="2400" dirty="0"/>
                  <a:t> </a:t>
                </a:r>
                <a:r>
                  <a:rPr lang="fr-FR" sz="2400" dirty="0" err="1"/>
                  <a:t>can</a:t>
                </a:r>
                <a:r>
                  <a:rPr lang="fr-FR" sz="2400" dirty="0"/>
                  <a:t> </a:t>
                </a:r>
                <a:r>
                  <a:rPr lang="fr-FR" sz="2400" dirty="0" err="1"/>
                  <a:t>only</a:t>
                </a:r>
                <a:r>
                  <a:rPr lang="fr-FR" sz="2400" dirty="0"/>
                  <a:t> </a:t>
                </a:r>
                <a:r>
                  <a:rPr lang="fr-FR" sz="2400" dirty="0" err="1"/>
                  <a:t>be</a:t>
                </a:r>
                <a:r>
                  <a:rPr lang="fr-FR" sz="2400" dirty="0"/>
                  <a:t> due to the </a:t>
                </a:r>
                <a:r>
                  <a:rPr lang="fr-FR" sz="2400" dirty="0" err="1"/>
                  <a:t>fact</a:t>
                </a:r>
                <a:r>
                  <a:rPr lang="fr-FR" sz="2400" dirty="0"/>
                  <a:t> </a:t>
                </a:r>
                <a:r>
                  <a:rPr lang="fr-FR" sz="2400" dirty="0" err="1"/>
                  <a:t>that</a:t>
                </a:r>
                <a:r>
                  <a:rPr lang="fr-FR" sz="2400" dirty="0"/>
                  <a:t> </a:t>
                </a:r>
                <a:r>
                  <a:rPr lang="fr-FR" sz="2400" dirty="0" err="1"/>
                  <a:t>energy</a:t>
                </a:r>
                <a:r>
                  <a:rPr lang="fr-FR" sz="2400" dirty="0"/>
                  <a:t> has </a:t>
                </a:r>
                <a:r>
                  <a:rPr lang="fr-FR" sz="2400" dirty="0" err="1"/>
                  <a:t>crossed</a:t>
                </a:r>
                <a:r>
                  <a:rPr lang="fr-FR" sz="2400" dirty="0"/>
                  <a:t> the </a:t>
                </a:r>
                <a:r>
                  <a:rPr lang="fr-FR" sz="2400" dirty="0" err="1"/>
                  <a:t>boundary</a:t>
                </a:r>
                <a:r>
                  <a:rPr lang="fr-FR" sz="2400" dirty="0"/>
                  <a:t> of the system by a </a:t>
                </a:r>
                <a:r>
                  <a:rPr lang="fr-FR" sz="2400" dirty="0" err="1"/>
                  <a:t>transfer</a:t>
                </a:r>
                <a:r>
                  <a:rPr lang="fr-FR" sz="2400" dirty="0"/>
                  <a:t> </a:t>
                </a:r>
                <a:r>
                  <a:rPr lang="fr-FR" sz="2400" dirty="0" err="1"/>
                  <a:t>mechanism</a:t>
                </a:r>
                <a:r>
                  <a:rPr lang="fr-FR" sz="2400" dirty="0"/>
                  <a:t> </a:t>
                </a:r>
                <a:r>
                  <a:rPr lang="fr-FR" sz="2400" dirty="0" err="1"/>
                  <a:t>such</a:t>
                </a:r>
                <a:r>
                  <a:rPr lang="fr-FR" sz="2400" dirty="0"/>
                  <a:t> as one of the </a:t>
                </a:r>
                <a:r>
                  <a:rPr lang="fr-FR" sz="2400" dirty="0" err="1"/>
                  <a:t>methods</a:t>
                </a:r>
                <a:r>
                  <a:rPr lang="fr-FR" sz="2400" dirty="0"/>
                  <a:t> </a:t>
                </a:r>
                <a:r>
                  <a:rPr lang="fr-FR" sz="2400" dirty="0" err="1"/>
                  <a:t>listed</a:t>
                </a:r>
                <a:r>
                  <a:rPr lang="fr-FR" sz="2400" dirty="0"/>
                  <a:t> </a:t>
                </a:r>
                <a:r>
                  <a:rPr lang="fr-FR" sz="2400" dirty="0" err="1"/>
                  <a:t>above</a:t>
                </a:r>
                <a:r>
                  <a:rPr lang="fr-FR" sz="2400" dirty="0"/>
                  <a:t>. This </a:t>
                </a:r>
                <a:r>
                  <a:rPr lang="fr-FR" sz="2400" dirty="0" err="1"/>
                  <a:t>is</a:t>
                </a:r>
                <a:r>
                  <a:rPr lang="fr-FR" sz="2400" dirty="0"/>
                  <a:t> a </a:t>
                </a:r>
                <a:r>
                  <a:rPr lang="fr-FR" sz="2400" dirty="0" err="1"/>
                  <a:t>general</a:t>
                </a:r>
                <a:r>
                  <a:rPr lang="fr-FR" sz="2400" dirty="0"/>
                  <a:t> </a:t>
                </a:r>
                <a:r>
                  <a:rPr lang="fr-FR" sz="2400" dirty="0" err="1"/>
                  <a:t>statement</a:t>
                </a:r>
                <a:r>
                  <a:rPr lang="fr-FR" sz="2400" dirty="0"/>
                  <a:t> of the </a:t>
                </a:r>
                <a:r>
                  <a:rPr lang="fr-FR" sz="2400" dirty="0" err="1"/>
                  <a:t>principle</a:t>
                </a:r>
                <a:r>
                  <a:rPr lang="fr-FR" sz="2400" dirty="0"/>
                  <a:t> of conservation of </a:t>
                </a:r>
                <a:r>
                  <a:rPr lang="fr-FR" sz="2400" dirty="0" err="1"/>
                  <a:t>energy</a:t>
                </a:r>
                <a:r>
                  <a:rPr lang="fr-FR" sz="2400" dirty="0"/>
                  <a:t>.</a:t>
                </a:r>
              </a:p>
              <a:p>
                <a:pPr marL="0" indent="0" algn="l" rtl="0">
                  <a:buNone/>
                </a:pPr>
                <a:endParaRPr lang="fr-FR" sz="2400" dirty="0"/>
              </a:p>
              <a:p>
                <a:pPr marL="0" indent="0" algn="l" rtl="0">
                  <a:buNone/>
                </a:pPr>
                <a14:m>
                  <m:oMathPara xmlns:m="http://schemas.openxmlformats.org/officeDocument/2006/math">
                    <m:oMathParaPr>
                      <m:jc m:val="centerGroup"/>
                    </m:oMathParaPr>
                    <m:oMath xmlns:m="http://schemas.openxmlformats.org/officeDocument/2006/math">
                      <m:r>
                        <a:rPr lang="ar-SA" sz="2400" i="1" smtClean="0">
                          <a:latin typeface="Cambria Math"/>
                          <a:ea typeface="Cambria Math"/>
                        </a:rPr>
                        <m:t>∆</m:t>
                      </m:r>
                      <m:sSub>
                        <m:sSubPr>
                          <m:ctrlPr>
                            <a:rPr lang="ar-SA" sz="2400" i="1" smtClean="0">
                              <a:latin typeface="Cambria Math" panose="02040503050406030204" pitchFamily="18" charset="0"/>
                              <a:ea typeface="Cambria Math"/>
                            </a:rPr>
                          </m:ctrlPr>
                        </m:sSubPr>
                        <m:e>
                          <m:r>
                            <a:rPr lang="en-US" sz="2400" b="0" i="1" smtClean="0">
                              <a:latin typeface="Cambria Math"/>
                              <a:ea typeface="Cambria Math"/>
                            </a:rPr>
                            <m:t>𝐸</m:t>
                          </m:r>
                        </m:e>
                        <m:sub>
                          <m:r>
                            <a:rPr lang="en-US" sz="2400" b="0" i="1" smtClean="0">
                              <a:latin typeface="Cambria Math"/>
                              <a:ea typeface="Cambria Math"/>
                            </a:rPr>
                            <m:t>𝑠𝑦𝑠𝑡𝑒𝑚</m:t>
                          </m:r>
                        </m:sub>
                      </m:sSub>
                      <m:r>
                        <a:rPr lang="en-US" sz="2400" b="0" i="1" smtClean="0">
                          <a:latin typeface="Cambria Math"/>
                          <a:ea typeface="Cambria Math"/>
                        </a:rPr>
                        <m:t>=</m:t>
                      </m:r>
                      <m:nary>
                        <m:naryPr>
                          <m:chr m:val="∑"/>
                          <m:subHide m:val="on"/>
                          <m:supHide m:val="on"/>
                          <m:ctrlPr>
                            <a:rPr lang="en-US" sz="2400" b="0" i="1" smtClean="0">
                              <a:latin typeface="Cambria Math" panose="02040503050406030204" pitchFamily="18" charset="0"/>
                              <a:ea typeface="Cambria Math"/>
                            </a:rPr>
                          </m:ctrlPr>
                        </m:naryPr>
                        <m:sub/>
                        <m:sup/>
                        <m:e>
                          <m:r>
                            <a:rPr lang="en-US" sz="2400" b="0" i="1" smtClean="0">
                              <a:latin typeface="Cambria Math"/>
                              <a:ea typeface="Cambria Math"/>
                            </a:rPr>
                            <m:t>𝑇</m:t>
                          </m:r>
                        </m:e>
                      </m:nary>
                    </m:oMath>
                  </m:oMathPara>
                </a14:m>
                <a:endParaRPr lang="ar-SA" sz="2400" dirty="0"/>
              </a:p>
              <a:p>
                <a:pPr marL="0" indent="0" algn="l" rtl="0">
                  <a:buNone/>
                </a:pPr>
                <a:r>
                  <a:rPr lang="en-US" sz="2400" dirty="0"/>
                  <a:t>Change in the total energy of the system = the amount of energy transferred across the system boundary by some mechanism</a:t>
                </a:r>
                <a:endParaRPr lang="fr-FR"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r="-467"/>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22</a:t>
            </a:fld>
            <a:endParaRPr lang="en-US" dirty="0"/>
          </a:p>
        </p:txBody>
      </p:sp>
    </p:spTree>
    <p:extLst>
      <p:ext uri="{BB962C8B-B14F-4D97-AF65-F5344CB8AC3E}">
        <p14:creationId xmlns:p14="http://schemas.microsoft.com/office/powerpoint/2010/main" val="1546985080"/>
      </p:ext>
    </p:extLst>
  </p:cSld>
  <p:clrMapOvr>
    <a:masterClrMapping/>
  </p:clrMapOvr>
  <p:transition spd="med">
    <p:comb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r>
              <a:rPr lang="en-US" b="1" i="1" dirty="0">
                <a:latin typeface="Cambria" pitchFamily="18" charset="0"/>
              </a:rPr>
              <a:t>7.7 </a:t>
            </a:r>
            <a:r>
              <a:rPr lang="en-US" b="1" dirty="0">
                <a:latin typeface="Cambria" pitchFamily="18" charset="0"/>
              </a:rPr>
              <a:t>Situations Involving Kinetic Friction </a:t>
            </a:r>
            <a:endParaRPr lang="fr-FR" b="1" dirty="0">
              <a:latin typeface="Cambria" pitchFamily="18" charset="0"/>
            </a:endParaRPr>
          </a:p>
        </p:txBody>
      </p:sp>
      <p:sp>
        <p:nvSpPr>
          <p:cNvPr id="3" name="Content Placeholder 2"/>
          <p:cNvSpPr>
            <a:spLocks noGrp="1"/>
          </p:cNvSpPr>
          <p:nvPr>
            <p:ph idx="1"/>
          </p:nvPr>
        </p:nvSpPr>
        <p:spPr>
          <a:xfrm>
            <a:off x="0" y="1268760"/>
            <a:ext cx="9144000" cy="5472608"/>
          </a:xfrm>
        </p:spPr>
        <p:txBody>
          <a:bodyPr>
            <a:noAutofit/>
          </a:bodyPr>
          <a:lstStyle/>
          <a:p>
            <a:pPr marL="0" indent="0">
              <a:buNone/>
            </a:pPr>
            <a:r>
              <a:rPr lang="fr-FR" sz="2400" dirty="0"/>
              <a:t>.</a:t>
            </a:r>
          </a:p>
          <a:p>
            <a:pPr marL="0" indent="0">
              <a:buNone/>
            </a:pPr>
            <a:endParaRPr lang="fr-FR" sz="2400" dirty="0"/>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23</a:t>
            </a:fld>
            <a:endParaRPr lang="en-US" dirty="0"/>
          </a:p>
        </p:txBody>
      </p:sp>
      <p:sp>
        <p:nvSpPr>
          <p:cNvPr id="4" name="Rectangle 3"/>
          <p:cNvSpPr/>
          <p:nvPr/>
        </p:nvSpPr>
        <p:spPr>
          <a:xfrm>
            <a:off x="-39311" y="1131709"/>
            <a:ext cx="8653085" cy="5355312"/>
          </a:xfrm>
          <a:prstGeom prst="rect">
            <a:avLst/>
          </a:prstGeom>
        </p:spPr>
        <p:txBody>
          <a:bodyPr wrap="square">
            <a:spAutoFit/>
          </a:bodyPr>
          <a:lstStyle/>
          <a:p>
            <a:pPr algn="l" rtl="0"/>
            <a:endParaRPr lang="ar-SA" dirty="0"/>
          </a:p>
          <a:p>
            <a:pPr algn="l" rtl="0"/>
            <a:r>
              <a:rPr lang="en-GB" sz="2400" dirty="0"/>
              <a:t>Change in Kinetic energy is linked to the work done by a frictional force as:</a:t>
            </a:r>
          </a:p>
          <a:p>
            <a:pPr algn="l" rtl="0"/>
            <a:r>
              <a:rPr lang="en-GB" sz="2400" dirty="0"/>
              <a:t>                  </a:t>
            </a:r>
          </a:p>
          <a:p>
            <a:pPr algn="l" rtl="0"/>
            <a:r>
              <a:rPr lang="en-GB" sz="2400" dirty="0"/>
              <a:t>                       Or: </a:t>
            </a:r>
            <a:endParaRPr lang="ar-SA" sz="2400" dirty="0"/>
          </a:p>
          <a:p>
            <a:pPr algn="l" rtl="0"/>
            <a:endParaRPr lang="ar-SA" sz="2400" dirty="0"/>
          </a:p>
          <a:p>
            <a:pPr algn="l" rtl="0"/>
            <a:endParaRPr lang="ar-SA" sz="2400" dirty="0"/>
          </a:p>
          <a:p>
            <a:pPr algn="l" rtl="0"/>
            <a:endParaRPr lang="ar-SA" sz="2400" dirty="0"/>
          </a:p>
          <a:p>
            <a:pPr algn="l" rtl="0"/>
            <a:endParaRPr lang="ar-SA" sz="2400" dirty="0"/>
          </a:p>
          <a:p>
            <a:pPr algn="l" rtl="0"/>
            <a:r>
              <a:rPr lang="ar-SA" sz="2400" dirty="0"/>
              <a:t>If there are other forces besides friction acting on an object, the change in kinetic energy is the sum of that due to the other forces from the work–kinetic energy theorem, and that due to friction:</a:t>
            </a:r>
          </a:p>
          <a:p>
            <a:pPr algn="l" rtl="0"/>
            <a:endParaRPr lang="ar-SA" dirty="0"/>
          </a:p>
          <a:p>
            <a:pPr algn="l" rtl="0"/>
            <a:endParaRPr lang="ar-SA" dirty="0"/>
          </a:p>
        </p:txBody>
      </p:sp>
      <p:pic>
        <p:nvPicPr>
          <p:cNvPr id="9" name="Picture 8"/>
          <p:cNvPicPr>
            <a:picLocks noChangeAspect="1"/>
          </p:cNvPicPr>
          <p:nvPr/>
        </p:nvPicPr>
        <p:blipFill>
          <a:blip r:embed="rId2"/>
          <a:stretch>
            <a:fillRect/>
          </a:stretch>
        </p:blipFill>
        <p:spPr>
          <a:xfrm>
            <a:off x="1763688" y="5433512"/>
            <a:ext cx="3547250" cy="1496496"/>
          </a:xfrm>
          <a:prstGeom prst="rect">
            <a:avLst/>
          </a:prstGeom>
        </p:spPr>
      </p:pic>
      <p:sp>
        <p:nvSpPr>
          <p:cNvPr id="11" name="Rectangle 10"/>
          <p:cNvSpPr/>
          <p:nvPr/>
        </p:nvSpPr>
        <p:spPr>
          <a:xfrm>
            <a:off x="0" y="3068960"/>
            <a:ext cx="9189815" cy="1224136"/>
          </a:xfrm>
          <a:prstGeom prst="rect">
            <a:avLst/>
          </a:prstGeom>
        </p:spPr>
        <p:txBody>
          <a:bodyPr wrap="square">
            <a:spAutoFit/>
          </a:bodyPr>
          <a:lstStyle/>
          <a:p>
            <a:pPr algn="just" rtl="0"/>
            <a:r>
              <a:rPr lang="en-GB" sz="2400" dirty="0"/>
              <a:t>T</a:t>
            </a:r>
            <a:r>
              <a:rPr lang="ar-SA" sz="2400" dirty="0"/>
              <a:t>he result of a friction force is to transform kinetic energy into internal energy, and the increase in internal energy is equal to the decrease in kinetic energy.</a:t>
            </a:r>
          </a:p>
        </p:txBody>
      </p:sp>
      <p:pic>
        <p:nvPicPr>
          <p:cNvPr id="13" name="Picture 12"/>
          <p:cNvPicPr>
            <a:picLocks noChangeAspect="1"/>
          </p:cNvPicPr>
          <p:nvPr/>
        </p:nvPicPr>
        <p:blipFill>
          <a:blip r:embed="rId3"/>
          <a:stretch>
            <a:fillRect/>
          </a:stretch>
        </p:blipFill>
        <p:spPr>
          <a:xfrm>
            <a:off x="3019695" y="2024156"/>
            <a:ext cx="1264273" cy="466577"/>
          </a:xfrm>
          <a:prstGeom prst="rect">
            <a:avLst/>
          </a:prstGeom>
        </p:spPr>
      </p:pic>
      <p:pic>
        <p:nvPicPr>
          <p:cNvPr id="14" name="Picture 13"/>
          <p:cNvPicPr>
            <a:picLocks noChangeAspect="1"/>
          </p:cNvPicPr>
          <p:nvPr/>
        </p:nvPicPr>
        <p:blipFill>
          <a:blip r:embed="rId4"/>
          <a:stretch>
            <a:fillRect/>
          </a:stretch>
        </p:blipFill>
        <p:spPr>
          <a:xfrm>
            <a:off x="3012156" y="2458878"/>
            <a:ext cx="1271811" cy="538074"/>
          </a:xfrm>
          <a:prstGeom prst="rect">
            <a:avLst/>
          </a:prstGeom>
        </p:spPr>
      </p:pic>
    </p:spTree>
    <p:extLst>
      <p:ext uri="{BB962C8B-B14F-4D97-AF65-F5344CB8AC3E}">
        <p14:creationId xmlns:p14="http://schemas.microsoft.com/office/powerpoint/2010/main" val="490635193"/>
      </p:ext>
    </p:extLst>
  </p:cSld>
  <p:clrMapOvr>
    <a:masterClrMapping/>
  </p:clrMapOvr>
  <p:transition spd="med">
    <p:comb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a:bodyPr>
          <a:lstStyle/>
          <a:p>
            <a:r>
              <a:rPr lang="fr-FR" b="1" i="1" dirty="0">
                <a:latin typeface="Cambria" pitchFamily="18" charset="0"/>
              </a:rPr>
              <a:t>7.8 </a:t>
            </a:r>
            <a:r>
              <a:rPr lang="fr-FR" b="1" dirty="0">
                <a:latin typeface="Cambria" pitchFamily="18" charset="0"/>
              </a:rPr>
              <a:t>Power </a:t>
            </a:r>
          </a:p>
        </p:txBody>
      </p:sp>
      <p:sp>
        <p:nvSpPr>
          <p:cNvPr id="3" name="Content Placeholder 2"/>
          <p:cNvSpPr>
            <a:spLocks noGrp="1"/>
          </p:cNvSpPr>
          <p:nvPr>
            <p:ph idx="1"/>
          </p:nvPr>
        </p:nvSpPr>
        <p:spPr>
          <a:xfrm>
            <a:off x="0" y="1268760"/>
            <a:ext cx="9144000" cy="5472608"/>
          </a:xfrm>
        </p:spPr>
        <p:txBody>
          <a:bodyPr>
            <a:noAutofit/>
          </a:bodyPr>
          <a:lstStyle/>
          <a:p>
            <a:pPr marL="0" indent="0">
              <a:buNone/>
            </a:pPr>
            <a:r>
              <a:rPr lang="fr-FR" sz="2400" dirty="0"/>
              <a:t>.</a:t>
            </a:r>
          </a:p>
          <a:p>
            <a:pPr marL="0" indent="0">
              <a:buNone/>
            </a:pPr>
            <a:endParaRPr lang="fr-FR" sz="2400" dirty="0"/>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24</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8" y="1281776"/>
            <a:ext cx="9070975" cy="5139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6978496"/>
      </p:ext>
    </p:extLst>
  </p:cSld>
  <p:clrMapOvr>
    <a:masterClrMapping/>
  </p:clrMapOvr>
  <p:transition spd="med">
    <p:comb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043608" y="116632"/>
            <a:ext cx="7920880" cy="3693319"/>
          </a:xfrm>
          <a:prstGeom prst="rect">
            <a:avLst/>
          </a:prstGeom>
        </p:spPr>
        <p:txBody>
          <a:bodyPr wrap="square">
            <a:spAutoFit/>
          </a:bodyPr>
          <a:lstStyle/>
          <a:p>
            <a:pPr algn="l" rtl="0"/>
            <a:r>
              <a:rPr lang="en-US" b="1" dirty="0"/>
              <a:t>Quick Quiz</a:t>
            </a:r>
          </a:p>
          <a:p>
            <a:pPr algn="just" rtl="0"/>
            <a:r>
              <a:rPr lang="en-US" dirty="0"/>
              <a:t>An older model car accelerates from rest to speed </a:t>
            </a:r>
            <a:r>
              <a:rPr lang="en-US" i="1" dirty="0"/>
              <a:t>v </a:t>
            </a:r>
            <a:r>
              <a:rPr lang="en-US" dirty="0"/>
              <a:t>in 10 seconds. A newer, more powerful sports car accelerates from rest to 2</a:t>
            </a:r>
            <a:r>
              <a:rPr lang="en-US" i="1" dirty="0"/>
              <a:t>v </a:t>
            </a:r>
            <a:r>
              <a:rPr lang="en-US" dirty="0"/>
              <a:t>in the same time period. What is the ratio of the power of the newer car to that of the older car?</a:t>
            </a:r>
          </a:p>
          <a:p>
            <a:pPr marL="342900" indent="-342900" algn="just" rtl="0">
              <a:buAutoNum type="alphaLcParenBoth"/>
            </a:pPr>
            <a:r>
              <a:rPr lang="pt-BR" dirty="0"/>
              <a:t>0.25    (b) 0.5     (c) 1    (d) 2     (e) 4</a:t>
            </a:r>
          </a:p>
          <a:p>
            <a:pPr marL="342900" indent="-342900" algn="just" rtl="0">
              <a:buAutoNum type="alphaLcParenBoth"/>
            </a:pPr>
            <a:endParaRPr lang="pt-BR" dirty="0"/>
          </a:p>
          <a:p>
            <a:pPr marL="342900" indent="-342900" algn="just" rtl="0">
              <a:buAutoNum type="alphaLcParenBoth"/>
            </a:pPr>
            <a:endParaRPr lang="pt-BR" dirty="0"/>
          </a:p>
          <a:p>
            <a:pPr algn="just" rtl="0"/>
            <a:endParaRPr lang="pt-BR" dirty="0"/>
          </a:p>
          <a:p>
            <a:pPr algn="l" rtl="0"/>
            <a:r>
              <a:rPr lang="en-US" dirty="0"/>
              <a:t>(e). Because the speed is doubled, the kinetic energy is four times as large. This kinetic energy was attained for the newer car in the same time interval as the smaller kinetic energy for the older car, so the power is four times as large.</a:t>
            </a:r>
            <a:endParaRPr lang="ar-SA" dirty="0"/>
          </a:p>
        </p:txBody>
      </p:sp>
    </p:spTree>
    <p:extLst>
      <p:ext uri="{BB962C8B-B14F-4D97-AF65-F5344CB8AC3E}">
        <p14:creationId xmlns:p14="http://schemas.microsoft.com/office/powerpoint/2010/main" val="3312753523"/>
      </p:ext>
    </p:extLst>
  </p:cSld>
  <p:clrMapOvr>
    <a:masterClrMapping/>
  </p:clrMapOvr>
  <p:transition spd="med">
    <p:comb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4000" b="1" dirty="0">
                <a:latin typeface="Cambria" panose="02040503050406030204" pitchFamily="18" charset="0"/>
              </a:rPr>
              <a:t>Lecture Summary </a:t>
            </a: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26</a:t>
            </a:fld>
            <a:endParaRPr lang="en-US" dirty="0"/>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179512" y="1268760"/>
                <a:ext cx="8964488" cy="5509975"/>
              </a:xfrm>
            </p:spPr>
            <p:txBody>
              <a:bodyPr>
                <a:noAutofit/>
              </a:bodyPr>
              <a:lstStyle/>
              <a:p>
                <a:pPr marL="0" indent="0" algn="l" rtl="0">
                  <a:buNone/>
                </a:pPr>
                <a:r>
                  <a:rPr lang="fr-FR" sz="2400" dirty="0">
                    <a:latin typeface="+mj-lt"/>
                  </a:rPr>
                  <a:t>The </a:t>
                </a:r>
                <a:r>
                  <a:rPr lang="fr-FR" sz="2400" dirty="0" err="1">
                    <a:latin typeface="+mj-lt"/>
                  </a:rPr>
                  <a:t>work</a:t>
                </a:r>
                <a:r>
                  <a:rPr lang="fr-FR" sz="2400" dirty="0">
                    <a:latin typeface="+mj-lt"/>
                  </a:rPr>
                  <a:t> W </a:t>
                </a:r>
                <a:r>
                  <a:rPr lang="fr-FR" sz="2400" dirty="0" err="1">
                    <a:latin typeface="+mj-lt"/>
                  </a:rPr>
                  <a:t>done</a:t>
                </a:r>
                <a:r>
                  <a:rPr lang="fr-FR" sz="2400" dirty="0">
                    <a:latin typeface="+mj-lt"/>
                  </a:rPr>
                  <a:t> on a system by an agent </a:t>
                </a:r>
                <a:r>
                  <a:rPr lang="fr-FR" sz="2400" dirty="0" err="1">
                    <a:latin typeface="+mj-lt"/>
                  </a:rPr>
                  <a:t>exerting</a:t>
                </a:r>
                <a:r>
                  <a:rPr lang="fr-FR" sz="2400" dirty="0">
                    <a:latin typeface="+mj-lt"/>
                  </a:rPr>
                  <a:t> a constant force on the system </a:t>
                </a:r>
                <a:r>
                  <a:rPr lang="fr-FR" sz="2400" dirty="0" err="1">
                    <a:latin typeface="+mj-lt"/>
                  </a:rPr>
                  <a:t>is</a:t>
                </a:r>
                <a:r>
                  <a:rPr lang="fr-FR" sz="2400" dirty="0">
                    <a:latin typeface="+mj-lt"/>
                  </a:rPr>
                  <a:t> :</a:t>
                </a:r>
              </a:p>
              <a:p>
                <a:pPr marL="0" indent="0" algn="l" rtl="0">
                  <a:buNone/>
                </a:pPr>
                <a:endParaRPr lang="fr-FR" sz="2400" dirty="0">
                  <a:latin typeface="+mj-lt"/>
                </a:endParaRPr>
              </a:p>
              <a:p>
                <a:pPr marL="0" indent="0" algn="l" rtl="0">
                  <a:buNone/>
                </a:pPr>
                <a14:m>
                  <m:oMathPara xmlns:m="http://schemas.openxmlformats.org/officeDocument/2006/math">
                    <m:oMathParaPr>
                      <m:jc m:val="centerGroup"/>
                    </m:oMathParaPr>
                    <m:oMath xmlns:m="http://schemas.openxmlformats.org/officeDocument/2006/math">
                      <m:r>
                        <a:rPr lang="en-US" sz="2000" b="1" i="0">
                          <a:latin typeface="Cambria Math"/>
                        </a:rPr>
                        <m:t>𝐖</m:t>
                      </m:r>
                      <m:r>
                        <a:rPr lang="en-US" sz="2000" i="0">
                          <a:latin typeface="Cambria Math"/>
                        </a:rPr>
                        <m:t>=</m:t>
                      </m:r>
                      <m:r>
                        <a:rPr lang="en-US" sz="2000" b="1">
                          <a:latin typeface="Cambria Math"/>
                        </a:rPr>
                        <m:t>𝐅</m:t>
                      </m:r>
                      <m:r>
                        <a:rPr lang="en-US" sz="2000" b="1">
                          <a:latin typeface="Cambria Math"/>
                        </a:rPr>
                        <m:t>.∆</m:t>
                      </m:r>
                      <m:r>
                        <a:rPr lang="en-US" sz="2000" b="1">
                          <a:latin typeface="Cambria Math"/>
                          <a:ea typeface="Cambria Math"/>
                        </a:rPr>
                        <m:t>𝐫</m:t>
                      </m:r>
                      <m:r>
                        <a:rPr lang="en-GB" sz="2000" b="0" i="0" smtClean="0">
                          <a:latin typeface="Cambria Math" panose="02040503050406030204" pitchFamily="18" charset="0"/>
                          <a:ea typeface="Cambria Math"/>
                        </a:rPr>
                        <m:t>=</m:t>
                      </m:r>
                      <m:r>
                        <m:rPr>
                          <m:sty m:val="p"/>
                        </m:rPr>
                        <a:rPr lang="en-US" sz="2000">
                          <a:latin typeface="Cambria Math"/>
                        </a:rPr>
                        <m:t>F</m:t>
                      </m:r>
                      <m:r>
                        <a:rPr lang="en-US" sz="2000">
                          <a:latin typeface="Cambria Math"/>
                          <a:ea typeface="Cambria Math"/>
                        </a:rPr>
                        <m:t>∆</m:t>
                      </m:r>
                      <m:r>
                        <m:rPr>
                          <m:sty m:val="p"/>
                        </m:rPr>
                        <a:rPr lang="en-US" sz="2000">
                          <a:latin typeface="Cambria Math"/>
                          <a:ea typeface="Cambria Math"/>
                        </a:rPr>
                        <m:t>r</m:t>
                      </m:r>
                      <m:func>
                        <m:funcPr>
                          <m:ctrlPr>
                            <a:rPr lang="en-US" sz="2000" i="1">
                              <a:latin typeface="Cambria Math" panose="02040503050406030204" pitchFamily="18" charset="0"/>
                              <a:ea typeface="Cambria Math"/>
                            </a:rPr>
                          </m:ctrlPr>
                        </m:funcPr>
                        <m:fName>
                          <m:r>
                            <m:rPr>
                              <m:sty m:val="p"/>
                            </m:rPr>
                            <a:rPr lang="en-US" sz="2000">
                              <a:latin typeface="Cambria Math"/>
                              <a:ea typeface="Cambria Math"/>
                            </a:rPr>
                            <m:t>cos</m:t>
                          </m:r>
                        </m:fName>
                        <m:e>
                          <m:r>
                            <m:rPr>
                              <m:sty m:val="p"/>
                            </m:rPr>
                            <a:rPr lang="en-US" sz="2000">
                              <a:latin typeface="Cambria Math"/>
                              <a:ea typeface="Cambria Math"/>
                            </a:rPr>
                            <m:t>θ</m:t>
                          </m:r>
                        </m:e>
                      </m:func>
                    </m:oMath>
                  </m:oMathPara>
                </a14:m>
                <a:endParaRPr lang="fr-FR" sz="2000" dirty="0">
                  <a:latin typeface="+mj-lt"/>
                </a:endParaRPr>
              </a:p>
              <a:p>
                <a:pPr marL="0" indent="0" algn="l" rtl="0">
                  <a:buNone/>
                </a:pPr>
                <a:r>
                  <a:rPr lang="fr-FR" sz="2400" dirty="0">
                    <a:latin typeface="+mj-lt"/>
                  </a:rPr>
                  <a:t>If a force </a:t>
                </a:r>
                <a:r>
                  <a:rPr lang="fr-FR" sz="2400" b="1" dirty="0">
                    <a:latin typeface="+mj-lt"/>
                  </a:rPr>
                  <a:t>F</a:t>
                </a:r>
                <a:r>
                  <a:rPr lang="fr-FR" sz="2400" b="1" baseline="-25000" dirty="0">
                    <a:latin typeface="+mj-lt"/>
                  </a:rPr>
                  <a:t>x</a:t>
                </a:r>
                <a:r>
                  <a:rPr lang="fr-FR" sz="2400" b="1" dirty="0">
                    <a:latin typeface="+mj-lt"/>
                  </a:rPr>
                  <a:t> </a:t>
                </a:r>
                <a:r>
                  <a:rPr lang="fr-FR" sz="2400" dirty="0" err="1">
                    <a:latin typeface="+mj-lt"/>
                  </a:rPr>
                  <a:t>is</a:t>
                </a:r>
                <a:r>
                  <a:rPr lang="fr-FR" sz="2400" dirty="0">
                    <a:latin typeface="+mj-lt"/>
                  </a:rPr>
                  <a:t> </a:t>
                </a:r>
                <a:r>
                  <a:rPr lang="fr-FR" sz="2400" dirty="0" err="1">
                    <a:latin typeface="+mj-lt"/>
                  </a:rPr>
                  <a:t>varying</a:t>
                </a:r>
                <a:r>
                  <a:rPr lang="fr-FR" sz="2400" dirty="0">
                    <a:latin typeface="+mj-lt"/>
                  </a:rPr>
                  <a:t> </a:t>
                </a:r>
                <a:r>
                  <a:rPr lang="fr-FR" sz="2400" dirty="0" err="1">
                    <a:latin typeface="+mj-lt"/>
                  </a:rPr>
                  <a:t>with</a:t>
                </a:r>
                <a:r>
                  <a:rPr lang="fr-FR" sz="2400" dirty="0">
                    <a:latin typeface="+mj-lt"/>
                  </a:rPr>
                  <a:t> position, x, </a:t>
                </a:r>
                <a:r>
                  <a:rPr lang="fr-FR" sz="2400" dirty="0" err="1">
                    <a:latin typeface="+mj-lt"/>
                  </a:rPr>
                  <a:t>we</a:t>
                </a:r>
                <a:r>
                  <a:rPr lang="fr-FR" sz="2400" dirty="0">
                    <a:latin typeface="+mj-lt"/>
                  </a:rPr>
                  <a:t> </a:t>
                </a:r>
                <a:r>
                  <a:rPr lang="fr-FR" sz="2400" dirty="0" err="1">
                    <a:latin typeface="+mj-lt"/>
                  </a:rPr>
                  <a:t>can</a:t>
                </a:r>
                <a:r>
                  <a:rPr lang="fr-FR" sz="2400" dirty="0">
                    <a:latin typeface="+mj-lt"/>
                  </a:rPr>
                  <a:t> express the </a:t>
                </a:r>
                <a:r>
                  <a:rPr lang="fr-FR" sz="2400" dirty="0" err="1">
                    <a:latin typeface="+mj-lt"/>
                  </a:rPr>
                  <a:t>work</a:t>
                </a:r>
                <a:r>
                  <a:rPr lang="fr-FR" sz="2400" dirty="0">
                    <a:latin typeface="+mj-lt"/>
                  </a:rPr>
                  <a:t> </a:t>
                </a:r>
                <a:r>
                  <a:rPr lang="fr-FR" sz="2400" dirty="0" err="1">
                    <a:latin typeface="+mj-lt"/>
                  </a:rPr>
                  <a:t>done</a:t>
                </a:r>
                <a:r>
                  <a:rPr lang="fr-FR" sz="2400" dirty="0">
                    <a:latin typeface="+mj-lt"/>
                  </a:rPr>
                  <a:t> by</a:t>
                </a:r>
                <a:r>
                  <a:rPr lang="fr-FR" sz="2400" b="1" dirty="0"/>
                  <a:t> F</a:t>
                </a:r>
                <a:r>
                  <a:rPr lang="fr-FR" sz="2400" b="1" baseline="-25000" dirty="0"/>
                  <a:t>x  </a:t>
                </a:r>
                <a:r>
                  <a:rPr lang="fr-FR" sz="2400" dirty="0">
                    <a:latin typeface="+mj-lt"/>
                  </a:rPr>
                  <a:t>as the </a:t>
                </a:r>
                <a:r>
                  <a:rPr lang="fr-FR" sz="2400" dirty="0" err="1">
                    <a:latin typeface="+mj-lt"/>
                  </a:rPr>
                  <a:t>particle</a:t>
                </a:r>
                <a:r>
                  <a:rPr lang="fr-FR" sz="2400" dirty="0">
                    <a:latin typeface="+mj-lt"/>
                  </a:rPr>
                  <a:t> moves </a:t>
                </a:r>
                <a:r>
                  <a:rPr lang="fr-FR" sz="2400" dirty="0" err="1">
                    <a:latin typeface="+mj-lt"/>
                  </a:rPr>
                  <a:t>from</a:t>
                </a:r>
                <a:r>
                  <a:rPr lang="fr-FR" sz="2400" dirty="0">
                    <a:latin typeface="+mj-lt"/>
                  </a:rPr>
                  <a:t> x</a:t>
                </a:r>
                <a:r>
                  <a:rPr lang="fr-FR" sz="2400" baseline="-25000" dirty="0">
                    <a:latin typeface="+mj-lt"/>
                  </a:rPr>
                  <a:t>i</a:t>
                </a:r>
                <a:r>
                  <a:rPr lang="fr-FR" sz="2400" dirty="0">
                    <a:latin typeface="+mj-lt"/>
                  </a:rPr>
                  <a:t> to </a:t>
                </a:r>
                <a:r>
                  <a:rPr lang="fr-FR" sz="2400" dirty="0" err="1">
                    <a:latin typeface="+mj-lt"/>
                  </a:rPr>
                  <a:t>x</a:t>
                </a:r>
                <a:r>
                  <a:rPr lang="fr-FR" sz="2400" baseline="-25000" dirty="0" err="1">
                    <a:latin typeface="+mj-lt"/>
                  </a:rPr>
                  <a:t>f</a:t>
                </a:r>
                <a:r>
                  <a:rPr lang="fr-FR" sz="2400" dirty="0">
                    <a:latin typeface="+mj-lt"/>
                  </a:rPr>
                  <a:t> as:</a:t>
                </a:r>
              </a:p>
              <a:p>
                <a:pPr marL="0" indent="0" algn="l" rtl="0">
                  <a:buNone/>
                </a:pPr>
                <a14:m>
                  <m:oMathPara xmlns:m="http://schemas.openxmlformats.org/officeDocument/2006/math">
                    <m:oMathParaPr>
                      <m:jc m:val="centerGroup"/>
                    </m:oMathParaPr>
                    <m:oMath xmlns:m="http://schemas.openxmlformats.org/officeDocument/2006/math">
                      <m:r>
                        <m:rPr>
                          <m:sty m:val="p"/>
                        </m:rPr>
                        <a:rPr lang="en-US" sz="2000" i="0">
                          <a:latin typeface="Cambria Math"/>
                        </a:rPr>
                        <m:t>W</m:t>
                      </m:r>
                      <m:r>
                        <a:rPr lang="en-US" sz="2000" i="0">
                          <a:latin typeface="Cambria Math"/>
                        </a:rPr>
                        <m:t>=</m:t>
                      </m:r>
                      <m:nary>
                        <m:naryPr>
                          <m:ctrlPr>
                            <a:rPr lang="en-US" sz="2000" i="1">
                              <a:latin typeface="Cambria Math" panose="02040503050406030204" pitchFamily="18" charset="0"/>
                            </a:rPr>
                          </m:ctrlPr>
                        </m:naryPr>
                        <m:sub>
                          <m:sSub>
                            <m:sSubPr>
                              <m:ctrlPr>
                                <a:rPr lang="en-US" sz="2000" i="1">
                                  <a:latin typeface="Cambria Math" panose="02040503050406030204" pitchFamily="18" charset="0"/>
                                </a:rPr>
                              </m:ctrlPr>
                            </m:sSubPr>
                            <m:e>
                              <m:r>
                                <m:rPr>
                                  <m:sty m:val="p"/>
                                </m:rPr>
                                <a:rPr lang="en-US" sz="2000" i="0">
                                  <a:latin typeface="Cambria Math"/>
                                </a:rPr>
                                <m:t>x</m:t>
                              </m:r>
                            </m:e>
                            <m:sub>
                              <m:r>
                                <m:rPr>
                                  <m:sty m:val="p"/>
                                </m:rPr>
                                <a:rPr lang="en-US" sz="2000" i="0">
                                  <a:latin typeface="Cambria Math"/>
                                </a:rPr>
                                <m:t>i</m:t>
                              </m:r>
                            </m:sub>
                          </m:sSub>
                        </m:sub>
                        <m:sup>
                          <m:sSub>
                            <m:sSubPr>
                              <m:ctrlPr>
                                <a:rPr lang="en-US" sz="2000" i="1">
                                  <a:latin typeface="Cambria Math" panose="02040503050406030204" pitchFamily="18" charset="0"/>
                                </a:rPr>
                              </m:ctrlPr>
                            </m:sSubPr>
                            <m:e>
                              <m:r>
                                <m:rPr>
                                  <m:sty m:val="p"/>
                                </m:rPr>
                                <a:rPr lang="en-US" sz="2000" i="0">
                                  <a:latin typeface="Cambria Math"/>
                                </a:rPr>
                                <m:t>x</m:t>
                              </m:r>
                            </m:e>
                            <m:sub>
                              <m:r>
                                <m:rPr>
                                  <m:sty m:val="p"/>
                                </m:rPr>
                                <a:rPr lang="en-US" sz="2000" i="0">
                                  <a:latin typeface="Cambria Math"/>
                                </a:rPr>
                                <m:t>f</m:t>
                              </m:r>
                            </m:sub>
                          </m:sSub>
                        </m:sup>
                        <m:e>
                          <m:sSub>
                            <m:sSubPr>
                              <m:ctrlPr>
                                <a:rPr lang="en-US" sz="2000" i="1">
                                  <a:latin typeface="Cambria Math" panose="02040503050406030204" pitchFamily="18" charset="0"/>
                                </a:rPr>
                              </m:ctrlPr>
                            </m:sSubPr>
                            <m:e>
                              <m:r>
                                <m:rPr>
                                  <m:sty m:val="p"/>
                                </m:rPr>
                                <a:rPr lang="en-US" sz="2000" i="0">
                                  <a:latin typeface="Cambria Math"/>
                                </a:rPr>
                                <m:t>F</m:t>
                              </m:r>
                            </m:e>
                            <m:sub>
                              <m:r>
                                <m:rPr>
                                  <m:sty m:val="p"/>
                                </m:rPr>
                                <a:rPr lang="en-US" sz="2000" i="0">
                                  <a:latin typeface="Cambria Math"/>
                                </a:rPr>
                                <m:t>x</m:t>
                              </m:r>
                            </m:sub>
                          </m:sSub>
                          <m:r>
                            <a:rPr lang="en-US" sz="2000" i="0">
                              <a:latin typeface="Cambria Math"/>
                            </a:rPr>
                            <m:t> </m:t>
                          </m:r>
                          <m:r>
                            <m:rPr>
                              <m:sty m:val="p"/>
                            </m:rPr>
                            <a:rPr lang="en-US" sz="2000" i="0">
                              <a:latin typeface="Cambria Math"/>
                            </a:rPr>
                            <m:t>dx</m:t>
                          </m:r>
                        </m:e>
                      </m:nary>
                    </m:oMath>
                  </m:oMathPara>
                </a14:m>
                <a:endParaRPr lang="fr-FR" sz="2000" dirty="0">
                  <a:latin typeface="+mj-lt"/>
                </a:endParaRPr>
              </a:p>
              <a:p>
                <a:pPr algn="l" rtl="0"/>
                <a:r>
                  <a:rPr lang="en-US" sz="2400" dirty="0"/>
                  <a:t>Work done by spring on block:</a:t>
                </a:r>
              </a:p>
              <a:p>
                <a:pPr marL="0" indent="0" algn="l" rtl="0">
                  <a:buNone/>
                </a:pPr>
                <a:endParaRPr lang="fr-FR" sz="2000" dirty="0">
                  <a:latin typeface="+mj-lt"/>
                </a:endParaRPr>
              </a:p>
              <a:p>
                <a:pPr algn="l" rtl="0"/>
                <a:r>
                  <a:rPr lang="en-GB" sz="2400" dirty="0"/>
                  <a:t>T</a:t>
                </a:r>
                <a:r>
                  <a:rPr lang="ar-SA" sz="2400" dirty="0"/>
                  <a:t>he work–kinetic energy theorem, and that due to friction:</a:t>
                </a:r>
              </a:p>
              <a:p>
                <a:pPr algn="l" rtl="0"/>
                <a:endParaRPr lang="ar-SA" sz="2000" dirty="0"/>
              </a:p>
              <a:p>
                <a:pPr algn="l" rtl="0"/>
                <a:endParaRPr lang="ar-SA" sz="2000" dirty="0"/>
              </a:p>
              <a:p>
                <a:pPr marL="0" indent="0">
                  <a:buNone/>
                </a:pPr>
                <a:endParaRPr lang="en-US" sz="2000" dirty="0">
                  <a:latin typeface="+mj-lt"/>
                </a:endParaRPr>
              </a:p>
              <a:p>
                <a:endParaRPr lang="en-US" sz="2000" dirty="0">
                  <a:latin typeface="+mj-lt"/>
                </a:endParaRPr>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179512" y="1268760"/>
                <a:ext cx="8964488" cy="5509975"/>
              </a:xfrm>
              <a:blipFill rotWithShape="0">
                <a:blip r:embed="rId3"/>
                <a:stretch>
                  <a:fillRect l="-1020" t="-774"/>
                </a:stretch>
              </a:blipFill>
            </p:spPr>
            <p:txBody>
              <a:bodyPr/>
              <a:lstStyle/>
              <a:p>
                <a:r>
                  <a:rPr lang="ar-SA">
                    <a:noFill/>
                  </a:rPr>
                  <a:t> </a:t>
                </a:r>
              </a:p>
            </p:txBody>
          </p:sp>
        </mc:Fallback>
      </mc:AlternateContent>
      <p:pic>
        <p:nvPicPr>
          <p:cNvPr id="3" name="Picture 2"/>
          <p:cNvPicPr>
            <a:picLocks noChangeAspect="1"/>
          </p:cNvPicPr>
          <p:nvPr/>
        </p:nvPicPr>
        <p:blipFill>
          <a:blip r:embed="rId4"/>
          <a:stretch>
            <a:fillRect/>
          </a:stretch>
        </p:blipFill>
        <p:spPr>
          <a:xfrm>
            <a:off x="2990850" y="5722962"/>
            <a:ext cx="3162300" cy="514350"/>
          </a:xfrm>
          <a:prstGeom prst="rect">
            <a:avLst/>
          </a:prstGeom>
        </p:spPr>
      </p:pic>
      <p:graphicFrame>
        <p:nvGraphicFramePr>
          <p:cNvPr id="10" name="Object 4"/>
          <p:cNvGraphicFramePr>
            <a:graphicFrameLocks noChangeAspect="1"/>
          </p:cNvGraphicFramePr>
          <p:nvPr>
            <p:extLst>
              <p:ext uri="{D42A27DB-BD31-4B8C-83A1-F6EECF244321}">
                <p14:modId xmlns:p14="http://schemas.microsoft.com/office/powerpoint/2010/main" val="3805713272"/>
              </p:ext>
            </p:extLst>
          </p:nvPr>
        </p:nvGraphicFramePr>
        <p:xfrm>
          <a:off x="5004048" y="4293096"/>
          <a:ext cx="3269651" cy="648072"/>
        </p:xfrm>
        <a:graphic>
          <a:graphicData uri="http://schemas.openxmlformats.org/presentationml/2006/ole">
            <mc:AlternateContent xmlns:mc="http://schemas.openxmlformats.org/markup-compatibility/2006">
              <mc:Choice xmlns:v="urn:schemas-microsoft-com:vml" Requires="v">
                <p:oleObj spid="_x0000_s12297" name="Equation" r:id="rId5" imgW="1790640" imgH="355320" progId="Equation.DSMT4">
                  <p:embed/>
                </p:oleObj>
              </mc:Choice>
              <mc:Fallback>
                <p:oleObj name="Equation" r:id="rId5" imgW="1790640" imgH="35532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4293096"/>
                        <a:ext cx="3269651" cy="648072"/>
                      </a:xfrm>
                      <a:prstGeom prst="rect">
                        <a:avLst/>
                      </a:prstGeom>
                      <a:noFill/>
                    </p:spPr>
                  </p:pic>
                </p:oleObj>
              </mc:Fallback>
            </mc:AlternateContent>
          </a:graphicData>
        </a:graphic>
      </p:graphicFrame>
    </p:spTree>
    <p:extLst>
      <p:ext uri="{BB962C8B-B14F-4D97-AF65-F5344CB8AC3E}">
        <p14:creationId xmlns:p14="http://schemas.microsoft.com/office/powerpoint/2010/main" val="160203783"/>
      </p:ext>
    </p:extLst>
  </p:cSld>
  <p:clrMapOvr>
    <a:masterClrMapping/>
  </p:clrMapOvr>
  <p:transition spd="med">
    <p:comb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p:txBody>
          <a:bodyPr/>
          <a:lstStyle/>
          <a:p>
            <a:pPr algn="ctr" rtl="0" eaLnBrk="1" hangingPunct="1"/>
            <a:r>
              <a:rPr lang="en-US" altLang="zh-CN" dirty="0">
                <a:ea typeface="宋体" pitchFamily="2" charset="-122"/>
              </a:rPr>
              <a:t>Why</a:t>
            </a:r>
            <a:r>
              <a:rPr lang="en-US" dirty="0"/>
              <a:t> Energy</a:t>
            </a:r>
            <a:r>
              <a:rPr lang="en-US" altLang="zh-CN" dirty="0">
                <a:ea typeface="宋体" pitchFamily="2" charset="-122"/>
              </a:rPr>
              <a:t>?</a:t>
            </a:r>
            <a:endParaRPr lang="en-US" dirty="0"/>
          </a:p>
        </p:txBody>
      </p:sp>
      <p:sp>
        <p:nvSpPr>
          <p:cNvPr id="28676" name="Rectangle 3"/>
          <p:cNvSpPr>
            <a:spLocks noGrp="1" noChangeArrowheads="1"/>
          </p:cNvSpPr>
          <p:nvPr>
            <p:ph type="body" idx="1"/>
          </p:nvPr>
        </p:nvSpPr>
        <p:spPr>
          <a:xfrm>
            <a:off x="971600" y="1300163"/>
            <a:ext cx="7912100" cy="4648200"/>
          </a:xfrm>
        </p:spPr>
        <p:txBody>
          <a:bodyPr/>
          <a:lstStyle/>
          <a:p>
            <a:pPr algn="l" rtl="0" eaLnBrk="1" hangingPunct="1"/>
            <a:r>
              <a:rPr lang="en-US" altLang="zh-CN" sz="2800" dirty="0">
                <a:ea typeface="宋体" pitchFamily="2" charset="-122"/>
              </a:rPr>
              <a:t>Why do we need a concept of energy?</a:t>
            </a:r>
          </a:p>
          <a:p>
            <a:pPr algn="l" rtl="0" eaLnBrk="1" hangingPunct="1"/>
            <a:r>
              <a:rPr lang="en-US" sz="2800" dirty="0"/>
              <a:t>The energy approach to describing motion is particularly useful when Newton’s Laws are difficult or impossible to use</a:t>
            </a:r>
          </a:p>
          <a:p>
            <a:pPr algn="l" rtl="0" eaLnBrk="1" hangingPunct="1"/>
            <a:r>
              <a:rPr lang="en-US" altLang="zh-CN" sz="2800" dirty="0">
                <a:ea typeface="宋体" pitchFamily="2" charset="-122"/>
              </a:rPr>
              <a:t>Energy is a scalar quantity. It does not have a direction associated with it</a:t>
            </a:r>
            <a:endParaRPr lang="en-US" dirty="0"/>
          </a:p>
          <a:p>
            <a:pPr eaLnBrk="1" hangingPunct="1"/>
            <a:endParaRPr lang="en-US" dirty="0"/>
          </a:p>
        </p:txBody>
      </p:sp>
      <p:pic>
        <p:nvPicPr>
          <p:cNvPr id="28677" name="Picture 5"/>
          <p:cNvPicPr>
            <a:picLocks noChangeAspect="1" noChangeArrowheads="1"/>
          </p:cNvPicPr>
          <p:nvPr/>
        </p:nvPicPr>
        <p:blipFill>
          <a:blip r:embed="rId3"/>
          <a:srcRect/>
          <a:stretch>
            <a:fillRect/>
          </a:stretch>
        </p:blipFill>
        <p:spPr bwMode="auto">
          <a:xfrm>
            <a:off x="2171700" y="4257675"/>
            <a:ext cx="4470400" cy="1690688"/>
          </a:xfrm>
          <a:prstGeom prst="rect">
            <a:avLst/>
          </a:prstGeom>
          <a:noFill/>
          <a:ln w="9525">
            <a:noFill/>
            <a:miter lim="800000"/>
            <a:headEnd/>
            <a:tailEnd/>
          </a:ln>
        </p:spPr>
      </p:pic>
    </p:spTree>
    <p:extLst>
      <p:ext uri="{BB962C8B-B14F-4D97-AF65-F5344CB8AC3E}">
        <p14:creationId xmlns:p14="http://schemas.microsoft.com/office/powerpoint/2010/main" val="1034503245"/>
      </p:ext>
    </p:extLst>
  </p:cSld>
  <p:clrMapOvr>
    <a:masterClrMapping/>
  </p:clrMapOvr>
  <p:transition spd="med">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p:txBody>
          <a:bodyPr/>
          <a:lstStyle/>
          <a:p>
            <a:pPr eaLnBrk="1" hangingPunct="1"/>
            <a:r>
              <a:rPr lang="en-US" altLang="zh-CN">
                <a:ea typeface="宋体" pitchFamily="2" charset="-122"/>
              </a:rPr>
              <a:t>What is</a:t>
            </a:r>
            <a:r>
              <a:rPr lang="en-US"/>
              <a:t> Energy</a:t>
            </a:r>
            <a:r>
              <a:rPr lang="en-US" altLang="zh-CN">
                <a:ea typeface="宋体" pitchFamily="2" charset="-122"/>
              </a:rPr>
              <a:t>?</a:t>
            </a:r>
            <a:endParaRPr lang="en-US"/>
          </a:p>
        </p:txBody>
      </p:sp>
      <p:sp>
        <p:nvSpPr>
          <p:cNvPr id="29700" name="Rectangle 3"/>
          <p:cNvSpPr>
            <a:spLocks noGrp="1" noChangeArrowheads="1"/>
          </p:cNvSpPr>
          <p:nvPr>
            <p:ph type="body" idx="1"/>
          </p:nvPr>
        </p:nvSpPr>
        <p:spPr>
          <a:xfrm>
            <a:off x="914400" y="1340768"/>
            <a:ext cx="8229600" cy="4648200"/>
          </a:xfrm>
        </p:spPr>
        <p:txBody>
          <a:bodyPr>
            <a:noAutofit/>
          </a:bodyPr>
          <a:lstStyle/>
          <a:p>
            <a:pPr algn="l" rtl="0" eaLnBrk="1" hangingPunct="1">
              <a:lnSpc>
                <a:spcPct val="80000"/>
              </a:lnSpc>
            </a:pPr>
            <a:r>
              <a:rPr lang="en-US" sz="2400" dirty="0"/>
              <a:t>Energy is </a:t>
            </a:r>
            <a:r>
              <a:rPr lang="en-US" altLang="zh-CN" sz="2400" dirty="0">
                <a:ea typeface="宋体" pitchFamily="2" charset="-122"/>
              </a:rPr>
              <a:t>a property of the state of a system, not a property of individual objects: we have to broaden our view.</a:t>
            </a:r>
          </a:p>
          <a:p>
            <a:pPr algn="l" rtl="0" eaLnBrk="1" hangingPunct="1">
              <a:lnSpc>
                <a:spcPct val="80000"/>
              </a:lnSpc>
            </a:pPr>
            <a:r>
              <a:rPr lang="en-US" altLang="zh-CN" sz="2400" dirty="0">
                <a:ea typeface="宋体" pitchFamily="2" charset="-122"/>
              </a:rPr>
              <a:t>Some forms of energy:</a:t>
            </a:r>
          </a:p>
          <a:p>
            <a:pPr lvl="1" algn="l" rtl="0" eaLnBrk="1" hangingPunct="1">
              <a:lnSpc>
                <a:spcPct val="80000"/>
              </a:lnSpc>
            </a:pPr>
            <a:r>
              <a:rPr lang="en-US" altLang="zh-CN" sz="2400" dirty="0">
                <a:ea typeface="宋体" pitchFamily="2" charset="-122"/>
              </a:rPr>
              <a:t>Mechanical: </a:t>
            </a:r>
          </a:p>
          <a:p>
            <a:pPr lvl="2" algn="l" rtl="0" eaLnBrk="1" hangingPunct="1">
              <a:lnSpc>
                <a:spcPct val="80000"/>
              </a:lnSpc>
            </a:pPr>
            <a:r>
              <a:rPr lang="en-US" altLang="zh-CN" dirty="0">
                <a:ea typeface="宋体" pitchFamily="2" charset="-122"/>
              </a:rPr>
              <a:t>Kinetic energy (associated with motion, within system)</a:t>
            </a:r>
          </a:p>
          <a:p>
            <a:pPr lvl="2" algn="l" rtl="0" eaLnBrk="1" hangingPunct="1">
              <a:lnSpc>
                <a:spcPct val="80000"/>
              </a:lnSpc>
            </a:pPr>
            <a:r>
              <a:rPr lang="en-US" altLang="zh-CN" dirty="0">
                <a:ea typeface="宋体" pitchFamily="2" charset="-122"/>
              </a:rPr>
              <a:t>Potential energy (associated with position, within system)</a:t>
            </a:r>
          </a:p>
          <a:p>
            <a:pPr lvl="1" algn="l" rtl="0" eaLnBrk="1" hangingPunct="1">
              <a:lnSpc>
                <a:spcPct val="80000"/>
              </a:lnSpc>
            </a:pPr>
            <a:r>
              <a:rPr lang="en-US" altLang="zh-CN" sz="2400" dirty="0">
                <a:ea typeface="宋体" pitchFamily="2" charset="-122"/>
              </a:rPr>
              <a:t>Chemical</a:t>
            </a:r>
          </a:p>
          <a:p>
            <a:pPr lvl="1" algn="l" rtl="0" eaLnBrk="1" hangingPunct="1">
              <a:lnSpc>
                <a:spcPct val="80000"/>
              </a:lnSpc>
            </a:pPr>
            <a:r>
              <a:rPr lang="en-US" altLang="zh-CN" sz="2400" dirty="0">
                <a:ea typeface="宋体" pitchFamily="2" charset="-122"/>
              </a:rPr>
              <a:t>Electromagnetic</a:t>
            </a:r>
          </a:p>
          <a:p>
            <a:pPr lvl="1" algn="l" rtl="0" eaLnBrk="1" hangingPunct="1">
              <a:lnSpc>
                <a:spcPct val="80000"/>
              </a:lnSpc>
            </a:pPr>
            <a:r>
              <a:rPr lang="en-US" altLang="zh-CN" sz="2400" dirty="0">
                <a:ea typeface="宋体" pitchFamily="2" charset="-122"/>
              </a:rPr>
              <a:t>Nuclear</a:t>
            </a:r>
          </a:p>
          <a:p>
            <a:pPr algn="l" rtl="0" eaLnBrk="1" hangingPunct="1">
              <a:lnSpc>
                <a:spcPct val="80000"/>
              </a:lnSpc>
            </a:pPr>
            <a:r>
              <a:rPr lang="en-US" altLang="zh-CN" sz="2400" dirty="0">
                <a:ea typeface="宋体" pitchFamily="2" charset="-122"/>
              </a:rPr>
              <a:t>Energy is conserved. It can be transferred from one object to another or change in form, but cannot be created or destroyed</a:t>
            </a:r>
            <a:endParaRPr lang="en-US" sz="2400" dirty="0"/>
          </a:p>
        </p:txBody>
      </p:sp>
    </p:spTree>
    <p:extLst>
      <p:ext uri="{BB962C8B-B14F-4D97-AF65-F5344CB8AC3E}">
        <p14:creationId xmlns:p14="http://schemas.microsoft.com/office/powerpoint/2010/main" val="638830429"/>
      </p:ext>
    </p:extLst>
  </p:cSld>
  <p:clrMapOvr>
    <a:masterClrMapping/>
  </p:clrMapOvr>
  <p:transition spd="med">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457200" y="1196752"/>
            <a:ext cx="8229600" cy="914400"/>
          </a:xfrm>
        </p:spPr>
        <p:txBody>
          <a:bodyPr/>
          <a:lstStyle/>
          <a:p>
            <a:pPr eaLnBrk="1" hangingPunct="1"/>
            <a:r>
              <a:rPr lang="en-US" altLang="zh-CN" dirty="0">
                <a:ea typeface="宋体" pitchFamily="2" charset="-122"/>
              </a:rPr>
              <a:t>Definition of </a:t>
            </a:r>
            <a:r>
              <a:rPr lang="en-US" dirty="0"/>
              <a:t>Work</a:t>
            </a:r>
            <a:r>
              <a:rPr lang="en-US" altLang="zh-CN" dirty="0">
                <a:ea typeface="宋体" pitchFamily="2" charset="-122"/>
              </a:rPr>
              <a:t> </a:t>
            </a:r>
            <a:r>
              <a:rPr lang="en-US" altLang="zh-CN" i="1" dirty="0">
                <a:latin typeface="Times New Roman" pitchFamily="18" charset="0"/>
                <a:ea typeface="宋体" pitchFamily="2" charset="-122"/>
              </a:rPr>
              <a:t>W</a:t>
            </a:r>
            <a:endParaRPr lang="en-US" i="1" dirty="0">
              <a:latin typeface="Times New Roman" pitchFamily="18" charset="0"/>
            </a:endParaRPr>
          </a:p>
        </p:txBody>
      </p:sp>
      <p:sp>
        <p:nvSpPr>
          <p:cNvPr id="4102" name="Rectangle 3"/>
          <p:cNvSpPr>
            <a:spLocks noGrp="1" noChangeArrowheads="1"/>
          </p:cNvSpPr>
          <p:nvPr>
            <p:ph type="body" sz="half" idx="1"/>
          </p:nvPr>
        </p:nvSpPr>
        <p:spPr>
          <a:xfrm>
            <a:off x="827584" y="1861659"/>
            <a:ext cx="8491538" cy="4648200"/>
          </a:xfrm>
        </p:spPr>
        <p:txBody>
          <a:bodyPr/>
          <a:lstStyle/>
          <a:p>
            <a:pPr algn="l" rtl="0" eaLnBrk="1" hangingPunct="1"/>
            <a:r>
              <a:rPr lang="en-US" sz="2800" dirty="0"/>
              <a:t>The work, </a:t>
            </a:r>
            <a:r>
              <a:rPr lang="en-US" sz="2800" i="1" dirty="0"/>
              <a:t>W</a:t>
            </a:r>
            <a:r>
              <a:rPr lang="en-US" sz="2800" dirty="0"/>
              <a:t>, done by a constant force on an object is defined as the product of the component of the force along the direction of displacement and the magnitude of the displacement</a:t>
            </a:r>
          </a:p>
          <a:p>
            <a:pPr algn="l" rtl="0" eaLnBrk="1" hangingPunct="1"/>
            <a:endParaRPr lang="en-US" altLang="zh-CN" sz="2800" dirty="0">
              <a:ea typeface="宋体" pitchFamily="2" charset="-122"/>
            </a:endParaRPr>
          </a:p>
          <a:p>
            <a:pPr algn="l" rtl="0" eaLnBrk="1" hangingPunct="1"/>
            <a:endParaRPr lang="en-US" sz="2800" dirty="0"/>
          </a:p>
          <a:p>
            <a:pPr lvl="1" algn="l" rtl="0" eaLnBrk="1" hangingPunct="1"/>
            <a:r>
              <a:rPr lang="en-US" sz="2400" dirty="0"/>
              <a:t>F </a:t>
            </a:r>
            <a:r>
              <a:rPr lang="en-US" sz="2400" dirty="0">
                <a:cs typeface="Tahoma" pitchFamily="34" charset="0"/>
              </a:rPr>
              <a:t>is the magnitude of the force</a:t>
            </a:r>
          </a:p>
          <a:p>
            <a:pPr lvl="1" algn="l" rtl="0" eaLnBrk="1" hangingPunct="1"/>
            <a:r>
              <a:rPr lang="en-US" sz="2400" dirty="0">
                <a:cs typeface="Tahoma" pitchFamily="34" charset="0"/>
              </a:rPr>
              <a:t>Δ</a:t>
            </a:r>
            <a:r>
              <a:rPr lang="en-US" altLang="zh-CN" sz="2400" dirty="0">
                <a:ea typeface="宋体" pitchFamily="2" charset="-122"/>
                <a:cs typeface="Tahoma" pitchFamily="34" charset="0"/>
              </a:rPr>
              <a:t> </a:t>
            </a:r>
            <a:r>
              <a:rPr lang="en-US" sz="2400" dirty="0">
                <a:cs typeface="Tahoma" pitchFamily="34" charset="0"/>
              </a:rPr>
              <a:t>x is the magnitude of the </a:t>
            </a:r>
            <a:endParaRPr lang="en-US" altLang="zh-CN" sz="2400" dirty="0">
              <a:ea typeface="宋体" pitchFamily="2" charset="-122"/>
            </a:endParaRPr>
          </a:p>
          <a:p>
            <a:pPr lvl="1" algn="l" rtl="0" eaLnBrk="1" hangingPunct="1">
              <a:buFont typeface="Wingdings" pitchFamily="2" charset="2"/>
              <a:buNone/>
            </a:pPr>
            <a:r>
              <a:rPr lang="en-US" altLang="zh-CN" sz="2400" dirty="0">
                <a:ea typeface="宋体" pitchFamily="2" charset="-122"/>
              </a:rPr>
              <a:t>   </a:t>
            </a:r>
            <a:r>
              <a:rPr lang="en-US" sz="2400" dirty="0">
                <a:cs typeface="Tahoma" pitchFamily="34" charset="0"/>
              </a:rPr>
              <a:t>object’s displacement</a:t>
            </a:r>
            <a:endParaRPr lang="en-US" sz="2400" dirty="0"/>
          </a:p>
          <a:p>
            <a:pPr lvl="1" algn="l" rtl="0" eaLnBrk="1" hangingPunct="1"/>
            <a:r>
              <a:rPr lang="en-US" sz="2400" dirty="0">
                <a:latin typeface="Symbol" pitchFamily="18" charset="2"/>
              </a:rPr>
              <a:t>q</a:t>
            </a:r>
            <a:r>
              <a:rPr lang="en-US" sz="2400" dirty="0"/>
              <a:t> is the angle between</a:t>
            </a:r>
            <a:r>
              <a:rPr lang="en-US" altLang="zh-CN" sz="2400" dirty="0">
                <a:ea typeface="宋体" pitchFamily="2" charset="-122"/>
              </a:rPr>
              <a:t> </a:t>
            </a:r>
            <a:endParaRPr lang="en-US" sz="2400" dirty="0"/>
          </a:p>
        </p:txBody>
      </p:sp>
      <p:graphicFrame>
        <p:nvGraphicFramePr>
          <p:cNvPr id="4098" name="Object 4"/>
          <p:cNvGraphicFramePr>
            <a:graphicFrameLocks noChangeAspect="1"/>
          </p:cNvGraphicFramePr>
          <p:nvPr>
            <p:extLst>
              <p:ext uri="{D42A27DB-BD31-4B8C-83A1-F6EECF244321}">
                <p14:modId xmlns:p14="http://schemas.microsoft.com/office/powerpoint/2010/main" val="2896721182"/>
              </p:ext>
            </p:extLst>
          </p:nvPr>
        </p:nvGraphicFramePr>
        <p:xfrm>
          <a:off x="1739900" y="3958828"/>
          <a:ext cx="3181350" cy="622300"/>
        </p:xfrm>
        <a:graphic>
          <a:graphicData uri="http://schemas.openxmlformats.org/presentationml/2006/ole">
            <mc:AlternateContent xmlns:mc="http://schemas.openxmlformats.org/markup-compatibility/2006">
              <mc:Choice xmlns:v="urn:schemas-microsoft-com:vml" Requires="v">
                <p:oleObj spid="_x0000_s1058" name="公式" r:id="rId4" imgW="1028666" imgH="190620" progId="Equation.3">
                  <p:embed/>
                </p:oleObj>
              </mc:Choice>
              <mc:Fallback>
                <p:oleObj name="公式" r:id="rId4" imgW="1028666" imgH="1906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9900" y="3958828"/>
                        <a:ext cx="3181350" cy="622300"/>
                      </a:xfrm>
                      <a:prstGeom prst="rect">
                        <a:avLst/>
                      </a:prstGeom>
                      <a:solidFill>
                        <a:srgbClr val="FFFF99">
                          <a:alpha val="52940"/>
                        </a:srgbClr>
                      </a:solidFill>
                    </p:spPr>
                  </p:pic>
                </p:oleObj>
              </mc:Fallback>
            </mc:AlternateContent>
          </a:graphicData>
        </a:graphic>
      </p:graphicFrame>
      <p:pic>
        <p:nvPicPr>
          <p:cNvPr id="4103" name="Picture 6"/>
          <p:cNvPicPr>
            <a:picLocks noChangeAspect="1" noChangeArrowheads="1"/>
          </p:cNvPicPr>
          <p:nvPr/>
        </p:nvPicPr>
        <p:blipFill>
          <a:blip r:embed="rId6"/>
          <a:srcRect/>
          <a:stretch>
            <a:fillRect/>
          </a:stretch>
        </p:blipFill>
        <p:spPr bwMode="auto">
          <a:xfrm>
            <a:off x="5642421" y="3746401"/>
            <a:ext cx="3394075" cy="2274887"/>
          </a:xfrm>
          <a:prstGeom prst="rect">
            <a:avLst/>
          </a:prstGeom>
          <a:noFill/>
          <a:ln w="9525">
            <a:noFill/>
            <a:miter lim="800000"/>
            <a:headEnd/>
            <a:tailEnd/>
          </a:ln>
        </p:spPr>
      </p:pic>
      <p:graphicFrame>
        <p:nvGraphicFramePr>
          <p:cNvPr id="4099" name="Object 5"/>
          <p:cNvGraphicFramePr>
            <a:graphicFrameLocks noChangeAspect="1"/>
          </p:cNvGraphicFramePr>
          <p:nvPr>
            <p:extLst>
              <p:ext uri="{D42A27DB-BD31-4B8C-83A1-F6EECF244321}">
                <p14:modId xmlns:p14="http://schemas.microsoft.com/office/powerpoint/2010/main" val="3373540331"/>
              </p:ext>
            </p:extLst>
          </p:nvPr>
        </p:nvGraphicFramePr>
        <p:xfrm>
          <a:off x="4396854" y="6084019"/>
          <a:ext cx="1111250" cy="441325"/>
        </p:xfrm>
        <a:graphic>
          <a:graphicData uri="http://schemas.openxmlformats.org/presentationml/2006/ole">
            <mc:AlternateContent xmlns:mc="http://schemas.openxmlformats.org/markup-compatibility/2006">
              <mc:Choice xmlns:v="urn:schemas-microsoft-com:vml" Requires="v">
                <p:oleObj spid="_x0000_s1059" name="Equation" r:id="rId7" imgW="704777" imgH="228690" progId="Equation.DSMT4">
                  <p:embed/>
                </p:oleObj>
              </mc:Choice>
              <mc:Fallback>
                <p:oleObj name="Equation" r:id="rId7" imgW="704777" imgH="22869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6854" y="6084019"/>
                        <a:ext cx="1111250" cy="441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0" y="-26144"/>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Title 1"/>
          <p:cNvSpPr txBox="1">
            <a:spLocks/>
          </p:cNvSpPr>
          <p:nvPr/>
        </p:nvSpPr>
        <p:spPr>
          <a:xfrm>
            <a:off x="457200" y="81516"/>
            <a:ext cx="8686800" cy="1291572"/>
          </a:xfrm>
          <a:prstGeom prst="rect">
            <a:avLst/>
          </a:prstGeom>
        </p:spPr>
        <p:txBody>
          <a:bodyPr anchor="ctr">
            <a:normAutofit fontScale="60000" lnSpcReduction="20000"/>
          </a:bodyPr>
          <a:lstStyle>
            <a:lvl1pPr algn="l" rtl="1"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1" eaLnBrk="0" fontAlgn="base" hangingPunct="0">
              <a:spcBef>
                <a:spcPct val="0"/>
              </a:spcBef>
              <a:spcAft>
                <a:spcPct val="0"/>
              </a:spcAft>
              <a:defRPr sz="4300">
                <a:solidFill>
                  <a:srgbClr val="572314"/>
                </a:solidFill>
                <a:latin typeface="Gill Sans MT" pitchFamily="34" charset="0"/>
              </a:defRPr>
            </a:lvl2pPr>
            <a:lvl3pPr algn="l" rtl="1" eaLnBrk="0" fontAlgn="base" hangingPunct="0">
              <a:spcBef>
                <a:spcPct val="0"/>
              </a:spcBef>
              <a:spcAft>
                <a:spcPct val="0"/>
              </a:spcAft>
              <a:defRPr sz="4300">
                <a:solidFill>
                  <a:srgbClr val="572314"/>
                </a:solidFill>
                <a:latin typeface="Gill Sans MT" pitchFamily="34" charset="0"/>
              </a:defRPr>
            </a:lvl3pPr>
            <a:lvl4pPr algn="l" rtl="1" eaLnBrk="0" fontAlgn="base" hangingPunct="0">
              <a:spcBef>
                <a:spcPct val="0"/>
              </a:spcBef>
              <a:spcAft>
                <a:spcPct val="0"/>
              </a:spcAft>
              <a:defRPr sz="4300">
                <a:solidFill>
                  <a:srgbClr val="572314"/>
                </a:solidFill>
                <a:latin typeface="Gill Sans MT" pitchFamily="34" charset="0"/>
              </a:defRPr>
            </a:lvl4pPr>
            <a:lvl5pPr algn="l" rtl="1" eaLnBrk="0" fontAlgn="base" hangingPunct="0">
              <a:spcBef>
                <a:spcPct val="0"/>
              </a:spcBef>
              <a:spcAft>
                <a:spcPct val="0"/>
              </a:spcAft>
              <a:defRPr sz="4300">
                <a:solidFill>
                  <a:srgbClr val="572314"/>
                </a:solidFill>
                <a:latin typeface="Gill Sans MT" pitchFamily="34" charset="0"/>
              </a:defRPr>
            </a:lvl5pPr>
            <a:lvl6pPr marL="457200" algn="l" rtl="1" fontAlgn="base">
              <a:spcBef>
                <a:spcPct val="0"/>
              </a:spcBef>
              <a:spcAft>
                <a:spcPct val="0"/>
              </a:spcAft>
              <a:defRPr sz="4300">
                <a:solidFill>
                  <a:srgbClr val="572314"/>
                </a:solidFill>
                <a:latin typeface="Gill Sans MT" pitchFamily="34" charset="0"/>
              </a:defRPr>
            </a:lvl6pPr>
            <a:lvl7pPr marL="914400" algn="l" rtl="1" fontAlgn="base">
              <a:spcBef>
                <a:spcPct val="0"/>
              </a:spcBef>
              <a:spcAft>
                <a:spcPct val="0"/>
              </a:spcAft>
              <a:defRPr sz="4300">
                <a:solidFill>
                  <a:srgbClr val="572314"/>
                </a:solidFill>
                <a:latin typeface="Gill Sans MT" pitchFamily="34" charset="0"/>
              </a:defRPr>
            </a:lvl7pPr>
            <a:lvl8pPr marL="1371600" algn="l" rtl="1" fontAlgn="base">
              <a:spcBef>
                <a:spcPct val="0"/>
              </a:spcBef>
              <a:spcAft>
                <a:spcPct val="0"/>
              </a:spcAft>
              <a:defRPr sz="4300">
                <a:solidFill>
                  <a:srgbClr val="572314"/>
                </a:solidFill>
                <a:latin typeface="Gill Sans MT" pitchFamily="34" charset="0"/>
              </a:defRPr>
            </a:lvl8pPr>
            <a:lvl9pPr marL="1828800" algn="l" rtl="1" fontAlgn="base">
              <a:spcBef>
                <a:spcPct val="0"/>
              </a:spcBef>
              <a:spcAft>
                <a:spcPct val="0"/>
              </a:spcAft>
              <a:defRPr sz="4300">
                <a:solidFill>
                  <a:srgbClr val="572314"/>
                </a:solidFill>
                <a:latin typeface="Gill Sans MT" pitchFamily="34" charset="0"/>
              </a:defRPr>
            </a:lvl9pPr>
            <a:extLst/>
          </a:lstStyle>
          <a:p>
            <a:pPr rtl="0"/>
            <a:br>
              <a:rPr lang="en-US" b="1" dirty="0">
                <a:latin typeface="Cambria" panose="02040503050406030204" pitchFamily="18" charset="0"/>
              </a:rPr>
            </a:br>
            <a:r>
              <a:rPr lang="en-US" sz="6900" b="1" dirty="0">
                <a:latin typeface="Cambria" panose="02040503050406030204" pitchFamily="18" charset="0"/>
              </a:rPr>
              <a:t>7.2 Work Done by a Constant </a:t>
            </a:r>
            <a:r>
              <a:rPr lang="fr-FR" sz="6900" b="1" dirty="0">
                <a:latin typeface="Cambria" pitchFamily="18" charset="0"/>
              </a:rPr>
              <a:t>Force</a:t>
            </a:r>
            <a:br>
              <a:rPr lang="en-US" b="1" dirty="0">
                <a:latin typeface="Cambria" panose="02040503050406030204" pitchFamily="18" charset="0"/>
              </a:rPr>
            </a:br>
            <a:endParaRPr lang="en-US" b="1" dirty="0">
              <a:latin typeface="Cambria" panose="02040503050406030204" pitchFamily="18" charset="0"/>
            </a:endParaRPr>
          </a:p>
        </p:txBody>
      </p:sp>
    </p:spTree>
    <p:extLst>
      <p:ext uri="{BB962C8B-B14F-4D97-AF65-F5344CB8AC3E}">
        <p14:creationId xmlns:p14="http://schemas.microsoft.com/office/powerpoint/2010/main" val="860547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title"/>
          </p:nvPr>
        </p:nvSpPr>
        <p:spPr/>
        <p:txBody>
          <a:bodyPr/>
          <a:lstStyle/>
          <a:p>
            <a:pPr algn="ctr" rtl="0" eaLnBrk="1" hangingPunct="1"/>
            <a:r>
              <a:rPr lang="en-US" dirty="0"/>
              <a:t>Work</a:t>
            </a:r>
            <a:r>
              <a:rPr lang="en-US" altLang="zh-CN" dirty="0">
                <a:ea typeface="宋体" pitchFamily="2" charset="-122"/>
              </a:rPr>
              <a:t> Unit</a:t>
            </a:r>
            <a:endParaRPr lang="en-US" dirty="0"/>
          </a:p>
        </p:txBody>
      </p:sp>
      <p:sp>
        <p:nvSpPr>
          <p:cNvPr id="5126" name="Rectangle 3"/>
          <p:cNvSpPr>
            <a:spLocks noGrp="1" noChangeArrowheads="1"/>
          </p:cNvSpPr>
          <p:nvPr>
            <p:ph type="body" sz="half" idx="1"/>
          </p:nvPr>
        </p:nvSpPr>
        <p:spPr>
          <a:xfrm>
            <a:off x="989991" y="1409699"/>
            <a:ext cx="8255000" cy="4648200"/>
          </a:xfrm>
        </p:spPr>
        <p:txBody>
          <a:bodyPr/>
          <a:lstStyle/>
          <a:p>
            <a:pPr algn="l" rtl="0" eaLnBrk="1" hangingPunct="1"/>
            <a:r>
              <a:rPr lang="en-US" sz="2800" dirty="0"/>
              <a:t>This gives no information about</a:t>
            </a:r>
          </a:p>
          <a:p>
            <a:pPr lvl="1" algn="l" rtl="0" eaLnBrk="1" hangingPunct="1"/>
            <a:r>
              <a:rPr lang="en-US" sz="2400" dirty="0"/>
              <a:t>the time it took for the displacement to occur</a:t>
            </a:r>
          </a:p>
          <a:p>
            <a:pPr lvl="1" algn="l" rtl="0" eaLnBrk="1" hangingPunct="1"/>
            <a:r>
              <a:rPr lang="en-US" sz="2400" dirty="0"/>
              <a:t>the velocity or acceleration of the object</a:t>
            </a:r>
          </a:p>
          <a:p>
            <a:pPr algn="l" rtl="0" eaLnBrk="1" hangingPunct="1"/>
            <a:r>
              <a:rPr lang="en-US" sz="2800" dirty="0"/>
              <a:t>Work is a scalar quantity</a:t>
            </a:r>
            <a:endParaRPr lang="en-US" altLang="zh-CN" sz="2800" dirty="0">
              <a:ea typeface="宋体" pitchFamily="2" charset="-122"/>
            </a:endParaRPr>
          </a:p>
          <a:p>
            <a:pPr algn="l" rtl="0" eaLnBrk="1" hangingPunct="1"/>
            <a:r>
              <a:rPr lang="en-US" sz="2800" dirty="0"/>
              <a:t>SI</a:t>
            </a:r>
            <a:r>
              <a:rPr lang="en-US" altLang="zh-CN" sz="2800" dirty="0">
                <a:ea typeface="宋体" pitchFamily="2" charset="-122"/>
              </a:rPr>
              <a:t> Unit</a:t>
            </a:r>
          </a:p>
          <a:p>
            <a:pPr algn="l" rtl="0" eaLnBrk="1" hangingPunct="1"/>
            <a:endParaRPr lang="en-US" sz="2800" dirty="0"/>
          </a:p>
          <a:p>
            <a:pPr lvl="1" algn="l" rtl="0" eaLnBrk="1" hangingPunct="1"/>
            <a:r>
              <a:rPr lang="en-US" sz="2400" dirty="0"/>
              <a:t>Newton </a:t>
            </a:r>
            <a:r>
              <a:rPr lang="en-US" sz="2400" dirty="0">
                <a:cs typeface="Tahoma" pitchFamily="34" charset="0"/>
              </a:rPr>
              <a:t>• meter = Joule</a:t>
            </a:r>
          </a:p>
          <a:p>
            <a:pPr lvl="2" algn="l" rtl="0" eaLnBrk="1" hangingPunct="1"/>
            <a:r>
              <a:rPr lang="en-US" sz="2000" dirty="0"/>
              <a:t>N </a:t>
            </a:r>
            <a:r>
              <a:rPr lang="en-US" sz="2000" dirty="0">
                <a:cs typeface="Tahoma" pitchFamily="34" charset="0"/>
              </a:rPr>
              <a:t>• m = J</a:t>
            </a:r>
          </a:p>
          <a:p>
            <a:pPr lvl="2" algn="l" rtl="0" eaLnBrk="1" hangingPunct="1"/>
            <a:r>
              <a:rPr lang="en-US" sz="2000" dirty="0">
                <a:cs typeface="Tahoma" pitchFamily="34" charset="0"/>
              </a:rPr>
              <a:t>J = kg • m</a:t>
            </a:r>
            <a:r>
              <a:rPr lang="en-US" sz="2000" baseline="30000" dirty="0">
                <a:cs typeface="Tahoma" pitchFamily="34" charset="0"/>
              </a:rPr>
              <a:t>2</a:t>
            </a:r>
            <a:r>
              <a:rPr lang="en-US" sz="2000" dirty="0">
                <a:cs typeface="Tahoma" pitchFamily="34" charset="0"/>
              </a:rPr>
              <a:t> / s</a:t>
            </a:r>
            <a:r>
              <a:rPr lang="en-US" sz="2000" baseline="30000" dirty="0">
                <a:cs typeface="Tahoma" pitchFamily="34" charset="0"/>
              </a:rPr>
              <a:t>2</a:t>
            </a:r>
            <a:r>
              <a:rPr lang="en-US" altLang="zh-CN" sz="2000" baseline="30000" dirty="0">
                <a:ea typeface="宋体" pitchFamily="2" charset="-122"/>
                <a:cs typeface="Tahoma" pitchFamily="34" charset="0"/>
              </a:rPr>
              <a:t> </a:t>
            </a:r>
            <a:r>
              <a:rPr lang="en-US" altLang="zh-CN" sz="2000" dirty="0">
                <a:ea typeface="宋体" pitchFamily="2" charset="-122"/>
                <a:cs typeface="Tahoma" pitchFamily="34" charset="0"/>
              </a:rPr>
              <a:t>= ( kg </a:t>
            </a:r>
            <a:r>
              <a:rPr lang="en-US" sz="2000" dirty="0">
                <a:cs typeface="Tahoma" pitchFamily="34" charset="0"/>
              </a:rPr>
              <a:t>• m / s</a:t>
            </a:r>
            <a:r>
              <a:rPr lang="en-US" sz="2000" baseline="30000" dirty="0">
                <a:cs typeface="Tahoma" pitchFamily="34" charset="0"/>
              </a:rPr>
              <a:t>2</a:t>
            </a:r>
            <a:r>
              <a:rPr lang="en-US" altLang="zh-CN" sz="2000" dirty="0">
                <a:ea typeface="宋体" pitchFamily="2" charset="-122"/>
              </a:rPr>
              <a:t> ) </a:t>
            </a:r>
            <a:r>
              <a:rPr lang="en-US" sz="2000" dirty="0">
                <a:cs typeface="Tahoma" pitchFamily="34" charset="0"/>
              </a:rPr>
              <a:t>• m</a:t>
            </a:r>
          </a:p>
        </p:txBody>
      </p:sp>
      <p:graphicFrame>
        <p:nvGraphicFramePr>
          <p:cNvPr id="5122" name="Object 4"/>
          <p:cNvGraphicFramePr>
            <a:graphicFrameLocks noGrp="1" noChangeAspect="1"/>
          </p:cNvGraphicFramePr>
          <p:nvPr>
            <p:ph sz="quarter" idx="2"/>
            <p:extLst>
              <p:ext uri="{D42A27DB-BD31-4B8C-83A1-F6EECF244321}">
                <p14:modId xmlns:p14="http://schemas.microsoft.com/office/powerpoint/2010/main" val="3211358709"/>
              </p:ext>
            </p:extLst>
          </p:nvPr>
        </p:nvGraphicFramePr>
        <p:xfrm>
          <a:off x="5680684" y="5457825"/>
          <a:ext cx="2473325" cy="482600"/>
        </p:xfrm>
        <a:graphic>
          <a:graphicData uri="http://schemas.openxmlformats.org/presentationml/2006/ole">
            <mc:AlternateContent xmlns:mc="http://schemas.openxmlformats.org/markup-compatibility/2006">
              <mc:Choice xmlns:v="urn:schemas-microsoft-com:vml" Requires="v">
                <p:oleObj spid="_x0000_s2080" name="Équation" r:id="rId4" imgW="1028666" imgH="190620" progId="Equation.3">
                  <p:embed/>
                </p:oleObj>
              </mc:Choice>
              <mc:Fallback>
                <p:oleObj name="Équation" r:id="rId4" imgW="1028666" imgH="1906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0684" y="5457825"/>
                        <a:ext cx="2473325" cy="482600"/>
                      </a:xfrm>
                      <a:prstGeom prst="rect">
                        <a:avLst/>
                      </a:prstGeom>
                      <a:solidFill>
                        <a:srgbClr val="FFFF99">
                          <a:alpha val="52940"/>
                        </a:srgbClr>
                      </a:solidFill>
                    </p:spPr>
                  </p:pic>
                </p:oleObj>
              </mc:Fallback>
            </mc:AlternateContent>
          </a:graphicData>
        </a:graphic>
      </p:graphicFrame>
      <p:graphicFrame>
        <p:nvGraphicFramePr>
          <p:cNvPr id="5123" name="Object 6"/>
          <p:cNvGraphicFramePr>
            <a:graphicFrameLocks noGrp="1" noChangeAspect="1"/>
          </p:cNvGraphicFramePr>
          <p:nvPr>
            <p:ph sz="quarter" idx="3"/>
            <p:extLst>
              <p:ext uri="{D42A27DB-BD31-4B8C-83A1-F6EECF244321}">
                <p14:modId xmlns:p14="http://schemas.microsoft.com/office/powerpoint/2010/main" val="2163730191"/>
              </p:ext>
            </p:extLst>
          </p:nvPr>
        </p:nvGraphicFramePr>
        <p:xfrm>
          <a:off x="5076056" y="3379787"/>
          <a:ext cx="3287712" cy="708025"/>
        </p:xfrm>
        <a:graphic>
          <a:graphicData uri="http://schemas.openxmlformats.org/presentationml/2006/ole">
            <mc:AlternateContent xmlns:mc="http://schemas.openxmlformats.org/markup-compatibility/2006">
              <mc:Choice xmlns:v="urn:schemas-microsoft-com:vml" Requires="v">
                <p:oleObj spid="_x0000_s2081" name="Équation" r:id="rId6" imgW="1828800" imgH="393700" progId="Equation.3">
                  <p:embed/>
                </p:oleObj>
              </mc:Choice>
              <mc:Fallback>
                <p:oleObj name="Équation" r:id="rId6" imgW="1828800" imgH="3937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056" y="3379787"/>
                        <a:ext cx="3287712" cy="708025"/>
                      </a:xfrm>
                      <a:prstGeom prst="rect">
                        <a:avLst/>
                      </a:prstGeom>
                      <a:solidFill>
                        <a:srgbClr val="FFFF99">
                          <a:alpha val="50980"/>
                        </a:srgbClr>
                      </a:solidFill>
                    </p:spPr>
                  </p:pic>
                </p:oleObj>
              </mc:Fallback>
            </mc:AlternateContent>
          </a:graphicData>
        </a:graphic>
      </p:graphicFrame>
    </p:spTree>
    <p:extLst>
      <p:ext uri="{BB962C8B-B14F-4D97-AF65-F5344CB8AC3E}">
        <p14:creationId xmlns:p14="http://schemas.microsoft.com/office/powerpoint/2010/main" val="264343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4"/>
          <a:srcRect/>
          <a:stretch>
            <a:fillRect/>
          </a:stretch>
        </p:blipFill>
        <p:spPr bwMode="auto">
          <a:xfrm>
            <a:off x="6384925" y="4384675"/>
            <a:ext cx="2479675" cy="1662113"/>
          </a:xfrm>
          <a:prstGeom prst="rect">
            <a:avLst/>
          </a:prstGeom>
          <a:noFill/>
          <a:ln w="9525">
            <a:noFill/>
            <a:miter lim="800000"/>
            <a:headEnd/>
            <a:tailEnd/>
          </a:ln>
        </p:spPr>
      </p:pic>
      <p:sp>
        <p:nvSpPr>
          <p:cNvPr id="6149" name="Rectangle 2"/>
          <p:cNvSpPr>
            <a:spLocks noGrp="1" noChangeArrowheads="1"/>
          </p:cNvSpPr>
          <p:nvPr>
            <p:ph type="title"/>
          </p:nvPr>
        </p:nvSpPr>
        <p:spPr/>
        <p:txBody>
          <a:bodyPr/>
          <a:lstStyle/>
          <a:p>
            <a:pPr algn="ctr" rtl="0" eaLnBrk="1" hangingPunct="1"/>
            <a:r>
              <a:rPr lang="en-US" dirty="0"/>
              <a:t>Work</a:t>
            </a:r>
            <a:r>
              <a:rPr lang="en-US" altLang="zh-CN" dirty="0">
                <a:ea typeface="宋体" pitchFamily="2" charset="-122"/>
              </a:rPr>
              <a:t>: + or -?</a:t>
            </a:r>
            <a:endParaRPr lang="en-US" dirty="0"/>
          </a:p>
        </p:txBody>
      </p:sp>
      <p:sp>
        <p:nvSpPr>
          <p:cNvPr id="1108995" name="Rectangle 3"/>
          <p:cNvSpPr>
            <a:spLocks noGrp="1" noChangeArrowheads="1"/>
          </p:cNvSpPr>
          <p:nvPr>
            <p:ph type="body" sz="half" idx="1"/>
          </p:nvPr>
        </p:nvSpPr>
        <p:spPr>
          <a:xfrm>
            <a:off x="899592" y="1295400"/>
            <a:ext cx="8089900" cy="4648200"/>
          </a:xfrm>
        </p:spPr>
        <p:txBody>
          <a:bodyPr/>
          <a:lstStyle/>
          <a:p>
            <a:pPr algn="l" rtl="0" eaLnBrk="1" hangingPunct="1"/>
            <a:r>
              <a:rPr lang="en-US" sz="2800" dirty="0"/>
              <a:t>Work can be positive</a:t>
            </a:r>
            <a:r>
              <a:rPr lang="en-US" altLang="zh-CN" sz="2800" dirty="0">
                <a:ea typeface="宋体" pitchFamily="2" charset="-122"/>
              </a:rPr>
              <a:t>, </a:t>
            </a:r>
            <a:r>
              <a:rPr lang="en-US" sz="2800" dirty="0"/>
              <a:t>negative</a:t>
            </a:r>
            <a:r>
              <a:rPr lang="en-US" altLang="zh-CN" sz="2800" dirty="0">
                <a:ea typeface="宋体" pitchFamily="2" charset="-122"/>
              </a:rPr>
              <a:t>, or zero. T</a:t>
            </a:r>
            <a:r>
              <a:rPr lang="en-US" sz="2800" dirty="0"/>
              <a:t>he sign of the work depends on the direction of the force relative to the displacement</a:t>
            </a:r>
            <a:endParaRPr lang="en-US" altLang="zh-CN" sz="2800" dirty="0">
              <a:ea typeface="宋体" pitchFamily="2" charset="-122"/>
            </a:endParaRPr>
          </a:p>
          <a:p>
            <a:pPr algn="l" rtl="0" eaLnBrk="1" hangingPunct="1"/>
            <a:endParaRPr lang="en-US" altLang="zh-CN" sz="2800" dirty="0">
              <a:ea typeface="宋体" pitchFamily="2" charset="-122"/>
            </a:endParaRPr>
          </a:p>
          <a:p>
            <a:pPr algn="l" rtl="0" eaLnBrk="1" hangingPunct="1"/>
            <a:endParaRPr lang="en-US" sz="2800" dirty="0"/>
          </a:p>
          <a:p>
            <a:pPr lvl="1" algn="l" rtl="0" eaLnBrk="1" hangingPunct="1"/>
            <a:r>
              <a:rPr lang="en-US" altLang="zh-CN" sz="2400" dirty="0">
                <a:ea typeface="宋体" pitchFamily="2" charset="-122"/>
              </a:rPr>
              <a:t>Work positive: W &gt; 0 if 90</a:t>
            </a:r>
            <a:r>
              <a:rPr lang="en-US" altLang="zh-CN" sz="2400" dirty="0">
                <a:ea typeface="宋体" pitchFamily="2" charset="-122"/>
                <a:cs typeface="Tahoma" pitchFamily="34" charset="0"/>
              </a:rPr>
              <a:t>°&gt;</a:t>
            </a:r>
            <a:r>
              <a:rPr lang="en-US" altLang="zh-CN" sz="2400" dirty="0">
                <a:ea typeface="宋体" pitchFamily="2" charset="-122"/>
              </a:rPr>
              <a:t> </a:t>
            </a:r>
            <a:r>
              <a:rPr lang="en-US" sz="2400" dirty="0">
                <a:latin typeface="Symbol" pitchFamily="18" charset="2"/>
              </a:rPr>
              <a:t>q</a:t>
            </a:r>
            <a:r>
              <a:rPr lang="en-US" altLang="zh-CN" sz="2400" dirty="0">
                <a:latin typeface="Symbol" pitchFamily="18" charset="2"/>
                <a:ea typeface="宋体" pitchFamily="2" charset="-122"/>
              </a:rPr>
              <a:t> </a:t>
            </a:r>
            <a:r>
              <a:rPr lang="en-US" altLang="zh-CN" sz="2400" dirty="0">
                <a:ea typeface="宋体" pitchFamily="2" charset="-122"/>
              </a:rPr>
              <a:t>&gt; 0° </a:t>
            </a:r>
            <a:endParaRPr lang="en-US" sz="2400" dirty="0"/>
          </a:p>
          <a:p>
            <a:pPr lvl="1" algn="l" rtl="0" eaLnBrk="1" hangingPunct="1"/>
            <a:r>
              <a:rPr lang="en-US" altLang="zh-CN" sz="2400" dirty="0">
                <a:ea typeface="宋体" pitchFamily="2" charset="-122"/>
              </a:rPr>
              <a:t>Work negative: W &lt; 0 if 180°&gt; </a:t>
            </a:r>
            <a:r>
              <a:rPr lang="en-US" sz="2400" dirty="0">
                <a:latin typeface="Symbol" pitchFamily="18" charset="2"/>
              </a:rPr>
              <a:t>q</a:t>
            </a:r>
            <a:r>
              <a:rPr lang="en-US" altLang="zh-CN" sz="2400" dirty="0">
                <a:latin typeface="Symbol" pitchFamily="18" charset="2"/>
                <a:ea typeface="宋体" pitchFamily="2" charset="-122"/>
              </a:rPr>
              <a:t> </a:t>
            </a:r>
            <a:r>
              <a:rPr lang="en-US" altLang="zh-CN" sz="2400" dirty="0">
                <a:ea typeface="宋体" pitchFamily="2" charset="-122"/>
              </a:rPr>
              <a:t>&gt; 90° </a:t>
            </a:r>
            <a:endParaRPr lang="en-US" sz="2400" dirty="0"/>
          </a:p>
          <a:p>
            <a:pPr lvl="1" algn="l" rtl="0" eaLnBrk="1" hangingPunct="1"/>
            <a:r>
              <a:rPr lang="en-US" altLang="zh-CN" sz="2400" dirty="0">
                <a:ea typeface="宋体" pitchFamily="2" charset="-122"/>
              </a:rPr>
              <a:t>Work zero: W = 0 if </a:t>
            </a:r>
            <a:r>
              <a:rPr lang="en-US" sz="2400" dirty="0">
                <a:latin typeface="Symbol" pitchFamily="18" charset="2"/>
              </a:rPr>
              <a:t>q</a:t>
            </a:r>
            <a:r>
              <a:rPr lang="en-US" altLang="zh-CN" sz="2400" dirty="0">
                <a:latin typeface="Symbol" pitchFamily="18" charset="2"/>
                <a:ea typeface="宋体" pitchFamily="2" charset="-122"/>
              </a:rPr>
              <a:t> </a:t>
            </a:r>
            <a:r>
              <a:rPr lang="en-US" altLang="zh-CN" sz="2400" dirty="0">
                <a:ea typeface="宋体" pitchFamily="2" charset="-122"/>
              </a:rPr>
              <a:t>= 90° </a:t>
            </a:r>
          </a:p>
          <a:p>
            <a:pPr lvl="1" algn="l" rtl="0" eaLnBrk="1" hangingPunct="1"/>
            <a:r>
              <a:rPr lang="en-US" altLang="zh-CN" sz="2400" dirty="0">
                <a:ea typeface="宋体" pitchFamily="2" charset="-122"/>
              </a:rPr>
              <a:t>Work maximum if </a:t>
            </a:r>
            <a:r>
              <a:rPr lang="en-US" sz="2400" dirty="0">
                <a:latin typeface="Symbol" pitchFamily="18" charset="2"/>
              </a:rPr>
              <a:t>q</a:t>
            </a:r>
            <a:r>
              <a:rPr lang="en-US" altLang="zh-CN" sz="2400" dirty="0">
                <a:latin typeface="Symbol" pitchFamily="18" charset="2"/>
                <a:ea typeface="宋体" pitchFamily="2" charset="-122"/>
              </a:rPr>
              <a:t> </a:t>
            </a:r>
            <a:r>
              <a:rPr lang="en-US" altLang="zh-CN" sz="2400" dirty="0">
                <a:ea typeface="宋体" pitchFamily="2" charset="-122"/>
              </a:rPr>
              <a:t>= 0° </a:t>
            </a:r>
          </a:p>
          <a:p>
            <a:pPr lvl="1" algn="l" rtl="0" eaLnBrk="1" hangingPunct="1"/>
            <a:r>
              <a:rPr lang="en-US" altLang="zh-CN" sz="2400" dirty="0">
                <a:ea typeface="宋体" pitchFamily="2" charset="-122"/>
              </a:rPr>
              <a:t>Work minimum if </a:t>
            </a:r>
            <a:r>
              <a:rPr lang="en-US" sz="2400" dirty="0">
                <a:latin typeface="Symbol" pitchFamily="18" charset="2"/>
              </a:rPr>
              <a:t>q</a:t>
            </a:r>
            <a:r>
              <a:rPr lang="en-US" altLang="zh-CN" sz="2400" dirty="0">
                <a:latin typeface="Symbol" pitchFamily="18" charset="2"/>
                <a:ea typeface="宋体" pitchFamily="2" charset="-122"/>
              </a:rPr>
              <a:t> </a:t>
            </a:r>
            <a:r>
              <a:rPr lang="en-US" altLang="zh-CN" sz="2400" dirty="0">
                <a:ea typeface="宋体" pitchFamily="2" charset="-122"/>
              </a:rPr>
              <a:t>= 180° </a:t>
            </a:r>
            <a:endParaRPr lang="en-US" sz="2400" dirty="0"/>
          </a:p>
        </p:txBody>
      </p:sp>
      <p:graphicFrame>
        <p:nvGraphicFramePr>
          <p:cNvPr id="6146" name="Object 5"/>
          <p:cNvGraphicFramePr>
            <a:graphicFrameLocks noGrp="1" noChangeAspect="1"/>
          </p:cNvGraphicFramePr>
          <p:nvPr>
            <p:ph sz="half" idx="2"/>
          </p:nvPr>
        </p:nvGraphicFramePr>
        <p:xfrm>
          <a:off x="2673350" y="2882900"/>
          <a:ext cx="2992438" cy="584200"/>
        </p:xfrm>
        <a:graphic>
          <a:graphicData uri="http://schemas.openxmlformats.org/presentationml/2006/ole">
            <mc:AlternateContent xmlns:mc="http://schemas.openxmlformats.org/markup-compatibility/2006">
              <mc:Choice xmlns:v="urn:schemas-microsoft-com:vml" Requires="v">
                <p:oleObj spid="_x0000_s3089" name="Équation" r:id="rId5" imgW="1028666" imgH="190620" progId="Equation.3">
                  <p:embed/>
                </p:oleObj>
              </mc:Choice>
              <mc:Fallback>
                <p:oleObj name="Équation" r:id="rId5" imgW="1028666" imgH="19062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3350" y="2882900"/>
                        <a:ext cx="2992438" cy="584200"/>
                      </a:xfrm>
                      <a:prstGeom prst="rect">
                        <a:avLst/>
                      </a:prstGeom>
                      <a:solidFill>
                        <a:srgbClr val="FFFF99">
                          <a:alpha val="52940"/>
                        </a:srgbClr>
                      </a:solidFill>
                    </p:spPr>
                  </p:pic>
                </p:oleObj>
              </mc:Fallback>
            </mc:AlternateContent>
          </a:graphicData>
        </a:graphic>
      </p:graphicFrame>
    </p:spTree>
    <p:extLst>
      <p:ext uri="{BB962C8B-B14F-4D97-AF65-F5344CB8AC3E}">
        <p14:creationId xmlns:p14="http://schemas.microsoft.com/office/powerpoint/2010/main" val="655967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08995">
                                            <p:txEl>
                                              <p:pRg st="3" end="3"/>
                                            </p:txEl>
                                          </p:spTgt>
                                        </p:tgtEl>
                                        <p:attrNameLst>
                                          <p:attrName>style.visibility</p:attrName>
                                        </p:attrNameLst>
                                      </p:cBhvr>
                                      <p:to>
                                        <p:strVal val="visible"/>
                                      </p:to>
                                    </p:set>
                                    <p:animEffect transition="in" filter="fade">
                                      <p:cBhvr>
                                        <p:cTn id="7" dur="2000"/>
                                        <p:tgtEl>
                                          <p:spTgt spid="1108995">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108995">
                                            <p:txEl>
                                              <p:pRg st="4" end="4"/>
                                            </p:txEl>
                                          </p:spTgt>
                                        </p:tgtEl>
                                        <p:attrNameLst>
                                          <p:attrName>style.visibility</p:attrName>
                                        </p:attrNameLst>
                                      </p:cBhvr>
                                      <p:to>
                                        <p:strVal val="visible"/>
                                      </p:to>
                                    </p:set>
                                    <p:animEffect transition="in" filter="fade">
                                      <p:cBhvr>
                                        <p:cTn id="12" dur="2000"/>
                                        <p:tgtEl>
                                          <p:spTgt spid="1108995">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108995">
                                            <p:txEl>
                                              <p:pRg st="5" end="5"/>
                                            </p:txEl>
                                          </p:spTgt>
                                        </p:tgtEl>
                                        <p:attrNameLst>
                                          <p:attrName>style.visibility</p:attrName>
                                        </p:attrNameLst>
                                      </p:cBhvr>
                                      <p:to>
                                        <p:strVal val="visible"/>
                                      </p:to>
                                    </p:set>
                                    <p:animEffect transition="in" filter="fade">
                                      <p:cBhvr>
                                        <p:cTn id="17" dur="2000"/>
                                        <p:tgtEl>
                                          <p:spTgt spid="1108995">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108995">
                                            <p:txEl>
                                              <p:pRg st="6" end="6"/>
                                            </p:txEl>
                                          </p:spTgt>
                                        </p:tgtEl>
                                        <p:attrNameLst>
                                          <p:attrName>style.visibility</p:attrName>
                                        </p:attrNameLst>
                                      </p:cBhvr>
                                      <p:to>
                                        <p:strVal val="visible"/>
                                      </p:to>
                                    </p:set>
                                    <p:animEffect transition="in" filter="fade">
                                      <p:cBhvr>
                                        <p:cTn id="22" dur="2000"/>
                                        <p:tgtEl>
                                          <p:spTgt spid="110899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108995">
                                            <p:txEl>
                                              <p:pRg st="7" end="7"/>
                                            </p:txEl>
                                          </p:spTgt>
                                        </p:tgtEl>
                                        <p:attrNameLst>
                                          <p:attrName>style.visibility</p:attrName>
                                        </p:attrNameLst>
                                      </p:cBhvr>
                                      <p:to>
                                        <p:strVal val="visible"/>
                                      </p:to>
                                    </p:set>
                                    <p:animEffect transition="in" filter="fade">
                                      <p:cBhvr>
                                        <p:cTn id="27" dur="2000"/>
                                        <p:tgtEl>
                                          <p:spTgt spid="11089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pPr eaLnBrk="1" hangingPunct="1"/>
            <a:r>
              <a:rPr lang="en-US" altLang="zh-CN">
                <a:ea typeface="宋体" pitchFamily="2" charset="-122"/>
              </a:rPr>
              <a:t>Example: </a:t>
            </a:r>
            <a:r>
              <a:rPr lang="en-US"/>
              <a:t>When Work is Zero</a:t>
            </a:r>
          </a:p>
        </p:txBody>
      </p:sp>
      <p:sp>
        <p:nvSpPr>
          <p:cNvPr id="7173" name="Rectangle 3"/>
          <p:cNvSpPr>
            <a:spLocks noGrp="1" noChangeArrowheads="1"/>
          </p:cNvSpPr>
          <p:nvPr>
            <p:ph type="body" sz="half" idx="1"/>
          </p:nvPr>
        </p:nvSpPr>
        <p:spPr>
          <a:xfrm>
            <a:off x="971600" y="1412776"/>
            <a:ext cx="6184900" cy="4648200"/>
          </a:xfrm>
        </p:spPr>
        <p:txBody>
          <a:bodyPr/>
          <a:lstStyle/>
          <a:p>
            <a:pPr algn="l" rtl="0" eaLnBrk="1" hangingPunct="1"/>
            <a:r>
              <a:rPr lang="en-US" altLang="zh-CN" sz="2800" dirty="0">
                <a:ea typeface="宋体" pitchFamily="2" charset="-122"/>
              </a:rPr>
              <a:t>A man carries a bucket of water horizontally at constant velocity.</a:t>
            </a:r>
          </a:p>
          <a:p>
            <a:pPr algn="l" rtl="0" eaLnBrk="1" hangingPunct="1"/>
            <a:r>
              <a:rPr lang="en-US" altLang="zh-CN" sz="2800" dirty="0">
                <a:ea typeface="宋体" pitchFamily="2" charset="-122"/>
              </a:rPr>
              <a:t>The force does no work on the bucket</a:t>
            </a:r>
          </a:p>
          <a:p>
            <a:pPr algn="l" rtl="0" eaLnBrk="1" hangingPunct="1"/>
            <a:r>
              <a:rPr lang="en-US" sz="2800" dirty="0"/>
              <a:t>Displacement is horizontal</a:t>
            </a:r>
          </a:p>
          <a:p>
            <a:pPr algn="l" rtl="0" eaLnBrk="1" hangingPunct="1"/>
            <a:r>
              <a:rPr lang="en-US" sz="2800" dirty="0"/>
              <a:t>Force is vertical</a:t>
            </a:r>
          </a:p>
          <a:p>
            <a:pPr algn="l" rtl="0" eaLnBrk="1" hangingPunct="1"/>
            <a:r>
              <a:rPr lang="en-US" sz="2800" dirty="0"/>
              <a:t>cos 90° = 0</a:t>
            </a:r>
          </a:p>
        </p:txBody>
      </p:sp>
      <p:pic>
        <p:nvPicPr>
          <p:cNvPr id="7174" name="Picture 4"/>
          <p:cNvPicPr>
            <a:picLocks noChangeAspect="1" noChangeArrowheads="1"/>
          </p:cNvPicPr>
          <p:nvPr/>
        </p:nvPicPr>
        <p:blipFill>
          <a:blip r:embed="rId4"/>
          <a:srcRect/>
          <a:stretch>
            <a:fillRect/>
          </a:stretch>
        </p:blipFill>
        <p:spPr bwMode="auto">
          <a:xfrm>
            <a:off x="7092279" y="1700808"/>
            <a:ext cx="2252489" cy="4589463"/>
          </a:xfrm>
          <a:prstGeom prst="rect">
            <a:avLst/>
          </a:prstGeom>
          <a:noFill/>
          <a:ln w="9525">
            <a:noFill/>
            <a:miter lim="800000"/>
            <a:headEnd/>
            <a:tailEnd/>
          </a:ln>
        </p:spPr>
      </p:pic>
      <p:graphicFrame>
        <p:nvGraphicFramePr>
          <p:cNvPr id="7170" name="Object 5"/>
          <p:cNvGraphicFramePr>
            <a:graphicFrameLocks noGrp="1" noChangeAspect="1"/>
          </p:cNvGraphicFramePr>
          <p:nvPr>
            <p:ph sz="half" idx="2"/>
          </p:nvPr>
        </p:nvGraphicFramePr>
        <p:xfrm>
          <a:off x="1955800" y="5092700"/>
          <a:ext cx="2994025" cy="584200"/>
        </p:xfrm>
        <a:graphic>
          <a:graphicData uri="http://schemas.openxmlformats.org/presentationml/2006/ole">
            <mc:AlternateContent xmlns:mc="http://schemas.openxmlformats.org/markup-compatibility/2006">
              <mc:Choice xmlns:v="urn:schemas-microsoft-com:vml" Requires="v">
                <p:oleObj spid="_x0000_s4113" name="公式" r:id="rId5" imgW="1028666" imgH="190620" progId="Equation.3">
                  <p:embed/>
                </p:oleObj>
              </mc:Choice>
              <mc:Fallback>
                <p:oleObj name="公式" r:id="rId5" imgW="1028666" imgH="19062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5800" y="5092700"/>
                        <a:ext cx="2994025" cy="584200"/>
                      </a:xfrm>
                      <a:prstGeom prst="rect">
                        <a:avLst/>
                      </a:prstGeom>
                      <a:solidFill>
                        <a:srgbClr val="FFFF99">
                          <a:alpha val="52940"/>
                        </a:srgbClr>
                      </a:solidFill>
                    </p:spPr>
                  </p:pic>
                </p:oleObj>
              </mc:Fallback>
            </mc:AlternateContent>
          </a:graphicData>
        </a:graphic>
      </p:graphicFrame>
    </p:spTree>
    <p:extLst>
      <p:ext uri="{BB962C8B-B14F-4D97-AF65-F5344CB8AC3E}">
        <p14:creationId xmlns:p14="http://schemas.microsoft.com/office/powerpoint/2010/main" val="371797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xfrm>
            <a:off x="1187624" y="298420"/>
            <a:ext cx="6912768" cy="1042348"/>
          </a:xfrm>
        </p:spPr>
        <p:txBody>
          <a:bodyPr>
            <a:normAutofit fontScale="90000"/>
          </a:bodyPr>
          <a:lstStyle/>
          <a:p>
            <a:pPr eaLnBrk="1" hangingPunct="1"/>
            <a:r>
              <a:rPr lang="en-US" altLang="zh-CN" dirty="0">
                <a:ea typeface="宋体" pitchFamily="2" charset="-122"/>
              </a:rPr>
              <a:t>Example: </a:t>
            </a:r>
            <a:r>
              <a:rPr lang="en-US" dirty="0"/>
              <a:t>Work Can be Positive or Negative</a:t>
            </a:r>
          </a:p>
        </p:txBody>
      </p:sp>
      <p:sp>
        <p:nvSpPr>
          <p:cNvPr id="30724" name="Rectangle 3"/>
          <p:cNvSpPr>
            <a:spLocks noGrp="1" noChangeArrowheads="1"/>
          </p:cNvSpPr>
          <p:nvPr>
            <p:ph type="body" sz="half" idx="1"/>
          </p:nvPr>
        </p:nvSpPr>
        <p:spPr>
          <a:xfrm>
            <a:off x="899592" y="1988840"/>
            <a:ext cx="5537200" cy="4611687"/>
          </a:xfrm>
        </p:spPr>
        <p:txBody>
          <a:bodyPr/>
          <a:lstStyle/>
          <a:p>
            <a:pPr algn="l" rtl="0" eaLnBrk="1" hangingPunct="1">
              <a:lnSpc>
                <a:spcPct val="90000"/>
              </a:lnSpc>
            </a:pPr>
            <a:r>
              <a:rPr lang="en-US" sz="2800" dirty="0"/>
              <a:t>Work is positive when lifting the box</a:t>
            </a:r>
          </a:p>
          <a:p>
            <a:pPr algn="l" rtl="0" eaLnBrk="1" hangingPunct="1">
              <a:lnSpc>
                <a:spcPct val="90000"/>
              </a:lnSpc>
            </a:pPr>
            <a:r>
              <a:rPr lang="en-US" sz="2800" dirty="0"/>
              <a:t>Work would be negative if lowering the box</a:t>
            </a:r>
          </a:p>
          <a:p>
            <a:pPr lvl="1" algn="l" rtl="0" eaLnBrk="1" hangingPunct="1">
              <a:lnSpc>
                <a:spcPct val="90000"/>
              </a:lnSpc>
            </a:pPr>
            <a:r>
              <a:rPr lang="en-US" sz="2400" dirty="0"/>
              <a:t>The force would still be upward, but the displacement would be downward</a:t>
            </a:r>
          </a:p>
        </p:txBody>
      </p:sp>
      <p:pic>
        <p:nvPicPr>
          <p:cNvPr id="30725" name="Picture 4"/>
          <p:cNvPicPr>
            <a:picLocks noChangeAspect="1" noChangeArrowheads="1"/>
          </p:cNvPicPr>
          <p:nvPr/>
        </p:nvPicPr>
        <p:blipFill>
          <a:blip r:embed="rId3"/>
          <a:srcRect/>
          <a:stretch>
            <a:fillRect/>
          </a:stretch>
        </p:blipFill>
        <p:spPr bwMode="auto">
          <a:xfrm>
            <a:off x="6421997" y="1772816"/>
            <a:ext cx="2630488" cy="4203700"/>
          </a:xfrm>
          <a:prstGeom prst="rect">
            <a:avLst/>
          </a:prstGeom>
          <a:noFill/>
          <a:ln w="9525">
            <a:noFill/>
            <a:miter lim="800000"/>
            <a:headEnd/>
            <a:tailEnd/>
          </a:ln>
        </p:spPr>
      </p:pic>
    </p:spTree>
    <p:extLst>
      <p:ext uri="{BB962C8B-B14F-4D97-AF65-F5344CB8AC3E}">
        <p14:creationId xmlns:p14="http://schemas.microsoft.com/office/powerpoint/2010/main" val="1277156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12409</TotalTime>
  <Words>1523</Words>
  <Application>Microsoft Office PowerPoint</Application>
  <PresentationFormat>On-screen Show (4:3)</PresentationFormat>
  <Paragraphs>179</Paragraphs>
  <Slides>26</Slides>
  <Notes>9</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3</vt:i4>
      </vt:variant>
      <vt:variant>
        <vt:lpstr>Slide Titles</vt:lpstr>
      </vt:variant>
      <vt:variant>
        <vt:i4>26</vt:i4>
      </vt:variant>
    </vt:vector>
  </HeadingPairs>
  <TitlesOfParts>
    <vt:vector size="44" baseType="lpstr">
      <vt:lpstr>宋体</vt:lpstr>
      <vt:lpstr>AdvertisingMedium</vt:lpstr>
      <vt:lpstr>Arial</vt:lpstr>
      <vt:lpstr>Calibri</vt:lpstr>
      <vt:lpstr>Cambria</vt:lpstr>
      <vt:lpstr>Cambria Math</vt:lpstr>
      <vt:lpstr>Gill Sans MT</vt:lpstr>
      <vt:lpstr>Majalla UI</vt:lpstr>
      <vt:lpstr>Symbol</vt:lpstr>
      <vt:lpstr>Tahoma</vt:lpstr>
      <vt:lpstr>Times New Roman</vt:lpstr>
      <vt:lpstr>Verdana</vt:lpstr>
      <vt:lpstr>Wingdings</vt:lpstr>
      <vt:lpstr>Wingdings 2</vt:lpstr>
      <vt:lpstr>Solstice</vt:lpstr>
      <vt:lpstr>公式</vt:lpstr>
      <vt:lpstr>Equation</vt:lpstr>
      <vt:lpstr>Équation</vt:lpstr>
      <vt:lpstr> Phys 110  Chapter 7  Energy and Energy Transfer  </vt:lpstr>
      <vt:lpstr> LECTURE OUTLINE  </vt:lpstr>
      <vt:lpstr>Why Energy?</vt:lpstr>
      <vt:lpstr>What is Energy?</vt:lpstr>
      <vt:lpstr>Definition of Work W</vt:lpstr>
      <vt:lpstr>Work Unit</vt:lpstr>
      <vt:lpstr>Work: + or -?</vt:lpstr>
      <vt:lpstr>Example: When Work is Zero</vt:lpstr>
      <vt:lpstr>Example: Work Can be Positive or Negative</vt:lpstr>
      <vt:lpstr> 7.3 The Scalar Product of Two Vectors </vt:lpstr>
      <vt:lpstr> 7.3 The Scalar Product of Two Vectors </vt:lpstr>
      <vt:lpstr> 7.4 Work Done by a Varying Force </vt:lpstr>
      <vt:lpstr>Work Done By a Spring</vt:lpstr>
      <vt:lpstr>Spring at Equilibrium</vt:lpstr>
      <vt:lpstr>Spring Compressed</vt:lpstr>
      <vt:lpstr>PowerPoint Presentation</vt:lpstr>
      <vt:lpstr>PowerPoint Presentation</vt:lpstr>
      <vt:lpstr>Measuring Spring Constant</vt:lpstr>
      <vt:lpstr>7.5 Kinetic Energy and the Work–Kinetic Energy Theorem</vt:lpstr>
      <vt:lpstr>Work-Kinetic Energy Theorem</vt:lpstr>
      <vt:lpstr>7.6 The Nonisolated System-Conservation of Energy</vt:lpstr>
      <vt:lpstr>7.6 The Nonisolated System-Conservation of Energy</vt:lpstr>
      <vt:lpstr>7.7 Situations Involving Kinetic Friction </vt:lpstr>
      <vt:lpstr>7.8 Power </vt:lpstr>
      <vt:lpstr>PowerPoint Presentation</vt:lpstr>
      <vt:lpstr>Lecture 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Reem Al-Tuwirqi</dc:creator>
  <cp:lastModifiedBy>Bandar Al-Asbahi</cp:lastModifiedBy>
  <cp:revision>224</cp:revision>
  <dcterms:created xsi:type="dcterms:W3CDTF">2011-03-16T17:22:27Z</dcterms:created>
  <dcterms:modified xsi:type="dcterms:W3CDTF">2024-03-19T12:01:09Z</dcterms:modified>
</cp:coreProperties>
</file>